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66"/>
  </p:notesMasterIdLst>
  <p:sldIdLst>
    <p:sldId id="494" r:id="rId2"/>
    <p:sldId id="608" r:id="rId3"/>
    <p:sldId id="604" r:id="rId4"/>
    <p:sldId id="600" r:id="rId5"/>
    <p:sldId id="542" r:id="rId6"/>
    <p:sldId id="543" r:id="rId7"/>
    <p:sldId id="544" r:id="rId8"/>
    <p:sldId id="551" r:id="rId9"/>
    <p:sldId id="545" r:id="rId10"/>
    <p:sldId id="546" r:id="rId11"/>
    <p:sldId id="547" r:id="rId12"/>
    <p:sldId id="548" r:id="rId13"/>
    <p:sldId id="549" r:id="rId14"/>
    <p:sldId id="550" r:id="rId15"/>
    <p:sldId id="601" r:id="rId16"/>
    <p:sldId id="553" r:id="rId17"/>
    <p:sldId id="554" r:id="rId18"/>
    <p:sldId id="555" r:id="rId19"/>
    <p:sldId id="556" r:id="rId20"/>
    <p:sldId id="557" r:id="rId21"/>
    <p:sldId id="558" r:id="rId22"/>
    <p:sldId id="559" r:id="rId23"/>
    <p:sldId id="560" r:id="rId24"/>
    <p:sldId id="561" r:id="rId25"/>
    <p:sldId id="562" r:id="rId26"/>
    <p:sldId id="563" r:id="rId27"/>
    <p:sldId id="564" r:id="rId28"/>
    <p:sldId id="565" r:id="rId29"/>
    <p:sldId id="609" r:id="rId30"/>
    <p:sldId id="610" r:id="rId31"/>
    <p:sldId id="498" r:id="rId32"/>
    <p:sldId id="504" r:id="rId33"/>
    <p:sldId id="502" r:id="rId34"/>
    <p:sldId id="505" r:id="rId35"/>
    <p:sldId id="503" r:id="rId36"/>
    <p:sldId id="507" r:id="rId37"/>
    <p:sldId id="508" r:id="rId38"/>
    <p:sldId id="578" r:id="rId39"/>
    <p:sldId id="613" r:id="rId40"/>
    <p:sldId id="611" r:id="rId41"/>
    <p:sldId id="605" r:id="rId42"/>
    <p:sldId id="606" r:id="rId43"/>
    <p:sldId id="580" r:id="rId44"/>
    <p:sldId id="581" r:id="rId45"/>
    <p:sldId id="582" r:id="rId46"/>
    <p:sldId id="583" r:id="rId47"/>
    <p:sldId id="584" r:id="rId48"/>
    <p:sldId id="585" r:id="rId49"/>
    <p:sldId id="586" r:id="rId50"/>
    <p:sldId id="587" r:id="rId51"/>
    <p:sldId id="612" r:id="rId52"/>
    <p:sldId id="588" r:id="rId53"/>
    <p:sldId id="589" r:id="rId54"/>
    <p:sldId id="590" r:id="rId55"/>
    <p:sldId id="591" r:id="rId56"/>
    <p:sldId id="592" r:id="rId57"/>
    <p:sldId id="602" r:id="rId58"/>
    <p:sldId id="594" r:id="rId59"/>
    <p:sldId id="595" r:id="rId60"/>
    <p:sldId id="596" r:id="rId61"/>
    <p:sldId id="597" r:id="rId62"/>
    <p:sldId id="603" r:id="rId63"/>
    <p:sldId id="599" r:id="rId64"/>
    <p:sldId id="607" r:id="rId6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1" autoAdjust="0"/>
    <p:restoredTop sz="93801" autoAdjust="0"/>
  </p:normalViewPr>
  <p:slideViewPr>
    <p:cSldViewPr snapToGrid="0">
      <p:cViewPr varScale="1">
        <p:scale>
          <a:sx n="59" d="100"/>
          <a:sy n="59" d="100"/>
        </p:scale>
        <p:origin x="79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572CB71-C0DF-4EF6-A303-7945127830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EA4B4AF8-750D-4ECD-8EA7-70A832BFDE7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3FE88B4-0201-4E18-8B43-BD712D046EA8}" type="datetimeFigureOut">
              <a:rPr lang="zh-CN" altLang="en-US"/>
              <a:pPr>
                <a:defRPr/>
              </a:pPr>
              <a:t>2019/5/29</a:t>
            </a:fld>
            <a:endParaRPr lang="zh-CN" altLang="en-US"/>
          </a:p>
        </p:txBody>
      </p:sp>
      <p:sp>
        <p:nvSpPr>
          <p:cNvPr id="4" name="幻灯片图像占位符 3">
            <a:extLst>
              <a:ext uri="{FF2B5EF4-FFF2-40B4-BE49-F238E27FC236}">
                <a16:creationId xmlns:a16="http://schemas.microsoft.com/office/drawing/2014/main" id="{C91C087D-4748-4EA4-A6FD-DDB9140BF32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93C81B9-08BA-4D1A-A18A-AE20FFF1B07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BE493C09-0CEC-4CA8-9C28-F4EED48C78A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9153F09-CD34-48B7-B557-6C8A6BE7D3D8}"/>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anose="02010600030101010101" pitchFamily="2" charset="-122"/>
                <a:ea typeface="等线" panose="02010600030101010101" pitchFamily="2" charset="-122"/>
              </a:defRPr>
            </a:lvl1pPr>
          </a:lstStyle>
          <a:p>
            <a:fld id="{42007F24-5E95-4672-A1F2-080F6E2B4EFB}"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尽管在这种网页上使用这些对象后可以使网页动感十足，但是，这种网页不包含在服务器端运行的任何脚本，网页上的每一行代码都是由网页设计人员预先编写好后，放置到</a:t>
            </a:r>
            <a:r>
              <a:rPr lang="en-US" altLang="zh-CN" dirty="0"/>
              <a:t>Web</a:t>
            </a:r>
            <a:r>
              <a:rPr lang="zh-CN" altLang="en-US" dirty="0"/>
              <a:t>服务器上的，在发送到客户端的浏览器上后不再发生任何变化，因此称其为静态网页。</a:t>
            </a:r>
            <a:endParaRPr lang="en-US" altLang="zh-CN" dirty="0"/>
          </a:p>
        </p:txBody>
      </p:sp>
      <p:sp>
        <p:nvSpPr>
          <p:cNvPr id="4" name="灯片编号占位符 3"/>
          <p:cNvSpPr>
            <a:spLocks noGrp="1"/>
          </p:cNvSpPr>
          <p:nvPr>
            <p:ph type="sldNum" sz="quarter" idx="5"/>
          </p:nvPr>
        </p:nvSpPr>
        <p:spPr/>
        <p:txBody>
          <a:bodyPr/>
          <a:lstStyle/>
          <a:p>
            <a:fld id="{42007F24-5E95-4672-A1F2-080F6E2B4EFB}" type="slidenum">
              <a:rPr lang="zh-CN" altLang="en-US" smtClean="0"/>
              <a:pPr/>
              <a:t>2</a:t>
            </a:fld>
            <a:endParaRPr lang="zh-CN" altLang="en-US"/>
          </a:p>
        </p:txBody>
      </p:sp>
    </p:spTree>
    <p:extLst>
      <p:ext uri="{BB962C8B-B14F-4D97-AF65-F5344CB8AC3E}">
        <p14:creationId xmlns:p14="http://schemas.microsoft.com/office/powerpoint/2010/main" val="3503365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文档对象模型（</a:t>
            </a:r>
            <a:r>
              <a:rPr lang="en-US" altLang="zh-CN" dirty="0"/>
              <a:t>Document Object Model</a:t>
            </a:r>
            <a:r>
              <a:rPr lang="zh-CN" altLang="en-US" dirty="0"/>
              <a:t>，简称</a:t>
            </a:r>
            <a:r>
              <a:rPr lang="en-US" altLang="zh-CN" dirty="0"/>
              <a:t>DOM</a:t>
            </a:r>
            <a:r>
              <a:rPr lang="zh-CN" altLang="en-US" dirty="0"/>
              <a:t>），是</a:t>
            </a:r>
            <a:r>
              <a:rPr lang="en-US" altLang="zh-CN" dirty="0"/>
              <a:t>W3C</a:t>
            </a:r>
            <a:r>
              <a:rPr lang="zh-CN" altLang="en-US" dirty="0"/>
              <a:t>组织推荐的处理可扩展标志语言的标准编程接口。在网页上，组织页面（或文档）的对象被组织在一个树形结构中，用来表示文档中对象的标准模型就称为</a:t>
            </a:r>
            <a:r>
              <a:rPr lang="en-US" altLang="zh-CN" dirty="0"/>
              <a:t>DOM</a:t>
            </a:r>
            <a:r>
              <a:rPr lang="zh-CN" altLang="en-US" dirty="0"/>
              <a:t>。</a:t>
            </a:r>
          </a:p>
        </p:txBody>
      </p:sp>
      <p:sp>
        <p:nvSpPr>
          <p:cNvPr id="4" name="灯片编号占位符 3"/>
          <p:cNvSpPr>
            <a:spLocks noGrp="1"/>
          </p:cNvSpPr>
          <p:nvPr>
            <p:ph type="sldNum" sz="quarter" idx="5"/>
          </p:nvPr>
        </p:nvSpPr>
        <p:spPr/>
        <p:txBody>
          <a:bodyPr/>
          <a:lstStyle/>
          <a:p>
            <a:fld id="{42007F24-5E95-4672-A1F2-080F6E2B4EFB}" type="slidenum">
              <a:rPr lang="zh-CN" altLang="en-US" smtClean="0"/>
              <a:pPr/>
              <a:t>41</a:t>
            </a:fld>
            <a:endParaRPr lang="zh-CN" altLang="en-US"/>
          </a:p>
        </p:txBody>
      </p:sp>
    </p:spTree>
    <p:extLst>
      <p:ext uri="{BB962C8B-B14F-4D97-AF65-F5344CB8AC3E}">
        <p14:creationId xmlns:p14="http://schemas.microsoft.com/office/powerpoint/2010/main" val="4185440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765ED638-C684-4136-AB55-D09D8428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4">
            <a:extLst>
              <a:ext uri="{FF2B5EF4-FFF2-40B4-BE49-F238E27FC236}">
                <a16:creationId xmlns:a16="http://schemas.microsoft.com/office/drawing/2014/main" id="{6B331ED7-5421-493E-9FCE-6E0E9525E57C}"/>
              </a:ext>
            </a:extLst>
          </p:cNvPr>
          <p:cNvSpPr txBox="1">
            <a:spLocks/>
          </p:cNvSpPr>
          <p:nvPr/>
        </p:nvSpPr>
        <p:spPr>
          <a:xfrm>
            <a:off x="4945061" y="3530997"/>
            <a:ext cx="2298700" cy="461963"/>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dirty="0">
                <a:solidFill>
                  <a:schemeClr val="bg1"/>
                </a:solidFill>
              </a:rPr>
              <a:t>杨惠</a:t>
            </a:r>
          </a:p>
        </p:txBody>
      </p:sp>
      <p:sp>
        <p:nvSpPr>
          <p:cNvPr id="9" name="任意多边形: 形状 8">
            <a:extLst>
              <a:ext uri="{FF2B5EF4-FFF2-40B4-BE49-F238E27FC236}">
                <a16:creationId xmlns:a16="http://schemas.microsoft.com/office/drawing/2014/main" id="{D1C2481B-C9A9-4CF8-A2F5-C6DE7BFE3A26}"/>
              </a:ext>
            </a:extLst>
          </p:cNvPr>
          <p:cNvSpPr/>
          <p:nvPr/>
        </p:nvSpPr>
        <p:spPr bwMode="auto">
          <a:xfrm>
            <a:off x="-1420813" y="4779963"/>
            <a:ext cx="13582651" cy="2062162"/>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a:ex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724171" y="2051844"/>
            <a:ext cx="6740481" cy="692150"/>
          </a:xfrm>
        </p:spPr>
        <p:txBody>
          <a:bodyPr/>
          <a:lstStyle>
            <a:lvl1pPr algn="ctr">
              <a:defRPr sz="40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
        <p:nvSpPr>
          <p:cNvPr id="11" name="文本框 10">
            <a:extLst>
              <a:ext uri="{FF2B5EF4-FFF2-40B4-BE49-F238E27FC236}">
                <a16:creationId xmlns:a16="http://schemas.microsoft.com/office/drawing/2014/main" id="{08BA6221-DDD4-40B2-9818-3FC333BB59AE}"/>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F24137A8-B305-40EE-9750-F90B51DB95C7}"/>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2BB03A77-A24D-4863-8213-1383A5DECCE1}"/>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0F7B615-BD14-4DDD-B51D-F18CE36C7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BBC8CB5D-02F8-4195-B11F-F50FCD990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cxnSp>
        <p:nvCxnSpPr>
          <p:cNvPr id="20" name="直接连接符 19">
            <a:extLst>
              <a:ext uri="{FF2B5EF4-FFF2-40B4-BE49-F238E27FC236}">
                <a16:creationId xmlns:a16="http://schemas.microsoft.com/office/drawing/2014/main" id="{F94E4C54-7599-47FB-B91F-0562CA184543}"/>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A0F40650-C298-4329-B8DF-5E3E00790C17}"/>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847941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C6483C18-3F39-4180-A8C4-403315C4BB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B4186AB-62A9-43F6-B5A6-C28D15BDEC58}"/>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068E5372-9767-4F9B-BF0E-0F683E5C1902}"/>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8B0536-0CF6-475A-B637-40C94749F3A1}"/>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7A53ABF0-AE1C-4005-AE28-87F676E4C151}"/>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B13C618C-0E93-4245-8820-FEDB4121DAF3}"/>
              </a:ext>
            </a:extLst>
          </p:cNvPr>
          <p:cNvSpPr>
            <a:spLocks noChangeArrowheads="1"/>
          </p:cNvSpPr>
          <p:nvPr/>
        </p:nvSpPr>
        <p:spPr bwMode="auto">
          <a:xfrm>
            <a:off x="246063" y="915988"/>
            <a:ext cx="9596437" cy="46037"/>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pic>
        <p:nvPicPr>
          <p:cNvPr id="12" name="图片 15">
            <a:extLst>
              <a:ext uri="{FF2B5EF4-FFF2-40B4-BE49-F238E27FC236}">
                <a16:creationId xmlns:a16="http://schemas.microsoft.com/office/drawing/2014/main" id="{730792E4-81E4-4B23-BAE1-85A6A4C57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6FFA5EAD-F195-4555-8183-03AFAB0233AD}"/>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A2BCFF-5F33-41F9-AB08-4AC269BB107C}"/>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id="{F893C1E2-7E9E-464E-AA5D-7A53ED39CA51}"/>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7">
            <a:extLst>
              <a:ext uri="{FF2B5EF4-FFF2-40B4-BE49-F238E27FC236}">
                <a16:creationId xmlns:a16="http://schemas.microsoft.com/office/drawing/2014/main" id="{8046B20E-2962-4EA0-A390-62F9FCEEE04E}"/>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2" y="1741968"/>
            <a:ext cx="8640000" cy="4369231"/>
          </a:xfrm>
        </p:spPr>
        <p:txBody>
          <a:bodyPr>
            <a:noAutofit/>
          </a:bodyPr>
          <a:lstStyle>
            <a:lvl1pPr marL="272117" indent="-272117">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pic>
        <p:nvPicPr>
          <p:cNvPr id="21" name="图片 20">
            <a:extLst>
              <a:ext uri="{FF2B5EF4-FFF2-40B4-BE49-F238E27FC236}">
                <a16:creationId xmlns:a16="http://schemas.microsoft.com/office/drawing/2014/main" id="{2C96D4B5-A085-45C3-97AA-68A6A3C3F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cxnSp>
        <p:nvCxnSpPr>
          <p:cNvPr id="20" name="直接连接符 19">
            <a:extLst>
              <a:ext uri="{FF2B5EF4-FFF2-40B4-BE49-F238E27FC236}">
                <a16:creationId xmlns:a16="http://schemas.microsoft.com/office/drawing/2014/main" id="{00373BE3-32DF-4541-AEC5-A0F0F0AB854E}"/>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2A5EB903-B343-4A1B-9008-7C21176BF2ED}"/>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3" name="AutoShape 23">
            <a:extLst>
              <a:ext uri="{FF2B5EF4-FFF2-40B4-BE49-F238E27FC236}">
                <a16:creationId xmlns:a16="http://schemas.microsoft.com/office/drawing/2014/main" id="{83D3A8F5-D472-4B08-A61E-454C4DB8CAB7}"/>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4" name="AutoShape 23">
            <a:extLst>
              <a:ext uri="{FF2B5EF4-FFF2-40B4-BE49-F238E27FC236}">
                <a16:creationId xmlns:a16="http://schemas.microsoft.com/office/drawing/2014/main" id="{0F41EF09-9E2B-4988-B3CA-DC8D6FC51E6D}"/>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36160245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AA79C21-F47B-4541-938A-CB636282B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12192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9602543-24C0-498F-9075-AAECC729A606}"/>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75EEF2FC-FBBD-4E8B-8E18-467A588F37B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A18E9D-EA20-4921-80F0-EDF8E41A840F}"/>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906467-F160-4563-9CCE-4930A006A5CF}"/>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CE4A9FB-EC7D-43AD-876A-9D97B9BC6C0C}"/>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7B70F8C-036B-4711-B581-A1109771E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A69CFCDC-9E6B-482C-8823-01C30FF5405E}"/>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807450-86DC-40C8-B02A-F5352B1159A8}"/>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1" y="1817176"/>
            <a:ext cx="8640000" cy="4339721"/>
          </a:xfr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cxnSp>
        <p:nvCxnSpPr>
          <p:cNvPr id="19" name="直接连接符 18">
            <a:extLst>
              <a:ext uri="{FF2B5EF4-FFF2-40B4-BE49-F238E27FC236}">
                <a16:creationId xmlns:a16="http://schemas.microsoft.com/office/drawing/2014/main" id="{B2BE1B1B-D2D5-4F5C-BF9F-892A7690AFC6}"/>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8CFBE2F9-5FCF-40CA-80B0-16112E412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21" name="AutoShape 23">
            <a:extLst>
              <a:ext uri="{FF2B5EF4-FFF2-40B4-BE49-F238E27FC236}">
                <a16:creationId xmlns:a16="http://schemas.microsoft.com/office/drawing/2014/main" id="{F6FDF817-D9BC-4BDA-83BC-A36E2BC7B0F9}"/>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2" name="AutoShape 23">
            <a:extLst>
              <a:ext uri="{FF2B5EF4-FFF2-40B4-BE49-F238E27FC236}">
                <a16:creationId xmlns:a16="http://schemas.microsoft.com/office/drawing/2014/main" id="{7E0B93A2-D9A6-4645-9FE4-353B9787C580}"/>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9">
            <a:extLst>
              <a:ext uri="{FF2B5EF4-FFF2-40B4-BE49-F238E27FC236}">
                <a16:creationId xmlns:a16="http://schemas.microsoft.com/office/drawing/2014/main" id="{E036848C-02CE-4793-BB24-B2B8B8E5882C}"/>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3" name="直接连接符 14">
            <a:extLst>
              <a:ext uri="{FF2B5EF4-FFF2-40B4-BE49-F238E27FC236}">
                <a16:creationId xmlns:a16="http://schemas.microsoft.com/office/drawing/2014/main" id="{30042CBE-B5CD-4AAA-897D-7C01E56CFA6C}"/>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4" name="AutoShape 23">
            <a:extLst>
              <a:ext uri="{FF2B5EF4-FFF2-40B4-BE49-F238E27FC236}">
                <a16:creationId xmlns:a16="http://schemas.microsoft.com/office/drawing/2014/main" id="{DACC424F-CAAD-48B7-8E36-A1F1F5ABA15E}"/>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5" name="AutoShape 23">
            <a:extLst>
              <a:ext uri="{FF2B5EF4-FFF2-40B4-BE49-F238E27FC236}">
                <a16:creationId xmlns:a16="http://schemas.microsoft.com/office/drawing/2014/main" id="{6FC847C1-5108-413B-ABEB-547409549243}"/>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12579444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0F8E9F8-6E55-4C8A-B557-828CC2C24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D5BD593-186D-41CC-AE46-6F622E8A9175}"/>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dirty="0">
                <a:solidFill>
                  <a:srgbClr val="7F7F7F"/>
                </a:solidFill>
                <a:cs typeface="Arial" panose="020B0604020202020204" pitchFamily="34" charset="0"/>
              </a:rPr>
              <a:t> </a:t>
            </a:r>
            <a:fld id="{28F8727B-5A68-465B-8BDE-FC49768888F4}" type="slidenum">
              <a:rPr kumimoji="0" lang="en-US" altLang="zh-CN" smtClean="0">
                <a:solidFill>
                  <a:schemeClr val="bg1"/>
                </a:solidFill>
                <a:cs typeface="Arial" panose="020B0604020202020204" pitchFamily="34" charset="0"/>
              </a:rPr>
              <a:pPr algn="ctr" eaLnBrk="1" hangingPunct="1">
                <a:defRPr/>
              </a:pPr>
              <a:t>‹#›</a:t>
            </a:fld>
            <a:endParaRPr kumimoji="0" lang="en-US" altLang="zh-CN"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468881D5-E6B7-4C79-92EA-26D239A4826C}"/>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BC83713-B66C-4E9F-A8CF-96E9CF985151}"/>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11" name="图片 14">
            <a:extLst>
              <a:ext uri="{FF2B5EF4-FFF2-40B4-BE49-F238E27FC236}">
                <a16:creationId xmlns:a16="http://schemas.microsoft.com/office/drawing/2014/main" id="{66E6DB8E-71C6-4E5C-88EB-775D7E2BF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0F213CF5-C59A-4781-B3E1-827D45CE5968}"/>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sp>
        <p:nvSpPr>
          <p:cNvPr id="4" name="内容占位符 2"/>
          <p:cNvSpPr>
            <a:spLocks noGrp="1"/>
          </p:cNvSpPr>
          <p:nvPr>
            <p:ph idx="1"/>
          </p:nvPr>
        </p:nvSpPr>
        <p:spPr>
          <a:xfrm>
            <a:off x="423823" y="1124046"/>
            <a:ext cx="8640000" cy="4987156"/>
          </a:xfrm>
        </p:spPr>
        <p:txBody>
          <a:bodyPr>
            <a:noAutofit/>
          </a:bodyPr>
          <a:lstStyle>
            <a:lvl1pPr marL="272114" indent="-272114">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cxnSp>
        <p:nvCxnSpPr>
          <p:cNvPr id="14" name="直接连接符 13">
            <a:extLst>
              <a:ext uri="{FF2B5EF4-FFF2-40B4-BE49-F238E27FC236}">
                <a16:creationId xmlns:a16="http://schemas.microsoft.com/office/drawing/2014/main" id="{52B62977-DF5C-401D-9194-2A93D80DBF0D}"/>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0E6CDBE-02ED-49D7-ACB4-9FD393570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16" name="AutoShape 23">
            <a:extLst>
              <a:ext uri="{FF2B5EF4-FFF2-40B4-BE49-F238E27FC236}">
                <a16:creationId xmlns:a16="http://schemas.microsoft.com/office/drawing/2014/main" id="{262C0CBD-6E3B-4308-AA0D-DDD7D2C7EAC0}"/>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7" name="AutoShape 23">
            <a:extLst>
              <a:ext uri="{FF2B5EF4-FFF2-40B4-BE49-F238E27FC236}">
                <a16:creationId xmlns:a16="http://schemas.microsoft.com/office/drawing/2014/main" id="{AF996E92-E59F-48E2-8F38-AEC6251E9557}"/>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911514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31CD9FE-875C-4F7F-9367-A6454EA3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E604CFBA-095B-4CAA-92AB-A85A8D73CA81}"/>
              </a:ext>
            </a:extLst>
          </p:cNvPr>
          <p:cNvSpPr>
            <a:spLocks noChangeArrowheads="1"/>
          </p:cNvSpPr>
          <p:nvPr userDrawn="1"/>
        </p:nvSpPr>
        <p:spPr bwMode="auto">
          <a:xfrm>
            <a:off x="0" y="1968500"/>
            <a:ext cx="12190413" cy="2168525"/>
          </a:xfrm>
          <a:prstGeom prst="rect">
            <a:avLst/>
          </a:prstGeom>
          <a:solidFill>
            <a:srgbClr val="006EBC"/>
          </a:solidFill>
          <a:ln>
            <a:solidFill>
              <a:srgbClr val="006EBC"/>
            </a:solidFill>
          </a:ln>
          <a:effectLst>
            <a:outerShdw blurRad="50800" dist="38100" dir="5400000" algn="t" rotWithShape="0">
              <a:srgbClr val="000000">
                <a:alpha val="0"/>
              </a:srgbClr>
            </a:outerShdw>
          </a:effectLst>
          <a:extLst/>
        </p:spPr>
        <p:txBody>
          <a:bodyPr anchor="ctr"/>
          <a:lstStyle/>
          <a:p>
            <a:pPr algn="ctr">
              <a:defRPr/>
            </a:pPr>
            <a:endParaRPr lang="zh-CN" altLang="en-US" sz="714"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3F2FAA5F-6E9A-4231-9C25-2240E136C859}"/>
              </a:ext>
            </a:extLst>
          </p:cNvPr>
          <p:cNvSpPr txBox="1">
            <a:spLocks/>
          </p:cNvSpPr>
          <p:nvPr/>
        </p:nvSpPr>
        <p:spPr>
          <a:xfrm>
            <a:off x="5003888" y="1547307"/>
            <a:ext cx="7082051" cy="1950822"/>
          </a:xfrm>
          <a:prstGeom prst="rect">
            <a:avLst/>
          </a:prstGeom>
        </p:spPr>
        <p:txBody>
          <a:bodyPr lIns="68580" tIns="34290" rIns="68580" bIns="34290"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chemeClr val="bg1"/>
                  </a:solidFill>
                </a:ln>
                <a:effectLst>
                  <a:reflection blurRad="6350" stA="50000" endA="300" endPos="50000" dist="29997" dir="5400000" sy="-100000" algn="bl" rotWithShape="0"/>
                </a:effectLst>
              </a:rPr>
              <a:t>Thank you!</a:t>
            </a:r>
            <a:endParaRPr lang="zh-CN" altLang="en-US" sz="6600" dirty="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180ACF93-ED71-4187-A06E-196048843305}"/>
              </a:ext>
            </a:extLst>
          </p:cNvPr>
          <p:cNvPicPr>
            <a:picLocks noChangeAspect="1"/>
          </p:cNvPicPr>
          <p:nvPr userDrawn="1"/>
        </p:nvPicPr>
        <p:blipFill>
          <a:blip r:embed="rId3" cstate="print"/>
          <a:stretch>
            <a:fillRect/>
          </a:stretch>
        </p:blipFill>
        <p:spPr>
          <a:xfrm>
            <a:off x="202395" y="2246813"/>
            <a:ext cx="4697019"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a:extLst>
              <a:ext uri="{FF2B5EF4-FFF2-40B4-BE49-F238E27FC236}">
                <a16:creationId xmlns:a16="http://schemas.microsoft.com/office/drawing/2014/main" id="{FAF63239-2AB9-4094-A404-E0F50B42EE7C}"/>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7502F3F6-2236-4ADF-BEDF-9C9FB4A3CC72}"/>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F316692-8756-418F-B477-42E805BAE288}"/>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DDB8B588-AD4F-4C74-AC79-3B44F8602C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AA483617-46EC-4C31-B363-5ADD5BB471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Tree>
    <p:extLst>
      <p:ext uri="{BB962C8B-B14F-4D97-AF65-F5344CB8AC3E}">
        <p14:creationId xmlns:p14="http://schemas.microsoft.com/office/powerpoint/2010/main" val="322969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20FC1C96-5A17-429D-BE93-F85628D0B732}"/>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9FDC4A07-B852-42C9-8259-89039F563AC2}" type="slidenum">
              <a:rPr lang="en-US" altLang="zh-CN" sz="1000">
                <a:solidFill>
                  <a:srgbClr val="000000"/>
                </a:solidFill>
                <a:latin typeface="Arial" panose="020B0604020202020204" pitchFamily="34" charset="0"/>
                <a:cs typeface="Arial" panose="020B0604020202020204" pitchFamily="34" charset="0"/>
              </a:rPr>
              <a:pPr algn="ctr" eaLnBrk="1" hangingPunct="1"/>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7F4ED58-584F-464F-A8CC-7563775498A8}"/>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572F0DA4-646A-4BDD-BF88-835F357B1335}"/>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2A0585BA-C059-4311-B061-836D64148703}"/>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3D3EC590-18B1-4A7A-8966-D88150509220}"/>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33AE48C0-E3D1-45EA-98F2-5D8EC167D621}"/>
              </a:ext>
            </a:extLst>
          </p:cNvPr>
          <p:cNvSpPr>
            <a:spLocks noChangeArrowheads="1"/>
          </p:cNvSpPr>
          <p:nvPr userDrawn="1"/>
        </p:nvSpPr>
        <p:spPr bwMode="auto">
          <a:xfrm>
            <a:off x="2479675" y="6346825"/>
            <a:ext cx="1239838" cy="346075"/>
          </a:xfrm>
          <a:prstGeom prst="rect">
            <a:avLst/>
          </a:prstGeom>
          <a:noFill/>
          <a:ln>
            <a:noFill/>
          </a:ln>
          <a:extLst/>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E30A60AC-5FDC-4F2C-9AAF-7BF5AC6CA38E}"/>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8AFE4392-6A1A-4D8F-BF69-DE57112D9C5F}"/>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123950"/>
            <a:ext cx="11107601" cy="4987249"/>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a:extLst/>
          </p:cNvPr>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4813456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02E8D60-A798-4159-AE65-ED1F3ECB675A}"/>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8913A716-06DA-40F2-AF0E-994CD05F2899}" type="slidenum">
              <a:rPr lang="en-US" altLang="zh-CN" sz="1000">
                <a:latin typeface="Arial" panose="020B0604020202020204" pitchFamily="34" charset="0"/>
                <a:cs typeface="Arial" panose="020B0604020202020204" pitchFamily="34" charset="0"/>
              </a:rPr>
              <a:pPr algn="ctr" eaLnBrk="1" hangingPunct="1"/>
              <a:t>‹#›</a:t>
            </a:fld>
            <a:endParaRPr lang="en-US" altLang="zh-CN" sz="100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04B9A688-8975-42A4-B3D6-E4396A907E49}"/>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50C230CE-A1A7-4F17-922A-FE6EAFB09E39}"/>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E616F62-92CF-44BC-AE92-65570C024AB5}"/>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4C2B7CA5-0164-4FF7-BC12-07750762B089}"/>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8B61FB68-10D8-4B5A-8953-F0BFC584C5D9}"/>
              </a:ext>
            </a:extLst>
          </p:cNvPr>
          <p:cNvSpPr>
            <a:spLocks noChangeArrowheads="1"/>
          </p:cNvSpPr>
          <p:nvPr userDrawn="1"/>
        </p:nvSpPr>
        <p:spPr bwMode="auto">
          <a:xfrm>
            <a:off x="2479675" y="6346825"/>
            <a:ext cx="1239838" cy="346075"/>
          </a:xfrm>
          <a:prstGeom prst="rect">
            <a:avLst/>
          </a:prstGeom>
          <a:noFill/>
          <a:ln>
            <a:noFill/>
          </a:ln>
          <a:extLst/>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1" name="图片 12" descr="泰迪logo无底色.png">
            <a:extLst>
              <a:ext uri="{FF2B5EF4-FFF2-40B4-BE49-F238E27FC236}">
                <a16:creationId xmlns:a16="http://schemas.microsoft.com/office/drawing/2014/main" id="{B14D687C-E87F-4377-9A6C-E865F05CE318}"/>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AE58F804-0D0D-4E2E-A87C-91C55731B480}"/>
              </a:ext>
            </a:extLst>
          </p:cNvPr>
          <p:cNvCxnSpPr>
            <a:cxnSpLocks/>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p:txBody>
      </p:sp>
      <p:sp>
        <p:nvSpPr>
          <p:cNvPr id="2" name="标题 1">
            <a:extLst/>
          </p:cNvPr>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a:extLst/>
          </p:cNvPr>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313871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A5C0628-7CA7-4BB5-BE85-1CFBCC3D7498}"/>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CD3DF16-D30F-4A32-A413-8471E0EEB5EB}"/>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B48537D-1FA4-41CE-9519-05273ED0A873}"/>
              </a:ext>
            </a:extLst>
          </p:cNvPr>
          <p:cNvSpPr>
            <a:spLocks noGrp="1"/>
          </p:cNvSpPr>
          <p:nvPr>
            <p:ph type="dt" sz="half" idx="2"/>
          </p:nvPr>
        </p:nvSpPr>
        <p:spPr>
          <a:xfrm>
            <a:off x="422275" y="534828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FCE1DD6-4E92-446E-A04A-30EE9FF9FDB7}" type="datetimeFigureOut">
              <a:rPr lang="zh-CN" altLang="en-US" smtClean="0"/>
              <a:pPr>
                <a:defRPr/>
              </a:pPr>
              <a:t>2019/5/29</a:t>
            </a:fld>
            <a:endParaRPr lang="zh-CN" altLang="en-US"/>
          </a:p>
        </p:txBody>
      </p:sp>
      <p:sp>
        <p:nvSpPr>
          <p:cNvPr id="14" name="灯片编号占位符 13">
            <a:extLst>
              <a:ext uri="{FF2B5EF4-FFF2-40B4-BE49-F238E27FC236}">
                <a16:creationId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165F42-28DD-47CB-A956-C8908A6B51E4}" type="slidenum">
              <a:rPr lang="zh-CN" altLang="en-US" smtClean="0"/>
              <a:pPr/>
              <a:t>‹#›</a:t>
            </a:fld>
            <a:endParaRPr lang="zh-CN" altLang="en-US"/>
          </a:p>
        </p:txBody>
      </p:sp>
      <p:sp>
        <p:nvSpPr>
          <p:cNvPr id="2" name="页脚占位符 1">
            <a:extLst>
              <a:ext uri="{FF2B5EF4-FFF2-40B4-BE49-F238E27FC236}">
                <a16:creationId xmlns:a16="http://schemas.microsoft.com/office/drawing/2014/main" id="{BADDF76D-4621-4A86-8458-9AE080A51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Tree>
    <p:extLst>
      <p:ext uri="{BB962C8B-B14F-4D97-AF65-F5344CB8AC3E}">
        <p14:creationId xmlns:p14="http://schemas.microsoft.com/office/powerpoint/2010/main" val="4245999880"/>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Lst>
  <p:txStyles>
    <p:titleStyle>
      <a:lvl1pPr algn="l" rtl="0" eaLnBrk="1" fontAlgn="base" hangingPunct="1">
        <a:spcBef>
          <a:spcPct val="0"/>
        </a:spcBef>
        <a:spcAft>
          <a:spcPct val="0"/>
        </a:spcAft>
        <a:defRPr kumimoji="1" sz="190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5pPr>
      <a:lvl6pPr marL="362822"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45"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6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90"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kumimoji="1" sz="1500">
          <a:solidFill>
            <a:schemeClr val="tx1"/>
          </a:solidFill>
          <a:latin typeface="+mn-lt"/>
          <a:ea typeface="+mn-ea"/>
          <a:cs typeface="宋体" charset="0"/>
        </a:defRPr>
      </a:lvl1pPr>
      <a:lvl2pPr marL="588963" indent="-225425" algn="l" rtl="0" eaLnBrk="1" fontAlgn="base" hangingPunct="1">
        <a:spcBef>
          <a:spcPct val="20000"/>
        </a:spcBef>
        <a:spcAft>
          <a:spcPct val="0"/>
        </a:spcAft>
        <a:buFont typeface="Arial" panose="020B0604020202020204" pitchFamily="34" charset="0"/>
        <a:buChar char="–"/>
        <a:defRPr kumimoji="1" sz="2200">
          <a:solidFill>
            <a:schemeClr val="tx1"/>
          </a:solidFill>
          <a:latin typeface="+mn-lt"/>
          <a:ea typeface="+mn-ea"/>
        </a:defRPr>
      </a:lvl2pPr>
      <a:lvl3pPr marL="906463" indent="-180975" algn="l" rtl="0" eaLnBrk="1" fontAlgn="base" hangingPunct="1">
        <a:spcBef>
          <a:spcPct val="20000"/>
        </a:spcBef>
        <a:spcAft>
          <a:spcPct val="0"/>
        </a:spcAft>
        <a:buFont typeface="Arial" panose="020B0604020202020204" pitchFamily="34" charset="0"/>
        <a:buChar char="•"/>
        <a:defRPr kumimoji="1" sz="1900">
          <a:solidFill>
            <a:schemeClr val="tx1"/>
          </a:solidFill>
          <a:latin typeface="+mn-lt"/>
          <a:ea typeface="+mn-ea"/>
        </a:defRPr>
      </a:lvl3pPr>
      <a:lvl4pPr marL="1268413"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4pPr>
      <a:lvl5pPr marL="1631950"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4">
            <a:extLst>
              <a:ext uri="{FF2B5EF4-FFF2-40B4-BE49-F238E27FC236}">
                <a16:creationId xmlns:a16="http://schemas.microsoft.com/office/drawing/2014/main" id="{5A2A2103-9901-4186-A369-C82158448C9A}"/>
              </a:ext>
            </a:extLst>
          </p:cNvPr>
          <p:cNvSpPr>
            <a:spLocks noGrp="1"/>
          </p:cNvSpPr>
          <p:nvPr>
            <p:ph type="title"/>
          </p:nvPr>
        </p:nvSpPr>
        <p:spPr/>
        <p:txBody>
          <a:bodyPr/>
          <a:lstStyle/>
          <a:p>
            <a:br>
              <a:rPr lang="en-US" altLang="zh-CN" b="0">
                <a:cs typeface="Times New Roman" panose="02020603050405020304" pitchFamily="18" charset="0"/>
              </a:rPr>
            </a:br>
            <a:r>
              <a:rPr lang="zh-CN" altLang="zh-CN" b="0">
                <a:cs typeface="Times New Roman" panose="02020603050405020304" pitchFamily="18" charset="0"/>
              </a:rPr>
              <a:t>简单静态网页爬取</a:t>
            </a:r>
            <a:br>
              <a:rPr lang="zh-CN" altLang="zh-CN"/>
            </a:br>
            <a:endParaRPr lang="zh-CN" altLang="en-US" b="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4">
            <a:extLst>
              <a:ext uri="{FF2B5EF4-FFF2-40B4-BE49-F238E27FC236}">
                <a16:creationId xmlns:a16="http://schemas.microsoft.com/office/drawing/2014/main" id="{4CA7760A-B9BD-4C34-A86D-AF23DCD8DAB7}"/>
              </a:ext>
            </a:extLst>
          </p:cNvPr>
          <p:cNvSpPr>
            <a:spLocks noGrp="1"/>
          </p:cNvSpPr>
          <p:nvPr>
            <p:ph idx="1"/>
          </p:nvPr>
        </p:nvSpPr>
        <p:spPr/>
        <p:txBody>
          <a:bodyPr/>
          <a:lstStyle/>
          <a:p>
            <a:pPr marL="361950" indent="-361950"/>
            <a:r>
              <a:rPr lang="en-US" altLang="zh-CN">
                <a:latin typeface="微软雅黑" panose="020B0503020204020204" pitchFamily="34" charset="-122"/>
              </a:rPr>
              <a:t>requests</a:t>
            </a:r>
            <a:r>
              <a:rPr lang="zh-CN" altLang="zh-CN">
                <a:latin typeface="微软雅黑" panose="020B0503020204020204" pitchFamily="34" charset="-122"/>
              </a:rPr>
              <a:t>库是一个原生的</a:t>
            </a:r>
            <a:r>
              <a:rPr lang="en-US" altLang="zh-CN">
                <a:latin typeface="微软雅黑" panose="020B0503020204020204" pitchFamily="34" charset="-122"/>
              </a:rPr>
              <a:t>HTTP</a:t>
            </a:r>
            <a:r>
              <a:rPr lang="zh-CN" altLang="zh-CN">
                <a:latin typeface="微软雅黑" panose="020B0503020204020204" pitchFamily="34" charset="-122"/>
              </a:rPr>
              <a:t>库，比</a:t>
            </a:r>
            <a:r>
              <a:rPr lang="en-US" altLang="zh-CN">
                <a:latin typeface="微软雅黑" panose="020B0503020204020204" pitchFamily="34" charset="-122"/>
              </a:rPr>
              <a:t>urllib3</a:t>
            </a:r>
            <a:r>
              <a:rPr lang="zh-CN" altLang="zh-CN">
                <a:latin typeface="微软雅黑" panose="020B0503020204020204" pitchFamily="34" charset="-122"/>
              </a:rPr>
              <a:t>库更为容易使用。</a:t>
            </a:r>
            <a:r>
              <a:rPr lang="en-US" altLang="zh-CN">
                <a:latin typeface="微软雅黑" panose="020B0503020204020204" pitchFamily="34" charset="-122"/>
              </a:rPr>
              <a:t>requests</a:t>
            </a:r>
            <a:r>
              <a:rPr lang="zh-CN" altLang="zh-CN">
                <a:latin typeface="微软雅黑" panose="020B0503020204020204" pitchFamily="34" charset="-122"/>
              </a:rPr>
              <a:t>库发送原生的</a:t>
            </a:r>
            <a:r>
              <a:rPr lang="en-US" altLang="zh-CN">
                <a:latin typeface="微软雅黑" panose="020B0503020204020204" pitchFamily="34" charset="-122"/>
              </a:rPr>
              <a:t>HTTP 1.1</a:t>
            </a:r>
            <a:r>
              <a:rPr lang="zh-CN" altLang="zh-CN">
                <a:latin typeface="微软雅黑" panose="020B0503020204020204" pitchFamily="34" charset="-122"/>
              </a:rPr>
              <a:t>请求，无需手动为</a:t>
            </a:r>
            <a:r>
              <a:rPr lang="en-US" altLang="zh-CN">
                <a:latin typeface="微软雅黑" panose="020B0503020204020204" pitchFamily="34" charset="-122"/>
              </a:rPr>
              <a:t>URL</a:t>
            </a:r>
            <a:r>
              <a:rPr lang="zh-CN" altLang="zh-CN">
                <a:latin typeface="微软雅黑" panose="020B0503020204020204" pitchFamily="34" charset="-122"/>
              </a:rPr>
              <a:t>添加查询字串，也不需要对</a:t>
            </a:r>
            <a:r>
              <a:rPr lang="en-US" altLang="zh-CN">
                <a:latin typeface="微软雅黑" panose="020B0503020204020204" pitchFamily="34" charset="-122"/>
              </a:rPr>
              <a:t>POST</a:t>
            </a:r>
            <a:r>
              <a:rPr lang="zh-CN" altLang="zh-CN">
                <a:latin typeface="微软雅黑" panose="020B0503020204020204" pitchFamily="34" charset="-122"/>
              </a:rPr>
              <a:t>数据进行表单编码。相对于</a:t>
            </a:r>
            <a:r>
              <a:rPr lang="en-US" altLang="zh-CN">
                <a:latin typeface="微软雅黑" panose="020B0503020204020204" pitchFamily="34" charset="-122"/>
              </a:rPr>
              <a:t>urllib3</a:t>
            </a:r>
            <a:r>
              <a:rPr lang="zh-CN" altLang="zh-CN">
                <a:latin typeface="微软雅黑" panose="020B0503020204020204" pitchFamily="34" charset="-122"/>
              </a:rPr>
              <a:t>库，</a:t>
            </a:r>
            <a:r>
              <a:rPr lang="en-US" altLang="zh-CN">
                <a:latin typeface="微软雅黑" panose="020B0503020204020204" pitchFamily="34" charset="-122"/>
              </a:rPr>
              <a:t>requests</a:t>
            </a:r>
            <a:r>
              <a:rPr lang="zh-CN" altLang="zh-CN">
                <a:latin typeface="微软雅黑" panose="020B0503020204020204" pitchFamily="34" charset="-122"/>
              </a:rPr>
              <a:t>库拥有完全自动化</a:t>
            </a:r>
            <a:r>
              <a:rPr lang="en-US" altLang="zh-CN">
                <a:latin typeface="微软雅黑" panose="020B0503020204020204" pitchFamily="34" charset="-122"/>
              </a:rPr>
              <a:t>Keep-alive</a:t>
            </a:r>
            <a:r>
              <a:rPr lang="zh-CN" altLang="zh-CN">
                <a:latin typeface="微软雅黑" panose="020B0503020204020204" pitchFamily="34" charset="-122"/>
              </a:rPr>
              <a:t>和</a:t>
            </a:r>
            <a:r>
              <a:rPr lang="en-US" altLang="zh-CN">
                <a:latin typeface="微软雅黑" panose="020B0503020204020204" pitchFamily="34" charset="-122"/>
              </a:rPr>
              <a:t>HTTP</a:t>
            </a:r>
            <a:r>
              <a:rPr lang="zh-CN" altLang="zh-CN">
                <a:latin typeface="微软雅黑" panose="020B0503020204020204" pitchFamily="34" charset="-122"/>
              </a:rPr>
              <a:t>连接池的功能。</a:t>
            </a:r>
            <a:r>
              <a:rPr lang="en-US" altLang="zh-CN">
                <a:latin typeface="微软雅黑" panose="020B0503020204020204" pitchFamily="34" charset="-122"/>
              </a:rPr>
              <a:t>requests</a:t>
            </a:r>
            <a:r>
              <a:rPr lang="zh-CN" altLang="zh-CN">
                <a:latin typeface="微软雅黑" panose="020B0503020204020204" pitchFamily="34" charset="-122"/>
              </a:rPr>
              <a:t>库包含的特性如</a:t>
            </a:r>
            <a:r>
              <a:rPr lang="zh-CN" altLang="en-US">
                <a:latin typeface="微软雅黑" panose="020B0503020204020204" pitchFamily="34" charset="-122"/>
              </a:rPr>
              <a:t>下。</a:t>
            </a:r>
            <a:endParaRPr lang="en-US" altLang="zh-CN">
              <a:latin typeface="微软雅黑" panose="020B0503020204020204" pitchFamily="34" charset="-122"/>
            </a:endParaRPr>
          </a:p>
        </p:txBody>
      </p:sp>
      <p:sp>
        <p:nvSpPr>
          <p:cNvPr id="21507" name="标题 2">
            <a:extLst>
              <a:ext uri="{FF2B5EF4-FFF2-40B4-BE49-F238E27FC236}">
                <a16:creationId xmlns:a16="http://schemas.microsoft.com/office/drawing/2014/main" id="{B3F20D67-DFAF-4ED2-833A-E96BAE410287}"/>
              </a:ext>
            </a:extLst>
          </p:cNvPr>
          <p:cNvSpPr>
            <a:spLocks noGrp="1"/>
          </p:cNvSpPr>
          <p:nvPr>
            <p:ph type="title"/>
          </p:nvPr>
        </p:nvSpPr>
        <p:spPr/>
        <p:txBody>
          <a:bodyPr/>
          <a:lstStyle/>
          <a:p>
            <a:pPr marL="342900" indent="-342900"/>
            <a:r>
              <a:rPr lang="zh-CN" altLang="zh-CN">
                <a:latin typeface="Calibri" panose="020F0502020204030204" pitchFamily="34" charset="0"/>
              </a:rPr>
              <a:t>使用</a:t>
            </a:r>
            <a:r>
              <a:rPr lang="en-US" altLang="zh-CN">
                <a:latin typeface="Calibri" panose="020F0502020204030204" pitchFamily="34" charset="0"/>
              </a:rPr>
              <a:t>requests</a:t>
            </a:r>
            <a:r>
              <a:rPr lang="zh-CN" altLang="zh-CN">
                <a:latin typeface="Calibri" panose="020F0502020204030204" pitchFamily="34" charset="0"/>
              </a:rPr>
              <a:t>库实现</a:t>
            </a:r>
            <a:endParaRPr lang="zh-CN" altLang="en-US" b="0">
              <a:latin typeface="Calibri" panose="020F0502020204030204" pitchFamily="34" charset="0"/>
            </a:endParaRPr>
          </a:p>
        </p:txBody>
      </p:sp>
      <p:graphicFrame>
        <p:nvGraphicFramePr>
          <p:cNvPr id="6" name="表格 5">
            <a:extLst>
              <a:ext uri="{FF2B5EF4-FFF2-40B4-BE49-F238E27FC236}">
                <a16:creationId xmlns:a16="http://schemas.microsoft.com/office/drawing/2014/main" id="{4B4EA72D-B166-443B-8DFE-89B2ECD39373}"/>
              </a:ext>
            </a:extLst>
          </p:cNvPr>
          <p:cNvGraphicFramePr>
            <a:graphicFrameLocks noGrp="1"/>
          </p:cNvGraphicFramePr>
          <p:nvPr>
            <p:extLst>
              <p:ext uri="{D42A27DB-BD31-4B8C-83A1-F6EECF244321}">
                <p14:modId xmlns:p14="http://schemas.microsoft.com/office/powerpoint/2010/main" val="1061206262"/>
              </p:ext>
            </p:extLst>
          </p:nvPr>
        </p:nvGraphicFramePr>
        <p:xfrm>
          <a:off x="339313" y="3277152"/>
          <a:ext cx="8347487" cy="2590800"/>
        </p:xfrm>
        <a:graphic>
          <a:graphicData uri="http://schemas.openxmlformats.org/drawingml/2006/table">
            <a:tbl>
              <a:tblPr firstRow="1" bandRow="1">
                <a:tableStyleId>{5C22544A-7EE6-4342-B048-85BDC9FD1C3A}</a:tableStyleId>
              </a:tblPr>
              <a:tblGrid>
                <a:gridCol w="2781843">
                  <a:extLst>
                    <a:ext uri="{9D8B030D-6E8A-4147-A177-3AD203B41FA5}">
                      <a16:colId xmlns:a16="http://schemas.microsoft.com/office/drawing/2014/main" val="20000"/>
                    </a:ext>
                  </a:extLst>
                </a:gridCol>
                <a:gridCol w="2782822">
                  <a:extLst>
                    <a:ext uri="{9D8B030D-6E8A-4147-A177-3AD203B41FA5}">
                      <a16:colId xmlns:a16="http://schemas.microsoft.com/office/drawing/2014/main" val="20001"/>
                    </a:ext>
                  </a:extLst>
                </a:gridCol>
                <a:gridCol w="2782822">
                  <a:extLst>
                    <a:ext uri="{9D8B030D-6E8A-4147-A177-3AD203B41FA5}">
                      <a16:colId xmlns:a16="http://schemas.microsoft.com/office/drawing/2014/main" val="20002"/>
                    </a:ext>
                  </a:extLst>
                </a:gridCol>
              </a:tblGrid>
              <a:tr h="431800">
                <a:tc>
                  <a:txBody>
                    <a:bodyPr/>
                    <a:lstStyle/>
                    <a:p>
                      <a:pPr marL="0" indent="127000" algn="ctr" defTabSz="967527" rtl="0" eaLnBrk="1" latinLnBrk="0" hangingPunct="1">
                        <a:lnSpc>
                          <a:spcPct val="150000"/>
                        </a:lnSpc>
                        <a:spcAft>
                          <a:spcPts val="0"/>
                        </a:spcAft>
                      </a:pPr>
                      <a:r>
                        <a:rPr lang="zh-CN" sz="1800" kern="100" dirty="0">
                          <a:solidFill>
                            <a:schemeClr val="bg1"/>
                          </a:solidFill>
                          <a:effectLst/>
                          <a:latin typeface="微软雅黑" panose="020B0503020204020204" pitchFamily="34" charset="-122"/>
                          <a:ea typeface="微软雅黑" panose="020B0503020204020204" pitchFamily="34" charset="-122"/>
                          <a:cs typeface="Times New Roman"/>
                        </a:rPr>
                        <a:t>连接特性</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bg1"/>
                          </a:solidFill>
                          <a:effectLst/>
                          <a:latin typeface="微软雅黑" panose="020B0503020204020204" pitchFamily="34" charset="-122"/>
                          <a:ea typeface="微软雅黑" panose="020B0503020204020204" pitchFamily="34" charset="-122"/>
                          <a:cs typeface="Times New Roman"/>
                        </a:rPr>
                        <a:t>连接特性</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bg1"/>
                          </a:solidFill>
                          <a:effectLst/>
                          <a:latin typeface="微软雅黑" panose="020B0503020204020204" pitchFamily="34" charset="-122"/>
                          <a:ea typeface="微软雅黑" panose="020B0503020204020204" pitchFamily="34" charset="-122"/>
                          <a:cs typeface="Times New Roman"/>
                        </a:rPr>
                        <a:t>连接特性</a:t>
                      </a:r>
                    </a:p>
                  </a:txBody>
                  <a:tcPr marL="48007" marR="48007" marT="0" marB="0" anchor="ctr"/>
                </a:tc>
                <a:extLst>
                  <a:ext uri="{0D108BD9-81ED-4DB2-BD59-A6C34878D82A}">
                    <a16:rowId xmlns:a16="http://schemas.microsoft.com/office/drawing/2014/main" val="10000"/>
                  </a:ext>
                </a:extLst>
              </a:tr>
              <a:tr h="431800">
                <a:tc>
                  <a:txBody>
                    <a:bodyPr/>
                    <a:lstStyle/>
                    <a:p>
                      <a:pPr marL="0" indent="127000" algn="ctr" defTabSz="967527" rtl="0" eaLnBrk="1" latinLnBrk="0" hangingPunct="1">
                        <a:lnSpc>
                          <a:spcPct val="150000"/>
                        </a:lnSpc>
                        <a:spcAft>
                          <a:spcPts val="0"/>
                        </a:spcAft>
                      </a:pP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Keep-Alive&amp;</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连接池</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基本∕摘要式的身份认证</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文件分块上传</a:t>
                      </a:r>
                    </a:p>
                  </a:txBody>
                  <a:tcPr marL="48007" marR="48007" marT="0" marB="0" anchor="ctr"/>
                </a:tc>
                <a:extLst>
                  <a:ext uri="{0D108BD9-81ED-4DB2-BD59-A6C34878D82A}">
                    <a16:rowId xmlns:a16="http://schemas.microsoft.com/office/drawing/2014/main" val="10001"/>
                  </a:ext>
                </a:extLst>
              </a:tr>
              <a:tr h="431800">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国际化域名和</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URL</a:t>
                      </a:r>
                      <a:endParaRPr lang="zh-CN" sz="180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a:solidFill>
                            <a:schemeClr val="dk1"/>
                          </a:solidFill>
                          <a:effectLst/>
                          <a:latin typeface="微软雅黑" panose="020B0503020204020204" pitchFamily="34" charset="-122"/>
                          <a:ea typeface="微软雅黑" panose="020B0503020204020204" pitchFamily="34" charset="-122"/>
                          <a:cs typeface="Times New Roman"/>
                        </a:rPr>
                        <a:t>优雅的</a:t>
                      </a:r>
                      <a:r>
                        <a:rPr lang="en-US" sz="1800" kern="100">
                          <a:solidFill>
                            <a:schemeClr val="dk1"/>
                          </a:solidFill>
                          <a:effectLst/>
                          <a:latin typeface="微软雅黑" panose="020B0503020204020204" pitchFamily="34" charset="-122"/>
                          <a:ea typeface="微软雅黑" panose="020B0503020204020204" pitchFamily="34" charset="-122"/>
                          <a:cs typeface="Times New Roman"/>
                        </a:rPr>
                        <a:t>key</a:t>
                      </a:r>
                      <a:r>
                        <a:rPr lang="zh-CN" sz="1800" kern="100">
                          <a:solidFill>
                            <a:schemeClr val="dk1"/>
                          </a:solidFill>
                          <a:effectLst/>
                          <a:latin typeface="微软雅黑" panose="020B0503020204020204" pitchFamily="34" charset="-122"/>
                          <a:ea typeface="微软雅黑" panose="020B0503020204020204" pitchFamily="34" charset="-122"/>
                          <a:cs typeface="Times New Roman"/>
                        </a:rPr>
                        <a:t>∕</a:t>
                      </a:r>
                      <a:r>
                        <a:rPr lang="en-US" sz="1800" kern="100">
                          <a:solidFill>
                            <a:schemeClr val="dk1"/>
                          </a:solidFill>
                          <a:effectLst/>
                          <a:latin typeface="微软雅黑" panose="020B0503020204020204" pitchFamily="34" charset="-122"/>
                          <a:ea typeface="微软雅黑" panose="020B0503020204020204" pitchFamily="34" charset="-122"/>
                          <a:cs typeface="Times New Roman"/>
                        </a:rPr>
                        <a:t>value Cookie</a:t>
                      </a:r>
                      <a:endParaRPr lang="zh-CN" sz="1800" kern="100">
                        <a:solidFill>
                          <a:schemeClr val="dk1"/>
                        </a:solidFill>
                        <a:effectLst/>
                        <a:latin typeface="微软雅黑" panose="020B0503020204020204" pitchFamily="34" charset="-122"/>
                        <a:ea typeface="微软雅黑" panose="020B0503020204020204" pitchFamily="34" charset="-122"/>
                        <a:cs typeface="Times New Roman"/>
                      </a:endParaRP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流下载</a:t>
                      </a:r>
                    </a:p>
                  </a:txBody>
                  <a:tcPr marL="48007" marR="48007" marT="0" marB="0" anchor="ctr"/>
                </a:tc>
                <a:extLst>
                  <a:ext uri="{0D108BD9-81ED-4DB2-BD59-A6C34878D82A}">
                    <a16:rowId xmlns:a16="http://schemas.microsoft.com/office/drawing/2014/main" val="10002"/>
                  </a:ext>
                </a:extLst>
              </a:tr>
              <a:tr h="431800">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带持久</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Cookie</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的会话</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a:solidFill>
                            <a:schemeClr val="dk1"/>
                          </a:solidFill>
                          <a:effectLst/>
                          <a:latin typeface="微软雅黑" panose="020B0503020204020204" pitchFamily="34" charset="-122"/>
                          <a:ea typeface="微软雅黑" panose="020B0503020204020204" pitchFamily="34" charset="-122"/>
                          <a:cs typeface="Times New Roman"/>
                        </a:rPr>
                        <a:t>自动解压</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连接超时</a:t>
                      </a:r>
                    </a:p>
                  </a:txBody>
                  <a:tcPr marL="48007" marR="48007" marT="0" marB="0" anchor="ctr"/>
                </a:tc>
                <a:extLst>
                  <a:ext uri="{0D108BD9-81ED-4DB2-BD59-A6C34878D82A}">
                    <a16:rowId xmlns:a16="http://schemas.microsoft.com/office/drawing/2014/main" val="10003"/>
                  </a:ext>
                </a:extLst>
              </a:tr>
              <a:tr h="431800">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浏览器式的</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SSL</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认证</a:t>
                      </a:r>
                    </a:p>
                  </a:txBody>
                  <a:tcPr marL="48007" marR="48007" marT="0" marB="0" anchor="ctr"/>
                </a:tc>
                <a:tc>
                  <a:txBody>
                    <a:bodyPr/>
                    <a:lstStyle/>
                    <a:p>
                      <a:pPr marL="0" indent="127000" algn="ctr" defTabSz="967527" rtl="0" eaLnBrk="1" latinLnBrk="0" hangingPunct="1">
                        <a:lnSpc>
                          <a:spcPct val="150000"/>
                        </a:lnSpc>
                        <a:spcAft>
                          <a:spcPts val="0"/>
                        </a:spcAft>
                      </a:pPr>
                      <a:r>
                        <a:rPr lang="en-US" sz="1800" kern="100">
                          <a:solidFill>
                            <a:schemeClr val="dk1"/>
                          </a:solidFill>
                          <a:effectLst/>
                          <a:latin typeface="微软雅黑" panose="020B0503020204020204" pitchFamily="34" charset="-122"/>
                          <a:ea typeface="微软雅黑" panose="020B0503020204020204" pitchFamily="34" charset="-122"/>
                          <a:cs typeface="Times New Roman"/>
                        </a:rPr>
                        <a:t>Unicode</a:t>
                      </a:r>
                      <a:r>
                        <a:rPr lang="zh-CN" sz="1800" kern="100">
                          <a:solidFill>
                            <a:schemeClr val="dk1"/>
                          </a:solidFill>
                          <a:effectLst/>
                          <a:latin typeface="微软雅黑" panose="020B0503020204020204" pitchFamily="34" charset="-122"/>
                          <a:ea typeface="微软雅黑" panose="020B0503020204020204" pitchFamily="34" charset="-122"/>
                          <a:cs typeface="Times New Roman"/>
                        </a:rPr>
                        <a:t>响应体</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分块请求</a:t>
                      </a:r>
                    </a:p>
                  </a:txBody>
                  <a:tcPr marL="48007" marR="48007" marT="0" marB="0" anchor="ctr"/>
                </a:tc>
                <a:extLst>
                  <a:ext uri="{0D108BD9-81ED-4DB2-BD59-A6C34878D82A}">
                    <a16:rowId xmlns:a16="http://schemas.microsoft.com/office/drawing/2014/main" val="10004"/>
                  </a:ext>
                </a:extLst>
              </a:tr>
              <a:tr h="431800">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自动内容解码</a:t>
                      </a:r>
                    </a:p>
                  </a:txBody>
                  <a:tcPr marL="48007" marR="48007" marT="0" marB="0" anchor="ctr"/>
                </a:tc>
                <a:tc>
                  <a:txBody>
                    <a:bodyPr/>
                    <a:lstStyle/>
                    <a:p>
                      <a:pPr marL="0" indent="127000" algn="ctr" defTabSz="967527" rtl="0" eaLnBrk="1" latinLnBrk="0" hangingPunct="1">
                        <a:lnSpc>
                          <a:spcPct val="150000"/>
                        </a:lnSpc>
                        <a:spcAft>
                          <a:spcPts val="0"/>
                        </a:spcAft>
                      </a:pPr>
                      <a:r>
                        <a:rPr lang="en-US" sz="1800" kern="100">
                          <a:solidFill>
                            <a:schemeClr val="dk1"/>
                          </a:solidFill>
                          <a:effectLst/>
                          <a:latin typeface="微软雅黑" panose="020B0503020204020204" pitchFamily="34" charset="-122"/>
                          <a:ea typeface="微软雅黑" panose="020B0503020204020204" pitchFamily="34" charset="-122"/>
                          <a:cs typeface="Times New Roman"/>
                        </a:rPr>
                        <a:t>HTTP(S)</a:t>
                      </a:r>
                      <a:r>
                        <a:rPr lang="zh-CN" sz="1800" kern="100">
                          <a:solidFill>
                            <a:schemeClr val="dk1"/>
                          </a:solidFill>
                          <a:effectLst/>
                          <a:latin typeface="微软雅黑" panose="020B0503020204020204" pitchFamily="34" charset="-122"/>
                          <a:ea typeface="微软雅黑" panose="020B0503020204020204" pitchFamily="34" charset="-122"/>
                          <a:cs typeface="Times New Roman"/>
                        </a:rPr>
                        <a:t>代理支持</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支持</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a:t>
                      </a:r>
                      <a:r>
                        <a:rPr lang="en-US" sz="1800" kern="100" dirty="0" err="1">
                          <a:solidFill>
                            <a:schemeClr val="dk1"/>
                          </a:solidFill>
                          <a:effectLst/>
                          <a:latin typeface="微软雅黑" panose="020B0503020204020204" pitchFamily="34" charset="-122"/>
                          <a:ea typeface="微软雅黑" panose="020B0503020204020204" pitchFamily="34" charset="-122"/>
                          <a:cs typeface="Times New Roman"/>
                        </a:rPr>
                        <a:t>netrc</a:t>
                      </a:r>
                      <a:endParaRPr lang="zh-CN" sz="180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48007" marR="48007"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4">
            <a:extLst>
              <a:ext uri="{FF2B5EF4-FFF2-40B4-BE49-F238E27FC236}">
                <a16:creationId xmlns:a16="http://schemas.microsoft.com/office/drawing/2014/main" id="{6AA83720-310C-4FE9-9CDE-0D5123624918}"/>
              </a:ext>
            </a:extLst>
          </p:cNvPr>
          <p:cNvSpPr>
            <a:spLocks noGrp="1"/>
          </p:cNvSpPr>
          <p:nvPr>
            <p:ph idx="1"/>
          </p:nvPr>
        </p:nvSpPr>
        <p:spPr>
          <a:xfrm>
            <a:off x="423863" y="1749425"/>
            <a:ext cx="11107737" cy="4340225"/>
          </a:xfrm>
        </p:spPr>
        <p:txBody>
          <a:bodyPr/>
          <a:lstStyle/>
          <a:p>
            <a:pPr marL="361950" indent="-361950">
              <a:defRPr/>
            </a:pPr>
            <a:r>
              <a:rPr lang="en-US" altLang="zh-CN" dirty="0"/>
              <a:t>requests</a:t>
            </a:r>
            <a:r>
              <a:rPr lang="zh-CN" altLang="zh-CN" dirty="0"/>
              <a:t>库生成请求的代码非常便利，其使用的</a:t>
            </a:r>
            <a:r>
              <a:rPr lang="en-US" altLang="zh-CN" dirty="0"/>
              <a:t>request</a:t>
            </a:r>
            <a:r>
              <a:rPr lang="zh-CN" altLang="zh-CN" dirty="0"/>
              <a:t>方法的语法格式如下。</a:t>
            </a:r>
            <a:r>
              <a:rPr lang="en-US" altLang="zh-CN" dirty="0"/>
              <a:t> </a:t>
            </a:r>
          </a:p>
          <a:p>
            <a:pPr marL="0" indent="0">
              <a:buFont typeface="Wingdings" pitchFamily="2" charset="2"/>
              <a:buNone/>
              <a:defRPr/>
            </a:pPr>
            <a:endParaRPr lang="en-US" altLang="zh-CN" dirty="0"/>
          </a:p>
          <a:p>
            <a:pPr marL="361950" indent="-361950">
              <a:defRPr/>
            </a:pPr>
            <a:r>
              <a:rPr lang="en-US" altLang="zh-CN" dirty="0"/>
              <a:t>request</a:t>
            </a:r>
            <a:r>
              <a:rPr lang="zh-CN" altLang="zh-CN" dirty="0"/>
              <a:t>方法常用的参数及其说明</a:t>
            </a:r>
            <a:r>
              <a:rPr lang="zh-CN" altLang="en-US" dirty="0"/>
              <a:t>如下。</a:t>
            </a:r>
            <a:r>
              <a:rPr lang="en-US" altLang="zh-CN" dirty="0"/>
              <a:t> </a:t>
            </a:r>
          </a:p>
        </p:txBody>
      </p:sp>
      <p:sp>
        <p:nvSpPr>
          <p:cNvPr id="22531" name="标题 3">
            <a:extLst>
              <a:ext uri="{FF2B5EF4-FFF2-40B4-BE49-F238E27FC236}">
                <a16:creationId xmlns:a16="http://schemas.microsoft.com/office/drawing/2014/main" id="{525D6082-BE41-4C09-9ACF-C41E96FAA0A6}"/>
              </a:ext>
            </a:extLst>
          </p:cNvPr>
          <p:cNvSpPr>
            <a:spLocks noGrp="1"/>
          </p:cNvSpPr>
          <p:nvPr>
            <p:ph type="title"/>
          </p:nvPr>
        </p:nvSpPr>
        <p:spPr/>
        <p:txBody>
          <a:bodyPr/>
          <a:lstStyle/>
          <a:p>
            <a:r>
              <a:rPr lang="zh-CN" altLang="zh-CN"/>
              <a:t>使用</a:t>
            </a:r>
            <a:r>
              <a:rPr lang="en-US" altLang="zh-CN"/>
              <a:t>requests</a:t>
            </a:r>
            <a:r>
              <a:rPr lang="zh-CN" altLang="zh-CN"/>
              <a:t>库实现</a:t>
            </a:r>
            <a:endParaRPr lang="zh-CN" altLang="en-US"/>
          </a:p>
        </p:txBody>
      </p:sp>
      <p:sp>
        <p:nvSpPr>
          <p:cNvPr id="22532" name="内容占位符 5">
            <a:extLst>
              <a:ext uri="{FF2B5EF4-FFF2-40B4-BE49-F238E27FC236}">
                <a16:creationId xmlns:a16="http://schemas.microsoft.com/office/drawing/2014/main" id="{3E032AFF-B57D-49B2-B050-B40468DEAB6B}"/>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zh-CN" sz="2000" b="1" dirty="0">
                <a:solidFill>
                  <a:schemeClr val="bg1"/>
                </a:solidFill>
                <a:latin typeface="微软雅黑" panose="020B0503020204020204" pitchFamily="34" charset="-122"/>
                <a:ea typeface="微软雅黑" panose="020B0503020204020204" pitchFamily="34" charset="-122"/>
              </a:rPr>
              <a:t>生成请求</a:t>
            </a:r>
          </a:p>
        </p:txBody>
      </p:sp>
      <p:graphicFrame>
        <p:nvGraphicFramePr>
          <p:cNvPr id="7" name="表格 6">
            <a:extLst>
              <a:ext uri="{FF2B5EF4-FFF2-40B4-BE49-F238E27FC236}">
                <a16:creationId xmlns:a16="http://schemas.microsoft.com/office/drawing/2014/main" id="{2BB0C911-D7E6-44F6-AF57-643AFC2C3E6C}"/>
              </a:ext>
            </a:extLst>
          </p:cNvPr>
          <p:cNvGraphicFramePr>
            <a:graphicFrameLocks noGrp="1"/>
          </p:cNvGraphicFramePr>
          <p:nvPr>
            <p:extLst>
              <p:ext uri="{D42A27DB-BD31-4B8C-83A1-F6EECF244321}">
                <p14:modId xmlns:p14="http://schemas.microsoft.com/office/powerpoint/2010/main" val="2250027155"/>
              </p:ext>
            </p:extLst>
          </p:nvPr>
        </p:nvGraphicFramePr>
        <p:xfrm>
          <a:off x="423821" y="3620344"/>
          <a:ext cx="8829509" cy="2441136"/>
        </p:xfrm>
        <a:graphic>
          <a:graphicData uri="http://schemas.openxmlformats.org/drawingml/2006/table">
            <a:tbl>
              <a:tblPr firstRow="1" bandRow="1">
                <a:tableStyleId>{5C22544A-7EE6-4342-B048-85BDC9FD1C3A}</a:tableStyleId>
              </a:tblPr>
              <a:tblGrid>
                <a:gridCol w="1202962">
                  <a:extLst>
                    <a:ext uri="{9D8B030D-6E8A-4147-A177-3AD203B41FA5}">
                      <a16:colId xmlns:a16="http://schemas.microsoft.com/office/drawing/2014/main" val="20000"/>
                    </a:ext>
                  </a:extLst>
                </a:gridCol>
                <a:gridCol w="7626547">
                  <a:extLst>
                    <a:ext uri="{9D8B030D-6E8A-4147-A177-3AD203B41FA5}">
                      <a16:colId xmlns:a16="http://schemas.microsoft.com/office/drawing/2014/main" val="20001"/>
                    </a:ext>
                  </a:extLst>
                </a:gridCol>
              </a:tblGrid>
              <a:tr h="411526">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参数</a:t>
                      </a:r>
                    </a:p>
                  </a:txBody>
                  <a:tcPr marL="47206" marR="47206"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说明</a:t>
                      </a:r>
                    </a:p>
                  </a:txBody>
                  <a:tcPr marL="47206" marR="47206" marT="0" marB="0" anchor="ctr"/>
                </a:tc>
                <a:extLst>
                  <a:ext uri="{0D108BD9-81ED-4DB2-BD59-A6C34878D82A}">
                    <a16:rowId xmlns:a16="http://schemas.microsoft.com/office/drawing/2014/main" val="10000"/>
                  </a:ext>
                </a:extLst>
              </a:tr>
              <a:tr h="432048">
                <a:tc>
                  <a:txBody>
                    <a:bodyPr/>
                    <a:lstStyle/>
                    <a:p>
                      <a:pPr marL="0" indent="127000" algn="ctr" defTabSz="967527" rtl="0" eaLnBrk="1" latinLnBrk="0" hangingPunct="1">
                        <a:lnSpc>
                          <a:spcPct val="150000"/>
                        </a:lnSpc>
                        <a:spcAft>
                          <a:spcPts val="0"/>
                        </a:spcAft>
                      </a:pP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method</a:t>
                      </a:r>
                      <a:endParaRPr lang="zh-CN" sz="180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47206" marR="47206"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接收</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string</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。表示请求的类型，如“</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GET</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HEAD</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DELETE</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”等。无默认值</a:t>
                      </a:r>
                    </a:p>
                  </a:txBody>
                  <a:tcPr marL="47206" marR="47206" marT="0" marB="0" anchor="ctr"/>
                </a:tc>
                <a:extLst>
                  <a:ext uri="{0D108BD9-81ED-4DB2-BD59-A6C34878D82A}">
                    <a16:rowId xmlns:a16="http://schemas.microsoft.com/office/drawing/2014/main" val="10001"/>
                  </a:ext>
                </a:extLst>
              </a:tr>
              <a:tr h="432048">
                <a:tc>
                  <a:txBody>
                    <a:bodyPr/>
                    <a:lstStyle/>
                    <a:p>
                      <a:pPr marL="0" indent="127000" algn="ctr" defTabSz="967527" rtl="0" eaLnBrk="1" latinLnBrk="0" hangingPunct="1">
                        <a:lnSpc>
                          <a:spcPct val="150000"/>
                        </a:lnSpc>
                        <a:spcAft>
                          <a:spcPts val="0"/>
                        </a:spcAft>
                      </a:pPr>
                      <a:r>
                        <a:rPr lang="en-US" sz="1800" kern="100">
                          <a:solidFill>
                            <a:schemeClr val="dk1"/>
                          </a:solidFill>
                          <a:effectLst/>
                          <a:latin typeface="微软雅黑" panose="020B0503020204020204" pitchFamily="34" charset="-122"/>
                          <a:ea typeface="微软雅黑" panose="020B0503020204020204" pitchFamily="34" charset="-122"/>
                          <a:cs typeface="Times New Roman"/>
                        </a:rPr>
                        <a:t>url</a:t>
                      </a:r>
                      <a:endParaRPr lang="zh-CN" sz="1800" kern="100">
                        <a:solidFill>
                          <a:schemeClr val="dk1"/>
                        </a:solidFill>
                        <a:effectLst/>
                        <a:latin typeface="微软雅黑" panose="020B0503020204020204" pitchFamily="34" charset="-122"/>
                        <a:ea typeface="微软雅黑" panose="020B0503020204020204" pitchFamily="34" charset="-122"/>
                        <a:cs typeface="Times New Roman"/>
                      </a:endParaRPr>
                    </a:p>
                  </a:txBody>
                  <a:tcPr marL="47206" marR="47206"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接收</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string</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。表示字符串形式的网址。无默认值</a:t>
                      </a:r>
                    </a:p>
                  </a:txBody>
                  <a:tcPr marL="47206" marR="47206" marT="0" marB="0" anchor="ctr"/>
                </a:tc>
                <a:extLst>
                  <a:ext uri="{0D108BD9-81ED-4DB2-BD59-A6C34878D82A}">
                    <a16:rowId xmlns:a16="http://schemas.microsoft.com/office/drawing/2014/main" val="10002"/>
                  </a:ext>
                </a:extLst>
              </a:tr>
              <a:tr h="823052">
                <a:tc>
                  <a:txBody>
                    <a:bodyPr/>
                    <a:lstStyle/>
                    <a:p>
                      <a:pPr marL="0" indent="127000" algn="ctr" defTabSz="967527" rtl="0" eaLnBrk="1" latinLnBrk="0" hangingPunct="1">
                        <a:lnSpc>
                          <a:spcPct val="150000"/>
                        </a:lnSpc>
                        <a:spcAft>
                          <a:spcPts val="0"/>
                        </a:spcAft>
                      </a:pP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a:t>
                      </a:r>
                      <a:r>
                        <a:rPr lang="en-US" sz="1800" kern="100" dirty="0" err="1">
                          <a:solidFill>
                            <a:schemeClr val="dk1"/>
                          </a:solidFill>
                          <a:effectLst/>
                          <a:latin typeface="微软雅黑" panose="020B0503020204020204" pitchFamily="34" charset="-122"/>
                          <a:ea typeface="微软雅黑" panose="020B0503020204020204" pitchFamily="34" charset="-122"/>
                          <a:cs typeface="Times New Roman"/>
                        </a:rPr>
                        <a:t>kwargs</a:t>
                      </a:r>
                      <a:endParaRPr lang="zh-CN" sz="180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47206" marR="47206"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接收</a:t>
                      </a:r>
                      <a:r>
                        <a:rPr lang="en-US" sz="1800" kern="100" dirty="0" err="1">
                          <a:solidFill>
                            <a:schemeClr val="dk1"/>
                          </a:solidFill>
                          <a:effectLst/>
                          <a:latin typeface="微软雅黑" panose="020B0503020204020204" pitchFamily="34" charset="-122"/>
                          <a:ea typeface="微软雅黑" panose="020B0503020204020204" pitchFamily="34" charset="-122"/>
                          <a:cs typeface="Times New Roman"/>
                        </a:rPr>
                        <a:t>dict</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或其他</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Python</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中的类型的数据。依据具体需要及请求的类型可添加的参数，通常参数赋值为字典类型或为具体数据</a:t>
                      </a:r>
                    </a:p>
                  </a:txBody>
                  <a:tcPr marL="47206" marR="47206" marT="0" marB="0" anchor="ctr"/>
                </a:tc>
                <a:extLst>
                  <a:ext uri="{0D108BD9-81ED-4DB2-BD59-A6C34878D82A}">
                    <a16:rowId xmlns:a16="http://schemas.microsoft.com/office/drawing/2014/main" val="10003"/>
                  </a:ext>
                </a:extLst>
              </a:tr>
            </a:tbl>
          </a:graphicData>
        </a:graphic>
      </p:graphicFrame>
      <p:sp>
        <p:nvSpPr>
          <p:cNvPr id="22550" name="TextBox 5">
            <a:extLst>
              <a:ext uri="{FF2B5EF4-FFF2-40B4-BE49-F238E27FC236}">
                <a16:creationId xmlns:a16="http://schemas.microsoft.com/office/drawing/2014/main" id="{2AC637AB-B7BE-4D4D-810A-84CE0A25A571}"/>
              </a:ext>
            </a:extLst>
          </p:cNvPr>
          <p:cNvSpPr txBox="1">
            <a:spLocks noChangeArrowheads="1"/>
          </p:cNvSpPr>
          <p:nvPr/>
        </p:nvSpPr>
        <p:spPr bwMode="auto">
          <a:xfrm>
            <a:off x="423863" y="2243138"/>
            <a:ext cx="9774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None/>
            </a:pP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requests.request.method</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kwargs</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52D30836-C135-4798-9F45-DB2FBD579DE0}"/>
              </a:ext>
            </a:extLst>
          </p:cNvPr>
          <p:cNvSpPr>
            <a:spLocks noGrp="1"/>
          </p:cNvSpPr>
          <p:nvPr>
            <p:ph idx="1"/>
          </p:nvPr>
        </p:nvSpPr>
        <p:spPr/>
        <p:txBody>
          <a:bodyPr/>
          <a:lstStyle/>
          <a:p>
            <a:pPr marL="361950" indent="-361950"/>
            <a:r>
              <a:rPr lang="zh-CN" altLang="zh-CN"/>
              <a:t>需要注意的是，当</a:t>
            </a:r>
            <a:r>
              <a:rPr lang="en-US" altLang="zh-CN"/>
              <a:t>requests</a:t>
            </a:r>
            <a:r>
              <a:rPr lang="zh-CN" altLang="zh-CN"/>
              <a:t>库猜测错时，需要手动指定</a:t>
            </a:r>
            <a:r>
              <a:rPr lang="en-US" altLang="zh-CN"/>
              <a:t>encoding</a:t>
            </a:r>
            <a:r>
              <a:rPr lang="zh-CN" altLang="zh-CN"/>
              <a:t>编码，避免返回的网页内容解析出现乱码。</a:t>
            </a:r>
          </a:p>
          <a:p>
            <a:pPr marL="361950" indent="-361950"/>
            <a:r>
              <a:rPr lang="zh-CN" altLang="zh-CN"/>
              <a:t>手动指定的方法并不灵活，无法自适应对应爬取过程中不同网页的编码，而使用</a:t>
            </a:r>
            <a:r>
              <a:rPr lang="en-US" altLang="zh-CN"/>
              <a:t>chardet</a:t>
            </a:r>
            <a:r>
              <a:rPr lang="zh-CN" altLang="zh-CN"/>
              <a:t>库比较简便灵活，</a:t>
            </a:r>
            <a:r>
              <a:rPr lang="en-US" altLang="zh-CN"/>
              <a:t>chardet</a:t>
            </a:r>
            <a:r>
              <a:rPr lang="zh-CN" altLang="zh-CN"/>
              <a:t>库是一个非常优秀的字符串∕文件编码检测模块。</a:t>
            </a:r>
          </a:p>
          <a:p>
            <a:pPr marL="361950" indent="-361950"/>
            <a:r>
              <a:rPr lang="en-US" altLang="zh-CN"/>
              <a:t>chardet</a:t>
            </a:r>
            <a:r>
              <a:rPr lang="zh-CN" altLang="zh-CN"/>
              <a:t>库使用</a:t>
            </a:r>
            <a:r>
              <a:rPr lang="en-US" altLang="zh-CN"/>
              <a:t>detect</a:t>
            </a:r>
            <a:r>
              <a:rPr lang="zh-CN" altLang="zh-CN"/>
              <a:t>方法检测给定字符串的编码，</a:t>
            </a:r>
            <a:r>
              <a:rPr lang="en-US" altLang="zh-CN"/>
              <a:t>detect</a:t>
            </a:r>
            <a:r>
              <a:rPr lang="zh-CN" altLang="zh-CN"/>
              <a:t>方法常用的参数及其说明如</a:t>
            </a:r>
            <a:r>
              <a:rPr lang="zh-CN" altLang="en-US"/>
              <a:t>下</a:t>
            </a:r>
            <a:r>
              <a:rPr lang="zh-CN" altLang="zh-CN"/>
              <a:t>。</a:t>
            </a:r>
            <a:endParaRPr lang="en-US" altLang="zh-CN"/>
          </a:p>
          <a:p>
            <a:pPr marL="361950" indent="-361950"/>
            <a:endParaRPr lang="zh-CN" altLang="zh-CN"/>
          </a:p>
          <a:p>
            <a:pPr marL="361950" indent="-361950"/>
            <a:endParaRPr lang="zh-CN" altLang="en-US"/>
          </a:p>
        </p:txBody>
      </p:sp>
      <p:sp>
        <p:nvSpPr>
          <p:cNvPr id="23555" name="标题 2">
            <a:extLst>
              <a:ext uri="{FF2B5EF4-FFF2-40B4-BE49-F238E27FC236}">
                <a16:creationId xmlns:a16="http://schemas.microsoft.com/office/drawing/2014/main" id="{F9EE4FBE-31F7-48DD-8E9D-CB20C2864295}"/>
              </a:ext>
            </a:extLst>
          </p:cNvPr>
          <p:cNvSpPr>
            <a:spLocks noGrp="1"/>
          </p:cNvSpPr>
          <p:nvPr>
            <p:ph type="title"/>
          </p:nvPr>
        </p:nvSpPr>
        <p:spPr/>
        <p:txBody>
          <a:bodyPr/>
          <a:lstStyle/>
          <a:p>
            <a:r>
              <a:rPr lang="zh-CN" altLang="zh-CN"/>
              <a:t>使用</a:t>
            </a:r>
            <a:r>
              <a:rPr lang="en-US" altLang="zh-CN"/>
              <a:t>requests</a:t>
            </a:r>
            <a:r>
              <a:rPr lang="zh-CN" altLang="zh-CN"/>
              <a:t>库实现</a:t>
            </a:r>
            <a:endParaRPr lang="zh-CN" altLang="en-US"/>
          </a:p>
        </p:txBody>
      </p:sp>
      <p:sp>
        <p:nvSpPr>
          <p:cNvPr id="23556" name="内容占位符 3">
            <a:extLst>
              <a:ext uri="{FF2B5EF4-FFF2-40B4-BE49-F238E27FC236}">
                <a16:creationId xmlns:a16="http://schemas.microsoft.com/office/drawing/2014/main" id="{694A3A44-4A50-4E75-9E56-BB9B434E04B3}"/>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zh-CN" sz="2000" b="1" dirty="0">
                <a:solidFill>
                  <a:schemeClr val="bg1"/>
                </a:solidFill>
                <a:latin typeface="微软雅黑" panose="020B0503020204020204" pitchFamily="34" charset="-122"/>
                <a:ea typeface="微软雅黑" panose="020B0503020204020204" pitchFamily="34" charset="-122"/>
              </a:rPr>
              <a:t>查看状态码与编码</a:t>
            </a:r>
          </a:p>
        </p:txBody>
      </p:sp>
      <p:graphicFrame>
        <p:nvGraphicFramePr>
          <p:cNvPr id="5" name="表格 4">
            <a:extLst>
              <a:ext uri="{FF2B5EF4-FFF2-40B4-BE49-F238E27FC236}">
                <a16:creationId xmlns:a16="http://schemas.microsoft.com/office/drawing/2014/main" id="{24E3BD74-C3F4-40A8-812F-DE021EDAA807}"/>
              </a:ext>
            </a:extLst>
          </p:cNvPr>
          <p:cNvGraphicFramePr>
            <a:graphicFrameLocks noGrp="1"/>
          </p:cNvGraphicFramePr>
          <p:nvPr>
            <p:extLst>
              <p:ext uri="{D42A27DB-BD31-4B8C-83A1-F6EECF244321}">
                <p14:modId xmlns:p14="http://schemas.microsoft.com/office/powerpoint/2010/main" val="4203362153"/>
              </p:ext>
            </p:extLst>
          </p:nvPr>
        </p:nvGraphicFramePr>
        <p:xfrm>
          <a:off x="791570" y="5104503"/>
          <a:ext cx="7259126" cy="863600"/>
        </p:xfrm>
        <a:graphic>
          <a:graphicData uri="http://schemas.openxmlformats.org/drawingml/2006/table">
            <a:tbl>
              <a:tblPr firstRow="1" firstCol="1" bandRow="1">
                <a:tableStyleId>{5C22544A-7EE6-4342-B048-85BDC9FD1C3A}</a:tableStyleId>
              </a:tblPr>
              <a:tblGrid>
                <a:gridCol w="1540924">
                  <a:extLst>
                    <a:ext uri="{9D8B030D-6E8A-4147-A177-3AD203B41FA5}">
                      <a16:colId xmlns:a16="http://schemas.microsoft.com/office/drawing/2014/main" val="20000"/>
                    </a:ext>
                  </a:extLst>
                </a:gridCol>
                <a:gridCol w="5718202">
                  <a:extLst>
                    <a:ext uri="{9D8B030D-6E8A-4147-A177-3AD203B41FA5}">
                      <a16:colId xmlns:a16="http://schemas.microsoft.com/office/drawing/2014/main" val="20001"/>
                    </a:ext>
                  </a:extLst>
                </a:gridCol>
              </a:tblGrid>
              <a:tr h="431800">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参数</a:t>
                      </a:r>
                    </a:p>
                  </a:txBody>
                  <a:tcPr marL="68576" marR="68576"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说明</a:t>
                      </a:r>
                    </a:p>
                  </a:txBody>
                  <a:tcPr marL="68576" marR="68576" marT="0" marB="0" anchor="ctr"/>
                </a:tc>
                <a:extLst>
                  <a:ext uri="{0D108BD9-81ED-4DB2-BD59-A6C34878D82A}">
                    <a16:rowId xmlns:a16="http://schemas.microsoft.com/office/drawing/2014/main" val="10000"/>
                  </a:ext>
                </a:extLst>
              </a:tr>
              <a:tr h="431800">
                <a:tc>
                  <a:txBody>
                    <a:bodyPr/>
                    <a:lstStyle/>
                    <a:p>
                      <a:pPr marL="0" indent="127000" algn="ctr" defTabSz="967527" rtl="0" eaLnBrk="1" latinLnBrk="0" hangingPunct="1">
                        <a:lnSpc>
                          <a:spcPct val="150000"/>
                        </a:lnSpc>
                        <a:spcAft>
                          <a:spcPts val="0"/>
                        </a:spcAft>
                      </a:pPr>
                      <a:r>
                        <a:rPr lang="en-US" sz="1800" b="0" kern="100" dirty="0" err="1">
                          <a:solidFill>
                            <a:schemeClr val="dk1"/>
                          </a:solidFill>
                          <a:effectLst/>
                          <a:latin typeface="微软雅黑" panose="020B0503020204020204" pitchFamily="34" charset="-122"/>
                          <a:ea typeface="微软雅黑" panose="020B0503020204020204" pitchFamily="34" charset="-122"/>
                          <a:cs typeface="Times New Roman"/>
                        </a:rPr>
                        <a:t>byte_str</a:t>
                      </a:r>
                      <a:endParaRPr lang="zh-CN" sz="1800" b="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76" marR="68576"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接收</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string</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。表示需要检测编码的字符串。无默认值</a:t>
                      </a:r>
                    </a:p>
                  </a:txBody>
                  <a:tcPr marL="68576" marR="68576"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1DD2340-90F9-45F9-86D2-44955ABB9740}"/>
              </a:ext>
            </a:extLst>
          </p:cNvPr>
          <p:cNvSpPr>
            <a:spLocks noGrp="1"/>
          </p:cNvSpPr>
          <p:nvPr>
            <p:ph idx="1"/>
          </p:nvPr>
        </p:nvSpPr>
        <p:spPr/>
        <p:txBody>
          <a:bodyPr/>
          <a:lstStyle/>
          <a:p>
            <a:pPr>
              <a:defRPr/>
            </a:pPr>
            <a:r>
              <a:rPr lang="en-US" altLang="zh-CN" dirty="0"/>
              <a:t>requests</a:t>
            </a:r>
            <a:r>
              <a:rPr lang="zh-CN" altLang="zh-CN" dirty="0"/>
              <a:t>库中对请求头的处理与</a:t>
            </a:r>
            <a:r>
              <a:rPr lang="en-US" altLang="zh-CN" dirty="0"/>
              <a:t>urllib3</a:t>
            </a:r>
            <a:r>
              <a:rPr lang="zh-CN" altLang="zh-CN" dirty="0"/>
              <a:t>库类似，也使用</a:t>
            </a:r>
            <a:r>
              <a:rPr lang="en-US" altLang="zh-CN" dirty="0"/>
              <a:t>headers</a:t>
            </a:r>
            <a:r>
              <a:rPr lang="zh-CN" altLang="zh-CN" dirty="0"/>
              <a:t>参数在</a:t>
            </a:r>
            <a:r>
              <a:rPr lang="en-US" altLang="zh-CN" dirty="0"/>
              <a:t>GET</a:t>
            </a:r>
            <a:r>
              <a:rPr lang="zh-CN" altLang="zh-CN" dirty="0"/>
              <a:t>请求中上传参数，参数形式为字典。使用</a:t>
            </a:r>
            <a:r>
              <a:rPr lang="en-US" altLang="zh-CN" dirty="0"/>
              <a:t>headers</a:t>
            </a:r>
            <a:r>
              <a:rPr lang="zh-CN" altLang="zh-CN" dirty="0"/>
              <a:t>属性即可查看服务器返回的响应头，通常响应头返回的结果会与上传的请求参数对应。</a:t>
            </a:r>
            <a:endParaRPr lang="en-US" altLang="zh-CN" dirty="0"/>
          </a:p>
          <a:p>
            <a:pPr marL="0" indent="0">
              <a:buFont typeface="Wingdings" pitchFamily="2" charset="2"/>
              <a:buNone/>
              <a:defRPr/>
            </a:pPr>
            <a:endParaRPr lang="zh-CN" altLang="zh-CN" dirty="0"/>
          </a:p>
          <a:p>
            <a:pPr marL="0" lvl="3" indent="0">
              <a:lnSpc>
                <a:spcPct val="150000"/>
              </a:lnSpc>
              <a:buClr>
                <a:srgbClr val="032089"/>
              </a:buClr>
              <a:buFont typeface="Arial" charset="0"/>
              <a:buNone/>
              <a:defRPr/>
            </a:pPr>
            <a:r>
              <a:rPr lang="en-US" altLang="zh-CN" sz="2000" b="1" dirty="0">
                <a:solidFill>
                  <a:schemeClr val="bg1"/>
                </a:solidFill>
              </a:rPr>
              <a:t>4. Timeout</a:t>
            </a:r>
            <a:r>
              <a:rPr lang="zh-CN" altLang="zh-CN" sz="2000" b="1" dirty="0">
                <a:solidFill>
                  <a:schemeClr val="bg1"/>
                </a:solidFill>
              </a:rPr>
              <a:t>设置</a:t>
            </a:r>
            <a:endParaRPr lang="en-US" altLang="zh-CN" sz="2000" b="1" dirty="0">
              <a:solidFill>
                <a:schemeClr val="bg1"/>
              </a:solidFill>
            </a:endParaRPr>
          </a:p>
          <a:p>
            <a:pPr marL="342900" lvl="3" indent="-342900">
              <a:lnSpc>
                <a:spcPct val="150000"/>
              </a:lnSpc>
              <a:buClr>
                <a:srgbClr val="032089"/>
              </a:buClr>
              <a:buFont typeface="Wingdings" panose="05000000000000000000" pitchFamily="2" charset="2"/>
              <a:buChar char="Ø"/>
              <a:defRPr/>
            </a:pPr>
            <a:r>
              <a:rPr lang="zh-CN" altLang="zh-CN" sz="1800" dirty="0">
                <a:solidFill>
                  <a:schemeClr val="bg1"/>
                </a:solidFill>
              </a:rPr>
              <a:t>为避免因等待服务器响应造成程序永久失去响应，通常需要给程序设置一个时间作为限制，超过该时间后程序将会自动停止等待。在</a:t>
            </a:r>
            <a:r>
              <a:rPr lang="en-US" altLang="zh-CN" sz="1800" dirty="0">
                <a:solidFill>
                  <a:schemeClr val="bg1"/>
                </a:solidFill>
              </a:rPr>
              <a:t>requests</a:t>
            </a:r>
            <a:r>
              <a:rPr lang="zh-CN" altLang="zh-CN" sz="1800" dirty="0">
                <a:solidFill>
                  <a:schemeClr val="bg1"/>
                </a:solidFill>
              </a:rPr>
              <a:t>库中通过设置</a:t>
            </a:r>
            <a:r>
              <a:rPr lang="en-US" altLang="zh-CN" sz="1800" dirty="0">
                <a:solidFill>
                  <a:schemeClr val="bg1"/>
                </a:solidFill>
              </a:rPr>
              <a:t>timeout</a:t>
            </a:r>
            <a:r>
              <a:rPr lang="zh-CN" altLang="zh-CN" sz="1800" dirty="0">
                <a:solidFill>
                  <a:schemeClr val="bg1"/>
                </a:solidFill>
              </a:rPr>
              <a:t>这个参数实现，超过该参数设定的秒数后，程序会停止等待。</a:t>
            </a:r>
          </a:p>
          <a:p>
            <a:pPr marL="0" lvl="3" indent="0">
              <a:lnSpc>
                <a:spcPct val="150000"/>
              </a:lnSpc>
              <a:buClr>
                <a:srgbClr val="032089"/>
              </a:buClr>
              <a:buFont typeface="Arial" charset="0"/>
              <a:buNone/>
              <a:defRPr/>
            </a:pPr>
            <a:endParaRPr lang="zh-CN" altLang="zh-CN" sz="2000" b="1" dirty="0"/>
          </a:p>
          <a:p>
            <a:pPr marL="0" indent="0">
              <a:buFont typeface="Wingdings" pitchFamily="2" charset="2"/>
              <a:buNone/>
              <a:defRPr/>
            </a:pPr>
            <a:endParaRPr lang="zh-CN" altLang="en-US" dirty="0"/>
          </a:p>
        </p:txBody>
      </p:sp>
      <p:sp>
        <p:nvSpPr>
          <p:cNvPr id="24579" name="标题 2">
            <a:extLst>
              <a:ext uri="{FF2B5EF4-FFF2-40B4-BE49-F238E27FC236}">
                <a16:creationId xmlns:a16="http://schemas.microsoft.com/office/drawing/2014/main" id="{AC51E50C-8855-424B-B337-4D486F1FD8C9}"/>
              </a:ext>
            </a:extLst>
          </p:cNvPr>
          <p:cNvSpPr>
            <a:spLocks noGrp="1"/>
          </p:cNvSpPr>
          <p:nvPr>
            <p:ph type="title"/>
          </p:nvPr>
        </p:nvSpPr>
        <p:spPr/>
        <p:txBody>
          <a:bodyPr/>
          <a:lstStyle/>
          <a:p>
            <a:r>
              <a:rPr lang="zh-CN" altLang="zh-CN"/>
              <a:t>使用</a:t>
            </a:r>
            <a:r>
              <a:rPr lang="en-US" altLang="zh-CN"/>
              <a:t>requests</a:t>
            </a:r>
            <a:r>
              <a:rPr lang="zh-CN" altLang="zh-CN"/>
              <a:t>库实现</a:t>
            </a:r>
            <a:endParaRPr lang="zh-CN" altLang="en-US"/>
          </a:p>
        </p:txBody>
      </p:sp>
      <p:sp>
        <p:nvSpPr>
          <p:cNvPr id="24580" name="内容占位符 3">
            <a:extLst>
              <a:ext uri="{FF2B5EF4-FFF2-40B4-BE49-F238E27FC236}">
                <a16:creationId xmlns:a16="http://schemas.microsoft.com/office/drawing/2014/main" id="{B2F49A7E-CF8D-414E-8C5F-23B5FAA40C04}"/>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zh-CN" sz="2000" b="1" dirty="0">
                <a:solidFill>
                  <a:schemeClr val="bg1"/>
                </a:solidFill>
                <a:latin typeface="微软雅黑" panose="020B0503020204020204" pitchFamily="34" charset="-122"/>
                <a:ea typeface="微软雅黑" panose="020B0503020204020204" pitchFamily="34" charset="-122"/>
              </a:rPr>
              <a:t>请求头与响应头处理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a:extLst>
              <a:ext uri="{FF2B5EF4-FFF2-40B4-BE49-F238E27FC236}">
                <a16:creationId xmlns:a16="http://schemas.microsoft.com/office/drawing/2014/main" id="{135CADE1-22C4-430E-A085-522A339A9C09}"/>
              </a:ext>
            </a:extLst>
          </p:cNvPr>
          <p:cNvSpPr>
            <a:spLocks noGrp="1"/>
          </p:cNvSpPr>
          <p:nvPr>
            <p:ph idx="1"/>
          </p:nvPr>
        </p:nvSpPr>
        <p:spPr/>
        <p:txBody>
          <a:bodyPr/>
          <a:lstStyle/>
          <a:p>
            <a:pPr marL="361950" indent="-361950"/>
            <a:r>
              <a:rPr lang="zh-CN" altLang="zh-CN"/>
              <a:t>使用</a:t>
            </a:r>
            <a:r>
              <a:rPr lang="en-US" altLang="zh-CN"/>
              <a:t>requests</a:t>
            </a:r>
            <a:r>
              <a:rPr lang="zh-CN" altLang="zh-CN"/>
              <a:t>库的</a:t>
            </a:r>
            <a:r>
              <a:rPr lang="en-US" altLang="zh-CN"/>
              <a:t>request</a:t>
            </a:r>
            <a:r>
              <a:rPr lang="zh-CN" altLang="zh-CN"/>
              <a:t>方法向网站“</a:t>
            </a:r>
            <a:r>
              <a:rPr lang="en-US" altLang="zh-CN"/>
              <a:t>http://www.tipdm.com/tipdm/index.html</a:t>
            </a:r>
            <a:r>
              <a:rPr lang="zh-CN" altLang="zh-CN"/>
              <a:t>”发送一个完整的</a:t>
            </a:r>
            <a:r>
              <a:rPr lang="en-US" altLang="zh-CN"/>
              <a:t>GET</a:t>
            </a:r>
            <a:r>
              <a:rPr lang="zh-CN" altLang="zh-CN"/>
              <a:t>请求，该请求包含链接、请求头、响应头、超时时间和状态码，并且编码应正确设置</a:t>
            </a:r>
            <a:r>
              <a:rPr lang="zh-CN" altLang="en-US"/>
              <a:t>。</a:t>
            </a:r>
          </a:p>
        </p:txBody>
      </p:sp>
      <p:sp>
        <p:nvSpPr>
          <p:cNvPr id="25603" name="标题 2">
            <a:extLst>
              <a:ext uri="{FF2B5EF4-FFF2-40B4-BE49-F238E27FC236}">
                <a16:creationId xmlns:a16="http://schemas.microsoft.com/office/drawing/2014/main" id="{5857CB8C-49C8-4413-B0C4-88BDD15DA945}"/>
              </a:ext>
            </a:extLst>
          </p:cNvPr>
          <p:cNvSpPr>
            <a:spLocks noGrp="1"/>
          </p:cNvSpPr>
          <p:nvPr>
            <p:ph type="title"/>
          </p:nvPr>
        </p:nvSpPr>
        <p:spPr/>
        <p:txBody>
          <a:bodyPr/>
          <a:lstStyle/>
          <a:p>
            <a:r>
              <a:rPr lang="zh-CN" altLang="zh-CN"/>
              <a:t>使用</a:t>
            </a:r>
            <a:r>
              <a:rPr lang="en-US" altLang="zh-CN"/>
              <a:t>requests</a:t>
            </a:r>
            <a:r>
              <a:rPr lang="zh-CN" altLang="zh-CN"/>
              <a:t>库实现</a:t>
            </a:r>
            <a:endParaRPr lang="zh-CN" altLang="en-US"/>
          </a:p>
        </p:txBody>
      </p:sp>
      <p:sp>
        <p:nvSpPr>
          <p:cNvPr id="25604" name="内容占位符 3">
            <a:extLst>
              <a:ext uri="{FF2B5EF4-FFF2-40B4-BE49-F238E27FC236}">
                <a16:creationId xmlns:a16="http://schemas.microsoft.com/office/drawing/2014/main" id="{D067D8E1-7167-4C21-BE65-9324D4DB11F9}"/>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5. </a:t>
            </a:r>
            <a:r>
              <a:rPr lang="zh-CN" altLang="zh-CN" sz="2000" b="1">
                <a:solidFill>
                  <a:schemeClr val="bg1"/>
                </a:solidFill>
                <a:latin typeface="微软雅黑" panose="020B0503020204020204" pitchFamily="34" charset="-122"/>
                <a:ea typeface="微软雅黑" panose="020B0503020204020204" pitchFamily="34" charset="-122"/>
              </a:rPr>
              <a:t>生成完整</a:t>
            </a:r>
            <a:r>
              <a:rPr lang="en-US" altLang="zh-CN" sz="2000" b="1">
                <a:solidFill>
                  <a:schemeClr val="bg1"/>
                </a:solidFill>
                <a:latin typeface="微软雅黑" panose="020B0503020204020204" pitchFamily="34" charset="-122"/>
                <a:ea typeface="微软雅黑" panose="020B0503020204020204" pitchFamily="34" charset="-122"/>
              </a:rPr>
              <a:t>HTTP</a:t>
            </a:r>
            <a:r>
              <a:rPr lang="zh-CN" altLang="zh-CN" sz="2000" b="1">
                <a:solidFill>
                  <a:schemeClr val="bg1"/>
                </a:solidFill>
                <a:latin typeface="微软雅黑" panose="020B0503020204020204" pitchFamily="34" charset="-122"/>
                <a:ea typeface="微软雅黑" panose="020B0503020204020204" pitchFamily="34" charset="-122"/>
              </a:rPr>
              <a:t>请求</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FD3635-D4A3-4BA0-A0F7-BF4A9975A28D}"/>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06B3898A-3F5D-46DE-B6F1-64CE959A2E5D}"/>
              </a:ext>
            </a:extLst>
          </p:cNvPr>
          <p:cNvSpPr>
            <a:spLocks noChangeShapeType="1"/>
          </p:cNvSpPr>
          <p:nvPr/>
        </p:nvSpPr>
        <p:spPr bwMode="auto">
          <a:xfrm>
            <a:off x="2649538" y="2947988"/>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5C57FBB9-787A-42E8-B51C-B0E03F66B504}"/>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B7D5F0D5-87AC-4026-80CC-D3E839F294AC}"/>
              </a:ext>
            </a:extLst>
          </p:cNvPr>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解析网页</a:t>
            </a:r>
            <a:endParaRPr lang="zh-CN" altLang="en-US" sz="2200" dirty="0">
              <a:latin typeface="微软雅黑" pitchFamily="34" charset="-122"/>
              <a:ea typeface="微软雅黑" pitchFamily="34" charset="-122"/>
            </a:endParaRPr>
          </a:p>
        </p:txBody>
      </p:sp>
      <p:sp>
        <p:nvSpPr>
          <p:cNvPr id="26634" name="标题 3">
            <a:extLst>
              <a:ext uri="{FF2B5EF4-FFF2-40B4-BE49-F238E27FC236}">
                <a16:creationId xmlns:a16="http://schemas.microsoft.com/office/drawing/2014/main" id="{1BACBC85-507C-4379-A089-096A42C1980F}"/>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5D7BA0E2-5748-416A-B10C-DC3796286FDF}"/>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实现</a:t>
            </a:r>
            <a:r>
              <a:rPr lang="en-US" altLang="zh-CN" sz="2200" dirty="0">
                <a:solidFill>
                  <a:schemeClr val="bg1"/>
                </a:solidFill>
                <a:latin typeface="微软雅黑" pitchFamily="34" charset="-122"/>
                <a:ea typeface="微软雅黑" pitchFamily="34" charset="-122"/>
                <a:sym typeface="微软雅黑" pitchFamily="34" charset="-122"/>
              </a:rPr>
              <a:t>HTTP</a:t>
            </a:r>
            <a:r>
              <a:rPr lang="zh-CN" altLang="en-US" sz="2200" dirty="0">
                <a:solidFill>
                  <a:schemeClr val="bg1"/>
                </a:solidFill>
                <a:latin typeface="微软雅黑" pitchFamily="34" charset="-122"/>
                <a:ea typeface="微软雅黑" pitchFamily="34" charset="-122"/>
                <a:sym typeface="微软雅黑" pitchFamily="34" charset="-122"/>
              </a:rPr>
              <a:t>请求</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19D0DEAE-A271-4112-AFC9-836B6FF6D74B}"/>
              </a:ext>
            </a:extLst>
          </p:cNvPr>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0425AF17-2A85-4D05-8A2B-4677B553A5A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数据储存</a:t>
            </a:r>
          </a:p>
        </p:txBody>
      </p:sp>
      <p:sp>
        <p:nvSpPr>
          <p:cNvPr id="22" name="Oval 15">
            <a:extLst>
              <a:ext uri="{FF2B5EF4-FFF2-40B4-BE49-F238E27FC236}">
                <a16:creationId xmlns:a16="http://schemas.microsoft.com/office/drawing/2014/main" id="{521726BF-3AD7-44D7-871E-F5F3F254318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8EE908EC-78E4-4C43-A5C9-D458BB5C8090}"/>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0B7335DB-94CA-44C7-94DD-8526AF4D7695}"/>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A72724C-539C-4752-99CE-D9EBD6AAF766}"/>
              </a:ext>
            </a:extLst>
          </p:cNvPr>
          <p:cNvSpPr>
            <a:spLocks noGrp="1"/>
          </p:cNvSpPr>
          <p:nvPr>
            <p:ph idx="1"/>
          </p:nvPr>
        </p:nvSpPr>
        <p:spPr/>
        <p:txBody>
          <a:bodyPr/>
          <a:lstStyle/>
          <a:p>
            <a:pPr>
              <a:defRPr/>
            </a:pPr>
            <a:r>
              <a:rPr lang="en-US" altLang="zh-CN" dirty="0">
                <a:latin typeface="微软雅黑" panose="020B0503020204020204" pitchFamily="34" charset="-122"/>
              </a:rPr>
              <a:t>chrome</a:t>
            </a:r>
            <a:r>
              <a:rPr lang="zh-CN" altLang="zh-CN" dirty="0">
                <a:latin typeface="微软雅黑" panose="020B0503020204020204" pitchFamily="34" charset="-122"/>
              </a:rPr>
              <a:t>浏览器提供了一个非常便利的开发者工具，供广大</a:t>
            </a:r>
            <a:r>
              <a:rPr lang="en-US" altLang="zh-CN" dirty="0">
                <a:latin typeface="微软雅黑" panose="020B0503020204020204" pitchFamily="34" charset="-122"/>
              </a:rPr>
              <a:t>web</a:t>
            </a:r>
            <a:r>
              <a:rPr lang="zh-CN" altLang="zh-CN" dirty="0">
                <a:latin typeface="微软雅黑" panose="020B0503020204020204" pitchFamily="34" charset="-122"/>
              </a:rPr>
              <a:t>开发者使用，该工具提供包括查看网页元素、查看请求资源列表、调试</a:t>
            </a:r>
            <a:r>
              <a:rPr lang="en-US" altLang="zh-CN" dirty="0">
                <a:latin typeface="微软雅黑" panose="020B0503020204020204" pitchFamily="34" charset="-122"/>
              </a:rPr>
              <a:t>JS</a:t>
            </a:r>
            <a:r>
              <a:rPr lang="zh-CN" altLang="zh-CN" dirty="0">
                <a:latin typeface="微软雅黑" panose="020B0503020204020204" pitchFamily="34" charset="-122"/>
              </a:rPr>
              <a:t>等功能。该工具其中一个打开方式可通过右键单击</a:t>
            </a:r>
            <a:r>
              <a:rPr lang="en-US" altLang="zh-CN" dirty="0">
                <a:latin typeface="微软雅黑" panose="020B0503020204020204" pitchFamily="34" charset="-122"/>
              </a:rPr>
              <a:t>chrome</a:t>
            </a:r>
            <a:r>
              <a:rPr lang="zh-CN" altLang="zh-CN" dirty="0">
                <a:latin typeface="微软雅黑" panose="020B0503020204020204" pitchFamily="34" charset="-122"/>
              </a:rPr>
              <a:t>浏览器页面，在弹出菜单中单击图所示的“检查”选项打开</a:t>
            </a:r>
            <a:r>
              <a:rPr lang="zh-CN" altLang="en-US" dirty="0"/>
              <a:t>。</a:t>
            </a:r>
            <a:endParaRPr lang="zh-CN" altLang="zh-CN" dirty="0"/>
          </a:p>
          <a:p>
            <a:pPr marL="0" indent="0">
              <a:buFont typeface="Wingdings" panose="05000000000000000000" pitchFamily="2" charset="2"/>
              <a:buNone/>
              <a:defRPr/>
            </a:pPr>
            <a:r>
              <a:rPr lang="en-US" altLang="zh-CN" dirty="0"/>
              <a:t> </a:t>
            </a:r>
            <a:endParaRPr lang="zh-CN" altLang="en-US" dirty="0"/>
          </a:p>
        </p:txBody>
      </p:sp>
      <p:sp>
        <p:nvSpPr>
          <p:cNvPr id="27651" name="标题 2">
            <a:extLst>
              <a:ext uri="{FF2B5EF4-FFF2-40B4-BE49-F238E27FC236}">
                <a16:creationId xmlns:a16="http://schemas.microsoft.com/office/drawing/2014/main" id="{078DDE21-13CA-4847-A889-260F45A21AB7}"/>
              </a:ext>
            </a:extLst>
          </p:cNvPr>
          <p:cNvSpPr>
            <a:spLocks noGrp="1"/>
          </p:cNvSpPr>
          <p:nvPr>
            <p:ph type="title"/>
          </p:nvPr>
        </p:nvSpPr>
        <p:spPr/>
        <p:txBody>
          <a:bodyPr/>
          <a:lstStyle/>
          <a:p>
            <a:pPr marL="342900" indent="-342900"/>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b="0">
              <a:latin typeface="微软雅黑" panose="020B0503020204020204" pitchFamily="34" charset="-122"/>
            </a:endParaRPr>
          </a:p>
        </p:txBody>
      </p:sp>
      <p:pic>
        <p:nvPicPr>
          <p:cNvPr id="27652" name="图片 5">
            <a:extLst>
              <a:ext uri="{FF2B5EF4-FFF2-40B4-BE49-F238E27FC236}">
                <a16:creationId xmlns:a16="http://schemas.microsoft.com/office/drawing/2014/main" id="{260B0895-E9B1-4E02-8013-BB3784557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652" y="2570612"/>
            <a:ext cx="3199295" cy="3365809"/>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8703D7-0583-42E7-932A-CFC7230BD7FC}"/>
              </a:ext>
            </a:extLst>
          </p:cNvPr>
          <p:cNvSpPr>
            <a:spLocks noGrp="1"/>
          </p:cNvSpPr>
          <p:nvPr>
            <p:ph idx="1"/>
          </p:nvPr>
        </p:nvSpPr>
        <p:spPr/>
        <p:txBody>
          <a:bodyPr/>
          <a:lstStyle/>
          <a:p>
            <a:pPr>
              <a:defRPr/>
            </a:pPr>
            <a:r>
              <a:rPr lang="zh-CN" altLang="zh-CN" dirty="0">
                <a:latin typeface="微软雅黑" panose="020B0503020204020204" pitchFamily="34" charset="-122"/>
              </a:rPr>
              <a:t>也可以单击</a:t>
            </a:r>
            <a:r>
              <a:rPr lang="en-US" altLang="zh-CN" dirty="0">
                <a:latin typeface="微软雅黑" panose="020B0503020204020204" pitchFamily="34" charset="-122"/>
              </a:rPr>
              <a:t>chrome</a:t>
            </a:r>
            <a:r>
              <a:rPr lang="zh-CN" altLang="zh-CN" dirty="0">
                <a:latin typeface="微软雅黑" panose="020B0503020204020204" pitchFamily="34" charset="-122"/>
              </a:rPr>
              <a:t>浏览器右上角快捷菜单，如</a:t>
            </a:r>
            <a:r>
              <a:rPr lang="zh-CN" altLang="en-US" dirty="0">
                <a:latin typeface="微软雅黑" panose="020B0503020204020204" pitchFamily="34" charset="-122"/>
              </a:rPr>
              <a:t>图</a:t>
            </a:r>
            <a:r>
              <a:rPr lang="zh-CN" altLang="zh-CN" dirty="0">
                <a:latin typeface="微软雅黑" panose="020B0503020204020204" pitchFamily="34" charset="-122"/>
              </a:rPr>
              <a:t>所示，单击“更多工具”选项中的“开发者工具”选项，或使用快捷键组合</a:t>
            </a:r>
            <a:r>
              <a:rPr lang="en-US" altLang="zh-CN" dirty="0" err="1">
                <a:latin typeface="微软雅黑" panose="020B0503020204020204" pitchFamily="34" charset="-122"/>
              </a:rPr>
              <a:t>Ctrl+Shift+I</a:t>
            </a:r>
            <a:r>
              <a:rPr lang="zh-CN" altLang="zh-CN" dirty="0"/>
              <a:t>。</a:t>
            </a:r>
          </a:p>
          <a:p>
            <a:pPr marL="0" indent="0">
              <a:buFont typeface="Wingdings" panose="05000000000000000000" pitchFamily="2" charset="2"/>
              <a:buNone/>
              <a:defRPr/>
            </a:pPr>
            <a:endParaRPr lang="zh-CN" altLang="en-US" dirty="0"/>
          </a:p>
        </p:txBody>
      </p:sp>
      <p:sp>
        <p:nvSpPr>
          <p:cNvPr id="28675" name="标题 2">
            <a:extLst>
              <a:ext uri="{FF2B5EF4-FFF2-40B4-BE49-F238E27FC236}">
                <a16:creationId xmlns:a16="http://schemas.microsoft.com/office/drawing/2014/main" id="{92875649-B04A-40B1-BEAB-04BC3F7A7B71}"/>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pic>
        <p:nvPicPr>
          <p:cNvPr id="28676" name="图片 3">
            <a:extLst>
              <a:ext uri="{FF2B5EF4-FFF2-40B4-BE49-F238E27FC236}">
                <a16:creationId xmlns:a16="http://schemas.microsoft.com/office/drawing/2014/main" id="{779C184B-6010-452A-BB2E-47CC68A6F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625" y="2345635"/>
            <a:ext cx="3750480" cy="38932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9DC6A4-0B74-4BDB-93E0-64796158574C}"/>
              </a:ext>
            </a:extLst>
          </p:cNvPr>
          <p:cNvSpPr>
            <a:spLocks noGrp="1"/>
          </p:cNvSpPr>
          <p:nvPr>
            <p:ph idx="1"/>
          </p:nvPr>
        </p:nvSpPr>
        <p:spPr/>
        <p:txBody>
          <a:bodyPr/>
          <a:lstStyle/>
          <a:p>
            <a:pPr>
              <a:defRPr/>
            </a:pPr>
            <a:r>
              <a:rPr lang="en-US" altLang="zh-CN" dirty="0"/>
              <a:t>chrome</a:t>
            </a:r>
            <a:r>
              <a:rPr lang="zh-CN" altLang="zh-CN" dirty="0"/>
              <a:t>开发者工具目前包括了</a:t>
            </a:r>
            <a:r>
              <a:rPr lang="en-US" altLang="zh-CN" dirty="0"/>
              <a:t>9</a:t>
            </a:r>
            <a:r>
              <a:rPr lang="zh-CN" altLang="zh-CN" dirty="0"/>
              <a:t>个面板，界面如图所示。</a:t>
            </a:r>
            <a:endParaRPr lang="en-US" altLang="zh-CN" dirty="0"/>
          </a:p>
          <a:p>
            <a:pPr marL="0" indent="0">
              <a:buFont typeface="Wingdings" panose="05000000000000000000" pitchFamily="2" charset="2"/>
              <a:buNone/>
              <a:defRPr/>
            </a:pPr>
            <a:endParaRPr lang="zh-CN" altLang="zh-CN" dirty="0"/>
          </a:p>
        </p:txBody>
      </p:sp>
      <p:sp>
        <p:nvSpPr>
          <p:cNvPr id="29699" name="标题 2">
            <a:extLst>
              <a:ext uri="{FF2B5EF4-FFF2-40B4-BE49-F238E27FC236}">
                <a16:creationId xmlns:a16="http://schemas.microsoft.com/office/drawing/2014/main" id="{8CEB4305-9138-4334-94EC-6574415A7DCC}"/>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pic>
        <p:nvPicPr>
          <p:cNvPr id="29700" name="图片 3">
            <a:extLst>
              <a:ext uri="{FF2B5EF4-FFF2-40B4-BE49-F238E27FC236}">
                <a16:creationId xmlns:a16="http://schemas.microsoft.com/office/drawing/2014/main" id="{3B49A302-2AA3-4827-9E50-B444E407F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66" y="1888434"/>
            <a:ext cx="7484663" cy="39338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BCE9FD-BF14-4F23-AFD5-9BFC4F9F0103}"/>
              </a:ext>
            </a:extLst>
          </p:cNvPr>
          <p:cNvSpPr>
            <a:spLocks noGrp="1"/>
          </p:cNvSpPr>
          <p:nvPr>
            <p:ph idx="1"/>
          </p:nvPr>
        </p:nvSpPr>
        <p:spPr/>
        <p:txBody>
          <a:bodyPr/>
          <a:lstStyle/>
          <a:p>
            <a:pPr>
              <a:defRPr/>
            </a:pPr>
            <a:r>
              <a:rPr lang="en-US" altLang="zh-CN" dirty="0">
                <a:latin typeface="微软雅黑" panose="020B0503020204020204" pitchFamily="34" charset="-122"/>
              </a:rPr>
              <a:t>chrome</a:t>
            </a:r>
            <a:r>
              <a:rPr lang="zh-CN" altLang="zh-CN" dirty="0"/>
              <a:t>开发者工具各面板功能如</a:t>
            </a:r>
            <a:r>
              <a:rPr lang="zh-CN" altLang="en-US" dirty="0"/>
              <a:t>下。</a:t>
            </a:r>
            <a:endParaRPr lang="en-US" altLang="zh-CN" dirty="0"/>
          </a:p>
          <a:p>
            <a:pPr marL="0" indent="0">
              <a:buFont typeface="Wingdings" panose="05000000000000000000" pitchFamily="2" charset="2"/>
              <a:buNone/>
              <a:defRPr/>
            </a:pPr>
            <a:endParaRPr lang="zh-CN" altLang="en-US" dirty="0"/>
          </a:p>
        </p:txBody>
      </p:sp>
      <p:sp>
        <p:nvSpPr>
          <p:cNvPr id="30723" name="标题 2">
            <a:extLst>
              <a:ext uri="{FF2B5EF4-FFF2-40B4-BE49-F238E27FC236}">
                <a16:creationId xmlns:a16="http://schemas.microsoft.com/office/drawing/2014/main" id="{134CF218-76A8-48A2-A785-B713C10E16EF}"/>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graphicFrame>
        <p:nvGraphicFramePr>
          <p:cNvPr id="4" name="表格 3">
            <a:extLst>
              <a:ext uri="{FF2B5EF4-FFF2-40B4-BE49-F238E27FC236}">
                <a16:creationId xmlns:a16="http://schemas.microsoft.com/office/drawing/2014/main" id="{4255ED4D-5842-4153-8377-FEDCEA966D7C}"/>
              </a:ext>
            </a:extLst>
          </p:cNvPr>
          <p:cNvGraphicFramePr>
            <a:graphicFrameLocks noGrp="1"/>
          </p:cNvGraphicFramePr>
          <p:nvPr/>
        </p:nvGraphicFramePr>
        <p:xfrm>
          <a:off x="215900" y="1693863"/>
          <a:ext cx="11737975" cy="4754565"/>
        </p:xfrm>
        <a:graphic>
          <a:graphicData uri="http://schemas.openxmlformats.org/drawingml/2006/table">
            <a:tbl>
              <a:tblPr firstRow="1" firstCol="1" bandRow="1">
                <a:tableStyleId>{5C22544A-7EE6-4342-B048-85BDC9FD1C3A}</a:tableStyleId>
              </a:tblPr>
              <a:tblGrid>
                <a:gridCol w="2917687">
                  <a:extLst>
                    <a:ext uri="{9D8B030D-6E8A-4147-A177-3AD203B41FA5}">
                      <a16:colId xmlns:a16="http://schemas.microsoft.com/office/drawing/2014/main" val="20000"/>
                    </a:ext>
                  </a:extLst>
                </a:gridCol>
                <a:gridCol w="8820288">
                  <a:extLst>
                    <a:ext uri="{9D8B030D-6E8A-4147-A177-3AD203B41FA5}">
                      <a16:colId xmlns:a16="http://schemas.microsoft.com/office/drawing/2014/main" val="20001"/>
                    </a:ext>
                  </a:extLst>
                </a:gridCol>
              </a:tblGrid>
              <a:tr h="365736">
                <a:tc>
                  <a:txBody>
                    <a:bodyPr/>
                    <a:lstStyle/>
                    <a:p>
                      <a:pPr indent="127000"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面板</a:t>
                      </a:r>
                      <a:endParaRPr lang="zh-CN" sz="160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tc>
                  <a:txBody>
                    <a:bodyPr/>
                    <a:lstStyle/>
                    <a:p>
                      <a:pPr indent="127000"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说明</a:t>
                      </a:r>
                      <a:endParaRPr lang="zh-CN" sz="160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extLst>
                  <a:ext uri="{0D108BD9-81ED-4DB2-BD59-A6C34878D82A}">
                    <a16:rowId xmlns:a16="http://schemas.microsoft.com/office/drawing/2014/main" val="10000"/>
                  </a:ext>
                </a:extLst>
              </a:tr>
              <a:tr h="731471">
                <a:tc>
                  <a:txBody>
                    <a:bodyPr/>
                    <a:lstStyle/>
                    <a:p>
                      <a:pPr indent="127000" algn="ctr">
                        <a:lnSpc>
                          <a:spcPct val="150000"/>
                        </a:lnSpc>
                        <a:spcAft>
                          <a:spcPts val="0"/>
                        </a:spcAft>
                      </a:pPr>
                      <a:r>
                        <a:rPr lang="zh-CN" sz="1600" b="0" kern="100" dirty="0">
                          <a:effectLst/>
                          <a:latin typeface="微软雅黑" panose="020B0503020204020204" pitchFamily="34" charset="-122"/>
                          <a:ea typeface="微软雅黑" panose="020B0503020204020204" pitchFamily="34" charset="-122"/>
                        </a:rPr>
                        <a:t>元素面板（</a:t>
                      </a:r>
                      <a:r>
                        <a:rPr lang="en-US" sz="1600" b="0" kern="100" dirty="0">
                          <a:effectLst/>
                          <a:latin typeface="微软雅黑" panose="020B0503020204020204" pitchFamily="34" charset="-122"/>
                          <a:ea typeface="微软雅黑" panose="020B0503020204020204" pitchFamily="34" charset="-122"/>
                        </a:rPr>
                        <a:t>Elements</a:t>
                      </a:r>
                      <a:r>
                        <a:rPr lang="zh-CN" sz="1600" b="0" kern="100" dirty="0">
                          <a:effectLst/>
                          <a:latin typeface="微软雅黑" panose="020B0503020204020204" pitchFamily="34" charset="-122"/>
                          <a:ea typeface="微软雅黑" panose="020B0503020204020204" pitchFamily="34" charset="-122"/>
                        </a:rPr>
                        <a: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该面板可查看渲染页面所需的</a:t>
                      </a:r>
                      <a:r>
                        <a:rPr lang="en-US" sz="1600" kern="100" dirty="0">
                          <a:effectLst/>
                          <a:latin typeface="微软雅黑" panose="020B0503020204020204" pitchFamily="34" charset="-122"/>
                          <a:ea typeface="微软雅黑" panose="020B0503020204020204" pitchFamily="34" charset="-122"/>
                        </a:rPr>
                        <a:t>HTML</a:t>
                      </a:r>
                      <a:r>
                        <a:rPr lang="zh-CN" sz="1600" kern="100" dirty="0">
                          <a:effectLst/>
                          <a:latin typeface="微软雅黑" panose="020B0503020204020204" pitchFamily="34" charset="-122"/>
                          <a:ea typeface="微软雅黑" panose="020B0503020204020204" pitchFamily="34" charset="-122"/>
                        </a:rPr>
                        <a:t>、</a:t>
                      </a:r>
                      <a:r>
                        <a:rPr lang="en-US" sz="1600" kern="100" dirty="0">
                          <a:effectLst/>
                          <a:latin typeface="微软雅黑" panose="020B0503020204020204" pitchFamily="34" charset="-122"/>
                          <a:ea typeface="微软雅黑" panose="020B0503020204020204" pitchFamily="34" charset="-122"/>
                        </a:rPr>
                        <a:t>CSS</a:t>
                      </a:r>
                      <a:r>
                        <a:rPr lang="zh-CN" sz="1600" kern="100" dirty="0">
                          <a:effectLst/>
                          <a:latin typeface="微软雅黑" panose="020B0503020204020204" pitchFamily="34" charset="-122"/>
                          <a:ea typeface="微软雅黑" panose="020B0503020204020204" pitchFamily="34" charset="-122"/>
                        </a:rPr>
                        <a:t>和</a:t>
                      </a:r>
                      <a:r>
                        <a:rPr lang="en-US" sz="1600" kern="100" dirty="0">
                          <a:effectLst/>
                          <a:latin typeface="微软雅黑" panose="020B0503020204020204" pitchFamily="34" charset="-122"/>
                          <a:ea typeface="微软雅黑" panose="020B0503020204020204" pitchFamily="34" charset="-122"/>
                        </a:rPr>
                        <a:t>DOM</a:t>
                      </a:r>
                      <a:r>
                        <a:rPr lang="zh-CN" sz="1600" kern="100" dirty="0">
                          <a:effectLst/>
                          <a:latin typeface="微软雅黑" panose="020B0503020204020204" pitchFamily="34" charset="-122"/>
                          <a:ea typeface="微软雅黑" panose="020B0503020204020204" pitchFamily="34" charset="-122"/>
                        </a:rPr>
                        <a:t>（</a:t>
                      </a:r>
                      <a:r>
                        <a:rPr lang="en-US" sz="1600" kern="100" dirty="0">
                          <a:effectLst/>
                          <a:latin typeface="微软雅黑" panose="020B0503020204020204" pitchFamily="34" charset="-122"/>
                          <a:ea typeface="微软雅黑" panose="020B0503020204020204" pitchFamily="34" charset="-122"/>
                        </a:rPr>
                        <a:t>Document Object Model</a:t>
                      </a:r>
                      <a:r>
                        <a:rPr lang="zh-CN" sz="1600" kern="100" dirty="0">
                          <a:effectLst/>
                          <a:latin typeface="微软雅黑" panose="020B0503020204020204" pitchFamily="34" charset="-122"/>
                          <a:ea typeface="微软雅黑" panose="020B0503020204020204" pitchFamily="34" charset="-122"/>
                        </a:rPr>
                        <a:t>）对象，并可实时编辑这些元素调试页面渲染效果</a:t>
                      </a:r>
                      <a:endParaRPr lang="zh-CN" sz="160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extLst>
                  <a:ext uri="{0D108BD9-81ED-4DB2-BD59-A6C34878D82A}">
                    <a16:rowId xmlns:a16="http://schemas.microsoft.com/office/drawing/2014/main" val="10001"/>
                  </a:ext>
                </a:extLst>
              </a:tr>
              <a:tr h="365736">
                <a:tc>
                  <a:txBody>
                    <a:bodyPr/>
                    <a:lstStyle/>
                    <a:p>
                      <a:pPr indent="127000" algn="ctr">
                        <a:lnSpc>
                          <a:spcPct val="150000"/>
                        </a:lnSpc>
                        <a:spcAft>
                          <a:spcPts val="0"/>
                        </a:spcAft>
                      </a:pPr>
                      <a:r>
                        <a:rPr lang="zh-CN" sz="1600" b="0" kern="100" dirty="0">
                          <a:effectLst/>
                          <a:latin typeface="微软雅黑" panose="020B0503020204020204" pitchFamily="34" charset="-122"/>
                          <a:ea typeface="微软雅黑" panose="020B0503020204020204" pitchFamily="34" charset="-122"/>
                        </a:rPr>
                        <a:t>控制台面板（</a:t>
                      </a:r>
                      <a:r>
                        <a:rPr lang="en-US" sz="1600" b="0" kern="100" dirty="0">
                          <a:effectLst/>
                          <a:latin typeface="微软雅黑" panose="020B0503020204020204" pitchFamily="34" charset="-122"/>
                          <a:ea typeface="微软雅黑" panose="020B0503020204020204" pitchFamily="34" charset="-122"/>
                        </a:rPr>
                        <a:t>Console</a:t>
                      </a:r>
                      <a:r>
                        <a:rPr lang="zh-CN" sz="1600" b="0" kern="100" dirty="0">
                          <a:effectLst/>
                          <a:latin typeface="微软雅黑" panose="020B0503020204020204" pitchFamily="34" charset="-122"/>
                          <a:ea typeface="微软雅黑" panose="020B0503020204020204" pitchFamily="34" charset="-122"/>
                        </a:rPr>
                        <a: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该面板记录各种警告与错误信息，并可作为</a:t>
                      </a:r>
                      <a:r>
                        <a:rPr lang="en-US" sz="1600" kern="100" dirty="0">
                          <a:effectLst/>
                          <a:latin typeface="微软雅黑" panose="020B0503020204020204" pitchFamily="34" charset="-122"/>
                          <a:ea typeface="微软雅黑" panose="020B0503020204020204" pitchFamily="34" charset="-122"/>
                        </a:rPr>
                        <a:t>shell</a:t>
                      </a:r>
                      <a:r>
                        <a:rPr lang="zh-CN" sz="1600" kern="100" dirty="0">
                          <a:effectLst/>
                          <a:latin typeface="微软雅黑" panose="020B0503020204020204" pitchFamily="34" charset="-122"/>
                          <a:ea typeface="微软雅黑" panose="020B0503020204020204" pitchFamily="34" charset="-122"/>
                        </a:rPr>
                        <a:t>在页面上与</a:t>
                      </a:r>
                      <a:r>
                        <a:rPr lang="en-US" sz="1600" kern="100" dirty="0">
                          <a:effectLst/>
                          <a:latin typeface="微软雅黑" panose="020B0503020204020204" pitchFamily="34" charset="-122"/>
                          <a:ea typeface="微软雅黑" panose="020B0503020204020204" pitchFamily="34" charset="-122"/>
                        </a:rPr>
                        <a:t>JavaScript</a:t>
                      </a:r>
                      <a:r>
                        <a:rPr lang="zh-CN" sz="1600" kern="100" dirty="0">
                          <a:effectLst/>
                          <a:latin typeface="微软雅黑" panose="020B0503020204020204" pitchFamily="34" charset="-122"/>
                          <a:ea typeface="微软雅黑" panose="020B0503020204020204" pitchFamily="34" charset="-122"/>
                        </a:rPr>
                        <a:t>交互</a:t>
                      </a:r>
                      <a:endParaRPr lang="zh-CN" sz="160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extLst>
                  <a:ext uri="{0D108BD9-81ED-4DB2-BD59-A6C34878D82A}">
                    <a16:rowId xmlns:a16="http://schemas.microsoft.com/office/drawing/2014/main" val="10002"/>
                  </a:ext>
                </a:extLst>
              </a:tr>
              <a:tr h="365736">
                <a:tc>
                  <a:txBody>
                    <a:bodyPr/>
                    <a:lstStyle/>
                    <a:p>
                      <a:pPr indent="127000" algn="ctr">
                        <a:lnSpc>
                          <a:spcPct val="150000"/>
                        </a:lnSpc>
                        <a:spcAft>
                          <a:spcPts val="0"/>
                        </a:spcAft>
                      </a:pPr>
                      <a:r>
                        <a:rPr lang="zh-CN" sz="1600" b="0" kern="100" dirty="0">
                          <a:effectLst/>
                          <a:latin typeface="微软雅黑" panose="020B0503020204020204" pitchFamily="34" charset="-122"/>
                          <a:ea typeface="微软雅黑" panose="020B0503020204020204" pitchFamily="34" charset="-122"/>
                        </a:rPr>
                        <a:t>源代码面板（</a:t>
                      </a:r>
                      <a:r>
                        <a:rPr lang="en-US" sz="1600" b="0" kern="100" dirty="0">
                          <a:effectLst/>
                          <a:latin typeface="微软雅黑" panose="020B0503020204020204" pitchFamily="34" charset="-122"/>
                          <a:ea typeface="微软雅黑" panose="020B0503020204020204" pitchFamily="34" charset="-122"/>
                        </a:rPr>
                        <a:t>Sources</a:t>
                      </a:r>
                      <a:r>
                        <a:rPr lang="zh-CN" sz="1600" b="0" kern="100" dirty="0">
                          <a:effectLst/>
                          <a:latin typeface="微软雅黑" panose="020B0503020204020204" pitchFamily="34" charset="-122"/>
                          <a:ea typeface="微软雅黑" panose="020B0503020204020204" pitchFamily="34" charset="-122"/>
                        </a:rPr>
                        <a: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该面板中可以设置断点调试</a:t>
                      </a:r>
                      <a:r>
                        <a:rPr lang="en-US" sz="1600" kern="100" dirty="0">
                          <a:effectLst/>
                          <a:latin typeface="微软雅黑" panose="020B0503020204020204" pitchFamily="34" charset="-122"/>
                          <a:ea typeface="微软雅黑" panose="020B0503020204020204" pitchFamily="34" charset="-122"/>
                        </a:rPr>
                        <a:t>JavaScript</a:t>
                      </a:r>
                      <a:endParaRPr lang="zh-CN" sz="160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extLst>
                  <a:ext uri="{0D108BD9-81ED-4DB2-BD59-A6C34878D82A}">
                    <a16:rowId xmlns:a16="http://schemas.microsoft.com/office/drawing/2014/main" val="10003"/>
                  </a:ext>
                </a:extLst>
              </a:tr>
              <a:tr h="731471">
                <a:tc>
                  <a:txBody>
                    <a:bodyPr/>
                    <a:lstStyle/>
                    <a:p>
                      <a:pPr indent="127000" algn="ctr">
                        <a:lnSpc>
                          <a:spcPct val="150000"/>
                        </a:lnSpc>
                        <a:spcAft>
                          <a:spcPts val="0"/>
                        </a:spcAft>
                      </a:pPr>
                      <a:r>
                        <a:rPr lang="zh-CN" sz="1600" b="0" kern="100" dirty="0">
                          <a:effectLst/>
                          <a:latin typeface="微软雅黑" panose="020B0503020204020204" pitchFamily="34" charset="-122"/>
                          <a:ea typeface="微软雅黑" panose="020B0503020204020204" pitchFamily="34" charset="-122"/>
                        </a:rPr>
                        <a:t>网络面板（</a:t>
                      </a:r>
                      <a:r>
                        <a:rPr lang="en-US" sz="1600" b="0" kern="100" dirty="0">
                          <a:effectLst/>
                          <a:latin typeface="微软雅黑" panose="020B0503020204020204" pitchFamily="34" charset="-122"/>
                          <a:ea typeface="微软雅黑" panose="020B0503020204020204" pitchFamily="34" charset="-122"/>
                        </a:rPr>
                        <a:t>Network</a:t>
                      </a:r>
                      <a:r>
                        <a:rPr lang="zh-CN" sz="1600" b="0" kern="100" dirty="0">
                          <a:effectLst/>
                          <a:latin typeface="微软雅黑" panose="020B0503020204020204" pitchFamily="34" charset="-122"/>
                          <a:ea typeface="微软雅黑" panose="020B0503020204020204" pitchFamily="34" charset="-122"/>
                        </a:rPr>
                        <a: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该面板可查看页面请求、下载的资源文件及优化网页加载性能。还可查看</a:t>
                      </a:r>
                      <a:r>
                        <a:rPr lang="en-US" sz="1600" kern="100" dirty="0">
                          <a:effectLst/>
                          <a:latin typeface="微软雅黑" panose="020B0503020204020204" pitchFamily="34" charset="-122"/>
                          <a:ea typeface="微软雅黑" panose="020B0503020204020204" pitchFamily="34" charset="-122"/>
                        </a:rPr>
                        <a:t>HTTP</a:t>
                      </a:r>
                      <a:r>
                        <a:rPr lang="zh-CN" sz="1600" kern="100" dirty="0">
                          <a:effectLst/>
                          <a:latin typeface="微软雅黑" panose="020B0503020204020204" pitchFamily="34" charset="-122"/>
                          <a:ea typeface="微软雅黑" panose="020B0503020204020204" pitchFamily="34" charset="-122"/>
                        </a:rPr>
                        <a:t>的请求头、响应内容等</a:t>
                      </a:r>
                      <a:endParaRPr lang="zh-CN" sz="160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extLst>
                  <a:ext uri="{0D108BD9-81ED-4DB2-BD59-A6C34878D82A}">
                    <a16:rowId xmlns:a16="http://schemas.microsoft.com/office/drawing/2014/main" val="10004"/>
                  </a:ext>
                </a:extLst>
              </a:tr>
              <a:tr h="731471">
                <a:tc>
                  <a:txBody>
                    <a:bodyPr/>
                    <a:lstStyle/>
                    <a:p>
                      <a:pPr indent="127000" algn="ctr">
                        <a:lnSpc>
                          <a:spcPct val="150000"/>
                        </a:lnSpc>
                        <a:spcAft>
                          <a:spcPts val="0"/>
                        </a:spcAft>
                      </a:pPr>
                      <a:r>
                        <a:rPr lang="zh-CN" sz="1600" b="0" kern="100" dirty="0">
                          <a:effectLst/>
                          <a:latin typeface="微软雅黑" panose="020B0503020204020204" pitchFamily="34" charset="-122"/>
                          <a:ea typeface="微软雅黑" panose="020B0503020204020204" pitchFamily="34" charset="-122"/>
                        </a:rPr>
                        <a:t>性能面板（</a:t>
                      </a:r>
                      <a:r>
                        <a:rPr lang="en-US" sz="1600" b="0" kern="100" dirty="0">
                          <a:effectLst/>
                          <a:latin typeface="微软雅黑" panose="020B0503020204020204" pitchFamily="34" charset="-122"/>
                          <a:ea typeface="微软雅黑" panose="020B0503020204020204" pitchFamily="34" charset="-122"/>
                        </a:rPr>
                        <a:t>Performance</a:t>
                      </a:r>
                      <a:r>
                        <a:rPr lang="zh-CN" sz="1600" b="0" kern="100" dirty="0">
                          <a:effectLst/>
                          <a:latin typeface="微软雅黑" panose="020B0503020204020204" pitchFamily="34" charset="-122"/>
                          <a:ea typeface="微软雅黑" panose="020B0503020204020204" pitchFamily="34" charset="-122"/>
                        </a:rPr>
                        <a: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原旧版</a:t>
                      </a:r>
                      <a:r>
                        <a:rPr lang="en-US" sz="1600" kern="100" dirty="0">
                          <a:effectLst/>
                          <a:latin typeface="微软雅黑" panose="020B0503020204020204" pitchFamily="34" charset="-122"/>
                          <a:ea typeface="微软雅黑" panose="020B0503020204020204" pitchFamily="34" charset="-122"/>
                        </a:rPr>
                        <a:t>chrome</a:t>
                      </a:r>
                      <a:r>
                        <a:rPr lang="zh-CN" sz="1600" kern="100" dirty="0">
                          <a:effectLst/>
                          <a:latin typeface="微软雅黑" panose="020B0503020204020204" pitchFamily="34" charset="-122"/>
                          <a:ea typeface="微软雅黑" panose="020B0503020204020204" pitchFamily="34" charset="-122"/>
                        </a:rPr>
                        <a:t>中的时间线面板（</a:t>
                      </a:r>
                      <a:r>
                        <a:rPr lang="en-US" sz="1600" kern="100" dirty="0">
                          <a:effectLst/>
                          <a:latin typeface="微软雅黑" panose="020B0503020204020204" pitchFamily="34" charset="-122"/>
                          <a:ea typeface="微软雅黑" panose="020B0503020204020204" pitchFamily="34" charset="-122"/>
                        </a:rPr>
                        <a:t>Timeline</a:t>
                      </a:r>
                      <a:r>
                        <a:rPr lang="zh-CN" sz="1600" kern="100" dirty="0">
                          <a:effectLst/>
                          <a:latin typeface="微软雅黑" panose="020B0503020204020204" pitchFamily="34" charset="-122"/>
                          <a:ea typeface="微软雅黑" panose="020B0503020204020204" pitchFamily="34" charset="-122"/>
                        </a:rPr>
                        <a:t>），该页面展示页面加载时所有事件花费时长的完整分析</a:t>
                      </a:r>
                      <a:endParaRPr lang="zh-CN" sz="160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extLst>
                  <a:ext uri="{0D108BD9-81ED-4DB2-BD59-A6C34878D82A}">
                    <a16:rowId xmlns:a16="http://schemas.microsoft.com/office/drawing/2014/main" val="10005"/>
                  </a:ext>
                </a:extLst>
              </a:tr>
              <a:tr h="365736">
                <a:tc>
                  <a:txBody>
                    <a:bodyPr/>
                    <a:lstStyle/>
                    <a:p>
                      <a:pPr indent="127000" algn="ctr">
                        <a:lnSpc>
                          <a:spcPct val="150000"/>
                        </a:lnSpc>
                        <a:spcAft>
                          <a:spcPts val="0"/>
                        </a:spcAft>
                      </a:pPr>
                      <a:r>
                        <a:rPr lang="zh-CN" sz="1600" b="0" kern="100" dirty="0">
                          <a:effectLst/>
                          <a:latin typeface="微软雅黑" panose="020B0503020204020204" pitchFamily="34" charset="-122"/>
                          <a:ea typeface="微软雅黑" panose="020B0503020204020204" pitchFamily="34" charset="-122"/>
                        </a:rPr>
                        <a:t>内存面板（</a:t>
                      </a:r>
                      <a:r>
                        <a:rPr lang="en-US" sz="1600" b="0" kern="100" dirty="0">
                          <a:effectLst/>
                          <a:latin typeface="微软雅黑" panose="020B0503020204020204" pitchFamily="34" charset="-122"/>
                          <a:ea typeface="微软雅黑" panose="020B0503020204020204" pitchFamily="34" charset="-122"/>
                        </a:rPr>
                        <a:t>Memory</a:t>
                      </a:r>
                      <a:r>
                        <a:rPr lang="zh-CN" sz="1600" b="0" kern="100" dirty="0">
                          <a:effectLst/>
                          <a:latin typeface="微软雅黑" panose="020B0503020204020204" pitchFamily="34" charset="-122"/>
                          <a:ea typeface="微软雅黑" panose="020B0503020204020204" pitchFamily="34" charset="-122"/>
                        </a:rPr>
                        <a: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原旧版</a:t>
                      </a:r>
                      <a:r>
                        <a:rPr lang="en-US" sz="1600" kern="100" dirty="0">
                          <a:effectLst/>
                          <a:latin typeface="微软雅黑" panose="020B0503020204020204" pitchFamily="34" charset="-122"/>
                          <a:ea typeface="微软雅黑" panose="020B0503020204020204" pitchFamily="34" charset="-122"/>
                        </a:rPr>
                        <a:t>chrome</a:t>
                      </a:r>
                      <a:r>
                        <a:rPr lang="zh-CN" sz="1600" kern="100" dirty="0">
                          <a:effectLst/>
                          <a:latin typeface="微软雅黑" panose="020B0503020204020204" pitchFamily="34" charset="-122"/>
                          <a:ea typeface="微软雅黑" panose="020B0503020204020204" pitchFamily="34" charset="-122"/>
                        </a:rPr>
                        <a:t>中的分析面板（</a:t>
                      </a:r>
                      <a:r>
                        <a:rPr lang="en-US" sz="1600" kern="100" dirty="0">
                          <a:effectLst/>
                          <a:latin typeface="微软雅黑" panose="020B0503020204020204" pitchFamily="34" charset="-122"/>
                          <a:ea typeface="微软雅黑" panose="020B0503020204020204" pitchFamily="34" charset="-122"/>
                        </a:rPr>
                        <a:t>Profiles</a:t>
                      </a:r>
                      <a:r>
                        <a:rPr lang="zh-CN" sz="1600" kern="100" dirty="0">
                          <a:effectLst/>
                          <a:latin typeface="微软雅黑" panose="020B0503020204020204" pitchFamily="34" charset="-122"/>
                          <a:ea typeface="微软雅黑" panose="020B0503020204020204" pitchFamily="34" charset="-122"/>
                        </a:rPr>
                        <a:t>），提供比性能面板更详细的分析，如可跟踪内存泄露等</a:t>
                      </a:r>
                      <a:endParaRPr lang="zh-CN" sz="160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extLst>
                  <a:ext uri="{0D108BD9-81ED-4DB2-BD59-A6C34878D82A}">
                    <a16:rowId xmlns:a16="http://schemas.microsoft.com/office/drawing/2014/main" val="10006"/>
                  </a:ext>
                </a:extLst>
              </a:tr>
              <a:tr h="365736">
                <a:tc>
                  <a:txBody>
                    <a:bodyPr/>
                    <a:lstStyle/>
                    <a:p>
                      <a:pPr indent="127000" algn="ctr">
                        <a:lnSpc>
                          <a:spcPct val="150000"/>
                        </a:lnSpc>
                        <a:spcAft>
                          <a:spcPts val="0"/>
                        </a:spcAft>
                      </a:pPr>
                      <a:r>
                        <a:rPr lang="zh-CN" sz="1600" b="0" kern="100" dirty="0">
                          <a:effectLst/>
                          <a:latin typeface="微软雅黑" panose="020B0503020204020204" pitchFamily="34" charset="-122"/>
                          <a:ea typeface="微软雅黑" panose="020B0503020204020204" pitchFamily="34" charset="-122"/>
                        </a:rPr>
                        <a:t>应用面板（</a:t>
                      </a:r>
                      <a:r>
                        <a:rPr lang="en-US" sz="1600" b="0" kern="100" dirty="0">
                          <a:effectLst/>
                          <a:latin typeface="微软雅黑" panose="020B0503020204020204" pitchFamily="34" charset="-122"/>
                          <a:ea typeface="微软雅黑" panose="020B0503020204020204" pitchFamily="34" charset="-122"/>
                        </a:rPr>
                        <a:t>Application</a:t>
                      </a:r>
                      <a:r>
                        <a:rPr lang="zh-CN" sz="1600" b="0" kern="100" dirty="0">
                          <a:effectLst/>
                          <a:latin typeface="微软雅黑" panose="020B0503020204020204" pitchFamily="34" charset="-122"/>
                          <a:ea typeface="微软雅黑" panose="020B0503020204020204" pitchFamily="34" charset="-122"/>
                        </a:rPr>
                        <a: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原旧版</a:t>
                      </a:r>
                      <a:r>
                        <a:rPr lang="en-US" sz="1600" kern="100" dirty="0">
                          <a:effectLst/>
                          <a:latin typeface="微软雅黑" panose="020B0503020204020204" pitchFamily="34" charset="-122"/>
                          <a:ea typeface="微软雅黑" panose="020B0503020204020204" pitchFamily="34" charset="-122"/>
                        </a:rPr>
                        <a:t>chrome</a:t>
                      </a:r>
                      <a:r>
                        <a:rPr lang="zh-CN" sz="1600" kern="100" dirty="0">
                          <a:effectLst/>
                          <a:latin typeface="微软雅黑" panose="020B0503020204020204" pitchFamily="34" charset="-122"/>
                          <a:ea typeface="微软雅黑" panose="020B0503020204020204" pitchFamily="34" charset="-122"/>
                        </a:rPr>
                        <a:t>中的资源面板（</a:t>
                      </a:r>
                      <a:r>
                        <a:rPr lang="en-US" sz="1600" kern="100" dirty="0">
                          <a:effectLst/>
                          <a:latin typeface="微软雅黑" panose="020B0503020204020204" pitchFamily="34" charset="-122"/>
                          <a:ea typeface="微软雅黑" panose="020B0503020204020204" pitchFamily="34" charset="-122"/>
                        </a:rPr>
                        <a:t>Profiles</a:t>
                      </a:r>
                      <a:r>
                        <a:rPr lang="zh-CN" sz="1600" kern="100" dirty="0">
                          <a:effectLst/>
                          <a:latin typeface="微软雅黑" panose="020B0503020204020204" pitchFamily="34" charset="-122"/>
                          <a:ea typeface="微软雅黑" panose="020B0503020204020204" pitchFamily="34" charset="-122"/>
                        </a:rPr>
                        <a:t>），该面板可检查加载的所有资源</a:t>
                      </a:r>
                      <a:endParaRPr lang="zh-CN" sz="160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extLst>
                  <a:ext uri="{0D108BD9-81ED-4DB2-BD59-A6C34878D82A}">
                    <a16:rowId xmlns:a16="http://schemas.microsoft.com/office/drawing/2014/main" val="10007"/>
                  </a:ext>
                </a:extLst>
              </a:tr>
              <a:tr h="365736">
                <a:tc>
                  <a:txBody>
                    <a:bodyPr/>
                    <a:lstStyle/>
                    <a:p>
                      <a:pPr indent="127000" algn="ctr">
                        <a:lnSpc>
                          <a:spcPct val="150000"/>
                        </a:lnSpc>
                        <a:spcAft>
                          <a:spcPts val="0"/>
                        </a:spcAft>
                      </a:pPr>
                      <a:r>
                        <a:rPr lang="zh-CN" sz="1600" b="0" kern="100" dirty="0">
                          <a:effectLst/>
                          <a:latin typeface="微软雅黑" panose="020B0503020204020204" pitchFamily="34" charset="-122"/>
                          <a:ea typeface="微软雅黑" panose="020B0503020204020204" pitchFamily="34" charset="-122"/>
                        </a:rPr>
                        <a:t>安全面板（</a:t>
                      </a:r>
                      <a:r>
                        <a:rPr lang="en-US" sz="1600" b="0" kern="100" dirty="0">
                          <a:effectLst/>
                          <a:latin typeface="微软雅黑" panose="020B0503020204020204" pitchFamily="34" charset="-122"/>
                          <a:ea typeface="微软雅黑" panose="020B0503020204020204" pitchFamily="34" charset="-122"/>
                        </a:rPr>
                        <a:t>Security</a:t>
                      </a:r>
                      <a:r>
                        <a:rPr lang="zh-CN" sz="1600" b="0" kern="100" dirty="0">
                          <a:effectLst/>
                          <a:latin typeface="微软雅黑" panose="020B0503020204020204" pitchFamily="34" charset="-122"/>
                          <a:ea typeface="微软雅黑" panose="020B0503020204020204" pitchFamily="34" charset="-122"/>
                        </a:rPr>
                        <a: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该面板可调试当前网页的安全和认证等问题并确保网站上已正确地实现</a:t>
                      </a:r>
                      <a:r>
                        <a:rPr lang="en-US" sz="1600" kern="100" dirty="0">
                          <a:effectLst/>
                          <a:latin typeface="微软雅黑" panose="020B0503020204020204" pitchFamily="34" charset="-122"/>
                          <a:ea typeface="微软雅黑" panose="020B0503020204020204" pitchFamily="34" charset="-122"/>
                        </a:rPr>
                        <a:t>HTTPS</a:t>
                      </a:r>
                      <a:endParaRPr lang="zh-CN" sz="160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extLst>
                  <a:ext uri="{0D108BD9-81ED-4DB2-BD59-A6C34878D82A}">
                    <a16:rowId xmlns:a16="http://schemas.microsoft.com/office/drawing/2014/main" val="10008"/>
                  </a:ext>
                </a:extLst>
              </a:tr>
              <a:tr h="365736">
                <a:tc>
                  <a:txBody>
                    <a:bodyPr/>
                    <a:lstStyle/>
                    <a:p>
                      <a:pPr indent="127000" algn="ctr">
                        <a:lnSpc>
                          <a:spcPct val="150000"/>
                        </a:lnSpc>
                        <a:spcAft>
                          <a:spcPts val="0"/>
                        </a:spcAft>
                      </a:pPr>
                      <a:r>
                        <a:rPr lang="zh-CN" sz="1600" b="0" kern="100" dirty="0">
                          <a:effectLst/>
                          <a:latin typeface="微软雅黑" panose="020B0503020204020204" pitchFamily="34" charset="-122"/>
                          <a:ea typeface="微软雅黑" panose="020B0503020204020204" pitchFamily="34" charset="-122"/>
                        </a:rPr>
                        <a:t>审查面板（</a:t>
                      </a:r>
                      <a:r>
                        <a:rPr lang="en-US" sz="1600" b="0" kern="100" dirty="0">
                          <a:effectLst/>
                          <a:latin typeface="微软雅黑" panose="020B0503020204020204" pitchFamily="34" charset="-122"/>
                          <a:ea typeface="微软雅黑" panose="020B0503020204020204" pitchFamily="34" charset="-122"/>
                        </a:rPr>
                        <a:t>Audits</a:t>
                      </a:r>
                      <a:r>
                        <a:rPr lang="zh-CN" sz="1600" b="0" kern="100" dirty="0">
                          <a:effectLst/>
                          <a:latin typeface="微软雅黑" panose="020B0503020204020204" pitchFamily="34" charset="-122"/>
                          <a:ea typeface="微软雅黑" panose="020B0503020204020204" pitchFamily="34" charset="-122"/>
                        </a:rPr>
                        <a:t>）</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该面板对当前网页的网络利用情况、网页性能方面进行诊断，并给出优化建议</a:t>
                      </a:r>
                      <a:endParaRPr lang="zh-CN" sz="1600" kern="100" dirty="0">
                        <a:effectLst/>
                        <a:latin typeface="微软雅黑" panose="020B0503020204020204" pitchFamily="34" charset="-122"/>
                        <a:ea typeface="微软雅黑" panose="020B0503020204020204" pitchFamily="34" charset="-122"/>
                        <a:cs typeface="Times New Roman"/>
                      </a:endParaRPr>
                    </a:p>
                  </a:txBody>
                  <a:tcPr marL="15077" marR="15077" marT="0"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32C299-F120-4999-9747-97DCE7844182}"/>
              </a:ext>
            </a:extLst>
          </p:cNvPr>
          <p:cNvSpPr>
            <a:spLocks noGrp="1"/>
          </p:cNvSpPr>
          <p:nvPr>
            <p:ph idx="1"/>
          </p:nvPr>
        </p:nvSpPr>
        <p:spPr/>
        <p:txBody>
          <a:bodyPr/>
          <a:lstStyle/>
          <a:p>
            <a:r>
              <a:rPr lang="zh-CN" altLang="en-US" dirty="0"/>
              <a:t>在网站设计中，纯粹</a:t>
            </a:r>
            <a:r>
              <a:rPr lang="en-US" altLang="zh-CN" dirty="0"/>
              <a:t>HTML</a:t>
            </a:r>
            <a:r>
              <a:rPr lang="zh-CN" altLang="en-US" dirty="0"/>
              <a:t>（标准通用标记语言下的一个应用）格式的网页通常被称为“静态网页”，静态网页是标准的</a:t>
            </a:r>
            <a:r>
              <a:rPr lang="en-US" altLang="zh-CN" dirty="0"/>
              <a:t>HTML</a:t>
            </a:r>
            <a:r>
              <a:rPr lang="zh-CN" altLang="en-US" dirty="0"/>
              <a:t>文件，它的文件扩展名是</a:t>
            </a:r>
            <a:r>
              <a:rPr lang="en-US" altLang="zh-CN" dirty="0"/>
              <a:t>.htm</a:t>
            </a:r>
            <a:r>
              <a:rPr lang="zh-CN" altLang="en-US" dirty="0"/>
              <a:t>、</a:t>
            </a:r>
            <a:r>
              <a:rPr lang="en-US" altLang="zh-CN" dirty="0"/>
              <a:t>.html</a:t>
            </a:r>
            <a:r>
              <a:rPr lang="zh-CN" altLang="en-US" dirty="0"/>
              <a:t>，可以包含文本、图像、声音、</a:t>
            </a:r>
            <a:r>
              <a:rPr lang="en-US" altLang="zh-CN" dirty="0"/>
              <a:t>FLASH</a:t>
            </a:r>
            <a:r>
              <a:rPr lang="zh-CN" altLang="en-US" dirty="0"/>
              <a:t>动画、客户端脚本和</a:t>
            </a:r>
            <a:r>
              <a:rPr lang="en-US" altLang="zh-CN" dirty="0"/>
              <a:t>ActiveX</a:t>
            </a:r>
            <a:r>
              <a:rPr lang="zh-CN" altLang="en-US" dirty="0"/>
              <a:t>控件及</a:t>
            </a:r>
            <a:r>
              <a:rPr lang="en-US" altLang="zh-CN" dirty="0"/>
              <a:t>JAVA</a:t>
            </a:r>
            <a:r>
              <a:rPr lang="zh-CN" altLang="en-US" dirty="0"/>
              <a:t>小程序等。</a:t>
            </a:r>
            <a:endParaRPr lang="en-US" altLang="zh-CN" dirty="0"/>
          </a:p>
          <a:p>
            <a:r>
              <a:rPr lang="zh-CN" altLang="en-US" dirty="0"/>
              <a:t>静态网页是网站建设的基础，早期的网站一般都是由静态网页制作的。静态网页是相对于动态网页而言，是指</a:t>
            </a:r>
            <a:r>
              <a:rPr lang="zh-CN" altLang="en-US" b="1" dirty="0"/>
              <a:t>没有后台数据库、不含程序和不可交互</a:t>
            </a:r>
            <a:r>
              <a:rPr lang="zh-CN" altLang="en-US" dirty="0"/>
              <a:t>的网页。</a:t>
            </a:r>
          </a:p>
        </p:txBody>
      </p:sp>
      <p:sp>
        <p:nvSpPr>
          <p:cNvPr id="3" name="标题 2">
            <a:extLst>
              <a:ext uri="{FF2B5EF4-FFF2-40B4-BE49-F238E27FC236}">
                <a16:creationId xmlns:a16="http://schemas.microsoft.com/office/drawing/2014/main" id="{4689C436-7A40-4F4E-B025-57ECCB9899BD}"/>
              </a:ext>
            </a:extLst>
          </p:cNvPr>
          <p:cNvSpPr>
            <a:spLocks noGrp="1"/>
          </p:cNvSpPr>
          <p:nvPr>
            <p:ph type="title"/>
          </p:nvPr>
        </p:nvSpPr>
        <p:spPr/>
        <p:txBody>
          <a:bodyPr/>
          <a:lstStyle/>
          <a:p>
            <a:r>
              <a:rPr lang="zh-CN" altLang="en-US" dirty="0"/>
              <a:t>静态网页介绍</a:t>
            </a:r>
          </a:p>
        </p:txBody>
      </p:sp>
    </p:spTree>
    <p:extLst>
      <p:ext uri="{BB962C8B-B14F-4D97-AF65-F5344CB8AC3E}">
        <p14:creationId xmlns:p14="http://schemas.microsoft.com/office/powerpoint/2010/main" val="443182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7425CF-4938-4D7B-9CA5-6C3BB49995B9}"/>
              </a:ext>
            </a:extLst>
          </p:cNvPr>
          <p:cNvSpPr>
            <a:spLocks noGrp="1"/>
          </p:cNvSpPr>
          <p:nvPr>
            <p:ph idx="1"/>
          </p:nvPr>
        </p:nvSpPr>
        <p:spPr/>
        <p:txBody>
          <a:bodyPr/>
          <a:lstStyle/>
          <a:p>
            <a:pPr>
              <a:defRPr/>
            </a:pPr>
            <a:r>
              <a:rPr lang="zh-CN" altLang="zh-CN" dirty="0"/>
              <a:t>在爬虫开发中，元素面板主要用来查看页面元素所对应的位置，比如图片所在位置或文字链接所对应的位置。面板左侧可看到当前页面的结构，为树状结构，单击三角符号即可展开分支。</a:t>
            </a:r>
          </a:p>
          <a:p>
            <a:pPr>
              <a:defRPr/>
            </a:pPr>
            <a:r>
              <a:rPr lang="zh-CN" altLang="zh-CN" dirty="0"/>
              <a:t>依次单击树状结构的三角符号，依次打开“</a:t>
            </a:r>
            <a:r>
              <a:rPr lang="en-US" altLang="zh-CN" dirty="0"/>
              <a:t>body</a:t>
            </a:r>
            <a:r>
              <a:rPr lang="zh-CN" altLang="zh-CN" dirty="0"/>
              <a:t>”“</a:t>
            </a:r>
            <a:r>
              <a:rPr lang="en-US" altLang="zh-CN" dirty="0"/>
              <a:t>header</a:t>
            </a:r>
            <a:r>
              <a:rPr lang="zh-CN" altLang="zh-CN" dirty="0"/>
              <a:t>”“</a:t>
            </a:r>
            <a:r>
              <a:rPr lang="en-US" altLang="zh-CN" dirty="0"/>
              <a:t>div</a:t>
            </a:r>
            <a:r>
              <a:rPr lang="zh-CN" altLang="zh-CN" dirty="0"/>
              <a:t>”“</a:t>
            </a:r>
            <a:r>
              <a:rPr lang="en-US" altLang="zh-CN" dirty="0" err="1"/>
              <a:t>nav</a:t>
            </a:r>
            <a:r>
              <a:rPr lang="zh-CN" altLang="zh-CN" dirty="0"/>
              <a:t>”标签，找到第一个“</a:t>
            </a:r>
            <a:r>
              <a:rPr lang="en-US" altLang="zh-CN" dirty="0"/>
              <a:t>li</a:t>
            </a:r>
            <a:r>
              <a:rPr lang="zh-CN" altLang="zh-CN" dirty="0"/>
              <a:t>”标签，如图所示。</a:t>
            </a:r>
            <a:endParaRPr lang="en-US" altLang="zh-CN" dirty="0"/>
          </a:p>
          <a:p>
            <a:pPr>
              <a:defRPr/>
            </a:pPr>
            <a:endParaRPr lang="zh-CN" altLang="zh-CN" dirty="0"/>
          </a:p>
          <a:p>
            <a:pPr marL="0" indent="0">
              <a:buFont typeface="Wingdings" pitchFamily="2" charset="2"/>
              <a:buNone/>
              <a:defRPr/>
            </a:pPr>
            <a:endParaRPr lang="zh-CN" altLang="en-US" dirty="0"/>
          </a:p>
        </p:txBody>
      </p:sp>
      <p:sp>
        <p:nvSpPr>
          <p:cNvPr id="31747" name="标题 2">
            <a:extLst>
              <a:ext uri="{FF2B5EF4-FFF2-40B4-BE49-F238E27FC236}">
                <a16:creationId xmlns:a16="http://schemas.microsoft.com/office/drawing/2014/main" id="{327DE1BD-A486-43E6-8E97-0E8E05D53287}"/>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sp>
        <p:nvSpPr>
          <p:cNvPr id="31748" name="内容占位符 3">
            <a:extLst>
              <a:ext uri="{FF2B5EF4-FFF2-40B4-BE49-F238E27FC236}">
                <a16:creationId xmlns:a16="http://schemas.microsoft.com/office/drawing/2014/main" id="{3D2D00C5-85B2-4BC1-957D-AE9636561186}"/>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zh-CN" sz="2000" b="1" dirty="0">
                <a:solidFill>
                  <a:schemeClr val="bg1"/>
                </a:solidFill>
                <a:latin typeface="微软雅黑" panose="020B0503020204020204" pitchFamily="34" charset="-122"/>
                <a:ea typeface="微软雅黑" panose="020B0503020204020204" pitchFamily="34" charset="-122"/>
              </a:rPr>
              <a:t>元素面板</a:t>
            </a:r>
          </a:p>
        </p:txBody>
      </p:sp>
      <p:pic>
        <p:nvPicPr>
          <p:cNvPr id="31749" name="图片 4">
            <a:extLst>
              <a:ext uri="{FF2B5EF4-FFF2-40B4-BE49-F238E27FC236}">
                <a16:creationId xmlns:a16="http://schemas.microsoft.com/office/drawing/2014/main" id="{1CCB2C51-6A71-46E5-AE9C-2D572BC4E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793" y="4152631"/>
            <a:ext cx="4160216" cy="2628686"/>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a:extLst>
              <a:ext uri="{FF2B5EF4-FFF2-40B4-BE49-F238E27FC236}">
                <a16:creationId xmlns:a16="http://schemas.microsoft.com/office/drawing/2014/main" id="{F3DB65C5-7D89-4F5B-BB48-3FEF9AFBDA95}"/>
              </a:ext>
            </a:extLst>
          </p:cNvPr>
          <p:cNvSpPr>
            <a:spLocks noGrp="1"/>
          </p:cNvSpPr>
          <p:nvPr>
            <p:ph idx="1"/>
          </p:nvPr>
        </p:nvSpPr>
        <p:spPr/>
        <p:txBody>
          <a:bodyPr/>
          <a:lstStyle/>
          <a:p>
            <a:pPr marL="361950" indent="-361950"/>
            <a:r>
              <a:rPr lang="zh-CN" altLang="zh-CN"/>
              <a:t>将鼠标悬停至“</a:t>
            </a:r>
            <a:r>
              <a:rPr lang="en-US" altLang="zh-CN"/>
              <a:t>li</a:t>
            </a:r>
            <a:r>
              <a:rPr lang="zh-CN" altLang="zh-CN"/>
              <a:t>”标签中的“首页”会同步在原网页界面中标识出对应部分的文字“首页”，如图所示。</a:t>
            </a:r>
          </a:p>
          <a:p>
            <a:pPr marL="361950" indent="-361950"/>
            <a:endParaRPr lang="zh-CN" altLang="en-US"/>
          </a:p>
        </p:txBody>
      </p:sp>
      <p:sp>
        <p:nvSpPr>
          <p:cNvPr id="32771" name="标题 2">
            <a:extLst>
              <a:ext uri="{FF2B5EF4-FFF2-40B4-BE49-F238E27FC236}">
                <a16:creationId xmlns:a16="http://schemas.microsoft.com/office/drawing/2014/main" id="{04E11A62-8AE6-473A-A836-C8BC39F87F0F}"/>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sp>
        <p:nvSpPr>
          <p:cNvPr id="32772" name="内容占位符 3">
            <a:extLst>
              <a:ext uri="{FF2B5EF4-FFF2-40B4-BE49-F238E27FC236}">
                <a16:creationId xmlns:a16="http://schemas.microsoft.com/office/drawing/2014/main" id="{F932A0EF-1F85-4FF9-9084-47636BE07B53}"/>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zh-CN" sz="2000" b="1" dirty="0">
                <a:solidFill>
                  <a:schemeClr val="bg1"/>
                </a:solidFill>
                <a:latin typeface="微软雅黑" panose="020B0503020204020204" pitchFamily="34" charset="-122"/>
                <a:ea typeface="微软雅黑" panose="020B0503020204020204" pitchFamily="34" charset="-122"/>
              </a:rPr>
              <a:t>元素面板</a:t>
            </a:r>
          </a:p>
        </p:txBody>
      </p:sp>
      <p:pic>
        <p:nvPicPr>
          <p:cNvPr id="32773" name="图片 4">
            <a:extLst>
              <a:ext uri="{FF2B5EF4-FFF2-40B4-BE49-F238E27FC236}">
                <a16:creationId xmlns:a16="http://schemas.microsoft.com/office/drawing/2014/main" id="{EA9B6461-E37D-455E-9913-AFC00F0B2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145" y="2781222"/>
            <a:ext cx="5891074" cy="350649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a:extLst>
              <a:ext uri="{FF2B5EF4-FFF2-40B4-BE49-F238E27FC236}">
                <a16:creationId xmlns:a16="http://schemas.microsoft.com/office/drawing/2014/main" id="{CB485291-2D50-446D-B2BD-4757D7BAC72E}"/>
              </a:ext>
            </a:extLst>
          </p:cNvPr>
          <p:cNvSpPr>
            <a:spLocks noGrp="1"/>
          </p:cNvSpPr>
          <p:nvPr>
            <p:ph idx="1"/>
          </p:nvPr>
        </p:nvSpPr>
        <p:spPr/>
        <p:txBody>
          <a:bodyPr/>
          <a:lstStyle/>
          <a:p>
            <a:pPr marL="361950" indent="-361950"/>
            <a:r>
              <a:rPr lang="zh-CN" altLang="zh-CN"/>
              <a:t>切换至源代码面板（</a:t>
            </a:r>
            <a:r>
              <a:rPr lang="en-US" altLang="zh-CN"/>
              <a:t>Sources</a:t>
            </a:r>
            <a:r>
              <a:rPr lang="zh-CN" altLang="zh-CN"/>
              <a:t>），单击左侧“</a:t>
            </a:r>
            <a:r>
              <a:rPr lang="en-US" altLang="zh-CN"/>
              <a:t>tipdm</a:t>
            </a:r>
            <a:r>
              <a:rPr lang="zh-CN" altLang="zh-CN"/>
              <a:t>”文件夹中的“</a:t>
            </a:r>
            <a:r>
              <a:rPr lang="en-US" altLang="zh-CN"/>
              <a:t>index.html</a:t>
            </a:r>
            <a:r>
              <a:rPr lang="zh-CN" altLang="zh-CN"/>
              <a:t>”文件，将在中间显示其包含的完整代码，如图所示。</a:t>
            </a:r>
          </a:p>
          <a:p>
            <a:pPr marL="361950" indent="-361950"/>
            <a:endParaRPr lang="zh-CN" altLang="en-US"/>
          </a:p>
        </p:txBody>
      </p:sp>
      <p:sp>
        <p:nvSpPr>
          <p:cNvPr id="33795" name="标题 2">
            <a:extLst>
              <a:ext uri="{FF2B5EF4-FFF2-40B4-BE49-F238E27FC236}">
                <a16:creationId xmlns:a16="http://schemas.microsoft.com/office/drawing/2014/main" id="{CE8A0789-E820-45BC-8709-93AC9A0EBF34}"/>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sp>
        <p:nvSpPr>
          <p:cNvPr id="33796" name="内容占位符 3">
            <a:extLst>
              <a:ext uri="{FF2B5EF4-FFF2-40B4-BE49-F238E27FC236}">
                <a16:creationId xmlns:a16="http://schemas.microsoft.com/office/drawing/2014/main" id="{F6FAC929-2F58-4CA1-8C72-4D846154D388}"/>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zh-CN" sz="2000" b="1" dirty="0">
                <a:solidFill>
                  <a:schemeClr val="bg1"/>
                </a:solidFill>
                <a:latin typeface="微软雅黑" panose="020B0503020204020204" pitchFamily="34" charset="-122"/>
                <a:ea typeface="微软雅黑" panose="020B0503020204020204" pitchFamily="34" charset="-122"/>
              </a:rPr>
              <a:t>源代码面板</a:t>
            </a:r>
          </a:p>
        </p:txBody>
      </p:sp>
      <p:pic>
        <p:nvPicPr>
          <p:cNvPr id="33797" name="图片 5">
            <a:extLst>
              <a:ext uri="{FF2B5EF4-FFF2-40B4-BE49-F238E27FC236}">
                <a16:creationId xmlns:a16="http://schemas.microsoft.com/office/drawing/2014/main" id="{3B01FAB1-24AA-474A-A93A-AFFFCB4B4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567" y="2719936"/>
            <a:ext cx="5426834" cy="33912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E7CA852D-6FBF-4101-A5F8-2BED0D701E24}"/>
              </a:ext>
            </a:extLst>
          </p:cNvPr>
          <p:cNvSpPr>
            <a:spLocks noGrp="1"/>
          </p:cNvSpPr>
          <p:nvPr>
            <p:ph idx="1"/>
          </p:nvPr>
        </p:nvSpPr>
        <p:spPr/>
        <p:txBody>
          <a:bodyPr/>
          <a:lstStyle/>
          <a:p>
            <a:pPr marL="0" indent="0">
              <a:buFont typeface="Wingdings" pitchFamily="2" charset="2"/>
              <a:buNone/>
              <a:defRPr/>
            </a:pPr>
            <a:r>
              <a:rPr lang="zh-CN" altLang="zh-CN" dirty="0">
                <a:latin typeface="微软雅黑" panose="020B0503020204020204" pitchFamily="34" charset="-122"/>
              </a:rPr>
              <a:t>切换至网络面板（</a:t>
            </a:r>
            <a:r>
              <a:rPr lang="en-US" altLang="zh-CN" dirty="0">
                <a:latin typeface="微软雅黑" panose="020B0503020204020204" pitchFamily="34" charset="-122"/>
              </a:rPr>
              <a:t>Network</a:t>
            </a:r>
            <a:r>
              <a:rPr lang="zh-CN" altLang="zh-CN" dirty="0">
                <a:latin typeface="微软雅黑" panose="020B0503020204020204" pitchFamily="34" charset="-122"/>
              </a:rPr>
              <a:t>），需先重新加载页面，之后单击“</a:t>
            </a:r>
            <a:r>
              <a:rPr lang="en-US" altLang="zh-CN" dirty="0">
                <a:latin typeface="微软雅黑" panose="020B0503020204020204" pitchFamily="34" charset="-122"/>
              </a:rPr>
              <a:t>index.html</a:t>
            </a:r>
            <a:r>
              <a:rPr lang="zh-CN" altLang="zh-CN" dirty="0">
                <a:latin typeface="微软雅黑" panose="020B0503020204020204" pitchFamily="34" charset="-122"/>
              </a:rPr>
              <a:t>”资源，将在中间显示该资源的头部信息、预览、响应信息、</a:t>
            </a:r>
            <a:r>
              <a:rPr lang="en-US" altLang="zh-CN" dirty="0">
                <a:latin typeface="微软雅黑" panose="020B0503020204020204" pitchFamily="34" charset="-122"/>
              </a:rPr>
              <a:t>Cookies</a:t>
            </a:r>
            <a:r>
              <a:rPr lang="zh-CN" altLang="zh-CN" dirty="0">
                <a:latin typeface="微软雅黑" panose="020B0503020204020204" pitchFamily="34" charset="-122"/>
              </a:rPr>
              <a:t>和花费时间详情，如图所示。</a:t>
            </a:r>
          </a:p>
          <a:p>
            <a:pPr marL="361950" indent="-361950">
              <a:defRPr/>
            </a:pPr>
            <a:endParaRPr lang="zh-CN" altLang="en-US" dirty="0"/>
          </a:p>
        </p:txBody>
      </p:sp>
      <p:sp>
        <p:nvSpPr>
          <p:cNvPr id="34819" name="标题 2">
            <a:extLst>
              <a:ext uri="{FF2B5EF4-FFF2-40B4-BE49-F238E27FC236}">
                <a16:creationId xmlns:a16="http://schemas.microsoft.com/office/drawing/2014/main" id="{0C3AE478-045D-49B6-829D-023C9DB78827}"/>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sp>
        <p:nvSpPr>
          <p:cNvPr id="34820" name="内容占位符 3">
            <a:extLst>
              <a:ext uri="{FF2B5EF4-FFF2-40B4-BE49-F238E27FC236}">
                <a16:creationId xmlns:a16="http://schemas.microsoft.com/office/drawing/2014/main" id="{CF3F8FE7-A3FE-4C52-8967-26039CFEF673}"/>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zh-CN" sz="2000" b="1" dirty="0">
                <a:solidFill>
                  <a:schemeClr val="bg1"/>
                </a:solidFill>
                <a:latin typeface="微软雅黑" panose="020B0503020204020204" pitchFamily="34" charset="-122"/>
                <a:ea typeface="微软雅黑" panose="020B0503020204020204" pitchFamily="34" charset="-122"/>
              </a:rPr>
              <a:t>网络面板</a:t>
            </a:r>
          </a:p>
        </p:txBody>
      </p:sp>
      <p:pic>
        <p:nvPicPr>
          <p:cNvPr id="34821" name="图片 4">
            <a:extLst>
              <a:ext uri="{FF2B5EF4-FFF2-40B4-BE49-F238E27FC236}">
                <a16:creationId xmlns:a16="http://schemas.microsoft.com/office/drawing/2014/main" id="{F255D284-B961-4BE8-894E-B9920B622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503" y="2828899"/>
            <a:ext cx="5664590" cy="345881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B48655-5541-4C50-AD3B-631D7BC3EA61}"/>
              </a:ext>
            </a:extLst>
          </p:cNvPr>
          <p:cNvSpPr>
            <a:spLocks noGrp="1"/>
          </p:cNvSpPr>
          <p:nvPr>
            <p:ph idx="1"/>
          </p:nvPr>
        </p:nvSpPr>
        <p:spPr/>
        <p:txBody>
          <a:bodyPr/>
          <a:lstStyle/>
          <a:p>
            <a:pPr>
              <a:defRPr/>
            </a:pPr>
            <a:r>
              <a:rPr lang="en-US" altLang="zh-CN" dirty="0"/>
              <a:t>Headers</a:t>
            </a:r>
            <a:r>
              <a:rPr lang="zh-CN" altLang="zh-CN" dirty="0"/>
              <a:t>标签展示该资源的</a:t>
            </a:r>
            <a:r>
              <a:rPr lang="en-US" altLang="zh-CN" dirty="0"/>
              <a:t>HTTP</a:t>
            </a:r>
            <a:r>
              <a:rPr lang="zh-CN" altLang="zh-CN" dirty="0"/>
              <a:t>头信息，主要包括</a:t>
            </a:r>
            <a:r>
              <a:rPr lang="en-US" altLang="zh-CN" dirty="0"/>
              <a:t>Request URL</a:t>
            </a:r>
            <a:r>
              <a:rPr lang="zh-CN" altLang="zh-CN" dirty="0"/>
              <a:t>、</a:t>
            </a:r>
            <a:r>
              <a:rPr lang="en-US" altLang="zh-CN" dirty="0"/>
              <a:t>Request Method</a:t>
            </a:r>
            <a:r>
              <a:rPr lang="zh-CN" altLang="zh-CN" dirty="0"/>
              <a:t>、</a:t>
            </a:r>
            <a:r>
              <a:rPr lang="en-US" altLang="zh-CN" dirty="0"/>
              <a:t>Status Code</a:t>
            </a:r>
            <a:r>
              <a:rPr lang="zh-CN" altLang="zh-CN" dirty="0"/>
              <a:t>、</a:t>
            </a:r>
            <a:r>
              <a:rPr lang="en-US" altLang="zh-CN" dirty="0"/>
              <a:t>Remote Address</a:t>
            </a:r>
            <a:r>
              <a:rPr lang="zh-CN" altLang="zh-CN" dirty="0"/>
              <a:t>等基本信息，以及详细的</a:t>
            </a:r>
            <a:r>
              <a:rPr lang="en-US" altLang="zh-CN" dirty="0"/>
              <a:t>Response Headers</a:t>
            </a:r>
            <a:r>
              <a:rPr lang="zh-CN" altLang="zh-CN" dirty="0"/>
              <a:t>、</a:t>
            </a:r>
            <a:r>
              <a:rPr lang="en-US" altLang="zh-CN" dirty="0"/>
              <a:t>Request Headers</a:t>
            </a:r>
            <a:r>
              <a:rPr lang="zh-CN" altLang="zh-CN" dirty="0"/>
              <a:t>，如图所示。</a:t>
            </a:r>
            <a:endParaRPr lang="en-US" altLang="zh-CN" dirty="0"/>
          </a:p>
          <a:p>
            <a:pPr marL="0" indent="0">
              <a:buFont typeface="Wingdings" pitchFamily="2" charset="2"/>
              <a:buNone/>
              <a:defRPr/>
            </a:pPr>
            <a:endParaRPr lang="zh-CN" altLang="zh-CN" dirty="0"/>
          </a:p>
          <a:p>
            <a:pPr>
              <a:defRPr/>
            </a:pPr>
            <a:endParaRPr lang="zh-CN" altLang="en-US" dirty="0"/>
          </a:p>
        </p:txBody>
      </p:sp>
      <p:sp>
        <p:nvSpPr>
          <p:cNvPr id="35843" name="标题 2">
            <a:extLst>
              <a:ext uri="{FF2B5EF4-FFF2-40B4-BE49-F238E27FC236}">
                <a16:creationId xmlns:a16="http://schemas.microsoft.com/office/drawing/2014/main" id="{9098D5F4-8B22-4F9C-BE41-2DAC5901EB04}"/>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sp>
        <p:nvSpPr>
          <p:cNvPr id="35844" name="内容占位符 3">
            <a:extLst>
              <a:ext uri="{FF2B5EF4-FFF2-40B4-BE49-F238E27FC236}">
                <a16:creationId xmlns:a16="http://schemas.microsoft.com/office/drawing/2014/main" id="{4C3E4E89-DA3C-469D-98D0-F7819A4DC13C}"/>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zh-CN" sz="2000" b="1" dirty="0">
                <a:solidFill>
                  <a:schemeClr val="bg1"/>
                </a:solidFill>
                <a:latin typeface="微软雅黑" panose="020B0503020204020204" pitchFamily="34" charset="-122"/>
                <a:ea typeface="微软雅黑" panose="020B0503020204020204" pitchFamily="34" charset="-122"/>
              </a:rPr>
              <a:t>网络面板</a:t>
            </a:r>
          </a:p>
        </p:txBody>
      </p:sp>
      <p:pic>
        <p:nvPicPr>
          <p:cNvPr id="35845" name="图片 4">
            <a:extLst>
              <a:ext uri="{FF2B5EF4-FFF2-40B4-BE49-F238E27FC236}">
                <a16:creationId xmlns:a16="http://schemas.microsoft.com/office/drawing/2014/main" id="{9B4B187A-4263-4A86-BF2B-146E70A3E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641" y="3158995"/>
            <a:ext cx="5767595" cy="315242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53CF4F-AAA3-4B19-8EB9-690F596594CA}"/>
              </a:ext>
            </a:extLst>
          </p:cNvPr>
          <p:cNvSpPr>
            <a:spLocks noGrp="1"/>
          </p:cNvSpPr>
          <p:nvPr>
            <p:ph idx="1"/>
          </p:nvPr>
        </p:nvSpPr>
        <p:spPr/>
        <p:txBody>
          <a:bodyPr/>
          <a:lstStyle/>
          <a:p>
            <a:pPr>
              <a:defRPr/>
            </a:pPr>
            <a:r>
              <a:rPr lang="en-US" altLang="zh-CN" dirty="0"/>
              <a:t>Preview</a:t>
            </a:r>
            <a:r>
              <a:rPr lang="zh-CN" altLang="zh-CN" dirty="0"/>
              <a:t>标签根据所选择的资源类型（</a:t>
            </a:r>
            <a:r>
              <a:rPr lang="en-US" altLang="zh-CN" dirty="0"/>
              <a:t>JSON</a:t>
            </a:r>
            <a:r>
              <a:rPr lang="zh-CN" altLang="zh-CN" dirty="0"/>
              <a:t>、图片、文本）显示相应的预览，如图所示。</a:t>
            </a:r>
          </a:p>
          <a:p>
            <a:pPr marL="0" indent="0">
              <a:buFont typeface="Wingdings" pitchFamily="2" charset="2"/>
              <a:buNone/>
              <a:defRPr/>
            </a:pPr>
            <a:endParaRPr lang="zh-CN" altLang="en-US" dirty="0"/>
          </a:p>
        </p:txBody>
      </p:sp>
      <p:sp>
        <p:nvSpPr>
          <p:cNvPr id="36867" name="标题 2">
            <a:extLst>
              <a:ext uri="{FF2B5EF4-FFF2-40B4-BE49-F238E27FC236}">
                <a16:creationId xmlns:a16="http://schemas.microsoft.com/office/drawing/2014/main" id="{0EF293B4-F426-4B2A-BACD-B2BEF971D4C2}"/>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sp>
        <p:nvSpPr>
          <p:cNvPr id="36868" name="内容占位符 3">
            <a:extLst>
              <a:ext uri="{FF2B5EF4-FFF2-40B4-BE49-F238E27FC236}">
                <a16:creationId xmlns:a16="http://schemas.microsoft.com/office/drawing/2014/main" id="{36C88588-E1E4-4E55-BEA3-617243632C53}"/>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zh-CN" sz="2000" b="1" dirty="0">
                <a:solidFill>
                  <a:schemeClr val="bg1"/>
                </a:solidFill>
                <a:latin typeface="微软雅黑" panose="020B0503020204020204" pitchFamily="34" charset="-122"/>
                <a:ea typeface="微软雅黑" panose="020B0503020204020204" pitchFamily="34" charset="-122"/>
              </a:rPr>
              <a:t>网络面板</a:t>
            </a:r>
          </a:p>
        </p:txBody>
      </p:sp>
      <p:pic>
        <p:nvPicPr>
          <p:cNvPr id="36869" name="图片 4">
            <a:extLst>
              <a:ext uri="{FF2B5EF4-FFF2-40B4-BE49-F238E27FC236}">
                <a16:creationId xmlns:a16="http://schemas.microsoft.com/office/drawing/2014/main" id="{1F726F8D-5B1E-423A-BA58-EEE4DBAD5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031" y="2574781"/>
            <a:ext cx="6542777" cy="34909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8F646C-A5C2-4965-A552-728B0BAF6552}"/>
              </a:ext>
            </a:extLst>
          </p:cNvPr>
          <p:cNvSpPr>
            <a:spLocks noGrp="1"/>
          </p:cNvSpPr>
          <p:nvPr>
            <p:ph idx="1"/>
          </p:nvPr>
        </p:nvSpPr>
        <p:spPr/>
        <p:txBody>
          <a:bodyPr/>
          <a:lstStyle/>
          <a:p>
            <a:pPr>
              <a:defRPr/>
            </a:pPr>
            <a:r>
              <a:rPr lang="en-US" altLang="zh-CN" dirty="0"/>
              <a:t>Response</a:t>
            </a:r>
            <a:r>
              <a:rPr lang="zh-CN" altLang="zh-CN" dirty="0"/>
              <a:t>标签显示</a:t>
            </a:r>
            <a:r>
              <a:rPr lang="en-US" altLang="zh-CN" dirty="0"/>
              <a:t>HTTP</a:t>
            </a:r>
            <a:r>
              <a:rPr lang="zh-CN" altLang="zh-CN" dirty="0"/>
              <a:t>的响应信息，如图所示中选中的“</a:t>
            </a:r>
            <a:r>
              <a:rPr lang="en-US" altLang="zh-CN" dirty="0"/>
              <a:t>index.html</a:t>
            </a:r>
            <a:r>
              <a:rPr lang="zh-CN" altLang="zh-CN" dirty="0"/>
              <a:t>”文件为</a:t>
            </a:r>
            <a:r>
              <a:rPr lang="en-US" altLang="zh-CN" dirty="0"/>
              <a:t>HTML</a:t>
            </a:r>
            <a:r>
              <a:rPr lang="zh-CN" altLang="zh-CN" dirty="0"/>
              <a:t>文件，将展示</a:t>
            </a:r>
            <a:r>
              <a:rPr lang="en-US" altLang="zh-CN" dirty="0"/>
              <a:t>HTML</a:t>
            </a:r>
            <a:r>
              <a:rPr lang="zh-CN" altLang="zh-CN" dirty="0"/>
              <a:t>代码。</a:t>
            </a:r>
          </a:p>
          <a:p>
            <a:pPr marL="0" indent="0">
              <a:buFont typeface="Wingdings" pitchFamily="2" charset="2"/>
              <a:buNone/>
              <a:defRPr/>
            </a:pPr>
            <a:endParaRPr lang="zh-CN" altLang="en-US" dirty="0"/>
          </a:p>
        </p:txBody>
      </p:sp>
      <p:sp>
        <p:nvSpPr>
          <p:cNvPr id="37891" name="标题 2">
            <a:extLst>
              <a:ext uri="{FF2B5EF4-FFF2-40B4-BE49-F238E27FC236}">
                <a16:creationId xmlns:a16="http://schemas.microsoft.com/office/drawing/2014/main" id="{F85040A9-C626-49A4-8FF6-81682C079028}"/>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sp>
        <p:nvSpPr>
          <p:cNvPr id="37892" name="内容占位符 3">
            <a:extLst>
              <a:ext uri="{FF2B5EF4-FFF2-40B4-BE49-F238E27FC236}">
                <a16:creationId xmlns:a16="http://schemas.microsoft.com/office/drawing/2014/main" id="{772EF368-FB16-4552-87B7-8A0071BBF0F0}"/>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zh-CN" sz="2000" b="1" dirty="0">
                <a:solidFill>
                  <a:schemeClr val="bg1"/>
                </a:solidFill>
                <a:latin typeface="微软雅黑" panose="020B0503020204020204" pitchFamily="34" charset="-122"/>
                <a:ea typeface="微软雅黑" panose="020B0503020204020204" pitchFamily="34" charset="-122"/>
              </a:rPr>
              <a:t>网络面板</a:t>
            </a:r>
          </a:p>
        </p:txBody>
      </p:sp>
      <p:pic>
        <p:nvPicPr>
          <p:cNvPr id="37893" name="图片 4">
            <a:extLst>
              <a:ext uri="{FF2B5EF4-FFF2-40B4-BE49-F238E27FC236}">
                <a16:creationId xmlns:a16="http://schemas.microsoft.com/office/drawing/2014/main" id="{1664D63E-1BC2-4514-BB3E-F0945860A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087" y="2702359"/>
            <a:ext cx="6596963" cy="34545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C16537E-DCD8-485B-A3B3-192AD7B13EF8}"/>
              </a:ext>
            </a:extLst>
          </p:cNvPr>
          <p:cNvSpPr>
            <a:spLocks noGrp="1"/>
          </p:cNvSpPr>
          <p:nvPr>
            <p:ph idx="1"/>
          </p:nvPr>
        </p:nvSpPr>
        <p:spPr>
          <a:xfrm>
            <a:off x="571500" y="1817688"/>
            <a:ext cx="11107738" cy="4338637"/>
          </a:xfrm>
        </p:spPr>
        <p:txBody>
          <a:bodyPr/>
          <a:lstStyle/>
          <a:p>
            <a:pPr>
              <a:defRPr/>
            </a:pPr>
            <a:r>
              <a:rPr lang="en-US" altLang="zh-CN" dirty="0"/>
              <a:t>Cookies</a:t>
            </a:r>
            <a:r>
              <a:rPr lang="zh-CN" altLang="zh-CN" dirty="0"/>
              <a:t>标签显示资源</a:t>
            </a:r>
            <a:r>
              <a:rPr lang="en-US" altLang="zh-CN" dirty="0"/>
              <a:t>HTTP</a:t>
            </a:r>
            <a:r>
              <a:rPr lang="zh-CN" altLang="zh-CN" dirty="0"/>
              <a:t>的请求和响应过程中的</a:t>
            </a:r>
            <a:r>
              <a:rPr lang="en-US" altLang="zh-CN" dirty="0"/>
              <a:t>Cookies</a:t>
            </a:r>
            <a:r>
              <a:rPr lang="zh-CN" altLang="zh-CN" dirty="0"/>
              <a:t>信息，如图所示。</a:t>
            </a:r>
          </a:p>
          <a:p>
            <a:pPr marL="0" indent="0">
              <a:buFont typeface="Wingdings" pitchFamily="2" charset="2"/>
              <a:buNone/>
              <a:defRPr/>
            </a:pPr>
            <a:endParaRPr lang="zh-CN" altLang="en-US" dirty="0"/>
          </a:p>
        </p:txBody>
      </p:sp>
      <p:sp>
        <p:nvSpPr>
          <p:cNvPr id="38915" name="标题 2">
            <a:extLst>
              <a:ext uri="{FF2B5EF4-FFF2-40B4-BE49-F238E27FC236}">
                <a16:creationId xmlns:a16="http://schemas.microsoft.com/office/drawing/2014/main" id="{57036B7E-D167-4A0F-9E2C-1B93488E661B}"/>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sp>
        <p:nvSpPr>
          <p:cNvPr id="38916" name="内容占位符 3">
            <a:extLst>
              <a:ext uri="{FF2B5EF4-FFF2-40B4-BE49-F238E27FC236}">
                <a16:creationId xmlns:a16="http://schemas.microsoft.com/office/drawing/2014/main" id="{BECBFB6B-62E8-41F9-B514-FD7707FF7A2C}"/>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zh-CN" sz="2000" b="1" dirty="0">
                <a:solidFill>
                  <a:schemeClr val="bg1"/>
                </a:solidFill>
                <a:latin typeface="微软雅黑" panose="020B0503020204020204" pitchFamily="34" charset="-122"/>
                <a:ea typeface="微软雅黑" panose="020B0503020204020204" pitchFamily="34" charset="-122"/>
              </a:rPr>
              <a:t>网络面板</a:t>
            </a:r>
          </a:p>
        </p:txBody>
      </p:sp>
      <p:pic>
        <p:nvPicPr>
          <p:cNvPr id="38917" name="图片 4">
            <a:extLst>
              <a:ext uri="{FF2B5EF4-FFF2-40B4-BE49-F238E27FC236}">
                <a16:creationId xmlns:a16="http://schemas.microsoft.com/office/drawing/2014/main" id="{C9E13775-E98F-4DD2-85C7-6B4513E9D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454" y="2311400"/>
            <a:ext cx="7745413" cy="39274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内容占位符 1">
            <a:extLst>
              <a:ext uri="{FF2B5EF4-FFF2-40B4-BE49-F238E27FC236}">
                <a16:creationId xmlns:a16="http://schemas.microsoft.com/office/drawing/2014/main" id="{A2705181-DBF0-46B2-90CA-CB1C7CCB1945}"/>
              </a:ext>
            </a:extLst>
          </p:cNvPr>
          <p:cNvSpPr>
            <a:spLocks noGrp="1"/>
          </p:cNvSpPr>
          <p:nvPr>
            <p:ph idx="1"/>
          </p:nvPr>
        </p:nvSpPr>
        <p:spPr/>
        <p:txBody>
          <a:bodyPr/>
          <a:lstStyle/>
          <a:p>
            <a:pPr>
              <a:defRPr/>
            </a:pPr>
            <a:r>
              <a:rPr lang="en-US" altLang="zh-CN" dirty="0"/>
              <a:t>Timing</a:t>
            </a:r>
            <a:r>
              <a:rPr lang="zh-CN" altLang="zh-CN" dirty="0"/>
              <a:t>标签显示资源在整个请求过程中各部分花费的时间，如图所示。</a:t>
            </a:r>
          </a:p>
          <a:p>
            <a:pPr marL="361950" indent="-361950">
              <a:defRPr/>
            </a:pPr>
            <a:endParaRPr lang="zh-CN" altLang="en-US" dirty="0"/>
          </a:p>
        </p:txBody>
      </p:sp>
      <p:sp>
        <p:nvSpPr>
          <p:cNvPr id="39939" name="标题 2">
            <a:extLst>
              <a:ext uri="{FF2B5EF4-FFF2-40B4-BE49-F238E27FC236}">
                <a16:creationId xmlns:a16="http://schemas.microsoft.com/office/drawing/2014/main" id="{B9744E4B-E1D7-49EC-BD65-5D1F00DE998F}"/>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chrome</a:t>
            </a:r>
            <a:r>
              <a:rPr lang="zh-CN" altLang="zh-CN">
                <a:latin typeface="微软雅黑" panose="020B0503020204020204" pitchFamily="34" charset="-122"/>
              </a:rPr>
              <a:t>开发者工具查看网页</a:t>
            </a:r>
            <a:endParaRPr lang="zh-CN" altLang="en-US"/>
          </a:p>
        </p:txBody>
      </p:sp>
      <p:sp>
        <p:nvSpPr>
          <p:cNvPr id="39940" name="内容占位符 3">
            <a:extLst>
              <a:ext uri="{FF2B5EF4-FFF2-40B4-BE49-F238E27FC236}">
                <a16:creationId xmlns:a16="http://schemas.microsoft.com/office/drawing/2014/main" id="{D382239E-598D-423D-A3B1-623222151336}"/>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3. </a:t>
            </a:r>
            <a:r>
              <a:rPr lang="zh-CN" altLang="zh-CN" sz="2000" b="1">
                <a:solidFill>
                  <a:schemeClr val="bg1"/>
                </a:solidFill>
                <a:latin typeface="微软雅黑" panose="020B0503020204020204" pitchFamily="34" charset="-122"/>
                <a:ea typeface="微软雅黑" panose="020B0503020204020204" pitchFamily="34" charset="-122"/>
              </a:rPr>
              <a:t>网络面板</a:t>
            </a:r>
          </a:p>
        </p:txBody>
      </p:sp>
      <p:pic>
        <p:nvPicPr>
          <p:cNvPr id="39941" name="图片 4">
            <a:extLst>
              <a:ext uri="{FF2B5EF4-FFF2-40B4-BE49-F238E27FC236}">
                <a16:creationId xmlns:a16="http://schemas.microsoft.com/office/drawing/2014/main" id="{23421733-10FB-41AF-B002-9CC721683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77" y="2329435"/>
            <a:ext cx="7610475" cy="38274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id="{FA26110C-6A9D-4319-AABA-061316AC1EE5}"/>
              </a:ext>
            </a:extLst>
          </p:cNvPr>
          <p:cNvSpPr>
            <a:spLocks noGrp="1"/>
          </p:cNvSpPr>
          <p:nvPr>
            <p:ph idx="1"/>
          </p:nvPr>
        </p:nvSpPr>
        <p:spPr/>
        <p:txBody>
          <a:bodyPr/>
          <a:lstStyle/>
          <a:p>
            <a:pPr marL="0" indent="0">
              <a:buNone/>
            </a:pPr>
            <a:r>
              <a:rPr lang="zh-CN" altLang="en-US" dirty="0"/>
              <a:t>正则表达式是一种可以用于模式匹配和替换的工具，可以让用户通过使用一系列的特殊字符构建匹配模式，然后把匹配模式与待比较字符串或文件进行比较，根据比较对象中是否包含匹配模式，执行相应的程序。</a:t>
            </a:r>
          </a:p>
          <a:p>
            <a:pPr marL="0" indent="0">
              <a:buFont typeface="Wingdings" pitchFamily="2" charset="2"/>
              <a:buNone/>
            </a:pPr>
            <a:endParaRPr lang="zh-CN" altLang="en-US" dirty="0"/>
          </a:p>
        </p:txBody>
      </p:sp>
      <p:sp>
        <p:nvSpPr>
          <p:cNvPr id="40963" name="标题 2">
            <a:extLst>
              <a:ext uri="{FF2B5EF4-FFF2-40B4-BE49-F238E27FC236}">
                <a16:creationId xmlns:a16="http://schemas.microsoft.com/office/drawing/2014/main" id="{4051EA10-2107-4CA1-A44C-F7834A313DBF}"/>
              </a:ext>
            </a:extLst>
          </p:cNvPr>
          <p:cNvSpPr>
            <a:spLocks noGrp="1"/>
          </p:cNvSpPr>
          <p:nvPr>
            <p:ph type="title"/>
          </p:nvPr>
        </p:nvSpPr>
        <p:spPr/>
        <p:txBody>
          <a:bodyPr/>
          <a:lstStyle/>
          <a:p>
            <a:pPr marL="342900" indent="-342900"/>
            <a:r>
              <a:rPr lang="zh-CN" altLang="zh-CN">
                <a:latin typeface="Calibri" panose="020F0502020204030204" pitchFamily="34" charset="0"/>
              </a:rPr>
              <a:t>使用正则表达式解析网页</a:t>
            </a:r>
            <a:endParaRPr lang="zh-CN" altLang="en-US" b="0">
              <a:latin typeface="Calibri" panose="020F0502020204030204" pitchFamily="34" charset="0"/>
            </a:endParaRPr>
          </a:p>
        </p:txBody>
      </p:sp>
      <p:sp>
        <p:nvSpPr>
          <p:cNvPr id="40964" name="内容占位符 3">
            <a:extLst>
              <a:ext uri="{FF2B5EF4-FFF2-40B4-BE49-F238E27FC236}">
                <a16:creationId xmlns:a16="http://schemas.microsoft.com/office/drawing/2014/main" id="{7F03F54D-6BE6-40E7-B328-957756463479}"/>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1.  Python</a:t>
            </a:r>
            <a:r>
              <a:rPr lang="zh-CN" altLang="zh-CN" sz="2000" b="1" dirty="0">
                <a:solidFill>
                  <a:schemeClr val="bg1"/>
                </a:solidFill>
                <a:latin typeface="微软雅黑" panose="020B0503020204020204" pitchFamily="34" charset="-122"/>
                <a:ea typeface="微软雅黑" panose="020B0503020204020204" pitchFamily="34" charset="-122"/>
              </a:rPr>
              <a:t>正则表达式</a:t>
            </a:r>
          </a:p>
        </p:txBody>
      </p:sp>
    </p:spTree>
    <p:extLst>
      <p:ext uri="{BB962C8B-B14F-4D97-AF65-F5344CB8AC3E}">
        <p14:creationId xmlns:p14="http://schemas.microsoft.com/office/powerpoint/2010/main" val="16956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7D03C25F-2071-40C5-BC45-58FD8CAD99FC}"/>
              </a:ext>
            </a:extLst>
          </p:cNvPr>
          <p:cNvSpPr>
            <a:spLocks noGrp="1"/>
          </p:cNvSpPr>
          <p:nvPr>
            <p:ph idx="1"/>
          </p:nvPr>
        </p:nvSpPr>
        <p:spPr/>
        <p:txBody>
          <a:bodyPr/>
          <a:lstStyle/>
          <a:p>
            <a:pPr marL="361950" indent="-361950"/>
            <a:r>
              <a:rPr lang="en-US" altLang="zh-CN"/>
              <a:t>1</a:t>
            </a:r>
            <a:r>
              <a:rPr lang="zh-CN" altLang="en-US"/>
              <a:t>、发起请求：通过</a:t>
            </a:r>
            <a:r>
              <a:rPr lang="en-US" altLang="zh-CN"/>
              <a:t>HTTP</a:t>
            </a:r>
            <a:r>
              <a:rPr lang="zh-CN" altLang="en-US"/>
              <a:t>库向目标站点发起请求，即发送一个</a:t>
            </a:r>
            <a:r>
              <a:rPr lang="en-US" altLang="zh-CN"/>
              <a:t>Request</a:t>
            </a:r>
            <a:r>
              <a:rPr lang="zh-CN" altLang="en-US"/>
              <a:t>，请求可以包含额外的</a:t>
            </a:r>
            <a:r>
              <a:rPr lang="en-US" altLang="zh-CN"/>
              <a:t>headers</a:t>
            </a:r>
            <a:r>
              <a:rPr lang="zh-CN" altLang="en-US"/>
              <a:t>等信息，等待服务器响应。</a:t>
            </a:r>
            <a:endParaRPr lang="en-US" altLang="zh-CN"/>
          </a:p>
          <a:p>
            <a:pPr marL="361950" indent="-361950"/>
            <a:r>
              <a:rPr lang="en-US" altLang="zh-CN"/>
              <a:t>2</a:t>
            </a:r>
            <a:r>
              <a:rPr lang="zh-CN" altLang="en-US"/>
              <a:t>、获取响应内容：如果服务器能正常响应，会得到一个</a:t>
            </a:r>
            <a:r>
              <a:rPr lang="en-US" altLang="zh-CN"/>
              <a:t>Response</a:t>
            </a:r>
            <a:r>
              <a:rPr lang="zh-CN" altLang="en-US"/>
              <a:t>，</a:t>
            </a:r>
            <a:r>
              <a:rPr lang="en-US" altLang="zh-CN"/>
              <a:t>Response</a:t>
            </a:r>
            <a:r>
              <a:rPr lang="zh-CN" altLang="en-US"/>
              <a:t>的内容便是所要获取的页面内容，类型可能有</a:t>
            </a:r>
            <a:r>
              <a:rPr lang="en-US" altLang="zh-CN"/>
              <a:t>HTML</a:t>
            </a:r>
            <a:r>
              <a:rPr lang="zh-CN" altLang="en-US"/>
              <a:t>，</a:t>
            </a:r>
            <a:r>
              <a:rPr lang="en-US" altLang="zh-CN"/>
              <a:t>Json</a:t>
            </a:r>
            <a:r>
              <a:rPr lang="zh-CN" altLang="en-US"/>
              <a:t>字符串，二进制数据（如图片视频）等类型。</a:t>
            </a:r>
            <a:endParaRPr lang="en-US" altLang="zh-CN"/>
          </a:p>
          <a:p>
            <a:pPr marL="361950" indent="-361950"/>
            <a:r>
              <a:rPr lang="en-US" altLang="zh-CN"/>
              <a:t>3</a:t>
            </a:r>
            <a:r>
              <a:rPr lang="zh-CN" altLang="en-US"/>
              <a:t>、解析内容：得到的内容可能是</a:t>
            </a:r>
            <a:r>
              <a:rPr lang="en-US" altLang="zh-CN"/>
              <a:t>HTML</a:t>
            </a:r>
            <a:r>
              <a:rPr lang="zh-CN" altLang="en-US"/>
              <a:t>，可以用正则表达式、网页解析库进行解析。可能是</a:t>
            </a:r>
            <a:r>
              <a:rPr lang="en-US" altLang="zh-CN"/>
              <a:t>Json</a:t>
            </a:r>
            <a:r>
              <a:rPr lang="zh-CN" altLang="en-US"/>
              <a:t>，可以直接转为</a:t>
            </a:r>
            <a:r>
              <a:rPr lang="en-US" altLang="zh-CN"/>
              <a:t>Json</a:t>
            </a:r>
            <a:r>
              <a:rPr lang="zh-CN" altLang="en-US"/>
              <a:t>对象解析，可能是二进制数据，可以做保存或者进一步的处理。</a:t>
            </a:r>
            <a:endParaRPr lang="en-US" altLang="zh-CN"/>
          </a:p>
          <a:p>
            <a:pPr marL="361950" indent="-361950"/>
            <a:r>
              <a:rPr lang="en-US" altLang="zh-CN"/>
              <a:t>4</a:t>
            </a:r>
            <a:r>
              <a:rPr lang="zh-CN" altLang="en-US"/>
              <a:t>、保存数据：保存形式多样，可以存为文本，也可以保存至数据库，或者保存特定格式的文件。</a:t>
            </a:r>
          </a:p>
          <a:p>
            <a:pPr marL="361950" indent="-361950"/>
            <a:endParaRPr lang="zh-CN" altLang="en-US"/>
          </a:p>
        </p:txBody>
      </p:sp>
      <p:sp>
        <p:nvSpPr>
          <p:cNvPr id="14339" name="标题 2">
            <a:extLst>
              <a:ext uri="{FF2B5EF4-FFF2-40B4-BE49-F238E27FC236}">
                <a16:creationId xmlns:a16="http://schemas.microsoft.com/office/drawing/2014/main" id="{29E85008-8706-4683-A082-CE10398854C7}"/>
              </a:ext>
            </a:extLst>
          </p:cNvPr>
          <p:cNvSpPr>
            <a:spLocks noGrp="1"/>
          </p:cNvSpPr>
          <p:nvPr>
            <p:ph type="title"/>
          </p:nvPr>
        </p:nvSpPr>
        <p:spPr/>
        <p:txBody>
          <a:bodyPr/>
          <a:lstStyle/>
          <a:p>
            <a:br>
              <a:rPr lang="en-US" altLang="zh-CN"/>
            </a:br>
            <a:r>
              <a:rPr lang="zh-CN" altLang="zh-CN"/>
              <a:t>简单静态网页爬取</a:t>
            </a:r>
            <a:br>
              <a:rPr lang="zh-CN" altLang="zh-CN"/>
            </a:br>
            <a:endParaRPr lang="zh-CN" altLang="en-US"/>
          </a:p>
        </p:txBody>
      </p:sp>
      <p:sp>
        <p:nvSpPr>
          <p:cNvPr id="14340" name="内容占位符 3">
            <a:extLst>
              <a:ext uri="{FF2B5EF4-FFF2-40B4-BE49-F238E27FC236}">
                <a16:creationId xmlns:a16="http://schemas.microsoft.com/office/drawing/2014/main" id="{0574D52E-51F0-4A39-A17A-6D9EA2B83C6C}"/>
              </a:ext>
            </a:extLst>
          </p:cNvPr>
          <p:cNvSpPr>
            <a:spLocks noGrp="1"/>
          </p:cNvSpPr>
          <p:nvPr>
            <p:ph idx="10"/>
          </p:nvPr>
        </p:nvSpPr>
        <p:spPr/>
        <p:txBody>
          <a:bodyPr/>
          <a:lstStyle/>
          <a:p>
            <a:endParaRPr lang="en-US" altLang="zh-CN"/>
          </a:p>
          <a:p>
            <a:r>
              <a:t>爬虫基本流程</a:t>
            </a:r>
            <a:b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id="{FA26110C-6A9D-4319-AABA-061316AC1EE5}"/>
              </a:ext>
            </a:extLst>
          </p:cNvPr>
          <p:cNvSpPr>
            <a:spLocks noGrp="1"/>
          </p:cNvSpPr>
          <p:nvPr>
            <p:ph idx="1"/>
          </p:nvPr>
        </p:nvSpPr>
        <p:spPr/>
        <p:txBody>
          <a:bodyPr/>
          <a:lstStyle/>
          <a:p>
            <a:r>
              <a:rPr lang="en-US" altLang="zh-CN" dirty="0" err="1"/>
              <a:t>rawdata</a:t>
            </a:r>
            <a:r>
              <a:rPr lang="en-US" altLang="zh-CN" dirty="0"/>
              <a:t> = “555-1239Moe </a:t>
            </a:r>
            <a:r>
              <a:rPr lang="en-US" altLang="zh-CN" dirty="0" err="1"/>
              <a:t>Szyslak</a:t>
            </a:r>
            <a:r>
              <a:rPr lang="en-US" altLang="zh-CN" dirty="0"/>
              <a:t>(636) 555-0113Burns, C.Montgomery555-6542Rev. Timothy Lovejoy555 8904Ned Flanders636-555-3226Simpson,Homer5553642Dr. Julius Hibbert ”</a:t>
            </a:r>
          </a:p>
          <a:p>
            <a:pPr marL="0" indent="0">
              <a:buFont typeface="Wingdings" pitchFamily="2" charset="2"/>
              <a:buNone/>
            </a:pPr>
            <a:endParaRPr lang="zh-CN" altLang="en-US" dirty="0"/>
          </a:p>
        </p:txBody>
      </p:sp>
      <p:sp>
        <p:nvSpPr>
          <p:cNvPr id="40963" name="标题 2">
            <a:extLst>
              <a:ext uri="{FF2B5EF4-FFF2-40B4-BE49-F238E27FC236}">
                <a16:creationId xmlns:a16="http://schemas.microsoft.com/office/drawing/2014/main" id="{4051EA10-2107-4CA1-A44C-F7834A313DBF}"/>
              </a:ext>
            </a:extLst>
          </p:cNvPr>
          <p:cNvSpPr>
            <a:spLocks noGrp="1"/>
          </p:cNvSpPr>
          <p:nvPr>
            <p:ph type="title"/>
          </p:nvPr>
        </p:nvSpPr>
        <p:spPr/>
        <p:txBody>
          <a:bodyPr/>
          <a:lstStyle/>
          <a:p>
            <a:pPr marL="342900" indent="-342900"/>
            <a:r>
              <a:rPr lang="zh-CN" altLang="zh-CN">
                <a:latin typeface="Calibri" panose="020F0502020204030204" pitchFamily="34" charset="0"/>
              </a:rPr>
              <a:t>使用正则表达式解析网页</a:t>
            </a:r>
            <a:endParaRPr lang="zh-CN" altLang="en-US" b="0">
              <a:latin typeface="Calibri" panose="020F0502020204030204" pitchFamily="34" charset="0"/>
            </a:endParaRPr>
          </a:p>
        </p:txBody>
      </p:sp>
      <p:sp>
        <p:nvSpPr>
          <p:cNvPr id="40964" name="内容占位符 3">
            <a:extLst>
              <a:ext uri="{FF2B5EF4-FFF2-40B4-BE49-F238E27FC236}">
                <a16:creationId xmlns:a16="http://schemas.microsoft.com/office/drawing/2014/main" id="{7F03F54D-6BE6-40E7-B328-957756463479}"/>
              </a:ext>
            </a:extLst>
          </p:cNvPr>
          <p:cNvSpPr>
            <a:spLocks noGrp="1"/>
          </p:cNvSpPr>
          <p:nvPr>
            <p:ph idx="10"/>
          </p:nvPr>
        </p:nvSpPr>
        <p:spPr/>
        <p:txBody>
          <a:bodyPr/>
          <a:lstStyle/>
          <a:p>
            <a:pPr marL="0" lvl="3" indent="0">
              <a:buClr>
                <a:srgbClr val="000066"/>
              </a:buClr>
              <a:buNone/>
            </a:pPr>
            <a:r>
              <a:rPr lang="en-US" altLang="zh-CN" sz="2000" b="1" dirty="0">
                <a:solidFill>
                  <a:schemeClr val="bg1"/>
                </a:solidFill>
                <a:latin typeface="微软雅黑" panose="020B0503020204020204" pitchFamily="34" charset="-122"/>
                <a:ea typeface="微软雅黑" panose="020B0503020204020204" pitchFamily="34" charset="-122"/>
              </a:rPr>
              <a:t>1.  Python</a:t>
            </a:r>
            <a:r>
              <a:rPr lang="zh-CN" altLang="zh-CN" sz="2000" b="1" dirty="0">
                <a:solidFill>
                  <a:schemeClr val="bg1"/>
                </a:solidFill>
                <a:latin typeface="微软雅黑" panose="020B0503020204020204" pitchFamily="34" charset="-122"/>
                <a:ea typeface="微软雅黑" panose="020B0503020204020204" pitchFamily="34" charset="-122"/>
              </a:rPr>
              <a:t>正则表达式</a:t>
            </a:r>
            <a:r>
              <a:rPr lang="zh-CN" altLang="en-US" sz="2000" b="1" dirty="0">
                <a:solidFill>
                  <a:schemeClr val="bg1"/>
                </a:solidFill>
                <a:latin typeface="微软雅黑" panose="020B0503020204020204" pitchFamily="34" charset="-122"/>
                <a:ea typeface="微软雅黑" panose="020B0503020204020204" pitchFamily="34" charset="-122"/>
              </a:rPr>
              <a:t>：寻找字符串中的姓名和电话号码</a:t>
            </a:r>
          </a:p>
        </p:txBody>
      </p:sp>
    </p:spTree>
    <p:extLst>
      <p:ext uri="{BB962C8B-B14F-4D97-AF65-F5344CB8AC3E}">
        <p14:creationId xmlns:p14="http://schemas.microsoft.com/office/powerpoint/2010/main" val="1838777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7CB8C3-E466-4816-918F-3B7135B73D06}"/>
              </a:ext>
            </a:extLst>
          </p:cNvPr>
          <p:cNvSpPr>
            <a:spLocks noGrp="1"/>
          </p:cNvSpPr>
          <p:nvPr>
            <p:ph idx="1"/>
          </p:nvPr>
        </p:nvSpPr>
        <p:spPr/>
        <p:txBody>
          <a:bodyPr/>
          <a:lstStyle/>
          <a:p>
            <a:r>
              <a:rPr lang="en-US" altLang="zh-CN" dirty="0"/>
              <a:t>import re</a:t>
            </a:r>
          </a:p>
          <a:p>
            <a:r>
              <a:rPr lang="en-US" altLang="zh-CN" dirty="0" err="1"/>
              <a:t>example_obj</a:t>
            </a:r>
            <a:r>
              <a:rPr lang="en-US" altLang="zh-CN" dirty="0"/>
              <a:t> = "1. A small sentence. - 2. Another tiny sentence. "</a:t>
            </a:r>
          </a:p>
          <a:p>
            <a:r>
              <a:rPr lang="en-US" altLang="zh-CN" dirty="0" err="1"/>
              <a:t>re.findall</a:t>
            </a:r>
            <a:r>
              <a:rPr lang="en-US" altLang="zh-CN" dirty="0"/>
              <a:t>('sentence',</a:t>
            </a:r>
            <a:r>
              <a:rPr lang="en-US" altLang="zh-CN" dirty="0" err="1"/>
              <a:t>example_obj</a:t>
            </a:r>
            <a:r>
              <a:rPr lang="en-US" altLang="zh-CN" dirty="0"/>
              <a:t>)</a:t>
            </a:r>
          </a:p>
          <a:p>
            <a:r>
              <a:rPr lang="en-US" altLang="zh-CN" dirty="0" err="1"/>
              <a:t>re.search</a:t>
            </a:r>
            <a:r>
              <a:rPr lang="en-US" altLang="zh-CN" dirty="0"/>
              <a:t>('sentence',</a:t>
            </a:r>
            <a:r>
              <a:rPr lang="en-US" altLang="zh-CN" dirty="0" err="1"/>
              <a:t>example_obj</a:t>
            </a:r>
            <a:r>
              <a:rPr lang="en-US" altLang="zh-CN" dirty="0"/>
              <a:t>)</a:t>
            </a:r>
          </a:p>
          <a:p>
            <a:r>
              <a:rPr lang="en-US" altLang="zh-CN" dirty="0" err="1"/>
              <a:t>re.sub</a:t>
            </a:r>
            <a:r>
              <a:rPr lang="en-US" altLang="zh-CN" dirty="0"/>
              <a:t>('sentence','SENTENCE',</a:t>
            </a:r>
            <a:r>
              <a:rPr lang="en-US" altLang="zh-CN" dirty="0" err="1"/>
              <a:t>example_obj</a:t>
            </a:r>
            <a:r>
              <a:rPr lang="en-US" altLang="zh-CN" dirty="0"/>
              <a:t>)</a:t>
            </a:r>
          </a:p>
          <a:p>
            <a:r>
              <a:rPr lang="en-US" altLang="zh-CN" dirty="0" err="1"/>
              <a:t>re.match</a:t>
            </a:r>
            <a:r>
              <a:rPr lang="en-US" altLang="zh-CN" dirty="0"/>
              <a:t>('.*sentence',</a:t>
            </a:r>
            <a:r>
              <a:rPr lang="en-US" altLang="zh-CN" dirty="0" err="1"/>
              <a:t>example_obj</a:t>
            </a:r>
            <a:r>
              <a:rPr lang="en-US" altLang="zh-CN" dirty="0"/>
              <a:t>)</a:t>
            </a:r>
          </a:p>
          <a:p>
            <a:endParaRPr lang="en-US" altLang="zh-CN" dirty="0"/>
          </a:p>
          <a:p>
            <a:endParaRPr lang="zh-CN" altLang="en-US" dirty="0"/>
          </a:p>
        </p:txBody>
      </p:sp>
      <p:sp>
        <p:nvSpPr>
          <p:cNvPr id="2" name="标题 1">
            <a:extLst>
              <a:ext uri="{FF2B5EF4-FFF2-40B4-BE49-F238E27FC236}">
                <a16:creationId xmlns:a16="http://schemas.microsoft.com/office/drawing/2014/main" id="{F7DAA865-095B-49FA-A69C-2A414AE4FBEF}"/>
              </a:ext>
            </a:extLst>
          </p:cNvPr>
          <p:cNvSpPr>
            <a:spLocks noGrp="1"/>
          </p:cNvSpPr>
          <p:nvPr>
            <p:ph type="title"/>
          </p:nvPr>
        </p:nvSpPr>
        <p:spPr/>
        <p:txBody>
          <a:bodyPr/>
          <a:lstStyle/>
          <a:p>
            <a:r>
              <a:rPr lang="zh-CN" altLang="en-US" dirty="0"/>
              <a:t>严格的字符匹配</a:t>
            </a:r>
          </a:p>
        </p:txBody>
      </p:sp>
      <p:sp>
        <p:nvSpPr>
          <p:cNvPr id="4" name="内容占位符 3">
            <a:extLst>
              <a:ext uri="{FF2B5EF4-FFF2-40B4-BE49-F238E27FC236}">
                <a16:creationId xmlns:a16="http://schemas.microsoft.com/office/drawing/2014/main" id="{4D3628A3-FD4A-41C9-BD8E-DBEC2B0B1866}"/>
              </a:ext>
            </a:extLst>
          </p:cNvPr>
          <p:cNvSpPr>
            <a:spLocks noGrp="1"/>
          </p:cNvSpPr>
          <p:nvPr>
            <p:ph idx="10"/>
          </p:nvPr>
        </p:nvSpPr>
        <p:spPr/>
        <p:txBody>
          <a:bodyPr/>
          <a:lstStyle/>
          <a:p>
            <a:endParaRPr lang="en-US" altLang="zh-CN" dirty="0"/>
          </a:p>
          <a:p>
            <a:r>
              <a:rPr lang="zh-CN" altLang="en-US" dirty="0"/>
              <a:t>严格的字符匹配示例</a:t>
            </a:r>
          </a:p>
          <a:p>
            <a:endParaRPr lang="zh-CN" altLang="en-US" dirty="0"/>
          </a:p>
        </p:txBody>
      </p:sp>
    </p:spTree>
    <p:extLst>
      <p:ext uri="{BB962C8B-B14F-4D97-AF65-F5344CB8AC3E}">
        <p14:creationId xmlns:p14="http://schemas.microsoft.com/office/powerpoint/2010/main" val="4269941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re.findall</a:t>
            </a:r>
            <a:r>
              <a:rPr lang="en-US" altLang="zh-CN" dirty="0"/>
              <a:t>('small',</a:t>
            </a:r>
            <a:r>
              <a:rPr lang="en-US" altLang="zh-CN" dirty="0" err="1"/>
              <a:t>example_obj</a:t>
            </a:r>
            <a:r>
              <a:rPr lang="en-US" altLang="zh-CN" dirty="0"/>
              <a:t>)</a:t>
            </a:r>
          </a:p>
          <a:p>
            <a:r>
              <a:rPr lang="en-US" altLang="zh-CN" dirty="0" err="1"/>
              <a:t>re.findall</a:t>
            </a:r>
            <a:r>
              <a:rPr lang="en-US" altLang="zh-CN" dirty="0"/>
              <a:t>('s.all',</a:t>
            </a:r>
            <a:r>
              <a:rPr lang="en-US" altLang="zh-CN" dirty="0" err="1"/>
              <a:t>example_obj</a:t>
            </a:r>
            <a:r>
              <a:rPr lang="en-US" altLang="zh-CN" dirty="0"/>
              <a:t>)</a:t>
            </a:r>
          </a:p>
          <a:p>
            <a:r>
              <a:rPr lang="en-US" altLang="zh-CN" dirty="0" err="1"/>
              <a:t>re.findall</a:t>
            </a:r>
            <a:r>
              <a:rPr lang="en-US" altLang="zh-CN" dirty="0"/>
              <a:t>('s[a-z]all',</a:t>
            </a:r>
            <a:r>
              <a:rPr lang="en-US" altLang="zh-CN" dirty="0" err="1"/>
              <a:t>example_obj</a:t>
            </a:r>
            <a:r>
              <a:rPr lang="en-US" altLang="zh-CN" dirty="0"/>
              <a:t>)</a:t>
            </a:r>
          </a:p>
          <a:p>
            <a:r>
              <a:rPr lang="en-US" altLang="zh-CN" dirty="0" err="1"/>
              <a:t>re.findall</a:t>
            </a:r>
            <a:r>
              <a:rPr lang="en-US" altLang="zh-CN" dirty="0"/>
              <a:t>('</a:t>
            </a:r>
            <a:r>
              <a:rPr lang="en-US" altLang="zh-CN" dirty="0" err="1"/>
              <a:t>small|tiny</a:t>
            </a:r>
            <a:r>
              <a:rPr lang="en-US" altLang="zh-CN" dirty="0"/>
              <a:t>',</a:t>
            </a:r>
            <a:r>
              <a:rPr lang="en-US" altLang="zh-CN" dirty="0" err="1"/>
              <a:t>example_obj</a:t>
            </a:r>
            <a:r>
              <a:rPr lang="en-US" altLang="zh-CN" dirty="0"/>
              <a:t>)</a:t>
            </a:r>
          </a:p>
          <a:p>
            <a:pPr marL="0" indent="0">
              <a:buNone/>
            </a:pPr>
            <a:r>
              <a:rPr lang="zh-CN" altLang="en-US" dirty="0"/>
              <a:t>常用广义化符号</a:t>
            </a:r>
          </a:p>
          <a:p>
            <a:pPr marL="0" indent="0">
              <a:buNone/>
            </a:pPr>
            <a:r>
              <a:rPr lang="en-US" altLang="zh-CN" dirty="0"/>
              <a:t>1</a:t>
            </a:r>
            <a:r>
              <a:rPr lang="zh-CN" altLang="en-US" dirty="0"/>
              <a:t>、英文句号“</a:t>
            </a:r>
            <a:r>
              <a:rPr lang="en-US" altLang="zh-CN" dirty="0"/>
              <a:t>.”</a:t>
            </a:r>
            <a:r>
              <a:rPr lang="zh-CN" altLang="en-US" dirty="0"/>
              <a:t>：能代表除换行符“</a:t>
            </a:r>
            <a:r>
              <a:rPr lang="en-US" altLang="zh-CN" dirty="0"/>
              <a:t>\n”</a:t>
            </a:r>
            <a:r>
              <a:rPr lang="zh-CN" altLang="en-US" dirty="0"/>
              <a:t>任意一个字符；</a:t>
            </a:r>
          </a:p>
          <a:p>
            <a:pPr marL="0" indent="0">
              <a:buNone/>
            </a:pPr>
            <a:r>
              <a:rPr lang="en-US" altLang="zh-CN" dirty="0"/>
              <a:t>2</a:t>
            </a:r>
            <a:r>
              <a:rPr lang="zh-CN" altLang="en-US" dirty="0"/>
              <a:t>、字符类“</a:t>
            </a:r>
            <a:r>
              <a:rPr lang="en-US" altLang="zh-CN" dirty="0"/>
              <a:t>[]”</a:t>
            </a:r>
            <a:r>
              <a:rPr lang="zh-CN" altLang="en-US" dirty="0"/>
              <a:t>：被包含在中括号内部，任何中括号内的字符都会被匹配；</a:t>
            </a:r>
          </a:p>
          <a:p>
            <a:pPr marL="0" indent="0">
              <a:buNone/>
            </a:pPr>
            <a:r>
              <a:rPr lang="en-US" altLang="zh-CN" dirty="0"/>
              <a:t>3</a:t>
            </a:r>
            <a:r>
              <a:rPr lang="zh-CN" altLang="en-US" dirty="0"/>
              <a:t>、管道“</a:t>
            </a:r>
            <a:r>
              <a:rPr lang="en-US" altLang="zh-CN" dirty="0"/>
              <a:t>|”</a:t>
            </a:r>
            <a:r>
              <a:rPr lang="zh-CN" altLang="en-US" dirty="0"/>
              <a:t>：该字符被视为</a:t>
            </a:r>
            <a:r>
              <a:rPr lang="en-US" altLang="zh-CN" dirty="0"/>
              <a:t>OR</a:t>
            </a:r>
            <a:r>
              <a:rPr lang="zh-CN" altLang="en-US" dirty="0"/>
              <a:t>操作；</a:t>
            </a:r>
          </a:p>
          <a:p>
            <a:endParaRPr lang="zh-CN" altLang="en-US" dirty="0"/>
          </a:p>
        </p:txBody>
      </p:sp>
      <p:sp>
        <p:nvSpPr>
          <p:cNvPr id="3" name="标题 2"/>
          <p:cNvSpPr>
            <a:spLocks noGrp="1"/>
          </p:cNvSpPr>
          <p:nvPr>
            <p:ph type="title"/>
          </p:nvPr>
        </p:nvSpPr>
        <p:spPr/>
        <p:txBody>
          <a:bodyPr/>
          <a:lstStyle/>
          <a:p>
            <a:r>
              <a:rPr lang="zh-CN" altLang="en-US" dirty="0"/>
              <a:t>正则表达式的广义化</a:t>
            </a:r>
          </a:p>
        </p:txBody>
      </p:sp>
      <p:sp>
        <p:nvSpPr>
          <p:cNvPr id="4" name="内容占位符 3"/>
          <p:cNvSpPr>
            <a:spLocks noGrp="1"/>
          </p:cNvSpPr>
          <p:nvPr>
            <p:ph idx="10"/>
          </p:nvPr>
        </p:nvSpPr>
        <p:spPr/>
        <p:txBody>
          <a:bodyPr/>
          <a:lstStyle/>
          <a:p>
            <a:endParaRPr lang="en-US" altLang="zh-CN" dirty="0"/>
          </a:p>
          <a:p>
            <a:r>
              <a:rPr lang="zh-CN" altLang="en-US" dirty="0"/>
              <a:t>正则表达式的威力来源于能够编写灵活及广义化的查询条件</a:t>
            </a:r>
          </a:p>
          <a:p>
            <a:endParaRPr lang="zh-CN" altLang="en-US" dirty="0"/>
          </a:p>
        </p:txBody>
      </p:sp>
    </p:spTree>
    <p:extLst>
      <p:ext uri="{BB962C8B-B14F-4D97-AF65-F5344CB8AC3E}">
        <p14:creationId xmlns:p14="http://schemas.microsoft.com/office/powerpoint/2010/main" val="1675247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正则表达式的广义化</a:t>
            </a:r>
          </a:p>
        </p:txBody>
      </p:sp>
      <p:graphicFrame>
        <p:nvGraphicFramePr>
          <p:cNvPr id="6" name="表格 5"/>
          <p:cNvGraphicFramePr>
            <a:graphicFrameLocks noGrp="1"/>
          </p:cNvGraphicFramePr>
          <p:nvPr>
            <p:extLst>
              <p:ext uri="{D42A27DB-BD31-4B8C-83A1-F6EECF244321}">
                <p14:modId xmlns:p14="http://schemas.microsoft.com/office/powerpoint/2010/main" val="2391400913"/>
              </p:ext>
            </p:extLst>
          </p:nvPr>
        </p:nvGraphicFramePr>
        <p:xfrm>
          <a:off x="1183958" y="1245870"/>
          <a:ext cx="6729956" cy="4329018"/>
        </p:xfrm>
        <a:graphic>
          <a:graphicData uri="http://schemas.openxmlformats.org/drawingml/2006/table">
            <a:tbl>
              <a:tblPr firstRow="1" firstCol="1">
                <a:tableStyleId>{5C22544A-7EE6-4342-B048-85BDC9FD1C3A}</a:tableStyleId>
              </a:tblPr>
              <a:tblGrid>
                <a:gridCol w="1659114">
                  <a:extLst>
                    <a:ext uri="{9D8B030D-6E8A-4147-A177-3AD203B41FA5}">
                      <a16:colId xmlns:a16="http://schemas.microsoft.com/office/drawing/2014/main" val="20000"/>
                    </a:ext>
                  </a:extLst>
                </a:gridCol>
                <a:gridCol w="5070842">
                  <a:extLst>
                    <a:ext uri="{9D8B030D-6E8A-4147-A177-3AD203B41FA5}">
                      <a16:colId xmlns:a16="http://schemas.microsoft.com/office/drawing/2014/main" val="20001"/>
                    </a:ext>
                  </a:extLst>
                </a:gridCol>
              </a:tblGrid>
              <a:tr h="481002">
                <a:tc gridSpan="2">
                  <a:txBody>
                    <a:bodyPr/>
                    <a:lstStyle/>
                    <a:p>
                      <a:pPr algn="ctr" fontAlgn="ctr"/>
                      <a:r>
                        <a:rPr lang="zh-CN" altLang="en-US" sz="2000" u="none" strike="noStrike" dirty="0">
                          <a:effectLst/>
                        </a:rPr>
                        <a:t>部分有特殊含义的符号</a:t>
                      </a:r>
                      <a:r>
                        <a:rPr lang="en-US" altLang="zh-CN" sz="2000" u="none" strike="noStrike" dirty="0">
                          <a:effectLst/>
                        </a:rPr>
                        <a:t>   </a:t>
                      </a:r>
                      <a:endParaRPr lang="zh-CN" altLang="en-US" sz="2000" b="0" i="0" u="none" strike="noStrike" dirty="0">
                        <a:solidFill>
                          <a:srgbClr val="000000"/>
                        </a:solidFill>
                        <a:effectLst/>
                        <a:latin typeface="Heiti SC Light"/>
                      </a:endParaRPr>
                    </a:p>
                  </a:txBody>
                  <a:tcPr marL="12699" marR="12699" marT="10582" marB="0" anchor="ctr"/>
                </a:tc>
                <a:tc hMerge="1">
                  <a:txBody>
                    <a:bodyPr/>
                    <a:lstStyle/>
                    <a:p>
                      <a:endParaRPr lang="zh-CN" altLang="en-US"/>
                    </a:p>
                  </a:txBody>
                  <a:tcPr/>
                </a:tc>
                <a:extLst>
                  <a:ext uri="{0D108BD9-81ED-4DB2-BD59-A6C34878D82A}">
                    <a16:rowId xmlns:a16="http://schemas.microsoft.com/office/drawing/2014/main" val="10000"/>
                  </a:ext>
                </a:extLst>
              </a:tr>
              <a:tr h="481002">
                <a:tc>
                  <a:txBody>
                    <a:bodyPr/>
                    <a:lstStyle/>
                    <a:p>
                      <a:pPr algn="ctr" fontAlgn="ctr"/>
                      <a:r>
                        <a:rPr lang="en-US" altLang="zh-CN" sz="2000" u="none" strike="noStrike" dirty="0">
                          <a:effectLst/>
                        </a:rPr>
                        <a:t>\w</a:t>
                      </a:r>
                      <a:endParaRPr lang="en-US" altLang="zh-CN" sz="2000" b="0" i="0" u="none" strike="noStrike" dirty="0">
                        <a:solidFill>
                          <a:srgbClr val="000000"/>
                        </a:solidFill>
                        <a:effectLst/>
                        <a:latin typeface="宋体"/>
                      </a:endParaRPr>
                    </a:p>
                  </a:txBody>
                  <a:tcPr marL="12699" marR="12699" marT="10582" marB="0" anchor="ctr"/>
                </a:tc>
                <a:tc>
                  <a:txBody>
                    <a:bodyPr/>
                    <a:lstStyle/>
                    <a:p>
                      <a:pPr algn="ctr" fontAlgn="ctr"/>
                      <a:r>
                        <a:rPr lang="zh-CN" altLang="en-US" sz="2000" u="none" strike="noStrike" dirty="0">
                          <a:effectLst/>
                        </a:rPr>
                        <a:t>数字和字母字符：</a:t>
                      </a:r>
                      <a:r>
                        <a:rPr lang="en-US" altLang="zh-CN" sz="2000" u="none" strike="noStrike" dirty="0">
                          <a:effectLst/>
                        </a:rPr>
                        <a:t>[0-9a-zA-Z]</a:t>
                      </a:r>
                      <a:endParaRPr lang="da-DK" sz="2000" b="0" i="0" u="none" strike="noStrike" dirty="0">
                        <a:solidFill>
                          <a:srgbClr val="000000"/>
                        </a:solidFill>
                        <a:effectLst/>
                        <a:latin typeface="宋体"/>
                      </a:endParaRPr>
                    </a:p>
                  </a:txBody>
                  <a:tcPr marL="12699" marR="12699" marT="10582" marB="0" anchor="ctr"/>
                </a:tc>
                <a:extLst>
                  <a:ext uri="{0D108BD9-81ED-4DB2-BD59-A6C34878D82A}">
                    <a16:rowId xmlns:a16="http://schemas.microsoft.com/office/drawing/2014/main" val="10001"/>
                  </a:ext>
                </a:extLst>
              </a:tr>
              <a:tr h="481002">
                <a:tc>
                  <a:txBody>
                    <a:bodyPr/>
                    <a:lstStyle/>
                    <a:p>
                      <a:pPr algn="ctr" fontAlgn="ctr"/>
                      <a:r>
                        <a:rPr lang="en-US" sz="2000" u="none" strike="noStrike" dirty="0">
                          <a:effectLst/>
                        </a:rPr>
                        <a:t>\W</a:t>
                      </a:r>
                      <a:endParaRPr lang="en-US" sz="2000" b="0" i="0" u="none" strike="noStrike" dirty="0">
                        <a:solidFill>
                          <a:srgbClr val="000000"/>
                        </a:solidFill>
                        <a:effectLst/>
                        <a:latin typeface="宋体"/>
                      </a:endParaRPr>
                    </a:p>
                  </a:txBody>
                  <a:tcPr marL="12699" marR="12699" marT="10582" marB="0" anchor="ctr"/>
                </a:tc>
                <a:tc>
                  <a:txBody>
                    <a:bodyPr/>
                    <a:lstStyle/>
                    <a:p>
                      <a:pPr algn="ctr" fontAlgn="ctr"/>
                      <a:r>
                        <a:rPr lang="zh-CN" altLang="en-US" sz="2000" u="none" strike="noStrike" dirty="0">
                          <a:effectLst/>
                        </a:rPr>
                        <a:t>与</a:t>
                      </a:r>
                      <a:r>
                        <a:rPr lang="en-US" altLang="zh-CN" sz="2000" u="none" strike="noStrike" dirty="0">
                          <a:effectLst/>
                        </a:rPr>
                        <a:t>\w</a:t>
                      </a:r>
                      <a:r>
                        <a:rPr lang="zh-CN" altLang="en-US" sz="2000" u="none" strike="noStrike" dirty="0">
                          <a:effectLst/>
                        </a:rPr>
                        <a:t>反义</a:t>
                      </a:r>
                      <a:endParaRPr lang="zh-CN" altLang="en-US" sz="2000" b="0" i="0" u="none" strike="noStrike" dirty="0">
                        <a:solidFill>
                          <a:srgbClr val="000000"/>
                        </a:solidFill>
                        <a:effectLst/>
                        <a:latin typeface="宋体"/>
                      </a:endParaRPr>
                    </a:p>
                  </a:txBody>
                  <a:tcPr marL="12699" marR="12699" marT="10582" marB="0" anchor="ctr"/>
                </a:tc>
                <a:extLst>
                  <a:ext uri="{0D108BD9-81ED-4DB2-BD59-A6C34878D82A}">
                    <a16:rowId xmlns:a16="http://schemas.microsoft.com/office/drawing/2014/main" val="10002"/>
                  </a:ext>
                </a:extLst>
              </a:tr>
              <a:tr h="481002">
                <a:tc>
                  <a:txBody>
                    <a:bodyPr/>
                    <a:lstStyle/>
                    <a:p>
                      <a:pPr algn="ctr" fontAlgn="ctr"/>
                      <a:r>
                        <a:rPr lang="nb-NO" sz="2000" u="none" strike="noStrike" dirty="0">
                          <a:effectLst/>
                        </a:rPr>
                        <a:t>\s</a:t>
                      </a:r>
                      <a:endParaRPr lang="nb-NO" sz="2000" b="0" i="0" u="none" strike="noStrike" dirty="0">
                        <a:solidFill>
                          <a:srgbClr val="000000"/>
                        </a:solidFill>
                        <a:effectLst/>
                        <a:latin typeface="宋体"/>
                      </a:endParaRPr>
                    </a:p>
                  </a:txBody>
                  <a:tcPr marL="12699" marR="12699" marT="10582" marB="0" anchor="ctr"/>
                </a:tc>
                <a:tc>
                  <a:txBody>
                    <a:bodyPr/>
                    <a:lstStyle/>
                    <a:p>
                      <a:pPr algn="ctr" fontAlgn="ctr"/>
                      <a:r>
                        <a:rPr lang="zh-CN" altLang="en-US" sz="2000" u="none" strike="noStrike" dirty="0">
                          <a:effectLst/>
                        </a:rPr>
                        <a:t>空白字符</a:t>
                      </a:r>
                      <a:endParaRPr lang="en-US" altLang="zh-CN" sz="2000" b="0" i="0" u="none" strike="noStrike" dirty="0">
                        <a:solidFill>
                          <a:srgbClr val="000000"/>
                        </a:solidFill>
                        <a:effectLst/>
                        <a:latin typeface="宋体"/>
                      </a:endParaRPr>
                    </a:p>
                  </a:txBody>
                  <a:tcPr marL="12699" marR="12699" marT="10582" marB="0" anchor="ctr"/>
                </a:tc>
                <a:extLst>
                  <a:ext uri="{0D108BD9-81ED-4DB2-BD59-A6C34878D82A}">
                    <a16:rowId xmlns:a16="http://schemas.microsoft.com/office/drawing/2014/main" val="10003"/>
                  </a:ext>
                </a:extLst>
              </a:tr>
              <a:tr h="481002">
                <a:tc>
                  <a:txBody>
                    <a:bodyPr/>
                    <a:lstStyle/>
                    <a:p>
                      <a:pPr algn="ctr" fontAlgn="ctr"/>
                      <a:r>
                        <a:rPr lang="en-US" altLang="zh-CN" sz="2000" u="none" strike="noStrike" dirty="0">
                          <a:effectLst/>
                        </a:rPr>
                        <a:t>\S</a:t>
                      </a:r>
                      <a:endParaRPr lang="en-US" altLang="zh-CN" sz="2000" b="0" i="0" u="none" strike="noStrike" dirty="0">
                        <a:solidFill>
                          <a:srgbClr val="000000"/>
                        </a:solidFill>
                        <a:effectLst/>
                        <a:latin typeface="宋体"/>
                      </a:endParaRPr>
                    </a:p>
                  </a:txBody>
                  <a:tcPr marL="12699" marR="12699" marT="10582" marB="0" anchor="ctr"/>
                </a:tc>
                <a:tc>
                  <a:txBody>
                    <a:bodyPr/>
                    <a:lstStyle/>
                    <a:p>
                      <a:pPr algn="ctr" fontAlgn="ctr"/>
                      <a:r>
                        <a:rPr lang="zh-CN" altLang="en-US" sz="2000" u="none" strike="noStrike" dirty="0">
                          <a:effectLst/>
                        </a:rPr>
                        <a:t>非空白字符</a:t>
                      </a:r>
                      <a:endParaRPr lang="hu-HU" sz="2000" b="0" i="0" u="none" strike="noStrike" dirty="0">
                        <a:solidFill>
                          <a:srgbClr val="000000"/>
                        </a:solidFill>
                        <a:effectLst/>
                        <a:latin typeface="宋体"/>
                      </a:endParaRPr>
                    </a:p>
                  </a:txBody>
                  <a:tcPr marL="12699" marR="12699" marT="10582" marB="0" anchor="ctr"/>
                </a:tc>
                <a:extLst>
                  <a:ext uri="{0D108BD9-81ED-4DB2-BD59-A6C34878D82A}">
                    <a16:rowId xmlns:a16="http://schemas.microsoft.com/office/drawing/2014/main" val="10004"/>
                  </a:ext>
                </a:extLst>
              </a:tr>
              <a:tr h="481002">
                <a:tc>
                  <a:txBody>
                    <a:bodyPr/>
                    <a:lstStyle/>
                    <a:p>
                      <a:pPr algn="ctr" fontAlgn="ctr"/>
                      <a:r>
                        <a:rPr lang="pl-PL" sz="2000" u="none" strike="noStrike" dirty="0">
                          <a:effectLst/>
                        </a:rPr>
                        <a:t>\d</a:t>
                      </a:r>
                      <a:endParaRPr lang="pl-PL" sz="2000" b="0" i="0" u="none" strike="noStrike" dirty="0">
                        <a:solidFill>
                          <a:srgbClr val="000000"/>
                        </a:solidFill>
                        <a:effectLst/>
                        <a:latin typeface="宋体"/>
                      </a:endParaRPr>
                    </a:p>
                  </a:txBody>
                  <a:tcPr marL="12699" marR="12699" marT="10582" marB="0" anchor="ctr"/>
                </a:tc>
                <a:tc>
                  <a:txBody>
                    <a:bodyPr/>
                    <a:lstStyle/>
                    <a:p>
                      <a:pPr algn="ctr" fontAlgn="ctr"/>
                      <a:r>
                        <a:rPr lang="zh-CN" altLang="en-US" sz="2000" u="none" strike="noStrike" dirty="0">
                          <a:effectLst/>
                        </a:rPr>
                        <a:t>数字：</a:t>
                      </a:r>
                      <a:r>
                        <a:rPr lang="en-US" altLang="zh-CN" sz="2000" u="none" strike="noStrike" dirty="0">
                          <a:effectLst/>
                        </a:rPr>
                        <a:t>[</a:t>
                      </a:r>
                      <a:r>
                        <a:rPr lang="zh-CN" altLang="zh-CN" sz="2000" u="none" strike="noStrike" dirty="0">
                          <a:effectLst/>
                        </a:rPr>
                        <a:t>0</a:t>
                      </a:r>
                      <a:r>
                        <a:rPr lang="en-US" altLang="zh-CN" sz="2000" u="none" strike="noStrike" dirty="0">
                          <a:effectLst/>
                        </a:rPr>
                        <a:t>-9]</a:t>
                      </a:r>
                      <a:endParaRPr lang="zh-CN" altLang="en-US" sz="2000" b="0" i="0" u="none" strike="noStrike" dirty="0">
                        <a:solidFill>
                          <a:srgbClr val="000000"/>
                        </a:solidFill>
                        <a:effectLst/>
                        <a:latin typeface="宋体"/>
                      </a:endParaRPr>
                    </a:p>
                  </a:txBody>
                  <a:tcPr marL="12699" marR="12699" marT="10582" marB="0" anchor="ctr"/>
                </a:tc>
                <a:extLst>
                  <a:ext uri="{0D108BD9-81ED-4DB2-BD59-A6C34878D82A}">
                    <a16:rowId xmlns:a16="http://schemas.microsoft.com/office/drawing/2014/main" val="10005"/>
                  </a:ext>
                </a:extLst>
              </a:tr>
              <a:tr h="481002">
                <a:tc>
                  <a:txBody>
                    <a:bodyPr/>
                    <a:lstStyle/>
                    <a:p>
                      <a:pPr algn="ctr" fontAlgn="ctr"/>
                      <a:r>
                        <a:rPr lang="ro-RO" sz="2000" u="none" strike="noStrike" dirty="0">
                          <a:effectLst/>
                        </a:rPr>
                        <a:t>\D</a:t>
                      </a:r>
                      <a:endParaRPr lang="ro-RO" sz="2000" b="0" i="0" u="none" strike="noStrike" dirty="0">
                        <a:solidFill>
                          <a:srgbClr val="000000"/>
                        </a:solidFill>
                        <a:effectLst/>
                        <a:latin typeface="宋体"/>
                      </a:endParaRPr>
                    </a:p>
                  </a:txBody>
                  <a:tcPr marL="12699" marR="12699" marT="10582" marB="0" anchor="ctr"/>
                </a:tc>
                <a:tc>
                  <a:txBody>
                    <a:bodyPr/>
                    <a:lstStyle/>
                    <a:p>
                      <a:pPr algn="ctr" fontAlgn="ctr"/>
                      <a:r>
                        <a:rPr lang="zh-CN" altLang="en-US" sz="2000" u="none" strike="noStrike" dirty="0">
                          <a:effectLst/>
                        </a:rPr>
                        <a:t>非数字：</a:t>
                      </a:r>
                      <a:r>
                        <a:rPr lang="en-US" altLang="zh-CN" sz="2000" u="none" strike="noStrike">
                          <a:effectLst/>
                        </a:rPr>
                        <a:t>[^0-9]</a:t>
                      </a:r>
                      <a:endParaRPr lang="zh-CN" altLang="en-US" sz="2000" b="0" i="0" u="none" strike="noStrike" dirty="0">
                        <a:solidFill>
                          <a:srgbClr val="000000"/>
                        </a:solidFill>
                        <a:effectLst/>
                        <a:latin typeface="宋体"/>
                      </a:endParaRPr>
                    </a:p>
                  </a:txBody>
                  <a:tcPr marL="12699" marR="12699" marT="10582" marB="0" anchor="ctr"/>
                </a:tc>
                <a:extLst>
                  <a:ext uri="{0D108BD9-81ED-4DB2-BD59-A6C34878D82A}">
                    <a16:rowId xmlns:a16="http://schemas.microsoft.com/office/drawing/2014/main" val="10006"/>
                  </a:ext>
                </a:extLst>
              </a:tr>
              <a:tr h="481002">
                <a:tc>
                  <a:txBody>
                    <a:bodyPr/>
                    <a:lstStyle/>
                    <a:p>
                      <a:pPr algn="ctr" fontAlgn="ctr"/>
                      <a:r>
                        <a:rPr lang="fr-FR" sz="2000" u="none" strike="noStrike" dirty="0">
                          <a:effectLst/>
                        </a:rPr>
                        <a:t>\b</a:t>
                      </a:r>
                      <a:endParaRPr lang="fr-FR" sz="2000" b="0" i="0" u="none" strike="noStrike" dirty="0">
                        <a:solidFill>
                          <a:srgbClr val="000000"/>
                        </a:solidFill>
                        <a:effectLst/>
                        <a:latin typeface="宋体"/>
                      </a:endParaRPr>
                    </a:p>
                  </a:txBody>
                  <a:tcPr marL="12699" marR="12699" marT="10582" marB="0" anchor="ctr"/>
                </a:tc>
                <a:tc>
                  <a:txBody>
                    <a:bodyPr/>
                    <a:lstStyle/>
                    <a:p>
                      <a:pPr algn="ctr" fontAlgn="ctr"/>
                      <a:r>
                        <a:rPr lang="zh-CN" altLang="en-US" sz="2000" u="none" strike="noStrike" dirty="0">
                          <a:effectLst/>
                        </a:rPr>
                        <a:t>单词的边界</a:t>
                      </a:r>
                      <a:endParaRPr lang="ro-RO" sz="2000" b="0" i="0" u="none" strike="noStrike" dirty="0">
                        <a:solidFill>
                          <a:srgbClr val="000000"/>
                        </a:solidFill>
                        <a:effectLst/>
                        <a:latin typeface="宋体"/>
                      </a:endParaRPr>
                    </a:p>
                  </a:txBody>
                  <a:tcPr marL="12699" marR="12699" marT="10582" marB="0" anchor="ctr"/>
                </a:tc>
                <a:extLst>
                  <a:ext uri="{0D108BD9-81ED-4DB2-BD59-A6C34878D82A}">
                    <a16:rowId xmlns:a16="http://schemas.microsoft.com/office/drawing/2014/main" val="10007"/>
                  </a:ext>
                </a:extLst>
              </a:tr>
              <a:tr h="481002">
                <a:tc>
                  <a:txBody>
                    <a:bodyPr/>
                    <a:lstStyle/>
                    <a:p>
                      <a:pPr algn="ctr" fontAlgn="ctr"/>
                      <a:r>
                        <a:rPr lang="fi-FI" sz="2000" u="none" strike="noStrike" dirty="0">
                          <a:effectLst/>
                        </a:rPr>
                        <a:t>\B</a:t>
                      </a:r>
                      <a:endParaRPr lang="fi-FI" sz="2000" b="0" i="0" u="none" strike="noStrike" dirty="0">
                        <a:solidFill>
                          <a:srgbClr val="000000"/>
                        </a:solidFill>
                        <a:effectLst/>
                        <a:latin typeface="宋体"/>
                      </a:endParaRPr>
                    </a:p>
                  </a:txBody>
                  <a:tcPr marL="12699" marR="12699" marT="10582" marB="0" anchor="ctr"/>
                </a:tc>
                <a:tc>
                  <a:txBody>
                    <a:bodyPr/>
                    <a:lstStyle/>
                    <a:p>
                      <a:pPr algn="ctr" fontAlgn="ctr"/>
                      <a:r>
                        <a:rPr lang="zh-CN" altLang="en-US" sz="2000" u="none" strike="noStrike" dirty="0">
                          <a:effectLst/>
                        </a:rPr>
                        <a:t>非单词边界</a:t>
                      </a:r>
                      <a:endParaRPr lang="zh-CN" altLang="en-US" sz="2000" b="0" i="0" u="none" strike="noStrike" dirty="0">
                        <a:solidFill>
                          <a:srgbClr val="000000"/>
                        </a:solidFill>
                        <a:effectLst/>
                        <a:latin typeface="宋体"/>
                      </a:endParaRPr>
                    </a:p>
                  </a:txBody>
                  <a:tcPr marL="12699" marR="12699" marT="10582"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05823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import re</a:t>
            </a:r>
          </a:p>
          <a:p>
            <a:r>
              <a:rPr lang="en-US" altLang="zh-CN" dirty="0" err="1"/>
              <a:t>example_obj</a:t>
            </a:r>
            <a:r>
              <a:rPr lang="en-US" altLang="zh-CN" dirty="0"/>
              <a:t> = "1. A small sentence. - 2. Another tiny sentence."</a:t>
            </a:r>
          </a:p>
          <a:p>
            <a:r>
              <a:rPr lang="en-US" altLang="zh-CN" dirty="0" err="1"/>
              <a:t>re.sub</a:t>
            </a:r>
            <a:r>
              <a:rPr lang="en-US" altLang="zh-CN" dirty="0"/>
              <a:t>('\\d','kkk','abc12de')</a:t>
            </a:r>
          </a:p>
          <a:p>
            <a:r>
              <a:rPr lang="en-US" altLang="zh-CN" dirty="0" err="1"/>
              <a:t>re.sub</a:t>
            </a:r>
            <a:r>
              <a:rPr lang="en-US" altLang="zh-CN" dirty="0"/>
              <a:t>('[0-9]','kk','abc12de')</a:t>
            </a:r>
          </a:p>
          <a:p>
            <a:r>
              <a:rPr lang="en-US" altLang="zh-CN" dirty="0" err="1"/>
              <a:t>re.sub</a:t>
            </a:r>
            <a:r>
              <a:rPr lang="en-US" altLang="zh-CN" dirty="0"/>
              <a:t>('\w','kk','abc,12de')</a:t>
            </a:r>
          </a:p>
          <a:p>
            <a:r>
              <a:rPr lang="en-US" altLang="zh-CN" dirty="0" err="1"/>
              <a:t>re.sub</a:t>
            </a:r>
            <a:r>
              <a:rPr lang="en-US" altLang="zh-CN" dirty="0"/>
              <a:t>('\w{2}','</a:t>
            </a:r>
            <a:r>
              <a:rPr lang="en-US" altLang="zh-CN" dirty="0" err="1"/>
              <a:t>kk</a:t>
            </a:r>
            <a:r>
              <a:rPr lang="en-US" altLang="zh-CN" dirty="0"/>
              <a:t>','</a:t>
            </a:r>
            <a:r>
              <a:rPr lang="en-US" altLang="zh-CN" dirty="0" err="1"/>
              <a:t>abcbe</a:t>
            </a:r>
            <a:r>
              <a:rPr lang="en-US" altLang="zh-CN" dirty="0"/>
              <a:t> 12de')</a:t>
            </a:r>
          </a:p>
          <a:p>
            <a:r>
              <a:rPr lang="en-US" altLang="zh-CN" dirty="0" err="1"/>
              <a:t>re.findall</a:t>
            </a:r>
            <a:r>
              <a:rPr lang="en-US" altLang="zh-CN" dirty="0"/>
              <a:t>('[b-z]+',</a:t>
            </a:r>
            <a:r>
              <a:rPr lang="en-US" altLang="zh-CN" dirty="0" err="1"/>
              <a:t>example_obj</a:t>
            </a:r>
            <a:r>
              <a:rPr lang="en-US" altLang="zh-CN" dirty="0"/>
              <a:t>)</a:t>
            </a:r>
          </a:p>
          <a:p>
            <a:r>
              <a:rPr lang="en-US" altLang="zh-CN" dirty="0"/>
              <a:t>res=</a:t>
            </a:r>
            <a:r>
              <a:rPr lang="en-US" altLang="zh-CN" dirty="0" err="1"/>
              <a:t>re.findall</a:t>
            </a:r>
            <a:r>
              <a:rPr lang="en-US" altLang="zh-CN" dirty="0"/>
              <a:t>('\\b[b-z]+\\b',</a:t>
            </a:r>
            <a:r>
              <a:rPr lang="en-US" altLang="zh-CN" dirty="0" err="1"/>
              <a:t>example_obj</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t>正则表达式的广义化</a:t>
            </a:r>
          </a:p>
        </p:txBody>
      </p:sp>
      <p:sp>
        <p:nvSpPr>
          <p:cNvPr id="4" name="内容占位符 3"/>
          <p:cNvSpPr>
            <a:spLocks noGrp="1"/>
          </p:cNvSpPr>
          <p:nvPr>
            <p:ph idx="10"/>
          </p:nvPr>
        </p:nvSpPr>
        <p:spPr/>
        <p:txBody>
          <a:bodyPr/>
          <a:lstStyle/>
          <a:p>
            <a:endParaRPr lang="en-US" altLang="zh-CN" dirty="0"/>
          </a:p>
          <a:p>
            <a:r>
              <a:rPr lang="zh-CN" altLang="en-US" dirty="0"/>
              <a:t>部分有特殊含义的符号</a:t>
            </a:r>
          </a:p>
          <a:p>
            <a:endParaRPr lang="zh-CN" altLang="en-US" dirty="0"/>
          </a:p>
        </p:txBody>
      </p:sp>
    </p:spTree>
    <p:extLst>
      <p:ext uri="{BB962C8B-B14F-4D97-AF65-F5344CB8AC3E}">
        <p14:creationId xmlns:p14="http://schemas.microsoft.com/office/powerpoint/2010/main" val="3468935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正则表达式的广义化</a:t>
            </a:r>
          </a:p>
        </p:txBody>
      </p:sp>
      <p:graphicFrame>
        <p:nvGraphicFramePr>
          <p:cNvPr id="6" name="表格 5"/>
          <p:cNvGraphicFramePr>
            <a:graphicFrameLocks noGrp="1"/>
          </p:cNvGraphicFramePr>
          <p:nvPr>
            <p:extLst>
              <p:ext uri="{D42A27DB-BD31-4B8C-83A1-F6EECF244321}">
                <p14:modId xmlns:p14="http://schemas.microsoft.com/office/powerpoint/2010/main" val="3859116994"/>
              </p:ext>
            </p:extLst>
          </p:nvPr>
        </p:nvGraphicFramePr>
        <p:xfrm>
          <a:off x="1487289" y="1716897"/>
          <a:ext cx="7057997" cy="4002713"/>
        </p:xfrm>
        <a:graphic>
          <a:graphicData uri="http://schemas.openxmlformats.org/drawingml/2006/table">
            <a:tbl>
              <a:tblPr firstRow="1" firstCol="1">
                <a:tableStyleId>{5C22544A-7EE6-4342-B048-85BDC9FD1C3A}</a:tableStyleId>
              </a:tblPr>
              <a:tblGrid>
                <a:gridCol w="1981461">
                  <a:extLst>
                    <a:ext uri="{9D8B030D-6E8A-4147-A177-3AD203B41FA5}">
                      <a16:colId xmlns:a16="http://schemas.microsoft.com/office/drawing/2014/main" val="20000"/>
                    </a:ext>
                  </a:extLst>
                </a:gridCol>
                <a:gridCol w="5076536">
                  <a:extLst>
                    <a:ext uri="{9D8B030D-6E8A-4147-A177-3AD203B41FA5}">
                      <a16:colId xmlns:a16="http://schemas.microsoft.com/office/drawing/2014/main" val="20001"/>
                    </a:ext>
                  </a:extLst>
                </a:gridCol>
              </a:tblGrid>
              <a:tr h="615305">
                <a:tc gridSpan="2">
                  <a:txBody>
                    <a:bodyPr/>
                    <a:lstStyle/>
                    <a:p>
                      <a:pPr algn="ctr" fontAlgn="ctr"/>
                      <a:r>
                        <a:rPr lang="en-US" altLang="zh-CN" sz="1800" u="none" strike="noStrike" dirty="0">
                          <a:effectLst/>
                        </a:rPr>
                        <a:t>Python</a:t>
                      </a:r>
                      <a:r>
                        <a:rPr lang="zh-CN" altLang="en-US" sz="1800" u="none" strike="noStrike" dirty="0">
                          <a:effectLst/>
                        </a:rPr>
                        <a:t>正则表达式里的量化符</a:t>
                      </a:r>
                      <a:r>
                        <a:rPr lang="en-US" altLang="zh-CN" sz="1800" u="none" strike="noStrike" dirty="0">
                          <a:effectLst/>
                        </a:rPr>
                        <a:t>  </a:t>
                      </a:r>
                      <a:endParaRPr lang="en-US" altLang="zh-CN" sz="1800" b="0" i="0" u="none" strike="noStrike" dirty="0">
                        <a:solidFill>
                          <a:srgbClr val="000000"/>
                        </a:solidFill>
                        <a:effectLst/>
                        <a:latin typeface="Heiti SC Light"/>
                      </a:endParaRPr>
                    </a:p>
                  </a:txBody>
                  <a:tcPr marL="12701" marR="12701" marT="12700" marB="0" anchor="ctr"/>
                </a:tc>
                <a:tc hMerge="1">
                  <a:txBody>
                    <a:bodyPr/>
                    <a:lstStyle/>
                    <a:p>
                      <a:endParaRPr lang="zh-CN" altLang="en-US"/>
                    </a:p>
                  </a:txBody>
                  <a:tcPr/>
                </a:tc>
                <a:extLst>
                  <a:ext uri="{0D108BD9-81ED-4DB2-BD59-A6C34878D82A}">
                    <a16:rowId xmlns:a16="http://schemas.microsoft.com/office/drawing/2014/main" val="10000"/>
                  </a:ext>
                </a:extLst>
              </a:tr>
              <a:tr h="536688">
                <a:tc>
                  <a:txBody>
                    <a:bodyPr/>
                    <a:lstStyle/>
                    <a:p>
                      <a:pPr algn="ctr" fontAlgn="ctr"/>
                      <a:r>
                        <a:rPr lang="en-US" altLang="zh-CN" sz="1800" u="none" strike="noStrike" dirty="0">
                          <a:effectLst/>
                        </a:rPr>
                        <a:t> </a:t>
                      </a:r>
                      <a:r>
                        <a:rPr lang="zh-CN" altLang="en-US" sz="1800" u="none" strike="noStrike" dirty="0">
                          <a:effectLst/>
                        </a:rPr>
                        <a:t>？</a:t>
                      </a:r>
                      <a:endParaRPr lang="en-US" altLang="zh-CN" sz="1800" b="0" i="0" u="none" strike="noStrike" dirty="0">
                        <a:solidFill>
                          <a:srgbClr val="000000"/>
                        </a:solidFill>
                        <a:effectLst/>
                        <a:latin typeface="宋体"/>
                      </a:endParaRPr>
                    </a:p>
                  </a:txBody>
                  <a:tcPr marL="12701" marR="12701" marT="12700" marB="0" anchor="ctr"/>
                </a:tc>
                <a:tc>
                  <a:txBody>
                    <a:bodyPr/>
                    <a:lstStyle/>
                    <a:p>
                      <a:pPr algn="l" fontAlgn="ctr"/>
                      <a:r>
                        <a:rPr lang="zh-CN" altLang="en-US" sz="1800" u="none" strike="noStrike" dirty="0">
                          <a:effectLst/>
                        </a:rPr>
                        <a:t>前面的元素是可选的，并且最多匹配</a:t>
                      </a:r>
                      <a:r>
                        <a:rPr lang="en-US" altLang="zh-CN" sz="1800" u="none" strike="noStrike" dirty="0">
                          <a:effectLst/>
                        </a:rPr>
                        <a:t>1</a:t>
                      </a:r>
                      <a:r>
                        <a:rPr lang="zh-CN" altLang="en-US" sz="1800" u="none" strike="noStrike" dirty="0">
                          <a:effectLst/>
                        </a:rPr>
                        <a:t>次</a:t>
                      </a:r>
                      <a:endParaRPr lang="da-DK" sz="1800" b="0" i="0" u="none" strike="noStrike" dirty="0">
                        <a:solidFill>
                          <a:srgbClr val="000000"/>
                        </a:solidFill>
                        <a:effectLst/>
                        <a:latin typeface="宋体"/>
                      </a:endParaRPr>
                    </a:p>
                  </a:txBody>
                  <a:tcPr marL="12701" marR="12701" marT="12700" marB="0" anchor="ctr"/>
                </a:tc>
                <a:extLst>
                  <a:ext uri="{0D108BD9-81ED-4DB2-BD59-A6C34878D82A}">
                    <a16:rowId xmlns:a16="http://schemas.microsoft.com/office/drawing/2014/main" val="10001"/>
                  </a:ext>
                </a:extLst>
              </a:tr>
              <a:tr h="620328">
                <a:tc>
                  <a:txBody>
                    <a:bodyPr/>
                    <a:lstStyle/>
                    <a:p>
                      <a:pPr algn="ctr" fontAlgn="ctr"/>
                      <a:r>
                        <a:rPr lang="zh-CN" altLang="en-US" sz="1800" u="none" strike="noStrike" dirty="0">
                          <a:effectLst/>
                        </a:rPr>
                        <a:t>＊</a:t>
                      </a:r>
                      <a:r>
                        <a:rPr lang="en-US" altLang="zh-CN" sz="1800" u="none" strike="noStrike" dirty="0">
                          <a:effectLst/>
                        </a:rPr>
                        <a:t> </a:t>
                      </a:r>
                      <a:endParaRPr lang="en-US" sz="1800" b="0" i="0" u="none" strike="noStrike" dirty="0">
                        <a:solidFill>
                          <a:srgbClr val="000000"/>
                        </a:solidFill>
                        <a:effectLst/>
                        <a:latin typeface="宋体"/>
                      </a:endParaRPr>
                    </a:p>
                  </a:txBody>
                  <a:tcPr marL="12701" marR="12701" marT="12700" marB="0" anchor="ctr"/>
                </a:tc>
                <a:tc>
                  <a:txBody>
                    <a:bodyPr/>
                    <a:lstStyle/>
                    <a:p>
                      <a:pPr algn="l" fontAlgn="ctr"/>
                      <a:r>
                        <a:rPr lang="zh-CN" altLang="en-US" sz="1800" u="none" strike="noStrike" dirty="0">
                          <a:effectLst/>
                        </a:rPr>
                        <a:t>前面的元素会被匹配</a:t>
                      </a:r>
                      <a:r>
                        <a:rPr lang="en-US" altLang="zh-CN" sz="1800" u="none" strike="noStrike" dirty="0">
                          <a:effectLst/>
                        </a:rPr>
                        <a:t>0</a:t>
                      </a:r>
                      <a:r>
                        <a:rPr lang="zh-CN" altLang="en-US" sz="1800" u="none" strike="noStrike" dirty="0">
                          <a:effectLst/>
                        </a:rPr>
                        <a:t>次或多次</a:t>
                      </a:r>
                      <a:endParaRPr lang="zh-CN" altLang="en-US" sz="1800" b="0" i="0" u="none" strike="noStrike" dirty="0">
                        <a:solidFill>
                          <a:srgbClr val="000000"/>
                        </a:solidFill>
                        <a:effectLst/>
                        <a:latin typeface="宋体"/>
                      </a:endParaRPr>
                    </a:p>
                  </a:txBody>
                  <a:tcPr marL="12701" marR="12701" marT="12700" marB="0" anchor="ctr"/>
                </a:tc>
                <a:extLst>
                  <a:ext uri="{0D108BD9-81ED-4DB2-BD59-A6C34878D82A}">
                    <a16:rowId xmlns:a16="http://schemas.microsoft.com/office/drawing/2014/main" val="10002"/>
                  </a:ext>
                </a:extLst>
              </a:tr>
              <a:tr h="536688">
                <a:tc>
                  <a:txBody>
                    <a:bodyPr/>
                    <a:lstStyle/>
                    <a:p>
                      <a:pPr algn="ctr" fontAlgn="ctr"/>
                      <a:r>
                        <a:rPr lang="zh-CN" altLang="en-US" sz="1800" u="none" strike="noStrike" dirty="0">
                          <a:effectLst/>
                        </a:rPr>
                        <a:t>＋</a:t>
                      </a:r>
                      <a:endParaRPr lang="nb-NO" sz="1800" b="0" i="0" u="none" strike="noStrike" dirty="0">
                        <a:solidFill>
                          <a:srgbClr val="000000"/>
                        </a:solidFill>
                        <a:effectLst/>
                        <a:latin typeface="宋体"/>
                      </a:endParaRPr>
                    </a:p>
                  </a:txBody>
                  <a:tcPr marL="12701" marR="12701" marT="12700" marB="0" anchor="ctr"/>
                </a:tc>
                <a:tc>
                  <a:txBody>
                    <a:bodyPr/>
                    <a:lstStyle/>
                    <a:p>
                      <a:pPr algn="l" fontAlgn="ctr"/>
                      <a:r>
                        <a:rPr lang="zh-CN" altLang="en-US" sz="1800" u="none" strike="noStrike" dirty="0">
                          <a:effectLst/>
                        </a:rPr>
                        <a:t>前面的元素会被匹配</a:t>
                      </a:r>
                      <a:r>
                        <a:rPr lang="en-US" altLang="zh-CN" sz="1800" u="none" strike="noStrike" dirty="0">
                          <a:effectLst/>
                        </a:rPr>
                        <a:t>1</a:t>
                      </a:r>
                      <a:r>
                        <a:rPr lang="zh-CN" altLang="en-US" sz="1800" u="none" strike="noStrike" dirty="0">
                          <a:effectLst/>
                        </a:rPr>
                        <a:t>次或多次</a:t>
                      </a:r>
                      <a:endParaRPr lang="en-US" altLang="zh-CN" sz="1800" b="0" i="0" u="none" strike="noStrike" dirty="0">
                        <a:solidFill>
                          <a:srgbClr val="000000"/>
                        </a:solidFill>
                        <a:effectLst/>
                        <a:latin typeface="宋体"/>
                      </a:endParaRPr>
                    </a:p>
                  </a:txBody>
                  <a:tcPr marL="12701" marR="12701" marT="12700" marB="0" anchor="ctr"/>
                </a:tc>
                <a:extLst>
                  <a:ext uri="{0D108BD9-81ED-4DB2-BD59-A6C34878D82A}">
                    <a16:rowId xmlns:a16="http://schemas.microsoft.com/office/drawing/2014/main" val="10003"/>
                  </a:ext>
                </a:extLst>
              </a:tr>
              <a:tr h="620328">
                <a:tc>
                  <a:txBody>
                    <a:bodyPr/>
                    <a:lstStyle/>
                    <a:p>
                      <a:pPr algn="ctr" fontAlgn="ctr"/>
                      <a:r>
                        <a:rPr lang="en-US" altLang="zh-CN" sz="1800" u="none" strike="noStrike" dirty="0">
                          <a:effectLst/>
                        </a:rPr>
                        <a:t>{n}</a:t>
                      </a:r>
                      <a:endParaRPr lang="en-US" altLang="zh-CN" sz="1800" b="0" i="0" u="none" strike="noStrike" dirty="0">
                        <a:solidFill>
                          <a:srgbClr val="000000"/>
                        </a:solidFill>
                        <a:effectLst/>
                        <a:latin typeface="宋体"/>
                      </a:endParaRPr>
                    </a:p>
                  </a:txBody>
                  <a:tcPr marL="12701" marR="12701" marT="12700" marB="0" anchor="ctr"/>
                </a:tc>
                <a:tc>
                  <a:txBody>
                    <a:bodyPr/>
                    <a:lstStyle/>
                    <a:p>
                      <a:pPr algn="l" fontAlgn="ctr"/>
                      <a:r>
                        <a:rPr lang="zh-CN" altLang="en-US" sz="1800" u="none" strike="noStrike" dirty="0">
                          <a:effectLst/>
                        </a:rPr>
                        <a:t>前面的元素会正好被匹配</a:t>
                      </a:r>
                      <a:r>
                        <a:rPr lang="en-US" altLang="zh-CN" sz="1800" u="none" strike="noStrike" dirty="0">
                          <a:effectLst/>
                        </a:rPr>
                        <a:t>n</a:t>
                      </a:r>
                      <a:r>
                        <a:rPr lang="zh-CN" altLang="en-US" sz="1800" u="none" strike="noStrike" dirty="0">
                          <a:effectLst/>
                        </a:rPr>
                        <a:t>次</a:t>
                      </a:r>
                      <a:endParaRPr lang="hu-HU" sz="1800" b="0" i="0" u="none" strike="noStrike" dirty="0">
                        <a:solidFill>
                          <a:srgbClr val="000000"/>
                        </a:solidFill>
                        <a:effectLst/>
                        <a:latin typeface="宋体"/>
                      </a:endParaRPr>
                    </a:p>
                  </a:txBody>
                  <a:tcPr marL="12701" marR="12701" marT="12700" marB="0" anchor="ctr"/>
                </a:tc>
                <a:extLst>
                  <a:ext uri="{0D108BD9-81ED-4DB2-BD59-A6C34878D82A}">
                    <a16:rowId xmlns:a16="http://schemas.microsoft.com/office/drawing/2014/main" val="10004"/>
                  </a:ext>
                </a:extLst>
              </a:tr>
              <a:tr h="536688">
                <a:tc>
                  <a:txBody>
                    <a:bodyPr/>
                    <a:lstStyle/>
                    <a:p>
                      <a:pPr algn="ctr" fontAlgn="ctr"/>
                      <a:r>
                        <a:rPr lang="pl-PL" sz="1800" u="none" strike="noStrike" dirty="0">
                          <a:effectLst/>
                        </a:rPr>
                        <a:t>{n,}</a:t>
                      </a:r>
                      <a:endParaRPr lang="pl-PL" sz="1800" b="0" i="0" u="none" strike="noStrike" dirty="0">
                        <a:solidFill>
                          <a:srgbClr val="000000"/>
                        </a:solidFill>
                        <a:effectLst/>
                        <a:latin typeface="宋体"/>
                      </a:endParaRPr>
                    </a:p>
                  </a:txBody>
                  <a:tcPr marL="12701" marR="12701" marT="12700" marB="0" anchor="ctr"/>
                </a:tc>
                <a:tc>
                  <a:txBody>
                    <a:bodyPr/>
                    <a:lstStyle/>
                    <a:p>
                      <a:pPr algn="l" fontAlgn="ctr"/>
                      <a:r>
                        <a:rPr lang="zh-CN" altLang="en-US" sz="1800" u="none" strike="noStrike" dirty="0">
                          <a:effectLst/>
                        </a:rPr>
                        <a:t>前面的元素至少会被匹配</a:t>
                      </a:r>
                      <a:r>
                        <a:rPr lang="en-US" altLang="zh-CN" sz="1800" u="none" strike="noStrike" dirty="0">
                          <a:effectLst/>
                        </a:rPr>
                        <a:t>n</a:t>
                      </a:r>
                      <a:r>
                        <a:rPr lang="zh-CN" altLang="en-US" sz="1800" u="none" strike="noStrike" dirty="0">
                          <a:effectLst/>
                        </a:rPr>
                        <a:t>次</a:t>
                      </a:r>
                      <a:endParaRPr lang="zh-CN" altLang="en-US" sz="1800" b="0" i="0" u="none" strike="noStrike" dirty="0">
                        <a:solidFill>
                          <a:srgbClr val="000000"/>
                        </a:solidFill>
                        <a:effectLst/>
                        <a:latin typeface="宋体"/>
                      </a:endParaRPr>
                    </a:p>
                  </a:txBody>
                  <a:tcPr marL="12701" marR="12701" marT="12700" marB="0" anchor="ctr"/>
                </a:tc>
                <a:extLst>
                  <a:ext uri="{0D108BD9-81ED-4DB2-BD59-A6C34878D82A}">
                    <a16:rowId xmlns:a16="http://schemas.microsoft.com/office/drawing/2014/main" val="10005"/>
                  </a:ext>
                </a:extLst>
              </a:tr>
              <a:tr h="536688">
                <a:tc>
                  <a:txBody>
                    <a:bodyPr/>
                    <a:lstStyle/>
                    <a:p>
                      <a:pPr algn="ctr" fontAlgn="ctr"/>
                      <a:r>
                        <a:rPr lang="fr-FR" sz="1800" u="none" strike="noStrike" dirty="0">
                          <a:effectLst/>
                        </a:rPr>
                        <a:t>{</a:t>
                      </a:r>
                      <a:r>
                        <a:rPr lang="fr-FR" sz="1800" u="none" strike="noStrike" dirty="0" err="1">
                          <a:effectLst/>
                        </a:rPr>
                        <a:t>n,m</a:t>
                      </a:r>
                      <a:r>
                        <a:rPr lang="fr-FR" sz="1800" u="none" strike="noStrike" dirty="0">
                          <a:effectLst/>
                        </a:rPr>
                        <a:t>}</a:t>
                      </a:r>
                      <a:endParaRPr lang="fr-FR" sz="1800" b="0" i="0" u="none" strike="noStrike" dirty="0">
                        <a:solidFill>
                          <a:srgbClr val="000000"/>
                        </a:solidFill>
                        <a:effectLst/>
                        <a:latin typeface="宋体"/>
                      </a:endParaRPr>
                    </a:p>
                  </a:txBody>
                  <a:tcPr marL="12701" marR="12701" marT="12700" marB="0" anchor="ctr"/>
                </a:tc>
                <a:tc>
                  <a:txBody>
                    <a:bodyPr/>
                    <a:lstStyle/>
                    <a:p>
                      <a:pPr algn="l" fontAlgn="ctr"/>
                      <a:r>
                        <a:rPr lang="zh-CN" altLang="en-US" sz="1800" u="none" strike="noStrike" dirty="0">
                          <a:effectLst/>
                        </a:rPr>
                        <a:t>前面的元素至少匹配</a:t>
                      </a:r>
                      <a:r>
                        <a:rPr lang="en-US" altLang="zh-CN" sz="1800" u="none" strike="noStrike" dirty="0">
                          <a:effectLst/>
                        </a:rPr>
                        <a:t>n</a:t>
                      </a:r>
                      <a:r>
                        <a:rPr lang="zh-CN" altLang="en-US" sz="1800" u="none" strike="noStrike" dirty="0">
                          <a:effectLst/>
                        </a:rPr>
                        <a:t>次，至多匹配</a:t>
                      </a:r>
                      <a:r>
                        <a:rPr lang="en-US" altLang="zh-CN" sz="1800" u="none" strike="noStrike" dirty="0">
                          <a:effectLst/>
                        </a:rPr>
                        <a:t>m</a:t>
                      </a:r>
                      <a:r>
                        <a:rPr lang="zh-CN" altLang="en-US" sz="1800" u="none" strike="noStrike" dirty="0">
                          <a:effectLst/>
                        </a:rPr>
                        <a:t>次</a:t>
                      </a:r>
                      <a:endParaRPr lang="ro-RO" sz="1800" b="0" i="0" u="none" strike="noStrike" dirty="0">
                        <a:solidFill>
                          <a:srgbClr val="000000"/>
                        </a:solidFill>
                        <a:effectLst/>
                        <a:latin typeface="宋体"/>
                      </a:endParaRPr>
                    </a:p>
                  </a:txBody>
                  <a:tcPr marL="12701" marR="12701" marT="1270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82100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import re</a:t>
            </a:r>
          </a:p>
          <a:p>
            <a:r>
              <a:rPr lang="en-US" altLang="zh-CN" dirty="0" err="1"/>
              <a:t>example_obj</a:t>
            </a:r>
            <a:r>
              <a:rPr lang="en-US" altLang="zh-CN" dirty="0"/>
              <a:t> = "1. A small sentence. - 2. Another tiny sentence."</a:t>
            </a:r>
          </a:p>
          <a:p>
            <a:r>
              <a:rPr lang="en-US" altLang="zh-CN" dirty="0" err="1"/>
              <a:t>re.findall</a:t>
            </a:r>
            <a:r>
              <a:rPr lang="en-US" altLang="zh-CN" dirty="0"/>
              <a:t>("A.+sentence",</a:t>
            </a:r>
            <a:r>
              <a:rPr lang="en-US" altLang="zh-CN" dirty="0" err="1"/>
              <a:t>example_obj</a:t>
            </a:r>
            <a:r>
              <a:rPr lang="en-US" altLang="zh-CN" dirty="0"/>
              <a:t>)</a:t>
            </a:r>
          </a:p>
          <a:p>
            <a:r>
              <a:rPr lang="en-US" altLang="zh-CN" dirty="0" err="1"/>
              <a:t>re.findall</a:t>
            </a:r>
            <a:r>
              <a:rPr lang="en-US" altLang="zh-CN" dirty="0"/>
              <a:t>("A.?sentence",</a:t>
            </a:r>
            <a:r>
              <a:rPr lang="en-US" altLang="zh-CN" dirty="0" err="1"/>
              <a:t>example_obj</a:t>
            </a:r>
            <a:r>
              <a:rPr lang="en-US" altLang="zh-CN" dirty="0"/>
              <a:t>)</a:t>
            </a:r>
          </a:p>
          <a:p>
            <a:r>
              <a:rPr lang="en-US" altLang="zh-CN" dirty="0" err="1"/>
              <a:t>re.findall</a:t>
            </a:r>
            <a:r>
              <a:rPr lang="en-US" altLang="zh-CN" dirty="0"/>
              <a:t>("A.+?sentence",</a:t>
            </a:r>
            <a:r>
              <a:rPr lang="en-US" altLang="zh-CN" dirty="0" err="1"/>
              <a:t>example_obj</a:t>
            </a:r>
            <a:r>
              <a:rPr lang="en-US" altLang="zh-CN" dirty="0"/>
              <a:t>)</a:t>
            </a:r>
          </a:p>
          <a:p>
            <a:r>
              <a:rPr lang="en-US" altLang="zh-CN" dirty="0" err="1"/>
              <a:t>re.findall</a:t>
            </a:r>
            <a:r>
              <a:rPr lang="en-US" altLang="zh-CN" dirty="0"/>
              <a:t>("A.*sentence",</a:t>
            </a:r>
            <a:r>
              <a:rPr lang="en-US" altLang="zh-CN" dirty="0" err="1"/>
              <a:t>example_obj</a:t>
            </a:r>
            <a:r>
              <a:rPr lang="en-US" altLang="zh-CN" dirty="0"/>
              <a:t>)</a:t>
            </a:r>
          </a:p>
          <a:p>
            <a:r>
              <a:rPr lang="en-US" altLang="zh-CN" dirty="0" err="1"/>
              <a:t>re.findall</a:t>
            </a:r>
            <a:r>
              <a:rPr lang="en-US" altLang="zh-CN" dirty="0"/>
              <a:t>("</a:t>
            </a:r>
            <a:r>
              <a:rPr lang="en-US" altLang="zh-CN" dirty="0" err="1"/>
              <a:t>A?sentence</a:t>
            </a:r>
            <a:r>
              <a:rPr lang="en-US" altLang="zh-CN" dirty="0"/>
              <a:t>",</a:t>
            </a:r>
            <a:r>
              <a:rPr lang="en-US" altLang="zh-CN" dirty="0" err="1"/>
              <a:t>example_obj</a:t>
            </a:r>
            <a:r>
              <a:rPr lang="en-US" altLang="zh-CN" dirty="0"/>
              <a:t>)</a:t>
            </a:r>
          </a:p>
          <a:p>
            <a:r>
              <a:rPr lang="en-US" altLang="zh-CN" dirty="0" err="1"/>
              <a:t>re.findall</a:t>
            </a:r>
            <a:r>
              <a:rPr lang="en-US" altLang="zh-CN" dirty="0"/>
              <a:t>("A*sentence",</a:t>
            </a:r>
            <a:r>
              <a:rPr lang="en-US" altLang="zh-CN" dirty="0" err="1"/>
              <a:t>example_obj</a:t>
            </a:r>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正则表达式的广义化</a:t>
            </a:r>
          </a:p>
        </p:txBody>
      </p:sp>
      <p:sp>
        <p:nvSpPr>
          <p:cNvPr id="4" name="内容占位符 3"/>
          <p:cNvSpPr>
            <a:spLocks noGrp="1"/>
          </p:cNvSpPr>
          <p:nvPr>
            <p:ph idx="10"/>
          </p:nvPr>
        </p:nvSpPr>
        <p:spPr/>
        <p:txBody>
          <a:bodyPr/>
          <a:lstStyle/>
          <a:p>
            <a:endParaRPr lang="en-US" altLang="zh-CN" dirty="0"/>
          </a:p>
          <a:p>
            <a:r>
              <a:rPr lang="en-US" altLang="zh-CN" dirty="0"/>
              <a:t>Python</a:t>
            </a:r>
            <a:r>
              <a:rPr lang="zh-CN" altLang="en-US" dirty="0"/>
              <a:t>正则表达式里的量化符</a:t>
            </a:r>
          </a:p>
          <a:p>
            <a:endParaRPr lang="zh-CN" altLang="en-US" dirty="0"/>
          </a:p>
        </p:txBody>
      </p:sp>
    </p:spTree>
    <p:extLst>
      <p:ext uri="{BB962C8B-B14F-4D97-AF65-F5344CB8AC3E}">
        <p14:creationId xmlns:p14="http://schemas.microsoft.com/office/powerpoint/2010/main" val="706062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rawdata</a:t>
            </a:r>
            <a:r>
              <a:rPr lang="en-US" altLang="zh-CN" dirty="0"/>
              <a:t> = “555-1239Moe </a:t>
            </a:r>
            <a:r>
              <a:rPr lang="en-US" altLang="zh-CN" dirty="0" err="1"/>
              <a:t>Szyslak</a:t>
            </a:r>
            <a:r>
              <a:rPr lang="en-US" altLang="zh-CN" dirty="0"/>
              <a:t>(636) 555-0113Burns, C.Montgomery555-6542Rev. Timothy Lovejoy555 8904Ned Flanders636-555-3226Simpson,Homer5553642Dr. Julius </a:t>
            </a:r>
            <a:r>
              <a:rPr lang="en-US" altLang="zh-CN" dirty="0" err="1"/>
              <a:t>Hibbert</a:t>
            </a:r>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正则表达式的广义化</a:t>
            </a:r>
          </a:p>
        </p:txBody>
      </p:sp>
      <p:sp>
        <p:nvSpPr>
          <p:cNvPr id="4" name="内容占位符 3"/>
          <p:cNvSpPr>
            <a:spLocks noGrp="1"/>
          </p:cNvSpPr>
          <p:nvPr>
            <p:ph idx="10"/>
          </p:nvPr>
        </p:nvSpPr>
        <p:spPr/>
        <p:txBody>
          <a:bodyPr/>
          <a:lstStyle/>
          <a:p>
            <a:endParaRPr lang="en-US" altLang="zh-CN" dirty="0"/>
          </a:p>
          <a:p>
            <a:r>
              <a:rPr lang="zh-CN" altLang="en-US" dirty="0"/>
              <a:t>练习</a:t>
            </a:r>
          </a:p>
          <a:p>
            <a:endParaRPr lang="zh-CN" altLang="en-US" dirty="0"/>
          </a:p>
        </p:txBody>
      </p:sp>
    </p:spTree>
    <p:extLst>
      <p:ext uri="{BB962C8B-B14F-4D97-AF65-F5344CB8AC3E}">
        <p14:creationId xmlns:p14="http://schemas.microsoft.com/office/powerpoint/2010/main" val="3506001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a:extLst>
              <a:ext uri="{FF2B5EF4-FFF2-40B4-BE49-F238E27FC236}">
                <a16:creationId xmlns:a16="http://schemas.microsoft.com/office/drawing/2014/main" id="{ED13188B-3965-4352-9EFA-D8D859DB644C}"/>
              </a:ext>
            </a:extLst>
          </p:cNvPr>
          <p:cNvSpPr>
            <a:spLocks noGrp="1"/>
          </p:cNvSpPr>
          <p:nvPr>
            <p:ph idx="1"/>
          </p:nvPr>
        </p:nvSpPr>
        <p:spPr/>
        <p:txBody>
          <a:bodyPr/>
          <a:lstStyle/>
          <a:p>
            <a:pPr marL="361950" indent="-361950"/>
            <a:r>
              <a:rPr lang="zh-CN" altLang="en-US" dirty="0">
                <a:latin typeface="微软雅黑" panose="020B0503020204020204" pitchFamily="34" charset="-122"/>
              </a:rPr>
              <a:t>正则表达式能够提取文本中固定并重复出现的模式的一些抽象字符串序列。</a:t>
            </a:r>
            <a:endParaRPr lang="en-US" altLang="zh-CN" dirty="0">
              <a:latin typeface="微软雅黑" panose="020B0503020204020204" pitchFamily="34" charset="-122"/>
            </a:endParaRPr>
          </a:p>
          <a:p>
            <a:pPr marL="361950" indent="-361950"/>
            <a:r>
              <a:rPr lang="zh-CN" altLang="en-US" dirty="0">
                <a:latin typeface="微软雅黑" panose="020B0503020204020204" pitchFamily="34" charset="-122"/>
              </a:rPr>
              <a:t>除了使用它们从纯文本中提取内容，还可以将正则表达式应用到</a:t>
            </a:r>
            <a:r>
              <a:rPr lang="en-US" altLang="zh-CN" dirty="0">
                <a:latin typeface="微软雅黑" panose="020B0503020204020204" pitchFamily="34" charset="-122"/>
              </a:rPr>
              <a:t>HTML</a:t>
            </a:r>
            <a:r>
              <a:rPr lang="zh-CN" altLang="en-US" dirty="0">
                <a:latin typeface="微软雅黑" panose="020B0503020204020204" pitchFamily="34" charset="-122"/>
              </a:rPr>
              <a:t>、</a:t>
            </a:r>
            <a:r>
              <a:rPr lang="en-US" altLang="zh-CN" dirty="0">
                <a:latin typeface="微软雅黑" panose="020B0503020204020204" pitchFamily="34" charset="-122"/>
              </a:rPr>
              <a:t>XML</a:t>
            </a:r>
            <a:r>
              <a:rPr lang="zh-CN" altLang="en-US" dirty="0">
                <a:latin typeface="微软雅黑" panose="020B0503020204020204" pitchFamily="34" charset="-122"/>
              </a:rPr>
              <a:t>文档中，识别并提取感兴趣的内容。</a:t>
            </a:r>
            <a:endParaRPr lang="en-US" altLang="zh-CN" dirty="0">
              <a:latin typeface="微软雅黑" panose="020B0503020204020204" pitchFamily="34" charset="-122"/>
            </a:endParaRPr>
          </a:p>
          <a:p>
            <a:pPr marL="361950" indent="-361950"/>
            <a:endParaRPr lang="en-US" altLang="zh-CN" dirty="0">
              <a:latin typeface="微软雅黑" panose="020B0503020204020204" pitchFamily="34" charset="-122"/>
            </a:endParaRPr>
          </a:p>
          <a:p>
            <a:pPr marL="361950" indent="-361950"/>
            <a:r>
              <a:rPr lang="zh-CN" altLang="en-US" dirty="0">
                <a:latin typeface="微软雅黑" panose="020B0503020204020204" pitchFamily="34" charset="-122"/>
              </a:rPr>
              <a:t>如使用正则表达式</a:t>
            </a:r>
            <a:r>
              <a:rPr lang="zh-CN" altLang="zh-CN" dirty="0">
                <a:latin typeface="微软雅黑" panose="020B0503020204020204" pitchFamily="34" charset="-122"/>
              </a:rPr>
              <a:t>查找使用</a:t>
            </a:r>
            <a:r>
              <a:rPr lang="en-US" altLang="zh-CN" dirty="0">
                <a:latin typeface="微软雅黑" panose="020B0503020204020204" pitchFamily="34" charset="-122"/>
              </a:rPr>
              <a:t>requests</a:t>
            </a:r>
            <a:r>
              <a:rPr lang="zh-CN" altLang="zh-CN" dirty="0">
                <a:latin typeface="微软雅黑" panose="020B0503020204020204" pitchFamily="34" charset="-122"/>
              </a:rPr>
              <a:t>库获取的网页内容中的</a:t>
            </a:r>
            <a:r>
              <a:rPr lang="en-US" altLang="zh-CN" dirty="0">
                <a:latin typeface="微软雅黑" panose="020B0503020204020204" pitchFamily="34" charset="-122"/>
              </a:rPr>
              <a:t>title</a:t>
            </a:r>
            <a:r>
              <a:rPr lang="zh-CN" altLang="zh-CN" dirty="0">
                <a:latin typeface="微软雅黑" panose="020B0503020204020204" pitchFamily="34" charset="-122"/>
              </a:rPr>
              <a:t>内容</a:t>
            </a:r>
            <a:r>
              <a:rPr lang="zh-CN" altLang="en-US" dirty="0">
                <a:latin typeface="微软雅黑" panose="020B0503020204020204" pitchFamily="34" charset="-122"/>
              </a:rPr>
              <a:t>。</a:t>
            </a:r>
            <a:endParaRPr lang="en-US" altLang="zh-CN" dirty="0">
              <a:latin typeface="微软雅黑" panose="020B0503020204020204" pitchFamily="34" charset="-122"/>
            </a:endParaRPr>
          </a:p>
          <a:p>
            <a:pPr marL="361950" indent="-361950"/>
            <a:endParaRPr lang="zh-CN" altLang="zh-CN" dirty="0">
              <a:latin typeface="微软雅黑" panose="020B0503020204020204" pitchFamily="34" charset="-122"/>
            </a:endParaRPr>
          </a:p>
        </p:txBody>
      </p:sp>
      <p:sp>
        <p:nvSpPr>
          <p:cNvPr id="46083" name="标题 2">
            <a:extLst>
              <a:ext uri="{FF2B5EF4-FFF2-40B4-BE49-F238E27FC236}">
                <a16:creationId xmlns:a16="http://schemas.microsoft.com/office/drawing/2014/main" id="{15D86952-B988-44DA-9A0A-0A2E10D4DF65}"/>
              </a:ext>
            </a:extLst>
          </p:cNvPr>
          <p:cNvSpPr>
            <a:spLocks noGrp="1"/>
          </p:cNvSpPr>
          <p:nvPr>
            <p:ph type="title"/>
          </p:nvPr>
        </p:nvSpPr>
        <p:spPr/>
        <p:txBody>
          <a:bodyPr/>
          <a:lstStyle/>
          <a:p>
            <a:r>
              <a:rPr lang="zh-CN" altLang="zh-CN">
                <a:latin typeface="Calibri" panose="020F0502020204030204" pitchFamily="34" charset="0"/>
              </a:rPr>
              <a:t>使用正则表达式解析网页</a:t>
            </a:r>
            <a:endParaRPr lang="zh-CN" altLang="en-US"/>
          </a:p>
        </p:txBody>
      </p:sp>
      <p:sp>
        <p:nvSpPr>
          <p:cNvPr id="46084" name="内容占位符 3">
            <a:extLst>
              <a:ext uri="{FF2B5EF4-FFF2-40B4-BE49-F238E27FC236}">
                <a16:creationId xmlns:a16="http://schemas.microsoft.com/office/drawing/2014/main" id="{038B7A50-25E6-434C-8088-A065599B491A}"/>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400" b="1" dirty="0">
                <a:solidFill>
                  <a:schemeClr val="bg1"/>
                </a:solidFill>
              </a:rPr>
              <a:t>2. </a:t>
            </a:r>
            <a:r>
              <a:rPr lang="zh-CN" altLang="zh-CN" sz="2400" b="1" dirty="0">
                <a:solidFill>
                  <a:schemeClr val="bg1"/>
                </a:solidFill>
              </a:rPr>
              <a:t>获取网页中的标题内容</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a:extLst>
              <a:ext uri="{FF2B5EF4-FFF2-40B4-BE49-F238E27FC236}">
                <a16:creationId xmlns:a16="http://schemas.microsoft.com/office/drawing/2014/main" id="{ED13188B-3965-4352-9EFA-D8D859DB644C}"/>
              </a:ext>
            </a:extLst>
          </p:cNvPr>
          <p:cNvSpPr>
            <a:spLocks noGrp="1"/>
          </p:cNvSpPr>
          <p:nvPr>
            <p:ph idx="1"/>
          </p:nvPr>
        </p:nvSpPr>
        <p:spPr/>
        <p:txBody>
          <a:bodyPr/>
          <a:lstStyle/>
          <a:p>
            <a:pPr marL="361950" indent="-361950"/>
            <a:r>
              <a:rPr lang="zh-CN" altLang="zh-CN" dirty="0">
                <a:latin typeface="微软雅黑" panose="020B0503020204020204" pitchFamily="34" charset="-122"/>
              </a:rPr>
              <a:t>使用正则表达式无法很好的定位特定节点并获取其中的链接和文本内容，而使用</a:t>
            </a:r>
            <a:r>
              <a:rPr lang="en-US" altLang="zh-CN" dirty="0" err="1">
                <a:latin typeface="微软雅黑" panose="020B0503020204020204" pitchFamily="34" charset="-122"/>
              </a:rPr>
              <a:t>Xpath</a:t>
            </a:r>
            <a:r>
              <a:rPr lang="zh-CN" altLang="zh-CN" dirty="0">
                <a:latin typeface="微软雅黑" panose="020B0503020204020204" pitchFamily="34" charset="-122"/>
              </a:rPr>
              <a:t>和</a:t>
            </a:r>
            <a:r>
              <a:rPr lang="en-US" altLang="zh-CN" dirty="0">
                <a:latin typeface="微软雅黑" panose="020B0503020204020204" pitchFamily="34" charset="-122"/>
              </a:rPr>
              <a:t>Beautiful Soup</a:t>
            </a:r>
            <a:r>
              <a:rPr lang="zh-CN" altLang="zh-CN" dirty="0">
                <a:latin typeface="微软雅黑" panose="020B0503020204020204" pitchFamily="34" charset="-122"/>
              </a:rPr>
              <a:t>能较为便利的实现这个功能。</a:t>
            </a:r>
          </a:p>
        </p:txBody>
      </p:sp>
      <p:sp>
        <p:nvSpPr>
          <p:cNvPr id="46083" name="标题 2">
            <a:extLst>
              <a:ext uri="{FF2B5EF4-FFF2-40B4-BE49-F238E27FC236}">
                <a16:creationId xmlns:a16="http://schemas.microsoft.com/office/drawing/2014/main" id="{15D86952-B988-44DA-9A0A-0A2E10D4DF65}"/>
              </a:ext>
            </a:extLst>
          </p:cNvPr>
          <p:cNvSpPr>
            <a:spLocks noGrp="1"/>
          </p:cNvSpPr>
          <p:nvPr>
            <p:ph type="title"/>
          </p:nvPr>
        </p:nvSpPr>
        <p:spPr/>
        <p:txBody>
          <a:bodyPr/>
          <a:lstStyle/>
          <a:p>
            <a:r>
              <a:rPr lang="zh-CN" altLang="zh-CN">
                <a:latin typeface="Calibri" panose="020F0502020204030204" pitchFamily="34" charset="0"/>
              </a:rPr>
              <a:t>使用正则表达式解析网页</a:t>
            </a:r>
            <a:endParaRPr lang="zh-CN" altLang="en-US"/>
          </a:p>
        </p:txBody>
      </p:sp>
      <p:sp>
        <p:nvSpPr>
          <p:cNvPr id="46084" name="内容占位符 3">
            <a:extLst>
              <a:ext uri="{FF2B5EF4-FFF2-40B4-BE49-F238E27FC236}">
                <a16:creationId xmlns:a16="http://schemas.microsoft.com/office/drawing/2014/main" id="{038B7A50-25E6-434C-8088-A065599B491A}"/>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400" b="1" dirty="0">
                <a:solidFill>
                  <a:schemeClr val="bg1"/>
                </a:solidFill>
              </a:rPr>
              <a:t>2. </a:t>
            </a:r>
            <a:r>
              <a:rPr lang="zh-CN" altLang="zh-CN" sz="2400" b="1" dirty="0">
                <a:solidFill>
                  <a:schemeClr val="bg1"/>
                </a:solidFill>
              </a:rPr>
              <a:t>获取网页中的标题内容</a:t>
            </a:r>
          </a:p>
        </p:txBody>
      </p:sp>
    </p:spTree>
    <p:extLst>
      <p:ext uri="{BB962C8B-B14F-4D97-AF65-F5344CB8AC3E}">
        <p14:creationId xmlns:p14="http://schemas.microsoft.com/office/powerpoint/2010/main" val="414415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1EAC61D-BCEB-4727-A114-336C825592CD}"/>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9FAB42B6-991A-4B1C-B457-F3FAEBCF39C2}"/>
              </a:ext>
            </a:extLst>
          </p:cNvPr>
          <p:cNvSpPr>
            <a:spLocks noChangeShapeType="1"/>
          </p:cNvSpPr>
          <p:nvPr/>
        </p:nvSpPr>
        <p:spPr bwMode="auto">
          <a:xfrm>
            <a:off x="2649538" y="1939925"/>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B016D75C-A40F-4B2A-83C8-66843DEBA803}"/>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D722E744-E06E-46BB-AF27-B09EF3CFAE9F}"/>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解析网页</a:t>
            </a:r>
          </a:p>
        </p:txBody>
      </p:sp>
      <p:sp>
        <p:nvSpPr>
          <p:cNvPr id="15370" name="标题 3">
            <a:extLst>
              <a:ext uri="{FF2B5EF4-FFF2-40B4-BE49-F238E27FC236}">
                <a16:creationId xmlns:a16="http://schemas.microsoft.com/office/drawing/2014/main" id="{09935638-F22A-4D29-9FE8-5A9DF87E4BBF}"/>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BF95E565-D73B-4AB8-93CD-95D1B2C3BA6D}"/>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实现</a:t>
            </a:r>
            <a:r>
              <a:rPr lang="en-US" altLang="zh-CN" sz="2200" dirty="0">
                <a:solidFill>
                  <a:schemeClr val="bg1"/>
                </a:solidFill>
                <a:latin typeface="微软雅黑" pitchFamily="34" charset="-122"/>
                <a:ea typeface="微软雅黑" pitchFamily="34" charset="-122"/>
              </a:rPr>
              <a:t>HTTP</a:t>
            </a:r>
            <a:r>
              <a:rPr lang="zh-CN" altLang="zh-CN" sz="2200" dirty="0">
                <a:solidFill>
                  <a:schemeClr val="bg1"/>
                </a:solidFill>
                <a:latin typeface="微软雅黑" pitchFamily="34" charset="-122"/>
                <a:ea typeface="微软雅黑" pitchFamily="34" charset="-122"/>
              </a:rPr>
              <a:t>请求</a:t>
            </a:r>
          </a:p>
        </p:txBody>
      </p:sp>
      <p:sp>
        <p:nvSpPr>
          <p:cNvPr id="15" name="Oval 15">
            <a:extLst>
              <a:ext uri="{FF2B5EF4-FFF2-40B4-BE49-F238E27FC236}">
                <a16:creationId xmlns:a16="http://schemas.microsoft.com/office/drawing/2014/main" id="{AF851C82-5893-412F-A652-2561A447E830}"/>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id="{0D4D3BA3-EA5F-47FB-B2C9-7E6B5DB79307}"/>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数据存储</a:t>
            </a:r>
          </a:p>
        </p:txBody>
      </p:sp>
      <p:sp>
        <p:nvSpPr>
          <p:cNvPr id="22" name="Oval 15">
            <a:extLst>
              <a:ext uri="{FF2B5EF4-FFF2-40B4-BE49-F238E27FC236}">
                <a16:creationId xmlns:a16="http://schemas.microsoft.com/office/drawing/2014/main" id="{6B1627AE-DE93-42BE-BFA7-1ED18983652E}"/>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4" action="ppaction://hlinksldjump"/>
            <a:extLst>
              <a:ext uri="{FF2B5EF4-FFF2-40B4-BE49-F238E27FC236}">
                <a16:creationId xmlns:a16="http://schemas.microsoft.com/office/drawing/2014/main" id="{55071818-3B56-4492-BA0A-EE28CDDD9128}"/>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501FA4AF-0D71-493D-85F9-50D2AFA70EA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5583F37-AA6F-4430-9CB2-A1B6C794A1E8}"/>
              </a:ext>
            </a:extLst>
          </p:cNvPr>
          <p:cNvSpPr>
            <a:spLocks noGrp="1"/>
          </p:cNvSpPr>
          <p:nvPr>
            <p:ph idx="1"/>
          </p:nvPr>
        </p:nvSpPr>
        <p:spPr/>
        <p:txBody>
          <a:bodyPr/>
          <a:lstStyle/>
          <a:p>
            <a:pPr>
              <a:defRPr/>
            </a:pPr>
            <a:r>
              <a:rPr lang="en-US" altLang="zh-CN" dirty="0"/>
              <a:t>XML</a:t>
            </a:r>
            <a:r>
              <a:rPr lang="zh-CN" altLang="en-US" dirty="0"/>
              <a:t>路径语言（</a:t>
            </a:r>
            <a:r>
              <a:rPr lang="en-US" altLang="zh-CN" dirty="0"/>
              <a:t>XML Path Language</a:t>
            </a:r>
            <a:r>
              <a:rPr lang="zh-CN" altLang="en-US" dirty="0"/>
              <a:t>），它是一种基于</a:t>
            </a:r>
            <a:r>
              <a:rPr lang="en-US" altLang="zh-CN" dirty="0"/>
              <a:t>XML</a:t>
            </a:r>
            <a:r>
              <a:rPr lang="zh-CN" altLang="en-US" dirty="0"/>
              <a:t>的树状结构，在数据结构树中找寻节点，确定</a:t>
            </a:r>
            <a:r>
              <a:rPr lang="en-US" altLang="zh-CN" dirty="0"/>
              <a:t>XML</a:t>
            </a:r>
            <a:r>
              <a:rPr lang="zh-CN" altLang="en-US" dirty="0"/>
              <a:t>文档中某部分位置的语言。</a:t>
            </a:r>
            <a:endParaRPr lang="en-US" altLang="zh-CN" dirty="0"/>
          </a:p>
          <a:p>
            <a:pPr>
              <a:defRPr/>
            </a:pPr>
            <a:endParaRPr lang="en-US" altLang="zh-CN" dirty="0"/>
          </a:p>
          <a:p>
            <a:pPr>
              <a:defRPr/>
            </a:pPr>
            <a:endParaRPr lang="en-US" altLang="zh-CN" dirty="0"/>
          </a:p>
          <a:p>
            <a:pPr>
              <a:defRPr/>
            </a:pPr>
            <a:endParaRPr lang="zh-CN" altLang="en-US" dirty="0"/>
          </a:p>
        </p:txBody>
      </p:sp>
      <p:sp>
        <p:nvSpPr>
          <p:cNvPr id="47107" name="标题 2">
            <a:extLst>
              <a:ext uri="{FF2B5EF4-FFF2-40B4-BE49-F238E27FC236}">
                <a16:creationId xmlns:a16="http://schemas.microsoft.com/office/drawing/2014/main" id="{7FC393CD-4F52-41AA-B2C1-20CE6513A085}"/>
              </a:ext>
            </a:extLst>
          </p:cNvPr>
          <p:cNvSpPr>
            <a:spLocks noGrp="1"/>
          </p:cNvSpPr>
          <p:nvPr>
            <p:ph type="title"/>
          </p:nvPr>
        </p:nvSpPr>
        <p:spPr/>
        <p:txBody>
          <a:bodyPr/>
          <a:lstStyle/>
          <a:p>
            <a:r>
              <a:rPr lang="zh-CN" altLang="zh-CN"/>
              <a:t>使用</a:t>
            </a:r>
            <a:r>
              <a:rPr lang="en-US" altLang="zh-CN"/>
              <a:t>Xpath</a:t>
            </a:r>
            <a:r>
              <a:rPr lang="zh-CN" altLang="zh-CN"/>
              <a:t>解析网页</a:t>
            </a:r>
            <a:endParaRPr lang="zh-CN" altLang="en-US"/>
          </a:p>
        </p:txBody>
      </p:sp>
      <p:sp>
        <p:nvSpPr>
          <p:cNvPr id="47108" name="内容占位符 3">
            <a:extLst>
              <a:ext uri="{FF2B5EF4-FFF2-40B4-BE49-F238E27FC236}">
                <a16:creationId xmlns:a16="http://schemas.microsoft.com/office/drawing/2014/main" id="{522F6741-0A79-4B8E-9FDC-7F263E4C1A33}"/>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1. XPath</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zh-CN"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2866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5583F37-AA6F-4430-9CB2-A1B6C794A1E8}"/>
              </a:ext>
            </a:extLst>
          </p:cNvPr>
          <p:cNvSpPr>
            <a:spLocks noGrp="1"/>
          </p:cNvSpPr>
          <p:nvPr>
            <p:ph idx="1"/>
          </p:nvPr>
        </p:nvSpPr>
        <p:spPr/>
        <p:txBody>
          <a:bodyPr/>
          <a:lstStyle/>
          <a:p>
            <a:pPr>
              <a:defRPr/>
            </a:pPr>
            <a:r>
              <a:rPr lang="zh-CN" altLang="en-US" dirty="0"/>
              <a:t>使用</a:t>
            </a:r>
            <a:r>
              <a:rPr lang="en-US" altLang="zh-CN" dirty="0" err="1"/>
              <a:t>Xpath</a:t>
            </a:r>
            <a:r>
              <a:rPr lang="zh-CN" altLang="en-US" dirty="0"/>
              <a:t>需要从</a:t>
            </a:r>
            <a:r>
              <a:rPr lang="en-US" altLang="zh-CN" dirty="0" err="1"/>
              <a:t>lxml</a:t>
            </a:r>
            <a:r>
              <a:rPr lang="zh-CN" altLang="en-US" dirty="0"/>
              <a:t>库中导入</a:t>
            </a:r>
            <a:r>
              <a:rPr lang="en-US" altLang="zh-CN" dirty="0" err="1"/>
              <a:t>etree</a:t>
            </a:r>
            <a:r>
              <a:rPr lang="zh-CN" altLang="en-US" dirty="0"/>
              <a:t>模块，还需使用</a:t>
            </a:r>
            <a:r>
              <a:rPr lang="en-US" altLang="zh-CN" dirty="0"/>
              <a:t>HTML</a:t>
            </a:r>
            <a:r>
              <a:rPr lang="zh-CN" altLang="en-US" dirty="0"/>
              <a:t>类对需要匹配的</a:t>
            </a:r>
            <a:r>
              <a:rPr lang="en-US" altLang="zh-CN" dirty="0"/>
              <a:t>HTML</a:t>
            </a:r>
            <a:r>
              <a:rPr lang="zh-CN" altLang="en-US" dirty="0"/>
              <a:t>对象进行初始化（</a:t>
            </a:r>
            <a:r>
              <a:rPr lang="en-US" altLang="zh-CN" dirty="0"/>
              <a:t>XPath</a:t>
            </a:r>
            <a:r>
              <a:rPr lang="zh-CN" altLang="en-US" dirty="0"/>
              <a:t>只能处理文档的</a:t>
            </a:r>
            <a:r>
              <a:rPr lang="en-US" altLang="zh-CN" dirty="0"/>
              <a:t>DOM</a:t>
            </a:r>
            <a:r>
              <a:rPr lang="zh-CN" altLang="en-US" dirty="0"/>
              <a:t>表现形式）。</a:t>
            </a:r>
            <a:r>
              <a:rPr lang="en-US" altLang="zh-CN" dirty="0"/>
              <a:t>HTML</a:t>
            </a:r>
            <a:r>
              <a:rPr lang="zh-CN" altLang="en-US" dirty="0"/>
              <a:t>类的基本语法格式如下。</a:t>
            </a:r>
            <a:endParaRPr lang="en-US" altLang="zh-CN" dirty="0"/>
          </a:p>
          <a:p>
            <a:pPr marL="0" indent="0">
              <a:buFont typeface="Wingdings" pitchFamily="2" charset="2"/>
              <a:buNone/>
              <a:defRPr/>
            </a:pPr>
            <a:r>
              <a:rPr lang="en-US" altLang="zh-CN" dirty="0"/>
              <a:t>	lxml.etree.</a:t>
            </a:r>
            <a:r>
              <a:rPr lang="en-US" altLang="zh-CN" b="1" dirty="0"/>
              <a:t>HTML</a:t>
            </a:r>
            <a:r>
              <a:rPr lang="en-US" altLang="zh-CN" dirty="0"/>
              <a:t>(text, parser=None, *, </a:t>
            </a:r>
            <a:r>
              <a:rPr lang="en-US" altLang="zh-CN" dirty="0" err="1"/>
              <a:t>base_url</a:t>
            </a:r>
            <a:r>
              <a:rPr lang="en-US" altLang="zh-CN" dirty="0"/>
              <a:t>=None)</a:t>
            </a:r>
          </a:p>
          <a:p>
            <a:pPr>
              <a:defRPr/>
            </a:pPr>
            <a:r>
              <a:rPr lang="zh-CN" altLang="en-US" dirty="0"/>
              <a:t>参数：</a:t>
            </a:r>
            <a:endParaRPr lang="en-US" altLang="zh-CN" dirty="0"/>
          </a:p>
          <a:p>
            <a:pPr>
              <a:defRPr/>
            </a:pPr>
            <a:endParaRPr lang="zh-CN" altLang="en-US" dirty="0"/>
          </a:p>
        </p:txBody>
      </p:sp>
      <p:sp>
        <p:nvSpPr>
          <p:cNvPr id="47107" name="标题 2">
            <a:extLst>
              <a:ext uri="{FF2B5EF4-FFF2-40B4-BE49-F238E27FC236}">
                <a16:creationId xmlns:a16="http://schemas.microsoft.com/office/drawing/2014/main" id="{7FC393CD-4F52-41AA-B2C1-20CE6513A085}"/>
              </a:ext>
            </a:extLst>
          </p:cNvPr>
          <p:cNvSpPr>
            <a:spLocks noGrp="1"/>
          </p:cNvSpPr>
          <p:nvPr>
            <p:ph type="title"/>
          </p:nvPr>
        </p:nvSpPr>
        <p:spPr/>
        <p:txBody>
          <a:bodyPr/>
          <a:lstStyle/>
          <a:p>
            <a:r>
              <a:rPr lang="zh-CN" altLang="zh-CN"/>
              <a:t>使用</a:t>
            </a:r>
            <a:r>
              <a:rPr lang="en-US" altLang="zh-CN"/>
              <a:t>Xpath</a:t>
            </a:r>
            <a:r>
              <a:rPr lang="zh-CN" altLang="zh-CN"/>
              <a:t>解析网页</a:t>
            </a:r>
            <a:endParaRPr lang="zh-CN" altLang="en-US"/>
          </a:p>
        </p:txBody>
      </p:sp>
      <p:sp>
        <p:nvSpPr>
          <p:cNvPr id="47108" name="内容占位符 3">
            <a:extLst>
              <a:ext uri="{FF2B5EF4-FFF2-40B4-BE49-F238E27FC236}">
                <a16:creationId xmlns:a16="http://schemas.microsoft.com/office/drawing/2014/main" id="{522F6741-0A79-4B8E-9FDC-7F263E4C1A33}"/>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1. </a:t>
            </a:r>
            <a:r>
              <a:rPr lang="zh-CN" altLang="zh-CN" sz="2000" b="1">
                <a:solidFill>
                  <a:schemeClr val="bg1"/>
                </a:solidFill>
                <a:latin typeface="微软雅黑" panose="020B0503020204020204" pitchFamily="34" charset="-122"/>
                <a:ea typeface="微软雅黑" panose="020B0503020204020204" pitchFamily="34" charset="-122"/>
              </a:rPr>
              <a:t>基本语法</a:t>
            </a:r>
          </a:p>
        </p:txBody>
      </p:sp>
      <p:graphicFrame>
        <p:nvGraphicFramePr>
          <p:cNvPr id="5" name="表格 4">
            <a:extLst>
              <a:ext uri="{FF2B5EF4-FFF2-40B4-BE49-F238E27FC236}">
                <a16:creationId xmlns:a16="http://schemas.microsoft.com/office/drawing/2014/main" id="{41FE4DFB-4A28-4B85-AC01-C2BBB9030D58}"/>
              </a:ext>
            </a:extLst>
          </p:cNvPr>
          <p:cNvGraphicFramePr>
            <a:graphicFrameLocks noGrp="1"/>
          </p:cNvGraphicFramePr>
          <p:nvPr>
            <p:extLst>
              <p:ext uri="{D42A27DB-BD31-4B8C-83A1-F6EECF244321}">
                <p14:modId xmlns:p14="http://schemas.microsoft.com/office/powerpoint/2010/main" val="537121594"/>
              </p:ext>
            </p:extLst>
          </p:nvPr>
        </p:nvGraphicFramePr>
        <p:xfrm>
          <a:off x="331077" y="4383011"/>
          <a:ext cx="8214209" cy="2333625"/>
        </p:xfrm>
        <a:graphic>
          <a:graphicData uri="http://schemas.openxmlformats.org/drawingml/2006/table">
            <a:tbl>
              <a:tblPr firstRow="1" firstCol="1" bandRow="1">
                <a:tableStyleId>{5C22544A-7EE6-4342-B048-85BDC9FD1C3A}</a:tableStyleId>
              </a:tblPr>
              <a:tblGrid>
                <a:gridCol w="1470884">
                  <a:extLst>
                    <a:ext uri="{9D8B030D-6E8A-4147-A177-3AD203B41FA5}">
                      <a16:colId xmlns:a16="http://schemas.microsoft.com/office/drawing/2014/main" val="20000"/>
                    </a:ext>
                  </a:extLst>
                </a:gridCol>
                <a:gridCol w="6743325">
                  <a:extLst>
                    <a:ext uri="{9D8B030D-6E8A-4147-A177-3AD203B41FA5}">
                      <a16:colId xmlns:a16="http://schemas.microsoft.com/office/drawing/2014/main" val="20001"/>
                    </a:ext>
                  </a:extLst>
                </a:gridCol>
              </a:tblGrid>
              <a:tr h="475834">
                <a:tc>
                  <a:txBody>
                    <a:bodyPr/>
                    <a:lstStyle/>
                    <a:p>
                      <a:pPr indent="127000" algn="ctr">
                        <a:lnSpc>
                          <a:spcPct val="150000"/>
                        </a:lnSpc>
                        <a:spcAft>
                          <a:spcPts val="0"/>
                        </a:spcAft>
                      </a:pPr>
                      <a:r>
                        <a:rPr lang="zh-CN" sz="1800" kern="100" dirty="0">
                          <a:effectLst/>
                        </a:rPr>
                        <a:t>参数名称</a:t>
                      </a:r>
                      <a:endParaRPr lang="zh-CN" sz="1800" kern="100" dirty="0">
                        <a:effectLst/>
                        <a:latin typeface="Times New Roman"/>
                        <a:ea typeface="宋体"/>
                        <a:cs typeface="Times New Roman"/>
                      </a:endParaRPr>
                    </a:p>
                  </a:txBody>
                  <a:tcPr marL="55914" marR="55914" marT="0" marB="0" anchor="ctr"/>
                </a:tc>
                <a:tc>
                  <a:txBody>
                    <a:bodyPr/>
                    <a:lstStyle/>
                    <a:p>
                      <a:pPr indent="127000" algn="ctr">
                        <a:lnSpc>
                          <a:spcPct val="150000"/>
                        </a:lnSpc>
                        <a:spcAft>
                          <a:spcPts val="0"/>
                        </a:spcAft>
                      </a:pPr>
                      <a:r>
                        <a:rPr lang="zh-CN" sz="1800" kern="100" dirty="0">
                          <a:effectLst/>
                        </a:rPr>
                        <a:t>说明</a:t>
                      </a:r>
                      <a:endParaRPr lang="zh-CN" sz="1800" kern="100" dirty="0">
                        <a:effectLst/>
                        <a:latin typeface="Times New Roman"/>
                        <a:ea typeface="宋体"/>
                        <a:cs typeface="Times New Roman"/>
                      </a:endParaRPr>
                    </a:p>
                  </a:txBody>
                  <a:tcPr marL="55914" marR="55914" marT="0" marB="0" anchor="ctr"/>
                </a:tc>
                <a:extLst>
                  <a:ext uri="{0D108BD9-81ED-4DB2-BD59-A6C34878D82A}">
                    <a16:rowId xmlns:a16="http://schemas.microsoft.com/office/drawing/2014/main" val="10000"/>
                  </a:ext>
                </a:extLst>
              </a:tr>
              <a:tr h="475834">
                <a:tc>
                  <a:txBody>
                    <a:bodyPr/>
                    <a:lstStyle/>
                    <a:p>
                      <a:pPr indent="127000" algn="ctr">
                        <a:lnSpc>
                          <a:spcPct val="150000"/>
                        </a:lnSpc>
                        <a:spcAft>
                          <a:spcPts val="0"/>
                        </a:spcAft>
                      </a:pPr>
                      <a:r>
                        <a:rPr lang="en-US" sz="1800" kern="100">
                          <a:effectLst/>
                        </a:rPr>
                        <a:t>text</a:t>
                      </a:r>
                      <a:endParaRPr lang="zh-CN" sz="1800" kern="100">
                        <a:effectLst/>
                        <a:latin typeface="Times New Roman"/>
                        <a:ea typeface="宋体"/>
                        <a:cs typeface="Times New Roman"/>
                      </a:endParaRPr>
                    </a:p>
                  </a:txBody>
                  <a:tcPr marL="55914" marR="55914" marT="0" marB="0" anchor="ctr"/>
                </a:tc>
                <a:tc>
                  <a:txBody>
                    <a:bodyPr/>
                    <a:lstStyle/>
                    <a:p>
                      <a:pPr indent="127000" algn="just">
                        <a:lnSpc>
                          <a:spcPct val="150000"/>
                        </a:lnSpc>
                        <a:spcAft>
                          <a:spcPts val="0"/>
                        </a:spcAft>
                      </a:pPr>
                      <a:r>
                        <a:rPr lang="zh-CN" sz="1800" kern="100" dirty="0">
                          <a:effectLst/>
                        </a:rPr>
                        <a:t>接收</a:t>
                      </a:r>
                      <a:r>
                        <a:rPr lang="en-US" sz="1800" kern="100" dirty="0" err="1">
                          <a:effectLst/>
                        </a:rPr>
                        <a:t>str</a:t>
                      </a:r>
                      <a:r>
                        <a:rPr lang="zh-CN" sz="1800" kern="100" dirty="0">
                          <a:effectLst/>
                        </a:rPr>
                        <a:t>。表示需要转换为</a:t>
                      </a:r>
                      <a:r>
                        <a:rPr lang="en-US" sz="1800" kern="100" dirty="0">
                          <a:effectLst/>
                        </a:rPr>
                        <a:t>HTML</a:t>
                      </a:r>
                      <a:r>
                        <a:rPr lang="zh-CN" sz="1800" kern="100" dirty="0">
                          <a:effectLst/>
                        </a:rPr>
                        <a:t>的字符串。无默认值</a:t>
                      </a:r>
                      <a:endParaRPr lang="zh-CN" sz="1800" kern="100" dirty="0">
                        <a:effectLst/>
                        <a:latin typeface="Times New Roman"/>
                        <a:ea typeface="宋体"/>
                        <a:cs typeface="Times New Roman"/>
                      </a:endParaRPr>
                    </a:p>
                  </a:txBody>
                  <a:tcPr marL="55914" marR="55914" marT="0" marB="0" anchor="ctr"/>
                </a:tc>
                <a:extLst>
                  <a:ext uri="{0D108BD9-81ED-4DB2-BD59-A6C34878D82A}">
                    <a16:rowId xmlns:a16="http://schemas.microsoft.com/office/drawing/2014/main" val="10001"/>
                  </a:ext>
                </a:extLst>
              </a:tr>
              <a:tr h="475834">
                <a:tc>
                  <a:txBody>
                    <a:bodyPr/>
                    <a:lstStyle/>
                    <a:p>
                      <a:pPr indent="127000" algn="ctr">
                        <a:lnSpc>
                          <a:spcPct val="150000"/>
                        </a:lnSpc>
                        <a:spcAft>
                          <a:spcPts val="0"/>
                        </a:spcAft>
                      </a:pPr>
                      <a:r>
                        <a:rPr lang="en-US" sz="1800" kern="100">
                          <a:effectLst/>
                        </a:rPr>
                        <a:t>parser</a:t>
                      </a:r>
                      <a:endParaRPr lang="zh-CN" sz="1800" kern="100">
                        <a:effectLst/>
                        <a:latin typeface="Times New Roman"/>
                        <a:ea typeface="宋体"/>
                        <a:cs typeface="Times New Roman"/>
                      </a:endParaRPr>
                    </a:p>
                  </a:txBody>
                  <a:tcPr marL="55914" marR="55914" marT="0" marB="0" anchor="ctr"/>
                </a:tc>
                <a:tc>
                  <a:txBody>
                    <a:bodyPr/>
                    <a:lstStyle/>
                    <a:p>
                      <a:pPr indent="127000" algn="just">
                        <a:lnSpc>
                          <a:spcPct val="150000"/>
                        </a:lnSpc>
                        <a:spcAft>
                          <a:spcPts val="0"/>
                        </a:spcAft>
                      </a:pPr>
                      <a:r>
                        <a:rPr lang="zh-CN" sz="1800" kern="100" dirty="0">
                          <a:effectLst/>
                        </a:rPr>
                        <a:t>接收</a:t>
                      </a:r>
                      <a:r>
                        <a:rPr lang="en-US" sz="1800" kern="100" dirty="0" err="1">
                          <a:effectLst/>
                        </a:rPr>
                        <a:t>str</a:t>
                      </a:r>
                      <a:r>
                        <a:rPr lang="zh-CN" sz="1800" kern="100" dirty="0">
                          <a:effectLst/>
                        </a:rPr>
                        <a:t>。表示选择的</a:t>
                      </a:r>
                      <a:r>
                        <a:rPr lang="en-US" sz="1800" kern="100" dirty="0">
                          <a:effectLst/>
                        </a:rPr>
                        <a:t>HTML</a:t>
                      </a:r>
                      <a:r>
                        <a:rPr lang="zh-CN" sz="1800" kern="100" dirty="0">
                          <a:effectLst/>
                        </a:rPr>
                        <a:t>解析器。无默认值</a:t>
                      </a:r>
                      <a:endParaRPr lang="zh-CN" sz="1800" kern="100" dirty="0">
                        <a:effectLst/>
                        <a:latin typeface="Times New Roman"/>
                        <a:ea typeface="宋体"/>
                        <a:cs typeface="Times New Roman"/>
                      </a:endParaRPr>
                    </a:p>
                  </a:txBody>
                  <a:tcPr marL="55914" marR="55914" marT="0" marB="0" anchor="ctr"/>
                </a:tc>
                <a:extLst>
                  <a:ext uri="{0D108BD9-81ED-4DB2-BD59-A6C34878D82A}">
                    <a16:rowId xmlns:a16="http://schemas.microsoft.com/office/drawing/2014/main" val="10002"/>
                  </a:ext>
                </a:extLst>
              </a:tr>
              <a:tr h="906123">
                <a:tc>
                  <a:txBody>
                    <a:bodyPr/>
                    <a:lstStyle/>
                    <a:p>
                      <a:pPr indent="127000" algn="ctr">
                        <a:lnSpc>
                          <a:spcPct val="150000"/>
                        </a:lnSpc>
                        <a:spcAft>
                          <a:spcPts val="0"/>
                        </a:spcAft>
                      </a:pPr>
                      <a:r>
                        <a:rPr lang="en-US" sz="1800" kern="100">
                          <a:effectLst/>
                        </a:rPr>
                        <a:t>base_url</a:t>
                      </a:r>
                      <a:endParaRPr lang="zh-CN" sz="1800" kern="100">
                        <a:effectLst/>
                        <a:latin typeface="Times New Roman"/>
                        <a:ea typeface="宋体"/>
                        <a:cs typeface="Times New Roman"/>
                      </a:endParaRPr>
                    </a:p>
                  </a:txBody>
                  <a:tcPr marL="55914" marR="55914" marT="0" marB="0" anchor="ctr"/>
                </a:tc>
                <a:tc>
                  <a:txBody>
                    <a:bodyPr/>
                    <a:lstStyle/>
                    <a:p>
                      <a:pPr indent="127000" algn="just">
                        <a:lnSpc>
                          <a:spcPct val="150000"/>
                        </a:lnSpc>
                        <a:spcAft>
                          <a:spcPts val="0"/>
                        </a:spcAft>
                      </a:pPr>
                      <a:r>
                        <a:rPr lang="zh-CN" sz="1800" kern="100" dirty="0">
                          <a:effectLst/>
                        </a:rPr>
                        <a:t>接收</a:t>
                      </a:r>
                      <a:r>
                        <a:rPr lang="en-US" sz="1800" kern="100" dirty="0" err="1">
                          <a:effectLst/>
                        </a:rPr>
                        <a:t>str</a:t>
                      </a:r>
                      <a:r>
                        <a:rPr lang="zh-CN" sz="1800" kern="100" dirty="0">
                          <a:effectLst/>
                        </a:rPr>
                        <a:t>。表示设置文档的原始</a:t>
                      </a:r>
                      <a:r>
                        <a:rPr lang="en-US" sz="1800" kern="100" dirty="0">
                          <a:effectLst/>
                        </a:rPr>
                        <a:t>URL</a:t>
                      </a:r>
                      <a:r>
                        <a:rPr lang="zh-CN" sz="1800" kern="100" dirty="0">
                          <a:effectLst/>
                        </a:rPr>
                        <a:t>，用于在查找外部实体的相对路径。默认为</a:t>
                      </a:r>
                      <a:r>
                        <a:rPr lang="en-US" sz="1800" kern="100" dirty="0">
                          <a:effectLst/>
                        </a:rPr>
                        <a:t>None</a:t>
                      </a:r>
                      <a:endParaRPr lang="zh-CN" sz="1800" kern="100" dirty="0">
                        <a:effectLst/>
                        <a:latin typeface="Times New Roman"/>
                        <a:ea typeface="宋体"/>
                        <a:cs typeface="Times New Roman"/>
                      </a:endParaRPr>
                    </a:p>
                  </a:txBody>
                  <a:tcPr marL="55914" marR="55914"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a:extLst>
              <a:ext uri="{FF2B5EF4-FFF2-40B4-BE49-F238E27FC236}">
                <a16:creationId xmlns:a16="http://schemas.microsoft.com/office/drawing/2014/main" id="{EB14003A-F675-4597-B165-DAA956AA8636}"/>
              </a:ext>
            </a:extLst>
          </p:cNvPr>
          <p:cNvSpPr>
            <a:spLocks noGrp="1"/>
          </p:cNvSpPr>
          <p:nvPr>
            <p:ph idx="1"/>
          </p:nvPr>
        </p:nvSpPr>
        <p:spPr/>
        <p:txBody>
          <a:bodyPr/>
          <a:lstStyle/>
          <a:p>
            <a:pPr marL="361950" indent="-361950"/>
            <a:r>
              <a:rPr lang="zh-CN" altLang="zh-CN"/>
              <a:t>若</a:t>
            </a:r>
            <a:r>
              <a:rPr lang="en-US" altLang="zh-CN"/>
              <a:t>HTML</a:t>
            </a:r>
            <a:r>
              <a:rPr lang="zh-CN" altLang="zh-CN"/>
              <a:t>中的节点没有闭合，</a:t>
            </a:r>
            <a:r>
              <a:rPr lang="en-US" altLang="zh-CN"/>
              <a:t>etree</a:t>
            </a:r>
            <a:r>
              <a:rPr lang="zh-CN" altLang="zh-CN"/>
              <a:t>模块也提供自动补全功能。调用</a:t>
            </a:r>
            <a:r>
              <a:rPr lang="en-US" altLang="zh-CN"/>
              <a:t>tostring</a:t>
            </a:r>
            <a:r>
              <a:rPr lang="zh-CN" altLang="zh-CN"/>
              <a:t>方法即可输出修正后的</a:t>
            </a:r>
            <a:r>
              <a:rPr lang="en-US" altLang="zh-CN"/>
              <a:t>HTML</a:t>
            </a:r>
            <a:r>
              <a:rPr lang="zh-CN" altLang="zh-CN"/>
              <a:t>代码，但是结果为</a:t>
            </a:r>
            <a:r>
              <a:rPr lang="en-US" altLang="zh-CN"/>
              <a:t>bytes</a:t>
            </a:r>
            <a:r>
              <a:rPr lang="zh-CN" altLang="zh-CN"/>
              <a:t>类型，需要使用</a:t>
            </a:r>
            <a:r>
              <a:rPr lang="en-US" altLang="zh-CN"/>
              <a:t>decode</a:t>
            </a:r>
            <a:r>
              <a:rPr lang="zh-CN" altLang="zh-CN"/>
              <a:t>方法转成</a:t>
            </a:r>
            <a:r>
              <a:rPr lang="en-US" altLang="zh-CN"/>
              <a:t>str</a:t>
            </a:r>
            <a:r>
              <a:rPr lang="zh-CN" altLang="zh-CN"/>
              <a:t>类型。</a:t>
            </a:r>
          </a:p>
          <a:p>
            <a:pPr marL="361950" indent="-361950"/>
            <a:endParaRPr lang="zh-CN" altLang="en-US"/>
          </a:p>
        </p:txBody>
      </p:sp>
      <p:sp>
        <p:nvSpPr>
          <p:cNvPr id="48131" name="标题 2">
            <a:extLst>
              <a:ext uri="{FF2B5EF4-FFF2-40B4-BE49-F238E27FC236}">
                <a16:creationId xmlns:a16="http://schemas.microsoft.com/office/drawing/2014/main" id="{3C575FC8-98C3-468F-9D1B-F3AA3CE6BBA8}"/>
              </a:ext>
            </a:extLst>
          </p:cNvPr>
          <p:cNvSpPr>
            <a:spLocks noGrp="1"/>
          </p:cNvSpPr>
          <p:nvPr>
            <p:ph type="title"/>
          </p:nvPr>
        </p:nvSpPr>
        <p:spPr/>
        <p:txBody>
          <a:bodyPr/>
          <a:lstStyle/>
          <a:p>
            <a:r>
              <a:rPr lang="zh-CN" altLang="zh-CN"/>
              <a:t>使用</a:t>
            </a:r>
            <a:r>
              <a:rPr lang="en-US" altLang="zh-CN"/>
              <a:t>Xpath</a:t>
            </a:r>
            <a:r>
              <a:rPr lang="zh-CN" altLang="zh-CN"/>
              <a:t>解析网页</a:t>
            </a:r>
            <a:endParaRPr lang="zh-CN" altLang="en-US"/>
          </a:p>
        </p:txBody>
      </p:sp>
      <p:sp>
        <p:nvSpPr>
          <p:cNvPr id="48132" name="内容占位符 3">
            <a:extLst>
              <a:ext uri="{FF2B5EF4-FFF2-40B4-BE49-F238E27FC236}">
                <a16:creationId xmlns:a16="http://schemas.microsoft.com/office/drawing/2014/main" id="{08A82AF0-BCE0-4CC0-9713-C626FCAF5A29}"/>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zh-CN" sz="2000" b="1" dirty="0">
                <a:solidFill>
                  <a:schemeClr val="bg1"/>
                </a:solidFill>
                <a:latin typeface="微软雅黑" panose="020B0503020204020204" pitchFamily="34" charset="-122"/>
                <a:ea typeface="微软雅黑" panose="020B0503020204020204" pitchFamily="34" charset="-122"/>
              </a:rPr>
              <a:t>基本语法</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a:extLst>
              <a:ext uri="{FF2B5EF4-FFF2-40B4-BE49-F238E27FC236}">
                <a16:creationId xmlns:a16="http://schemas.microsoft.com/office/drawing/2014/main" id="{267D33E9-F153-4A51-8E67-744D9AD32D4F}"/>
              </a:ext>
            </a:extLst>
          </p:cNvPr>
          <p:cNvSpPr>
            <a:spLocks noGrp="1"/>
          </p:cNvSpPr>
          <p:nvPr>
            <p:ph idx="1"/>
          </p:nvPr>
        </p:nvSpPr>
        <p:spPr/>
        <p:txBody>
          <a:bodyPr/>
          <a:lstStyle/>
          <a:p>
            <a:pPr marL="361950" indent="-361950"/>
            <a:r>
              <a:rPr lang="en-US" altLang="zh-CN"/>
              <a:t>Xpath</a:t>
            </a:r>
            <a:r>
              <a:rPr lang="zh-CN" altLang="zh-CN"/>
              <a:t>使用类似正则的表达式来匹配</a:t>
            </a:r>
            <a:r>
              <a:rPr lang="en-US" altLang="zh-CN"/>
              <a:t>HTML</a:t>
            </a:r>
            <a:r>
              <a:rPr lang="zh-CN" altLang="zh-CN"/>
              <a:t>文件中的内容，常用匹配表达式如</a:t>
            </a:r>
            <a:r>
              <a:rPr lang="zh-CN" altLang="en-US"/>
              <a:t>下</a:t>
            </a:r>
            <a:r>
              <a:rPr lang="zh-CN" altLang="zh-CN"/>
              <a:t>。</a:t>
            </a:r>
          </a:p>
          <a:p>
            <a:pPr marL="361950" indent="-361950"/>
            <a:endParaRPr lang="zh-CN" altLang="en-US"/>
          </a:p>
        </p:txBody>
      </p:sp>
      <p:sp>
        <p:nvSpPr>
          <p:cNvPr id="49155" name="标题 2">
            <a:extLst>
              <a:ext uri="{FF2B5EF4-FFF2-40B4-BE49-F238E27FC236}">
                <a16:creationId xmlns:a16="http://schemas.microsoft.com/office/drawing/2014/main" id="{7E71FF17-3910-417B-A3BA-8BA2A00C0908}"/>
              </a:ext>
            </a:extLst>
          </p:cNvPr>
          <p:cNvSpPr>
            <a:spLocks noGrp="1"/>
          </p:cNvSpPr>
          <p:nvPr>
            <p:ph type="title"/>
          </p:nvPr>
        </p:nvSpPr>
        <p:spPr/>
        <p:txBody>
          <a:bodyPr/>
          <a:lstStyle/>
          <a:p>
            <a:r>
              <a:rPr lang="zh-CN" altLang="zh-CN"/>
              <a:t>使用</a:t>
            </a:r>
            <a:r>
              <a:rPr lang="en-US" altLang="zh-CN"/>
              <a:t>Xpath</a:t>
            </a:r>
            <a:r>
              <a:rPr lang="zh-CN" altLang="zh-CN"/>
              <a:t>解析网页</a:t>
            </a:r>
            <a:endParaRPr lang="zh-CN" altLang="en-US"/>
          </a:p>
        </p:txBody>
      </p:sp>
      <p:sp>
        <p:nvSpPr>
          <p:cNvPr id="49156" name="内容占位符 3">
            <a:extLst>
              <a:ext uri="{FF2B5EF4-FFF2-40B4-BE49-F238E27FC236}">
                <a16:creationId xmlns:a16="http://schemas.microsoft.com/office/drawing/2014/main" id="{9ED15A41-FD64-4BC5-9B1B-0C5A4831F15A}"/>
              </a:ext>
            </a:extLst>
          </p:cNvPr>
          <p:cNvSpPr>
            <a:spLocks noGrp="1"/>
          </p:cNvSpPr>
          <p:nvPr>
            <p:ph idx="10"/>
          </p:nvPr>
        </p:nvSpPr>
        <p:spPr>
          <a:xfrm>
            <a:off x="436563" y="1138238"/>
            <a:ext cx="11107737" cy="427037"/>
          </a:xfrm>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zh-CN" sz="2000" b="1" dirty="0">
                <a:solidFill>
                  <a:schemeClr val="bg1"/>
                </a:solidFill>
                <a:latin typeface="微软雅黑" panose="020B0503020204020204" pitchFamily="34" charset="-122"/>
                <a:ea typeface="微软雅黑" panose="020B0503020204020204" pitchFamily="34" charset="-122"/>
              </a:rPr>
              <a:t>基本语法</a:t>
            </a:r>
          </a:p>
        </p:txBody>
      </p:sp>
      <p:graphicFrame>
        <p:nvGraphicFramePr>
          <p:cNvPr id="5" name="表格 4">
            <a:extLst>
              <a:ext uri="{FF2B5EF4-FFF2-40B4-BE49-F238E27FC236}">
                <a16:creationId xmlns:a16="http://schemas.microsoft.com/office/drawing/2014/main" id="{977BD4F7-9EEB-4213-BE14-1477AE1C3038}"/>
              </a:ext>
            </a:extLst>
          </p:cNvPr>
          <p:cNvGraphicFramePr>
            <a:graphicFrameLocks noGrp="1"/>
          </p:cNvGraphicFramePr>
          <p:nvPr>
            <p:extLst>
              <p:ext uri="{D42A27DB-BD31-4B8C-83A1-F6EECF244321}">
                <p14:modId xmlns:p14="http://schemas.microsoft.com/office/powerpoint/2010/main" val="4242774146"/>
              </p:ext>
            </p:extLst>
          </p:nvPr>
        </p:nvGraphicFramePr>
        <p:xfrm>
          <a:off x="901700" y="2676525"/>
          <a:ext cx="7806871" cy="3003550"/>
        </p:xfrm>
        <a:graphic>
          <a:graphicData uri="http://schemas.openxmlformats.org/drawingml/2006/table">
            <a:tbl>
              <a:tblPr firstRow="1" firstCol="1" bandRow="1">
                <a:tableStyleId>{5C22544A-7EE6-4342-B048-85BDC9FD1C3A}</a:tableStyleId>
              </a:tblPr>
              <a:tblGrid>
                <a:gridCol w="2696037">
                  <a:extLst>
                    <a:ext uri="{9D8B030D-6E8A-4147-A177-3AD203B41FA5}">
                      <a16:colId xmlns:a16="http://schemas.microsoft.com/office/drawing/2014/main" val="20000"/>
                    </a:ext>
                  </a:extLst>
                </a:gridCol>
                <a:gridCol w="5110834">
                  <a:extLst>
                    <a:ext uri="{9D8B030D-6E8A-4147-A177-3AD203B41FA5}">
                      <a16:colId xmlns:a16="http://schemas.microsoft.com/office/drawing/2014/main" val="20001"/>
                    </a:ext>
                  </a:extLst>
                </a:gridCol>
              </a:tblGrid>
              <a:tr h="411490">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表达式</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0"/>
                  </a:ext>
                </a:extLst>
              </a:tr>
              <a:tr h="432010">
                <a:tc>
                  <a:txBody>
                    <a:bodyPr/>
                    <a:lstStyle/>
                    <a:p>
                      <a:pPr indent="127000" algn="ctr">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nodename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a:t>
                      </a:r>
                      <a:r>
                        <a:rPr lang="en-US" sz="1800" kern="100" dirty="0" err="1">
                          <a:effectLst/>
                          <a:latin typeface="微软雅黑" panose="020B0503020204020204" pitchFamily="34" charset="-122"/>
                          <a:ea typeface="微软雅黑" panose="020B0503020204020204" pitchFamily="34" charset="-122"/>
                        </a:rPr>
                        <a:t>nodename</a:t>
                      </a:r>
                      <a:r>
                        <a:rPr lang="zh-CN" sz="1800" kern="100" dirty="0">
                          <a:effectLst/>
                          <a:latin typeface="微软雅黑" panose="020B0503020204020204" pitchFamily="34" charset="-122"/>
                          <a:ea typeface="微软雅黑" panose="020B0503020204020204" pitchFamily="34" charset="-122"/>
                        </a:rPr>
                        <a:t>节点的所有子节点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1"/>
                  </a:ext>
                </a:extLst>
              </a:tr>
              <a:tr h="4320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从当前节点选取直接子节点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2"/>
                  </a:ext>
                </a:extLst>
              </a:tr>
              <a:tr h="4320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从当前节点选取子孙节点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3"/>
                  </a:ext>
                </a:extLst>
              </a:tr>
              <a:tr h="4320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选取当前节点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4"/>
                  </a:ext>
                </a:extLst>
              </a:tr>
              <a:tr h="4320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选取当前节点的父节点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5"/>
                  </a:ext>
                </a:extLst>
              </a:tr>
              <a:tr h="4320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选取属性</a:t>
                      </a:r>
                      <a:endParaRPr lang="zh-CN" sz="1800" kern="100" dirty="0">
                        <a:effectLst/>
                        <a:latin typeface="微软雅黑" panose="020B0503020204020204" pitchFamily="34" charset="-122"/>
                        <a:ea typeface="微软雅黑" panose="020B0503020204020204" pitchFamily="34" charset="-122"/>
                        <a:cs typeface="Times New Roman"/>
                      </a:endParaRPr>
                    </a:p>
                  </a:txBody>
                  <a:tcPr marL="39173" marR="39173"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a:extLst>
              <a:ext uri="{FF2B5EF4-FFF2-40B4-BE49-F238E27FC236}">
                <a16:creationId xmlns:a16="http://schemas.microsoft.com/office/drawing/2014/main" id="{E806AD86-CD6C-4687-97AA-32126CD26ABA}"/>
              </a:ext>
            </a:extLst>
          </p:cNvPr>
          <p:cNvSpPr>
            <a:spLocks noGrp="1"/>
          </p:cNvSpPr>
          <p:nvPr>
            <p:ph idx="1"/>
          </p:nvPr>
        </p:nvSpPr>
        <p:spPr/>
        <p:txBody>
          <a:bodyPr/>
          <a:lstStyle/>
          <a:p>
            <a:pPr marL="361950" indent="-361950"/>
            <a:r>
              <a:rPr lang="en-US" altLang="zh-CN"/>
              <a:t>Xpath</a:t>
            </a:r>
            <a:r>
              <a:rPr lang="zh-CN" altLang="zh-CN"/>
              <a:t>中的谓语用来查找某个特定的节点或包含某个指定的值的节点，谓语被嵌在路径后的方括号中，如</a:t>
            </a:r>
            <a:r>
              <a:rPr lang="zh-CN" altLang="en-US"/>
              <a:t>下</a:t>
            </a:r>
            <a:r>
              <a:rPr lang="zh-CN" altLang="zh-CN"/>
              <a:t>。</a:t>
            </a:r>
          </a:p>
          <a:p>
            <a:pPr marL="361950" indent="-361950"/>
            <a:endParaRPr lang="zh-CN" altLang="en-US"/>
          </a:p>
        </p:txBody>
      </p:sp>
      <p:sp>
        <p:nvSpPr>
          <p:cNvPr id="50179" name="标题 2">
            <a:extLst>
              <a:ext uri="{FF2B5EF4-FFF2-40B4-BE49-F238E27FC236}">
                <a16:creationId xmlns:a16="http://schemas.microsoft.com/office/drawing/2014/main" id="{9BFC9D1A-2F3A-487A-A3A4-F5949D72AA52}"/>
              </a:ext>
            </a:extLst>
          </p:cNvPr>
          <p:cNvSpPr>
            <a:spLocks noGrp="1"/>
          </p:cNvSpPr>
          <p:nvPr>
            <p:ph type="title"/>
          </p:nvPr>
        </p:nvSpPr>
        <p:spPr/>
        <p:txBody>
          <a:bodyPr/>
          <a:lstStyle/>
          <a:p>
            <a:r>
              <a:rPr lang="zh-CN" altLang="zh-CN"/>
              <a:t>使用</a:t>
            </a:r>
            <a:r>
              <a:rPr lang="en-US" altLang="zh-CN"/>
              <a:t>Xpath</a:t>
            </a:r>
            <a:r>
              <a:rPr lang="zh-CN" altLang="zh-CN"/>
              <a:t>解析网页</a:t>
            </a:r>
            <a:endParaRPr lang="zh-CN" altLang="en-US"/>
          </a:p>
        </p:txBody>
      </p:sp>
      <p:sp>
        <p:nvSpPr>
          <p:cNvPr id="50180" name="内容占位符 3">
            <a:extLst>
              <a:ext uri="{FF2B5EF4-FFF2-40B4-BE49-F238E27FC236}">
                <a16:creationId xmlns:a16="http://schemas.microsoft.com/office/drawing/2014/main" id="{044755C7-6A6C-43E1-962E-A7BC37C60E0C}"/>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zh-CN" sz="2000" b="1" dirty="0">
                <a:solidFill>
                  <a:schemeClr val="bg1"/>
                </a:solidFill>
                <a:latin typeface="微软雅黑" panose="020B0503020204020204" pitchFamily="34" charset="-122"/>
                <a:ea typeface="微软雅黑" panose="020B0503020204020204" pitchFamily="34" charset="-122"/>
              </a:rPr>
              <a:t>谓语</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1293FAE8-BB79-4297-8E15-4EC4F0A6442D}"/>
              </a:ext>
            </a:extLst>
          </p:cNvPr>
          <p:cNvGraphicFramePr>
            <a:graphicFrameLocks noGrp="1"/>
          </p:cNvGraphicFramePr>
          <p:nvPr>
            <p:extLst>
              <p:ext uri="{D42A27DB-BD31-4B8C-83A1-F6EECF244321}">
                <p14:modId xmlns:p14="http://schemas.microsoft.com/office/powerpoint/2010/main" val="1836734527"/>
              </p:ext>
            </p:extLst>
          </p:nvPr>
        </p:nvGraphicFramePr>
        <p:xfrm>
          <a:off x="392617" y="2917982"/>
          <a:ext cx="8702407" cy="3798503"/>
        </p:xfrm>
        <a:graphic>
          <a:graphicData uri="http://schemas.openxmlformats.org/drawingml/2006/table">
            <a:tbl>
              <a:tblPr firstRow="1" firstCol="1" bandRow="1">
                <a:tableStyleId>{5C22544A-7EE6-4342-B048-85BDC9FD1C3A}</a:tableStyleId>
              </a:tblPr>
              <a:tblGrid>
                <a:gridCol w="3472441">
                  <a:extLst>
                    <a:ext uri="{9D8B030D-6E8A-4147-A177-3AD203B41FA5}">
                      <a16:colId xmlns:a16="http://schemas.microsoft.com/office/drawing/2014/main" val="20000"/>
                    </a:ext>
                  </a:extLst>
                </a:gridCol>
                <a:gridCol w="5229966">
                  <a:extLst>
                    <a:ext uri="{9D8B030D-6E8A-4147-A177-3AD203B41FA5}">
                      <a16:colId xmlns:a16="http://schemas.microsoft.com/office/drawing/2014/main" val="20001"/>
                    </a:ext>
                  </a:extLst>
                </a:gridCol>
              </a:tblGrid>
              <a:tr h="431999">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表达式</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0"/>
                  </a:ext>
                </a:extLst>
              </a:tr>
              <a:tr h="431999">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/html/body/div[1]</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选取属于</a:t>
                      </a:r>
                      <a:r>
                        <a:rPr lang="en-US" sz="1800" kern="100" dirty="0">
                          <a:effectLst/>
                          <a:latin typeface="微软雅黑" panose="020B0503020204020204" pitchFamily="34" charset="-122"/>
                          <a:ea typeface="微软雅黑" panose="020B0503020204020204" pitchFamily="34" charset="-122"/>
                        </a:rPr>
                        <a:t>body</a:t>
                      </a:r>
                      <a:r>
                        <a:rPr lang="zh-CN" sz="1800" kern="100" dirty="0">
                          <a:effectLst/>
                          <a:latin typeface="微软雅黑" panose="020B0503020204020204" pitchFamily="34" charset="-122"/>
                          <a:ea typeface="微软雅黑" panose="020B0503020204020204" pitchFamily="34" charset="-122"/>
                        </a:rPr>
                        <a:t>子节点下的第一个</a:t>
                      </a:r>
                      <a:r>
                        <a:rPr lang="en-US" sz="1800" kern="100" dirty="0">
                          <a:effectLst/>
                          <a:latin typeface="微软雅黑" panose="020B0503020204020204" pitchFamily="34" charset="-122"/>
                          <a:ea typeface="微软雅黑" panose="020B0503020204020204" pitchFamily="34" charset="-122"/>
                        </a:rPr>
                        <a:t>div</a:t>
                      </a:r>
                      <a:r>
                        <a:rPr lang="zh-CN" sz="1800" kern="100" dirty="0">
                          <a:effectLst/>
                          <a:latin typeface="微软雅黑" panose="020B0503020204020204" pitchFamily="34" charset="-122"/>
                          <a:ea typeface="微软雅黑" panose="020B0503020204020204" pitchFamily="34" charset="-122"/>
                        </a:rPr>
                        <a:t>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1"/>
                  </a:ext>
                </a:extLst>
              </a:tr>
              <a:tr h="431999">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/html/body/div[last()]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选取属于</a:t>
                      </a:r>
                      <a:r>
                        <a:rPr lang="en-US" sz="1800" kern="100" dirty="0">
                          <a:effectLst/>
                          <a:latin typeface="微软雅黑" panose="020B0503020204020204" pitchFamily="34" charset="-122"/>
                          <a:ea typeface="微软雅黑" panose="020B0503020204020204" pitchFamily="34" charset="-122"/>
                        </a:rPr>
                        <a:t>body</a:t>
                      </a:r>
                      <a:r>
                        <a:rPr lang="zh-CN" sz="1800" kern="100" dirty="0">
                          <a:effectLst/>
                          <a:latin typeface="微软雅黑" panose="020B0503020204020204" pitchFamily="34" charset="-122"/>
                          <a:ea typeface="微软雅黑" panose="020B0503020204020204" pitchFamily="34" charset="-122"/>
                        </a:rPr>
                        <a:t>子节点下的最后一个</a:t>
                      </a:r>
                      <a:r>
                        <a:rPr lang="en-US" sz="1800" kern="100" dirty="0">
                          <a:effectLst/>
                          <a:latin typeface="微软雅黑" panose="020B0503020204020204" pitchFamily="34" charset="-122"/>
                          <a:ea typeface="微软雅黑" panose="020B0503020204020204" pitchFamily="34" charset="-122"/>
                        </a:rPr>
                        <a:t>div</a:t>
                      </a:r>
                      <a:r>
                        <a:rPr lang="zh-CN" sz="1800" kern="100" dirty="0">
                          <a:effectLst/>
                          <a:latin typeface="微软雅黑" panose="020B0503020204020204" pitchFamily="34" charset="-122"/>
                          <a:ea typeface="微软雅黑" panose="020B0503020204020204" pitchFamily="34" charset="-122"/>
                        </a:rPr>
                        <a:t>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2"/>
                  </a:ext>
                </a:extLst>
              </a:tr>
              <a:tr h="431999">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/html/body/div[last()-1]</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选取属于</a:t>
                      </a:r>
                      <a:r>
                        <a:rPr lang="en-US" sz="1800" kern="100" dirty="0">
                          <a:effectLst/>
                          <a:latin typeface="微软雅黑" panose="020B0503020204020204" pitchFamily="34" charset="-122"/>
                          <a:ea typeface="微软雅黑" panose="020B0503020204020204" pitchFamily="34" charset="-122"/>
                        </a:rPr>
                        <a:t>body</a:t>
                      </a:r>
                      <a:r>
                        <a:rPr lang="zh-CN" sz="1800" kern="100" dirty="0">
                          <a:effectLst/>
                          <a:latin typeface="微软雅黑" panose="020B0503020204020204" pitchFamily="34" charset="-122"/>
                          <a:ea typeface="微软雅黑" panose="020B0503020204020204" pitchFamily="34" charset="-122"/>
                        </a:rPr>
                        <a:t>子节点下的倒数第二个</a:t>
                      </a:r>
                      <a:r>
                        <a:rPr lang="en-US" sz="1800" kern="100" dirty="0">
                          <a:effectLst/>
                          <a:latin typeface="微软雅黑" panose="020B0503020204020204" pitchFamily="34" charset="-122"/>
                          <a:ea typeface="微软雅黑" panose="020B0503020204020204" pitchFamily="34" charset="-122"/>
                        </a:rPr>
                        <a:t>div</a:t>
                      </a:r>
                      <a:r>
                        <a:rPr lang="zh-CN" sz="1800" kern="100" dirty="0">
                          <a:effectLst/>
                          <a:latin typeface="微软雅黑" panose="020B0503020204020204" pitchFamily="34" charset="-122"/>
                          <a:ea typeface="微软雅黑" panose="020B0503020204020204" pitchFamily="34" charset="-122"/>
                        </a:rPr>
                        <a:t>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3"/>
                  </a:ext>
                </a:extLst>
              </a:tr>
              <a:tr h="431999">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/html/body/div[positon()&lt;3]</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选取属于</a:t>
                      </a:r>
                      <a:r>
                        <a:rPr lang="en-US" sz="1800" kern="100" dirty="0">
                          <a:effectLst/>
                          <a:latin typeface="微软雅黑" panose="020B0503020204020204" pitchFamily="34" charset="-122"/>
                          <a:ea typeface="微软雅黑" panose="020B0503020204020204" pitchFamily="34" charset="-122"/>
                        </a:rPr>
                        <a:t>body</a:t>
                      </a:r>
                      <a:r>
                        <a:rPr lang="zh-CN" sz="1800" kern="100" dirty="0">
                          <a:effectLst/>
                          <a:latin typeface="微软雅黑" panose="020B0503020204020204" pitchFamily="34" charset="-122"/>
                          <a:ea typeface="微软雅黑" panose="020B0503020204020204" pitchFamily="34" charset="-122"/>
                        </a:rPr>
                        <a:t>子节点下的下前两个</a:t>
                      </a:r>
                      <a:r>
                        <a:rPr lang="en-US" sz="1800" kern="100" dirty="0">
                          <a:effectLst/>
                          <a:latin typeface="微软雅黑" panose="020B0503020204020204" pitchFamily="34" charset="-122"/>
                          <a:ea typeface="微软雅黑" panose="020B0503020204020204" pitchFamily="34" charset="-122"/>
                        </a:rPr>
                        <a:t>div</a:t>
                      </a:r>
                      <a:r>
                        <a:rPr lang="zh-CN" sz="1800" kern="100" dirty="0">
                          <a:effectLst/>
                          <a:latin typeface="微软雅黑" panose="020B0503020204020204" pitchFamily="34" charset="-122"/>
                          <a:ea typeface="微软雅黑" panose="020B0503020204020204" pitchFamily="34" charset="-122"/>
                        </a:rPr>
                        <a:t>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4"/>
                  </a:ext>
                </a:extLst>
              </a:tr>
              <a:tr h="431999">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/html/body/div[@id]</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选取属于</a:t>
                      </a:r>
                      <a:r>
                        <a:rPr lang="en-US" sz="1800" kern="100" dirty="0">
                          <a:effectLst/>
                          <a:latin typeface="微软雅黑" panose="020B0503020204020204" pitchFamily="34" charset="-122"/>
                          <a:ea typeface="微软雅黑" panose="020B0503020204020204" pitchFamily="34" charset="-122"/>
                        </a:rPr>
                        <a:t>body</a:t>
                      </a:r>
                      <a:r>
                        <a:rPr lang="zh-CN" sz="1800" kern="100" dirty="0">
                          <a:effectLst/>
                          <a:latin typeface="微软雅黑" panose="020B0503020204020204" pitchFamily="34" charset="-122"/>
                          <a:ea typeface="微软雅黑" panose="020B0503020204020204" pitchFamily="34" charset="-122"/>
                        </a:rPr>
                        <a:t>子节点下的带有</a:t>
                      </a:r>
                      <a:r>
                        <a:rPr lang="en-US" sz="1800" kern="100" dirty="0">
                          <a:effectLst/>
                          <a:latin typeface="微软雅黑" panose="020B0503020204020204" pitchFamily="34" charset="-122"/>
                          <a:ea typeface="微软雅黑" panose="020B0503020204020204" pitchFamily="34" charset="-122"/>
                        </a:rPr>
                        <a:t>id</a:t>
                      </a:r>
                      <a:r>
                        <a:rPr lang="zh-CN" sz="1800" kern="100" dirty="0">
                          <a:effectLst/>
                          <a:latin typeface="微软雅黑" panose="020B0503020204020204" pitchFamily="34" charset="-122"/>
                          <a:ea typeface="微软雅黑" panose="020B0503020204020204" pitchFamily="34" charset="-122"/>
                        </a:rPr>
                        <a:t>属性的</a:t>
                      </a:r>
                      <a:r>
                        <a:rPr lang="en-US" sz="1800" kern="100" dirty="0">
                          <a:effectLst/>
                          <a:latin typeface="微软雅黑" panose="020B0503020204020204" pitchFamily="34" charset="-122"/>
                          <a:ea typeface="微软雅黑" panose="020B0503020204020204" pitchFamily="34" charset="-122"/>
                        </a:rPr>
                        <a:t>div</a:t>
                      </a:r>
                      <a:r>
                        <a:rPr lang="zh-CN" sz="1800" kern="100" dirty="0">
                          <a:effectLst/>
                          <a:latin typeface="微软雅黑" panose="020B0503020204020204" pitchFamily="34" charset="-122"/>
                          <a:ea typeface="微软雅黑" panose="020B0503020204020204" pitchFamily="34" charset="-122"/>
                        </a:rPr>
                        <a:t>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5"/>
                  </a:ext>
                </a:extLst>
              </a:tr>
              <a:tr h="431999">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/html/body/div[@id=”content”]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选取属于</a:t>
                      </a:r>
                      <a:r>
                        <a:rPr lang="en-US" sz="1800" kern="100" dirty="0">
                          <a:effectLst/>
                          <a:latin typeface="微软雅黑" panose="020B0503020204020204" pitchFamily="34" charset="-122"/>
                          <a:ea typeface="微软雅黑" panose="020B0503020204020204" pitchFamily="34" charset="-122"/>
                        </a:rPr>
                        <a:t>body</a:t>
                      </a:r>
                      <a:r>
                        <a:rPr lang="zh-CN" sz="1800" kern="100" dirty="0">
                          <a:effectLst/>
                          <a:latin typeface="微软雅黑" panose="020B0503020204020204" pitchFamily="34" charset="-122"/>
                          <a:ea typeface="微软雅黑" panose="020B0503020204020204" pitchFamily="34" charset="-122"/>
                        </a:rPr>
                        <a:t>子节点下的</a:t>
                      </a:r>
                      <a:r>
                        <a:rPr lang="en-US" sz="1800" kern="100" dirty="0">
                          <a:effectLst/>
                          <a:latin typeface="微软雅黑" panose="020B0503020204020204" pitchFamily="34" charset="-122"/>
                          <a:ea typeface="微软雅黑" panose="020B0503020204020204" pitchFamily="34" charset="-122"/>
                        </a:rPr>
                        <a:t>id</a:t>
                      </a:r>
                      <a:r>
                        <a:rPr lang="zh-CN" sz="1800" kern="100" dirty="0">
                          <a:effectLst/>
                          <a:latin typeface="微软雅黑" panose="020B0503020204020204" pitchFamily="34" charset="-122"/>
                          <a:ea typeface="微软雅黑" panose="020B0503020204020204" pitchFamily="34" charset="-122"/>
                        </a:rPr>
                        <a:t>属性值为</a:t>
                      </a:r>
                      <a:r>
                        <a:rPr lang="en-US" sz="1800" kern="100" dirty="0">
                          <a:effectLst/>
                          <a:latin typeface="微软雅黑" panose="020B0503020204020204" pitchFamily="34" charset="-122"/>
                          <a:ea typeface="微软雅黑" panose="020B0503020204020204" pitchFamily="34" charset="-122"/>
                        </a:rPr>
                        <a:t>content</a:t>
                      </a:r>
                      <a:r>
                        <a:rPr lang="zh-CN" sz="1800" kern="100" dirty="0">
                          <a:effectLst/>
                          <a:latin typeface="微软雅黑" panose="020B0503020204020204" pitchFamily="34" charset="-122"/>
                          <a:ea typeface="微软雅黑" panose="020B0503020204020204" pitchFamily="34" charset="-122"/>
                        </a:rPr>
                        <a:t>的</a:t>
                      </a:r>
                      <a:r>
                        <a:rPr lang="en-US" sz="1800" kern="100" dirty="0">
                          <a:effectLst/>
                          <a:latin typeface="微软雅黑" panose="020B0503020204020204" pitchFamily="34" charset="-122"/>
                          <a:ea typeface="微软雅黑" panose="020B0503020204020204" pitchFamily="34" charset="-122"/>
                        </a:rPr>
                        <a:t>div</a:t>
                      </a:r>
                      <a:r>
                        <a:rPr lang="zh-CN" sz="1800" kern="100" dirty="0">
                          <a:effectLst/>
                          <a:latin typeface="微软雅黑" panose="020B0503020204020204" pitchFamily="34" charset="-122"/>
                          <a:ea typeface="微软雅黑" panose="020B0503020204020204" pitchFamily="34" charset="-122"/>
                        </a:rPr>
                        <a:t>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6"/>
                  </a:ext>
                </a:extLst>
              </a:tr>
              <a:tr h="431999">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/html /body/div[xx&gt;10.00]</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选取属于</a:t>
                      </a:r>
                      <a:r>
                        <a:rPr lang="en-US" sz="1800" kern="100" dirty="0">
                          <a:effectLst/>
                          <a:latin typeface="微软雅黑" panose="020B0503020204020204" pitchFamily="34" charset="-122"/>
                          <a:ea typeface="微软雅黑" panose="020B0503020204020204" pitchFamily="34" charset="-122"/>
                        </a:rPr>
                        <a:t>body</a:t>
                      </a:r>
                      <a:r>
                        <a:rPr lang="zh-CN" sz="1800" kern="100" dirty="0">
                          <a:effectLst/>
                          <a:latin typeface="微软雅黑" panose="020B0503020204020204" pitchFamily="34" charset="-122"/>
                          <a:ea typeface="微软雅黑" panose="020B0503020204020204" pitchFamily="34" charset="-122"/>
                        </a:rPr>
                        <a:t>子节点下的</a:t>
                      </a:r>
                      <a:r>
                        <a:rPr lang="en-US" sz="1800" kern="100" dirty="0">
                          <a:effectLst/>
                          <a:latin typeface="微软雅黑" panose="020B0503020204020204" pitchFamily="34" charset="-122"/>
                          <a:ea typeface="微软雅黑" panose="020B0503020204020204" pitchFamily="34" charset="-122"/>
                        </a:rPr>
                        <a:t>xx</a:t>
                      </a:r>
                      <a:r>
                        <a:rPr lang="zh-CN" sz="1800" kern="100" dirty="0">
                          <a:effectLst/>
                          <a:latin typeface="微软雅黑" panose="020B0503020204020204" pitchFamily="34" charset="-122"/>
                          <a:ea typeface="微软雅黑" panose="020B0503020204020204" pitchFamily="34" charset="-122"/>
                        </a:rPr>
                        <a:t>元素值大于</a:t>
                      </a:r>
                      <a:r>
                        <a:rPr lang="en-US" sz="1800" kern="100" dirty="0">
                          <a:effectLst/>
                          <a:latin typeface="微软雅黑" panose="020B0503020204020204" pitchFamily="34" charset="-122"/>
                          <a:ea typeface="微软雅黑" panose="020B0503020204020204" pitchFamily="34" charset="-122"/>
                        </a:rPr>
                        <a:t>10</a:t>
                      </a:r>
                      <a:r>
                        <a:rPr lang="zh-CN" sz="1800" kern="100" dirty="0">
                          <a:effectLst/>
                          <a:latin typeface="微软雅黑" panose="020B0503020204020204" pitchFamily="34" charset="-122"/>
                          <a:ea typeface="微软雅黑" panose="020B0503020204020204" pitchFamily="34" charset="-122"/>
                        </a:rPr>
                        <a:t>的节点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798" marR="30798"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a:extLst>
              <a:ext uri="{FF2B5EF4-FFF2-40B4-BE49-F238E27FC236}">
                <a16:creationId xmlns:a16="http://schemas.microsoft.com/office/drawing/2014/main" id="{C29C12AA-D239-48DA-969E-B573674AB99B}"/>
              </a:ext>
            </a:extLst>
          </p:cNvPr>
          <p:cNvSpPr>
            <a:spLocks noGrp="1"/>
          </p:cNvSpPr>
          <p:nvPr>
            <p:ph idx="1"/>
          </p:nvPr>
        </p:nvSpPr>
        <p:spPr/>
        <p:txBody>
          <a:bodyPr/>
          <a:lstStyle/>
          <a:p>
            <a:pPr marL="361950" indent="-361950"/>
            <a:r>
              <a:rPr lang="en-US" altLang="zh-CN"/>
              <a:t>Xpath</a:t>
            </a:r>
            <a:r>
              <a:rPr lang="zh-CN" altLang="zh-CN"/>
              <a:t>中还提供功能函数进行模糊搜索，有时对象仅掌握了其部分特征，当需要模糊搜索该类对象时，可使用功能函数来实现，</a:t>
            </a:r>
            <a:r>
              <a:rPr lang="zh-CN" altLang="en-US"/>
              <a:t>具体函数如下</a:t>
            </a:r>
            <a:r>
              <a:rPr lang="zh-CN" altLang="zh-CN"/>
              <a:t>。</a:t>
            </a:r>
          </a:p>
          <a:p>
            <a:pPr marL="361950" indent="-361950"/>
            <a:endParaRPr lang="zh-CN" altLang="en-US"/>
          </a:p>
        </p:txBody>
      </p:sp>
      <p:sp>
        <p:nvSpPr>
          <p:cNvPr id="51203" name="标题 2">
            <a:extLst>
              <a:ext uri="{FF2B5EF4-FFF2-40B4-BE49-F238E27FC236}">
                <a16:creationId xmlns:a16="http://schemas.microsoft.com/office/drawing/2014/main" id="{962C44D0-BF5F-45CB-ACE2-DAC9D5A0EBF7}"/>
              </a:ext>
            </a:extLst>
          </p:cNvPr>
          <p:cNvSpPr>
            <a:spLocks noGrp="1"/>
          </p:cNvSpPr>
          <p:nvPr>
            <p:ph type="title"/>
          </p:nvPr>
        </p:nvSpPr>
        <p:spPr/>
        <p:txBody>
          <a:bodyPr/>
          <a:lstStyle/>
          <a:p>
            <a:r>
              <a:rPr lang="zh-CN" altLang="zh-CN"/>
              <a:t>使用</a:t>
            </a:r>
            <a:r>
              <a:rPr lang="en-US" altLang="zh-CN"/>
              <a:t>Xpath</a:t>
            </a:r>
            <a:r>
              <a:rPr lang="zh-CN" altLang="zh-CN"/>
              <a:t>解析网页</a:t>
            </a:r>
            <a:endParaRPr lang="zh-CN" altLang="en-US"/>
          </a:p>
        </p:txBody>
      </p:sp>
      <p:sp>
        <p:nvSpPr>
          <p:cNvPr id="51204" name="内容占位符 3">
            <a:extLst>
              <a:ext uri="{FF2B5EF4-FFF2-40B4-BE49-F238E27FC236}">
                <a16:creationId xmlns:a16="http://schemas.microsoft.com/office/drawing/2014/main" id="{BB63200C-BD2D-4202-8686-A70579FA348A}"/>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zh-CN" sz="2000" b="1" dirty="0">
                <a:solidFill>
                  <a:schemeClr val="bg1"/>
                </a:solidFill>
                <a:latin typeface="微软雅黑" panose="020B0503020204020204" pitchFamily="34" charset="-122"/>
                <a:ea typeface="微软雅黑" panose="020B0503020204020204" pitchFamily="34" charset="-122"/>
              </a:rPr>
              <a:t>功能函数</a:t>
            </a:r>
          </a:p>
        </p:txBody>
      </p:sp>
      <p:graphicFrame>
        <p:nvGraphicFramePr>
          <p:cNvPr id="5" name="表格 4">
            <a:extLst>
              <a:ext uri="{FF2B5EF4-FFF2-40B4-BE49-F238E27FC236}">
                <a16:creationId xmlns:a16="http://schemas.microsoft.com/office/drawing/2014/main" id="{D0EC9A0E-AF36-4122-BEED-88D38FE93F2A}"/>
              </a:ext>
            </a:extLst>
          </p:cNvPr>
          <p:cNvGraphicFramePr>
            <a:graphicFrameLocks noGrp="1"/>
          </p:cNvGraphicFramePr>
          <p:nvPr>
            <p:extLst>
              <p:ext uri="{D42A27DB-BD31-4B8C-83A1-F6EECF244321}">
                <p14:modId xmlns:p14="http://schemas.microsoft.com/office/powerpoint/2010/main" val="2084384070"/>
              </p:ext>
            </p:extLst>
          </p:nvPr>
        </p:nvGraphicFramePr>
        <p:xfrm>
          <a:off x="577850" y="2944813"/>
          <a:ext cx="8772979" cy="3187764"/>
        </p:xfrm>
        <a:graphic>
          <a:graphicData uri="http://schemas.openxmlformats.org/drawingml/2006/table">
            <a:tbl>
              <a:tblPr firstRow="1" firstCol="1" bandRow="1">
                <a:tableStyleId>{5C22544A-7EE6-4342-B048-85BDC9FD1C3A}</a:tableStyleId>
              </a:tblPr>
              <a:tblGrid>
                <a:gridCol w="1329890">
                  <a:extLst>
                    <a:ext uri="{9D8B030D-6E8A-4147-A177-3AD203B41FA5}">
                      <a16:colId xmlns:a16="http://schemas.microsoft.com/office/drawing/2014/main" val="20000"/>
                    </a:ext>
                  </a:extLst>
                </a:gridCol>
                <a:gridCol w="4622437">
                  <a:extLst>
                    <a:ext uri="{9D8B030D-6E8A-4147-A177-3AD203B41FA5}">
                      <a16:colId xmlns:a16="http://schemas.microsoft.com/office/drawing/2014/main" val="20001"/>
                    </a:ext>
                  </a:extLst>
                </a:gridCol>
                <a:gridCol w="2820652">
                  <a:extLst>
                    <a:ext uri="{9D8B030D-6E8A-4147-A177-3AD203B41FA5}">
                      <a16:colId xmlns:a16="http://schemas.microsoft.com/office/drawing/2014/main" val="20002"/>
                    </a:ext>
                  </a:extLst>
                </a:gridCol>
              </a:tblGrid>
              <a:tr h="432117">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功能函数</a:t>
                      </a:r>
                      <a:endParaRPr lang="zh-CN" sz="18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示例</a:t>
                      </a:r>
                      <a:endParaRPr lang="zh-CN" sz="18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cs typeface="Times New Roman"/>
                      </a:endParaRPr>
                    </a:p>
                  </a:txBody>
                  <a:tcPr marL="31824" marR="31824" marT="0" marB="0" anchor="ctr"/>
                </a:tc>
                <a:extLst>
                  <a:ext uri="{0D108BD9-81ED-4DB2-BD59-A6C34878D82A}">
                    <a16:rowId xmlns:a16="http://schemas.microsoft.com/office/drawing/2014/main" val="10000"/>
                  </a:ext>
                </a:extLst>
              </a:tr>
              <a:tr h="43211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starts-with</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en-US" sz="1800" kern="100" dirty="0">
                          <a:effectLst/>
                          <a:latin typeface="微软雅黑" panose="020B0503020204020204" pitchFamily="34" charset="-122"/>
                          <a:ea typeface="微软雅黑" panose="020B0503020204020204" pitchFamily="34" charset="-122"/>
                        </a:rPr>
                        <a:t>//div[starts-with(@</a:t>
                      </a:r>
                      <a:r>
                        <a:rPr lang="en-US" sz="1800" kern="100" dirty="0" err="1">
                          <a:effectLst/>
                          <a:latin typeface="微软雅黑" panose="020B0503020204020204" pitchFamily="34" charset="-122"/>
                          <a:ea typeface="微软雅黑" panose="020B0503020204020204" pitchFamily="34" charset="-122"/>
                        </a:rPr>
                        <a:t>id,”co</a:t>
                      </a:r>
                      <a:r>
                        <a:rPr lang="en-US"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zh-CN" sz="1800" kern="100">
                          <a:effectLst/>
                          <a:latin typeface="微软雅黑" panose="020B0503020204020204" pitchFamily="34" charset="-122"/>
                          <a:ea typeface="微软雅黑" panose="020B0503020204020204" pitchFamily="34" charset="-122"/>
                        </a:rPr>
                        <a:t>选取</a:t>
                      </a:r>
                      <a:r>
                        <a:rPr lang="en-US" sz="1800" kern="100">
                          <a:effectLst/>
                          <a:latin typeface="微软雅黑" panose="020B0503020204020204" pitchFamily="34" charset="-122"/>
                          <a:ea typeface="微软雅黑" panose="020B0503020204020204" pitchFamily="34" charset="-122"/>
                        </a:rPr>
                        <a:t>id</a:t>
                      </a:r>
                      <a:r>
                        <a:rPr lang="zh-CN" sz="1800" kern="100">
                          <a:effectLst/>
                          <a:latin typeface="微软雅黑" panose="020B0503020204020204" pitchFamily="34" charset="-122"/>
                          <a:ea typeface="微软雅黑" panose="020B0503020204020204" pitchFamily="34" charset="-122"/>
                        </a:rPr>
                        <a:t>值以</a:t>
                      </a:r>
                      <a:r>
                        <a:rPr lang="en-US" sz="1800" kern="100">
                          <a:effectLst/>
                          <a:latin typeface="微软雅黑" panose="020B0503020204020204" pitchFamily="34" charset="-122"/>
                          <a:ea typeface="微软雅黑" panose="020B0503020204020204" pitchFamily="34" charset="-122"/>
                        </a:rPr>
                        <a:t>co</a:t>
                      </a:r>
                      <a:r>
                        <a:rPr lang="zh-CN" sz="1800" kern="100">
                          <a:effectLst/>
                          <a:latin typeface="微软雅黑" panose="020B0503020204020204" pitchFamily="34" charset="-122"/>
                          <a:ea typeface="微软雅黑" panose="020B0503020204020204" pitchFamily="34" charset="-122"/>
                        </a:rPr>
                        <a:t>开头的</a:t>
                      </a:r>
                      <a:r>
                        <a:rPr lang="en-US" sz="1800" kern="100">
                          <a:effectLst/>
                          <a:latin typeface="微软雅黑" panose="020B0503020204020204" pitchFamily="34" charset="-122"/>
                          <a:ea typeface="微软雅黑" panose="020B0503020204020204" pitchFamily="34" charset="-122"/>
                        </a:rPr>
                        <a:t>div</a:t>
                      </a:r>
                      <a:r>
                        <a:rPr lang="zh-CN" sz="1800" kern="100">
                          <a:effectLst/>
                          <a:latin typeface="微软雅黑" panose="020B0503020204020204" pitchFamily="34" charset="-122"/>
                          <a:ea typeface="微软雅黑" panose="020B0503020204020204" pitchFamily="34" charset="-122"/>
                        </a:rPr>
                        <a:t>节点</a:t>
                      </a:r>
                      <a:endParaRPr lang="zh-CN" sz="1800" kern="100">
                        <a:effectLst/>
                        <a:latin typeface="微软雅黑" panose="020B0503020204020204" pitchFamily="34" charset="-122"/>
                        <a:ea typeface="微软雅黑" panose="020B0503020204020204" pitchFamily="34" charset="-122"/>
                        <a:cs typeface="Times New Roman"/>
                      </a:endParaRPr>
                    </a:p>
                  </a:txBody>
                  <a:tcPr marL="31824" marR="31824" marT="0" marB="0" anchor="ctr"/>
                </a:tc>
                <a:extLst>
                  <a:ext uri="{0D108BD9-81ED-4DB2-BD59-A6C34878D82A}">
                    <a16:rowId xmlns:a16="http://schemas.microsoft.com/office/drawing/2014/main" val="10001"/>
                  </a:ext>
                </a:extLst>
              </a:tr>
              <a:tr h="43211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contains</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en-US" sz="1800" kern="100" dirty="0">
                          <a:effectLst/>
                          <a:latin typeface="微软雅黑" panose="020B0503020204020204" pitchFamily="34" charset="-122"/>
                          <a:ea typeface="微软雅黑" panose="020B0503020204020204" pitchFamily="34" charset="-122"/>
                        </a:rPr>
                        <a:t>//div[contains(@</a:t>
                      </a:r>
                      <a:r>
                        <a:rPr lang="en-US" sz="1800" kern="100" dirty="0" err="1">
                          <a:effectLst/>
                          <a:latin typeface="微软雅黑" panose="020B0503020204020204" pitchFamily="34" charset="-122"/>
                          <a:ea typeface="微软雅黑" panose="020B0503020204020204" pitchFamily="34" charset="-122"/>
                        </a:rPr>
                        <a:t>id,”co</a:t>
                      </a:r>
                      <a:r>
                        <a:rPr lang="en-US"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zh-CN" sz="1800" kern="100">
                          <a:effectLst/>
                          <a:latin typeface="微软雅黑" panose="020B0503020204020204" pitchFamily="34" charset="-122"/>
                          <a:ea typeface="微软雅黑" panose="020B0503020204020204" pitchFamily="34" charset="-122"/>
                        </a:rPr>
                        <a:t>选取</a:t>
                      </a:r>
                      <a:r>
                        <a:rPr lang="en-US" sz="1800" kern="100">
                          <a:effectLst/>
                          <a:latin typeface="微软雅黑" panose="020B0503020204020204" pitchFamily="34" charset="-122"/>
                          <a:ea typeface="微软雅黑" panose="020B0503020204020204" pitchFamily="34" charset="-122"/>
                        </a:rPr>
                        <a:t>id</a:t>
                      </a:r>
                      <a:r>
                        <a:rPr lang="zh-CN" sz="1800" kern="100">
                          <a:effectLst/>
                          <a:latin typeface="微软雅黑" panose="020B0503020204020204" pitchFamily="34" charset="-122"/>
                          <a:ea typeface="微软雅黑" panose="020B0503020204020204" pitchFamily="34" charset="-122"/>
                        </a:rPr>
                        <a:t>值包含</a:t>
                      </a:r>
                      <a:r>
                        <a:rPr lang="en-US" sz="1800" kern="100">
                          <a:effectLst/>
                          <a:latin typeface="微软雅黑" panose="020B0503020204020204" pitchFamily="34" charset="-122"/>
                          <a:ea typeface="微软雅黑" panose="020B0503020204020204" pitchFamily="34" charset="-122"/>
                        </a:rPr>
                        <a:t>co</a:t>
                      </a:r>
                      <a:r>
                        <a:rPr lang="zh-CN" sz="1800" kern="100">
                          <a:effectLst/>
                          <a:latin typeface="微软雅黑" panose="020B0503020204020204" pitchFamily="34" charset="-122"/>
                          <a:ea typeface="微软雅黑" panose="020B0503020204020204" pitchFamily="34" charset="-122"/>
                        </a:rPr>
                        <a:t>的</a:t>
                      </a:r>
                      <a:r>
                        <a:rPr lang="en-US" sz="1800" kern="100">
                          <a:effectLst/>
                          <a:latin typeface="微软雅黑" panose="020B0503020204020204" pitchFamily="34" charset="-122"/>
                          <a:ea typeface="微软雅黑" panose="020B0503020204020204" pitchFamily="34" charset="-122"/>
                        </a:rPr>
                        <a:t>div</a:t>
                      </a:r>
                      <a:r>
                        <a:rPr lang="zh-CN" sz="1800" kern="100">
                          <a:effectLst/>
                          <a:latin typeface="微软雅黑" panose="020B0503020204020204" pitchFamily="34" charset="-122"/>
                          <a:ea typeface="微软雅黑" panose="020B0503020204020204" pitchFamily="34" charset="-122"/>
                        </a:rPr>
                        <a:t>节点</a:t>
                      </a:r>
                      <a:endParaRPr lang="zh-CN" sz="1800" kern="100">
                        <a:effectLst/>
                        <a:latin typeface="微软雅黑" panose="020B0503020204020204" pitchFamily="34" charset="-122"/>
                        <a:ea typeface="微软雅黑" panose="020B0503020204020204" pitchFamily="34" charset="-122"/>
                        <a:cs typeface="Times New Roman"/>
                      </a:endParaRPr>
                    </a:p>
                  </a:txBody>
                  <a:tcPr marL="31824" marR="31824" marT="0" marB="0" anchor="ctr"/>
                </a:tc>
                <a:extLst>
                  <a:ext uri="{0D108BD9-81ED-4DB2-BD59-A6C34878D82A}">
                    <a16:rowId xmlns:a16="http://schemas.microsoft.com/office/drawing/2014/main" val="10002"/>
                  </a:ext>
                </a:extLst>
              </a:tr>
              <a:tr h="43211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and</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en-US" sz="1800" kern="100" dirty="0">
                          <a:effectLst/>
                          <a:latin typeface="微软雅黑" panose="020B0503020204020204" pitchFamily="34" charset="-122"/>
                          <a:ea typeface="微软雅黑" panose="020B0503020204020204" pitchFamily="34" charset="-122"/>
                        </a:rPr>
                        <a:t>//div[contains(@</a:t>
                      </a:r>
                      <a:r>
                        <a:rPr lang="en-US" sz="1800" kern="100" dirty="0" err="1">
                          <a:effectLst/>
                          <a:latin typeface="微软雅黑" panose="020B0503020204020204" pitchFamily="34" charset="-122"/>
                          <a:ea typeface="微软雅黑" panose="020B0503020204020204" pitchFamily="34" charset="-122"/>
                        </a:rPr>
                        <a:t>id,”co</a:t>
                      </a:r>
                      <a:r>
                        <a:rPr lang="en-US" sz="1800" kern="100" dirty="0">
                          <a:effectLst/>
                          <a:latin typeface="微软雅黑" panose="020B0503020204020204" pitchFamily="34" charset="-122"/>
                          <a:ea typeface="微软雅黑" panose="020B0503020204020204" pitchFamily="34" charset="-122"/>
                        </a:rPr>
                        <a:t>”)</a:t>
                      </a:r>
                      <a:r>
                        <a:rPr lang="en-US" sz="1800" kern="100" dirty="0" err="1">
                          <a:effectLst/>
                          <a:latin typeface="微软雅黑" panose="020B0503020204020204" pitchFamily="34" charset="-122"/>
                          <a:ea typeface="微软雅黑" panose="020B0503020204020204" pitchFamily="34" charset="-122"/>
                        </a:rPr>
                        <a:t>andcontains</a:t>
                      </a:r>
                      <a:r>
                        <a:rPr lang="en-US" sz="1800" kern="100" dirty="0">
                          <a:effectLst/>
                          <a:latin typeface="微软雅黑" panose="020B0503020204020204" pitchFamily="34" charset="-122"/>
                          <a:ea typeface="微软雅黑" panose="020B0503020204020204" pitchFamily="34" charset="-122"/>
                        </a:rPr>
                        <a:t>(@id,”</a:t>
                      </a:r>
                      <a:r>
                        <a:rPr lang="en-US" sz="1800" kern="100" dirty="0" err="1">
                          <a:effectLst/>
                          <a:latin typeface="微软雅黑" panose="020B0503020204020204" pitchFamily="34" charset="-122"/>
                          <a:ea typeface="微软雅黑" panose="020B0503020204020204" pitchFamily="34" charset="-122"/>
                        </a:rPr>
                        <a:t>en</a:t>
                      </a:r>
                      <a:r>
                        <a:rPr lang="en-US"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a:t>
                      </a:r>
                      <a:r>
                        <a:rPr lang="en-US" sz="1800" kern="100" dirty="0">
                          <a:effectLst/>
                          <a:latin typeface="微软雅黑" panose="020B0503020204020204" pitchFamily="34" charset="-122"/>
                          <a:ea typeface="微软雅黑" panose="020B0503020204020204" pitchFamily="34" charset="-122"/>
                        </a:rPr>
                        <a:t>id</a:t>
                      </a:r>
                      <a:r>
                        <a:rPr lang="zh-CN" sz="1800" kern="100" dirty="0">
                          <a:effectLst/>
                          <a:latin typeface="微软雅黑" panose="020B0503020204020204" pitchFamily="34" charset="-122"/>
                          <a:ea typeface="微软雅黑" panose="020B0503020204020204" pitchFamily="34" charset="-122"/>
                        </a:rPr>
                        <a:t>值包含</a:t>
                      </a:r>
                      <a:r>
                        <a:rPr lang="en-US" sz="1800" kern="100" dirty="0">
                          <a:effectLst/>
                          <a:latin typeface="微软雅黑" panose="020B0503020204020204" pitchFamily="34" charset="-122"/>
                          <a:ea typeface="微软雅黑" panose="020B0503020204020204" pitchFamily="34" charset="-122"/>
                        </a:rPr>
                        <a:t>co</a:t>
                      </a:r>
                      <a:r>
                        <a:rPr lang="zh-CN" sz="1800" kern="100" dirty="0">
                          <a:effectLst/>
                          <a:latin typeface="微软雅黑" panose="020B0503020204020204" pitchFamily="34" charset="-122"/>
                          <a:ea typeface="微软雅黑" panose="020B0503020204020204" pitchFamily="34" charset="-122"/>
                        </a:rPr>
                        <a:t>和</a:t>
                      </a:r>
                      <a:r>
                        <a:rPr lang="en-US" sz="1800" kern="100" dirty="0" err="1">
                          <a:effectLst/>
                          <a:latin typeface="微软雅黑" panose="020B0503020204020204" pitchFamily="34" charset="-122"/>
                          <a:ea typeface="微软雅黑" panose="020B0503020204020204" pitchFamily="34" charset="-122"/>
                        </a:rPr>
                        <a:t>en</a:t>
                      </a:r>
                      <a:r>
                        <a:rPr lang="zh-CN" sz="1800" kern="100" dirty="0">
                          <a:effectLst/>
                          <a:latin typeface="微软雅黑" panose="020B0503020204020204" pitchFamily="34" charset="-122"/>
                          <a:ea typeface="微软雅黑" panose="020B0503020204020204" pitchFamily="34" charset="-122"/>
                        </a:rPr>
                        <a:t>的</a:t>
                      </a:r>
                      <a:r>
                        <a:rPr lang="en-US" sz="1800" kern="100" dirty="0">
                          <a:effectLst/>
                          <a:latin typeface="微软雅黑" panose="020B0503020204020204" pitchFamily="34" charset="-122"/>
                          <a:ea typeface="微软雅黑" panose="020B0503020204020204" pitchFamily="34" charset="-122"/>
                        </a:rPr>
                        <a:t>div</a:t>
                      </a:r>
                      <a:r>
                        <a:rPr lang="zh-CN" sz="1800" kern="100" dirty="0">
                          <a:effectLst/>
                          <a:latin typeface="微软雅黑" panose="020B0503020204020204" pitchFamily="34" charset="-122"/>
                          <a:ea typeface="微软雅黑" panose="020B0503020204020204" pitchFamily="34" charset="-122"/>
                        </a:rPr>
                        <a:t>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extLst>
                  <a:ext uri="{0D108BD9-81ED-4DB2-BD59-A6C34878D82A}">
                    <a16:rowId xmlns:a16="http://schemas.microsoft.com/office/drawing/2014/main" val="10003"/>
                  </a:ext>
                </a:extLst>
              </a:tr>
              <a:tr h="43211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text()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en-US" sz="1800" kern="100" dirty="0">
                          <a:effectLst/>
                          <a:latin typeface="微软雅黑" panose="020B0503020204020204" pitchFamily="34" charset="-122"/>
                          <a:ea typeface="微软雅黑" panose="020B0503020204020204" pitchFamily="34" charset="-122"/>
                        </a:rPr>
                        <a:t>//li[contains(text(),”first”)]</a:t>
                      </a:r>
                      <a:endParaRPr lang="zh-CN" sz="18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选取节点文本包含</a:t>
                      </a:r>
                      <a:r>
                        <a:rPr lang="en-US" sz="1800" kern="100" dirty="0">
                          <a:effectLst/>
                          <a:latin typeface="微软雅黑" panose="020B0503020204020204" pitchFamily="34" charset="-122"/>
                          <a:ea typeface="微软雅黑" panose="020B0503020204020204" pitchFamily="34" charset="-122"/>
                        </a:rPr>
                        <a:t>first</a:t>
                      </a:r>
                      <a:r>
                        <a:rPr lang="zh-CN" sz="1800" kern="100" dirty="0">
                          <a:effectLst/>
                          <a:latin typeface="微软雅黑" panose="020B0503020204020204" pitchFamily="34" charset="-122"/>
                          <a:ea typeface="微软雅黑" panose="020B0503020204020204" pitchFamily="34" charset="-122"/>
                        </a:rPr>
                        <a:t>的</a:t>
                      </a:r>
                      <a:r>
                        <a:rPr lang="en-US" sz="1800" kern="100" dirty="0">
                          <a:effectLst/>
                          <a:latin typeface="微软雅黑" panose="020B0503020204020204" pitchFamily="34" charset="-122"/>
                          <a:ea typeface="微软雅黑" panose="020B0503020204020204" pitchFamily="34" charset="-122"/>
                        </a:rPr>
                        <a:t>div</a:t>
                      </a:r>
                      <a:r>
                        <a:rPr lang="zh-CN" sz="1800" kern="100" dirty="0">
                          <a:effectLst/>
                          <a:latin typeface="微软雅黑" panose="020B0503020204020204" pitchFamily="34" charset="-122"/>
                          <a:ea typeface="微软雅黑" panose="020B0503020204020204" pitchFamily="34" charset="-122"/>
                        </a:rPr>
                        <a:t>节点</a:t>
                      </a:r>
                      <a:endParaRPr lang="zh-CN" sz="1800" kern="100" dirty="0">
                        <a:effectLst/>
                        <a:latin typeface="微软雅黑" panose="020B0503020204020204" pitchFamily="34" charset="-122"/>
                        <a:ea typeface="微软雅黑" panose="020B0503020204020204" pitchFamily="34" charset="-122"/>
                        <a:cs typeface="Times New Roman"/>
                      </a:endParaRPr>
                    </a:p>
                  </a:txBody>
                  <a:tcPr marL="31824" marR="31824"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a:extLst>
              <a:ext uri="{FF2B5EF4-FFF2-40B4-BE49-F238E27FC236}">
                <a16:creationId xmlns:a16="http://schemas.microsoft.com/office/drawing/2014/main" id="{4FA63428-212A-4A64-BF4A-DFFBF633C20C}"/>
              </a:ext>
            </a:extLst>
          </p:cNvPr>
          <p:cNvSpPr>
            <a:spLocks noGrp="1"/>
          </p:cNvSpPr>
          <p:nvPr>
            <p:ph idx="1"/>
          </p:nvPr>
        </p:nvSpPr>
        <p:spPr/>
        <p:txBody>
          <a:bodyPr/>
          <a:lstStyle/>
          <a:p>
            <a:pPr marL="361950" indent="-361950"/>
            <a:r>
              <a:rPr lang="zh-CN" altLang="zh-CN"/>
              <a:t>使用</a:t>
            </a:r>
            <a:r>
              <a:rPr lang="en-US" altLang="zh-CN"/>
              <a:t>text</a:t>
            </a:r>
            <a:r>
              <a:rPr lang="zh-CN" altLang="zh-CN"/>
              <a:t>方法可以提取某个单独子节点下的文本，若想提取出定位到的子节点及其子孙节点下的全部文本，则需要使用</a:t>
            </a:r>
            <a:r>
              <a:rPr lang="en-US" altLang="zh-CN"/>
              <a:t>string</a:t>
            </a:r>
            <a:r>
              <a:rPr lang="zh-CN" altLang="zh-CN"/>
              <a:t>方法实现。</a:t>
            </a:r>
          </a:p>
          <a:p>
            <a:pPr marL="361950" indent="-361950"/>
            <a:r>
              <a:rPr lang="zh-CN" altLang="zh-CN"/>
              <a:t>使用</a:t>
            </a:r>
            <a:r>
              <a:rPr lang="en-US" altLang="zh-CN"/>
              <a:t>HTML</a:t>
            </a:r>
            <a:r>
              <a:rPr lang="zh-CN" altLang="zh-CN"/>
              <a:t>类将其初始化通过</a:t>
            </a:r>
            <a:r>
              <a:rPr lang="en-US" altLang="zh-CN"/>
              <a:t>requests</a:t>
            </a:r>
            <a:r>
              <a:rPr lang="zh-CN" altLang="zh-CN"/>
              <a:t>库获取的网页，之后使用谓语定位</a:t>
            </a:r>
            <a:r>
              <a:rPr lang="en-US" altLang="zh-CN"/>
              <a:t>id</a:t>
            </a:r>
            <a:r>
              <a:rPr lang="zh-CN" altLang="zh-CN"/>
              <a:t>值以</a:t>
            </a:r>
            <a:r>
              <a:rPr lang="en-US" altLang="zh-CN"/>
              <a:t>me</a:t>
            </a:r>
            <a:r>
              <a:rPr lang="zh-CN" altLang="zh-CN"/>
              <a:t>开头的</a:t>
            </a:r>
            <a:r>
              <a:rPr lang="en-US" altLang="zh-CN"/>
              <a:t>ul</a:t>
            </a:r>
            <a:r>
              <a:rPr lang="zh-CN" altLang="zh-CN"/>
              <a:t>节点，并使用</a:t>
            </a:r>
            <a:r>
              <a:rPr lang="en-US" altLang="zh-CN"/>
              <a:t>text</a:t>
            </a:r>
            <a:r>
              <a:rPr lang="zh-CN" altLang="zh-CN"/>
              <a:t>方法获取其所有子孙节点</a:t>
            </a:r>
            <a:r>
              <a:rPr lang="en-US" altLang="zh-CN"/>
              <a:t>a</a:t>
            </a:r>
            <a:r>
              <a:rPr lang="zh-CN" altLang="zh-CN"/>
              <a:t>内的文本内容，使用</a:t>
            </a:r>
            <a:r>
              <a:rPr lang="en-US" altLang="zh-CN"/>
              <a:t>@</a:t>
            </a:r>
            <a:r>
              <a:rPr lang="zh-CN" altLang="zh-CN"/>
              <a:t>选取</a:t>
            </a:r>
            <a:r>
              <a:rPr lang="en-US" altLang="zh-CN"/>
              <a:t>href</a:t>
            </a:r>
            <a:r>
              <a:rPr lang="zh-CN" altLang="zh-CN"/>
              <a:t>属性从而实现提取所有子孙节点</a:t>
            </a:r>
            <a:r>
              <a:rPr lang="en-US" altLang="zh-CN"/>
              <a:t>a</a:t>
            </a:r>
            <a:r>
              <a:rPr lang="zh-CN" altLang="zh-CN"/>
              <a:t>内的链接，最后使用</a:t>
            </a:r>
            <a:r>
              <a:rPr lang="en-US" altLang="zh-CN"/>
              <a:t>string</a:t>
            </a:r>
            <a:r>
              <a:rPr lang="zh-CN" altLang="zh-CN"/>
              <a:t>方法直接获取</a:t>
            </a:r>
            <a:r>
              <a:rPr lang="en-US" altLang="zh-CN"/>
              <a:t>ul</a:t>
            </a:r>
            <a:r>
              <a:rPr lang="zh-CN" altLang="zh-CN"/>
              <a:t>节点及其子孙节点中的所有文本内容</a:t>
            </a:r>
            <a:r>
              <a:rPr lang="zh-CN" altLang="en-US"/>
              <a:t>。</a:t>
            </a:r>
          </a:p>
        </p:txBody>
      </p:sp>
      <p:sp>
        <p:nvSpPr>
          <p:cNvPr id="52227" name="标题 2">
            <a:extLst>
              <a:ext uri="{FF2B5EF4-FFF2-40B4-BE49-F238E27FC236}">
                <a16:creationId xmlns:a16="http://schemas.microsoft.com/office/drawing/2014/main" id="{8647B308-46E9-41E3-9B19-C4A144813546}"/>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Xpath</a:t>
            </a:r>
            <a:r>
              <a:rPr lang="zh-CN" altLang="zh-CN">
                <a:latin typeface="微软雅黑" panose="020B0503020204020204" pitchFamily="34" charset="-122"/>
              </a:rPr>
              <a:t>解析网页</a:t>
            </a:r>
            <a:endParaRPr lang="zh-CN" altLang="en-US">
              <a:latin typeface="微软雅黑" panose="020B0503020204020204" pitchFamily="34" charset="-122"/>
            </a:endParaRPr>
          </a:p>
        </p:txBody>
      </p:sp>
      <p:sp>
        <p:nvSpPr>
          <p:cNvPr id="52228" name="内容占位符 3">
            <a:extLst>
              <a:ext uri="{FF2B5EF4-FFF2-40B4-BE49-F238E27FC236}">
                <a16:creationId xmlns:a16="http://schemas.microsoft.com/office/drawing/2014/main" id="{466E9D3D-1524-4997-A31A-D695859226EF}"/>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4. </a:t>
            </a:r>
            <a:r>
              <a:rPr lang="zh-CN" altLang="zh-CN" sz="2000" b="1" dirty="0">
                <a:solidFill>
                  <a:schemeClr val="bg1"/>
                </a:solidFill>
                <a:latin typeface="微软雅黑" panose="020B0503020204020204" pitchFamily="34" charset="-122"/>
                <a:ea typeface="微软雅黑" panose="020B0503020204020204" pitchFamily="34" charset="-122"/>
              </a:rPr>
              <a:t>提取</a:t>
            </a:r>
            <a:r>
              <a:rPr lang="en-US" altLang="zh-CN" sz="2000" b="1" dirty="0">
                <a:solidFill>
                  <a:schemeClr val="bg1"/>
                </a:solidFill>
                <a:latin typeface="微软雅黑" panose="020B0503020204020204" pitchFamily="34" charset="-122"/>
                <a:ea typeface="微软雅黑" panose="020B0503020204020204" pitchFamily="34" charset="-122"/>
              </a:rPr>
              <a:t>header</a:t>
            </a:r>
            <a:r>
              <a:rPr lang="zh-CN" altLang="zh-CN" sz="2000" b="1" dirty="0">
                <a:solidFill>
                  <a:schemeClr val="bg1"/>
                </a:solidFill>
                <a:latin typeface="微软雅黑" panose="020B0503020204020204" pitchFamily="34" charset="-122"/>
                <a:ea typeface="微软雅黑" panose="020B0503020204020204" pitchFamily="34" charset="-122"/>
              </a:rPr>
              <a:t>节点下全部标题文本及对应链接</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8519859B-BF84-4777-A402-EFDB30C508DB}"/>
              </a:ext>
            </a:extLst>
          </p:cNvPr>
          <p:cNvSpPr>
            <a:spLocks noGrp="1"/>
          </p:cNvSpPr>
          <p:nvPr>
            <p:ph idx="1"/>
          </p:nvPr>
        </p:nvSpPr>
        <p:spPr/>
        <p:txBody>
          <a:bodyPr/>
          <a:lstStyle/>
          <a:p>
            <a:pPr marL="0" indent="0">
              <a:buFont typeface="Wingdings" panose="05000000000000000000" pitchFamily="2" charset="2"/>
              <a:buNone/>
              <a:defRPr/>
            </a:pPr>
            <a:r>
              <a:rPr lang="en-US" altLang="zh-CN" dirty="0"/>
              <a:t>        Beautiful Soup</a:t>
            </a:r>
            <a:r>
              <a:rPr lang="zh-CN" altLang="zh-CN" dirty="0"/>
              <a:t>是一个可以从</a:t>
            </a:r>
            <a:r>
              <a:rPr lang="en-US" altLang="zh-CN" dirty="0"/>
              <a:t>HTML</a:t>
            </a:r>
            <a:r>
              <a:rPr lang="zh-CN" altLang="zh-CN" dirty="0"/>
              <a:t>或</a:t>
            </a:r>
            <a:r>
              <a:rPr lang="en-US" altLang="zh-CN" dirty="0"/>
              <a:t>XML</a:t>
            </a:r>
            <a:r>
              <a:rPr lang="zh-CN" altLang="zh-CN" dirty="0"/>
              <a:t>文件中提取数据的</a:t>
            </a:r>
            <a:r>
              <a:rPr lang="en-US" altLang="zh-CN" dirty="0"/>
              <a:t>Python</a:t>
            </a:r>
            <a:r>
              <a:rPr lang="zh-CN" altLang="zh-CN" dirty="0"/>
              <a:t>库。目前</a:t>
            </a:r>
            <a:r>
              <a:rPr lang="en-US" altLang="zh-CN" dirty="0"/>
              <a:t>Beautiful Soup 3</a:t>
            </a:r>
            <a:r>
              <a:rPr lang="zh-CN" altLang="zh-CN" dirty="0"/>
              <a:t>已经停止开发，大部分的爬虫选择使用</a:t>
            </a:r>
            <a:r>
              <a:rPr lang="en-US" altLang="zh-CN" dirty="0"/>
              <a:t>Beautiful Soup 4</a:t>
            </a:r>
            <a:r>
              <a:rPr lang="zh-CN" altLang="zh-CN" dirty="0"/>
              <a:t>开发。</a:t>
            </a:r>
            <a:r>
              <a:rPr lang="en-US" altLang="zh-CN" dirty="0"/>
              <a:t>Beautiful Soup</a:t>
            </a:r>
            <a:r>
              <a:rPr lang="zh-CN" altLang="zh-CN" dirty="0"/>
              <a:t>不仅支持</a:t>
            </a:r>
            <a:r>
              <a:rPr lang="en-US" altLang="zh-CN" dirty="0"/>
              <a:t>Python</a:t>
            </a:r>
            <a:r>
              <a:rPr lang="zh-CN" altLang="zh-CN" dirty="0"/>
              <a:t>标准库中的</a:t>
            </a:r>
            <a:r>
              <a:rPr lang="en-US" altLang="zh-CN" dirty="0"/>
              <a:t>HTML</a:t>
            </a:r>
            <a:r>
              <a:rPr lang="zh-CN" altLang="zh-CN" dirty="0"/>
              <a:t>解析器，还支持一些第三方的解析器，</a:t>
            </a:r>
            <a:r>
              <a:rPr lang="zh-CN" altLang="en-US" dirty="0"/>
              <a:t>具体语法如下</a:t>
            </a:r>
            <a:r>
              <a:rPr lang="zh-CN" altLang="zh-CN" dirty="0"/>
              <a:t>。</a:t>
            </a:r>
          </a:p>
          <a:p>
            <a:pPr>
              <a:defRPr/>
            </a:pPr>
            <a:endParaRPr lang="zh-CN" altLang="en-US" dirty="0"/>
          </a:p>
        </p:txBody>
      </p:sp>
      <p:sp>
        <p:nvSpPr>
          <p:cNvPr id="53251" name="标题 2">
            <a:extLst>
              <a:ext uri="{FF2B5EF4-FFF2-40B4-BE49-F238E27FC236}">
                <a16:creationId xmlns:a16="http://schemas.microsoft.com/office/drawing/2014/main" id="{76992A61-326A-4592-BBE8-443F98A05D6D}"/>
              </a:ext>
            </a:extLst>
          </p:cNvPr>
          <p:cNvSpPr>
            <a:spLocks noGrp="1"/>
          </p:cNvSpPr>
          <p:nvPr>
            <p:ph type="title"/>
          </p:nvPr>
        </p:nvSpPr>
        <p:spPr/>
        <p:txBody>
          <a:bodyPr/>
          <a:lstStyle/>
          <a:p>
            <a:pPr marL="342900" indent="-342900"/>
            <a:r>
              <a:rPr lang="zh-CN" altLang="zh-CN">
                <a:latin typeface="微软雅黑" panose="020B0503020204020204" pitchFamily="34" charset="-122"/>
              </a:rPr>
              <a:t>使用</a:t>
            </a:r>
            <a:r>
              <a:rPr lang="en-US" altLang="zh-CN">
                <a:latin typeface="微软雅黑" panose="020B0503020204020204" pitchFamily="34" charset="-122"/>
              </a:rPr>
              <a:t>Beautiful Soup</a:t>
            </a:r>
            <a:r>
              <a:rPr lang="zh-CN" altLang="zh-CN">
                <a:latin typeface="微软雅黑" panose="020B0503020204020204" pitchFamily="34" charset="-122"/>
              </a:rPr>
              <a:t>解析网页</a:t>
            </a:r>
            <a:endParaRPr lang="zh-CN" altLang="en-US" b="0">
              <a:latin typeface="微软雅黑" panose="020B0503020204020204" pitchFamily="34" charset="-122"/>
            </a:endParaRPr>
          </a:p>
        </p:txBody>
      </p:sp>
      <p:graphicFrame>
        <p:nvGraphicFramePr>
          <p:cNvPr id="6" name="表格 5">
            <a:extLst>
              <a:ext uri="{FF2B5EF4-FFF2-40B4-BE49-F238E27FC236}">
                <a16:creationId xmlns:a16="http://schemas.microsoft.com/office/drawing/2014/main" id="{9A948F27-5F1A-4F5A-8975-A24FA45D9A82}"/>
              </a:ext>
            </a:extLst>
          </p:cNvPr>
          <p:cNvGraphicFramePr>
            <a:graphicFrameLocks noGrp="1"/>
          </p:cNvGraphicFramePr>
          <p:nvPr>
            <p:extLst>
              <p:ext uri="{D42A27DB-BD31-4B8C-83A1-F6EECF244321}">
                <p14:modId xmlns:p14="http://schemas.microsoft.com/office/powerpoint/2010/main" val="2610749472"/>
              </p:ext>
            </p:extLst>
          </p:nvPr>
        </p:nvGraphicFramePr>
        <p:xfrm>
          <a:off x="254878" y="3084059"/>
          <a:ext cx="8808944" cy="3651885"/>
        </p:xfrm>
        <a:graphic>
          <a:graphicData uri="http://schemas.openxmlformats.org/drawingml/2006/table">
            <a:tbl>
              <a:tblPr firstRow="1" firstCol="1" bandRow="1">
                <a:tableStyleId>{5C22544A-7EE6-4342-B048-85BDC9FD1C3A}</a:tableStyleId>
              </a:tblPr>
              <a:tblGrid>
                <a:gridCol w="1452426">
                  <a:extLst>
                    <a:ext uri="{9D8B030D-6E8A-4147-A177-3AD203B41FA5}">
                      <a16:colId xmlns:a16="http://schemas.microsoft.com/office/drawing/2014/main" val="20000"/>
                    </a:ext>
                  </a:extLst>
                </a:gridCol>
                <a:gridCol w="3235603">
                  <a:extLst>
                    <a:ext uri="{9D8B030D-6E8A-4147-A177-3AD203B41FA5}">
                      <a16:colId xmlns:a16="http://schemas.microsoft.com/office/drawing/2014/main" val="20001"/>
                    </a:ext>
                  </a:extLst>
                </a:gridCol>
                <a:gridCol w="2237800">
                  <a:extLst>
                    <a:ext uri="{9D8B030D-6E8A-4147-A177-3AD203B41FA5}">
                      <a16:colId xmlns:a16="http://schemas.microsoft.com/office/drawing/2014/main" val="20002"/>
                    </a:ext>
                  </a:extLst>
                </a:gridCol>
                <a:gridCol w="1883115">
                  <a:extLst>
                    <a:ext uri="{9D8B030D-6E8A-4147-A177-3AD203B41FA5}">
                      <a16:colId xmlns:a16="http://schemas.microsoft.com/office/drawing/2014/main" val="20003"/>
                    </a:ext>
                  </a:extLst>
                </a:gridCol>
              </a:tblGrid>
              <a:tr h="0">
                <a:tc>
                  <a:txBody>
                    <a:bodyPr/>
                    <a:lstStyle/>
                    <a:p>
                      <a:pPr indent="127000"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解析器</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语法格式</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优点</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ctr">
                        <a:lnSpc>
                          <a:spcPct val="150000"/>
                        </a:lnSpc>
                        <a:spcAft>
                          <a:spcPts val="0"/>
                        </a:spcAft>
                      </a:pPr>
                      <a:r>
                        <a:rPr lang="zh-CN" sz="1400" kern="100">
                          <a:effectLst/>
                          <a:latin typeface="微软雅黑" panose="020B0503020204020204" pitchFamily="34" charset="-122"/>
                          <a:ea typeface="微软雅黑" panose="020B0503020204020204" pitchFamily="34" charset="-122"/>
                        </a:rPr>
                        <a:t>缺点</a:t>
                      </a:r>
                      <a:endParaRPr lang="zh-CN" sz="1400" kern="100">
                        <a:effectLst/>
                        <a:latin typeface="微软雅黑" panose="020B0503020204020204" pitchFamily="34" charset="-122"/>
                        <a:ea typeface="微软雅黑" panose="020B0503020204020204" pitchFamily="34" charset="-122"/>
                        <a:cs typeface="Times New Roman"/>
                      </a:endParaRPr>
                    </a:p>
                  </a:txBody>
                  <a:tcPr marL="16891" marR="16891" marT="0" marB="0" anchor="ctr"/>
                </a:tc>
                <a:extLst>
                  <a:ext uri="{0D108BD9-81ED-4DB2-BD59-A6C34878D82A}">
                    <a16:rowId xmlns:a16="http://schemas.microsoft.com/office/drawing/2014/main" val="10000"/>
                  </a:ext>
                </a:extLst>
              </a:tr>
              <a:tr h="0">
                <a:tc>
                  <a:txBody>
                    <a:bodyPr/>
                    <a:lstStyle/>
                    <a:p>
                      <a:pPr indent="127000" algn="just">
                        <a:lnSpc>
                          <a:spcPct val="150000"/>
                        </a:lnSpc>
                        <a:spcAft>
                          <a:spcPts val="0"/>
                        </a:spcAft>
                      </a:pPr>
                      <a:r>
                        <a:rPr lang="en-US" sz="1400" b="0" kern="100" dirty="0">
                          <a:effectLst/>
                          <a:latin typeface="微软雅黑" panose="020B0503020204020204" pitchFamily="34" charset="-122"/>
                          <a:ea typeface="微软雅黑" panose="020B0503020204020204" pitchFamily="34" charset="-122"/>
                        </a:rPr>
                        <a:t>Python</a:t>
                      </a:r>
                      <a:r>
                        <a:rPr lang="zh-CN" sz="1400" b="0" kern="100" dirty="0">
                          <a:effectLst/>
                          <a:latin typeface="微软雅黑" panose="020B0503020204020204" pitchFamily="34" charset="-122"/>
                          <a:ea typeface="微软雅黑" panose="020B0503020204020204" pitchFamily="34" charset="-122"/>
                        </a:rPr>
                        <a:t>标准库</a:t>
                      </a:r>
                      <a:endParaRPr lang="zh-CN" sz="1400" b="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BeautifulSoup</a:t>
                      </a:r>
                      <a:r>
                        <a:rPr lang="en-US" sz="1400" kern="100" dirty="0">
                          <a:effectLst/>
                          <a:latin typeface="微软雅黑" panose="020B0503020204020204" pitchFamily="34" charset="-122"/>
                          <a:ea typeface="微软雅黑" panose="020B0503020204020204" pitchFamily="34" charset="-122"/>
                        </a:rPr>
                        <a:t>(markup, "</a:t>
                      </a:r>
                      <a:r>
                        <a:rPr lang="en-US" sz="1400" kern="100" dirty="0" err="1">
                          <a:effectLst/>
                          <a:latin typeface="微软雅黑" panose="020B0503020204020204" pitchFamily="34" charset="-122"/>
                          <a:ea typeface="微软雅黑" panose="020B0503020204020204" pitchFamily="34" charset="-122"/>
                        </a:rPr>
                        <a:t>html.parser</a:t>
                      </a:r>
                      <a:r>
                        <a:rPr lang="en-US" sz="1400" kern="10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marL="342900" lvl="0" indent="-342900" algn="just">
                        <a:lnSpc>
                          <a:spcPct val="150000"/>
                        </a:lnSpc>
                        <a:spcAft>
                          <a:spcPts val="0"/>
                        </a:spcAft>
                        <a:buSzPts val="1050"/>
                        <a:buFont typeface="Times New Roman"/>
                        <a:buAutoNum type="arabicPeriod"/>
                      </a:pPr>
                      <a:r>
                        <a:rPr lang="en-US" sz="1400" kern="100" dirty="0">
                          <a:effectLst/>
                          <a:latin typeface="微软雅黑" panose="020B0503020204020204" pitchFamily="34" charset="-122"/>
                          <a:ea typeface="微软雅黑" panose="020B0503020204020204" pitchFamily="34" charset="-122"/>
                        </a:rPr>
                        <a:t>Python</a:t>
                      </a:r>
                      <a:r>
                        <a:rPr lang="zh-CN" sz="1400" kern="100" dirty="0">
                          <a:effectLst/>
                          <a:latin typeface="微软雅黑" panose="020B0503020204020204" pitchFamily="34" charset="-122"/>
                          <a:ea typeface="微软雅黑" panose="020B0503020204020204" pitchFamily="34" charset="-122"/>
                        </a:rPr>
                        <a:t>的内置标准库</a:t>
                      </a:r>
                    </a:p>
                    <a:p>
                      <a:pPr marL="342900" lvl="0" indent="-342900" algn="just">
                        <a:lnSpc>
                          <a:spcPct val="150000"/>
                        </a:lnSpc>
                        <a:spcAft>
                          <a:spcPts val="0"/>
                        </a:spcAft>
                        <a:buSzPts val="1050"/>
                        <a:buFont typeface="Times New Roman"/>
                        <a:buAutoNum type="arabicPeriod"/>
                      </a:pPr>
                      <a:r>
                        <a:rPr lang="zh-CN" sz="1400" kern="100" dirty="0">
                          <a:effectLst/>
                          <a:latin typeface="微软雅黑" panose="020B0503020204020204" pitchFamily="34" charset="-122"/>
                          <a:ea typeface="微软雅黑" panose="020B0503020204020204" pitchFamily="34" charset="-122"/>
                        </a:rPr>
                        <a:t>执行速度适中</a:t>
                      </a:r>
                    </a:p>
                    <a:p>
                      <a:pPr marL="342900" lvl="0" indent="-342900" algn="just">
                        <a:lnSpc>
                          <a:spcPct val="150000"/>
                        </a:lnSpc>
                        <a:spcAft>
                          <a:spcPts val="0"/>
                        </a:spcAft>
                        <a:buSzPts val="1050"/>
                        <a:buFont typeface="Times New Roman"/>
                        <a:buAutoNum type="arabicPeriod"/>
                      </a:pPr>
                      <a:r>
                        <a:rPr lang="zh-CN" sz="1400" kern="100" dirty="0">
                          <a:effectLst/>
                          <a:latin typeface="微软雅黑" panose="020B0503020204020204" pitchFamily="34" charset="-122"/>
                          <a:ea typeface="微软雅黑" panose="020B0503020204020204" pitchFamily="34" charset="-122"/>
                        </a:rPr>
                        <a:t>文档容错能力强</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en-US" sz="1400" kern="100">
                          <a:effectLst/>
                          <a:latin typeface="微软雅黑" panose="020B0503020204020204" pitchFamily="34" charset="-122"/>
                          <a:ea typeface="微软雅黑" panose="020B0503020204020204" pitchFamily="34" charset="-122"/>
                        </a:rPr>
                        <a:t>Python 2.7.3</a:t>
                      </a:r>
                      <a:r>
                        <a:rPr lang="zh-CN" sz="1400" kern="100">
                          <a:effectLst/>
                          <a:latin typeface="微软雅黑" panose="020B0503020204020204" pitchFamily="34" charset="-122"/>
                          <a:ea typeface="微软雅黑" panose="020B0503020204020204" pitchFamily="34" charset="-122"/>
                        </a:rPr>
                        <a:t>或</a:t>
                      </a:r>
                      <a:r>
                        <a:rPr lang="en-US" sz="1400" kern="100">
                          <a:effectLst/>
                          <a:latin typeface="微软雅黑" panose="020B0503020204020204" pitchFamily="34" charset="-122"/>
                          <a:ea typeface="微软雅黑" panose="020B0503020204020204" pitchFamily="34" charset="-122"/>
                        </a:rPr>
                        <a:t>3.2.2</a:t>
                      </a:r>
                      <a:r>
                        <a:rPr lang="zh-CN" sz="1400" kern="100">
                          <a:effectLst/>
                          <a:latin typeface="微软雅黑" panose="020B0503020204020204" pitchFamily="34" charset="-122"/>
                          <a:ea typeface="微软雅黑" panose="020B0503020204020204" pitchFamily="34" charset="-122"/>
                        </a:rPr>
                        <a:t>前的版本中文档容错能力差</a:t>
                      </a:r>
                      <a:endParaRPr lang="zh-CN" sz="1400" kern="100">
                        <a:effectLst/>
                        <a:latin typeface="微软雅黑" panose="020B0503020204020204" pitchFamily="34" charset="-122"/>
                        <a:ea typeface="微软雅黑" panose="020B0503020204020204" pitchFamily="34" charset="-122"/>
                        <a:cs typeface="Times New Roman"/>
                      </a:endParaRPr>
                    </a:p>
                  </a:txBody>
                  <a:tcPr marL="16891" marR="16891" marT="0" marB="0" anchor="ctr"/>
                </a:tc>
                <a:extLst>
                  <a:ext uri="{0D108BD9-81ED-4DB2-BD59-A6C34878D82A}">
                    <a16:rowId xmlns:a16="http://schemas.microsoft.com/office/drawing/2014/main" val="10001"/>
                  </a:ext>
                </a:extLst>
              </a:tr>
              <a:tr h="0">
                <a:tc>
                  <a:txBody>
                    <a:bodyPr/>
                    <a:lstStyle/>
                    <a:p>
                      <a:pPr indent="127000" algn="just">
                        <a:lnSpc>
                          <a:spcPct val="150000"/>
                        </a:lnSpc>
                        <a:spcAft>
                          <a:spcPts val="0"/>
                        </a:spcAft>
                      </a:pPr>
                      <a:r>
                        <a:rPr lang="en-US" sz="1400" b="0" kern="100" dirty="0" err="1">
                          <a:effectLst/>
                          <a:latin typeface="微软雅黑" panose="020B0503020204020204" pitchFamily="34" charset="-122"/>
                          <a:ea typeface="微软雅黑" panose="020B0503020204020204" pitchFamily="34" charset="-122"/>
                        </a:rPr>
                        <a:t>lxml</a:t>
                      </a:r>
                      <a:r>
                        <a:rPr lang="en-US" sz="1400" b="0" kern="100" dirty="0">
                          <a:effectLst/>
                          <a:latin typeface="微软雅黑" panose="020B0503020204020204" pitchFamily="34" charset="-122"/>
                          <a:ea typeface="微软雅黑" panose="020B0503020204020204" pitchFamily="34" charset="-122"/>
                        </a:rPr>
                        <a:t> HTML</a:t>
                      </a:r>
                      <a:r>
                        <a:rPr lang="zh-CN" sz="1400" b="0" kern="100" dirty="0">
                          <a:effectLst/>
                          <a:latin typeface="微软雅黑" panose="020B0503020204020204" pitchFamily="34" charset="-122"/>
                          <a:ea typeface="微软雅黑" panose="020B0503020204020204" pitchFamily="34" charset="-122"/>
                        </a:rPr>
                        <a:t>解析器</a:t>
                      </a:r>
                      <a:endParaRPr lang="zh-CN" sz="1400" b="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BeautifulSoup</a:t>
                      </a:r>
                      <a:r>
                        <a:rPr lang="en-US" sz="1400" kern="100" dirty="0">
                          <a:effectLst/>
                          <a:latin typeface="微软雅黑" panose="020B0503020204020204" pitchFamily="34" charset="-122"/>
                          <a:ea typeface="微软雅黑" panose="020B0503020204020204" pitchFamily="34" charset="-122"/>
                        </a:rPr>
                        <a:t>(markup, "</a:t>
                      </a:r>
                      <a:r>
                        <a:rPr lang="en-US" sz="1400" kern="100" dirty="0" err="1">
                          <a:effectLst/>
                          <a:latin typeface="微软雅黑" panose="020B0503020204020204" pitchFamily="34" charset="-122"/>
                          <a:ea typeface="微软雅黑" panose="020B0503020204020204" pitchFamily="34" charset="-122"/>
                        </a:rPr>
                        <a:t>lxml</a:t>
                      </a:r>
                      <a:r>
                        <a:rPr lang="en-US" sz="1400" kern="10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marL="342900" lvl="0" indent="-342900" algn="just">
                        <a:lnSpc>
                          <a:spcPct val="150000"/>
                        </a:lnSpc>
                        <a:spcAft>
                          <a:spcPts val="0"/>
                        </a:spcAft>
                        <a:buSzPts val="1050"/>
                        <a:buFont typeface="Times New Roman"/>
                        <a:buAutoNum type="arabicPeriod"/>
                      </a:pPr>
                      <a:r>
                        <a:rPr lang="zh-CN" sz="1400" kern="100" dirty="0">
                          <a:effectLst/>
                          <a:latin typeface="微软雅黑" panose="020B0503020204020204" pitchFamily="34" charset="-122"/>
                          <a:ea typeface="微软雅黑" panose="020B0503020204020204" pitchFamily="34" charset="-122"/>
                        </a:rPr>
                        <a:t>速度快</a:t>
                      </a:r>
                    </a:p>
                    <a:p>
                      <a:pPr marL="342900" lvl="0" indent="-342900" algn="just">
                        <a:lnSpc>
                          <a:spcPct val="150000"/>
                        </a:lnSpc>
                        <a:spcAft>
                          <a:spcPts val="0"/>
                        </a:spcAft>
                        <a:buSzPts val="1050"/>
                        <a:buFont typeface="Times New Roman"/>
                        <a:buAutoNum type="arabicPeriod"/>
                      </a:pPr>
                      <a:r>
                        <a:rPr lang="zh-CN" sz="1400" kern="100" dirty="0">
                          <a:effectLst/>
                          <a:latin typeface="微软雅黑" panose="020B0503020204020204" pitchFamily="34" charset="-122"/>
                          <a:ea typeface="微软雅黑" panose="020B0503020204020204" pitchFamily="34" charset="-122"/>
                        </a:rPr>
                        <a:t>文档容错能力强</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需要安装</a:t>
                      </a:r>
                      <a:r>
                        <a:rPr lang="en-US" sz="1400" kern="100" dirty="0">
                          <a:effectLst/>
                          <a:latin typeface="微软雅黑" panose="020B0503020204020204" pitchFamily="34" charset="-122"/>
                          <a:ea typeface="微软雅黑" panose="020B0503020204020204" pitchFamily="34" charset="-122"/>
                        </a:rPr>
                        <a:t>C</a:t>
                      </a:r>
                      <a:r>
                        <a:rPr lang="zh-CN" sz="1400" kern="100" dirty="0">
                          <a:effectLst/>
                          <a:latin typeface="微软雅黑" panose="020B0503020204020204" pitchFamily="34" charset="-122"/>
                          <a:ea typeface="微软雅黑" panose="020B0503020204020204" pitchFamily="34" charset="-122"/>
                        </a:rPr>
                        <a:t>语言库</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extLst>
                  <a:ext uri="{0D108BD9-81ED-4DB2-BD59-A6C34878D82A}">
                    <a16:rowId xmlns:a16="http://schemas.microsoft.com/office/drawing/2014/main" val="10002"/>
                  </a:ext>
                </a:extLst>
              </a:tr>
              <a:tr h="0">
                <a:tc>
                  <a:txBody>
                    <a:bodyPr/>
                    <a:lstStyle/>
                    <a:p>
                      <a:pPr indent="127000" algn="just">
                        <a:lnSpc>
                          <a:spcPct val="150000"/>
                        </a:lnSpc>
                        <a:spcAft>
                          <a:spcPts val="0"/>
                        </a:spcAft>
                      </a:pPr>
                      <a:r>
                        <a:rPr lang="en-US" sz="1400" b="0" kern="100" dirty="0" err="1">
                          <a:effectLst/>
                          <a:latin typeface="微软雅黑" panose="020B0503020204020204" pitchFamily="34" charset="-122"/>
                          <a:ea typeface="微软雅黑" panose="020B0503020204020204" pitchFamily="34" charset="-122"/>
                        </a:rPr>
                        <a:t>lxml</a:t>
                      </a:r>
                      <a:r>
                        <a:rPr lang="en-US" sz="1400" b="0" kern="100" dirty="0">
                          <a:effectLst/>
                          <a:latin typeface="微软雅黑" panose="020B0503020204020204" pitchFamily="34" charset="-122"/>
                          <a:ea typeface="微软雅黑" panose="020B0503020204020204" pitchFamily="34" charset="-122"/>
                        </a:rPr>
                        <a:t> XML</a:t>
                      </a:r>
                      <a:r>
                        <a:rPr lang="zh-CN" sz="1400" b="0" kern="100" dirty="0">
                          <a:effectLst/>
                          <a:latin typeface="微软雅黑" panose="020B0503020204020204" pitchFamily="34" charset="-122"/>
                          <a:ea typeface="微软雅黑" panose="020B0503020204020204" pitchFamily="34" charset="-122"/>
                        </a:rPr>
                        <a:t>解析器</a:t>
                      </a:r>
                      <a:endParaRPr lang="zh-CN" sz="1400" b="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BeautifulSoup</a:t>
                      </a:r>
                      <a:r>
                        <a:rPr lang="en-US" sz="1400" kern="100" dirty="0">
                          <a:effectLst/>
                          <a:latin typeface="微软雅黑" panose="020B0503020204020204" pitchFamily="34" charset="-122"/>
                          <a:ea typeface="微软雅黑" panose="020B0503020204020204" pitchFamily="34" charset="-122"/>
                        </a:rPr>
                        <a:t>(markup, ["</a:t>
                      </a:r>
                      <a:r>
                        <a:rPr lang="en-US" sz="1400" kern="100" dirty="0" err="1">
                          <a:effectLst/>
                          <a:latin typeface="微软雅黑" panose="020B0503020204020204" pitchFamily="34" charset="-122"/>
                          <a:ea typeface="微软雅黑" panose="020B0503020204020204" pitchFamily="34" charset="-122"/>
                        </a:rPr>
                        <a:t>lxml</a:t>
                      </a:r>
                      <a:r>
                        <a:rPr lang="en-US" sz="1400" kern="100" dirty="0">
                          <a:effectLst/>
                          <a:latin typeface="微软雅黑" panose="020B0503020204020204" pitchFamily="34" charset="-122"/>
                          <a:ea typeface="微软雅黑" panose="020B0503020204020204" pitchFamily="34" charset="-122"/>
                        </a:rPr>
                        <a:t>-xml"])</a:t>
                      </a:r>
                      <a:endParaRPr lang="zh-CN" sz="1400" kern="100" dirty="0">
                        <a:effectLst/>
                        <a:latin typeface="微软雅黑" panose="020B0503020204020204" pitchFamily="34" charset="-122"/>
                        <a:ea typeface="微软雅黑" panose="020B0503020204020204" pitchFamily="34" charset="-122"/>
                      </a:endParaRPr>
                    </a:p>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BeautifulSoup</a:t>
                      </a:r>
                      <a:r>
                        <a:rPr lang="en-US" sz="1400" kern="100" dirty="0">
                          <a:effectLst/>
                          <a:latin typeface="微软雅黑" panose="020B0503020204020204" pitchFamily="34" charset="-122"/>
                          <a:ea typeface="微软雅黑" panose="020B0503020204020204" pitchFamily="34" charset="-122"/>
                        </a:rPr>
                        <a:t>(markup, "xml")</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marL="342900" lvl="0" indent="-342900" algn="just">
                        <a:lnSpc>
                          <a:spcPct val="150000"/>
                        </a:lnSpc>
                        <a:spcAft>
                          <a:spcPts val="0"/>
                        </a:spcAft>
                        <a:buSzPts val="1050"/>
                        <a:buFont typeface="Times New Roman"/>
                        <a:buAutoNum type="arabicPeriod"/>
                      </a:pPr>
                      <a:r>
                        <a:rPr lang="zh-CN" sz="1400" kern="100">
                          <a:effectLst/>
                          <a:latin typeface="微软雅黑" panose="020B0503020204020204" pitchFamily="34" charset="-122"/>
                          <a:ea typeface="微软雅黑" panose="020B0503020204020204" pitchFamily="34" charset="-122"/>
                        </a:rPr>
                        <a:t>速度快</a:t>
                      </a:r>
                    </a:p>
                    <a:p>
                      <a:pPr marL="342900" lvl="0" indent="-342900" algn="just">
                        <a:lnSpc>
                          <a:spcPct val="150000"/>
                        </a:lnSpc>
                        <a:spcAft>
                          <a:spcPts val="0"/>
                        </a:spcAft>
                        <a:buSzPts val="1050"/>
                        <a:buFont typeface="Times New Roman"/>
                        <a:buAutoNum type="arabicPeriod"/>
                      </a:pPr>
                      <a:r>
                        <a:rPr lang="zh-CN" sz="1400" kern="100">
                          <a:effectLst/>
                          <a:latin typeface="微软雅黑" panose="020B0503020204020204" pitchFamily="34" charset="-122"/>
                          <a:ea typeface="微软雅黑" panose="020B0503020204020204" pitchFamily="34" charset="-122"/>
                        </a:rPr>
                        <a:t>唯一支持</a:t>
                      </a:r>
                      <a:r>
                        <a:rPr lang="en-US" sz="1400" kern="100">
                          <a:effectLst/>
                          <a:latin typeface="微软雅黑" panose="020B0503020204020204" pitchFamily="34" charset="-122"/>
                          <a:ea typeface="微软雅黑" panose="020B0503020204020204" pitchFamily="34" charset="-122"/>
                        </a:rPr>
                        <a:t>XML</a:t>
                      </a:r>
                      <a:r>
                        <a:rPr lang="zh-CN" sz="1400" kern="100">
                          <a:effectLst/>
                          <a:latin typeface="微软雅黑" panose="020B0503020204020204" pitchFamily="34" charset="-122"/>
                          <a:ea typeface="微软雅黑" panose="020B0503020204020204" pitchFamily="34" charset="-122"/>
                        </a:rPr>
                        <a:t>的解析器</a:t>
                      </a:r>
                      <a:endParaRPr lang="zh-CN" sz="1400" kern="10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需要安装</a:t>
                      </a:r>
                      <a:r>
                        <a:rPr lang="en-US" sz="1400" kern="100" dirty="0">
                          <a:effectLst/>
                          <a:latin typeface="微软雅黑" panose="020B0503020204020204" pitchFamily="34" charset="-122"/>
                          <a:ea typeface="微软雅黑" panose="020B0503020204020204" pitchFamily="34" charset="-122"/>
                        </a:rPr>
                        <a:t>C</a:t>
                      </a:r>
                      <a:r>
                        <a:rPr lang="zh-CN" sz="1400" kern="100" dirty="0">
                          <a:effectLst/>
                          <a:latin typeface="微软雅黑" panose="020B0503020204020204" pitchFamily="34" charset="-122"/>
                          <a:ea typeface="微软雅黑" panose="020B0503020204020204" pitchFamily="34" charset="-122"/>
                        </a:rPr>
                        <a:t>语言库</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extLst>
                  <a:ext uri="{0D108BD9-81ED-4DB2-BD59-A6C34878D82A}">
                    <a16:rowId xmlns:a16="http://schemas.microsoft.com/office/drawing/2014/main" val="10003"/>
                  </a:ext>
                </a:extLst>
              </a:tr>
              <a:tr h="0">
                <a:tc>
                  <a:txBody>
                    <a:bodyPr/>
                    <a:lstStyle/>
                    <a:p>
                      <a:pPr indent="127000" algn="just">
                        <a:lnSpc>
                          <a:spcPct val="150000"/>
                        </a:lnSpc>
                        <a:spcAft>
                          <a:spcPts val="0"/>
                        </a:spcAft>
                      </a:pPr>
                      <a:r>
                        <a:rPr lang="en-US" sz="1400" b="0" kern="100" dirty="0">
                          <a:effectLst/>
                          <a:latin typeface="微软雅黑" panose="020B0503020204020204" pitchFamily="34" charset="-122"/>
                          <a:ea typeface="微软雅黑" panose="020B0503020204020204" pitchFamily="34" charset="-122"/>
                        </a:rPr>
                        <a:t>html5lib</a:t>
                      </a:r>
                      <a:endParaRPr lang="zh-CN" sz="1400" b="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en-US" sz="1400" kern="100" dirty="0" err="1">
                          <a:effectLst/>
                          <a:latin typeface="微软雅黑" panose="020B0503020204020204" pitchFamily="34" charset="-122"/>
                          <a:ea typeface="微软雅黑" panose="020B0503020204020204" pitchFamily="34" charset="-122"/>
                        </a:rPr>
                        <a:t>BeautifulSoup</a:t>
                      </a:r>
                      <a:r>
                        <a:rPr lang="en-US" sz="1400" kern="100" dirty="0">
                          <a:effectLst/>
                          <a:latin typeface="微软雅黑" panose="020B0503020204020204" pitchFamily="34" charset="-122"/>
                          <a:ea typeface="微软雅黑" panose="020B0503020204020204" pitchFamily="34" charset="-122"/>
                        </a:rPr>
                        <a:t>(markup, "html5lib")</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marL="342900" lvl="0" indent="-342900" algn="just">
                        <a:lnSpc>
                          <a:spcPct val="150000"/>
                        </a:lnSpc>
                        <a:spcAft>
                          <a:spcPts val="0"/>
                        </a:spcAft>
                        <a:buSzPts val="1050"/>
                        <a:buFont typeface="Times New Roman"/>
                        <a:buAutoNum type="arabicPeriod"/>
                      </a:pPr>
                      <a:r>
                        <a:rPr lang="zh-CN" sz="1400" kern="100" dirty="0">
                          <a:effectLst/>
                          <a:latin typeface="微软雅黑" panose="020B0503020204020204" pitchFamily="34" charset="-122"/>
                          <a:ea typeface="微软雅黑" panose="020B0503020204020204" pitchFamily="34" charset="-122"/>
                        </a:rPr>
                        <a:t>最好的容错性</a:t>
                      </a:r>
                    </a:p>
                    <a:p>
                      <a:pPr marL="342900" lvl="0" indent="-342900" algn="just">
                        <a:lnSpc>
                          <a:spcPct val="150000"/>
                        </a:lnSpc>
                        <a:spcAft>
                          <a:spcPts val="0"/>
                        </a:spcAft>
                        <a:buSzPts val="1050"/>
                        <a:buFont typeface="Times New Roman"/>
                        <a:buAutoNum type="arabicPeriod"/>
                      </a:pPr>
                      <a:r>
                        <a:rPr lang="zh-CN" sz="1400" kern="100" dirty="0">
                          <a:effectLst/>
                          <a:latin typeface="微软雅黑" panose="020B0503020204020204" pitchFamily="34" charset="-122"/>
                          <a:ea typeface="微软雅黑" panose="020B0503020204020204" pitchFamily="34" charset="-122"/>
                        </a:rPr>
                        <a:t>以浏览器的方式解析文档</a:t>
                      </a:r>
                    </a:p>
                    <a:p>
                      <a:pPr marL="342900" lvl="0" indent="-342900" algn="just">
                        <a:lnSpc>
                          <a:spcPct val="150000"/>
                        </a:lnSpc>
                        <a:spcAft>
                          <a:spcPts val="0"/>
                        </a:spcAft>
                        <a:buSzPts val="1050"/>
                        <a:buFont typeface="Times New Roman"/>
                        <a:buAutoNum type="arabicPeriod"/>
                      </a:pPr>
                      <a:r>
                        <a:rPr lang="zh-CN" sz="1400" kern="100" dirty="0">
                          <a:effectLst/>
                          <a:latin typeface="微软雅黑" panose="020B0503020204020204" pitchFamily="34" charset="-122"/>
                          <a:ea typeface="微软雅黑" panose="020B0503020204020204" pitchFamily="34" charset="-122"/>
                        </a:rPr>
                        <a:t>生成</a:t>
                      </a:r>
                      <a:r>
                        <a:rPr lang="en-US" sz="1400" kern="100" dirty="0">
                          <a:effectLst/>
                          <a:latin typeface="微软雅黑" panose="020B0503020204020204" pitchFamily="34" charset="-122"/>
                          <a:ea typeface="微软雅黑" panose="020B0503020204020204" pitchFamily="34" charset="-122"/>
                        </a:rPr>
                        <a:t>HTML5</a:t>
                      </a:r>
                      <a:r>
                        <a:rPr lang="zh-CN" sz="1400" kern="100" dirty="0">
                          <a:effectLst/>
                          <a:latin typeface="微软雅黑" panose="020B0503020204020204" pitchFamily="34" charset="-122"/>
                          <a:ea typeface="微软雅黑" panose="020B0503020204020204" pitchFamily="34" charset="-122"/>
                        </a:rPr>
                        <a:t>格式的文档</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速度慢</a:t>
                      </a:r>
                    </a:p>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不依赖外部扩展</a:t>
                      </a:r>
                      <a:endParaRPr lang="zh-CN" sz="14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88A9C32C-4F63-47AD-9A3A-C0A00203016F}"/>
              </a:ext>
            </a:extLst>
          </p:cNvPr>
          <p:cNvSpPr>
            <a:spLocks noGrp="1"/>
          </p:cNvSpPr>
          <p:nvPr>
            <p:ph idx="1"/>
          </p:nvPr>
        </p:nvSpPr>
        <p:spPr/>
        <p:txBody>
          <a:bodyPr/>
          <a:lstStyle/>
          <a:p>
            <a:pPr>
              <a:defRPr/>
            </a:pPr>
            <a:r>
              <a:rPr lang="zh-CN" altLang="zh-CN" dirty="0">
                <a:latin typeface="微软雅黑" panose="020B0503020204020204" pitchFamily="34" charset="-122"/>
              </a:rPr>
              <a:t>要使用</a:t>
            </a:r>
            <a:r>
              <a:rPr lang="en-US" altLang="zh-CN" dirty="0">
                <a:latin typeface="微软雅黑" panose="020B0503020204020204" pitchFamily="34" charset="-122"/>
              </a:rPr>
              <a:t>Beautiful Soup</a:t>
            </a:r>
            <a:r>
              <a:rPr lang="zh-CN" altLang="zh-CN" dirty="0">
                <a:latin typeface="微软雅黑" panose="020B0503020204020204" pitchFamily="34" charset="-122"/>
              </a:rPr>
              <a:t>库解析网页首先需要创建</a:t>
            </a:r>
            <a:r>
              <a:rPr lang="en-US" altLang="zh-CN" dirty="0" err="1">
                <a:latin typeface="微软雅黑" panose="020B0503020204020204" pitchFamily="34" charset="-122"/>
              </a:rPr>
              <a:t>BeautifulSoup</a:t>
            </a:r>
            <a:r>
              <a:rPr lang="zh-CN" altLang="zh-CN" dirty="0">
                <a:latin typeface="微软雅黑" panose="020B0503020204020204" pitchFamily="34" charset="-122"/>
              </a:rPr>
              <a:t>对象，将字符串或</a:t>
            </a:r>
            <a:r>
              <a:rPr lang="en-US" altLang="zh-CN" dirty="0">
                <a:latin typeface="微软雅黑" panose="020B0503020204020204" pitchFamily="34" charset="-122"/>
              </a:rPr>
              <a:t>HTML</a:t>
            </a:r>
            <a:r>
              <a:rPr lang="zh-CN" altLang="zh-CN" dirty="0">
                <a:latin typeface="微软雅黑" panose="020B0503020204020204" pitchFamily="34" charset="-122"/>
              </a:rPr>
              <a:t>文件传入</a:t>
            </a:r>
            <a:r>
              <a:rPr lang="en-US" altLang="zh-CN" dirty="0">
                <a:latin typeface="微软雅黑" panose="020B0503020204020204" pitchFamily="34" charset="-122"/>
              </a:rPr>
              <a:t>Beautiful Soup</a:t>
            </a:r>
            <a:r>
              <a:rPr lang="zh-CN" altLang="zh-CN" dirty="0">
                <a:latin typeface="微软雅黑" panose="020B0503020204020204" pitchFamily="34" charset="-122"/>
              </a:rPr>
              <a:t>库的构造方法可以创建一个</a:t>
            </a:r>
            <a:r>
              <a:rPr lang="en-US" altLang="zh-CN" dirty="0" err="1">
                <a:latin typeface="微软雅黑" panose="020B0503020204020204" pitchFamily="34" charset="-122"/>
              </a:rPr>
              <a:t>BeautifulSoup</a:t>
            </a:r>
            <a:r>
              <a:rPr lang="zh-CN" altLang="zh-CN" dirty="0">
                <a:latin typeface="微软雅黑" panose="020B0503020204020204" pitchFamily="34" charset="-122"/>
              </a:rPr>
              <a:t>对象，使用格式如下。</a:t>
            </a:r>
            <a:endParaRPr lang="en-US" altLang="zh-CN" dirty="0">
              <a:latin typeface="微软雅黑" panose="020B0503020204020204" pitchFamily="34" charset="-122"/>
            </a:endParaRPr>
          </a:p>
          <a:p>
            <a:pPr>
              <a:defRPr/>
            </a:pPr>
            <a:endParaRPr lang="zh-CN" altLang="zh-CN" dirty="0">
              <a:latin typeface="微软雅黑" panose="020B0503020204020204" pitchFamily="34" charset="-122"/>
            </a:endParaRPr>
          </a:p>
          <a:p>
            <a:pPr>
              <a:defRPr/>
            </a:pPr>
            <a:endParaRPr lang="en-US" altLang="zh-CN" dirty="0">
              <a:latin typeface="微软雅黑" panose="020B0503020204020204" pitchFamily="34" charset="-122"/>
            </a:endParaRPr>
          </a:p>
          <a:p>
            <a:pPr>
              <a:defRPr/>
            </a:pPr>
            <a:r>
              <a:rPr lang="zh-CN" altLang="zh-CN" dirty="0">
                <a:latin typeface="微软雅黑" panose="020B0503020204020204" pitchFamily="34" charset="-122"/>
              </a:rPr>
              <a:t>生成的</a:t>
            </a:r>
            <a:r>
              <a:rPr lang="en-US" altLang="zh-CN" dirty="0" err="1">
                <a:latin typeface="微软雅黑" panose="020B0503020204020204" pitchFamily="34" charset="-122"/>
              </a:rPr>
              <a:t>BeautifulSoup</a:t>
            </a:r>
            <a:r>
              <a:rPr lang="zh-CN" altLang="zh-CN" dirty="0">
                <a:latin typeface="微软雅黑" panose="020B0503020204020204" pitchFamily="34" charset="-122"/>
              </a:rPr>
              <a:t>对象可通过</a:t>
            </a:r>
            <a:r>
              <a:rPr lang="en-US" altLang="zh-CN" dirty="0">
                <a:latin typeface="微软雅黑" panose="020B0503020204020204" pitchFamily="34" charset="-122"/>
              </a:rPr>
              <a:t>prettify</a:t>
            </a:r>
            <a:r>
              <a:rPr lang="zh-CN" altLang="zh-CN" dirty="0">
                <a:latin typeface="微软雅黑" panose="020B0503020204020204" pitchFamily="34" charset="-122"/>
              </a:rPr>
              <a:t>方法进行格式化输出，其语法格式如下。</a:t>
            </a:r>
            <a:endParaRPr lang="en-US" altLang="zh-CN" dirty="0">
              <a:latin typeface="微软雅黑" panose="020B0503020204020204" pitchFamily="34" charset="-122"/>
            </a:endParaRPr>
          </a:p>
          <a:p>
            <a:pPr marL="0" indent="0">
              <a:buFont typeface="Wingdings" pitchFamily="2" charset="2"/>
              <a:buNone/>
              <a:defRPr/>
            </a:pPr>
            <a:endParaRPr lang="zh-CN" altLang="zh-CN" dirty="0">
              <a:latin typeface="微软雅黑" panose="020B0503020204020204" pitchFamily="34" charset="-122"/>
            </a:endParaRPr>
          </a:p>
          <a:p>
            <a:pPr>
              <a:defRPr/>
            </a:pPr>
            <a:endParaRPr lang="zh-CN" altLang="en-US" dirty="0"/>
          </a:p>
        </p:txBody>
      </p:sp>
      <p:sp>
        <p:nvSpPr>
          <p:cNvPr id="54275" name="标题 3">
            <a:extLst>
              <a:ext uri="{FF2B5EF4-FFF2-40B4-BE49-F238E27FC236}">
                <a16:creationId xmlns:a16="http://schemas.microsoft.com/office/drawing/2014/main" id="{FFB0C547-5747-466B-8878-CAADEB15F7B0}"/>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Beautiful Soup</a:t>
            </a:r>
            <a:r>
              <a:rPr lang="zh-CN" altLang="zh-CN">
                <a:latin typeface="微软雅黑" panose="020B0503020204020204" pitchFamily="34" charset="-122"/>
              </a:rPr>
              <a:t>解析网页</a:t>
            </a:r>
            <a:endParaRPr lang="zh-CN" altLang="en-US">
              <a:latin typeface="微软雅黑" panose="020B0503020204020204" pitchFamily="34" charset="-122"/>
            </a:endParaRPr>
          </a:p>
        </p:txBody>
      </p:sp>
      <p:sp>
        <p:nvSpPr>
          <p:cNvPr id="54276" name="内容占位符 5">
            <a:extLst>
              <a:ext uri="{FF2B5EF4-FFF2-40B4-BE49-F238E27FC236}">
                <a16:creationId xmlns:a16="http://schemas.microsoft.com/office/drawing/2014/main" id="{B87486AE-366A-4B1C-801C-787A8E9E529F}"/>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1. </a:t>
            </a:r>
            <a:r>
              <a:rPr lang="zh-CN" altLang="zh-CN" sz="2000" b="1">
                <a:solidFill>
                  <a:schemeClr val="bg1"/>
                </a:solidFill>
                <a:latin typeface="微软雅黑" panose="020B0503020204020204" pitchFamily="34" charset="-122"/>
                <a:ea typeface="微软雅黑" panose="020B0503020204020204" pitchFamily="34" charset="-122"/>
              </a:rPr>
              <a:t>创建</a:t>
            </a:r>
            <a:r>
              <a:rPr lang="en-US" altLang="zh-CN" sz="2000" b="1">
                <a:solidFill>
                  <a:schemeClr val="bg1"/>
                </a:solidFill>
                <a:latin typeface="微软雅黑" panose="020B0503020204020204" pitchFamily="34" charset="-122"/>
                <a:ea typeface="微软雅黑" panose="020B0503020204020204" pitchFamily="34" charset="-122"/>
              </a:rPr>
              <a:t>BeautifulSoup</a:t>
            </a:r>
            <a:r>
              <a:rPr lang="zh-CN" altLang="zh-CN" sz="2000" b="1">
                <a:solidFill>
                  <a:schemeClr val="bg1"/>
                </a:solidFill>
                <a:latin typeface="微软雅黑" panose="020B0503020204020204" pitchFamily="34" charset="-122"/>
                <a:ea typeface="微软雅黑" panose="020B0503020204020204" pitchFamily="34" charset="-122"/>
              </a:rPr>
              <a:t>对象</a:t>
            </a:r>
          </a:p>
        </p:txBody>
      </p:sp>
      <p:sp>
        <p:nvSpPr>
          <p:cNvPr id="54277" name="TextBox 9">
            <a:extLst>
              <a:ext uri="{FF2B5EF4-FFF2-40B4-BE49-F238E27FC236}">
                <a16:creationId xmlns:a16="http://schemas.microsoft.com/office/drawing/2014/main" id="{0CFA4D24-BE6F-4F32-AAA0-FD754AC90339}"/>
              </a:ext>
            </a:extLst>
          </p:cNvPr>
          <p:cNvSpPr txBox="1">
            <a:spLocks noChangeArrowheads="1"/>
          </p:cNvSpPr>
          <p:nvPr/>
        </p:nvSpPr>
        <p:spPr bwMode="auto">
          <a:xfrm>
            <a:off x="423821" y="3217099"/>
            <a:ext cx="977423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None/>
            </a:pP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BeautifulSoup</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("&lt;html&gt;data&lt;/html&gt;")     #</a:t>
            </a:r>
            <a:r>
              <a:rPr lang="zh-CN"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通过字符串创建</a:t>
            </a:r>
          </a:p>
          <a:p>
            <a:pPr eaLnBrk="1" hangingPunct="1">
              <a:buFont typeface="Wingdings" panose="05000000000000000000" pitchFamily="2" charset="2"/>
              <a:buNone/>
            </a:pP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BeautifulSoup</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(open("index.html"))       #</a:t>
            </a:r>
            <a:r>
              <a:rPr lang="zh-CN"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文件创建</a:t>
            </a:r>
            <a:endPar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278" name="TextBox 10">
            <a:extLst>
              <a:ext uri="{FF2B5EF4-FFF2-40B4-BE49-F238E27FC236}">
                <a16:creationId xmlns:a16="http://schemas.microsoft.com/office/drawing/2014/main" id="{8C218CC2-B76B-465E-9FEB-6709BDC2294B}"/>
              </a:ext>
            </a:extLst>
          </p:cNvPr>
          <p:cNvSpPr txBox="1">
            <a:spLocks noChangeArrowheads="1"/>
          </p:cNvSpPr>
          <p:nvPr/>
        </p:nvSpPr>
        <p:spPr bwMode="auto">
          <a:xfrm>
            <a:off x="423821" y="4571655"/>
            <a:ext cx="977423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None/>
            </a:pP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BeautifulSoup.prettify</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(self, encoding=None, formatter='minimal')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a:extLst>
              <a:ext uri="{FF2B5EF4-FFF2-40B4-BE49-F238E27FC236}">
                <a16:creationId xmlns:a16="http://schemas.microsoft.com/office/drawing/2014/main" id="{14D7A3B6-24F6-43DB-BF34-64E69C52C52E}"/>
              </a:ext>
            </a:extLst>
          </p:cNvPr>
          <p:cNvSpPr>
            <a:spLocks noGrp="1"/>
          </p:cNvSpPr>
          <p:nvPr>
            <p:ph idx="1"/>
          </p:nvPr>
        </p:nvSpPr>
        <p:spPr/>
        <p:txBody>
          <a:bodyPr/>
          <a:lstStyle/>
          <a:p>
            <a:pPr marL="361950" indent="-361950"/>
            <a:r>
              <a:rPr lang="en-US" altLang="zh-CN"/>
              <a:t>prettify</a:t>
            </a:r>
            <a:r>
              <a:rPr lang="zh-CN" altLang="zh-CN"/>
              <a:t>方法常用的参数及其说明如</a:t>
            </a:r>
            <a:r>
              <a:rPr lang="zh-CN" altLang="en-US"/>
              <a:t>下</a:t>
            </a:r>
            <a:r>
              <a:rPr lang="zh-CN" altLang="zh-CN"/>
              <a:t>。</a:t>
            </a:r>
          </a:p>
          <a:p>
            <a:pPr marL="361950" indent="-361950"/>
            <a:endParaRPr lang="zh-CN" altLang="en-US"/>
          </a:p>
        </p:txBody>
      </p:sp>
      <p:sp>
        <p:nvSpPr>
          <p:cNvPr id="55299" name="标题 2">
            <a:extLst>
              <a:ext uri="{FF2B5EF4-FFF2-40B4-BE49-F238E27FC236}">
                <a16:creationId xmlns:a16="http://schemas.microsoft.com/office/drawing/2014/main" id="{7F2A3D60-C50E-439F-B531-DDABE331C70D}"/>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Beautiful Soup</a:t>
            </a:r>
            <a:r>
              <a:rPr lang="zh-CN" altLang="zh-CN">
                <a:latin typeface="微软雅黑" panose="020B0503020204020204" pitchFamily="34" charset="-122"/>
              </a:rPr>
              <a:t>解析网页</a:t>
            </a:r>
            <a:endParaRPr lang="zh-CN" altLang="en-US">
              <a:latin typeface="微软雅黑" panose="020B0503020204020204" pitchFamily="34" charset="-122"/>
            </a:endParaRPr>
          </a:p>
        </p:txBody>
      </p:sp>
      <p:sp>
        <p:nvSpPr>
          <p:cNvPr id="55300" name="内容占位符 3">
            <a:extLst>
              <a:ext uri="{FF2B5EF4-FFF2-40B4-BE49-F238E27FC236}">
                <a16:creationId xmlns:a16="http://schemas.microsoft.com/office/drawing/2014/main" id="{569B0597-F9AD-410B-A272-C51FFD5E43F1}"/>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zh-CN" sz="2000" b="1" dirty="0">
                <a:solidFill>
                  <a:schemeClr val="bg1"/>
                </a:solidFill>
                <a:latin typeface="微软雅黑" panose="020B0503020204020204" pitchFamily="34" charset="-122"/>
                <a:ea typeface="微软雅黑" panose="020B0503020204020204" pitchFamily="34" charset="-122"/>
              </a:rPr>
              <a:t>创建</a:t>
            </a:r>
            <a:r>
              <a:rPr lang="en-US" altLang="zh-CN" sz="2000" b="1" dirty="0" err="1">
                <a:solidFill>
                  <a:schemeClr val="bg1"/>
                </a:solidFill>
                <a:latin typeface="微软雅黑" panose="020B0503020204020204" pitchFamily="34" charset="-122"/>
                <a:ea typeface="微软雅黑" panose="020B0503020204020204" pitchFamily="34" charset="-122"/>
              </a:rPr>
              <a:t>BeautifulSoup</a:t>
            </a:r>
            <a:r>
              <a:rPr lang="zh-CN" altLang="zh-CN" sz="2000" b="1" dirty="0">
                <a:solidFill>
                  <a:schemeClr val="bg1"/>
                </a:solidFill>
                <a:latin typeface="微软雅黑" panose="020B0503020204020204" pitchFamily="34" charset="-122"/>
                <a:ea typeface="微软雅黑" panose="020B0503020204020204" pitchFamily="34" charset="-122"/>
              </a:rPr>
              <a:t>对象</a:t>
            </a:r>
          </a:p>
        </p:txBody>
      </p:sp>
      <p:graphicFrame>
        <p:nvGraphicFramePr>
          <p:cNvPr id="5" name="表格 4">
            <a:extLst>
              <a:ext uri="{FF2B5EF4-FFF2-40B4-BE49-F238E27FC236}">
                <a16:creationId xmlns:a16="http://schemas.microsoft.com/office/drawing/2014/main" id="{B5880E90-DEDD-4FBD-BF68-08C5C2B98AEA}"/>
              </a:ext>
            </a:extLst>
          </p:cNvPr>
          <p:cNvGraphicFramePr>
            <a:graphicFrameLocks noGrp="1"/>
          </p:cNvGraphicFramePr>
          <p:nvPr>
            <p:extLst>
              <p:ext uri="{D42A27DB-BD31-4B8C-83A1-F6EECF244321}">
                <p14:modId xmlns:p14="http://schemas.microsoft.com/office/powerpoint/2010/main" val="783014080"/>
              </p:ext>
            </p:extLst>
          </p:nvPr>
        </p:nvGraphicFramePr>
        <p:xfrm>
          <a:off x="582386" y="3178307"/>
          <a:ext cx="7973785" cy="1617458"/>
        </p:xfrm>
        <a:graphic>
          <a:graphicData uri="http://schemas.openxmlformats.org/drawingml/2006/table">
            <a:tbl>
              <a:tblPr firstRow="1" firstCol="1" bandRow="1">
                <a:tableStyleId>{5C22544A-7EE6-4342-B048-85BDC9FD1C3A}</a:tableStyleId>
              </a:tblPr>
              <a:tblGrid>
                <a:gridCol w="1692629">
                  <a:extLst>
                    <a:ext uri="{9D8B030D-6E8A-4147-A177-3AD203B41FA5}">
                      <a16:colId xmlns:a16="http://schemas.microsoft.com/office/drawing/2014/main" val="20000"/>
                    </a:ext>
                  </a:extLst>
                </a:gridCol>
                <a:gridCol w="6281156">
                  <a:extLst>
                    <a:ext uri="{9D8B030D-6E8A-4147-A177-3AD203B41FA5}">
                      <a16:colId xmlns:a16="http://schemas.microsoft.com/office/drawing/2014/main" val="20001"/>
                    </a:ext>
                  </a:extLst>
                </a:gridCol>
              </a:tblGrid>
              <a:tr h="215824">
                <a:tc>
                  <a:txBody>
                    <a:bodyPr/>
                    <a:lstStyle/>
                    <a:p>
                      <a:pPr indent="127000"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参数</a:t>
                      </a:r>
                      <a:endParaRPr lang="zh-CN" sz="1800" kern="100">
                        <a:effectLst/>
                        <a:latin typeface="微软雅黑" panose="020B0503020204020204" pitchFamily="34" charset="-122"/>
                        <a:ea typeface="微软雅黑" panose="020B0503020204020204" pitchFamily="34" charset="-122"/>
                        <a:cs typeface="Times New Roman"/>
                      </a:endParaRPr>
                    </a:p>
                  </a:txBody>
                  <a:tcPr marL="68586" marR="68586"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86" marR="68586" marT="0" marB="0" anchor="ctr"/>
                </a:tc>
                <a:extLst>
                  <a:ext uri="{0D108BD9-81ED-4DB2-BD59-A6C34878D82A}">
                    <a16:rowId xmlns:a16="http://schemas.microsoft.com/office/drawing/2014/main" val="10000"/>
                  </a:ext>
                </a:extLst>
              </a:tr>
              <a:tr h="43149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encoding</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86" marR="68586"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接收</a:t>
                      </a:r>
                      <a:r>
                        <a:rPr lang="en-US" sz="1800" kern="100" dirty="0">
                          <a:effectLst/>
                          <a:latin typeface="微软雅黑" panose="020B0503020204020204" pitchFamily="34" charset="-122"/>
                          <a:ea typeface="微软雅黑" panose="020B0503020204020204" pitchFamily="34" charset="-122"/>
                        </a:rPr>
                        <a:t>string</a:t>
                      </a:r>
                      <a:r>
                        <a:rPr lang="zh-CN" sz="1800" kern="100" dirty="0">
                          <a:effectLst/>
                          <a:latin typeface="微软雅黑" panose="020B0503020204020204" pitchFamily="34" charset="-122"/>
                          <a:ea typeface="微软雅黑" panose="020B0503020204020204" pitchFamily="34" charset="-122"/>
                        </a:rPr>
                        <a:t>。表示格式化时使用的编码。默认为</a:t>
                      </a:r>
                      <a:r>
                        <a:rPr lang="en-US" sz="1800" kern="100" dirty="0">
                          <a:effectLst/>
                          <a:latin typeface="微软雅黑" panose="020B0503020204020204" pitchFamily="34" charset="-122"/>
                          <a:ea typeface="微软雅黑" panose="020B0503020204020204" pitchFamily="34" charset="-122"/>
                        </a:rPr>
                        <a:t>None</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86" marR="68586" marT="0" marB="0" anchor="ctr"/>
                </a:tc>
                <a:extLst>
                  <a:ext uri="{0D108BD9-81ED-4DB2-BD59-A6C34878D82A}">
                    <a16:rowId xmlns:a16="http://schemas.microsoft.com/office/drawing/2014/main" val="10001"/>
                  </a:ext>
                </a:extLst>
              </a:tr>
              <a:tr h="822931">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formatter</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86" marR="68586"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接收</a:t>
                      </a:r>
                      <a:r>
                        <a:rPr lang="en-US" sz="1800" kern="100" dirty="0">
                          <a:effectLst/>
                          <a:latin typeface="微软雅黑" panose="020B0503020204020204" pitchFamily="34" charset="-122"/>
                          <a:ea typeface="微软雅黑" panose="020B0503020204020204" pitchFamily="34" charset="-122"/>
                        </a:rPr>
                        <a:t>string</a:t>
                      </a:r>
                      <a:r>
                        <a:rPr lang="zh-CN" sz="1800" kern="100" dirty="0">
                          <a:effectLst/>
                          <a:latin typeface="微软雅黑" panose="020B0503020204020204" pitchFamily="34" charset="-122"/>
                          <a:ea typeface="微软雅黑" panose="020B0503020204020204" pitchFamily="34" charset="-122"/>
                        </a:rPr>
                        <a:t>。表示格式化的模式。默认为</a:t>
                      </a:r>
                      <a:r>
                        <a:rPr lang="en-US" sz="1800" kern="100" dirty="0">
                          <a:effectLst/>
                          <a:latin typeface="微软雅黑" panose="020B0503020204020204" pitchFamily="34" charset="-122"/>
                          <a:ea typeface="微软雅黑" panose="020B0503020204020204" pitchFamily="34" charset="-122"/>
                        </a:rPr>
                        <a:t>minimal</a:t>
                      </a:r>
                      <a:r>
                        <a:rPr lang="zh-CN" sz="1800" kern="100" dirty="0">
                          <a:effectLst/>
                          <a:latin typeface="微软雅黑" panose="020B0503020204020204" pitchFamily="34" charset="-122"/>
                          <a:ea typeface="微软雅黑" panose="020B0503020204020204" pitchFamily="34" charset="-122"/>
                        </a:rPr>
                        <a:t>，表示按最简化的格式化将字符串处理成有效的</a:t>
                      </a:r>
                      <a:r>
                        <a:rPr lang="en-US" sz="1800" kern="100" dirty="0">
                          <a:effectLst/>
                          <a:latin typeface="微软雅黑" panose="020B0503020204020204" pitchFamily="34" charset="-122"/>
                          <a:ea typeface="微软雅黑" panose="020B0503020204020204" pitchFamily="34" charset="-122"/>
                        </a:rPr>
                        <a:t>HTML</a:t>
                      </a:r>
                      <a:r>
                        <a:rPr lang="zh-CN" sz="1800" kern="100" dirty="0">
                          <a:effectLst/>
                          <a:latin typeface="微软雅黑" panose="020B0503020204020204" pitchFamily="34" charset="-122"/>
                          <a:ea typeface="微软雅黑" panose="020B0503020204020204" pitchFamily="34" charset="-122"/>
                        </a:rPr>
                        <a:t>∕</a:t>
                      </a:r>
                      <a:r>
                        <a:rPr lang="en-US" sz="1800" kern="100" dirty="0">
                          <a:effectLst/>
                          <a:latin typeface="微软雅黑" panose="020B0503020204020204" pitchFamily="34" charset="-122"/>
                          <a:ea typeface="微软雅黑" panose="020B0503020204020204" pitchFamily="34" charset="-122"/>
                        </a:rPr>
                        <a:t>XML</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86" marR="68586"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1">
            <a:extLst>
              <a:ext uri="{FF2B5EF4-FFF2-40B4-BE49-F238E27FC236}">
                <a16:creationId xmlns:a16="http://schemas.microsoft.com/office/drawing/2014/main" id="{550FE1E2-0785-4786-B0AF-8702CD85C4EF}"/>
              </a:ext>
            </a:extLst>
          </p:cNvPr>
          <p:cNvSpPr>
            <a:spLocks noGrp="1"/>
          </p:cNvSpPr>
          <p:nvPr>
            <p:ph idx="1"/>
          </p:nvPr>
        </p:nvSpPr>
        <p:spPr/>
        <p:txBody>
          <a:bodyPr/>
          <a:lstStyle/>
          <a:p>
            <a:pPr marL="0" indent="0">
              <a:buFont typeface="Wingdings" panose="05000000000000000000" pitchFamily="2" charset="2"/>
              <a:buNone/>
            </a:pPr>
            <a:r>
              <a:rPr lang="zh-CN" altLang="zh-CN">
                <a:latin typeface="微软雅黑" panose="020B0503020204020204" pitchFamily="34" charset="-122"/>
              </a:rPr>
              <a:t>许多</a:t>
            </a:r>
            <a:r>
              <a:rPr lang="en-US" altLang="zh-CN">
                <a:latin typeface="微软雅黑" panose="020B0503020204020204" pitchFamily="34" charset="-122"/>
              </a:rPr>
              <a:t>Python</a:t>
            </a:r>
            <a:r>
              <a:rPr lang="zh-CN" altLang="zh-CN">
                <a:latin typeface="微软雅黑" panose="020B0503020204020204" pitchFamily="34" charset="-122"/>
              </a:rPr>
              <a:t>的原生系统已经开始使用</a:t>
            </a:r>
            <a:r>
              <a:rPr lang="en-US" altLang="zh-CN">
                <a:latin typeface="微软雅黑" panose="020B0503020204020204" pitchFamily="34" charset="-122"/>
              </a:rPr>
              <a:t>urllib3</a:t>
            </a:r>
            <a:r>
              <a:rPr lang="zh-CN" altLang="zh-CN">
                <a:latin typeface="微软雅黑" panose="020B0503020204020204" pitchFamily="34" charset="-122"/>
              </a:rPr>
              <a:t>库，其提供了很多</a:t>
            </a:r>
            <a:r>
              <a:rPr lang="en-US" altLang="zh-CN">
                <a:latin typeface="微软雅黑" panose="020B0503020204020204" pitchFamily="34" charset="-122"/>
              </a:rPr>
              <a:t>python</a:t>
            </a:r>
            <a:r>
              <a:rPr lang="zh-CN" altLang="zh-CN">
                <a:latin typeface="微软雅黑" panose="020B0503020204020204" pitchFamily="34" charset="-122"/>
              </a:rPr>
              <a:t>标准库里所没有的重要特性</a:t>
            </a:r>
            <a:r>
              <a:rPr lang="zh-CN" altLang="en-US">
                <a:latin typeface="微软雅黑" panose="020B0503020204020204" pitchFamily="34" charset="-122"/>
              </a:rPr>
              <a:t>。</a:t>
            </a:r>
            <a:endParaRPr lang="en-US" altLang="zh-CN">
              <a:latin typeface="微软雅黑" panose="020B0503020204020204" pitchFamily="34" charset="-122"/>
            </a:endParaRPr>
          </a:p>
          <a:p>
            <a:pPr marL="0" indent="0">
              <a:buFont typeface="Wingdings" panose="05000000000000000000" pitchFamily="2" charset="2"/>
              <a:buNone/>
            </a:pPr>
            <a:endParaRPr lang="en-US" altLang="zh-CN"/>
          </a:p>
        </p:txBody>
      </p:sp>
      <p:sp>
        <p:nvSpPr>
          <p:cNvPr id="16387" name="标题 17">
            <a:extLst>
              <a:ext uri="{FF2B5EF4-FFF2-40B4-BE49-F238E27FC236}">
                <a16:creationId xmlns:a16="http://schemas.microsoft.com/office/drawing/2014/main" id="{08FFB65C-AD52-4E54-AB7D-FC31D59BBBE9}"/>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urllib3</a:t>
            </a:r>
            <a:r>
              <a:rPr lang="zh-CN" altLang="zh-CN">
                <a:latin typeface="微软雅黑" panose="020B0503020204020204" pitchFamily="34" charset="-122"/>
              </a:rPr>
              <a:t>库实现</a:t>
            </a:r>
            <a:endParaRPr lang="zh-CN" altLang="en-US"/>
          </a:p>
        </p:txBody>
      </p:sp>
      <p:graphicFrame>
        <p:nvGraphicFramePr>
          <p:cNvPr id="27" name="表格 26">
            <a:extLst>
              <a:ext uri="{FF2B5EF4-FFF2-40B4-BE49-F238E27FC236}">
                <a16:creationId xmlns:a16="http://schemas.microsoft.com/office/drawing/2014/main" id="{BCA185CE-A6F2-4627-BD95-8C5B2271759C}"/>
              </a:ext>
            </a:extLst>
          </p:cNvPr>
          <p:cNvGraphicFramePr>
            <a:graphicFrameLocks noGrp="1"/>
          </p:cNvGraphicFramePr>
          <p:nvPr>
            <p:extLst>
              <p:ext uri="{D42A27DB-BD31-4B8C-83A1-F6EECF244321}">
                <p14:modId xmlns:p14="http://schemas.microsoft.com/office/powerpoint/2010/main" val="4048108434"/>
              </p:ext>
            </p:extLst>
          </p:nvPr>
        </p:nvGraphicFramePr>
        <p:xfrm>
          <a:off x="839470" y="2880360"/>
          <a:ext cx="7573010" cy="2160590"/>
        </p:xfrm>
        <a:graphic>
          <a:graphicData uri="http://schemas.openxmlformats.org/drawingml/2006/table">
            <a:tbl>
              <a:tblPr firstRow="1">
                <a:tableStyleId>{5C22544A-7EE6-4342-B048-85BDC9FD1C3A}</a:tableStyleId>
              </a:tblPr>
              <a:tblGrid>
                <a:gridCol w="3786505">
                  <a:extLst>
                    <a:ext uri="{9D8B030D-6E8A-4147-A177-3AD203B41FA5}">
                      <a16:colId xmlns:a16="http://schemas.microsoft.com/office/drawing/2014/main" val="20000"/>
                    </a:ext>
                  </a:extLst>
                </a:gridCol>
                <a:gridCol w="3786505">
                  <a:extLst>
                    <a:ext uri="{9D8B030D-6E8A-4147-A177-3AD203B41FA5}">
                      <a16:colId xmlns:a16="http://schemas.microsoft.com/office/drawing/2014/main" val="20001"/>
                    </a:ext>
                  </a:extLst>
                </a:gridCol>
              </a:tblGrid>
              <a:tr h="432118">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连接特性</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73" marR="68573"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连接特性</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73" marR="68573" marT="0" marB="0" anchor="ctr"/>
                </a:tc>
                <a:extLst>
                  <a:ext uri="{0D108BD9-81ED-4DB2-BD59-A6C34878D82A}">
                    <a16:rowId xmlns:a16="http://schemas.microsoft.com/office/drawing/2014/main" val="10000"/>
                  </a:ext>
                </a:extLst>
              </a:tr>
              <a:tr h="432118">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线程安全</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73" marR="68573"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管理连接池</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73" marR="68573" marT="0" marB="0" anchor="ctr"/>
                </a:tc>
                <a:extLst>
                  <a:ext uri="{0D108BD9-81ED-4DB2-BD59-A6C34878D82A}">
                    <a16:rowId xmlns:a16="http://schemas.microsoft.com/office/drawing/2014/main" val="10001"/>
                  </a:ext>
                </a:extLst>
              </a:tr>
              <a:tr h="432118">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客户端</a:t>
                      </a:r>
                      <a:r>
                        <a:rPr lang="en-US" sz="1800" kern="100" dirty="0">
                          <a:effectLst/>
                          <a:latin typeface="微软雅黑" panose="020B0503020204020204" pitchFamily="34" charset="-122"/>
                          <a:ea typeface="微软雅黑" panose="020B0503020204020204" pitchFamily="34" charset="-122"/>
                        </a:rPr>
                        <a:t>SSL</a:t>
                      </a:r>
                      <a:r>
                        <a:rPr lang="zh-CN" sz="1800" kern="100" dirty="0">
                          <a:effectLst/>
                          <a:latin typeface="微软雅黑" panose="020B0503020204020204" pitchFamily="34" charset="-122"/>
                          <a:ea typeface="微软雅黑" panose="020B0503020204020204" pitchFamily="34" charset="-122"/>
                        </a:rPr>
                        <a:t>∕</a:t>
                      </a:r>
                      <a:r>
                        <a:rPr lang="en-US" sz="1800" kern="100" dirty="0">
                          <a:effectLst/>
                          <a:latin typeface="微软雅黑" panose="020B0503020204020204" pitchFamily="34" charset="-122"/>
                          <a:ea typeface="微软雅黑" panose="020B0503020204020204" pitchFamily="34" charset="-122"/>
                        </a:rPr>
                        <a:t>TLS</a:t>
                      </a:r>
                      <a:r>
                        <a:rPr lang="zh-CN" sz="1800" kern="100" dirty="0">
                          <a:effectLst/>
                          <a:latin typeface="微软雅黑" panose="020B0503020204020204" pitchFamily="34" charset="-122"/>
                          <a:ea typeface="微软雅黑" panose="020B0503020204020204" pitchFamily="34" charset="-122"/>
                        </a:rPr>
                        <a:t>验证</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73" marR="68573"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使用分部编码上传文件</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73" marR="68573" marT="0" marB="0" anchor="ctr"/>
                </a:tc>
                <a:extLst>
                  <a:ext uri="{0D108BD9-81ED-4DB2-BD59-A6C34878D82A}">
                    <a16:rowId xmlns:a16="http://schemas.microsoft.com/office/drawing/2014/main" val="10002"/>
                  </a:ext>
                </a:extLst>
              </a:tr>
              <a:tr h="432118">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协助处理重复请求和</a:t>
                      </a:r>
                      <a:r>
                        <a:rPr lang="en-US" sz="1800" kern="100" dirty="0">
                          <a:effectLst/>
                          <a:latin typeface="微软雅黑" panose="020B0503020204020204" pitchFamily="34" charset="-122"/>
                          <a:ea typeface="微软雅黑" panose="020B0503020204020204" pitchFamily="34" charset="-122"/>
                        </a:rPr>
                        <a:t>HTTP</a:t>
                      </a:r>
                      <a:r>
                        <a:rPr lang="zh-CN" sz="1800" kern="100" dirty="0">
                          <a:effectLst/>
                          <a:latin typeface="微软雅黑" panose="020B0503020204020204" pitchFamily="34" charset="-122"/>
                          <a:ea typeface="微软雅黑" panose="020B0503020204020204" pitchFamily="34" charset="-122"/>
                        </a:rPr>
                        <a:t>重定位</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73" marR="68573"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支持压缩编码</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73" marR="68573" marT="0" marB="0" anchor="ctr"/>
                </a:tc>
                <a:extLst>
                  <a:ext uri="{0D108BD9-81ED-4DB2-BD59-A6C34878D82A}">
                    <a16:rowId xmlns:a16="http://schemas.microsoft.com/office/drawing/2014/main" val="10003"/>
                  </a:ext>
                </a:extLst>
              </a:tr>
              <a:tr h="432118">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支持</a:t>
                      </a:r>
                      <a:r>
                        <a:rPr lang="en-US" sz="1800" kern="100" dirty="0">
                          <a:effectLst/>
                          <a:latin typeface="微软雅黑" panose="020B0503020204020204" pitchFamily="34" charset="-122"/>
                          <a:ea typeface="微软雅黑" panose="020B0503020204020204" pitchFamily="34" charset="-122"/>
                        </a:rPr>
                        <a:t>HTTP</a:t>
                      </a:r>
                      <a:r>
                        <a:rPr lang="zh-CN" sz="1800" kern="100" dirty="0">
                          <a:effectLst/>
                          <a:latin typeface="微软雅黑" panose="020B0503020204020204" pitchFamily="34" charset="-122"/>
                          <a:ea typeface="微软雅黑" panose="020B0503020204020204" pitchFamily="34" charset="-122"/>
                        </a:rPr>
                        <a:t>和</a:t>
                      </a:r>
                      <a:r>
                        <a:rPr lang="en-US" sz="1800" kern="100" dirty="0">
                          <a:effectLst/>
                          <a:latin typeface="微软雅黑" panose="020B0503020204020204" pitchFamily="34" charset="-122"/>
                          <a:ea typeface="微软雅黑" panose="020B0503020204020204" pitchFamily="34" charset="-122"/>
                        </a:rPr>
                        <a:t>SOCKS</a:t>
                      </a:r>
                      <a:r>
                        <a:rPr lang="zh-CN" sz="1800" kern="100" dirty="0">
                          <a:effectLst/>
                          <a:latin typeface="微软雅黑" panose="020B0503020204020204" pitchFamily="34" charset="-122"/>
                          <a:ea typeface="微软雅黑" panose="020B0503020204020204" pitchFamily="34" charset="-122"/>
                        </a:rPr>
                        <a:t>代理</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73" marR="68573"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测试覆盖率达到</a:t>
                      </a:r>
                      <a:r>
                        <a:rPr lang="en-US" sz="1800" kern="100" dirty="0">
                          <a:effectLst/>
                          <a:latin typeface="微软雅黑" panose="020B0503020204020204" pitchFamily="34" charset="-122"/>
                          <a:ea typeface="微软雅黑" panose="020B0503020204020204" pitchFamily="34" charset="-122"/>
                        </a:rPr>
                        <a:t>100%</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73" marR="68573"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a:extLst>
              <a:ext uri="{FF2B5EF4-FFF2-40B4-BE49-F238E27FC236}">
                <a16:creationId xmlns:a16="http://schemas.microsoft.com/office/drawing/2014/main" id="{F690986F-0E79-4B76-A378-7415A30E7071}"/>
              </a:ext>
            </a:extLst>
          </p:cNvPr>
          <p:cNvSpPr>
            <a:spLocks noGrp="1"/>
          </p:cNvSpPr>
          <p:nvPr>
            <p:ph idx="1"/>
          </p:nvPr>
        </p:nvSpPr>
        <p:spPr/>
        <p:txBody>
          <a:bodyPr/>
          <a:lstStyle/>
          <a:p>
            <a:pPr marL="361950" lvl="4" indent="-361950">
              <a:lnSpc>
                <a:spcPct val="150000"/>
              </a:lnSpc>
              <a:buClr>
                <a:srgbClr val="032089"/>
              </a:buClr>
              <a:buFont typeface="Wingdings" panose="05000000000000000000" pitchFamily="2" charset="2"/>
              <a:buChar char="Ø"/>
            </a:pPr>
            <a:r>
              <a:rPr lang="en-US" altLang="zh-CN" sz="1800" b="1" dirty="0">
                <a:solidFill>
                  <a:schemeClr val="bg1"/>
                </a:solidFill>
              </a:rPr>
              <a:t>Tag</a:t>
            </a:r>
            <a:r>
              <a:rPr lang="zh-CN" altLang="zh-CN" sz="1800" b="1" dirty="0">
                <a:solidFill>
                  <a:schemeClr val="bg1"/>
                </a:solidFill>
              </a:rPr>
              <a:t>对象类型</a:t>
            </a:r>
          </a:p>
          <a:p>
            <a:pPr marL="719138" indent="-361950">
              <a:spcBef>
                <a:spcPts val="900"/>
              </a:spcBef>
              <a:buFont typeface="Arial" panose="020B0604020202020204" pitchFamily="34" charset="0"/>
              <a:buChar char="•"/>
            </a:pPr>
            <a:r>
              <a:rPr lang="en-US" altLang="zh-CN" dirty="0">
                <a:latin typeface="微软雅黑" panose="020B0503020204020204" pitchFamily="34" charset="-122"/>
              </a:rPr>
              <a:t>Tag</a:t>
            </a:r>
            <a:r>
              <a:rPr lang="zh-CN" altLang="zh-CN" dirty="0">
                <a:latin typeface="微软雅黑" panose="020B0503020204020204" pitchFamily="34" charset="-122"/>
              </a:rPr>
              <a:t>对象为</a:t>
            </a:r>
            <a:r>
              <a:rPr lang="en-US" altLang="zh-CN" dirty="0">
                <a:latin typeface="微软雅黑" panose="020B0503020204020204" pitchFamily="34" charset="-122"/>
              </a:rPr>
              <a:t>HTML</a:t>
            </a:r>
            <a:r>
              <a:rPr lang="zh-CN" altLang="zh-CN" dirty="0">
                <a:latin typeface="微软雅黑" panose="020B0503020204020204" pitchFamily="34" charset="-122"/>
              </a:rPr>
              <a:t>文档中的标签，形如“</a:t>
            </a:r>
            <a:r>
              <a:rPr lang="en-US" altLang="zh-CN" dirty="0">
                <a:latin typeface="微软雅黑" panose="020B0503020204020204" pitchFamily="34" charset="-122"/>
              </a:rPr>
              <a:t>&lt;title&gt;The Dormouse's story&lt;/title&gt;</a:t>
            </a:r>
            <a:r>
              <a:rPr lang="zh-CN" altLang="zh-CN" dirty="0">
                <a:latin typeface="微软雅黑" panose="020B0503020204020204" pitchFamily="34" charset="-122"/>
              </a:rPr>
              <a:t>”或“</a:t>
            </a:r>
            <a:r>
              <a:rPr lang="en-US" altLang="zh-CN" dirty="0">
                <a:latin typeface="微软雅黑" panose="020B0503020204020204" pitchFamily="34" charset="-122"/>
              </a:rPr>
              <a:t>&lt;p class="title"&gt;&lt;b&gt;The Dormouse's story&lt;/b&gt;&lt;/p&gt;</a:t>
            </a:r>
            <a:r>
              <a:rPr lang="zh-CN" altLang="zh-CN" dirty="0">
                <a:latin typeface="微软雅黑" panose="020B0503020204020204" pitchFamily="34" charset="-122"/>
              </a:rPr>
              <a:t>”等</a:t>
            </a:r>
            <a:r>
              <a:rPr lang="en-US" altLang="zh-CN" dirty="0">
                <a:latin typeface="微软雅黑" panose="020B0503020204020204" pitchFamily="34" charset="-122"/>
              </a:rPr>
              <a:t>HTML</a:t>
            </a:r>
            <a:r>
              <a:rPr lang="zh-CN" altLang="zh-CN" dirty="0">
                <a:latin typeface="微软雅黑" panose="020B0503020204020204" pitchFamily="34" charset="-122"/>
              </a:rPr>
              <a:t>标签再加上其中包含的内容便是</a:t>
            </a:r>
            <a:r>
              <a:rPr lang="en-US" altLang="zh-CN" dirty="0">
                <a:latin typeface="微软雅黑" panose="020B0503020204020204" pitchFamily="34" charset="-122"/>
              </a:rPr>
              <a:t>Beautiful Soup</a:t>
            </a:r>
            <a:r>
              <a:rPr lang="zh-CN" altLang="zh-CN" dirty="0">
                <a:latin typeface="微软雅黑" panose="020B0503020204020204" pitchFamily="34" charset="-122"/>
              </a:rPr>
              <a:t>中的</a:t>
            </a:r>
            <a:r>
              <a:rPr lang="en-US" altLang="zh-CN" dirty="0">
                <a:latin typeface="微软雅黑" panose="020B0503020204020204" pitchFamily="34" charset="-122"/>
              </a:rPr>
              <a:t>Tag</a:t>
            </a:r>
            <a:r>
              <a:rPr lang="zh-CN" altLang="zh-CN" dirty="0">
                <a:latin typeface="微软雅黑" panose="020B0503020204020204" pitchFamily="34" charset="-122"/>
              </a:rPr>
              <a:t>对象。</a:t>
            </a:r>
          </a:p>
          <a:p>
            <a:pPr marL="719138" indent="-361950">
              <a:spcBef>
                <a:spcPts val="900"/>
              </a:spcBef>
              <a:buFont typeface="Arial" panose="020B0604020202020204" pitchFamily="34" charset="0"/>
              <a:buChar char="•"/>
            </a:pPr>
            <a:r>
              <a:rPr lang="zh-CN" altLang="zh-CN" dirty="0">
                <a:latin typeface="微软雅黑" panose="020B0503020204020204" pitchFamily="34" charset="-122"/>
              </a:rPr>
              <a:t>通过</a:t>
            </a:r>
            <a:r>
              <a:rPr lang="en-US" altLang="zh-CN" dirty="0">
                <a:latin typeface="微软雅黑" panose="020B0503020204020204" pitchFamily="34" charset="-122"/>
              </a:rPr>
              <a:t>Tag</a:t>
            </a:r>
            <a:r>
              <a:rPr lang="zh-CN" altLang="zh-CN" dirty="0">
                <a:latin typeface="微软雅黑" panose="020B0503020204020204" pitchFamily="34" charset="-122"/>
              </a:rPr>
              <a:t>的名称属性可以很方便的在文档树中获取需要的</a:t>
            </a:r>
            <a:r>
              <a:rPr lang="en-US" altLang="zh-CN" dirty="0">
                <a:latin typeface="微软雅黑" panose="020B0503020204020204" pitchFamily="34" charset="-122"/>
              </a:rPr>
              <a:t>Tag</a:t>
            </a:r>
            <a:r>
              <a:rPr lang="zh-CN" altLang="zh-CN" dirty="0">
                <a:latin typeface="微软雅黑" panose="020B0503020204020204" pitchFamily="34" charset="-122"/>
              </a:rPr>
              <a:t>对象，通过该方法只能获取文档树中第一个同名的</a:t>
            </a:r>
            <a:r>
              <a:rPr lang="en-US" altLang="zh-CN" dirty="0">
                <a:latin typeface="微软雅黑" panose="020B0503020204020204" pitchFamily="34" charset="-122"/>
              </a:rPr>
              <a:t>Tag</a:t>
            </a:r>
            <a:r>
              <a:rPr lang="zh-CN" altLang="zh-CN" dirty="0">
                <a:latin typeface="微软雅黑" panose="020B0503020204020204" pitchFamily="34" charset="-122"/>
              </a:rPr>
              <a:t>对象，而通过多次调用可获取某个</a:t>
            </a:r>
            <a:r>
              <a:rPr lang="en-US" altLang="zh-CN" dirty="0">
                <a:latin typeface="微软雅黑" panose="020B0503020204020204" pitchFamily="34" charset="-122"/>
              </a:rPr>
              <a:t>Tag</a:t>
            </a:r>
            <a:r>
              <a:rPr lang="zh-CN" altLang="zh-CN" dirty="0">
                <a:latin typeface="微软雅黑" panose="020B0503020204020204" pitchFamily="34" charset="-122"/>
              </a:rPr>
              <a:t>对象下的分支</a:t>
            </a:r>
            <a:r>
              <a:rPr lang="en-US" altLang="zh-CN" dirty="0">
                <a:latin typeface="微软雅黑" panose="020B0503020204020204" pitchFamily="34" charset="-122"/>
              </a:rPr>
              <a:t>Tag</a:t>
            </a:r>
            <a:r>
              <a:rPr lang="zh-CN" altLang="zh-CN" dirty="0">
                <a:latin typeface="微软雅黑" panose="020B0503020204020204" pitchFamily="34" charset="-122"/>
              </a:rPr>
              <a:t>对象。通过</a:t>
            </a:r>
            <a:r>
              <a:rPr lang="en-US" altLang="zh-CN" dirty="0" err="1">
                <a:latin typeface="微软雅黑" panose="020B0503020204020204" pitchFamily="34" charset="-122"/>
              </a:rPr>
              <a:t>find_all</a:t>
            </a:r>
            <a:r>
              <a:rPr lang="zh-CN" altLang="zh-CN" dirty="0">
                <a:latin typeface="微软雅黑" panose="020B0503020204020204" pitchFamily="34" charset="-122"/>
              </a:rPr>
              <a:t>方法可以获取文档树中的全部同名</a:t>
            </a:r>
            <a:r>
              <a:rPr lang="en-US" altLang="zh-CN" dirty="0">
                <a:latin typeface="微软雅黑" panose="020B0503020204020204" pitchFamily="34" charset="-122"/>
              </a:rPr>
              <a:t>Tag</a:t>
            </a:r>
            <a:r>
              <a:rPr lang="zh-CN" altLang="zh-CN" dirty="0">
                <a:latin typeface="微软雅黑" panose="020B0503020204020204" pitchFamily="34" charset="-122"/>
              </a:rPr>
              <a:t>对象</a:t>
            </a:r>
            <a:r>
              <a:rPr lang="zh-CN" altLang="en-US" dirty="0">
                <a:latin typeface="微软雅黑" panose="020B0503020204020204" pitchFamily="34" charset="-122"/>
              </a:rPr>
              <a:t>。</a:t>
            </a:r>
            <a:endParaRPr lang="en-US" altLang="zh-CN" dirty="0">
              <a:latin typeface="微软雅黑" panose="020B0503020204020204" pitchFamily="34" charset="-122"/>
            </a:endParaRPr>
          </a:p>
        </p:txBody>
      </p:sp>
      <p:sp>
        <p:nvSpPr>
          <p:cNvPr id="56323" name="标题 2">
            <a:extLst>
              <a:ext uri="{FF2B5EF4-FFF2-40B4-BE49-F238E27FC236}">
                <a16:creationId xmlns:a16="http://schemas.microsoft.com/office/drawing/2014/main" id="{3EF3F327-09E3-4BBC-96E6-7794723D51B4}"/>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Beautiful Soup</a:t>
            </a:r>
            <a:r>
              <a:rPr lang="zh-CN" altLang="zh-CN">
                <a:latin typeface="微软雅黑" panose="020B0503020204020204" pitchFamily="34" charset="-122"/>
              </a:rPr>
              <a:t>解析网页</a:t>
            </a:r>
            <a:endParaRPr lang="zh-CN" altLang="en-US">
              <a:latin typeface="微软雅黑" panose="020B0503020204020204" pitchFamily="34" charset="-122"/>
            </a:endParaRPr>
          </a:p>
        </p:txBody>
      </p:sp>
      <p:sp>
        <p:nvSpPr>
          <p:cNvPr id="56324" name="内容占位符 3">
            <a:extLst>
              <a:ext uri="{FF2B5EF4-FFF2-40B4-BE49-F238E27FC236}">
                <a16:creationId xmlns:a16="http://schemas.microsoft.com/office/drawing/2014/main" id="{033D0F74-4DF5-46D0-83FE-F149D2416075}"/>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2. </a:t>
            </a:r>
            <a:r>
              <a:rPr lang="zh-CN" altLang="zh-CN" sz="2000" b="1">
                <a:solidFill>
                  <a:schemeClr val="bg1"/>
                </a:solidFill>
                <a:latin typeface="微软雅黑" panose="020B0503020204020204" pitchFamily="34" charset="-122"/>
                <a:ea typeface="微软雅黑" panose="020B0503020204020204" pitchFamily="34" charset="-122"/>
              </a:rPr>
              <a:t>对象类型</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a:extLst>
              <a:ext uri="{FF2B5EF4-FFF2-40B4-BE49-F238E27FC236}">
                <a16:creationId xmlns:a16="http://schemas.microsoft.com/office/drawing/2014/main" id="{F690986F-0E79-4B76-A378-7415A30E7071}"/>
              </a:ext>
            </a:extLst>
          </p:cNvPr>
          <p:cNvSpPr>
            <a:spLocks noGrp="1"/>
          </p:cNvSpPr>
          <p:nvPr>
            <p:ph idx="1"/>
          </p:nvPr>
        </p:nvSpPr>
        <p:spPr/>
        <p:txBody>
          <a:bodyPr/>
          <a:lstStyle/>
          <a:p>
            <a:pPr marL="361950" lvl="4" indent="-361950">
              <a:lnSpc>
                <a:spcPct val="150000"/>
              </a:lnSpc>
              <a:buClr>
                <a:srgbClr val="032089"/>
              </a:buClr>
              <a:buFont typeface="Wingdings" panose="05000000000000000000" pitchFamily="2" charset="2"/>
              <a:buChar char="Ø"/>
            </a:pPr>
            <a:r>
              <a:rPr lang="en-US" altLang="zh-CN" sz="1800" b="1" dirty="0">
                <a:solidFill>
                  <a:schemeClr val="bg1"/>
                </a:solidFill>
              </a:rPr>
              <a:t>Tag</a:t>
            </a:r>
            <a:r>
              <a:rPr lang="zh-CN" altLang="zh-CN" sz="1800" b="1" dirty="0">
                <a:solidFill>
                  <a:schemeClr val="bg1"/>
                </a:solidFill>
              </a:rPr>
              <a:t>对象类型</a:t>
            </a:r>
          </a:p>
          <a:p>
            <a:pPr marL="719138" indent="-361950">
              <a:spcBef>
                <a:spcPts val="900"/>
              </a:spcBef>
              <a:buFont typeface="Arial" panose="020B0604020202020204" pitchFamily="34" charset="0"/>
              <a:buChar char="•"/>
            </a:pPr>
            <a:r>
              <a:rPr lang="en-US" altLang="zh-CN" dirty="0"/>
              <a:t>Tag</a:t>
            </a:r>
            <a:r>
              <a:rPr lang="zh-CN" altLang="zh-CN" dirty="0"/>
              <a:t>有两个非常重要的属性：</a:t>
            </a:r>
            <a:r>
              <a:rPr lang="en-US" altLang="zh-CN" dirty="0"/>
              <a:t>name</a:t>
            </a:r>
            <a:r>
              <a:rPr lang="zh-CN" altLang="zh-CN" dirty="0"/>
              <a:t>和</a:t>
            </a:r>
            <a:r>
              <a:rPr lang="en-US" altLang="zh-CN" dirty="0"/>
              <a:t>attributes</a:t>
            </a:r>
            <a:r>
              <a:rPr lang="zh-CN" altLang="zh-CN" dirty="0"/>
              <a:t>。</a:t>
            </a:r>
            <a:r>
              <a:rPr lang="en-US" altLang="zh-CN" dirty="0"/>
              <a:t>name</a:t>
            </a:r>
            <a:r>
              <a:rPr lang="zh-CN" altLang="zh-CN" dirty="0"/>
              <a:t>属性可通过</a:t>
            </a:r>
            <a:r>
              <a:rPr lang="en-US" altLang="zh-CN" dirty="0"/>
              <a:t>name</a:t>
            </a:r>
            <a:r>
              <a:rPr lang="zh-CN" altLang="zh-CN" dirty="0"/>
              <a:t>方法来获取和修改，修改过后的</a:t>
            </a:r>
            <a:r>
              <a:rPr lang="en-US" altLang="zh-CN" dirty="0"/>
              <a:t>name</a:t>
            </a:r>
            <a:r>
              <a:rPr lang="zh-CN" altLang="zh-CN" dirty="0"/>
              <a:t>属性将会应用至</a:t>
            </a:r>
            <a:r>
              <a:rPr lang="en-US" altLang="zh-CN" dirty="0" err="1"/>
              <a:t>BeautifulSoup</a:t>
            </a:r>
            <a:r>
              <a:rPr lang="zh-CN" altLang="zh-CN" dirty="0"/>
              <a:t>对象生成的</a:t>
            </a:r>
            <a:r>
              <a:rPr lang="en-US" altLang="zh-CN" dirty="0"/>
              <a:t>HTML</a:t>
            </a:r>
            <a:r>
              <a:rPr lang="zh-CN" altLang="zh-CN" dirty="0"/>
              <a:t>文档</a:t>
            </a:r>
            <a:r>
              <a:rPr lang="zh-CN" altLang="en-US" dirty="0"/>
              <a:t>。</a:t>
            </a:r>
            <a:endParaRPr lang="zh-CN" altLang="en-US" dirty="0">
              <a:latin typeface="微软雅黑" panose="020B0503020204020204" pitchFamily="34" charset="-122"/>
            </a:endParaRPr>
          </a:p>
        </p:txBody>
      </p:sp>
      <p:sp>
        <p:nvSpPr>
          <p:cNvPr id="56323" name="标题 2">
            <a:extLst>
              <a:ext uri="{FF2B5EF4-FFF2-40B4-BE49-F238E27FC236}">
                <a16:creationId xmlns:a16="http://schemas.microsoft.com/office/drawing/2014/main" id="{3EF3F327-09E3-4BBC-96E6-7794723D51B4}"/>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Beautiful Soup</a:t>
            </a:r>
            <a:r>
              <a:rPr lang="zh-CN" altLang="zh-CN">
                <a:latin typeface="微软雅黑" panose="020B0503020204020204" pitchFamily="34" charset="-122"/>
              </a:rPr>
              <a:t>解析网页</a:t>
            </a:r>
            <a:endParaRPr lang="zh-CN" altLang="en-US">
              <a:latin typeface="微软雅黑" panose="020B0503020204020204" pitchFamily="34" charset="-122"/>
            </a:endParaRPr>
          </a:p>
        </p:txBody>
      </p:sp>
      <p:sp>
        <p:nvSpPr>
          <p:cNvPr id="56324" name="内容占位符 3">
            <a:extLst>
              <a:ext uri="{FF2B5EF4-FFF2-40B4-BE49-F238E27FC236}">
                <a16:creationId xmlns:a16="http://schemas.microsoft.com/office/drawing/2014/main" id="{033D0F74-4DF5-46D0-83FE-F149D2416075}"/>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2. </a:t>
            </a:r>
            <a:r>
              <a:rPr lang="zh-CN" altLang="zh-CN" sz="2000" b="1">
                <a:solidFill>
                  <a:schemeClr val="bg1"/>
                </a:solidFill>
                <a:latin typeface="微软雅黑" panose="020B0503020204020204" pitchFamily="34" charset="-122"/>
                <a:ea typeface="微软雅黑" panose="020B0503020204020204" pitchFamily="34" charset="-122"/>
              </a:rPr>
              <a:t>对象类型</a:t>
            </a:r>
          </a:p>
        </p:txBody>
      </p:sp>
    </p:spTree>
    <p:extLst>
      <p:ext uri="{BB962C8B-B14F-4D97-AF65-F5344CB8AC3E}">
        <p14:creationId xmlns:p14="http://schemas.microsoft.com/office/powerpoint/2010/main" val="3135632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3">
            <a:extLst>
              <a:ext uri="{FF2B5EF4-FFF2-40B4-BE49-F238E27FC236}">
                <a16:creationId xmlns:a16="http://schemas.microsoft.com/office/drawing/2014/main" id="{04A96705-2039-40F9-8910-2D1B9A81BB85}"/>
              </a:ext>
            </a:extLst>
          </p:cNvPr>
          <p:cNvSpPr>
            <a:spLocks noGrp="1"/>
          </p:cNvSpPr>
          <p:nvPr>
            <p:ph idx="1"/>
          </p:nvPr>
        </p:nvSpPr>
        <p:spPr/>
        <p:txBody>
          <a:bodyPr/>
          <a:lstStyle/>
          <a:p>
            <a:pPr marL="361950" lvl="4" indent="-361950">
              <a:lnSpc>
                <a:spcPct val="150000"/>
              </a:lnSpc>
              <a:buClr>
                <a:srgbClr val="032089"/>
              </a:buClr>
              <a:buFont typeface="Wingdings" panose="05000000000000000000" pitchFamily="2" charset="2"/>
              <a:buChar char="Ø"/>
            </a:pPr>
            <a:r>
              <a:rPr lang="en-US" altLang="zh-CN" sz="1800" b="1">
                <a:solidFill>
                  <a:schemeClr val="bg1"/>
                </a:solidFill>
              </a:rPr>
              <a:t>NavigableString</a:t>
            </a:r>
            <a:r>
              <a:rPr lang="zh-CN" altLang="zh-CN" sz="1800" b="1">
                <a:solidFill>
                  <a:schemeClr val="bg1"/>
                </a:solidFill>
              </a:rPr>
              <a:t>对象类型</a:t>
            </a:r>
          </a:p>
          <a:p>
            <a:pPr marL="0" indent="0">
              <a:buFont typeface="Wingdings" pitchFamily="2" charset="2"/>
              <a:buNone/>
            </a:pPr>
            <a:r>
              <a:rPr lang="en-US" altLang="zh-CN">
                <a:latin typeface="微软雅黑" panose="020B0503020204020204" pitchFamily="34" charset="-122"/>
              </a:rPr>
              <a:t>NavigableString</a:t>
            </a:r>
            <a:r>
              <a:rPr lang="zh-CN" altLang="zh-CN">
                <a:latin typeface="微软雅黑" panose="020B0503020204020204" pitchFamily="34" charset="-122"/>
              </a:rPr>
              <a:t>对象为包含在</a:t>
            </a:r>
            <a:r>
              <a:rPr lang="en-US" altLang="zh-CN">
                <a:latin typeface="微软雅黑" panose="020B0503020204020204" pitchFamily="34" charset="-122"/>
              </a:rPr>
              <a:t>Tag</a:t>
            </a:r>
            <a:r>
              <a:rPr lang="zh-CN" altLang="zh-CN">
                <a:latin typeface="微软雅黑" panose="020B0503020204020204" pitchFamily="34" charset="-122"/>
              </a:rPr>
              <a:t>中的文本字符串内容，如“</a:t>
            </a:r>
            <a:r>
              <a:rPr lang="en-US" altLang="zh-CN">
                <a:latin typeface="微软雅黑" panose="020B0503020204020204" pitchFamily="34" charset="-122"/>
              </a:rPr>
              <a:t>&lt;title&gt;The Dormouse‘s story&lt;/title&gt;</a:t>
            </a:r>
            <a:r>
              <a:rPr lang="zh-CN" altLang="zh-CN">
                <a:latin typeface="微软雅黑" panose="020B0503020204020204" pitchFamily="34" charset="-122"/>
              </a:rPr>
              <a:t>”中的“</a:t>
            </a:r>
            <a:r>
              <a:rPr lang="en-US" altLang="zh-CN">
                <a:latin typeface="微软雅黑" panose="020B0503020204020204" pitchFamily="34" charset="-122"/>
              </a:rPr>
              <a:t>The Dormouse’s story</a:t>
            </a:r>
            <a:r>
              <a:rPr lang="zh-CN" altLang="zh-CN">
                <a:latin typeface="微软雅黑" panose="020B0503020204020204" pitchFamily="34" charset="-122"/>
              </a:rPr>
              <a:t>”，使用</a:t>
            </a:r>
            <a:r>
              <a:rPr lang="en-US" altLang="zh-CN">
                <a:latin typeface="微软雅黑" panose="020B0503020204020204" pitchFamily="34" charset="-122"/>
              </a:rPr>
              <a:t>string</a:t>
            </a:r>
            <a:r>
              <a:rPr lang="zh-CN" altLang="zh-CN">
                <a:latin typeface="微软雅黑" panose="020B0503020204020204" pitchFamily="34" charset="-122"/>
              </a:rPr>
              <a:t>的方法获取，</a:t>
            </a:r>
            <a:r>
              <a:rPr lang="en-US" altLang="zh-CN">
                <a:latin typeface="微软雅黑" panose="020B0503020204020204" pitchFamily="34" charset="-122"/>
              </a:rPr>
              <a:t>NavigableString</a:t>
            </a:r>
            <a:r>
              <a:rPr lang="zh-CN" altLang="zh-CN">
                <a:latin typeface="微软雅黑" panose="020B0503020204020204" pitchFamily="34" charset="-122"/>
              </a:rPr>
              <a:t>对象无法被编辑，但可以使用</a:t>
            </a:r>
            <a:r>
              <a:rPr lang="en-US" altLang="zh-CN">
                <a:latin typeface="微软雅黑" panose="020B0503020204020204" pitchFamily="34" charset="-122"/>
              </a:rPr>
              <a:t>replace_with</a:t>
            </a:r>
            <a:r>
              <a:rPr lang="zh-CN" altLang="zh-CN">
                <a:latin typeface="微软雅黑" panose="020B0503020204020204" pitchFamily="34" charset="-122"/>
              </a:rPr>
              <a:t>的方法进行替换</a:t>
            </a:r>
            <a:r>
              <a:rPr lang="zh-CN" altLang="en-US">
                <a:latin typeface="微软雅黑" panose="020B0503020204020204" pitchFamily="34" charset="-122"/>
              </a:rPr>
              <a:t>。</a:t>
            </a:r>
          </a:p>
        </p:txBody>
      </p:sp>
      <p:sp>
        <p:nvSpPr>
          <p:cNvPr id="57347" name="标题 2">
            <a:extLst>
              <a:ext uri="{FF2B5EF4-FFF2-40B4-BE49-F238E27FC236}">
                <a16:creationId xmlns:a16="http://schemas.microsoft.com/office/drawing/2014/main" id="{A81BF56A-7AB2-4BB9-96AE-C59715E1C17F}"/>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Beautiful Soup</a:t>
            </a:r>
            <a:r>
              <a:rPr lang="zh-CN" altLang="zh-CN">
                <a:latin typeface="微软雅黑" panose="020B0503020204020204" pitchFamily="34" charset="-122"/>
              </a:rPr>
              <a:t>解析网页</a:t>
            </a:r>
            <a:endParaRPr lang="zh-CN" altLang="en-US"/>
          </a:p>
        </p:txBody>
      </p:sp>
      <p:sp>
        <p:nvSpPr>
          <p:cNvPr id="57348" name="内容占位符 4">
            <a:extLst>
              <a:ext uri="{FF2B5EF4-FFF2-40B4-BE49-F238E27FC236}">
                <a16:creationId xmlns:a16="http://schemas.microsoft.com/office/drawing/2014/main" id="{39DFF445-2E7C-4E46-A760-3985D35B76BB}"/>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zh-CN" sz="2000" b="1" dirty="0">
                <a:solidFill>
                  <a:schemeClr val="bg1"/>
                </a:solidFill>
                <a:latin typeface="微软雅黑" panose="020B0503020204020204" pitchFamily="34" charset="-122"/>
                <a:ea typeface="微软雅黑" panose="020B0503020204020204" pitchFamily="34" charset="-122"/>
              </a:rPr>
              <a:t>对象类型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1F70CAD-0EFE-41C3-8154-0D72F61257FB}"/>
              </a:ext>
            </a:extLst>
          </p:cNvPr>
          <p:cNvSpPr>
            <a:spLocks noGrp="1"/>
          </p:cNvSpPr>
          <p:nvPr>
            <p:ph idx="1"/>
          </p:nvPr>
        </p:nvSpPr>
        <p:spPr>
          <a:xfrm>
            <a:off x="423863" y="1639888"/>
            <a:ext cx="11107737" cy="4516437"/>
          </a:xfrm>
        </p:spPr>
        <p:txBody>
          <a:bodyPr/>
          <a:lstStyle/>
          <a:p>
            <a:pPr marL="362822" lvl="4" indent="-362822">
              <a:lnSpc>
                <a:spcPct val="150000"/>
              </a:lnSpc>
              <a:buClr>
                <a:srgbClr val="032089"/>
              </a:buClr>
              <a:buFont typeface="Wingdings" pitchFamily="2" charset="2"/>
              <a:buChar char="Ø"/>
              <a:defRPr/>
            </a:pPr>
            <a:r>
              <a:rPr lang="en-US" altLang="zh-CN" sz="1800" b="1" dirty="0" err="1">
                <a:solidFill>
                  <a:schemeClr val="bg1"/>
                </a:solidFill>
              </a:rPr>
              <a:t>BeautifulSoup</a:t>
            </a:r>
            <a:r>
              <a:rPr lang="zh-CN" altLang="zh-CN" sz="1800" b="1" dirty="0">
                <a:solidFill>
                  <a:schemeClr val="bg1"/>
                </a:solidFill>
              </a:rPr>
              <a:t>对象类型</a:t>
            </a:r>
          </a:p>
          <a:p>
            <a:pPr marL="0" indent="0">
              <a:buFont typeface="Wingdings" pitchFamily="2" charset="2"/>
              <a:buNone/>
              <a:defRPr/>
            </a:pPr>
            <a:r>
              <a:rPr lang="en-US" altLang="zh-CN" dirty="0" err="1">
                <a:latin typeface="微软雅黑" panose="020B0503020204020204" pitchFamily="34" charset="-122"/>
              </a:rPr>
              <a:t>BeautifulSoup</a:t>
            </a:r>
            <a:r>
              <a:rPr lang="zh-CN" altLang="zh-CN" dirty="0">
                <a:latin typeface="微软雅黑" panose="020B0503020204020204" pitchFamily="34" charset="-122"/>
              </a:rPr>
              <a:t>对象表示的是一个文档的全部内容。大部分时候，可以把它当作</a:t>
            </a:r>
            <a:r>
              <a:rPr lang="en-US" altLang="zh-CN" dirty="0">
                <a:latin typeface="微软雅黑" panose="020B0503020204020204" pitchFamily="34" charset="-122"/>
              </a:rPr>
              <a:t>Tag</a:t>
            </a:r>
            <a:r>
              <a:rPr lang="zh-CN" altLang="zh-CN" dirty="0">
                <a:latin typeface="微软雅黑" panose="020B0503020204020204" pitchFamily="34" charset="-122"/>
              </a:rPr>
              <a:t>对象。 </a:t>
            </a:r>
            <a:r>
              <a:rPr lang="en-US" altLang="zh-CN" dirty="0" err="1">
                <a:latin typeface="微软雅黑" panose="020B0503020204020204" pitchFamily="34" charset="-122"/>
              </a:rPr>
              <a:t>BeautifulSoup</a:t>
            </a:r>
            <a:r>
              <a:rPr lang="zh-CN" altLang="zh-CN" dirty="0">
                <a:latin typeface="微软雅黑" panose="020B0503020204020204" pitchFamily="34" charset="-122"/>
              </a:rPr>
              <a:t>对象并不是真正的</a:t>
            </a:r>
            <a:r>
              <a:rPr lang="en-US" altLang="zh-CN" dirty="0">
                <a:latin typeface="微软雅黑" panose="020B0503020204020204" pitchFamily="34" charset="-122"/>
              </a:rPr>
              <a:t>HTML</a:t>
            </a:r>
            <a:r>
              <a:rPr lang="zh-CN" altLang="zh-CN" dirty="0">
                <a:latin typeface="微软雅黑" panose="020B0503020204020204" pitchFamily="34" charset="-122"/>
              </a:rPr>
              <a:t>或</a:t>
            </a:r>
            <a:r>
              <a:rPr lang="en-US" altLang="zh-CN" dirty="0">
                <a:latin typeface="微软雅黑" panose="020B0503020204020204" pitchFamily="34" charset="-122"/>
              </a:rPr>
              <a:t>XML</a:t>
            </a:r>
            <a:r>
              <a:rPr lang="zh-CN" altLang="zh-CN" dirty="0">
                <a:latin typeface="微软雅黑" panose="020B0503020204020204" pitchFamily="34" charset="-122"/>
              </a:rPr>
              <a:t>的</a:t>
            </a:r>
            <a:r>
              <a:rPr lang="en-US" altLang="zh-CN" dirty="0">
                <a:latin typeface="微软雅黑" panose="020B0503020204020204" pitchFamily="34" charset="-122"/>
              </a:rPr>
              <a:t>tag</a:t>
            </a:r>
            <a:r>
              <a:rPr lang="zh-CN" altLang="zh-CN" dirty="0">
                <a:latin typeface="微软雅黑" panose="020B0503020204020204" pitchFamily="34" charset="-122"/>
              </a:rPr>
              <a:t>，所以并没有</a:t>
            </a:r>
            <a:r>
              <a:rPr lang="en-US" altLang="zh-CN" dirty="0">
                <a:latin typeface="微软雅黑" panose="020B0503020204020204" pitchFamily="34" charset="-122"/>
              </a:rPr>
              <a:t>tag</a:t>
            </a:r>
            <a:r>
              <a:rPr lang="zh-CN" altLang="zh-CN" dirty="0">
                <a:latin typeface="微软雅黑" panose="020B0503020204020204" pitchFamily="34" charset="-122"/>
              </a:rPr>
              <a:t>的</a:t>
            </a:r>
            <a:r>
              <a:rPr lang="en-US" altLang="zh-CN" dirty="0">
                <a:latin typeface="微软雅黑" panose="020B0503020204020204" pitchFamily="34" charset="-122"/>
              </a:rPr>
              <a:t>name</a:t>
            </a:r>
            <a:r>
              <a:rPr lang="zh-CN" altLang="zh-CN" dirty="0">
                <a:latin typeface="微软雅黑" panose="020B0503020204020204" pitchFamily="34" charset="-122"/>
              </a:rPr>
              <a:t>和</a:t>
            </a:r>
            <a:r>
              <a:rPr lang="en-US" altLang="zh-CN" dirty="0">
                <a:latin typeface="微软雅黑" panose="020B0503020204020204" pitchFamily="34" charset="-122"/>
              </a:rPr>
              <a:t>attribute</a:t>
            </a:r>
            <a:r>
              <a:rPr lang="zh-CN" altLang="zh-CN" dirty="0">
                <a:latin typeface="微软雅黑" panose="020B0503020204020204" pitchFamily="34" charset="-122"/>
              </a:rPr>
              <a:t>属性，但其包含了一个值为“</a:t>
            </a:r>
            <a:r>
              <a:rPr lang="en-US" altLang="zh-CN" dirty="0">
                <a:latin typeface="微软雅黑" panose="020B0503020204020204" pitchFamily="34" charset="-122"/>
              </a:rPr>
              <a:t>[document]</a:t>
            </a:r>
            <a:r>
              <a:rPr lang="zh-CN" altLang="zh-CN" dirty="0">
                <a:latin typeface="微软雅黑" panose="020B0503020204020204" pitchFamily="34" charset="-122"/>
              </a:rPr>
              <a:t>”的特殊属性</a:t>
            </a:r>
            <a:r>
              <a:rPr lang="en-US" altLang="zh-CN" dirty="0">
                <a:latin typeface="微软雅黑" panose="020B0503020204020204" pitchFamily="34" charset="-122"/>
              </a:rPr>
              <a:t>name</a:t>
            </a:r>
            <a:r>
              <a:rPr lang="zh-CN" altLang="en-US" dirty="0">
                <a:latin typeface="微软雅黑" panose="020B0503020204020204" pitchFamily="34" charset="-122"/>
              </a:rPr>
              <a:t>。</a:t>
            </a:r>
            <a:endParaRPr lang="en-US" altLang="zh-CN" dirty="0">
              <a:latin typeface="微软雅黑" panose="020B0503020204020204" pitchFamily="34" charset="-122"/>
            </a:endParaRPr>
          </a:p>
          <a:p>
            <a:pPr marL="0" indent="0">
              <a:buFont typeface="Wingdings" pitchFamily="2" charset="2"/>
              <a:buNone/>
              <a:defRPr/>
            </a:pPr>
            <a:endParaRPr lang="en-US" altLang="zh-CN" dirty="0">
              <a:latin typeface="微软雅黑" panose="020B0503020204020204" pitchFamily="34" charset="-122"/>
            </a:endParaRPr>
          </a:p>
          <a:p>
            <a:pPr marL="362822" lvl="4" indent="-362822">
              <a:lnSpc>
                <a:spcPct val="150000"/>
              </a:lnSpc>
              <a:buClr>
                <a:srgbClr val="032089"/>
              </a:buClr>
              <a:buFont typeface="Wingdings" pitchFamily="2" charset="2"/>
              <a:buChar char="Ø"/>
              <a:defRPr/>
            </a:pPr>
            <a:r>
              <a:rPr lang="en-US" altLang="zh-CN" sz="1800" b="1" dirty="0">
                <a:solidFill>
                  <a:schemeClr val="bg1"/>
                </a:solidFill>
              </a:rPr>
              <a:t>Comment</a:t>
            </a:r>
            <a:r>
              <a:rPr lang="zh-CN" altLang="zh-CN" sz="1800" b="1" dirty="0">
                <a:solidFill>
                  <a:schemeClr val="bg1"/>
                </a:solidFill>
              </a:rPr>
              <a:t>对象类型</a:t>
            </a:r>
          </a:p>
          <a:p>
            <a:pPr marL="0" indent="0">
              <a:buFont typeface="Wingdings" pitchFamily="2" charset="2"/>
              <a:buNone/>
              <a:defRPr/>
            </a:pPr>
            <a:r>
              <a:rPr lang="en-US" altLang="zh-CN" dirty="0">
                <a:latin typeface="微软雅黑" panose="020B0503020204020204" pitchFamily="34" charset="-122"/>
              </a:rPr>
              <a:t>Tag</a:t>
            </a:r>
            <a:r>
              <a:rPr lang="zh-CN" altLang="zh-CN" dirty="0">
                <a:latin typeface="微软雅黑" panose="020B0503020204020204" pitchFamily="34" charset="-122"/>
              </a:rPr>
              <a:t>、</a:t>
            </a:r>
            <a:r>
              <a:rPr lang="en-US" altLang="zh-CN" dirty="0" err="1">
                <a:latin typeface="微软雅黑" panose="020B0503020204020204" pitchFamily="34" charset="-122"/>
              </a:rPr>
              <a:t>NavigableString</a:t>
            </a:r>
            <a:r>
              <a:rPr lang="zh-CN" altLang="zh-CN" dirty="0">
                <a:latin typeface="微软雅黑" panose="020B0503020204020204" pitchFamily="34" charset="-122"/>
              </a:rPr>
              <a:t>、</a:t>
            </a:r>
            <a:r>
              <a:rPr lang="en-US" altLang="zh-CN" dirty="0" err="1">
                <a:latin typeface="微软雅黑" panose="020B0503020204020204" pitchFamily="34" charset="-122"/>
              </a:rPr>
              <a:t>BeautifulSoup</a:t>
            </a:r>
            <a:r>
              <a:rPr lang="zh-CN" altLang="zh-CN" dirty="0">
                <a:latin typeface="微软雅黑" panose="020B0503020204020204" pitchFamily="34" charset="-122"/>
              </a:rPr>
              <a:t>几乎覆盖了</a:t>
            </a:r>
            <a:r>
              <a:rPr lang="en-US" altLang="zh-CN" dirty="0">
                <a:latin typeface="微软雅黑" panose="020B0503020204020204" pitchFamily="34" charset="-122"/>
              </a:rPr>
              <a:t>html</a:t>
            </a:r>
            <a:r>
              <a:rPr lang="zh-CN" altLang="zh-CN" dirty="0">
                <a:latin typeface="微软雅黑" panose="020B0503020204020204" pitchFamily="34" charset="-122"/>
              </a:rPr>
              <a:t>和</a:t>
            </a:r>
            <a:r>
              <a:rPr lang="en-US" altLang="zh-CN" dirty="0">
                <a:latin typeface="微软雅黑" panose="020B0503020204020204" pitchFamily="34" charset="-122"/>
              </a:rPr>
              <a:t>xml</a:t>
            </a:r>
            <a:r>
              <a:rPr lang="zh-CN" altLang="zh-CN" dirty="0">
                <a:latin typeface="微软雅黑" panose="020B0503020204020204" pitchFamily="34" charset="-122"/>
              </a:rPr>
              <a:t>中的所有内容，但是还有一些特殊对象，文档的注释部分是最容易与</a:t>
            </a:r>
            <a:r>
              <a:rPr lang="en-US" altLang="zh-CN" dirty="0">
                <a:latin typeface="微软雅黑" panose="020B0503020204020204" pitchFamily="34" charset="-122"/>
              </a:rPr>
              <a:t>Tag</a:t>
            </a:r>
            <a:r>
              <a:rPr lang="zh-CN" altLang="zh-CN" dirty="0">
                <a:latin typeface="微软雅黑" panose="020B0503020204020204" pitchFamily="34" charset="-122"/>
              </a:rPr>
              <a:t>中的文本字符串混淆的部分。</a:t>
            </a:r>
            <a:r>
              <a:rPr lang="en-US" altLang="zh-CN" dirty="0">
                <a:latin typeface="微软雅黑" panose="020B0503020204020204" pitchFamily="34" charset="-122"/>
              </a:rPr>
              <a:t>Beautiful Soup</a:t>
            </a:r>
            <a:r>
              <a:rPr lang="zh-CN" altLang="zh-CN" dirty="0">
                <a:latin typeface="微软雅黑" panose="020B0503020204020204" pitchFamily="34" charset="-122"/>
              </a:rPr>
              <a:t>库中将文档的注释部分识别为</a:t>
            </a:r>
            <a:r>
              <a:rPr lang="en-US" altLang="zh-CN" dirty="0">
                <a:latin typeface="微软雅黑" panose="020B0503020204020204" pitchFamily="34" charset="-122"/>
              </a:rPr>
              <a:t>Comment</a:t>
            </a:r>
            <a:r>
              <a:rPr lang="zh-CN" altLang="zh-CN" dirty="0">
                <a:latin typeface="微软雅黑" panose="020B0503020204020204" pitchFamily="34" charset="-122"/>
              </a:rPr>
              <a:t>类型，</a:t>
            </a:r>
            <a:r>
              <a:rPr lang="en-US" altLang="zh-CN" dirty="0">
                <a:latin typeface="微软雅黑" panose="020B0503020204020204" pitchFamily="34" charset="-122"/>
              </a:rPr>
              <a:t>Comment</a:t>
            </a:r>
            <a:r>
              <a:rPr lang="zh-CN" altLang="zh-CN" dirty="0">
                <a:latin typeface="微软雅黑" panose="020B0503020204020204" pitchFamily="34" charset="-122"/>
              </a:rPr>
              <a:t>对象是一个特殊类型的</a:t>
            </a:r>
            <a:r>
              <a:rPr lang="en-US" altLang="zh-CN" dirty="0" err="1">
                <a:latin typeface="微软雅黑" panose="020B0503020204020204" pitchFamily="34" charset="-122"/>
              </a:rPr>
              <a:t>NavigableString</a:t>
            </a:r>
            <a:r>
              <a:rPr lang="zh-CN" altLang="zh-CN" dirty="0">
                <a:latin typeface="微软雅黑" panose="020B0503020204020204" pitchFamily="34" charset="-122"/>
              </a:rPr>
              <a:t>对象，但是当其出现在</a:t>
            </a:r>
            <a:r>
              <a:rPr lang="en-US" altLang="zh-CN" dirty="0">
                <a:latin typeface="微软雅黑" panose="020B0503020204020204" pitchFamily="34" charset="-122"/>
              </a:rPr>
              <a:t>HTML</a:t>
            </a:r>
            <a:r>
              <a:rPr lang="zh-CN" altLang="zh-CN" dirty="0">
                <a:latin typeface="微软雅黑" panose="020B0503020204020204" pitchFamily="34" charset="-122"/>
              </a:rPr>
              <a:t>文档中时，</a:t>
            </a:r>
            <a:r>
              <a:rPr lang="en-US" altLang="zh-CN" dirty="0">
                <a:latin typeface="微软雅黑" panose="020B0503020204020204" pitchFamily="34" charset="-122"/>
              </a:rPr>
              <a:t>Comment</a:t>
            </a:r>
            <a:r>
              <a:rPr lang="zh-CN" altLang="zh-CN" dirty="0">
                <a:latin typeface="微软雅黑" panose="020B0503020204020204" pitchFamily="34" charset="-122"/>
              </a:rPr>
              <a:t>对象会使用特殊的格式输出，需调用</a:t>
            </a:r>
            <a:r>
              <a:rPr lang="en-US" altLang="zh-CN" dirty="0">
                <a:latin typeface="微软雅黑" panose="020B0503020204020204" pitchFamily="34" charset="-122"/>
              </a:rPr>
              <a:t>prettify</a:t>
            </a:r>
            <a:r>
              <a:rPr lang="zh-CN" altLang="zh-CN" dirty="0">
                <a:latin typeface="微软雅黑" panose="020B0503020204020204" pitchFamily="34" charset="-122"/>
              </a:rPr>
              <a:t>方法</a:t>
            </a:r>
            <a:r>
              <a:rPr lang="zh-CN" altLang="en-US" dirty="0">
                <a:latin typeface="微软雅黑" panose="020B0503020204020204" pitchFamily="34" charset="-122"/>
              </a:rPr>
              <a:t>。</a:t>
            </a:r>
            <a:endParaRPr lang="en-US" altLang="zh-CN" dirty="0">
              <a:latin typeface="微软雅黑" panose="020B0503020204020204" pitchFamily="34" charset="-122"/>
            </a:endParaRPr>
          </a:p>
          <a:p>
            <a:pPr>
              <a:defRPr/>
            </a:pPr>
            <a:endParaRPr lang="zh-CN" altLang="en-US" dirty="0"/>
          </a:p>
        </p:txBody>
      </p:sp>
      <p:sp>
        <p:nvSpPr>
          <p:cNvPr id="58371" name="标题 2">
            <a:extLst>
              <a:ext uri="{FF2B5EF4-FFF2-40B4-BE49-F238E27FC236}">
                <a16:creationId xmlns:a16="http://schemas.microsoft.com/office/drawing/2014/main" id="{823361C8-B1E6-4020-B6F3-1AF12F89A8D8}"/>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Beautiful Soup</a:t>
            </a:r>
            <a:r>
              <a:rPr lang="zh-CN" altLang="zh-CN">
                <a:latin typeface="微软雅黑" panose="020B0503020204020204" pitchFamily="34" charset="-122"/>
              </a:rPr>
              <a:t>解析网页</a:t>
            </a:r>
            <a:endParaRPr lang="zh-CN" altLang="en-US"/>
          </a:p>
        </p:txBody>
      </p:sp>
      <p:sp>
        <p:nvSpPr>
          <p:cNvPr id="58372" name="内容占位符 3">
            <a:extLst>
              <a:ext uri="{FF2B5EF4-FFF2-40B4-BE49-F238E27FC236}">
                <a16:creationId xmlns:a16="http://schemas.microsoft.com/office/drawing/2014/main" id="{0239EBA6-D56A-47FA-9FD2-37901F32B74A}"/>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zh-CN" sz="2000" b="1" dirty="0">
                <a:solidFill>
                  <a:schemeClr val="bg1"/>
                </a:solidFill>
                <a:latin typeface="微软雅黑" panose="020B0503020204020204" pitchFamily="34" charset="-122"/>
                <a:ea typeface="微软雅黑" panose="020B0503020204020204" pitchFamily="34" charset="-122"/>
              </a:rPr>
              <a:t>对象类型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a:extLst>
              <a:ext uri="{FF2B5EF4-FFF2-40B4-BE49-F238E27FC236}">
                <a16:creationId xmlns:a16="http://schemas.microsoft.com/office/drawing/2014/main" id="{3255E130-9003-42F1-A259-28FDC432A933}"/>
              </a:ext>
            </a:extLst>
          </p:cNvPr>
          <p:cNvSpPr>
            <a:spLocks noGrp="1"/>
          </p:cNvSpPr>
          <p:nvPr>
            <p:ph idx="1"/>
          </p:nvPr>
        </p:nvSpPr>
        <p:spPr/>
        <p:txBody>
          <a:bodyPr/>
          <a:lstStyle/>
          <a:p>
            <a:pPr marL="361950" indent="-361950"/>
            <a:r>
              <a:rPr lang="en-US" altLang="zh-CN"/>
              <a:t>Beautiful Soup</a:t>
            </a:r>
            <a:r>
              <a:rPr lang="zh-CN" altLang="zh-CN"/>
              <a:t>定义了很多搜索方法，其中常用的有</a:t>
            </a:r>
            <a:r>
              <a:rPr lang="en-US" altLang="zh-CN"/>
              <a:t>find</a:t>
            </a:r>
            <a:r>
              <a:rPr lang="zh-CN" altLang="zh-CN"/>
              <a:t>方法和</a:t>
            </a:r>
            <a:r>
              <a:rPr lang="en-US" altLang="zh-CN"/>
              <a:t>find_all</a:t>
            </a:r>
            <a:r>
              <a:rPr lang="zh-CN" altLang="zh-CN"/>
              <a:t>方法，两者的参数一致，区别为</a:t>
            </a:r>
            <a:r>
              <a:rPr lang="en-US" altLang="zh-CN"/>
              <a:t>find_all</a:t>
            </a:r>
            <a:r>
              <a:rPr lang="zh-CN" altLang="zh-CN"/>
              <a:t>方法的返回结果是值包含一个元素的列表，而</a:t>
            </a:r>
            <a:r>
              <a:rPr lang="en-US" altLang="zh-CN"/>
              <a:t>find</a:t>
            </a:r>
            <a:r>
              <a:rPr lang="zh-CN" altLang="zh-CN"/>
              <a:t>直接返回的是结果。</a:t>
            </a:r>
            <a:r>
              <a:rPr lang="en-US" altLang="zh-CN"/>
              <a:t>find_all</a:t>
            </a:r>
            <a:r>
              <a:rPr lang="zh-CN" altLang="zh-CN"/>
              <a:t>方法用于搜索文档树中的</a:t>
            </a:r>
            <a:r>
              <a:rPr lang="en-US" altLang="zh-CN"/>
              <a:t>Tag</a:t>
            </a:r>
            <a:r>
              <a:rPr lang="zh-CN" altLang="zh-CN"/>
              <a:t>非常方便，其语法格式如下。</a:t>
            </a:r>
          </a:p>
          <a:p>
            <a:pPr marL="361950" indent="-361950"/>
            <a:endParaRPr lang="zh-CN" altLang="en-US"/>
          </a:p>
        </p:txBody>
      </p:sp>
      <p:sp>
        <p:nvSpPr>
          <p:cNvPr id="59395" name="标题 2">
            <a:extLst>
              <a:ext uri="{FF2B5EF4-FFF2-40B4-BE49-F238E27FC236}">
                <a16:creationId xmlns:a16="http://schemas.microsoft.com/office/drawing/2014/main" id="{1BB2F8E6-195E-406E-A15B-B9025708CE88}"/>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Beautiful Soup</a:t>
            </a:r>
            <a:r>
              <a:rPr lang="zh-CN" altLang="zh-CN">
                <a:latin typeface="微软雅黑" panose="020B0503020204020204" pitchFamily="34" charset="-122"/>
              </a:rPr>
              <a:t>解析网页</a:t>
            </a:r>
            <a:endParaRPr lang="zh-CN" altLang="en-US"/>
          </a:p>
        </p:txBody>
      </p:sp>
      <p:sp>
        <p:nvSpPr>
          <p:cNvPr id="59396" name="内容占位符 3">
            <a:extLst>
              <a:ext uri="{FF2B5EF4-FFF2-40B4-BE49-F238E27FC236}">
                <a16:creationId xmlns:a16="http://schemas.microsoft.com/office/drawing/2014/main" id="{8C92C4BC-C0C8-4F5D-A842-402860178721}"/>
              </a:ext>
            </a:extLst>
          </p:cNvPr>
          <p:cNvSpPr>
            <a:spLocks noGrp="1"/>
          </p:cNvSpPr>
          <p:nvPr>
            <p:ph idx="10"/>
          </p:nvPr>
        </p:nvSpPr>
        <p:spPr/>
        <p:txBody>
          <a:bodyPr/>
          <a:lstStyle/>
          <a:p>
            <a:pPr marL="0" lvl="3" indent="0">
              <a:buClr>
                <a:srgbClr val="000066"/>
              </a:buClr>
              <a:buFont typeface="Arial" panose="020B0604020202020204" pitchFamily="34" charset="0"/>
              <a:buNone/>
            </a:pPr>
            <a:endParaRPr lang="en-US" altLang="zh-CN" sz="2400" b="1">
              <a:solidFill>
                <a:schemeClr val="bg1"/>
              </a:solidFill>
            </a:endParaRPr>
          </a:p>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3. </a:t>
            </a:r>
            <a:r>
              <a:rPr lang="zh-CN" altLang="zh-CN" sz="2000" b="1">
                <a:solidFill>
                  <a:schemeClr val="bg1"/>
                </a:solidFill>
                <a:latin typeface="微软雅黑" panose="020B0503020204020204" pitchFamily="34" charset="-122"/>
                <a:ea typeface="微软雅黑" panose="020B0503020204020204" pitchFamily="34" charset="-122"/>
              </a:rPr>
              <a:t>搜索特定节点并获取其中的链接及文本</a:t>
            </a:r>
          </a:p>
          <a:p>
            <a:endParaRPr/>
          </a:p>
        </p:txBody>
      </p:sp>
      <p:sp>
        <p:nvSpPr>
          <p:cNvPr id="59397" name="TextBox 4">
            <a:extLst>
              <a:ext uri="{FF2B5EF4-FFF2-40B4-BE49-F238E27FC236}">
                <a16:creationId xmlns:a16="http://schemas.microsoft.com/office/drawing/2014/main" id="{D9BC9AF3-6676-4D17-9FA9-C496E5133AA9}"/>
              </a:ext>
            </a:extLst>
          </p:cNvPr>
          <p:cNvSpPr txBox="1">
            <a:spLocks noChangeArrowheads="1"/>
          </p:cNvSpPr>
          <p:nvPr/>
        </p:nvSpPr>
        <p:spPr bwMode="auto">
          <a:xfrm>
            <a:off x="349319" y="3771136"/>
            <a:ext cx="9774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None/>
            </a:pP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BeautifulSoup.find_all</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name,attrs,recursive,string</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kwargs</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a:extLst>
              <a:ext uri="{FF2B5EF4-FFF2-40B4-BE49-F238E27FC236}">
                <a16:creationId xmlns:a16="http://schemas.microsoft.com/office/drawing/2014/main" id="{99C4920B-C0BA-453D-8BD9-4D006B914864}"/>
              </a:ext>
            </a:extLst>
          </p:cNvPr>
          <p:cNvSpPr>
            <a:spLocks noGrp="1"/>
          </p:cNvSpPr>
          <p:nvPr>
            <p:ph idx="1"/>
          </p:nvPr>
        </p:nvSpPr>
        <p:spPr/>
        <p:txBody>
          <a:bodyPr/>
          <a:lstStyle/>
          <a:p>
            <a:pPr marL="361950" indent="-361950"/>
            <a:r>
              <a:rPr lang="en-US" altLang="zh-CN"/>
              <a:t>find_all</a:t>
            </a:r>
            <a:r>
              <a:rPr lang="zh-CN" altLang="zh-CN"/>
              <a:t>方法的常用参数及其说明</a:t>
            </a:r>
            <a:r>
              <a:rPr lang="zh-CN" altLang="en-US"/>
              <a:t>如下</a:t>
            </a:r>
            <a:r>
              <a:rPr lang="zh-CN" altLang="zh-CN"/>
              <a:t>。</a:t>
            </a:r>
          </a:p>
          <a:p>
            <a:pPr marL="361950" indent="-361950"/>
            <a:endParaRPr lang="zh-CN" altLang="en-US"/>
          </a:p>
        </p:txBody>
      </p:sp>
      <p:sp>
        <p:nvSpPr>
          <p:cNvPr id="60419" name="标题 2">
            <a:extLst>
              <a:ext uri="{FF2B5EF4-FFF2-40B4-BE49-F238E27FC236}">
                <a16:creationId xmlns:a16="http://schemas.microsoft.com/office/drawing/2014/main" id="{4BF31726-4843-4373-B9F3-E489BA5D0BD2}"/>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Beautiful Soup</a:t>
            </a:r>
            <a:r>
              <a:rPr lang="zh-CN" altLang="zh-CN">
                <a:latin typeface="微软雅黑" panose="020B0503020204020204" pitchFamily="34" charset="-122"/>
              </a:rPr>
              <a:t>解析网页</a:t>
            </a:r>
            <a:endParaRPr lang="zh-CN" altLang="en-US"/>
          </a:p>
        </p:txBody>
      </p:sp>
      <p:sp>
        <p:nvSpPr>
          <p:cNvPr id="60420" name="内容占位符 3">
            <a:extLst>
              <a:ext uri="{FF2B5EF4-FFF2-40B4-BE49-F238E27FC236}">
                <a16:creationId xmlns:a16="http://schemas.microsoft.com/office/drawing/2014/main" id="{2981728D-707C-42D7-9E46-AA317DA0AB68}"/>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3. </a:t>
            </a:r>
            <a:r>
              <a:rPr lang="zh-CN" altLang="zh-CN" sz="2000" b="1">
                <a:solidFill>
                  <a:schemeClr val="bg1"/>
                </a:solidFill>
                <a:latin typeface="微软雅黑" panose="020B0503020204020204" pitchFamily="34" charset="-122"/>
                <a:ea typeface="微软雅黑" panose="020B0503020204020204" pitchFamily="34" charset="-122"/>
              </a:rPr>
              <a:t>搜索特定节点并获取其中的链接及文本</a:t>
            </a:r>
          </a:p>
        </p:txBody>
      </p:sp>
      <p:graphicFrame>
        <p:nvGraphicFramePr>
          <p:cNvPr id="5" name="表格 4">
            <a:extLst>
              <a:ext uri="{FF2B5EF4-FFF2-40B4-BE49-F238E27FC236}">
                <a16:creationId xmlns:a16="http://schemas.microsoft.com/office/drawing/2014/main" id="{6CCDC23A-2ACA-4B59-8B9E-EC66FCE91A5C}"/>
              </a:ext>
            </a:extLst>
          </p:cNvPr>
          <p:cNvGraphicFramePr>
            <a:graphicFrameLocks noGrp="1"/>
          </p:cNvGraphicFramePr>
          <p:nvPr/>
        </p:nvGraphicFramePr>
        <p:xfrm>
          <a:off x="363538" y="2541588"/>
          <a:ext cx="11241087" cy="3789362"/>
        </p:xfrm>
        <a:graphic>
          <a:graphicData uri="http://schemas.openxmlformats.org/drawingml/2006/table">
            <a:tbl>
              <a:tblPr firstRow="1" firstCol="1" bandRow="1">
                <a:tableStyleId>{5C22544A-7EE6-4342-B048-85BDC9FD1C3A}</a:tableStyleId>
              </a:tblPr>
              <a:tblGrid>
                <a:gridCol w="2386194">
                  <a:extLst>
                    <a:ext uri="{9D8B030D-6E8A-4147-A177-3AD203B41FA5}">
                      <a16:colId xmlns:a16="http://schemas.microsoft.com/office/drawing/2014/main" val="20000"/>
                    </a:ext>
                  </a:extLst>
                </a:gridCol>
                <a:gridCol w="8854893">
                  <a:extLst>
                    <a:ext uri="{9D8B030D-6E8A-4147-A177-3AD203B41FA5}">
                      <a16:colId xmlns:a16="http://schemas.microsoft.com/office/drawing/2014/main" val="20001"/>
                    </a:ext>
                  </a:extLst>
                </a:gridCol>
              </a:tblGrid>
              <a:tr h="431739">
                <a:tc>
                  <a:txBody>
                    <a:bodyPr/>
                    <a:lstStyle/>
                    <a:p>
                      <a:pPr indent="127000"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参数</a:t>
                      </a:r>
                      <a:endParaRPr lang="zh-CN" sz="160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tc>
                  <a:txBody>
                    <a:bodyPr/>
                    <a:lstStyle/>
                    <a:p>
                      <a:pPr indent="127000"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说明</a:t>
                      </a:r>
                      <a:endParaRPr lang="zh-CN" sz="160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extLst>
                  <a:ext uri="{0D108BD9-81ED-4DB2-BD59-A6C34878D82A}">
                    <a16:rowId xmlns:a16="http://schemas.microsoft.com/office/drawing/2014/main" val="10000"/>
                  </a:ext>
                </a:extLst>
              </a:tr>
              <a:tr h="731471">
                <a:tc>
                  <a:txBody>
                    <a:bodyPr/>
                    <a:lstStyle/>
                    <a:p>
                      <a:pPr indent="127000" algn="ctr">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name</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接收</a:t>
                      </a:r>
                      <a:r>
                        <a:rPr lang="en-US" sz="1600" kern="100" dirty="0">
                          <a:effectLst/>
                          <a:latin typeface="微软雅黑" panose="020B0503020204020204" pitchFamily="34" charset="-122"/>
                          <a:ea typeface="微软雅黑" panose="020B0503020204020204" pitchFamily="34" charset="-122"/>
                        </a:rPr>
                        <a:t>string</a:t>
                      </a:r>
                      <a:r>
                        <a:rPr lang="zh-CN" sz="1600" kern="100" dirty="0">
                          <a:effectLst/>
                          <a:latin typeface="微软雅黑" panose="020B0503020204020204" pitchFamily="34" charset="-122"/>
                          <a:ea typeface="微软雅黑" panose="020B0503020204020204" pitchFamily="34" charset="-122"/>
                        </a:rPr>
                        <a:t>。表示查找所有名字为</a:t>
                      </a:r>
                      <a:r>
                        <a:rPr lang="en-US" sz="1600" kern="100" dirty="0">
                          <a:effectLst/>
                          <a:latin typeface="微软雅黑" panose="020B0503020204020204" pitchFamily="34" charset="-122"/>
                          <a:ea typeface="微软雅黑" panose="020B0503020204020204" pitchFamily="34" charset="-122"/>
                        </a:rPr>
                        <a:t>name</a:t>
                      </a:r>
                      <a:r>
                        <a:rPr lang="zh-CN" sz="1600" kern="100" dirty="0">
                          <a:effectLst/>
                          <a:latin typeface="微软雅黑" panose="020B0503020204020204" pitchFamily="34" charset="-122"/>
                          <a:ea typeface="微软雅黑" panose="020B0503020204020204" pitchFamily="34" charset="-122"/>
                        </a:rPr>
                        <a:t>的</a:t>
                      </a:r>
                      <a:r>
                        <a:rPr lang="en-US" sz="1600" kern="100" dirty="0">
                          <a:effectLst/>
                          <a:latin typeface="微软雅黑" panose="020B0503020204020204" pitchFamily="34" charset="-122"/>
                          <a:ea typeface="微软雅黑" panose="020B0503020204020204" pitchFamily="34" charset="-122"/>
                        </a:rPr>
                        <a:t>tag</a:t>
                      </a:r>
                      <a:r>
                        <a:rPr lang="zh-CN" sz="1600" kern="100" dirty="0">
                          <a:effectLst/>
                          <a:latin typeface="微软雅黑" panose="020B0503020204020204" pitchFamily="34" charset="-122"/>
                          <a:ea typeface="微软雅黑" panose="020B0503020204020204" pitchFamily="34" charset="-122"/>
                        </a:rPr>
                        <a:t>，字符串对象会被自动忽略掉，搜索</a:t>
                      </a:r>
                      <a:r>
                        <a:rPr lang="en-US" sz="1600" kern="100" dirty="0">
                          <a:effectLst/>
                          <a:latin typeface="微软雅黑" panose="020B0503020204020204" pitchFamily="34" charset="-122"/>
                          <a:ea typeface="微软雅黑" panose="020B0503020204020204" pitchFamily="34" charset="-122"/>
                        </a:rPr>
                        <a:t>name</a:t>
                      </a:r>
                      <a:r>
                        <a:rPr lang="zh-CN" sz="1600" kern="100" dirty="0">
                          <a:effectLst/>
                          <a:latin typeface="微软雅黑" panose="020B0503020204020204" pitchFamily="34" charset="-122"/>
                          <a:ea typeface="微软雅黑" panose="020B0503020204020204" pitchFamily="34" charset="-122"/>
                        </a:rPr>
                        <a:t>参数的值可以使用任一类型的过滤器：字符串、正则表达式、列表、方法或</a:t>
                      </a:r>
                      <a:r>
                        <a:rPr lang="en-US" sz="1600" kern="100" dirty="0">
                          <a:effectLst/>
                          <a:latin typeface="微软雅黑" panose="020B0503020204020204" pitchFamily="34" charset="-122"/>
                          <a:ea typeface="微软雅黑" panose="020B0503020204020204" pitchFamily="34" charset="-122"/>
                        </a:rPr>
                        <a:t>True</a:t>
                      </a:r>
                      <a:r>
                        <a:rPr lang="zh-CN" sz="1600" kern="100" dirty="0">
                          <a:effectLst/>
                          <a:latin typeface="微软雅黑" panose="020B0503020204020204" pitchFamily="34" charset="-122"/>
                          <a:ea typeface="微软雅黑" panose="020B0503020204020204" pitchFamily="34" charset="-122"/>
                        </a:rPr>
                        <a:t>。无默认值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extLst>
                  <a:ext uri="{0D108BD9-81ED-4DB2-BD59-A6C34878D82A}">
                    <a16:rowId xmlns:a16="http://schemas.microsoft.com/office/drawing/2014/main" val="10001"/>
                  </a:ext>
                </a:extLst>
              </a:tr>
              <a:tr h="731471">
                <a:tc>
                  <a:txBody>
                    <a:bodyPr/>
                    <a:lstStyle/>
                    <a:p>
                      <a:pPr indent="127000" algn="ctr">
                        <a:lnSpc>
                          <a:spcPct val="150000"/>
                        </a:lnSpc>
                        <a:spcAft>
                          <a:spcPts val="0"/>
                        </a:spcAft>
                      </a:pPr>
                      <a:r>
                        <a:rPr lang="en-US" sz="1600" b="0" kern="100" dirty="0" err="1">
                          <a:effectLst/>
                          <a:latin typeface="微软雅黑" panose="020B0503020204020204" pitchFamily="34" charset="-122"/>
                          <a:ea typeface="微软雅黑" panose="020B0503020204020204" pitchFamily="34" charset="-122"/>
                        </a:rPr>
                        <a:t>attrs</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接收</a:t>
                      </a:r>
                      <a:r>
                        <a:rPr lang="en-US" sz="1600" kern="100" dirty="0">
                          <a:effectLst/>
                          <a:latin typeface="微软雅黑" panose="020B0503020204020204" pitchFamily="34" charset="-122"/>
                          <a:ea typeface="微软雅黑" panose="020B0503020204020204" pitchFamily="34" charset="-122"/>
                        </a:rPr>
                        <a:t>string</a:t>
                      </a:r>
                      <a:r>
                        <a:rPr lang="zh-CN" sz="1600" kern="100" dirty="0">
                          <a:effectLst/>
                          <a:latin typeface="微软雅黑" panose="020B0503020204020204" pitchFamily="34" charset="-122"/>
                          <a:ea typeface="微软雅黑" panose="020B0503020204020204" pitchFamily="34" charset="-122"/>
                        </a:rPr>
                        <a:t>。表示查找符合</a:t>
                      </a:r>
                      <a:r>
                        <a:rPr lang="en-US" sz="1600" kern="100" dirty="0">
                          <a:effectLst/>
                          <a:latin typeface="微软雅黑" panose="020B0503020204020204" pitchFamily="34" charset="-122"/>
                          <a:ea typeface="微软雅黑" panose="020B0503020204020204" pitchFamily="34" charset="-122"/>
                        </a:rPr>
                        <a:t>CSS</a:t>
                      </a:r>
                      <a:r>
                        <a:rPr lang="zh-CN" sz="1600" kern="100" dirty="0">
                          <a:effectLst/>
                          <a:latin typeface="微软雅黑" panose="020B0503020204020204" pitchFamily="34" charset="-122"/>
                          <a:ea typeface="微软雅黑" panose="020B0503020204020204" pitchFamily="34" charset="-122"/>
                        </a:rPr>
                        <a:t>类名的</a:t>
                      </a:r>
                      <a:r>
                        <a:rPr lang="en-US" sz="1600" kern="100" dirty="0">
                          <a:effectLst/>
                          <a:latin typeface="微软雅黑" panose="020B0503020204020204" pitchFamily="34" charset="-122"/>
                          <a:ea typeface="微软雅黑" panose="020B0503020204020204" pitchFamily="34" charset="-122"/>
                        </a:rPr>
                        <a:t>tag</a:t>
                      </a:r>
                      <a:r>
                        <a:rPr lang="zh-CN" sz="1600" kern="100" dirty="0">
                          <a:effectLst/>
                          <a:latin typeface="微软雅黑" panose="020B0503020204020204" pitchFamily="34" charset="-122"/>
                          <a:ea typeface="微软雅黑" panose="020B0503020204020204" pitchFamily="34" charset="-122"/>
                        </a:rPr>
                        <a:t>，使用</a:t>
                      </a:r>
                      <a:r>
                        <a:rPr lang="en-US" sz="1600" kern="100" dirty="0">
                          <a:effectLst/>
                          <a:latin typeface="微软雅黑" panose="020B0503020204020204" pitchFamily="34" charset="-122"/>
                          <a:ea typeface="微软雅黑" panose="020B0503020204020204" pitchFamily="34" charset="-122"/>
                        </a:rPr>
                        <a:t>class</a:t>
                      </a:r>
                      <a:r>
                        <a:rPr lang="zh-CN" sz="1600" kern="100" dirty="0">
                          <a:effectLst/>
                          <a:latin typeface="微软雅黑" panose="020B0503020204020204" pitchFamily="34" charset="-122"/>
                          <a:ea typeface="微软雅黑" panose="020B0503020204020204" pitchFamily="34" charset="-122"/>
                        </a:rPr>
                        <a:t>做参数会导致语法错误，从</a:t>
                      </a:r>
                      <a:r>
                        <a:rPr lang="en-US" sz="1600" kern="100" dirty="0">
                          <a:effectLst/>
                          <a:latin typeface="微软雅黑" panose="020B0503020204020204" pitchFamily="34" charset="-122"/>
                          <a:ea typeface="微软雅黑" panose="020B0503020204020204" pitchFamily="34" charset="-122"/>
                        </a:rPr>
                        <a:t>Beautiful Soup</a:t>
                      </a:r>
                      <a:r>
                        <a:rPr lang="zh-CN" sz="1600" kern="100" dirty="0">
                          <a:effectLst/>
                          <a:latin typeface="微软雅黑" panose="020B0503020204020204" pitchFamily="34" charset="-122"/>
                          <a:ea typeface="微软雅黑" panose="020B0503020204020204" pitchFamily="34" charset="-122"/>
                        </a:rPr>
                        <a:t>的</a:t>
                      </a:r>
                      <a:r>
                        <a:rPr lang="en-US" sz="1600" kern="100" dirty="0">
                          <a:effectLst/>
                          <a:latin typeface="微软雅黑" panose="020B0503020204020204" pitchFamily="34" charset="-122"/>
                          <a:ea typeface="微软雅黑" panose="020B0503020204020204" pitchFamily="34" charset="-122"/>
                        </a:rPr>
                        <a:t>4.1.1</a:t>
                      </a:r>
                      <a:r>
                        <a:rPr lang="zh-CN" sz="1600" kern="100" dirty="0">
                          <a:effectLst/>
                          <a:latin typeface="微软雅黑" panose="020B0503020204020204" pitchFamily="34" charset="-122"/>
                          <a:ea typeface="微软雅黑" panose="020B0503020204020204" pitchFamily="34" charset="-122"/>
                        </a:rPr>
                        <a:t>版本开始，可以通过</a:t>
                      </a:r>
                      <a:r>
                        <a:rPr lang="en-US" sz="1600" kern="100" dirty="0">
                          <a:effectLst/>
                          <a:latin typeface="微软雅黑" panose="020B0503020204020204" pitchFamily="34" charset="-122"/>
                          <a:ea typeface="微软雅黑" panose="020B0503020204020204" pitchFamily="34" charset="-122"/>
                        </a:rPr>
                        <a:t>class_</a:t>
                      </a:r>
                      <a:r>
                        <a:rPr lang="zh-CN" sz="1600" kern="100" dirty="0">
                          <a:effectLst/>
                          <a:latin typeface="微软雅黑" panose="020B0503020204020204" pitchFamily="34" charset="-122"/>
                          <a:ea typeface="微软雅黑" panose="020B0503020204020204" pitchFamily="34" charset="-122"/>
                        </a:rPr>
                        <a:t>参数搜索有指定</a:t>
                      </a:r>
                      <a:r>
                        <a:rPr lang="en-US" sz="1600" kern="100" dirty="0">
                          <a:effectLst/>
                          <a:latin typeface="微软雅黑" panose="020B0503020204020204" pitchFamily="34" charset="-122"/>
                          <a:ea typeface="微软雅黑" panose="020B0503020204020204" pitchFamily="34" charset="-122"/>
                        </a:rPr>
                        <a:t>CSS</a:t>
                      </a:r>
                      <a:r>
                        <a:rPr lang="zh-CN" sz="1600" kern="100" dirty="0">
                          <a:effectLst/>
                          <a:latin typeface="微软雅黑" panose="020B0503020204020204" pitchFamily="34" charset="-122"/>
                          <a:ea typeface="微软雅黑" panose="020B0503020204020204" pitchFamily="34" charset="-122"/>
                        </a:rPr>
                        <a:t>类名的</a:t>
                      </a:r>
                      <a:r>
                        <a:rPr lang="en-US" sz="1600" kern="100" dirty="0">
                          <a:effectLst/>
                          <a:latin typeface="微软雅黑" panose="020B0503020204020204" pitchFamily="34" charset="-122"/>
                          <a:ea typeface="微软雅黑" panose="020B0503020204020204" pitchFamily="34" charset="-122"/>
                        </a:rPr>
                        <a:t>tag</a:t>
                      </a:r>
                      <a:r>
                        <a:rPr lang="zh-CN" sz="1600" kern="100" dirty="0">
                          <a:effectLst/>
                          <a:latin typeface="微软雅黑" panose="020B0503020204020204" pitchFamily="34" charset="-122"/>
                          <a:ea typeface="微软雅黑" panose="020B0503020204020204" pitchFamily="34" charset="-122"/>
                        </a:rPr>
                        <a:t>。无默认值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extLst>
                  <a:ext uri="{0D108BD9-81ED-4DB2-BD59-A6C34878D82A}">
                    <a16:rowId xmlns:a16="http://schemas.microsoft.com/office/drawing/2014/main" val="10002"/>
                  </a:ext>
                </a:extLst>
              </a:tr>
              <a:tr h="731471">
                <a:tc>
                  <a:txBody>
                    <a:bodyPr/>
                    <a:lstStyle/>
                    <a:p>
                      <a:pPr indent="127000" algn="ctr">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recursive</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接收</a:t>
                      </a:r>
                      <a:r>
                        <a:rPr lang="en-US" sz="1600" kern="100" dirty="0">
                          <a:effectLst/>
                          <a:latin typeface="微软雅黑" panose="020B0503020204020204" pitchFamily="34" charset="-122"/>
                          <a:ea typeface="微软雅黑" panose="020B0503020204020204" pitchFamily="34" charset="-122"/>
                        </a:rPr>
                        <a:t>Built-in</a:t>
                      </a:r>
                      <a:r>
                        <a:rPr lang="zh-CN" sz="1600" kern="100" dirty="0">
                          <a:effectLst/>
                          <a:latin typeface="微软雅黑" panose="020B0503020204020204" pitchFamily="34" charset="-122"/>
                          <a:ea typeface="微软雅黑" panose="020B0503020204020204" pitchFamily="34" charset="-122"/>
                        </a:rPr>
                        <a:t>。表示是否检索当前</a:t>
                      </a:r>
                      <a:r>
                        <a:rPr lang="en-US" sz="1600" kern="100" dirty="0">
                          <a:effectLst/>
                          <a:latin typeface="微软雅黑" panose="020B0503020204020204" pitchFamily="34" charset="-122"/>
                          <a:ea typeface="微软雅黑" panose="020B0503020204020204" pitchFamily="34" charset="-122"/>
                        </a:rPr>
                        <a:t>tag</a:t>
                      </a:r>
                      <a:r>
                        <a:rPr lang="zh-CN" sz="1600" kern="100" dirty="0">
                          <a:effectLst/>
                          <a:latin typeface="微软雅黑" panose="020B0503020204020204" pitchFamily="34" charset="-122"/>
                          <a:ea typeface="微软雅黑" panose="020B0503020204020204" pitchFamily="34" charset="-122"/>
                        </a:rPr>
                        <a:t>的所有子孙节点。默认为</a:t>
                      </a:r>
                      <a:r>
                        <a:rPr lang="en-US" sz="1600" kern="100" dirty="0">
                          <a:effectLst/>
                          <a:latin typeface="微软雅黑" panose="020B0503020204020204" pitchFamily="34" charset="-122"/>
                          <a:ea typeface="微软雅黑" panose="020B0503020204020204" pitchFamily="34" charset="-122"/>
                        </a:rPr>
                        <a:t>True</a:t>
                      </a:r>
                      <a:r>
                        <a:rPr lang="zh-CN" sz="1600" kern="100" dirty="0">
                          <a:effectLst/>
                          <a:latin typeface="微软雅黑" panose="020B0503020204020204" pitchFamily="34" charset="-122"/>
                          <a:ea typeface="微软雅黑" panose="020B0503020204020204" pitchFamily="34" charset="-122"/>
                        </a:rPr>
                        <a:t>，若只想搜索</a:t>
                      </a:r>
                      <a:r>
                        <a:rPr lang="en-US" sz="1600" kern="100" dirty="0">
                          <a:effectLst/>
                          <a:latin typeface="微软雅黑" panose="020B0503020204020204" pitchFamily="34" charset="-122"/>
                          <a:ea typeface="微软雅黑" panose="020B0503020204020204" pitchFamily="34" charset="-122"/>
                        </a:rPr>
                        <a:t>tag</a:t>
                      </a:r>
                      <a:r>
                        <a:rPr lang="zh-CN" sz="1600" kern="100" dirty="0">
                          <a:effectLst/>
                          <a:latin typeface="微软雅黑" panose="020B0503020204020204" pitchFamily="34" charset="-122"/>
                          <a:ea typeface="微软雅黑" panose="020B0503020204020204" pitchFamily="34" charset="-122"/>
                        </a:rPr>
                        <a:t>的直接子节点，可将该参数设为</a:t>
                      </a:r>
                      <a:r>
                        <a:rPr lang="en-US" sz="1600" kern="100" dirty="0">
                          <a:effectLst/>
                          <a:latin typeface="微软雅黑" panose="020B0503020204020204" pitchFamily="34" charset="-122"/>
                          <a:ea typeface="微软雅黑" panose="020B0503020204020204" pitchFamily="34" charset="-122"/>
                        </a:rPr>
                        <a:t>False</a:t>
                      </a:r>
                      <a:endParaRPr lang="zh-CN" sz="160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extLst>
                  <a:ext uri="{0D108BD9-81ED-4DB2-BD59-A6C34878D82A}">
                    <a16:rowId xmlns:a16="http://schemas.microsoft.com/office/drawing/2014/main" val="10003"/>
                  </a:ext>
                </a:extLst>
              </a:tr>
              <a:tr h="731471">
                <a:tc>
                  <a:txBody>
                    <a:bodyPr/>
                    <a:lstStyle/>
                    <a:p>
                      <a:pPr indent="127000" algn="ctr">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string</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接收</a:t>
                      </a:r>
                      <a:r>
                        <a:rPr lang="en-US" sz="1600" kern="100" dirty="0">
                          <a:effectLst/>
                          <a:latin typeface="微软雅黑" panose="020B0503020204020204" pitchFamily="34" charset="-122"/>
                          <a:ea typeface="微软雅黑" panose="020B0503020204020204" pitchFamily="34" charset="-122"/>
                        </a:rPr>
                        <a:t>string</a:t>
                      </a:r>
                      <a:r>
                        <a:rPr lang="zh-CN" sz="1600" kern="100" dirty="0">
                          <a:effectLst/>
                          <a:latin typeface="微软雅黑" panose="020B0503020204020204" pitchFamily="34" charset="-122"/>
                          <a:ea typeface="微软雅黑" panose="020B0503020204020204" pitchFamily="34" charset="-122"/>
                        </a:rPr>
                        <a:t>。表示搜索文档中匹配传入的字符串的内容，与</a:t>
                      </a:r>
                      <a:r>
                        <a:rPr lang="en-US" sz="1600" kern="100" dirty="0">
                          <a:effectLst/>
                          <a:latin typeface="微软雅黑" panose="020B0503020204020204" pitchFamily="34" charset="-122"/>
                          <a:ea typeface="微软雅黑" panose="020B0503020204020204" pitchFamily="34" charset="-122"/>
                        </a:rPr>
                        <a:t>name</a:t>
                      </a:r>
                      <a:r>
                        <a:rPr lang="zh-CN" sz="1600" kern="100" dirty="0">
                          <a:effectLst/>
                          <a:latin typeface="微软雅黑" panose="020B0503020204020204" pitchFamily="34" charset="-122"/>
                          <a:ea typeface="微软雅黑" panose="020B0503020204020204" pitchFamily="34" charset="-122"/>
                        </a:rPr>
                        <a:t>参数的可选值一样，</a:t>
                      </a:r>
                      <a:r>
                        <a:rPr lang="en-US" sz="1600" kern="100" dirty="0">
                          <a:effectLst/>
                          <a:latin typeface="微软雅黑" panose="020B0503020204020204" pitchFamily="34" charset="-122"/>
                          <a:ea typeface="微软雅黑" panose="020B0503020204020204" pitchFamily="34" charset="-122"/>
                        </a:rPr>
                        <a:t>string</a:t>
                      </a:r>
                      <a:r>
                        <a:rPr lang="zh-CN" sz="1600" kern="100" dirty="0">
                          <a:effectLst/>
                          <a:latin typeface="微软雅黑" panose="020B0503020204020204" pitchFamily="34" charset="-122"/>
                          <a:ea typeface="微软雅黑" panose="020B0503020204020204" pitchFamily="34" charset="-122"/>
                        </a:rPr>
                        <a:t>参数也接收多种过滤器。无默认值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extLst>
                  <a:ext uri="{0D108BD9-81ED-4DB2-BD59-A6C34878D82A}">
                    <a16:rowId xmlns:a16="http://schemas.microsoft.com/office/drawing/2014/main" val="10004"/>
                  </a:ext>
                </a:extLst>
              </a:tr>
              <a:tr h="431739">
                <a:tc>
                  <a:txBody>
                    <a:bodyPr/>
                    <a:lstStyle/>
                    <a:p>
                      <a:pPr indent="127000" algn="ctr">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a:t>
                      </a:r>
                      <a:r>
                        <a:rPr lang="en-US" sz="1600" b="0" kern="100" dirty="0" err="1">
                          <a:effectLst/>
                          <a:latin typeface="微软雅黑" panose="020B0503020204020204" pitchFamily="34" charset="-122"/>
                          <a:ea typeface="微软雅黑" panose="020B0503020204020204" pitchFamily="34" charset="-122"/>
                        </a:rPr>
                        <a:t>kwargs</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若一个指定名字的参数不是搜索内置的参数名，搜索时会把该参数当作指定名字</a:t>
                      </a:r>
                      <a:r>
                        <a:rPr lang="en-US" sz="1600" kern="100" dirty="0">
                          <a:effectLst/>
                          <a:latin typeface="微软雅黑" panose="020B0503020204020204" pitchFamily="34" charset="-122"/>
                          <a:ea typeface="微软雅黑" panose="020B0503020204020204" pitchFamily="34" charset="-122"/>
                        </a:rPr>
                        <a:t>tag</a:t>
                      </a:r>
                      <a:r>
                        <a:rPr lang="zh-CN" sz="1600" kern="100" dirty="0">
                          <a:effectLst/>
                          <a:latin typeface="微软雅黑" panose="020B0503020204020204" pitchFamily="34" charset="-122"/>
                          <a:ea typeface="微软雅黑" panose="020B0503020204020204" pitchFamily="34" charset="-122"/>
                        </a:rPr>
                        <a:t>的属性来搜索</a:t>
                      </a:r>
                      <a:endParaRPr lang="zh-CN" sz="1600" kern="100" dirty="0">
                        <a:effectLst/>
                        <a:latin typeface="微软雅黑" panose="020B0503020204020204" pitchFamily="34" charset="-122"/>
                        <a:ea typeface="微软雅黑" panose="020B0503020204020204" pitchFamily="34" charset="-122"/>
                        <a:cs typeface="Times New Roman"/>
                      </a:endParaRPr>
                    </a:p>
                  </a:txBody>
                  <a:tcPr marL="22069" marR="22069"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2D0D6B-46BF-4D52-95DA-70248529F271}"/>
              </a:ext>
            </a:extLst>
          </p:cNvPr>
          <p:cNvSpPr>
            <a:spLocks noGrp="1"/>
          </p:cNvSpPr>
          <p:nvPr>
            <p:ph idx="1"/>
          </p:nvPr>
        </p:nvSpPr>
        <p:spPr/>
        <p:txBody>
          <a:bodyPr/>
          <a:lstStyle/>
          <a:p>
            <a:pPr>
              <a:defRPr/>
            </a:pPr>
            <a:r>
              <a:rPr lang="en-US" altLang="zh-CN" dirty="0" err="1"/>
              <a:t>find_all</a:t>
            </a:r>
            <a:r>
              <a:rPr lang="zh-CN" altLang="zh-CN" dirty="0"/>
              <a:t>方法可通过多种参数遍历搜索文档树中符合条件的所有子节点</a:t>
            </a:r>
            <a:r>
              <a:rPr lang="zh-CN" altLang="en-US" dirty="0"/>
              <a:t>。</a:t>
            </a:r>
            <a:endParaRPr lang="en-US" altLang="zh-CN" dirty="0"/>
          </a:p>
          <a:p>
            <a:pPr marL="720000">
              <a:spcBef>
                <a:spcPts val="900"/>
              </a:spcBef>
              <a:buFont typeface="Arial" panose="020B0604020202020204" pitchFamily="34" charset="0"/>
              <a:buChar char="•"/>
              <a:defRPr/>
            </a:pPr>
            <a:r>
              <a:rPr lang="zh-CN" altLang="zh-CN" dirty="0"/>
              <a:t>可通过</a:t>
            </a:r>
            <a:r>
              <a:rPr lang="en-US" altLang="zh-CN" dirty="0"/>
              <a:t>name</a:t>
            </a:r>
            <a:r>
              <a:rPr lang="zh-CN" altLang="zh-CN" dirty="0"/>
              <a:t>参数搜索同名的全部子节点，并接收多种过滤器。</a:t>
            </a:r>
          </a:p>
          <a:p>
            <a:pPr marL="720000">
              <a:spcBef>
                <a:spcPts val="900"/>
              </a:spcBef>
              <a:buFont typeface="Arial" panose="020B0604020202020204" pitchFamily="34" charset="0"/>
              <a:buChar char="•"/>
              <a:defRPr/>
            </a:pPr>
            <a:r>
              <a:rPr lang="zh-CN" altLang="zh-CN" dirty="0"/>
              <a:t>按照</a:t>
            </a:r>
            <a:r>
              <a:rPr lang="en-US" altLang="zh-CN" dirty="0"/>
              <a:t>CSS</a:t>
            </a:r>
            <a:r>
              <a:rPr lang="zh-CN" altLang="zh-CN" dirty="0"/>
              <a:t>类名可模糊匹配或完全匹配。完全匹配</a:t>
            </a:r>
            <a:r>
              <a:rPr lang="en-US" altLang="zh-CN" dirty="0"/>
              <a:t>class</a:t>
            </a:r>
            <a:r>
              <a:rPr lang="zh-CN" altLang="zh-CN" dirty="0"/>
              <a:t>的值时，如果</a:t>
            </a:r>
            <a:r>
              <a:rPr lang="en-US" altLang="zh-CN" dirty="0"/>
              <a:t>CSS</a:t>
            </a:r>
            <a:r>
              <a:rPr lang="zh-CN" altLang="zh-CN" dirty="0"/>
              <a:t>类名的顺序与实际不符，将搜索不到结果。</a:t>
            </a:r>
          </a:p>
          <a:p>
            <a:pPr marL="720000">
              <a:spcBef>
                <a:spcPts val="900"/>
              </a:spcBef>
              <a:buFont typeface="Arial" panose="020B0604020202020204" pitchFamily="34" charset="0"/>
              <a:buChar char="•"/>
              <a:defRPr/>
            </a:pPr>
            <a:r>
              <a:rPr lang="zh-CN" altLang="zh-CN" dirty="0"/>
              <a:t>若</a:t>
            </a:r>
            <a:r>
              <a:rPr lang="en-US" altLang="zh-CN" dirty="0"/>
              <a:t>tag</a:t>
            </a:r>
            <a:r>
              <a:rPr lang="zh-CN" altLang="zh-CN" dirty="0"/>
              <a:t>的</a:t>
            </a:r>
            <a:r>
              <a:rPr lang="en-US" altLang="zh-CN" dirty="0"/>
              <a:t>class</a:t>
            </a:r>
            <a:r>
              <a:rPr lang="zh-CN" altLang="zh-CN" dirty="0"/>
              <a:t>属性是多值属性，可以分别搜索</a:t>
            </a:r>
            <a:r>
              <a:rPr lang="en-US" altLang="zh-CN" dirty="0"/>
              <a:t>tag</a:t>
            </a:r>
            <a:r>
              <a:rPr lang="zh-CN" altLang="zh-CN" dirty="0"/>
              <a:t>中的每个</a:t>
            </a:r>
            <a:r>
              <a:rPr lang="en-US" altLang="zh-CN" dirty="0"/>
              <a:t>CSS</a:t>
            </a:r>
            <a:r>
              <a:rPr lang="zh-CN" altLang="zh-CN" dirty="0"/>
              <a:t>类名。</a:t>
            </a:r>
          </a:p>
          <a:p>
            <a:pPr marL="720000">
              <a:spcBef>
                <a:spcPts val="900"/>
              </a:spcBef>
              <a:buFont typeface="Arial" panose="020B0604020202020204" pitchFamily="34" charset="0"/>
              <a:buChar char="•"/>
              <a:defRPr/>
            </a:pPr>
            <a:r>
              <a:rPr lang="zh-CN" altLang="zh-CN" dirty="0"/>
              <a:t>通过字符串内容进行搜索符合条件的全部子节点，可通过过滤器操作。</a:t>
            </a:r>
          </a:p>
          <a:p>
            <a:pPr marL="720000">
              <a:spcBef>
                <a:spcPts val="900"/>
              </a:spcBef>
              <a:buFont typeface="Arial" panose="020B0604020202020204" pitchFamily="34" charset="0"/>
              <a:buChar char="•"/>
              <a:defRPr/>
            </a:pPr>
            <a:r>
              <a:rPr lang="zh-CN" altLang="zh-CN" dirty="0"/>
              <a:t>通过传入关键字参数，搜索匹配关键字的子节点。</a:t>
            </a:r>
          </a:p>
        </p:txBody>
      </p:sp>
      <p:sp>
        <p:nvSpPr>
          <p:cNvPr id="61443" name="标题 2">
            <a:extLst>
              <a:ext uri="{FF2B5EF4-FFF2-40B4-BE49-F238E27FC236}">
                <a16:creationId xmlns:a16="http://schemas.microsoft.com/office/drawing/2014/main" id="{D5982221-EE77-4E33-A67C-656D363ECD1B}"/>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Beautiful Soup</a:t>
            </a:r>
            <a:r>
              <a:rPr lang="zh-CN" altLang="zh-CN">
                <a:latin typeface="微软雅黑" panose="020B0503020204020204" pitchFamily="34" charset="-122"/>
              </a:rPr>
              <a:t>解析网页</a:t>
            </a:r>
            <a:endParaRPr lang="zh-CN" altLang="en-US"/>
          </a:p>
        </p:txBody>
      </p:sp>
      <p:sp>
        <p:nvSpPr>
          <p:cNvPr id="61444" name="内容占位符 3">
            <a:extLst>
              <a:ext uri="{FF2B5EF4-FFF2-40B4-BE49-F238E27FC236}">
                <a16:creationId xmlns:a16="http://schemas.microsoft.com/office/drawing/2014/main" id="{CEA678A7-047D-41F4-99AD-2FD21C8FF2EE}"/>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3. </a:t>
            </a:r>
            <a:r>
              <a:rPr lang="zh-CN" altLang="zh-CN" sz="2000" b="1">
                <a:solidFill>
                  <a:schemeClr val="bg1"/>
                </a:solidFill>
                <a:latin typeface="微软雅黑" panose="020B0503020204020204" pitchFamily="34" charset="-122"/>
                <a:ea typeface="微软雅黑" panose="020B0503020204020204" pitchFamily="34" charset="-122"/>
              </a:rPr>
              <a:t>搜索特定节点并获取其中的链接及文本</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328969A2-DDDF-490C-B9C6-130322487023}"/>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B6A7018C-BFB4-479F-A58C-0A8AB58A1A33}"/>
              </a:ext>
            </a:extLst>
          </p:cNvPr>
          <p:cNvSpPr>
            <a:spLocks noChangeShapeType="1"/>
          </p:cNvSpPr>
          <p:nvPr/>
        </p:nvSpPr>
        <p:spPr bwMode="auto">
          <a:xfrm>
            <a:off x="2649538" y="4002088"/>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9AE371DC-C268-4910-A76B-E10B2C6908D1}"/>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57702618-14CF-4A96-8764-954565A70D90}"/>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解析网页</a:t>
            </a:r>
            <a:endParaRPr lang="zh-CN" altLang="en-US" sz="2200" dirty="0">
              <a:latin typeface="微软雅黑" pitchFamily="34" charset="-122"/>
              <a:ea typeface="微软雅黑" pitchFamily="34" charset="-122"/>
            </a:endParaRPr>
          </a:p>
        </p:txBody>
      </p:sp>
      <p:sp>
        <p:nvSpPr>
          <p:cNvPr id="62474" name="标题 3">
            <a:extLst>
              <a:ext uri="{FF2B5EF4-FFF2-40B4-BE49-F238E27FC236}">
                <a16:creationId xmlns:a16="http://schemas.microsoft.com/office/drawing/2014/main" id="{579A691A-FC2B-4F68-8EA1-036BFFFE44DB}"/>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77958F08-E261-458D-ADEF-7903AD364B06}"/>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实现</a:t>
            </a:r>
            <a:r>
              <a:rPr lang="en-US" altLang="zh-CN" sz="2200" dirty="0">
                <a:solidFill>
                  <a:schemeClr val="bg1"/>
                </a:solidFill>
                <a:latin typeface="微软雅黑" pitchFamily="34" charset="-122"/>
                <a:ea typeface="微软雅黑" pitchFamily="34" charset="-122"/>
                <a:sym typeface="微软雅黑" pitchFamily="34" charset="-122"/>
              </a:rPr>
              <a:t>HTTP</a:t>
            </a:r>
            <a:r>
              <a:rPr lang="zh-CN" altLang="en-US" sz="2200" dirty="0">
                <a:solidFill>
                  <a:schemeClr val="bg1"/>
                </a:solidFill>
                <a:latin typeface="微软雅黑" pitchFamily="34" charset="-122"/>
                <a:ea typeface="微软雅黑" pitchFamily="34" charset="-122"/>
                <a:sym typeface="微软雅黑" pitchFamily="34" charset="-122"/>
              </a:rPr>
              <a:t>请求</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10703682-882A-4803-AB28-5F65EEBA1F69}"/>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EF7D48B6-C807-4614-B5F0-D9BA45633246}"/>
              </a:ext>
            </a:extLst>
          </p:cNvPr>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数据储存</a:t>
            </a:r>
          </a:p>
        </p:txBody>
      </p:sp>
      <p:sp>
        <p:nvSpPr>
          <p:cNvPr id="22" name="Oval 15">
            <a:extLst>
              <a:ext uri="{FF2B5EF4-FFF2-40B4-BE49-F238E27FC236}">
                <a16:creationId xmlns:a16="http://schemas.microsoft.com/office/drawing/2014/main" id="{56408624-5AC5-4062-B5E1-4B375DFD6BA2}"/>
              </a:ext>
            </a:extLst>
          </p:cNvPr>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E1977EA9-6AF3-4AFD-A810-9447E6F11A51}"/>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0491FB83-CF49-4477-90F6-9EC2051A8FEC}"/>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959CC84-14D4-410A-B03C-7BBA34C5A522}"/>
              </a:ext>
            </a:extLst>
          </p:cNvPr>
          <p:cNvSpPr>
            <a:spLocks noGrp="1"/>
          </p:cNvSpPr>
          <p:nvPr>
            <p:ph idx="1"/>
          </p:nvPr>
        </p:nvSpPr>
        <p:spPr/>
        <p:txBody>
          <a:bodyPr/>
          <a:lstStyle/>
          <a:p>
            <a:pPr>
              <a:defRPr/>
            </a:pPr>
            <a:r>
              <a:rPr lang="zh-CN" altLang="zh-CN" dirty="0"/>
              <a:t>将数据存储为</a:t>
            </a:r>
            <a:r>
              <a:rPr lang="en-US" altLang="zh-CN" dirty="0"/>
              <a:t>JSON</a:t>
            </a:r>
            <a:r>
              <a:rPr lang="zh-CN" altLang="zh-CN" dirty="0"/>
              <a:t>文件的过程为一个编码过程，编码过程常用</a:t>
            </a:r>
            <a:r>
              <a:rPr lang="en-US" altLang="zh-CN" dirty="0"/>
              <a:t>dump</a:t>
            </a:r>
            <a:r>
              <a:rPr lang="zh-CN" altLang="zh-CN" dirty="0"/>
              <a:t>函数</a:t>
            </a:r>
            <a:r>
              <a:rPr lang="en-US" altLang="zh-CN" dirty="0"/>
              <a:t>, </a:t>
            </a:r>
            <a:r>
              <a:rPr lang="zh-CN" altLang="zh-CN" dirty="0"/>
              <a:t>将</a:t>
            </a:r>
            <a:r>
              <a:rPr lang="en-US" altLang="zh-CN" dirty="0"/>
              <a:t>Python</a:t>
            </a:r>
            <a:r>
              <a:rPr lang="zh-CN" altLang="zh-CN" dirty="0"/>
              <a:t>对象转换为</a:t>
            </a:r>
            <a:r>
              <a:rPr lang="en-US" altLang="zh-CN" dirty="0"/>
              <a:t>JSON</a:t>
            </a:r>
            <a:r>
              <a:rPr lang="zh-CN" altLang="zh-CN" dirty="0"/>
              <a:t>对象，并通过</a:t>
            </a:r>
            <a:r>
              <a:rPr lang="en-US" altLang="zh-CN" dirty="0" err="1"/>
              <a:t>fp</a:t>
            </a:r>
            <a:r>
              <a:rPr lang="zh-CN" altLang="zh-CN" dirty="0"/>
              <a:t>文件流将</a:t>
            </a:r>
            <a:r>
              <a:rPr lang="en-US" altLang="zh-CN" dirty="0"/>
              <a:t>JSON</a:t>
            </a:r>
            <a:r>
              <a:rPr lang="zh-CN" altLang="zh-CN" dirty="0"/>
              <a:t>对象写入文件内。</a:t>
            </a:r>
          </a:p>
          <a:p>
            <a:pPr marL="0" indent="0">
              <a:buFont typeface="Wingdings" panose="05000000000000000000" pitchFamily="2" charset="2"/>
              <a:buNone/>
              <a:defRPr/>
            </a:pPr>
            <a:endParaRPr lang="zh-CN" altLang="en-US" dirty="0"/>
          </a:p>
        </p:txBody>
      </p:sp>
      <p:sp>
        <p:nvSpPr>
          <p:cNvPr id="63491" name="标题 2">
            <a:extLst>
              <a:ext uri="{FF2B5EF4-FFF2-40B4-BE49-F238E27FC236}">
                <a16:creationId xmlns:a16="http://schemas.microsoft.com/office/drawing/2014/main" id="{67084760-FE4F-4D62-8CC8-BABB39992F10}"/>
              </a:ext>
            </a:extLst>
          </p:cNvPr>
          <p:cNvSpPr>
            <a:spLocks noGrp="1"/>
          </p:cNvSpPr>
          <p:nvPr>
            <p:ph type="title"/>
          </p:nvPr>
        </p:nvSpPr>
        <p:spPr/>
        <p:txBody>
          <a:bodyPr/>
          <a:lstStyle/>
          <a:p>
            <a:pPr marL="342900" indent="-342900"/>
            <a:r>
              <a:rPr lang="zh-CN" altLang="zh-CN">
                <a:latin typeface="Calibri" panose="020F0502020204030204" pitchFamily="34" charset="0"/>
              </a:rPr>
              <a:t>数据存储</a:t>
            </a:r>
            <a:endParaRPr lang="zh-CN" altLang="en-US" b="0">
              <a:latin typeface="Calibri" panose="020F0502020204030204" pitchFamily="34" charset="0"/>
            </a:endParaRPr>
          </a:p>
        </p:txBody>
      </p:sp>
      <p:sp>
        <p:nvSpPr>
          <p:cNvPr id="63492" name="内容占位符 3">
            <a:extLst>
              <a:ext uri="{FF2B5EF4-FFF2-40B4-BE49-F238E27FC236}">
                <a16:creationId xmlns:a16="http://schemas.microsoft.com/office/drawing/2014/main" id="{4AA57987-03B8-48E7-BEB1-CE8A4296EE04}"/>
              </a:ext>
            </a:extLst>
          </p:cNvPr>
          <p:cNvSpPr>
            <a:spLocks noGrp="1"/>
          </p:cNvSpPr>
          <p:nvPr>
            <p:ph idx="10"/>
          </p:nvPr>
        </p:nvSpPr>
        <p:spPr/>
        <p:txBody>
          <a:bodyPr/>
          <a:lstStyle/>
          <a:p>
            <a:pPr marL="0" lvl="2" indent="0">
              <a:buClr>
                <a:srgbClr val="000066"/>
              </a:buClr>
              <a:buFont typeface="Arial" panose="020B0604020202020204" pitchFamily="34" charset="0"/>
              <a:buNone/>
            </a:pPr>
            <a:r>
              <a:rPr lang="en-US" altLang="zh-CN" sz="2000" b="1">
                <a:solidFill>
                  <a:schemeClr val="bg1"/>
                </a:solidFill>
              </a:rPr>
              <a:t>1. </a:t>
            </a:r>
            <a:r>
              <a:rPr lang="zh-CN" altLang="zh-CN" sz="2000" b="1">
                <a:solidFill>
                  <a:schemeClr val="bg1"/>
                </a:solidFill>
              </a:rPr>
              <a:t>将数据存储为</a:t>
            </a:r>
            <a:r>
              <a:rPr lang="en-US" altLang="zh-CN" sz="2000" b="1">
                <a:solidFill>
                  <a:schemeClr val="bg1"/>
                </a:solidFill>
              </a:rPr>
              <a:t>JSON</a:t>
            </a:r>
            <a:r>
              <a:rPr lang="zh-CN" altLang="zh-CN" sz="2000" b="1">
                <a:solidFill>
                  <a:schemeClr val="bg1"/>
                </a:solidFill>
              </a:rPr>
              <a:t>文件</a:t>
            </a:r>
          </a:p>
        </p:txBody>
      </p:sp>
      <p:sp>
        <p:nvSpPr>
          <p:cNvPr id="63493" name="TextBox 4">
            <a:extLst>
              <a:ext uri="{FF2B5EF4-FFF2-40B4-BE49-F238E27FC236}">
                <a16:creationId xmlns:a16="http://schemas.microsoft.com/office/drawing/2014/main" id="{D2A7A051-7331-46CC-B632-AF4BA30899E9}"/>
              </a:ext>
            </a:extLst>
          </p:cNvPr>
          <p:cNvSpPr txBox="1">
            <a:spLocks noChangeArrowheads="1"/>
          </p:cNvSpPr>
          <p:nvPr/>
        </p:nvSpPr>
        <p:spPr bwMode="auto">
          <a:xfrm>
            <a:off x="254877" y="3058230"/>
            <a:ext cx="827641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None/>
            </a:pP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json.dump</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obj,fp,skipkeys</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False,ensure_ascii</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True,check_circular</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True,allow_nan</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True,cls</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None,indent</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None,separators</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None,encoding</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='utf-8', default=None, </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sort_keys</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=False, **kw)</a:t>
            </a:r>
            <a:endParaRPr lang="zh-CN"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a:extLst>
              <a:ext uri="{FF2B5EF4-FFF2-40B4-BE49-F238E27FC236}">
                <a16:creationId xmlns:a16="http://schemas.microsoft.com/office/drawing/2014/main" id="{EA1A0F78-992E-4BB3-B458-027D81D5CEB8}"/>
              </a:ext>
            </a:extLst>
          </p:cNvPr>
          <p:cNvSpPr>
            <a:spLocks noGrp="1"/>
          </p:cNvSpPr>
          <p:nvPr>
            <p:ph idx="1"/>
          </p:nvPr>
        </p:nvSpPr>
        <p:spPr>
          <a:xfrm>
            <a:off x="423863" y="1290638"/>
            <a:ext cx="11107737" cy="4865687"/>
          </a:xfrm>
        </p:spPr>
        <p:txBody>
          <a:bodyPr/>
          <a:lstStyle/>
          <a:p>
            <a:pPr marL="361950" indent="-361950"/>
            <a:r>
              <a:rPr lang="en-US" altLang="zh-CN" dirty="0"/>
              <a:t>dump</a:t>
            </a:r>
            <a:r>
              <a:rPr lang="zh-CN" altLang="zh-CN" dirty="0"/>
              <a:t>函数常用参数及其说明如</a:t>
            </a:r>
            <a:r>
              <a:rPr lang="zh-CN" altLang="en-US" dirty="0"/>
              <a:t>下。</a:t>
            </a:r>
          </a:p>
        </p:txBody>
      </p:sp>
      <p:sp>
        <p:nvSpPr>
          <p:cNvPr id="64515" name="标题 2">
            <a:extLst>
              <a:ext uri="{FF2B5EF4-FFF2-40B4-BE49-F238E27FC236}">
                <a16:creationId xmlns:a16="http://schemas.microsoft.com/office/drawing/2014/main" id="{3B283A5C-2B51-4AB5-9BD7-6CDB4561E709}"/>
              </a:ext>
            </a:extLst>
          </p:cNvPr>
          <p:cNvSpPr>
            <a:spLocks noGrp="1"/>
          </p:cNvSpPr>
          <p:nvPr>
            <p:ph type="title"/>
          </p:nvPr>
        </p:nvSpPr>
        <p:spPr/>
        <p:txBody>
          <a:bodyPr/>
          <a:lstStyle/>
          <a:p>
            <a:r>
              <a:rPr lang="zh-CN" altLang="zh-CN"/>
              <a:t>数据存储</a:t>
            </a:r>
            <a:endParaRPr lang="zh-CN" altLang="en-US"/>
          </a:p>
        </p:txBody>
      </p:sp>
      <p:sp>
        <p:nvSpPr>
          <p:cNvPr id="64516" name="内容占位符 3">
            <a:extLst>
              <a:ext uri="{FF2B5EF4-FFF2-40B4-BE49-F238E27FC236}">
                <a16:creationId xmlns:a16="http://schemas.microsoft.com/office/drawing/2014/main" id="{F332DA7A-7823-48CD-933A-9C24DFC90474}"/>
              </a:ext>
            </a:extLst>
          </p:cNvPr>
          <p:cNvSpPr>
            <a:spLocks noGrp="1"/>
          </p:cNvSpPr>
          <p:nvPr>
            <p:ph idx="10"/>
          </p:nvPr>
        </p:nvSpPr>
        <p:spPr>
          <a:xfrm>
            <a:off x="411163" y="1031875"/>
            <a:ext cx="11106150" cy="425450"/>
          </a:xfrm>
        </p:spPr>
        <p:txBody>
          <a:bodyPr/>
          <a:lstStyle/>
          <a:p>
            <a:pPr marL="0" lvl="2" indent="0">
              <a:buClr>
                <a:srgbClr val="000066"/>
              </a:buClr>
              <a:buFont typeface="Arial" panose="020B0604020202020204" pitchFamily="34" charset="0"/>
              <a:buNone/>
            </a:pPr>
            <a:r>
              <a:rPr lang="en-US" altLang="zh-CN" sz="2000" b="1" dirty="0">
                <a:solidFill>
                  <a:schemeClr val="bg1"/>
                </a:solidFill>
              </a:rPr>
              <a:t>1. </a:t>
            </a:r>
            <a:r>
              <a:rPr lang="zh-CN" altLang="zh-CN" sz="2000" b="1" dirty="0">
                <a:solidFill>
                  <a:schemeClr val="bg1"/>
                </a:solidFill>
              </a:rPr>
              <a:t>将数据存储为</a:t>
            </a:r>
            <a:r>
              <a:rPr lang="en-US" altLang="zh-CN" sz="2000" b="1" dirty="0">
                <a:solidFill>
                  <a:schemeClr val="bg1"/>
                </a:solidFill>
              </a:rPr>
              <a:t>JSON</a:t>
            </a:r>
            <a:r>
              <a:rPr lang="zh-CN" altLang="zh-CN" sz="2000" b="1" dirty="0">
                <a:solidFill>
                  <a:schemeClr val="bg1"/>
                </a:solidFill>
              </a:rPr>
              <a:t>文件</a:t>
            </a:r>
          </a:p>
        </p:txBody>
      </p:sp>
      <p:graphicFrame>
        <p:nvGraphicFramePr>
          <p:cNvPr id="5" name="表格 4">
            <a:extLst>
              <a:ext uri="{FF2B5EF4-FFF2-40B4-BE49-F238E27FC236}">
                <a16:creationId xmlns:a16="http://schemas.microsoft.com/office/drawing/2014/main" id="{DA2C1EE3-EF16-4BA1-8B0C-BE259D54BC83}"/>
              </a:ext>
            </a:extLst>
          </p:cNvPr>
          <p:cNvGraphicFramePr>
            <a:graphicFrameLocks noGrp="1"/>
          </p:cNvGraphicFramePr>
          <p:nvPr>
            <p:extLst>
              <p:ext uri="{D42A27DB-BD31-4B8C-83A1-F6EECF244321}">
                <p14:modId xmlns:p14="http://schemas.microsoft.com/office/powerpoint/2010/main" val="1715323338"/>
              </p:ext>
            </p:extLst>
          </p:nvPr>
        </p:nvGraphicFramePr>
        <p:xfrm>
          <a:off x="423863" y="1935257"/>
          <a:ext cx="8709251" cy="4216527"/>
        </p:xfrm>
        <a:graphic>
          <a:graphicData uri="http://schemas.openxmlformats.org/drawingml/2006/table">
            <a:tbl>
              <a:tblPr firstRow="1" firstCol="1" bandRow="1">
                <a:tableStyleId>{5C22544A-7EE6-4342-B048-85BDC9FD1C3A}</a:tableStyleId>
              </a:tblPr>
              <a:tblGrid>
                <a:gridCol w="1045721">
                  <a:extLst>
                    <a:ext uri="{9D8B030D-6E8A-4147-A177-3AD203B41FA5}">
                      <a16:colId xmlns:a16="http://schemas.microsoft.com/office/drawing/2014/main" val="20000"/>
                    </a:ext>
                  </a:extLst>
                </a:gridCol>
                <a:gridCol w="7663530">
                  <a:extLst>
                    <a:ext uri="{9D8B030D-6E8A-4147-A177-3AD203B41FA5}">
                      <a16:colId xmlns:a16="http://schemas.microsoft.com/office/drawing/2014/main" val="20001"/>
                    </a:ext>
                  </a:extLst>
                </a:gridCol>
              </a:tblGrid>
              <a:tr h="0">
                <a:tc>
                  <a:txBody>
                    <a:bodyPr/>
                    <a:lstStyle/>
                    <a:p>
                      <a:pPr indent="127000"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参数</a:t>
                      </a:r>
                      <a:endParaRPr lang="zh-CN" sz="140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tc>
                  <a:txBody>
                    <a:bodyPr/>
                    <a:lstStyle/>
                    <a:p>
                      <a:pPr indent="127000"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说明</a:t>
                      </a:r>
                      <a:endParaRPr lang="zh-CN" sz="140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extLst>
                  <a:ext uri="{0D108BD9-81ED-4DB2-BD59-A6C34878D82A}">
                    <a16:rowId xmlns:a16="http://schemas.microsoft.com/office/drawing/2014/main" val="10000"/>
                  </a:ext>
                </a:extLst>
              </a:tr>
              <a:tr h="0">
                <a:tc>
                  <a:txBody>
                    <a:bodyPr/>
                    <a:lstStyle/>
                    <a:p>
                      <a:pPr indent="127000" algn="ctr">
                        <a:lnSpc>
                          <a:spcPct val="150000"/>
                        </a:lnSpc>
                        <a:spcAft>
                          <a:spcPts val="0"/>
                        </a:spcAft>
                      </a:pPr>
                      <a:r>
                        <a:rPr lang="en-US" sz="1400" b="0" kern="100" dirty="0" err="1">
                          <a:effectLst/>
                          <a:latin typeface="微软雅黑" panose="020B0503020204020204" pitchFamily="34" charset="-122"/>
                          <a:ea typeface="微软雅黑" panose="020B0503020204020204" pitchFamily="34" charset="-122"/>
                        </a:rPr>
                        <a:t>skipkeys</a:t>
                      </a:r>
                      <a:endParaRPr lang="zh-CN" sz="1400" b="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接收</a:t>
                      </a:r>
                      <a:r>
                        <a:rPr lang="en-US" sz="1400" kern="100" dirty="0">
                          <a:effectLst/>
                          <a:latin typeface="微软雅黑" panose="020B0503020204020204" pitchFamily="34" charset="-122"/>
                          <a:ea typeface="微软雅黑" panose="020B0503020204020204" pitchFamily="34" charset="-122"/>
                        </a:rPr>
                        <a:t>Built-in</a:t>
                      </a:r>
                      <a:r>
                        <a:rPr lang="zh-CN" sz="1400" kern="100" dirty="0">
                          <a:effectLst/>
                          <a:latin typeface="微软雅黑" panose="020B0503020204020204" pitchFamily="34" charset="-122"/>
                          <a:ea typeface="微软雅黑" panose="020B0503020204020204" pitchFamily="34" charset="-122"/>
                        </a:rPr>
                        <a:t>。表示是否跳过非</a:t>
                      </a:r>
                      <a:r>
                        <a:rPr lang="en-US" sz="1400" kern="100" dirty="0">
                          <a:effectLst/>
                          <a:latin typeface="微软雅黑" panose="020B0503020204020204" pitchFamily="34" charset="-122"/>
                          <a:ea typeface="微软雅黑" panose="020B0503020204020204" pitchFamily="34" charset="-122"/>
                        </a:rPr>
                        <a:t>Python</a:t>
                      </a:r>
                      <a:r>
                        <a:rPr lang="zh-CN" sz="1400" kern="100" dirty="0">
                          <a:effectLst/>
                          <a:latin typeface="微软雅黑" panose="020B0503020204020204" pitchFamily="34" charset="-122"/>
                          <a:ea typeface="微软雅黑" panose="020B0503020204020204" pitchFamily="34" charset="-122"/>
                        </a:rPr>
                        <a:t>基本类型的</a:t>
                      </a:r>
                      <a:r>
                        <a:rPr lang="en-US" sz="1400" kern="100" dirty="0">
                          <a:effectLst/>
                          <a:latin typeface="微软雅黑" panose="020B0503020204020204" pitchFamily="34" charset="-122"/>
                          <a:ea typeface="微软雅黑" panose="020B0503020204020204" pitchFamily="34" charset="-122"/>
                        </a:rPr>
                        <a:t>key</a:t>
                      </a:r>
                      <a:r>
                        <a:rPr lang="zh-CN" sz="1400" kern="100" dirty="0">
                          <a:effectLst/>
                          <a:latin typeface="微软雅黑" panose="020B0503020204020204" pitchFamily="34" charset="-122"/>
                          <a:ea typeface="微软雅黑" panose="020B0503020204020204" pitchFamily="34" charset="-122"/>
                        </a:rPr>
                        <a:t>，若</a:t>
                      </a:r>
                      <a:r>
                        <a:rPr lang="en-US" sz="1400" kern="100" dirty="0" err="1">
                          <a:effectLst/>
                          <a:latin typeface="微软雅黑" panose="020B0503020204020204" pitchFamily="34" charset="-122"/>
                          <a:ea typeface="微软雅黑" panose="020B0503020204020204" pitchFamily="34" charset="-122"/>
                        </a:rPr>
                        <a:t>dict</a:t>
                      </a:r>
                      <a:r>
                        <a:rPr lang="zh-CN" sz="1400" kern="100" dirty="0">
                          <a:effectLst/>
                          <a:latin typeface="微软雅黑" panose="020B0503020204020204" pitchFamily="34" charset="-122"/>
                          <a:ea typeface="微软雅黑" panose="020B0503020204020204" pitchFamily="34" charset="-122"/>
                        </a:rPr>
                        <a:t>的</a:t>
                      </a:r>
                      <a:r>
                        <a:rPr lang="en-US" sz="1400" kern="100" dirty="0">
                          <a:effectLst/>
                          <a:latin typeface="微软雅黑" panose="020B0503020204020204" pitchFamily="34" charset="-122"/>
                          <a:ea typeface="微软雅黑" panose="020B0503020204020204" pitchFamily="34" charset="-122"/>
                        </a:rPr>
                        <a:t>keys</a:t>
                      </a:r>
                      <a:r>
                        <a:rPr lang="zh-CN" sz="1400" kern="100" dirty="0">
                          <a:effectLst/>
                          <a:latin typeface="微软雅黑" panose="020B0503020204020204" pitchFamily="34" charset="-122"/>
                          <a:ea typeface="微软雅黑" panose="020B0503020204020204" pitchFamily="34" charset="-122"/>
                        </a:rPr>
                        <a:t>内的数据为非</a:t>
                      </a:r>
                      <a:r>
                        <a:rPr lang="en-US" sz="1400" kern="100" dirty="0">
                          <a:effectLst/>
                          <a:latin typeface="微软雅黑" panose="020B0503020204020204" pitchFamily="34" charset="-122"/>
                          <a:ea typeface="微软雅黑" panose="020B0503020204020204" pitchFamily="34" charset="-122"/>
                        </a:rPr>
                        <a:t>Python</a:t>
                      </a:r>
                      <a:r>
                        <a:rPr lang="zh-CN" sz="1400" kern="100" dirty="0">
                          <a:effectLst/>
                          <a:latin typeface="微软雅黑" panose="020B0503020204020204" pitchFamily="34" charset="-122"/>
                          <a:ea typeface="微软雅黑" panose="020B0503020204020204" pitchFamily="34" charset="-122"/>
                        </a:rPr>
                        <a:t>基本类型，即不是</a:t>
                      </a:r>
                      <a:r>
                        <a:rPr lang="en-US" sz="1400" kern="100" dirty="0" err="1">
                          <a:effectLst/>
                          <a:latin typeface="微软雅黑" panose="020B0503020204020204" pitchFamily="34" charset="-122"/>
                          <a:ea typeface="微软雅黑" panose="020B0503020204020204" pitchFamily="34" charset="-122"/>
                        </a:rPr>
                        <a:t>str</a:t>
                      </a:r>
                      <a:r>
                        <a:rPr lang="zh-CN" sz="1400" kern="100" dirty="0">
                          <a:effectLst/>
                          <a:latin typeface="微软雅黑" panose="020B0503020204020204" pitchFamily="34" charset="-122"/>
                          <a:ea typeface="微软雅黑" panose="020B0503020204020204" pitchFamily="34" charset="-122"/>
                        </a:rPr>
                        <a:t>、</a:t>
                      </a:r>
                      <a:r>
                        <a:rPr lang="en-US" sz="1400" kern="100" dirty="0" err="1">
                          <a:effectLst/>
                          <a:latin typeface="微软雅黑" panose="020B0503020204020204" pitchFamily="34" charset="-122"/>
                          <a:ea typeface="微软雅黑" panose="020B0503020204020204" pitchFamily="34" charset="-122"/>
                        </a:rPr>
                        <a:t>unicode</a:t>
                      </a:r>
                      <a:r>
                        <a:rPr lang="zh-CN" sz="1400" kern="100" dirty="0">
                          <a:effectLst/>
                          <a:latin typeface="微软雅黑" panose="020B0503020204020204" pitchFamily="34" charset="-122"/>
                          <a:ea typeface="微软雅黑" panose="020B0503020204020204" pitchFamily="34" charset="-122"/>
                        </a:rPr>
                        <a:t>、</a:t>
                      </a:r>
                      <a:r>
                        <a:rPr lang="en-US" sz="1400" kern="100" dirty="0" err="1">
                          <a:effectLst/>
                          <a:latin typeface="微软雅黑" panose="020B0503020204020204" pitchFamily="34" charset="-122"/>
                          <a:ea typeface="微软雅黑" panose="020B0503020204020204" pitchFamily="34" charset="-122"/>
                        </a:rPr>
                        <a:t>int</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long</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float</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bool</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None</a:t>
                      </a:r>
                      <a:r>
                        <a:rPr lang="zh-CN" sz="1400" kern="100" dirty="0">
                          <a:effectLst/>
                          <a:latin typeface="微软雅黑" panose="020B0503020204020204" pitchFamily="34" charset="-122"/>
                          <a:ea typeface="微软雅黑" panose="020B0503020204020204" pitchFamily="34" charset="-122"/>
                        </a:rPr>
                        <a:t>等类型，设置该参数为</a:t>
                      </a:r>
                      <a:r>
                        <a:rPr lang="en-US" sz="1400" kern="100" dirty="0">
                          <a:effectLst/>
                          <a:latin typeface="微软雅黑" panose="020B0503020204020204" pitchFamily="34" charset="-122"/>
                          <a:ea typeface="微软雅黑" panose="020B0503020204020204" pitchFamily="34" charset="-122"/>
                        </a:rPr>
                        <a:t>False</a:t>
                      </a:r>
                      <a:r>
                        <a:rPr lang="zh-CN" sz="1400" kern="100" dirty="0">
                          <a:effectLst/>
                          <a:latin typeface="微软雅黑" panose="020B0503020204020204" pitchFamily="34" charset="-122"/>
                          <a:ea typeface="微软雅黑" panose="020B0503020204020204" pitchFamily="34" charset="-122"/>
                        </a:rPr>
                        <a:t>时，会报</a:t>
                      </a:r>
                      <a:r>
                        <a:rPr lang="en-US" sz="1400" kern="100" dirty="0" err="1">
                          <a:effectLst/>
                          <a:latin typeface="微软雅黑" panose="020B0503020204020204" pitchFamily="34" charset="-122"/>
                          <a:ea typeface="微软雅黑" panose="020B0503020204020204" pitchFamily="34" charset="-122"/>
                        </a:rPr>
                        <a:t>TypeError</a:t>
                      </a:r>
                      <a:r>
                        <a:rPr lang="zh-CN" sz="1400" kern="100" dirty="0">
                          <a:effectLst/>
                          <a:latin typeface="微软雅黑" panose="020B0503020204020204" pitchFamily="34" charset="-122"/>
                          <a:ea typeface="微软雅黑" panose="020B0503020204020204" pitchFamily="34" charset="-122"/>
                        </a:rPr>
                        <a:t>错误。默认值为</a:t>
                      </a:r>
                      <a:r>
                        <a:rPr lang="en-US" sz="1400" kern="100" dirty="0">
                          <a:effectLst/>
                          <a:latin typeface="微软雅黑" panose="020B0503020204020204" pitchFamily="34" charset="-122"/>
                          <a:ea typeface="微软雅黑" panose="020B0503020204020204" pitchFamily="34" charset="-122"/>
                        </a:rPr>
                        <a:t>False</a:t>
                      </a:r>
                      <a:r>
                        <a:rPr lang="zh-CN" sz="1400" kern="100" dirty="0">
                          <a:effectLst/>
                          <a:latin typeface="微软雅黑" panose="020B0503020204020204" pitchFamily="34" charset="-122"/>
                          <a:ea typeface="微软雅黑" panose="020B0503020204020204" pitchFamily="34" charset="-122"/>
                        </a:rPr>
                        <a:t>，设置为</a:t>
                      </a:r>
                      <a:r>
                        <a:rPr lang="en-US" sz="1400" kern="100" dirty="0">
                          <a:effectLst/>
                          <a:latin typeface="微软雅黑" panose="020B0503020204020204" pitchFamily="34" charset="-122"/>
                          <a:ea typeface="微软雅黑" panose="020B0503020204020204" pitchFamily="34" charset="-122"/>
                        </a:rPr>
                        <a:t>True</a:t>
                      </a:r>
                      <a:r>
                        <a:rPr lang="zh-CN" sz="1400" kern="100" dirty="0">
                          <a:effectLst/>
                          <a:latin typeface="微软雅黑" panose="020B0503020204020204" pitchFamily="34" charset="-122"/>
                          <a:ea typeface="微软雅黑" panose="020B0503020204020204" pitchFamily="34" charset="-122"/>
                        </a:rPr>
                        <a:t>时，跳过此类</a:t>
                      </a:r>
                      <a:r>
                        <a:rPr lang="en-US" sz="1400" kern="100" dirty="0">
                          <a:effectLst/>
                          <a:latin typeface="微软雅黑" panose="020B0503020204020204" pitchFamily="34" charset="-122"/>
                          <a:ea typeface="微软雅黑" panose="020B0503020204020204" pitchFamily="34" charset="-122"/>
                        </a:rPr>
                        <a:t>key</a:t>
                      </a:r>
                      <a:endParaRPr lang="zh-CN" sz="140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extLst>
                  <a:ext uri="{0D108BD9-81ED-4DB2-BD59-A6C34878D82A}">
                    <a16:rowId xmlns:a16="http://schemas.microsoft.com/office/drawing/2014/main" val="10001"/>
                  </a:ext>
                </a:extLst>
              </a:tr>
              <a:tr h="0">
                <a:tc>
                  <a:txBody>
                    <a:bodyPr/>
                    <a:lstStyle/>
                    <a:p>
                      <a:pPr indent="127000" algn="ctr">
                        <a:lnSpc>
                          <a:spcPct val="150000"/>
                        </a:lnSpc>
                        <a:spcAft>
                          <a:spcPts val="0"/>
                        </a:spcAft>
                      </a:pPr>
                      <a:r>
                        <a:rPr lang="en-US" sz="1400" b="0" kern="100" dirty="0" err="1">
                          <a:effectLst/>
                          <a:latin typeface="微软雅黑" panose="020B0503020204020204" pitchFamily="34" charset="-122"/>
                          <a:ea typeface="微软雅黑" panose="020B0503020204020204" pitchFamily="34" charset="-122"/>
                        </a:rPr>
                        <a:t>ensure_ascii</a:t>
                      </a:r>
                      <a:endParaRPr lang="zh-CN" sz="1400" b="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接收</a:t>
                      </a:r>
                      <a:r>
                        <a:rPr lang="en-US" sz="1400" kern="100" dirty="0">
                          <a:effectLst/>
                          <a:latin typeface="微软雅黑" panose="020B0503020204020204" pitchFamily="34" charset="-122"/>
                          <a:ea typeface="微软雅黑" panose="020B0503020204020204" pitchFamily="34" charset="-122"/>
                        </a:rPr>
                        <a:t>Built-in</a:t>
                      </a:r>
                      <a:r>
                        <a:rPr lang="zh-CN" sz="1400" kern="100" dirty="0">
                          <a:effectLst/>
                          <a:latin typeface="微软雅黑" panose="020B0503020204020204" pitchFamily="34" charset="-122"/>
                          <a:ea typeface="微软雅黑" panose="020B0503020204020204" pitchFamily="34" charset="-122"/>
                        </a:rPr>
                        <a:t>。表示显示格式，若</a:t>
                      </a:r>
                      <a:r>
                        <a:rPr lang="en-US" sz="1400" kern="100" dirty="0" err="1">
                          <a:effectLst/>
                          <a:latin typeface="微软雅黑" panose="020B0503020204020204" pitchFamily="34" charset="-122"/>
                          <a:ea typeface="微软雅黑" panose="020B0503020204020204" pitchFamily="34" charset="-122"/>
                        </a:rPr>
                        <a:t>dict</a:t>
                      </a:r>
                      <a:r>
                        <a:rPr lang="zh-CN" sz="1400" kern="100" dirty="0">
                          <a:effectLst/>
                          <a:latin typeface="微软雅黑" panose="020B0503020204020204" pitchFamily="34" charset="-122"/>
                          <a:ea typeface="微软雅黑" panose="020B0503020204020204" pitchFamily="34" charset="-122"/>
                        </a:rPr>
                        <a:t>内含有非</a:t>
                      </a:r>
                      <a:r>
                        <a:rPr lang="en-US" sz="1400" kern="100" dirty="0">
                          <a:effectLst/>
                          <a:latin typeface="微软雅黑" panose="020B0503020204020204" pitchFamily="34" charset="-122"/>
                          <a:ea typeface="微软雅黑" panose="020B0503020204020204" pitchFamily="34" charset="-122"/>
                        </a:rPr>
                        <a:t>ASCII</a:t>
                      </a:r>
                      <a:r>
                        <a:rPr lang="zh-CN" sz="1400" kern="100" dirty="0">
                          <a:effectLst/>
                          <a:latin typeface="微软雅黑" panose="020B0503020204020204" pitchFamily="34" charset="-122"/>
                          <a:ea typeface="微软雅黑" panose="020B0503020204020204" pitchFamily="34" charset="-122"/>
                        </a:rPr>
                        <a:t>的字符，则会以类似“</a:t>
                      </a:r>
                      <a:r>
                        <a:rPr lang="en-US" sz="1400" kern="100" dirty="0">
                          <a:effectLst/>
                          <a:latin typeface="微软雅黑" panose="020B0503020204020204" pitchFamily="34" charset="-122"/>
                          <a:ea typeface="微软雅黑" panose="020B0503020204020204" pitchFamily="34" charset="-122"/>
                        </a:rPr>
                        <a:t>\</a:t>
                      </a:r>
                      <a:r>
                        <a:rPr lang="en-US" sz="1400" kern="100" dirty="0" err="1">
                          <a:effectLst/>
                          <a:latin typeface="微软雅黑" panose="020B0503020204020204" pitchFamily="34" charset="-122"/>
                          <a:ea typeface="微软雅黑" panose="020B0503020204020204" pitchFamily="34" charset="-122"/>
                        </a:rPr>
                        <a:t>uXXX</a:t>
                      </a:r>
                      <a:r>
                        <a:rPr lang="zh-CN" sz="1400" kern="100" dirty="0">
                          <a:effectLst/>
                          <a:latin typeface="微软雅黑" panose="020B0503020204020204" pitchFamily="34" charset="-122"/>
                          <a:ea typeface="微软雅黑" panose="020B0503020204020204" pitchFamily="34" charset="-122"/>
                        </a:rPr>
                        <a:t>”的格式显示。默认值为</a:t>
                      </a:r>
                      <a:r>
                        <a:rPr lang="en-US" sz="1400" kern="100" dirty="0">
                          <a:effectLst/>
                          <a:latin typeface="微软雅黑" panose="020B0503020204020204" pitchFamily="34" charset="-122"/>
                          <a:ea typeface="微软雅黑" panose="020B0503020204020204" pitchFamily="34" charset="-122"/>
                        </a:rPr>
                        <a:t>True</a:t>
                      </a:r>
                      <a:r>
                        <a:rPr lang="zh-CN" sz="1400" kern="100" dirty="0">
                          <a:effectLst/>
                          <a:latin typeface="微软雅黑" panose="020B0503020204020204" pitchFamily="34" charset="-122"/>
                          <a:ea typeface="微软雅黑" panose="020B0503020204020204" pitchFamily="34" charset="-122"/>
                        </a:rPr>
                        <a:t>，设置为</a:t>
                      </a:r>
                      <a:r>
                        <a:rPr lang="en-US" sz="1400" kern="100" dirty="0">
                          <a:effectLst/>
                          <a:latin typeface="微软雅黑" panose="020B0503020204020204" pitchFamily="34" charset="-122"/>
                          <a:ea typeface="微软雅黑" panose="020B0503020204020204" pitchFamily="34" charset="-122"/>
                        </a:rPr>
                        <a:t>False</a:t>
                      </a:r>
                      <a:r>
                        <a:rPr lang="zh-CN" sz="1400" kern="100" dirty="0">
                          <a:effectLst/>
                          <a:latin typeface="微软雅黑" panose="020B0503020204020204" pitchFamily="34" charset="-122"/>
                          <a:ea typeface="微软雅黑" panose="020B0503020204020204" pitchFamily="34" charset="-122"/>
                        </a:rPr>
                        <a:t>后，将会正常显示</a:t>
                      </a:r>
                      <a:endParaRPr lang="zh-CN" sz="140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extLst>
                  <a:ext uri="{0D108BD9-81ED-4DB2-BD59-A6C34878D82A}">
                    <a16:rowId xmlns:a16="http://schemas.microsoft.com/office/drawing/2014/main" val="10002"/>
                  </a:ext>
                </a:extLst>
              </a:tr>
              <a:tr h="0">
                <a:tc>
                  <a:txBody>
                    <a:bodyPr/>
                    <a:lstStyle/>
                    <a:p>
                      <a:pPr indent="127000" algn="ctr">
                        <a:lnSpc>
                          <a:spcPct val="150000"/>
                        </a:lnSpc>
                        <a:spcAft>
                          <a:spcPts val="0"/>
                        </a:spcAft>
                      </a:pPr>
                      <a:r>
                        <a:rPr lang="en-US" sz="1400" b="0" kern="100" dirty="0">
                          <a:effectLst/>
                          <a:latin typeface="微软雅黑" panose="020B0503020204020204" pitchFamily="34" charset="-122"/>
                          <a:ea typeface="微软雅黑" panose="020B0503020204020204" pitchFamily="34" charset="-122"/>
                        </a:rPr>
                        <a:t>indent</a:t>
                      </a:r>
                      <a:endParaRPr lang="zh-CN" sz="1400" b="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接收</a:t>
                      </a:r>
                      <a:r>
                        <a:rPr lang="en-US" sz="1400" kern="100" dirty="0" err="1">
                          <a:effectLst/>
                          <a:latin typeface="微软雅黑" panose="020B0503020204020204" pitchFamily="34" charset="-122"/>
                          <a:ea typeface="微软雅黑" panose="020B0503020204020204" pitchFamily="34" charset="-122"/>
                        </a:rPr>
                        <a:t>int</a:t>
                      </a:r>
                      <a:r>
                        <a:rPr lang="zh-CN" sz="1400" kern="100" dirty="0">
                          <a:effectLst/>
                          <a:latin typeface="微软雅黑" panose="020B0503020204020204" pitchFamily="34" charset="-122"/>
                          <a:ea typeface="微软雅黑" panose="020B0503020204020204" pitchFamily="34" charset="-122"/>
                        </a:rPr>
                        <a:t>。表示显示的行数，若为</a:t>
                      </a:r>
                      <a:r>
                        <a:rPr lang="en-US" sz="1400" kern="100" dirty="0">
                          <a:effectLst/>
                          <a:latin typeface="微软雅黑" panose="020B0503020204020204" pitchFamily="34" charset="-122"/>
                          <a:ea typeface="微软雅黑" panose="020B0503020204020204" pitchFamily="34" charset="-122"/>
                        </a:rPr>
                        <a:t>0</a:t>
                      </a:r>
                      <a:r>
                        <a:rPr lang="zh-CN" sz="1400" kern="100" dirty="0">
                          <a:effectLst/>
                          <a:latin typeface="微软雅黑" panose="020B0503020204020204" pitchFamily="34" charset="-122"/>
                          <a:ea typeface="微软雅黑" panose="020B0503020204020204" pitchFamily="34" charset="-122"/>
                        </a:rPr>
                        <a:t>或为</a:t>
                      </a:r>
                      <a:r>
                        <a:rPr lang="en-US" sz="1400" kern="100" dirty="0">
                          <a:effectLst/>
                          <a:latin typeface="微软雅黑" panose="020B0503020204020204" pitchFamily="34" charset="-122"/>
                          <a:ea typeface="微软雅黑" panose="020B0503020204020204" pitchFamily="34" charset="-122"/>
                        </a:rPr>
                        <a:t>None</a:t>
                      </a:r>
                      <a:r>
                        <a:rPr lang="zh-CN" sz="1400" kern="100" dirty="0">
                          <a:effectLst/>
                          <a:latin typeface="微软雅黑" panose="020B0503020204020204" pitchFamily="34" charset="-122"/>
                          <a:ea typeface="微软雅黑" panose="020B0503020204020204" pitchFamily="34" charset="-122"/>
                        </a:rPr>
                        <a:t>，则在一行内显示数据，否则将会换行且按照</a:t>
                      </a:r>
                      <a:r>
                        <a:rPr lang="en-US" sz="1400" kern="100" dirty="0">
                          <a:effectLst/>
                          <a:latin typeface="微软雅黑" panose="020B0503020204020204" pitchFamily="34" charset="-122"/>
                          <a:ea typeface="微软雅黑" panose="020B0503020204020204" pitchFamily="34" charset="-122"/>
                        </a:rPr>
                        <a:t>indent</a:t>
                      </a:r>
                      <a:r>
                        <a:rPr lang="zh-CN" sz="1400" kern="100" dirty="0">
                          <a:effectLst/>
                          <a:latin typeface="微软雅黑" panose="020B0503020204020204" pitchFamily="34" charset="-122"/>
                          <a:ea typeface="微软雅黑" panose="020B0503020204020204" pitchFamily="34" charset="-122"/>
                        </a:rPr>
                        <a:t>的数量显示前面的空白，将</a:t>
                      </a:r>
                      <a:r>
                        <a:rPr lang="en-US" sz="1400" kern="100" dirty="0">
                          <a:effectLst/>
                          <a:latin typeface="微软雅黑" panose="020B0503020204020204" pitchFamily="34" charset="-122"/>
                          <a:ea typeface="微软雅黑" panose="020B0503020204020204" pitchFamily="34" charset="-122"/>
                        </a:rPr>
                        <a:t>JSON</a:t>
                      </a:r>
                      <a:r>
                        <a:rPr lang="zh-CN" sz="1400" kern="100" dirty="0">
                          <a:effectLst/>
                          <a:latin typeface="微软雅黑" panose="020B0503020204020204" pitchFamily="34" charset="-122"/>
                          <a:ea typeface="微软雅黑" panose="020B0503020204020204" pitchFamily="34" charset="-122"/>
                        </a:rPr>
                        <a:t>内容格式化显示。默认为</a:t>
                      </a:r>
                      <a:r>
                        <a:rPr lang="en-US" sz="1400" kern="100" dirty="0">
                          <a:effectLst/>
                          <a:latin typeface="微软雅黑" panose="020B0503020204020204" pitchFamily="34" charset="-122"/>
                          <a:ea typeface="微软雅黑" panose="020B0503020204020204" pitchFamily="34" charset="-122"/>
                        </a:rPr>
                        <a:t>None</a:t>
                      </a:r>
                      <a:endParaRPr lang="zh-CN" sz="140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extLst>
                  <a:ext uri="{0D108BD9-81ED-4DB2-BD59-A6C34878D82A}">
                    <a16:rowId xmlns:a16="http://schemas.microsoft.com/office/drawing/2014/main" val="10003"/>
                  </a:ext>
                </a:extLst>
              </a:tr>
              <a:tr h="0">
                <a:tc>
                  <a:txBody>
                    <a:bodyPr/>
                    <a:lstStyle/>
                    <a:p>
                      <a:pPr indent="127000" algn="ctr">
                        <a:lnSpc>
                          <a:spcPct val="150000"/>
                        </a:lnSpc>
                        <a:spcAft>
                          <a:spcPts val="0"/>
                        </a:spcAft>
                      </a:pPr>
                      <a:r>
                        <a:rPr lang="en-US" sz="1400" b="0" kern="100" dirty="0">
                          <a:effectLst/>
                          <a:latin typeface="微软雅黑" panose="020B0503020204020204" pitchFamily="34" charset="-122"/>
                          <a:ea typeface="微软雅黑" panose="020B0503020204020204" pitchFamily="34" charset="-122"/>
                        </a:rPr>
                        <a:t>separators</a:t>
                      </a:r>
                      <a:endParaRPr lang="zh-CN" sz="1400" b="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接收</a:t>
                      </a:r>
                      <a:r>
                        <a:rPr lang="en-US" sz="1400" kern="100" dirty="0">
                          <a:effectLst/>
                          <a:latin typeface="微软雅黑" panose="020B0503020204020204" pitchFamily="34" charset="-122"/>
                          <a:ea typeface="微软雅黑" panose="020B0503020204020204" pitchFamily="34" charset="-122"/>
                        </a:rPr>
                        <a:t>string</a:t>
                      </a:r>
                      <a:r>
                        <a:rPr lang="zh-CN" sz="1400" kern="100" dirty="0">
                          <a:effectLst/>
                          <a:latin typeface="微软雅黑" panose="020B0503020204020204" pitchFamily="34" charset="-122"/>
                          <a:ea typeface="微软雅黑" panose="020B0503020204020204" pitchFamily="34" charset="-122"/>
                        </a:rPr>
                        <a:t>。表示分隔符，实际上为（</a:t>
                      </a:r>
                      <a:r>
                        <a:rPr lang="en-US" sz="1400" kern="100" dirty="0" err="1">
                          <a:effectLst/>
                          <a:latin typeface="微软雅黑" panose="020B0503020204020204" pitchFamily="34" charset="-122"/>
                          <a:ea typeface="微软雅黑" panose="020B0503020204020204" pitchFamily="34" charset="-122"/>
                        </a:rPr>
                        <a:t>item_separator,dict_separator</a:t>
                      </a:r>
                      <a:r>
                        <a:rPr lang="zh-CN" sz="1400" kern="100" dirty="0">
                          <a:effectLst/>
                          <a:latin typeface="微软雅黑" panose="020B0503020204020204" pitchFamily="34" charset="-122"/>
                          <a:ea typeface="微软雅黑" panose="020B0503020204020204" pitchFamily="34" charset="-122"/>
                        </a:rPr>
                        <a:t>）的一个元组，默认为</a:t>
                      </a:r>
                      <a:r>
                        <a:rPr 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，表示</a:t>
                      </a:r>
                      <a:r>
                        <a:rPr lang="en-US" sz="1400" kern="100" dirty="0">
                          <a:effectLst/>
                          <a:latin typeface="微软雅黑" panose="020B0503020204020204" pitchFamily="34" charset="-122"/>
                          <a:ea typeface="微软雅黑" panose="020B0503020204020204" pitchFamily="34" charset="-122"/>
                        </a:rPr>
                        <a:t>dictionary</a:t>
                      </a:r>
                      <a:r>
                        <a:rPr lang="zh-CN" sz="1400" kern="100" dirty="0">
                          <a:effectLst/>
                          <a:latin typeface="微软雅黑" panose="020B0503020204020204" pitchFamily="34" charset="-122"/>
                          <a:ea typeface="微软雅黑" panose="020B0503020204020204" pitchFamily="34" charset="-122"/>
                        </a:rPr>
                        <a:t>内的</a:t>
                      </a:r>
                      <a:r>
                        <a:rPr lang="en-US" sz="1400" kern="100" dirty="0">
                          <a:effectLst/>
                          <a:latin typeface="微软雅黑" panose="020B0503020204020204" pitchFamily="34" charset="-122"/>
                          <a:ea typeface="微软雅黑" panose="020B0503020204020204" pitchFamily="34" charset="-122"/>
                        </a:rPr>
                        <a:t>keys</a:t>
                      </a:r>
                      <a:r>
                        <a:rPr lang="zh-CN" sz="1400" kern="100" dirty="0">
                          <a:effectLst/>
                          <a:latin typeface="微软雅黑" panose="020B0503020204020204" pitchFamily="34" charset="-122"/>
                          <a:ea typeface="微软雅黑" panose="020B0503020204020204" pitchFamily="34" charset="-122"/>
                        </a:rPr>
                        <a:t>之间用“</a:t>
                      </a:r>
                      <a:r>
                        <a:rPr 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”隔开，而</a:t>
                      </a:r>
                      <a:r>
                        <a:rPr lang="en-US" sz="1400" kern="100" dirty="0">
                          <a:effectLst/>
                          <a:latin typeface="微软雅黑" panose="020B0503020204020204" pitchFamily="34" charset="-122"/>
                          <a:ea typeface="微软雅黑" panose="020B0503020204020204" pitchFamily="34" charset="-122"/>
                        </a:rPr>
                        <a:t>key</a:t>
                      </a:r>
                      <a:r>
                        <a:rPr lang="zh-CN" sz="1400" kern="100" dirty="0">
                          <a:effectLst/>
                          <a:latin typeface="微软雅黑" panose="020B0503020204020204" pitchFamily="34" charset="-122"/>
                          <a:ea typeface="微软雅黑" panose="020B0503020204020204" pitchFamily="34" charset="-122"/>
                        </a:rPr>
                        <a:t>和</a:t>
                      </a:r>
                      <a:r>
                        <a:rPr lang="en-US" sz="1400" kern="100" dirty="0">
                          <a:effectLst/>
                          <a:latin typeface="微软雅黑" panose="020B0503020204020204" pitchFamily="34" charset="-122"/>
                          <a:ea typeface="微软雅黑" panose="020B0503020204020204" pitchFamily="34" charset="-122"/>
                        </a:rPr>
                        <a:t>value</a:t>
                      </a:r>
                      <a:r>
                        <a:rPr lang="zh-CN" sz="1400" kern="100" dirty="0">
                          <a:effectLst/>
                          <a:latin typeface="微软雅黑" panose="020B0503020204020204" pitchFamily="34" charset="-122"/>
                          <a:ea typeface="微软雅黑" panose="020B0503020204020204" pitchFamily="34" charset="-122"/>
                        </a:rPr>
                        <a:t>之间用“</a:t>
                      </a:r>
                      <a:r>
                        <a:rPr 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”隔开。默认为</a:t>
                      </a:r>
                      <a:r>
                        <a:rPr lang="en-US" sz="1400" kern="100" dirty="0">
                          <a:effectLst/>
                          <a:latin typeface="微软雅黑" panose="020B0503020204020204" pitchFamily="34" charset="-122"/>
                          <a:ea typeface="微软雅黑" panose="020B0503020204020204" pitchFamily="34" charset="-122"/>
                        </a:rPr>
                        <a:t>None</a:t>
                      </a:r>
                      <a:endParaRPr lang="zh-CN" sz="140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extLst>
                  <a:ext uri="{0D108BD9-81ED-4DB2-BD59-A6C34878D82A}">
                    <a16:rowId xmlns:a16="http://schemas.microsoft.com/office/drawing/2014/main" val="10004"/>
                  </a:ext>
                </a:extLst>
              </a:tr>
              <a:tr h="0">
                <a:tc>
                  <a:txBody>
                    <a:bodyPr/>
                    <a:lstStyle/>
                    <a:p>
                      <a:pPr indent="127000" algn="ctr">
                        <a:lnSpc>
                          <a:spcPct val="150000"/>
                        </a:lnSpc>
                        <a:spcAft>
                          <a:spcPts val="0"/>
                        </a:spcAft>
                      </a:pPr>
                      <a:r>
                        <a:rPr lang="en-US" sz="1400" b="0" kern="100" dirty="0">
                          <a:effectLst/>
                          <a:latin typeface="微软雅黑" panose="020B0503020204020204" pitchFamily="34" charset="-122"/>
                          <a:ea typeface="微软雅黑" panose="020B0503020204020204" pitchFamily="34" charset="-122"/>
                        </a:rPr>
                        <a:t>encoding</a:t>
                      </a:r>
                      <a:endParaRPr lang="zh-CN" sz="1400" b="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接收</a:t>
                      </a:r>
                      <a:r>
                        <a:rPr lang="en-US" sz="1400" kern="100" dirty="0">
                          <a:effectLst/>
                          <a:latin typeface="微软雅黑" panose="020B0503020204020204" pitchFamily="34" charset="-122"/>
                          <a:ea typeface="微软雅黑" panose="020B0503020204020204" pitchFamily="34" charset="-122"/>
                        </a:rPr>
                        <a:t>string</a:t>
                      </a:r>
                      <a:r>
                        <a:rPr lang="zh-CN" sz="1400" kern="100" dirty="0">
                          <a:effectLst/>
                          <a:latin typeface="微软雅黑" panose="020B0503020204020204" pitchFamily="34" charset="-122"/>
                          <a:ea typeface="微软雅黑" panose="020B0503020204020204" pitchFamily="34" charset="-122"/>
                        </a:rPr>
                        <a:t>。表示设置的</a:t>
                      </a:r>
                      <a:r>
                        <a:rPr lang="en-US" sz="1400" kern="100" dirty="0">
                          <a:effectLst/>
                          <a:latin typeface="微软雅黑" panose="020B0503020204020204" pitchFamily="34" charset="-122"/>
                          <a:ea typeface="微软雅黑" panose="020B0503020204020204" pitchFamily="34" charset="-122"/>
                        </a:rPr>
                        <a:t>JSON</a:t>
                      </a:r>
                      <a:r>
                        <a:rPr lang="zh-CN" sz="1400" kern="100" dirty="0">
                          <a:effectLst/>
                          <a:latin typeface="微软雅黑" panose="020B0503020204020204" pitchFamily="34" charset="-122"/>
                          <a:ea typeface="微软雅黑" panose="020B0503020204020204" pitchFamily="34" charset="-122"/>
                        </a:rPr>
                        <a:t>数据的编码形式，处理中文时需要注意此参数的值。默认为</a:t>
                      </a:r>
                      <a:r>
                        <a:rPr lang="en-US" sz="1400" kern="100" dirty="0">
                          <a:effectLst/>
                          <a:latin typeface="微软雅黑" panose="020B0503020204020204" pitchFamily="34" charset="-122"/>
                          <a:ea typeface="微软雅黑" panose="020B0503020204020204" pitchFamily="34" charset="-122"/>
                        </a:rPr>
                        <a:t>UTF-8</a:t>
                      </a:r>
                      <a:endParaRPr lang="zh-CN" sz="140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extLst>
                  <a:ext uri="{0D108BD9-81ED-4DB2-BD59-A6C34878D82A}">
                    <a16:rowId xmlns:a16="http://schemas.microsoft.com/office/drawing/2014/main" val="10005"/>
                  </a:ext>
                </a:extLst>
              </a:tr>
              <a:tr h="0">
                <a:tc>
                  <a:txBody>
                    <a:bodyPr/>
                    <a:lstStyle/>
                    <a:p>
                      <a:pPr indent="127000" algn="ctr">
                        <a:lnSpc>
                          <a:spcPct val="150000"/>
                        </a:lnSpc>
                        <a:spcAft>
                          <a:spcPts val="0"/>
                        </a:spcAft>
                      </a:pPr>
                      <a:r>
                        <a:rPr lang="en-US" sz="1400" b="0" kern="100" dirty="0" err="1">
                          <a:effectLst/>
                          <a:latin typeface="微软雅黑" panose="020B0503020204020204" pitchFamily="34" charset="-122"/>
                          <a:ea typeface="微软雅黑" panose="020B0503020204020204" pitchFamily="34" charset="-122"/>
                        </a:rPr>
                        <a:t>sort_keys</a:t>
                      </a:r>
                      <a:endParaRPr lang="zh-CN" sz="1400" b="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tc>
                  <a:txBody>
                    <a:bodyPr/>
                    <a:lstStyle/>
                    <a:p>
                      <a:pPr indent="127000" algn="just">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接收</a:t>
                      </a:r>
                      <a:r>
                        <a:rPr lang="en-US" sz="1400" kern="100" dirty="0">
                          <a:effectLst/>
                          <a:latin typeface="微软雅黑" panose="020B0503020204020204" pitchFamily="34" charset="-122"/>
                          <a:ea typeface="微软雅黑" panose="020B0503020204020204" pitchFamily="34" charset="-122"/>
                        </a:rPr>
                        <a:t>Built-in</a:t>
                      </a:r>
                      <a:r>
                        <a:rPr lang="zh-CN" sz="1400" kern="100" dirty="0">
                          <a:effectLst/>
                          <a:latin typeface="微软雅黑" panose="020B0503020204020204" pitchFamily="34" charset="-122"/>
                          <a:ea typeface="微软雅黑" panose="020B0503020204020204" pitchFamily="34" charset="-122"/>
                        </a:rPr>
                        <a:t>。表示是否根据</a:t>
                      </a:r>
                      <a:r>
                        <a:rPr lang="en-US" sz="1400" kern="100" dirty="0">
                          <a:effectLst/>
                          <a:latin typeface="微软雅黑" panose="020B0503020204020204" pitchFamily="34" charset="-122"/>
                          <a:ea typeface="微软雅黑" panose="020B0503020204020204" pitchFamily="34" charset="-122"/>
                        </a:rPr>
                        <a:t>keys</a:t>
                      </a:r>
                      <a:r>
                        <a:rPr lang="zh-CN" sz="1400" kern="100" dirty="0">
                          <a:effectLst/>
                          <a:latin typeface="微软雅黑" panose="020B0503020204020204" pitchFamily="34" charset="-122"/>
                          <a:ea typeface="微软雅黑" panose="020B0503020204020204" pitchFamily="34" charset="-122"/>
                        </a:rPr>
                        <a:t>的值进行排序。默认为</a:t>
                      </a:r>
                      <a:r>
                        <a:rPr lang="en-US" sz="1400" kern="100" dirty="0">
                          <a:effectLst/>
                          <a:latin typeface="微软雅黑" panose="020B0503020204020204" pitchFamily="34" charset="-122"/>
                          <a:ea typeface="微软雅黑" panose="020B0503020204020204" pitchFamily="34" charset="-122"/>
                        </a:rPr>
                        <a:t>False</a:t>
                      </a:r>
                      <a:r>
                        <a:rPr lang="zh-CN" sz="1400" kern="100" dirty="0">
                          <a:effectLst/>
                          <a:latin typeface="微软雅黑" panose="020B0503020204020204" pitchFamily="34" charset="-122"/>
                          <a:ea typeface="微软雅黑" panose="020B0503020204020204" pitchFamily="34" charset="-122"/>
                        </a:rPr>
                        <a:t>，为</a:t>
                      </a:r>
                      <a:r>
                        <a:rPr lang="en-US" sz="1400" kern="100" dirty="0">
                          <a:effectLst/>
                          <a:latin typeface="微软雅黑" panose="020B0503020204020204" pitchFamily="34" charset="-122"/>
                          <a:ea typeface="微软雅黑" panose="020B0503020204020204" pitchFamily="34" charset="-122"/>
                        </a:rPr>
                        <a:t>True</a:t>
                      </a:r>
                      <a:r>
                        <a:rPr lang="zh-CN" sz="1400" kern="100" dirty="0">
                          <a:effectLst/>
                          <a:latin typeface="微软雅黑" panose="020B0503020204020204" pitchFamily="34" charset="-122"/>
                          <a:ea typeface="微软雅黑" panose="020B0503020204020204" pitchFamily="34" charset="-122"/>
                        </a:rPr>
                        <a:t>时数据将根据</a:t>
                      </a:r>
                      <a:r>
                        <a:rPr lang="en-US" sz="1400" kern="100" dirty="0">
                          <a:effectLst/>
                          <a:latin typeface="微软雅黑" panose="020B0503020204020204" pitchFamily="34" charset="-122"/>
                          <a:ea typeface="微软雅黑" panose="020B0503020204020204" pitchFamily="34" charset="-122"/>
                        </a:rPr>
                        <a:t>keys</a:t>
                      </a:r>
                      <a:r>
                        <a:rPr lang="zh-CN" sz="1400" kern="100" dirty="0">
                          <a:effectLst/>
                          <a:latin typeface="微软雅黑" panose="020B0503020204020204" pitchFamily="34" charset="-122"/>
                          <a:ea typeface="微软雅黑" panose="020B0503020204020204" pitchFamily="34" charset="-122"/>
                        </a:rPr>
                        <a:t>的值进行排序</a:t>
                      </a:r>
                      <a:endParaRPr lang="zh-CN" sz="1400" kern="100" dirty="0">
                        <a:effectLst/>
                        <a:latin typeface="微软雅黑" panose="020B0503020204020204" pitchFamily="34" charset="-122"/>
                        <a:ea typeface="微软雅黑" panose="020B0503020204020204" pitchFamily="34" charset="-122"/>
                        <a:cs typeface="Times New Roman"/>
                      </a:endParaRPr>
                    </a:p>
                  </a:txBody>
                  <a:tcPr marL="15955" marR="15955"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0B58419B-A072-4F5C-971E-EE4F827D302E}"/>
              </a:ext>
            </a:extLst>
          </p:cNvPr>
          <p:cNvSpPr>
            <a:spLocks noGrp="1"/>
          </p:cNvSpPr>
          <p:nvPr>
            <p:ph idx="1"/>
          </p:nvPr>
        </p:nvSpPr>
        <p:spPr/>
        <p:txBody>
          <a:bodyPr/>
          <a:lstStyle/>
          <a:p>
            <a:pPr marL="361950" indent="-361950">
              <a:defRPr/>
            </a:pPr>
            <a:r>
              <a:rPr lang="zh-CN" altLang="zh-CN" dirty="0"/>
              <a:t>通过</a:t>
            </a:r>
            <a:r>
              <a:rPr lang="en-US" altLang="zh-CN" dirty="0"/>
              <a:t>request</a:t>
            </a:r>
            <a:r>
              <a:rPr lang="zh-CN" altLang="zh-CN" dirty="0"/>
              <a:t>方法即可创建一个请求，该方法返回一个</a:t>
            </a:r>
            <a:r>
              <a:rPr lang="en-US" altLang="zh-CN" dirty="0"/>
              <a:t>HTTP</a:t>
            </a:r>
            <a:r>
              <a:rPr lang="zh-CN" altLang="zh-CN" dirty="0"/>
              <a:t>响应对象。</a:t>
            </a:r>
            <a:r>
              <a:rPr lang="en-US" altLang="zh-CN" dirty="0" err="1"/>
              <a:t>Reques</a:t>
            </a:r>
            <a:r>
              <a:rPr lang="zh-CN" altLang="en-US" dirty="0"/>
              <a:t>语法格式</a:t>
            </a:r>
            <a:r>
              <a:rPr lang="zh-CN" altLang="zh-CN" dirty="0"/>
              <a:t>如</a:t>
            </a:r>
            <a:r>
              <a:rPr lang="zh-CN" altLang="en-US" dirty="0"/>
              <a:t>下。</a:t>
            </a:r>
            <a:endParaRPr lang="zh-CN" altLang="zh-CN" dirty="0"/>
          </a:p>
          <a:p>
            <a:pPr marL="0" indent="0">
              <a:buFont typeface="Wingdings" pitchFamily="2" charset="2"/>
              <a:buNone/>
              <a:defRPr/>
            </a:pPr>
            <a:endParaRPr lang="en-US" altLang="zh-CN" dirty="0"/>
          </a:p>
          <a:p>
            <a:pPr marL="0" indent="0">
              <a:buFont typeface="Wingdings" pitchFamily="2" charset="2"/>
              <a:buNone/>
              <a:defRPr/>
            </a:pPr>
            <a:r>
              <a:rPr lang="en-US" altLang="zh-CN" dirty="0"/>
              <a:t>       </a:t>
            </a:r>
            <a:r>
              <a:rPr lang="en-US" altLang="zh-CN" dirty="0" err="1"/>
              <a:t>reques</a:t>
            </a:r>
            <a:r>
              <a:rPr lang="zh-CN" altLang="zh-CN" dirty="0"/>
              <a:t>方法常用的参数及其说明如</a:t>
            </a:r>
            <a:r>
              <a:rPr lang="zh-CN" altLang="en-US" dirty="0"/>
              <a:t>下。</a:t>
            </a:r>
          </a:p>
        </p:txBody>
      </p:sp>
      <p:sp>
        <p:nvSpPr>
          <p:cNvPr id="17412" name="标题 17">
            <a:extLst>
              <a:ext uri="{FF2B5EF4-FFF2-40B4-BE49-F238E27FC236}">
                <a16:creationId xmlns:a16="http://schemas.microsoft.com/office/drawing/2014/main" id="{AA05C51C-A81E-4283-B536-6CF4EAB2F96A}"/>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urllib3</a:t>
            </a:r>
            <a:r>
              <a:rPr lang="zh-CN" altLang="zh-CN">
                <a:latin typeface="微软雅黑" panose="020B0503020204020204" pitchFamily="34" charset="-122"/>
              </a:rPr>
              <a:t>库实现</a:t>
            </a:r>
            <a:endParaRPr lang="zh-CN" altLang="en-US"/>
          </a:p>
        </p:txBody>
      </p:sp>
      <p:sp>
        <p:nvSpPr>
          <p:cNvPr id="17411" name="内容占位符 3">
            <a:extLst>
              <a:ext uri="{FF2B5EF4-FFF2-40B4-BE49-F238E27FC236}">
                <a16:creationId xmlns:a16="http://schemas.microsoft.com/office/drawing/2014/main" id="{DD04979F-82E6-41CD-9974-8E341C745F80}"/>
              </a:ext>
            </a:extLst>
          </p:cNvPr>
          <p:cNvSpPr>
            <a:spLocks noGrp="1"/>
          </p:cNvSpPr>
          <p:nvPr>
            <p:ph idx="10"/>
          </p:nvPr>
        </p:nvSpPr>
        <p:spPr/>
        <p:txBody>
          <a:bodyPr/>
          <a:lstStyle/>
          <a:p>
            <a:pPr marL="0" lvl="3" indent="0">
              <a:buClr>
                <a:srgbClr val="000066"/>
              </a:buClr>
              <a:buFont typeface="Arial" panose="020B0604020202020204" pitchFamily="34" charset="0"/>
              <a:buNone/>
            </a:pPr>
            <a:endParaRPr lang="zh-CN" altLang="zh-CN" sz="2400" b="1" dirty="0">
              <a:solidFill>
                <a:schemeClr val="bg1"/>
              </a:solidFill>
            </a:endParaRPr>
          </a:p>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zh-CN" sz="2000" b="1" dirty="0">
                <a:solidFill>
                  <a:schemeClr val="bg1"/>
                </a:solidFill>
                <a:latin typeface="微软雅黑" panose="020B0503020204020204" pitchFamily="34" charset="-122"/>
                <a:ea typeface="微软雅黑" panose="020B0503020204020204" pitchFamily="34" charset="-122"/>
              </a:rPr>
              <a:t>生成请求</a:t>
            </a:r>
          </a:p>
          <a:p>
            <a:endParaRPr dirty="0"/>
          </a:p>
        </p:txBody>
      </p:sp>
      <p:graphicFrame>
        <p:nvGraphicFramePr>
          <p:cNvPr id="2" name="表格 1">
            <a:extLst>
              <a:ext uri="{FF2B5EF4-FFF2-40B4-BE49-F238E27FC236}">
                <a16:creationId xmlns:a16="http://schemas.microsoft.com/office/drawing/2014/main" id="{4EE24862-07CD-4B0D-B16A-BC89D3619E0A}"/>
              </a:ext>
            </a:extLst>
          </p:cNvPr>
          <p:cNvGraphicFramePr>
            <a:graphicFrameLocks noGrp="1"/>
          </p:cNvGraphicFramePr>
          <p:nvPr>
            <p:extLst>
              <p:ext uri="{D42A27DB-BD31-4B8C-83A1-F6EECF244321}">
                <p14:modId xmlns:p14="http://schemas.microsoft.com/office/powerpoint/2010/main" val="4212837438"/>
              </p:ext>
            </p:extLst>
          </p:nvPr>
        </p:nvGraphicFramePr>
        <p:xfrm>
          <a:off x="423821" y="3291840"/>
          <a:ext cx="8423910" cy="3325433"/>
        </p:xfrm>
        <a:graphic>
          <a:graphicData uri="http://schemas.openxmlformats.org/drawingml/2006/table">
            <a:tbl>
              <a:tblPr firstRow="1" firstCol="1" bandRow="1">
                <a:tableStyleId>{5C22544A-7EE6-4342-B048-85BDC9FD1C3A}</a:tableStyleId>
              </a:tblPr>
              <a:tblGrid>
                <a:gridCol w="1253689">
                  <a:extLst>
                    <a:ext uri="{9D8B030D-6E8A-4147-A177-3AD203B41FA5}">
                      <a16:colId xmlns:a16="http://schemas.microsoft.com/office/drawing/2014/main" val="20000"/>
                    </a:ext>
                  </a:extLst>
                </a:gridCol>
                <a:gridCol w="7170221">
                  <a:extLst>
                    <a:ext uri="{9D8B030D-6E8A-4147-A177-3AD203B41FA5}">
                      <a16:colId xmlns:a16="http://schemas.microsoft.com/office/drawing/2014/main" val="20001"/>
                    </a:ext>
                  </a:extLst>
                </a:gridCol>
              </a:tblGrid>
              <a:tr h="431991">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参数</a:t>
                      </a:r>
                    </a:p>
                  </a:txBody>
                  <a:tcPr marL="35117" marR="3511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说明</a:t>
                      </a:r>
                    </a:p>
                  </a:txBody>
                  <a:tcPr marL="35117" marR="35117" marT="0" marB="0" anchor="ctr"/>
                </a:tc>
                <a:extLst>
                  <a:ext uri="{0D108BD9-81ED-4DB2-BD59-A6C34878D82A}">
                    <a16:rowId xmlns:a16="http://schemas.microsoft.com/office/drawing/2014/main" val="10000"/>
                  </a:ext>
                </a:extLst>
              </a:tr>
              <a:tr h="431991">
                <a:tc>
                  <a:txBody>
                    <a:bodyPr/>
                    <a:lstStyle/>
                    <a:p>
                      <a:pPr marL="0" indent="127000" algn="ctr" defTabSz="967527" rtl="0" eaLnBrk="1" latinLnBrk="0" hangingPunct="1">
                        <a:lnSpc>
                          <a:spcPct val="150000"/>
                        </a:lnSpc>
                        <a:spcAft>
                          <a:spcPts val="0"/>
                        </a:spcAft>
                      </a:pPr>
                      <a:r>
                        <a:rPr lang="en-US" sz="1800" b="0" kern="100" dirty="0">
                          <a:solidFill>
                            <a:schemeClr val="dk1"/>
                          </a:solidFill>
                          <a:effectLst/>
                          <a:latin typeface="微软雅黑" panose="020B0503020204020204" pitchFamily="34" charset="-122"/>
                          <a:ea typeface="微软雅黑" panose="020B0503020204020204" pitchFamily="34" charset="-122"/>
                          <a:cs typeface="Times New Roman"/>
                        </a:rPr>
                        <a:t>method</a:t>
                      </a:r>
                      <a:endParaRPr lang="zh-CN" sz="1800" b="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35117" marR="3511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接收</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string</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。表示请求的类型，如“</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GET</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HEAD</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DELETE</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”等。无默认值</a:t>
                      </a:r>
                    </a:p>
                  </a:txBody>
                  <a:tcPr marL="35117" marR="35117" marT="0" marB="0" anchor="ctr"/>
                </a:tc>
                <a:extLst>
                  <a:ext uri="{0D108BD9-81ED-4DB2-BD59-A6C34878D82A}">
                    <a16:rowId xmlns:a16="http://schemas.microsoft.com/office/drawing/2014/main" val="10001"/>
                  </a:ext>
                </a:extLst>
              </a:tr>
              <a:tr h="431991">
                <a:tc>
                  <a:txBody>
                    <a:bodyPr/>
                    <a:lstStyle/>
                    <a:p>
                      <a:pPr marL="0" indent="127000" algn="ctr" defTabSz="967527" rtl="0" eaLnBrk="1" latinLnBrk="0" hangingPunct="1">
                        <a:lnSpc>
                          <a:spcPct val="150000"/>
                        </a:lnSpc>
                        <a:spcAft>
                          <a:spcPts val="0"/>
                        </a:spcAft>
                      </a:pPr>
                      <a:r>
                        <a:rPr lang="en-US" sz="1800" b="0" kern="100" dirty="0" err="1">
                          <a:solidFill>
                            <a:schemeClr val="dk1"/>
                          </a:solidFill>
                          <a:effectLst/>
                          <a:latin typeface="微软雅黑" panose="020B0503020204020204" pitchFamily="34" charset="-122"/>
                          <a:ea typeface="微软雅黑" panose="020B0503020204020204" pitchFamily="34" charset="-122"/>
                          <a:cs typeface="Times New Roman"/>
                        </a:rPr>
                        <a:t>url</a:t>
                      </a:r>
                      <a:endParaRPr lang="zh-CN" sz="1800" b="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35117" marR="3511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接收</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string</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。表示字符串形式的网址。无默认值</a:t>
                      </a:r>
                    </a:p>
                  </a:txBody>
                  <a:tcPr marL="35117" marR="35117" marT="0" marB="0" anchor="ctr"/>
                </a:tc>
                <a:extLst>
                  <a:ext uri="{0D108BD9-81ED-4DB2-BD59-A6C34878D82A}">
                    <a16:rowId xmlns:a16="http://schemas.microsoft.com/office/drawing/2014/main" val="10002"/>
                  </a:ext>
                </a:extLst>
              </a:tr>
              <a:tr h="431991">
                <a:tc>
                  <a:txBody>
                    <a:bodyPr/>
                    <a:lstStyle/>
                    <a:p>
                      <a:pPr marL="0" indent="127000" algn="ctr" defTabSz="967527" rtl="0" eaLnBrk="1" latinLnBrk="0" hangingPunct="1">
                        <a:lnSpc>
                          <a:spcPct val="150000"/>
                        </a:lnSpc>
                        <a:spcAft>
                          <a:spcPts val="0"/>
                        </a:spcAft>
                      </a:pPr>
                      <a:r>
                        <a:rPr lang="en-US" sz="1800" b="0" kern="100" dirty="0">
                          <a:solidFill>
                            <a:schemeClr val="dk1"/>
                          </a:solidFill>
                          <a:effectLst/>
                          <a:latin typeface="微软雅黑" panose="020B0503020204020204" pitchFamily="34" charset="-122"/>
                          <a:ea typeface="微软雅黑" panose="020B0503020204020204" pitchFamily="34" charset="-122"/>
                          <a:cs typeface="Times New Roman"/>
                        </a:rPr>
                        <a:t>fields</a:t>
                      </a:r>
                      <a:endParaRPr lang="zh-CN" sz="1800" b="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35117" marR="3511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接收</a:t>
                      </a:r>
                      <a:r>
                        <a:rPr lang="en-US" sz="1800" kern="100" dirty="0" err="1">
                          <a:solidFill>
                            <a:schemeClr val="dk1"/>
                          </a:solidFill>
                          <a:effectLst/>
                          <a:latin typeface="微软雅黑" panose="020B0503020204020204" pitchFamily="34" charset="-122"/>
                          <a:ea typeface="微软雅黑" panose="020B0503020204020204" pitchFamily="34" charset="-122"/>
                          <a:cs typeface="Times New Roman"/>
                        </a:rPr>
                        <a:t>dict</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。表示请求类型所带的参数。默认为</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None</a:t>
                      </a:r>
                      <a:endParaRPr lang="zh-CN" sz="180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35117" marR="35117" marT="0" marB="0" anchor="ctr"/>
                </a:tc>
                <a:extLst>
                  <a:ext uri="{0D108BD9-81ED-4DB2-BD59-A6C34878D82A}">
                    <a16:rowId xmlns:a16="http://schemas.microsoft.com/office/drawing/2014/main" val="10003"/>
                  </a:ext>
                </a:extLst>
              </a:tr>
              <a:tr h="431991">
                <a:tc>
                  <a:txBody>
                    <a:bodyPr/>
                    <a:lstStyle/>
                    <a:p>
                      <a:pPr marL="0" indent="127000" algn="ctr" defTabSz="967527" rtl="0" eaLnBrk="1" latinLnBrk="0" hangingPunct="1">
                        <a:lnSpc>
                          <a:spcPct val="150000"/>
                        </a:lnSpc>
                        <a:spcAft>
                          <a:spcPts val="0"/>
                        </a:spcAft>
                      </a:pPr>
                      <a:r>
                        <a:rPr lang="en-US" sz="1800" b="0" kern="100" dirty="0">
                          <a:solidFill>
                            <a:schemeClr val="dk1"/>
                          </a:solidFill>
                          <a:effectLst/>
                          <a:latin typeface="微软雅黑" panose="020B0503020204020204" pitchFamily="34" charset="-122"/>
                          <a:ea typeface="微软雅黑" panose="020B0503020204020204" pitchFamily="34" charset="-122"/>
                          <a:cs typeface="Times New Roman"/>
                        </a:rPr>
                        <a:t>headers</a:t>
                      </a:r>
                      <a:endParaRPr lang="zh-CN" sz="1800" b="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35117" marR="3511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接收</a:t>
                      </a:r>
                      <a:r>
                        <a:rPr lang="en-US" sz="1800" kern="100" dirty="0" err="1">
                          <a:solidFill>
                            <a:schemeClr val="dk1"/>
                          </a:solidFill>
                          <a:effectLst/>
                          <a:latin typeface="微软雅黑" panose="020B0503020204020204" pitchFamily="34" charset="-122"/>
                          <a:ea typeface="微软雅黑" panose="020B0503020204020204" pitchFamily="34" charset="-122"/>
                          <a:cs typeface="Times New Roman"/>
                        </a:rPr>
                        <a:t>dict</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。表示请求头所带参数。默认为</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None</a:t>
                      </a:r>
                      <a:endParaRPr lang="zh-CN" sz="180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35117" marR="35117" marT="0" marB="0" anchor="ctr"/>
                </a:tc>
                <a:extLst>
                  <a:ext uri="{0D108BD9-81ED-4DB2-BD59-A6C34878D82A}">
                    <a16:rowId xmlns:a16="http://schemas.microsoft.com/office/drawing/2014/main" val="10004"/>
                  </a:ext>
                </a:extLst>
              </a:tr>
              <a:tr h="822959">
                <a:tc>
                  <a:txBody>
                    <a:bodyPr/>
                    <a:lstStyle/>
                    <a:p>
                      <a:pPr marL="0" indent="127000" algn="ctr" defTabSz="967527" rtl="0" eaLnBrk="1" latinLnBrk="0" hangingPunct="1">
                        <a:lnSpc>
                          <a:spcPct val="150000"/>
                        </a:lnSpc>
                        <a:spcAft>
                          <a:spcPts val="0"/>
                        </a:spcAft>
                      </a:pPr>
                      <a:r>
                        <a:rPr lang="en-US" sz="1800" b="0" kern="100" dirty="0">
                          <a:solidFill>
                            <a:schemeClr val="dk1"/>
                          </a:solidFill>
                          <a:effectLst/>
                          <a:latin typeface="微软雅黑" panose="020B0503020204020204" pitchFamily="34" charset="-122"/>
                          <a:ea typeface="微软雅黑" panose="020B0503020204020204" pitchFamily="34" charset="-122"/>
                          <a:cs typeface="Times New Roman"/>
                        </a:rPr>
                        <a:t>**</a:t>
                      </a:r>
                      <a:r>
                        <a:rPr lang="en-US" sz="1800" b="0" kern="100" dirty="0" err="1">
                          <a:solidFill>
                            <a:schemeClr val="dk1"/>
                          </a:solidFill>
                          <a:effectLst/>
                          <a:latin typeface="微软雅黑" panose="020B0503020204020204" pitchFamily="34" charset="-122"/>
                          <a:ea typeface="微软雅黑" panose="020B0503020204020204" pitchFamily="34" charset="-122"/>
                          <a:cs typeface="Times New Roman"/>
                        </a:rPr>
                        <a:t>urlopen_kw</a:t>
                      </a:r>
                      <a:endParaRPr lang="zh-CN" sz="1800" b="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35117" marR="3511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接收</a:t>
                      </a:r>
                      <a:r>
                        <a:rPr lang="en-US" sz="1800" kern="100" dirty="0" err="1">
                          <a:solidFill>
                            <a:schemeClr val="dk1"/>
                          </a:solidFill>
                          <a:effectLst/>
                          <a:latin typeface="微软雅黑" panose="020B0503020204020204" pitchFamily="34" charset="-122"/>
                          <a:ea typeface="微软雅黑" panose="020B0503020204020204" pitchFamily="34" charset="-122"/>
                          <a:cs typeface="Times New Roman"/>
                        </a:rPr>
                        <a:t>dict</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或其他</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Python</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中的类型的数据。依据具体需要及请求的类型可添加的参数，通常参数赋值为字典类型或为具体数据。无默认值</a:t>
                      </a:r>
                    </a:p>
                  </a:txBody>
                  <a:tcPr marL="35117" marR="35117" marT="0" marB="0" anchor="ctr"/>
                </a:tc>
                <a:extLst>
                  <a:ext uri="{0D108BD9-81ED-4DB2-BD59-A6C34878D82A}">
                    <a16:rowId xmlns:a16="http://schemas.microsoft.com/office/drawing/2014/main" val="10005"/>
                  </a:ext>
                </a:extLst>
              </a:tr>
            </a:tbl>
          </a:graphicData>
        </a:graphic>
      </p:graphicFrame>
      <p:sp>
        <p:nvSpPr>
          <p:cNvPr id="17436" name="TextBox 5">
            <a:extLst>
              <a:ext uri="{FF2B5EF4-FFF2-40B4-BE49-F238E27FC236}">
                <a16:creationId xmlns:a16="http://schemas.microsoft.com/office/drawing/2014/main" id="{FE8D9ECB-CCB8-43E7-B721-F76C78793D84}"/>
              </a:ext>
            </a:extLst>
          </p:cNvPr>
          <p:cNvSpPr txBox="1">
            <a:spLocks noChangeArrowheads="1"/>
          </p:cNvSpPr>
          <p:nvPr/>
        </p:nvSpPr>
        <p:spPr bwMode="auto">
          <a:xfrm>
            <a:off x="423821" y="2655438"/>
            <a:ext cx="9774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urllib3.request(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method,url,fields</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None,headers</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=None,**</a:t>
            </a:r>
            <a:r>
              <a:rPr lang="en-US" altLang="zh-CN" sz="2200"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urlopen_kw</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36EFC7-E24E-43A8-9537-D9CE1CB2ADA3}"/>
              </a:ext>
            </a:extLst>
          </p:cNvPr>
          <p:cNvSpPr>
            <a:spLocks noGrp="1"/>
          </p:cNvSpPr>
          <p:nvPr>
            <p:ph idx="1"/>
          </p:nvPr>
        </p:nvSpPr>
        <p:spPr>
          <a:xfrm>
            <a:off x="423863" y="1519238"/>
            <a:ext cx="11107737" cy="4637087"/>
          </a:xfrm>
        </p:spPr>
        <p:txBody>
          <a:bodyPr/>
          <a:lstStyle/>
          <a:p>
            <a:pPr>
              <a:defRPr/>
            </a:pPr>
            <a:r>
              <a:rPr lang="en-US" altLang="zh-CN" dirty="0"/>
              <a:t>pandas</a:t>
            </a:r>
            <a:r>
              <a:rPr lang="zh-CN" altLang="zh-CN" dirty="0"/>
              <a:t>提供了读取与存储关系型数据库数据的函数与方法。除了</a:t>
            </a:r>
            <a:r>
              <a:rPr lang="en-US" altLang="zh-CN" dirty="0"/>
              <a:t>pandas</a:t>
            </a:r>
            <a:r>
              <a:rPr lang="zh-CN" altLang="zh-CN" dirty="0"/>
              <a:t>库外，还需要使用</a:t>
            </a:r>
            <a:r>
              <a:rPr lang="en-US" altLang="zh-CN" dirty="0" err="1"/>
              <a:t>SQLAlchemy</a:t>
            </a:r>
            <a:r>
              <a:rPr lang="zh-CN" altLang="zh-CN" dirty="0"/>
              <a:t>库建立对应的数据库连接。</a:t>
            </a:r>
            <a:r>
              <a:rPr lang="en-US" altLang="zh-CN" dirty="0" err="1"/>
              <a:t>SQLAlchemy</a:t>
            </a:r>
            <a:r>
              <a:rPr lang="zh-CN" altLang="zh-CN" dirty="0"/>
              <a:t>配合相应数据库的</a:t>
            </a:r>
            <a:r>
              <a:rPr lang="en-US" altLang="zh-CN" dirty="0"/>
              <a:t>Python</a:t>
            </a:r>
            <a:r>
              <a:rPr lang="zh-CN" altLang="zh-CN" dirty="0"/>
              <a:t>连接工具（例如</a:t>
            </a:r>
            <a:r>
              <a:rPr lang="en-US" altLang="zh-CN" dirty="0"/>
              <a:t>MySQL</a:t>
            </a:r>
            <a:r>
              <a:rPr lang="zh-CN" altLang="zh-CN" dirty="0"/>
              <a:t>数据库需要安装</a:t>
            </a:r>
            <a:r>
              <a:rPr lang="en-US" altLang="zh-CN" dirty="0" err="1"/>
              <a:t>mysqlclient</a:t>
            </a:r>
            <a:r>
              <a:rPr lang="zh-CN" altLang="zh-CN" dirty="0"/>
              <a:t>或者</a:t>
            </a:r>
            <a:r>
              <a:rPr lang="en-US" altLang="zh-CN" dirty="0" err="1"/>
              <a:t>pymysql</a:t>
            </a:r>
            <a:r>
              <a:rPr lang="zh-CN" altLang="zh-CN" dirty="0"/>
              <a:t>库），使用</a:t>
            </a:r>
            <a:r>
              <a:rPr lang="en-US" altLang="zh-CN" dirty="0" err="1"/>
              <a:t>create_engine</a:t>
            </a:r>
            <a:r>
              <a:rPr lang="zh-CN" altLang="zh-CN" dirty="0"/>
              <a:t>函数，建立一个数据库连接。</a:t>
            </a:r>
            <a:endParaRPr lang="en-US" altLang="zh-CN" dirty="0"/>
          </a:p>
          <a:p>
            <a:pPr>
              <a:defRPr/>
            </a:pPr>
            <a:endParaRPr lang="en-US" altLang="zh-CN" dirty="0"/>
          </a:p>
          <a:p>
            <a:pPr>
              <a:defRPr/>
            </a:pPr>
            <a:r>
              <a:rPr lang="en-US" altLang="zh-CN" dirty="0" err="1"/>
              <a:t>creat_engine</a:t>
            </a:r>
            <a:r>
              <a:rPr lang="zh-CN" altLang="zh-CN" dirty="0"/>
              <a:t>中填入的是一个连接字符串。在使用</a:t>
            </a:r>
            <a:r>
              <a:rPr lang="en-US" altLang="zh-CN" dirty="0"/>
              <a:t>Python</a:t>
            </a:r>
            <a:r>
              <a:rPr lang="zh-CN" altLang="zh-CN" dirty="0"/>
              <a:t>的</a:t>
            </a:r>
            <a:r>
              <a:rPr lang="en-US" altLang="zh-CN" dirty="0" err="1"/>
              <a:t>SQLAlchemy</a:t>
            </a:r>
            <a:r>
              <a:rPr lang="zh-CN" altLang="zh-CN" dirty="0"/>
              <a:t>时，</a:t>
            </a:r>
            <a:r>
              <a:rPr lang="en-US" altLang="zh-CN" dirty="0"/>
              <a:t>MySQL</a:t>
            </a:r>
            <a:r>
              <a:rPr lang="zh-CN" altLang="zh-CN" dirty="0"/>
              <a:t>和</a:t>
            </a:r>
            <a:r>
              <a:rPr lang="en-US" altLang="zh-CN" dirty="0"/>
              <a:t>Oracle</a:t>
            </a:r>
            <a:r>
              <a:rPr lang="zh-CN" altLang="zh-CN" dirty="0"/>
              <a:t>数据库连接字符串的格式如下</a:t>
            </a:r>
            <a:endParaRPr lang="en-US" altLang="zh-CN" dirty="0"/>
          </a:p>
          <a:p>
            <a:pPr marL="0" indent="-457200">
              <a:buFont typeface="Wingdings" panose="05000000000000000000" pitchFamily="2" charset="2"/>
              <a:buNone/>
              <a:defRPr/>
            </a:pPr>
            <a:r>
              <a:rPr lang="en-US" altLang="zh-CN" i="1" dirty="0"/>
              <a:t>     </a:t>
            </a:r>
            <a:r>
              <a:rPr lang="zh-CN" altLang="zh-CN" i="1" dirty="0"/>
              <a:t>数据库产品名</a:t>
            </a:r>
            <a:r>
              <a:rPr lang="en-US" altLang="zh-CN" i="1" dirty="0"/>
              <a:t>+</a:t>
            </a:r>
            <a:r>
              <a:rPr lang="zh-CN" altLang="zh-CN" i="1" dirty="0"/>
              <a:t>连接工具名：</a:t>
            </a:r>
            <a:r>
              <a:rPr lang="en-US" altLang="zh-CN" i="1" dirty="0"/>
              <a:t>//</a:t>
            </a:r>
            <a:r>
              <a:rPr lang="zh-CN" altLang="zh-CN" i="1" dirty="0"/>
              <a:t>用户名</a:t>
            </a:r>
            <a:r>
              <a:rPr lang="en-US" altLang="zh-CN" i="1" dirty="0"/>
              <a:t>:</a:t>
            </a:r>
            <a:r>
              <a:rPr lang="zh-CN" altLang="zh-CN" i="1" dirty="0"/>
              <a:t>密码</a:t>
            </a:r>
            <a:r>
              <a:rPr lang="en-US" altLang="zh-CN" i="1" dirty="0"/>
              <a:t>@</a:t>
            </a:r>
            <a:r>
              <a:rPr lang="zh-CN" altLang="zh-CN" i="1" dirty="0"/>
              <a:t>数据库</a:t>
            </a:r>
            <a:r>
              <a:rPr lang="en-US" altLang="zh-CN" i="1" dirty="0"/>
              <a:t>IP</a:t>
            </a:r>
            <a:r>
              <a:rPr lang="zh-CN" altLang="zh-CN" i="1" dirty="0"/>
              <a:t>地址</a:t>
            </a:r>
            <a:r>
              <a:rPr lang="en-US" altLang="zh-CN" i="1" dirty="0"/>
              <a:t>:</a:t>
            </a:r>
            <a:r>
              <a:rPr lang="zh-CN" altLang="zh-CN" i="1" dirty="0"/>
              <a:t>数据库端口号</a:t>
            </a:r>
            <a:r>
              <a:rPr lang="en-US" altLang="zh-CN" i="1" dirty="0"/>
              <a:t>/</a:t>
            </a:r>
            <a:r>
              <a:rPr lang="zh-CN" altLang="zh-CN" i="1" dirty="0"/>
              <a:t>数据库名称？</a:t>
            </a:r>
            <a:r>
              <a:rPr lang="en-US" altLang="zh-CN" i="1" dirty="0"/>
              <a:t>charset = </a:t>
            </a:r>
            <a:r>
              <a:rPr lang="zh-CN" altLang="zh-CN" i="1" dirty="0"/>
              <a:t>数据库数据编码</a:t>
            </a:r>
            <a:endParaRPr lang="en-US" altLang="zh-CN" dirty="0"/>
          </a:p>
          <a:p>
            <a:pPr>
              <a:defRPr/>
            </a:pPr>
            <a:endParaRPr lang="en-US" altLang="zh-CN" dirty="0"/>
          </a:p>
        </p:txBody>
      </p:sp>
      <p:sp>
        <p:nvSpPr>
          <p:cNvPr id="65539" name="标题 2">
            <a:extLst>
              <a:ext uri="{FF2B5EF4-FFF2-40B4-BE49-F238E27FC236}">
                <a16:creationId xmlns:a16="http://schemas.microsoft.com/office/drawing/2014/main" id="{02CAD4A9-BDB0-48B2-9FB3-7624DEDE3BA8}"/>
              </a:ext>
            </a:extLst>
          </p:cNvPr>
          <p:cNvSpPr>
            <a:spLocks noGrp="1"/>
          </p:cNvSpPr>
          <p:nvPr>
            <p:ph type="title"/>
          </p:nvPr>
        </p:nvSpPr>
        <p:spPr/>
        <p:txBody>
          <a:bodyPr/>
          <a:lstStyle/>
          <a:p>
            <a:r>
              <a:rPr lang="zh-CN" altLang="zh-CN"/>
              <a:t>数据存储</a:t>
            </a:r>
            <a:endParaRPr lang="zh-CN" altLang="en-US"/>
          </a:p>
        </p:txBody>
      </p:sp>
      <p:sp>
        <p:nvSpPr>
          <p:cNvPr id="65540" name="内容占位符 3">
            <a:extLst>
              <a:ext uri="{FF2B5EF4-FFF2-40B4-BE49-F238E27FC236}">
                <a16:creationId xmlns:a16="http://schemas.microsoft.com/office/drawing/2014/main" id="{B15745A7-4571-4B62-B0EA-409D232DE93C}"/>
              </a:ext>
            </a:extLst>
          </p:cNvPr>
          <p:cNvSpPr>
            <a:spLocks noGrp="1"/>
          </p:cNvSpPr>
          <p:nvPr>
            <p:ph idx="10"/>
          </p:nvPr>
        </p:nvSpPr>
        <p:spPr/>
        <p:txBody>
          <a:bodyPr/>
          <a:lstStyle/>
          <a:p>
            <a:pPr marL="0" lvl="2"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zh-CN" sz="2000" b="1" dirty="0">
                <a:solidFill>
                  <a:schemeClr val="bg1"/>
                </a:solidFill>
                <a:latin typeface="微软雅黑" panose="020B0503020204020204" pitchFamily="34" charset="-122"/>
                <a:ea typeface="微软雅黑" panose="020B0503020204020204" pitchFamily="34" charset="-122"/>
              </a:rPr>
              <a:t>将数据存储入</a:t>
            </a:r>
            <a:r>
              <a:rPr lang="en-US" altLang="zh-CN" sz="2000" b="1" dirty="0">
                <a:solidFill>
                  <a:schemeClr val="bg1"/>
                </a:solidFill>
                <a:latin typeface="微软雅黑" panose="020B0503020204020204" pitchFamily="34" charset="-122"/>
                <a:ea typeface="微软雅黑" panose="020B0503020204020204" pitchFamily="34" charset="-122"/>
              </a:rPr>
              <a:t>MySQL</a:t>
            </a:r>
            <a:r>
              <a:rPr lang="zh-CN" altLang="zh-CN" sz="2000" b="1" dirty="0">
                <a:solidFill>
                  <a:schemeClr val="bg1"/>
                </a:solidFill>
                <a:latin typeface="微软雅黑" panose="020B0503020204020204" pitchFamily="34" charset="-122"/>
                <a:ea typeface="微软雅黑" panose="020B0503020204020204" pitchFamily="34" charset="-122"/>
              </a:rPr>
              <a:t>数据库</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24A93C5-AC2C-44AF-93ED-E3672CCD943F}"/>
              </a:ext>
            </a:extLst>
          </p:cNvPr>
          <p:cNvSpPr>
            <a:spLocks noGrp="1"/>
          </p:cNvSpPr>
          <p:nvPr>
            <p:ph idx="1"/>
          </p:nvPr>
        </p:nvSpPr>
        <p:spPr>
          <a:xfrm>
            <a:off x="423821" y="1565452"/>
            <a:ext cx="8640000" cy="4591446"/>
          </a:xfrm>
        </p:spPr>
        <p:txBody>
          <a:bodyPr/>
          <a:lstStyle/>
          <a:p>
            <a:pPr marL="0" indent="0">
              <a:spcBef>
                <a:spcPts val="400"/>
              </a:spcBef>
              <a:buFont typeface="Wingdings" panose="05000000000000000000" pitchFamily="2" charset="2"/>
              <a:buNone/>
            </a:pPr>
            <a:r>
              <a:rPr lang="zh-CN" altLang="zh-CN" dirty="0"/>
              <a:t>数据存储</a:t>
            </a:r>
            <a:r>
              <a:rPr lang="zh-CN" altLang="en-US" dirty="0"/>
              <a:t>用</a:t>
            </a:r>
            <a:r>
              <a:rPr lang="en-US" altLang="zh-CN" dirty="0"/>
              <a:t>pandas</a:t>
            </a:r>
            <a:r>
              <a:rPr lang="zh-CN" altLang="en-US" dirty="0"/>
              <a:t>的</a:t>
            </a:r>
            <a:r>
              <a:rPr lang="en-US" altLang="zh-CN" dirty="0" err="1"/>
              <a:t>to_sql</a:t>
            </a:r>
            <a:r>
              <a:rPr lang="zh-CN" altLang="zh-CN" dirty="0"/>
              <a:t>方法。</a:t>
            </a:r>
            <a:endParaRPr lang="en-US" altLang="zh-CN" dirty="0"/>
          </a:p>
          <a:p>
            <a:pPr marL="0" indent="0">
              <a:spcBef>
                <a:spcPts val="400"/>
              </a:spcBef>
              <a:buFont typeface="Wingdings" panose="05000000000000000000" pitchFamily="2" charset="2"/>
              <a:buNone/>
            </a:pPr>
            <a:r>
              <a:rPr lang="en-US" altLang="zh-CN" sz="2100" i="1" dirty="0" err="1">
                <a:latin typeface="Times New Roman" panose="02020603050405020304" pitchFamily="18" charset="0"/>
              </a:rPr>
              <a:t>DataFrame.</a:t>
            </a:r>
            <a:r>
              <a:rPr lang="en-US" altLang="zh-CN" sz="2100" b="1" i="1" dirty="0" err="1">
                <a:latin typeface="Times New Roman" panose="02020603050405020304" pitchFamily="18" charset="0"/>
              </a:rPr>
              <a:t>to_sql</a:t>
            </a:r>
            <a:r>
              <a:rPr lang="en-US" altLang="zh-CN" sz="2100" i="1" dirty="0">
                <a:latin typeface="Times New Roman" panose="02020603050405020304" pitchFamily="18" charset="0"/>
              </a:rPr>
              <a:t>(name, con, schema=None, </a:t>
            </a:r>
            <a:r>
              <a:rPr lang="en-US" altLang="zh-CN" sz="2100" i="1" dirty="0" err="1">
                <a:latin typeface="Times New Roman" panose="02020603050405020304" pitchFamily="18" charset="0"/>
              </a:rPr>
              <a:t>if_exists</a:t>
            </a:r>
            <a:r>
              <a:rPr lang="en-US" altLang="zh-CN" sz="2100" i="1" dirty="0">
                <a:latin typeface="Times New Roman" panose="02020603050405020304" pitchFamily="18" charset="0"/>
              </a:rPr>
              <a:t>=’fail’, index=True, </a:t>
            </a:r>
            <a:r>
              <a:rPr lang="en-US" altLang="zh-CN" sz="2100" i="1" dirty="0" err="1">
                <a:latin typeface="Times New Roman" panose="02020603050405020304" pitchFamily="18" charset="0"/>
              </a:rPr>
              <a:t>index_label</a:t>
            </a:r>
            <a:r>
              <a:rPr lang="en-US" altLang="zh-CN" sz="2100" i="1" dirty="0">
                <a:latin typeface="Times New Roman" panose="02020603050405020304" pitchFamily="18" charset="0"/>
              </a:rPr>
              <a:t>=None, </a:t>
            </a:r>
            <a:r>
              <a:rPr lang="en-US" altLang="zh-CN" sz="2100" i="1" dirty="0" err="1">
                <a:latin typeface="Times New Roman" panose="02020603050405020304" pitchFamily="18" charset="0"/>
              </a:rPr>
              <a:t>dtype</a:t>
            </a:r>
            <a:r>
              <a:rPr lang="en-US" altLang="zh-CN" sz="2100" i="1" dirty="0">
                <a:latin typeface="Times New Roman" panose="02020603050405020304" pitchFamily="18" charset="0"/>
              </a:rPr>
              <a:t>=None)</a:t>
            </a:r>
            <a:endParaRPr lang="zh-CN" altLang="zh-CN" sz="2100" dirty="0">
              <a:latin typeface="Times New Roman" panose="02020603050405020304" pitchFamily="18" charset="0"/>
            </a:endParaRPr>
          </a:p>
          <a:p>
            <a:pPr marL="0" indent="0">
              <a:buFont typeface="Wingdings" pitchFamily="2" charset="2"/>
              <a:buNone/>
              <a:defRPr/>
            </a:pPr>
            <a:endParaRPr lang="zh-CN" altLang="en-US" dirty="0"/>
          </a:p>
        </p:txBody>
      </p:sp>
      <p:sp>
        <p:nvSpPr>
          <p:cNvPr id="66563" name="标题 2">
            <a:extLst>
              <a:ext uri="{FF2B5EF4-FFF2-40B4-BE49-F238E27FC236}">
                <a16:creationId xmlns:a16="http://schemas.microsoft.com/office/drawing/2014/main" id="{686FE53C-CB07-4AFD-A64D-E7A55D8C9A44}"/>
              </a:ext>
            </a:extLst>
          </p:cNvPr>
          <p:cNvSpPr>
            <a:spLocks noGrp="1"/>
          </p:cNvSpPr>
          <p:nvPr>
            <p:ph type="title"/>
          </p:nvPr>
        </p:nvSpPr>
        <p:spPr/>
        <p:txBody>
          <a:bodyPr/>
          <a:lstStyle/>
          <a:p>
            <a:r>
              <a:rPr lang="zh-CN" altLang="zh-CN"/>
              <a:t>数据存储</a:t>
            </a:r>
            <a:endParaRPr lang="zh-CN" altLang="en-US"/>
          </a:p>
        </p:txBody>
      </p:sp>
      <p:sp>
        <p:nvSpPr>
          <p:cNvPr id="66564" name="内容占位符 4">
            <a:extLst>
              <a:ext uri="{FF2B5EF4-FFF2-40B4-BE49-F238E27FC236}">
                <a16:creationId xmlns:a16="http://schemas.microsoft.com/office/drawing/2014/main" id="{70398707-DF97-4BC6-91FF-6E96AC8CB691}"/>
              </a:ext>
            </a:extLst>
          </p:cNvPr>
          <p:cNvSpPr>
            <a:spLocks noGrp="1"/>
          </p:cNvSpPr>
          <p:nvPr>
            <p:ph idx="10"/>
          </p:nvPr>
        </p:nvSpPr>
        <p:spPr/>
        <p:txBody>
          <a:bodyPr/>
          <a:lstStyle/>
          <a:p>
            <a:pPr marL="0" lvl="2"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zh-CN" sz="2000" b="1" dirty="0">
                <a:solidFill>
                  <a:schemeClr val="bg1"/>
                </a:solidFill>
                <a:latin typeface="微软雅黑" panose="020B0503020204020204" pitchFamily="34" charset="-122"/>
                <a:ea typeface="微软雅黑" panose="020B0503020204020204" pitchFamily="34" charset="-122"/>
              </a:rPr>
              <a:t>将数据存储入</a:t>
            </a:r>
            <a:r>
              <a:rPr lang="en-US" altLang="zh-CN" sz="2000" b="1" dirty="0">
                <a:solidFill>
                  <a:schemeClr val="bg1"/>
                </a:solidFill>
                <a:latin typeface="微软雅黑" panose="020B0503020204020204" pitchFamily="34" charset="-122"/>
                <a:ea typeface="微软雅黑" panose="020B0503020204020204" pitchFamily="34" charset="-122"/>
              </a:rPr>
              <a:t>MySQL</a:t>
            </a:r>
            <a:r>
              <a:rPr lang="zh-CN" altLang="zh-CN" sz="2000" b="1" dirty="0">
                <a:solidFill>
                  <a:schemeClr val="bg1"/>
                </a:solidFill>
                <a:latin typeface="微软雅黑" panose="020B0503020204020204" pitchFamily="34" charset="-122"/>
                <a:ea typeface="微软雅黑" panose="020B0503020204020204" pitchFamily="34" charset="-122"/>
              </a:rPr>
              <a:t>数据库</a:t>
            </a:r>
          </a:p>
        </p:txBody>
      </p:sp>
      <p:graphicFrame>
        <p:nvGraphicFramePr>
          <p:cNvPr id="8" name="表格 7">
            <a:extLst>
              <a:ext uri="{FF2B5EF4-FFF2-40B4-BE49-F238E27FC236}">
                <a16:creationId xmlns:a16="http://schemas.microsoft.com/office/drawing/2014/main" id="{35833145-416B-4D7D-8789-D2C19E196238}"/>
              </a:ext>
            </a:extLst>
          </p:cNvPr>
          <p:cNvGraphicFramePr>
            <a:graphicFrameLocks noGrp="1"/>
          </p:cNvGraphicFramePr>
          <p:nvPr>
            <p:extLst>
              <p:ext uri="{D42A27DB-BD31-4B8C-83A1-F6EECF244321}">
                <p14:modId xmlns:p14="http://schemas.microsoft.com/office/powerpoint/2010/main" val="1333045638"/>
              </p:ext>
            </p:extLst>
          </p:nvPr>
        </p:nvGraphicFramePr>
        <p:xfrm>
          <a:off x="254877" y="3067380"/>
          <a:ext cx="8870950" cy="3790620"/>
        </p:xfrm>
        <a:graphic>
          <a:graphicData uri="http://schemas.openxmlformats.org/drawingml/2006/table">
            <a:tbl>
              <a:tblPr firstRow="1" firstCol="1" bandRow="1">
                <a:tableStyleId>{5C22544A-7EE6-4342-B048-85BDC9FD1C3A}</a:tableStyleId>
              </a:tblPr>
              <a:tblGrid>
                <a:gridCol w="1346969">
                  <a:extLst>
                    <a:ext uri="{9D8B030D-6E8A-4147-A177-3AD203B41FA5}">
                      <a16:colId xmlns:a16="http://schemas.microsoft.com/office/drawing/2014/main" val="20000"/>
                    </a:ext>
                  </a:extLst>
                </a:gridCol>
                <a:gridCol w="7523981">
                  <a:extLst>
                    <a:ext uri="{9D8B030D-6E8A-4147-A177-3AD203B41FA5}">
                      <a16:colId xmlns:a16="http://schemas.microsoft.com/office/drawing/2014/main" val="20001"/>
                    </a:ext>
                  </a:extLst>
                </a:gridCol>
              </a:tblGrid>
              <a:tr h="396057">
                <a:tc>
                  <a:txBody>
                    <a:bodyPr/>
                    <a:lstStyle/>
                    <a:p>
                      <a:pPr algn="ctr">
                        <a:lnSpc>
                          <a:spcPct val="150000"/>
                        </a:lnSpc>
                        <a:spcAft>
                          <a:spcPts val="0"/>
                        </a:spcAft>
                      </a:pPr>
                      <a:r>
                        <a:rPr lang="zh-CN" sz="1600" kern="0" dirty="0">
                          <a:effectLst/>
                          <a:latin typeface="微软雅黑" pitchFamily="34" charset="-122"/>
                          <a:ea typeface="微软雅黑" pitchFamily="34" charset="-122"/>
                          <a:cs typeface="Times New Roman" pitchFamily="18" charset="0"/>
                        </a:rPr>
                        <a:t>参数名称</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cs typeface="Times New Roman" pitchFamily="18" charset="0"/>
                        </a:rPr>
                        <a:t>说明</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0"/>
                  </a:ext>
                </a:extLst>
              </a:tr>
              <a:tr h="396057">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name</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string</a:t>
                      </a:r>
                      <a:r>
                        <a:rPr lang="zh-CN" sz="1600" kern="0" dirty="0">
                          <a:effectLst/>
                          <a:latin typeface="微软雅黑" pitchFamily="34" charset="-122"/>
                          <a:ea typeface="微软雅黑" pitchFamily="34" charset="-122"/>
                          <a:cs typeface="Times New Roman" pitchFamily="18" charset="0"/>
                        </a:rPr>
                        <a:t>。代表数据库表名。无默认。</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1"/>
                  </a:ext>
                </a:extLst>
              </a:tr>
              <a:tr h="396057">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con</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cs typeface="Times New Roman" pitchFamily="18" charset="0"/>
                        </a:rPr>
                        <a:t>接收数据库连接。无默认。</a:t>
                      </a:r>
                      <a:endParaRPr lang="zh-CN" sz="1600" kern="10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2"/>
                  </a:ext>
                </a:extLst>
              </a:tr>
              <a:tr h="756108">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if_exists</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fail</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replace</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append</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fail</a:t>
                      </a:r>
                      <a:r>
                        <a:rPr lang="zh-CN" sz="1600" kern="0" dirty="0">
                          <a:effectLst/>
                          <a:latin typeface="微软雅黑" pitchFamily="34" charset="-122"/>
                          <a:ea typeface="微软雅黑" pitchFamily="34" charset="-122"/>
                          <a:cs typeface="Times New Roman" pitchFamily="18" charset="0"/>
                        </a:rPr>
                        <a:t>表示如果表名存在则不执行写入操作；</a:t>
                      </a:r>
                      <a:r>
                        <a:rPr lang="en-US" sz="1600" kern="0" dirty="0">
                          <a:effectLst/>
                          <a:latin typeface="微软雅黑" pitchFamily="34" charset="-122"/>
                          <a:ea typeface="微软雅黑" pitchFamily="34" charset="-122"/>
                          <a:cs typeface="Times New Roman" pitchFamily="18" charset="0"/>
                        </a:rPr>
                        <a:t>replace</a:t>
                      </a:r>
                      <a:r>
                        <a:rPr lang="zh-CN" sz="1600" kern="0" dirty="0">
                          <a:effectLst/>
                          <a:latin typeface="微软雅黑" pitchFamily="34" charset="-122"/>
                          <a:ea typeface="微软雅黑" pitchFamily="34" charset="-122"/>
                          <a:cs typeface="Times New Roman" pitchFamily="18" charset="0"/>
                        </a:rPr>
                        <a:t>表示如果存在，将原数据库表删除，再重新创建；</a:t>
                      </a:r>
                      <a:r>
                        <a:rPr lang="en-US" sz="1600" kern="0" dirty="0">
                          <a:effectLst/>
                          <a:latin typeface="微软雅黑" pitchFamily="34" charset="-122"/>
                          <a:ea typeface="微软雅黑" pitchFamily="34" charset="-122"/>
                          <a:cs typeface="Times New Roman" pitchFamily="18" charset="0"/>
                        </a:rPr>
                        <a:t>append</a:t>
                      </a:r>
                      <a:r>
                        <a:rPr lang="zh-CN" sz="1600" kern="0" dirty="0">
                          <a:effectLst/>
                          <a:latin typeface="微软雅黑" pitchFamily="34" charset="-122"/>
                          <a:ea typeface="微软雅黑" pitchFamily="34" charset="-122"/>
                          <a:cs typeface="Times New Roman" pitchFamily="18" charset="0"/>
                        </a:rPr>
                        <a:t>则表示在原数据库表的基础上追加数据。默认为</a:t>
                      </a:r>
                      <a:r>
                        <a:rPr lang="en-US" sz="1600" kern="0" dirty="0">
                          <a:effectLst/>
                          <a:latin typeface="微软雅黑" pitchFamily="34" charset="-122"/>
                          <a:ea typeface="微软雅黑" pitchFamily="34" charset="-122"/>
                          <a:cs typeface="Times New Roman" pitchFamily="18" charset="0"/>
                        </a:rPr>
                        <a:t>fail</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3"/>
                  </a:ext>
                </a:extLst>
              </a:tr>
              <a:tr h="396057">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index</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cs typeface="Times New Roman" pitchFamily="18" charset="0"/>
                        </a:rPr>
                        <a:t>接收</a:t>
                      </a:r>
                      <a:r>
                        <a:rPr lang="en-US" sz="1600" kern="0">
                          <a:effectLst/>
                          <a:latin typeface="微软雅黑" pitchFamily="34" charset="-122"/>
                          <a:ea typeface="微软雅黑" pitchFamily="34" charset="-122"/>
                          <a:cs typeface="Times New Roman" pitchFamily="18" charset="0"/>
                        </a:rPr>
                        <a:t>boolean</a:t>
                      </a:r>
                      <a:r>
                        <a:rPr lang="zh-CN" sz="1600" kern="0">
                          <a:effectLst/>
                          <a:latin typeface="微软雅黑" pitchFamily="34" charset="-122"/>
                          <a:ea typeface="微软雅黑" pitchFamily="34" charset="-122"/>
                          <a:cs typeface="Times New Roman" pitchFamily="18" charset="0"/>
                        </a:rPr>
                        <a:t>。表示是否将行索引作为数据传入数据库。默认</a:t>
                      </a:r>
                      <a:r>
                        <a:rPr lang="en-US" sz="1600" kern="0">
                          <a:effectLst/>
                          <a:latin typeface="微软雅黑" pitchFamily="34" charset="-122"/>
                          <a:ea typeface="微软雅黑" pitchFamily="34" charset="-122"/>
                          <a:cs typeface="Times New Roman" pitchFamily="18" charset="0"/>
                        </a:rPr>
                        <a:t>True</a:t>
                      </a:r>
                      <a:r>
                        <a:rPr lang="zh-CN" sz="1600" kern="0">
                          <a:effectLst/>
                          <a:latin typeface="微软雅黑" pitchFamily="34" charset="-122"/>
                          <a:ea typeface="微软雅黑" pitchFamily="34" charset="-122"/>
                          <a:cs typeface="Times New Roman" pitchFamily="18" charset="0"/>
                        </a:rPr>
                        <a:t>。</a:t>
                      </a:r>
                      <a:endParaRPr lang="zh-CN" sz="1600" kern="10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4"/>
                  </a:ext>
                </a:extLst>
              </a:tr>
              <a:tr h="756108">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index_label</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string</a:t>
                      </a:r>
                      <a:r>
                        <a:rPr lang="zh-CN" sz="1600" kern="0" dirty="0">
                          <a:effectLst/>
                          <a:latin typeface="微软雅黑" pitchFamily="34" charset="-122"/>
                          <a:ea typeface="微软雅黑" pitchFamily="34" charset="-122"/>
                          <a:cs typeface="Times New Roman" pitchFamily="18" charset="0"/>
                        </a:rPr>
                        <a:t>或者</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。代表是否引用索引名称，如果</a:t>
                      </a:r>
                      <a:r>
                        <a:rPr lang="en-US" sz="1600" kern="0" dirty="0">
                          <a:effectLst/>
                          <a:latin typeface="微软雅黑" pitchFamily="34" charset="-122"/>
                          <a:ea typeface="微软雅黑" pitchFamily="34" charset="-122"/>
                          <a:cs typeface="Times New Roman" pitchFamily="18" charset="0"/>
                        </a:rPr>
                        <a:t>index</a:t>
                      </a:r>
                      <a:r>
                        <a:rPr lang="zh-CN" sz="1600" kern="0" dirty="0">
                          <a:effectLst/>
                          <a:latin typeface="微软雅黑" pitchFamily="34" charset="-122"/>
                          <a:ea typeface="微软雅黑" pitchFamily="34" charset="-122"/>
                          <a:cs typeface="Times New Roman" pitchFamily="18" charset="0"/>
                        </a:rPr>
                        <a:t>参数为</a:t>
                      </a:r>
                      <a:r>
                        <a:rPr lang="en-US" sz="1600" kern="0" dirty="0">
                          <a:effectLst/>
                          <a:latin typeface="微软雅黑" pitchFamily="34" charset="-122"/>
                          <a:ea typeface="微软雅黑" pitchFamily="34" charset="-122"/>
                          <a:cs typeface="Times New Roman" pitchFamily="18" charset="0"/>
                        </a:rPr>
                        <a:t>True</a:t>
                      </a:r>
                      <a:r>
                        <a:rPr lang="zh-CN" sz="1600" kern="0" dirty="0">
                          <a:effectLst/>
                          <a:latin typeface="微软雅黑" pitchFamily="34" charset="-122"/>
                          <a:ea typeface="微软雅黑" pitchFamily="34" charset="-122"/>
                          <a:cs typeface="Times New Roman" pitchFamily="18" charset="0"/>
                        </a:rPr>
                        <a:t>此参数为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则使用默认名称。如果为多重索引必须使用</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形式。默认为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5"/>
                  </a:ext>
                </a:extLst>
              </a:tr>
              <a:tr h="396057">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dtype</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dict</a:t>
                      </a:r>
                      <a:r>
                        <a:rPr lang="zh-CN" sz="1600" kern="0" dirty="0">
                          <a:effectLst/>
                          <a:latin typeface="微软雅黑" pitchFamily="34" charset="-122"/>
                          <a:ea typeface="微软雅黑" pitchFamily="34" charset="-122"/>
                          <a:cs typeface="Times New Roman" pitchFamily="18" charset="0"/>
                        </a:rPr>
                        <a:t>。代表写入的数据类型（列名为</a:t>
                      </a:r>
                      <a:r>
                        <a:rPr lang="en-US" sz="1600" kern="0" dirty="0">
                          <a:effectLst/>
                          <a:latin typeface="微软雅黑" pitchFamily="34" charset="-122"/>
                          <a:ea typeface="微软雅黑" pitchFamily="34" charset="-122"/>
                          <a:cs typeface="Times New Roman" pitchFamily="18" charset="0"/>
                        </a:rPr>
                        <a:t>key</a:t>
                      </a:r>
                      <a:r>
                        <a:rPr lang="zh-CN" sz="1600" kern="0" dirty="0">
                          <a:effectLst/>
                          <a:latin typeface="微软雅黑" pitchFamily="34" charset="-122"/>
                          <a:ea typeface="微软雅黑" pitchFamily="34" charset="-122"/>
                          <a:cs typeface="Times New Roman" pitchFamily="18" charset="0"/>
                        </a:rPr>
                        <a:t>，数据格式为</a:t>
                      </a:r>
                      <a:r>
                        <a:rPr lang="en-US" sz="1600" kern="0" dirty="0">
                          <a:effectLst/>
                          <a:latin typeface="微软雅黑" pitchFamily="34" charset="-122"/>
                          <a:ea typeface="微软雅黑" pitchFamily="34" charset="-122"/>
                          <a:cs typeface="Times New Roman" pitchFamily="18" charset="0"/>
                        </a:rPr>
                        <a:t>values</a:t>
                      </a:r>
                      <a:r>
                        <a:rPr lang="zh-CN" sz="1600" kern="0" dirty="0">
                          <a:effectLst/>
                          <a:latin typeface="微软雅黑" pitchFamily="34" charset="-122"/>
                          <a:ea typeface="微软雅黑" pitchFamily="34" charset="-122"/>
                          <a:cs typeface="Times New Roman" pitchFamily="18" charset="0"/>
                        </a:rPr>
                        <a:t>）。默认为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CF779A2-528D-4B87-B07E-51A5BF90A5AF}"/>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D24B01E0-545C-4986-915D-51C784382517}"/>
              </a:ext>
            </a:extLst>
          </p:cNvPr>
          <p:cNvSpPr>
            <a:spLocks noChangeShapeType="1"/>
          </p:cNvSpPr>
          <p:nvPr/>
        </p:nvSpPr>
        <p:spPr bwMode="auto">
          <a:xfrm>
            <a:off x="2649538" y="5092700"/>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2A419AA1-F64A-4293-B53B-38DF92B5DF5F}"/>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6007A7DD-DDB1-4E4E-A261-0F4CFD39058E}"/>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解析网页</a:t>
            </a:r>
            <a:endParaRPr lang="zh-CN" altLang="en-US" sz="2200" dirty="0">
              <a:latin typeface="微软雅黑" pitchFamily="34" charset="-122"/>
              <a:ea typeface="微软雅黑" pitchFamily="34" charset="-122"/>
            </a:endParaRPr>
          </a:p>
        </p:txBody>
      </p:sp>
      <p:sp>
        <p:nvSpPr>
          <p:cNvPr id="68618" name="标题 3">
            <a:extLst>
              <a:ext uri="{FF2B5EF4-FFF2-40B4-BE49-F238E27FC236}">
                <a16:creationId xmlns:a16="http://schemas.microsoft.com/office/drawing/2014/main" id="{0BC1EB7F-CEC3-4E66-A5AA-3F9B9B87629C}"/>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56C0C9C9-ABBF-4926-9628-0E345D883E27}"/>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实现</a:t>
            </a:r>
            <a:r>
              <a:rPr lang="en-US" altLang="zh-CN" sz="2200" dirty="0">
                <a:solidFill>
                  <a:schemeClr val="bg1"/>
                </a:solidFill>
                <a:latin typeface="微软雅黑" pitchFamily="34" charset="-122"/>
                <a:ea typeface="微软雅黑" pitchFamily="34" charset="-122"/>
                <a:sym typeface="微软雅黑" pitchFamily="34" charset="-122"/>
              </a:rPr>
              <a:t>HTTP</a:t>
            </a:r>
            <a:r>
              <a:rPr lang="zh-CN" altLang="en-US" sz="2200" dirty="0">
                <a:solidFill>
                  <a:schemeClr val="bg1"/>
                </a:solidFill>
                <a:latin typeface="微软雅黑" pitchFamily="34" charset="-122"/>
                <a:ea typeface="微软雅黑" pitchFamily="34" charset="-122"/>
                <a:sym typeface="微软雅黑" pitchFamily="34" charset="-122"/>
              </a:rPr>
              <a:t>请求</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9692414E-4FE3-4780-A6C0-EC23D6BEB13D}"/>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828FC8F3-B9AF-49F4-BE37-A6A864B83819}"/>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数据储存</a:t>
            </a:r>
          </a:p>
        </p:txBody>
      </p:sp>
      <p:sp>
        <p:nvSpPr>
          <p:cNvPr id="22" name="Oval 15">
            <a:extLst>
              <a:ext uri="{FF2B5EF4-FFF2-40B4-BE49-F238E27FC236}">
                <a16:creationId xmlns:a16="http://schemas.microsoft.com/office/drawing/2014/main" id="{4B8F609C-44C0-47B1-9A58-34634C53979F}"/>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B6E66E19-E2BA-4B8A-894F-73BF85DFE3E5}"/>
              </a:ext>
            </a:extLst>
          </p:cNvPr>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F8CD7B79-DB53-4BFA-9C2A-C0392F31E7C3}"/>
              </a:ext>
            </a:extLst>
          </p:cNvPr>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7">
            <a:extLst>
              <a:ext uri="{FF2B5EF4-FFF2-40B4-BE49-F238E27FC236}">
                <a16:creationId xmlns:a16="http://schemas.microsoft.com/office/drawing/2014/main" id="{847C0BD1-4071-47DA-BBDB-8D164F2DBCDB}"/>
              </a:ext>
            </a:extLst>
          </p:cNvPr>
          <p:cNvSpPr>
            <a:spLocks noGrp="1"/>
          </p:cNvSpPr>
          <p:nvPr>
            <p:ph idx="1"/>
          </p:nvPr>
        </p:nvSpPr>
        <p:spPr/>
        <p:txBody>
          <a:bodyPr/>
          <a:lstStyle/>
          <a:p>
            <a:pPr marL="0" indent="0">
              <a:buFont typeface="Wingdings" panose="05000000000000000000" pitchFamily="2" charset="2"/>
              <a:buNone/>
            </a:pPr>
            <a:r>
              <a:rPr lang="zh-CN" altLang="zh-CN"/>
              <a:t>本章介绍了爬取静态网页的</a:t>
            </a:r>
            <a:r>
              <a:rPr lang="en-US" altLang="zh-CN"/>
              <a:t>3</a:t>
            </a:r>
            <a:r>
              <a:rPr lang="zh-CN" altLang="zh-CN"/>
              <a:t>个主要步骤：实现</a:t>
            </a:r>
            <a:r>
              <a:rPr lang="en-US" altLang="zh-CN"/>
              <a:t>HTTP</a:t>
            </a:r>
            <a:r>
              <a:rPr lang="zh-CN" altLang="zh-CN"/>
              <a:t>请求、解析网页和数据存储。并对实现各个步骤的相关</a:t>
            </a:r>
            <a:r>
              <a:rPr lang="en-US" altLang="zh-CN"/>
              <a:t>Python</a:t>
            </a:r>
            <a:r>
              <a:rPr lang="zh-CN" altLang="zh-CN"/>
              <a:t>库进行了介绍。</a:t>
            </a:r>
            <a:endParaRPr lang="en-US" altLang="zh-CN"/>
          </a:p>
        </p:txBody>
      </p:sp>
      <p:sp>
        <p:nvSpPr>
          <p:cNvPr id="69635" name="标题 6">
            <a:extLst>
              <a:ext uri="{FF2B5EF4-FFF2-40B4-BE49-F238E27FC236}">
                <a16:creationId xmlns:a16="http://schemas.microsoft.com/office/drawing/2014/main" id="{E376B168-FBE7-46ED-997D-10470C90F3A0}"/>
              </a:ext>
            </a:extLst>
          </p:cNvPr>
          <p:cNvSpPr>
            <a:spLocks noGrp="1"/>
          </p:cNvSpPr>
          <p:nvPr>
            <p:ph type="title"/>
          </p:nvPr>
        </p:nvSpPr>
        <p:spPr/>
        <p:txBody>
          <a:bodyPr/>
          <a:lstStyle/>
          <a:p>
            <a:r>
              <a:rPr lang="zh-CN" altLang="en-US"/>
              <a:t>小结</a:t>
            </a:r>
          </a:p>
        </p:txBody>
      </p:sp>
      <p:pic>
        <p:nvPicPr>
          <p:cNvPr id="69636" name="Picture 2" descr="D:\Users\yilinlin\Desktop\timg_meitu_1.jpg">
            <a:extLst>
              <a:ext uri="{FF2B5EF4-FFF2-40B4-BE49-F238E27FC236}">
                <a16:creationId xmlns:a16="http://schemas.microsoft.com/office/drawing/2014/main" id="{6BD06D75-BA9C-4877-BE6B-97067FB83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198" y="3148927"/>
            <a:ext cx="442118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43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A9FC0D-A17F-4DC3-8DDD-8885673CBD19}"/>
              </a:ext>
            </a:extLst>
          </p:cNvPr>
          <p:cNvSpPr>
            <a:spLocks noGrp="1"/>
          </p:cNvSpPr>
          <p:nvPr>
            <p:ph idx="1"/>
          </p:nvPr>
        </p:nvSpPr>
        <p:spPr/>
        <p:txBody>
          <a:bodyPr/>
          <a:lstStyle/>
          <a:p>
            <a:pPr marL="285750" lvl="3" indent="-285750">
              <a:lnSpc>
                <a:spcPct val="150000"/>
              </a:lnSpc>
              <a:buClr>
                <a:srgbClr val="032089"/>
              </a:buClr>
              <a:buFont typeface="Wingdings" panose="05000000000000000000" pitchFamily="2" charset="2"/>
              <a:buChar char="Ø"/>
              <a:defRPr/>
            </a:pPr>
            <a:r>
              <a:rPr lang="zh-CN" altLang="zh-CN" sz="1800" dirty="0">
                <a:solidFill>
                  <a:schemeClr val="bg1"/>
                </a:solidFill>
              </a:rPr>
              <a:t>在</a:t>
            </a:r>
            <a:r>
              <a:rPr lang="en-US" altLang="zh-CN" sz="1800" dirty="0">
                <a:solidFill>
                  <a:schemeClr val="bg1"/>
                </a:solidFill>
              </a:rPr>
              <a:t>request</a:t>
            </a:r>
            <a:r>
              <a:rPr lang="zh-CN" altLang="zh-CN" sz="1800" dirty="0">
                <a:solidFill>
                  <a:schemeClr val="bg1"/>
                </a:solidFill>
              </a:rPr>
              <a:t>方法中，如果需要传入</a:t>
            </a:r>
            <a:r>
              <a:rPr lang="en-US" altLang="zh-CN" sz="1800" dirty="0">
                <a:solidFill>
                  <a:schemeClr val="bg1"/>
                </a:solidFill>
              </a:rPr>
              <a:t>headers</a:t>
            </a:r>
            <a:r>
              <a:rPr lang="zh-CN" altLang="zh-CN" sz="1800" dirty="0">
                <a:solidFill>
                  <a:schemeClr val="bg1"/>
                </a:solidFill>
              </a:rPr>
              <a:t>参数，可通过定义一个字典类型实现。定义一个包含</a:t>
            </a:r>
            <a:r>
              <a:rPr lang="en-US" altLang="zh-CN" sz="1800" dirty="0">
                <a:solidFill>
                  <a:schemeClr val="bg1"/>
                </a:solidFill>
              </a:rPr>
              <a:t>User-Agent</a:t>
            </a:r>
            <a:r>
              <a:rPr lang="zh-CN" altLang="zh-CN" sz="1800" dirty="0">
                <a:solidFill>
                  <a:schemeClr val="bg1"/>
                </a:solidFill>
              </a:rPr>
              <a:t>信息的字典，使用浏览器为火狐和</a:t>
            </a:r>
            <a:r>
              <a:rPr lang="en-US" altLang="zh-CN" sz="1800" dirty="0">
                <a:solidFill>
                  <a:schemeClr val="bg1"/>
                </a:solidFill>
              </a:rPr>
              <a:t>chrome</a:t>
            </a:r>
            <a:r>
              <a:rPr lang="zh-CN" altLang="zh-CN" sz="1800" dirty="0">
                <a:solidFill>
                  <a:schemeClr val="bg1"/>
                </a:solidFill>
              </a:rPr>
              <a:t>浏览器，操作系统为“</a:t>
            </a:r>
            <a:r>
              <a:rPr lang="en-US" altLang="zh-CN" sz="1800" dirty="0">
                <a:solidFill>
                  <a:schemeClr val="bg1"/>
                </a:solidFill>
              </a:rPr>
              <a:t>Windows NT 6.1; Win64; x64</a:t>
            </a:r>
            <a:r>
              <a:rPr lang="zh-CN" altLang="zh-CN" sz="1800" dirty="0">
                <a:solidFill>
                  <a:schemeClr val="bg1"/>
                </a:solidFill>
              </a:rPr>
              <a:t>”，向网站“</a:t>
            </a:r>
            <a:r>
              <a:rPr lang="en-US" altLang="zh-CN" sz="1800" dirty="0">
                <a:solidFill>
                  <a:schemeClr val="bg1"/>
                </a:solidFill>
              </a:rPr>
              <a:t>http://www.tipdm.com/tipdm/index.html</a:t>
            </a:r>
            <a:r>
              <a:rPr lang="zh-CN" altLang="zh-CN" sz="1800" dirty="0">
                <a:solidFill>
                  <a:schemeClr val="bg1"/>
                </a:solidFill>
              </a:rPr>
              <a:t>”发送带</a:t>
            </a:r>
            <a:r>
              <a:rPr lang="en-US" altLang="zh-CN" sz="1800" dirty="0">
                <a:solidFill>
                  <a:schemeClr val="bg1"/>
                </a:solidFill>
              </a:rPr>
              <a:t>headers</a:t>
            </a:r>
            <a:r>
              <a:rPr lang="zh-CN" altLang="zh-CN" sz="1800" dirty="0">
                <a:solidFill>
                  <a:schemeClr val="bg1"/>
                </a:solidFill>
              </a:rPr>
              <a:t>参数的</a:t>
            </a:r>
            <a:r>
              <a:rPr lang="en-US" altLang="zh-CN" sz="1800" dirty="0">
                <a:solidFill>
                  <a:schemeClr val="bg1"/>
                </a:solidFill>
              </a:rPr>
              <a:t>GET</a:t>
            </a:r>
            <a:r>
              <a:rPr lang="zh-CN" altLang="zh-CN" sz="1800" dirty="0">
                <a:solidFill>
                  <a:schemeClr val="bg1"/>
                </a:solidFill>
              </a:rPr>
              <a:t>请求，</a:t>
            </a:r>
            <a:r>
              <a:rPr lang="en-US" altLang="zh-CN" sz="1800" dirty="0" err="1">
                <a:solidFill>
                  <a:schemeClr val="bg1"/>
                </a:solidFill>
              </a:rPr>
              <a:t>hearders</a:t>
            </a:r>
            <a:r>
              <a:rPr lang="zh-CN" altLang="zh-CN" sz="1800" dirty="0">
                <a:solidFill>
                  <a:schemeClr val="bg1"/>
                </a:solidFill>
              </a:rPr>
              <a:t>参数为定义的</a:t>
            </a:r>
            <a:r>
              <a:rPr lang="en-US" altLang="zh-CN" sz="1800" dirty="0">
                <a:solidFill>
                  <a:schemeClr val="bg1"/>
                </a:solidFill>
              </a:rPr>
              <a:t>User-Agent</a:t>
            </a:r>
            <a:r>
              <a:rPr lang="zh-CN" altLang="zh-CN" sz="1800" dirty="0">
                <a:solidFill>
                  <a:schemeClr val="bg1"/>
                </a:solidFill>
              </a:rPr>
              <a:t>字典。</a:t>
            </a:r>
          </a:p>
          <a:p>
            <a:pPr marL="0" lvl="3" indent="0">
              <a:buClr>
                <a:srgbClr val="000066"/>
              </a:buClr>
              <a:buFont typeface="Arial" charset="0"/>
              <a:buNone/>
              <a:defRPr/>
            </a:pPr>
            <a:endParaRPr lang="en-US" altLang="zh-CN" sz="2400" b="1" dirty="0">
              <a:solidFill>
                <a:schemeClr val="bg1"/>
              </a:solidFill>
            </a:endParaRPr>
          </a:p>
          <a:p>
            <a:pPr marL="342900" lvl="3" indent="-342900">
              <a:buClr>
                <a:srgbClr val="000066"/>
              </a:buClr>
              <a:buFont typeface="Wingdings" panose="05000000000000000000" pitchFamily="2" charset="2"/>
              <a:buChar char="Ø"/>
              <a:defRPr/>
            </a:pPr>
            <a:endParaRPr lang="en-US" altLang="zh-CN" sz="2400" b="1" dirty="0">
              <a:solidFill>
                <a:schemeClr val="bg1"/>
              </a:solidFill>
            </a:endParaRPr>
          </a:p>
          <a:p>
            <a:pPr marL="342900" lvl="3" indent="-342900">
              <a:buClr>
                <a:srgbClr val="000066"/>
              </a:buClr>
              <a:buFont typeface="Wingdings" panose="05000000000000000000" pitchFamily="2" charset="2"/>
              <a:buChar char="Ø"/>
              <a:defRPr/>
            </a:pPr>
            <a:endParaRPr lang="zh-CN" altLang="zh-CN" sz="2400" b="1" dirty="0">
              <a:solidFill>
                <a:schemeClr val="bg1"/>
              </a:solidFill>
            </a:endParaRPr>
          </a:p>
          <a:p>
            <a:pPr marL="0" lvl="3" indent="0">
              <a:lnSpc>
                <a:spcPct val="150000"/>
              </a:lnSpc>
              <a:buClr>
                <a:srgbClr val="032089"/>
              </a:buClr>
              <a:buFont typeface="Arial" charset="0"/>
              <a:buNone/>
              <a:defRPr/>
            </a:pPr>
            <a:endParaRPr lang="zh-CN" altLang="zh-CN" sz="2400" b="1" dirty="0">
              <a:solidFill>
                <a:schemeClr val="bg1"/>
              </a:solidFill>
              <a:latin typeface="宋体" panose="02010600030101010101" pitchFamily="2" charset="-122"/>
              <a:ea typeface="宋体" panose="02010600030101010101" pitchFamily="2" charset="-122"/>
            </a:endParaRPr>
          </a:p>
        </p:txBody>
      </p:sp>
      <p:sp>
        <p:nvSpPr>
          <p:cNvPr id="18435" name="标题 2">
            <a:extLst>
              <a:ext uri="{FF2B5EF4-FFF2-40B4-BE49-F238E27FC236}">
                <a16:creationId xmlns:a16="http://schemas.microsoft.com/office/drawing/2014/main" id="{90EDD095-816F-433D-8757-8543B226A35D}"/>
              </a:ext>
            </a:extLst>
          </p:cNvPr>
          <p:cNvSpPr>
            <a:spLocks noGrp="1"/>
          </p:cNvSpPr>
          <p:nvPr>
            <p:ph type="title"/>
          </p:nvPr>
        </p:nvSpPr>
        <p:spPr/>
        <p:txBody>
          <a:bodyPr/>
          <a:lstStyle/>
          <a:p>
            <a:pPr marL="342900" indent="-342900"/>
            <a:r>
              <a:rPr lang="zh-CN" altLang="zh-CN">
                <a:latin typeface="微软雅黑" panose="020B0503020204020204" pitchFamily="34" charset="-122"/>
              </a:rPr>
              <a:t>使用</a:t>
            </a:r>
            <a:r>
              <a:rPr lang="en-US" altLang="zh-CN">
                <a:latin typeface="微软雅黑" panose="020B0503020204020204" pitchFamily="34" charset="-122"/>
              </a:rPr>
              <a:t>urllib3</a:t>
            </a:r>
            <a:r>
              <a:rPr lang="zh-CN" altLang="zh-CN">
                <a:latin typeface="微软雅黑" panose="020B0503020204020204" pitchFamily="34" charset="-122"/>
              </a:rPr>
              <a:t>库实现</a:t>
            </a:r>
            <a:endParaRPr lang="zh-CN" altLang="en-US">
              <a:latin typeface="微软雅黑" panose="020B0503020204020204" pitchFamily="34" charset="-122"/>
            </a:endParaRPr>
          </a:p>
        </p:txBody>
      </p:sp>
      <p:sp>
        <p:nvSpPr>
          <p:cNvPr id="18436" name="内容占位符 3">
            <a:extLst>
              <a:ext uri="{FF2B5EF4-FFF2-40B4-BE49-F238E27FC236}">
                <a16:creationId xmlns:a16="http://schemas.microsoft.com/office/drawing/2014/main" id="{C625B325-F46E-43AD-A258-8B437B3CE48D}"/>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2. </a:t>
            </a:r>
            <a:r>
              <a:rPr lang="zh-CN" altLang="zh-CN" sz="2000" b="1">
                <a:solidFill>
                  <a:schemeClr val="bg1"/>
                </a:solidFill>
                <a:latin typeface="微软雅黑" panose="020B0503020204020204" pitchFamily="34" charset="-122"/>
                <a:ea typeface="微软雅黑" panose="020B0503020204020204" pitchFamily="34" charset="-122"/>
              </a:rPr>
              <a:t>请求头处理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C6A98045-402A-4926-B7E7-E2C8CAF689AD}"/>
              </a:ext>
            </a:extLst>
          </p:cNvPr>
          <p:cNvSpPr>
            <a:spLocks noGrp="1"/>
          </p:cNvSpPr>
          <p:nvPr>
            <p:ph idx="1"/>
          </p:nvPr>
        </p:nvSpPr>
        <p:spPr/>
        <p:txBody>
          <a:bodyPr/>
          <a:lstStyle/>
          <a:p>
            <a:pPr marL="361950" lvl="3" indent="-361950">
              <a:lnSpc>
                <a:spcPct val="150000"/>
              </a:lnSpc>
              <a:buClr>
                <a:srgbClr val="032089"/>
              </a:buClr>
              <a:buFont typeface="Wingdings" panose="05000000000000000000" pitchFamily="2" charset="2"/>
              <a:buChar char="Ø"/>
            </a:pPr>
            <a:r>
              <a:rPr lang="zh-CN" altLang="zh-CN" sz="1800" dirty="0">
                <a:solidFill>
                  <a:schemeClr val="bg1"/>
                </a:solidFill>
              </a:rPr>
              <a:t>为防止因为网络不稳定、服务器不稳定等问题造成连接不稳定时的丢包，可以在请求中增加</a:t>
            </a:r>
            <a:r>
              <a:rPr lang="en-US" altLang="zh-CN" sz="1800" dirty="0">
                <a:solidFill>
                  <a:schemeClr val="bg1"/>
                </a:solidFill>
              </a:rPr>
              <a:t>timeout</a:t>
            </a:r>
            <a:r>
              <a:rPr lang="zh-CN" altLang="zh-CN" sz="1800" dirty="0">
                <a:solidFill>
                  <a:schemeClr val="bg1"/>
                </a:solidFill>
              </a:rPr>
              <a:t>参数设置，通常为浮点数。依据不同需求，</a:t>
            </a:r>
            <a:r>
              <a:rPr lang="en-US" altLang="zh-CN" sz="1800" dirty="0">
                <a:solidFill>
                  <a:schemeClr val="bg1"/>
                </a:solidFill>
              </a:rPr>
              <a:t>timeout</a:t>
            </a:r>
            <a:r>
              <a:rPr lang="zh-CN" altLang="zh-CN" sz="1800" dirty="0">
                <a:solidFill>
                  <a:schemeClr val="bg1"/>
                </a:solidFill>
              </a:rPr>
              <a:t>参数提供多种设置方法，可直接在</a:t>
            </a:r>
            <a:r>
              <a:rPr lang="en-US" altLang="zh-CN" sz="1800" dirty="0">
                <a:solidFill>
                  <a:schemeClr val="bg1"/>
                </a:solidFill>
              </a:rPr>
              <a:t>URL</a:t>
            </a:r>
            <a:r>
              <a:rPr lang="zh-CN" altLang="zh-CN" sz="1800" dirty="0">
                <a:solidFill>
                  <a:schemeClr val="bg1"/>
                </a:solidFill>
              </a:rPr>
              <a:t>后设置该次请求的全部</a:t>
            </a:r>
            <a:r>
              <a:rPr lang="en-US" altLang="zh-CN" sz="1800" dirty="0">
                <a:solidFill>
                  <a:schemeClr val="bg1"/>
                </a:solidFill>
              </a:rPr>
              <a:t>timeout</a:t>
            </a:r>
            <a:r>
              <a:rPr lang="zh-CN" altLang="zh-CN" sz="1800" dirty="0">
                <a:solidFill>
                  <a:schemeClr val="bg1"/>
                </a:solidFill>
              </a:rPr>
              <a:t>参数，也可分别设置该次请求的连接与读取</a:t>
            </a:r>
            <a:r>
              <a:rPr lang="en-US" altLang="zh-CN" sz="1800" dirty="0">
                <a:solidFill>
                  <a:schemeClr val="bg1"/>
                </a:solidFill>
              </a:rPr>
              <a:t>timeout</a:t>
            </a:r>
            <a:r>
              <a:rPr lang="zh-CN" altLang="zh-CN" sz="1800" dirty="0">
                <a:solidFill>
                  <a:schemeClr val="bg1"/>
                </a:solidFill>
              </a:rPr>
              <a:t>参数，在</a:t>
            </a:r>
            <a:r>
              <a:rPr lang="en-US" altLang="zh-CN" sz="1800" dirty="0" err="1">
                <a:solidFill>
                  <a:schemeClr val="bg1"/>
                </a:solidFill>
              </a:rPr>
              <a:t>PoolManager</a:t>
            </a:r>
            <a:r>
              <a:rPr lang="zh-CN" altLang="zh-CN" sz="1800" dirty="0">
                <a:solidFill>
                  <a:schemeClr val="bg1"/>
                </a:solidFill>
              </a:rPr>
              <a:t>实例中设置</a:t>
            </a:r>
            <a:r>
              <a:rPr lang="en-US" altLang="zh-CN" sz="1800" dirty="0">
                <a:solidFill>
                  <a:schemeClr val="bg1"/>
                </a:solidFill>
              </a:rPr>
              <a:t>timeout</a:t>
            </a:r>
            <a:r>
              <a:rPr lang="zh-CN" altLang="zh-CN" sz="1800" dirty="0">
                <a:solidFill>
                  <a:schemeClr val="bg1"/>
                </a:solidFill>
              </a:rPr>
              <a:t>参数可应用至该实例的全部请求中。</a:t>
            </a:r>
          </a:p>
          <a:p>
            <a:pPr marL="361950" indent="-361950"/>
            <a:endParaRPr lang="zh-CN" altLang="en-US" dirty="0"/>
          </a:p>
        </p:txBody>
      </p:sp>
      <p:sp>
        <p:nvSpPr>
          <p:cNvPr id="19459" name="标题 2">
            <a:extLst>
              <a:ext uri="{FF2B5EF4-FFF2-40B4-BE49-F238E27FC236}">
                <a16:creationId xmlns:a16="http://schemas.microsoft.com/office/drawing/2014/main" id="{02793AC4-524D-47ED-8CB4-5ABB6CEC2B90}"/>
              </a:ext>
            </a:extLst>
          </p:cNvPr>
          <p:cNvSpPr>
            <a:spLocks noGrp="1"/>
          </p:cNvSpPr>
          <p:nvPr>
            <p:ph type="title"/>
          </p:nvPr>
        </p:nvSpPr>
        <p:spPr/>
        <p:txBody>
          <a:bodyPr/>
          <a:lstStyle/>
          <a:p>
            <a:r>
              <a:rPr lang="zh-CN" altLang="zh-CN">
                <a:latin typeface="微软雅黑" panose="020B0503020204020204" pitchFamily="34" charset="-122"/>
              </a:rPr>
              <a:t>使用</a:t>
            </a:r>
            <a:r>
              <a:rPr lang="en-US" altLang="zh-CN">
                <a:latin typeface="微软雅黑" panose="020B0503020204020204" pitchFamily="34" charset="-122"/>
              </a:rPr>
              <a:t>urllib3</a:t>
            </a:r>
            <a:r>
              <a:rPr lang="zh-CN" altLang="zh-CN">
                <a:latin typeface="微软雅黑" panose="020B0503020204020204" pitchFamily="34" charset="-122"/>
              </a:rPr>
              <a:t>库实现</a:t>
            </a:r>
            <a:endParaRPr lang="zh-CN" altLang="en-US"/>
          </a:p>
        </p:txBody>
      </p:sp>
      <p:sp>
        <p:nvSpPr>
          <p:cNvPr id="19460" name="内容占位符 3">
            <a:extLst>
              <a:ext uri="{FF2B5EF4-FFF2-40B4-BE49-F238E27FC236}">
                <a16:creationId xmlns:a16="http://schemas.microsoft.com/office/drawing/2014/main" id="{6C77552C-9F21-4F88-9C20-818AA186C854}"/>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3. Timeout</a:t>
            </a:r>
            <a:r>
              <a:rPr lang="zh-CN" altLang="zh-CN" sz="2000" b="1" dirty="0">
                <a:solidFill>
                  <a:schemeClr val="bg1"/>
                </a:solidFill>
                <a:latin typeface="微软雅黑" panose="020B0503020204020204" pitchFamily="34" charset="-122"/>
                <a:ea typeface="微软雅黑" panose="020B0503020204020204" pitchFamily="34" charset="-122"/>
              </a:rPr>
              <a:t>设置</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F8D9DC-3FDD-42A3-915D-5CCE90479890}"/>
              </a:ext>
            </a:extLst>
          </p:cNvPr>
          <p:cNvSpPr>
            <a:spLocks noGrp="1"/>
          </p:cNvSpPr>
          <p:nvPr>
            <p:ph idx="1"/>
          </p:nvPr>
        </p:nvSpPr>
        <p:spPr/>
        <p:txBody>
          <a:bodyPr/>
          <a:lstStyle/>
          <a:p>
            <a:pPr>
              <a:defRPr/>
            </a:pPr>
            <a:r>
              <a:rPr lang="en-US" altLang="zh-CN" dirty="0"/>
              <a:t>urllib3</a:t>
            </a:r>
            <a:r>
              <a:rPr lang="zh-CN" altLang="zh-CN" dirty="0"/>
              <a:t>库可以通过设置</a:t>
            </a:r>
            <a:r>
              <a:rPr lang="en-US" altLang="zh-CN" dirty="0"/>
              <a:t>retries</a:t>
            </a:r>
            <a:r>
              <a:rPr lang="zh-CN" altLang="zh-CN" dirty="0"/>
              <a:t>参数对重试进行控制。默认进行</a:t>
            </a:r>
            <a:r>
              <a:rPr lang="en-US" altLang="zh-CN" dirty="0"/>
              <a:t>3</a:t>
            </a:r>
            <a:r>
              <a:rPr lang="zh-CN" altLang="zh-CN" dirty="0"/>
              <a:t>次请求重试，并进行</a:t>
            </a:r>
            <a:r>
              <a:rPr lang="en-US" altLang="zh-CN" dirty="0"/>
              <a:t>3</a:t>
            </a:r>
            <a:r>
              <a:rPr lang="zh-CN" altLang="zh-CN" dirty="0"/>
              <a:t>次重定向。自定义重试次数通过赋值一个整型给</a:t>
            </a:r>
            <a:r>
              <a:rPr lang="en-US" altLang="zh-CN" dirty="0"/>
              <a:t>retries</a:t>
            </a:r>
            <a:r>
              <a:rPr lang="zh-CN" altLang="zh-CN" dirty="0"/>
              <a:t>参数实现，可通过定义</a:t>
            </a:r>
            <a:r>
              <a:rPr lang="en-US" altLang="zh-CN" dirty="0"/>
              <a:t>retries</a:t>
            </a:r>
            <a:r>
              <a:rPr lang="zh-CN" altLang="zh-CN" dirty="0"/>
              <a:t>实例来定制请求重试次数及重定向次数。若需要同时关闭请求重试及重定向则可以将</a:t>
            </a:r>
            <a:r>
              <a:rPr lang="en-US" altLang="zh-CN" dirty="0"/>
              <a:t>retries</a:t>
            </a:r>
            <a:r>
              <a:rPr lang="zh-CN" altLang="zh-CN" dirty="0"/>
              <a:t>参数赋值为</a:t>
            </a:r>
            <a:r>
              <a:rPr lang="en-US" altLang="zh-CN" dirty="0"/>
              <a:t>False</a:t>
            </a:r>
            <a:r>
              <a:rPr lang="zh-CN" altLang="zh-CN" dirty="0"/>
              <a:t>，仅关闭重定向则将</a:t>
            </a:r>
            <a:r>
              <a:rPr lang="en-US" altLang="zh-CN" dirty="0"/>
              <a:t>redirect</a:t>
            </a:r>
            <a:r>
              <a:rPr lang="zh-CN" altLang="zh-CN" dirty="0"/>
              <a:t>参数赋值为</a:t>
            </a:r>
            <a:r>
              <a:rPr lang="en-US" altLang="zh-CN" dirty="0"/>
              <a:t>False</a:t>
            </a:r>
            <a:r>
              <a:rPr lang="zh-CN" altLang="zh-CN" dirty="0"/>
              <a:t>。与</a:t>
            </a:r>
            <a:r>
              <a:rPr lang="en-US" altLang="zh-CN" dirty="0"/>
              <a:t>Timeout</a:t>
            </a:r>
            <a:r>
              <a:rPr lang="zh-CN" altLang="zh-CN" dirty="0"/>
              <a:t>设置类似，可以在</a:t>
            </a:r>
            <a:r>
              <a:rPr lang="en-US" altLang="zh-CN" dirty="0" err="1"/>
              <a:t>PoolManager</a:t>
            </a:r>
            <a:r>
              <a:rPr lang="zh-CN" altLang="zh-CN" dirty="0"/>
              <a:t>实例中设置</a:t>
            </a:r>
            <a:r>
              <a:rPr lang="en-US" altLang="zh-CN" dirty="0"/>
              <a:t>retries</a:t>
            </a:r>
            <a:r>
              <a:rPr lang="zh-CN" altLang="zh-CN" dirty="0"/>
              <a:t>参数控制全部该实例下的请求重试策略。</a:t>
            </a:r>
            <a:endParaRPr lang="en-US" altLang="zh-CN" dirty="0"/>
          </a:p>
          <a:p>
            <a:pPr marL="0" indent="0">
              <a:buFont typeface="Wingdings" pitchFamily="2" charset="2"/>
              <a:buNone/>
              <a:defRPr/>
            </a:pPr>
            <a:endParaRPr lang="zh-CN" altLang="zh-CN" dirty="0"/>
          </a:p>
          <a:p>
            <a:pPr marL="0" lvl="3" indent="0">
              <a:lnSpc>
                <a:spcPct val="150000"/>
              </a:lnSpc>
              <a:buClr>
                <a:srgbClr val="000066"/>
              </a:buClr>
              <a:buFont typeface="Arial" charset="0"/>
              <a:buNone/>
              <a:defRPr/>
            </a:pPr>
            <a:r>
              <a:rPr lang="en-US" altLang="zh-CN" sz="2000" b="1" dirty="0">
                <a:solidFill>
                  <a:schemeClr val="bg1"/>
                </a:solidFill>
              </a:rPr>
              <a:t>5. </a:t>
            </a:r>
            <a:r>
              <a:rPr lang="zh-CN" altLang="zh-CN" sz="2000" b="1" dirty="0">
                <a:solidFill>
                  <a:schemeClr val="bg1"/>
                </a:solidFill>
              </a:rPr>
              <a:t>生成完整</a:t>
            </a:r>
            <a:r>
              <a:rPr lang="en-US" altLang="zh-CN" sz="2000" b="1" dirty="0">
                <a:solidFill>
                  <a:schemeClr val="bg1"/>
                </a:solidFill>
              </a:rPr>
              <a:t>HTTP</a:t>
            </a:r>
            <a:r>
              <a:rPr lang="zh-CN" altLang="zh-CN" sz="2000" b="1" dirty="0">
                <a:solidFill>
                  <a:schemeClr val="bg1"/>
                </a:solidFill>
              </a:rPr>
              <a:t>请求</a:t>
            </a:r>
            <a:endParaRPr lang="en-US" altLang="zh-CN" sz="2000" b="1" dirty="0">
              <a:solidFill>
                <a:schemeClr val="bg1"/>
              </a:solidFill>
            </a:endParaRPr>
          </a:p>
          <a:p>
            <a:pPr marL="342900" lvl="3" indent="-342900">
              <a:lnSpc>
                <a:spcPct val="150000"/>
              </a:lnSpc>
              <a:buClr>
                <a:srgbClr val="000066"/>
              </a:buClr>
              <a:buFont typeface="Wingdings" panose="05000000000000000000" pitchFamily="2" charset="2"/>
              <a:buChar char="Ø"/>
              <a:defRPr/>
            </a:pPr>
            <a:r>
              <a:rPr lang="zh-CN" altLang="zh-CN" sz="1800" dirty="0">
                <a:solidFill>
                  <a:schemeClr val="bg1"/>
                </a:solidFill>
              </a:rPr>
              <a:t>使用</a:t>
            </a:r>
            <a:r>
              <a:rPr lang="en-US" altLang="zh-CN" sz="1800" dirty="0">
                <a:solidFill>
                  <a:schemeClr val="bg1"/>
                </a:solidFill>
              </a:rPr>
              <a:t>urllib3</a:t>
            </a:r>
            <a:r>
              <a:rPr lang="zh-CN" altLang="zh-CN" sz="1800" dirty="0">
                <a:solidFill>
                  <a:schemeClr val="bg1"/>
                </a:solidFill>
              </a:rPr>
              <a:t>库实现生成一个完整的请求，该请求应当包含链接、请求头、超时时间和重试次数设置</a:t>
            </a:r>
            <a:r>
              <a:rPr lang="zh-CN" altLang="en-US" sz="1800" dirty="0">
                <a:solidFill>
                  <a:schemeClr val="bg1"/>
                </a:solidFill>
              </a:rPr>
              <a:t>。</a:t>
            </a:r>
            <a:endParaRPr lang="zh-CN" altLang="zh-CN" sz="1800" b="1" dirty="0">
              <a:solidFill>
                <a:schemeClr val="bg1"/>
              </a:solidFill>
            </a:endParaRPr>
          </a:p>
          <a:p>
            <a:pPr marL="0" indent="0">
              <a:buFont typeface="Wingdings" pitchFamily="2" charset="2"/>
              <a:buNone/>
              <a:defRPr/>
            </a:pPr>
            <a:endParaRPr lang="zh-CN" altLang="en-US" dirty="0"/>
          </a:p>
        </p:txBody>
      </p:sp>
      <p:sp>
        <p:nvSpPr>
          <p:cNvPr id="20484" name="标题 2">
            <a:extLst>
              <a:ext uri="{FF2B5EF4-FFF2-40B4-BE49-F238E27FC236}">
                <a16:creationId xmlns:a16="http://schemas.microsoft.com/office/drawing/2014/main" id="{2EEEC213-65F6-4F22-8B32-82F7B06DECEF}"/>
              </a:ext>
            </a:extLst>
          </p:cNvPr>
          <p:cNvSpPr>
            <a:spLocks noGrp="1"/>
          </p:cNvSpPr>
          <p:nvPr>
            <p:ph type="title"/>
          </p:nvPr>
        </p:nvSpPr>
        <p:spPr/>
        <p:txBody>
          <a:bodyPr/>
          <a:lstStyle/>
          <a:p>
            <a:pPr marL="342900" indent="-342900"/>
            <a:r>
              <a:rPr lang="zh-CN" altLang="zh-CN">
                <a:latin typeface="微软雅黑" panose="020B0503020204020204" pitchFamily="34" charset="-122"/>
              </a:rPr>
              <a:t>使用</a:t>
            </a:r>
            <a:r>
              <a:rPr lang="en-US" altLang="zh-CN">
                <a:latin typeface="微软雅黑" panose="020B0503020204020204" pitchFamily="34" charset="-122"/>
              </a:rPr>
              <a:t>urllib3</a:t>
            </a:r>
            <a:r>
              <a:rPr lang="zh-CN" altLang="zh-CN">
                <a:latin typeface="微软雅黑" panose="020B0503020204020204" pitchFamily="34" charset="-122"/>
              </a:rPr>
              <a:t>库实现</a:t>
            </a:r>
            <a:endParaRPr lang="zh-CN" altLang="en-US">
              <a:latin typeface="微软雅黑" panose="020B0503020204020204" pitchFamily="34" charset="-122"/>
            </a:endParaRPr>
          </a:p>
        </p:txBody>
      </p:sp>
      <p:sp>
        <p:nvSpPr>
          <p:cNvPr id="20483" name="内容占位符 3">
            <a:extLst>
              <a:ext uri="{FF2B5EF4-FFF2-40B4-BE49-F238E27FC236}">
                <a16:creationId xmlns:a16="http://schemas.microsoft.com/office/drawing/2014/main" id="{C37A4D92-2396-424D-9A41-F55DED62E526}"/>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solidFill>
                  <a:schemeClr val="bg1"/>
                </a:solidFill>
                <a:latin typeface="微软雅黑" panose="020B0503020204020204" pitchFamily="34" charset="-122"/>
                <a:ea typeface="微软雅黑" panose="020B0503020204020204" pitchFamily="34" charset="-122"/>
              </a:rPr>
              <a:t>4.</a:t>
            </a:r>
            <a:r>
              <a:rPr lang="zh-CN" altLang="zh-CN" sz="2000" b="1">
                <a:solidFill>
                  <a:schemeClr val="bg1"/>
                </a:solidFill>
                <a:latin typeface="微软雅黑" panose="020B0503020204020204" pitchFamily="34" charset="-122"/>
                <a:ea typeface="微软雅黑" panose="020B0503020204020204" pitchFamily="34" charset="-122"/>
              </a:rPr>
              <a:t>请求重试设置</a:t>
            </a:r>
          </a:p>
        </p:txBody>
      </p:sp>
    </p:spTree>
  </p:cSld>
  <p:clrMapOvr>
    <a:masterClrMapping/>
  </p:clrMapOvr>
</p:sld>
</file>

<file path=ppt/theme/theme1.xml><?xml version="1.0" encoding="utf-8"?>
<a:theme xmlns:a="http://schemas.openxmlformats.org/drawingml/2006/main" name="人邮">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 id="{12D75854-6A52-486C-A0FD-C8986F57544C}" vid="{4FF1CD36-0D99-4383-A6DB-D955F05BFBA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3274</TotalTime>
  <Words>6000</Words>
  <Application>Microsoft Office PowerPoint</Application>
  <PresentationFormat>宽屏</PresentationFormat>
  <Paragraphs>519</Paragraphs>
  <Slides>64</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64</vt:i4>
      </vt:variant>
    </vt:vector>
  </HeadingPairs>
  <TitlesOfParts>
    <vt:vector size="76" baseType="lpstr">
      <vt:lpstr>Heiti SC Light</vt:lpstr>
      <vt:lpstr>等线</vt:lpstr>
      <vt:lpstr>仿宋</vt:lpstr>
      <vt:lpstr>黑体</vt:lpstr>
      <vt:lpstr>宋体</vt:lpstr>
      <vt:lpstr>微软雅黑</vt:lpstr>
      <vt:lpstr>Arial</vt:lpstr>
      <vt:lpstr>Calibri</vt:lpstr>
      <vt:lpstr>Lucida Console</vt:lpstr>
      <vt:lpstr>Times New Roman</vt:lpstr>
      <vt:lpstr>Wingdings</vt:lpstr>
      <vt:lpstr>人邮</vt:lpstr>
      <vt:lpstr> 简单静态网页爬取 </vt:lpstr>
      <vt:lpstr>静态网页介绍</vt:lpstr>
      <vt:lpstr> 简单静态网页爬取 </vt:lpstr>
      <vt:lpstr>目录</vt:lpstr>
      <vt:lpstr>使用urllib3库实现</vt:lpstr>
      <vt:lpstr>使用urllib3库实现</vt:lpstr>
      <vt:lpstr>使用urllib3库实现</vt:lpstr>
      <vt:lpstr>使用urllib3库实现</vt:lpstr>
      <vt:lpstr>使用urllib3库实现</vt:lpstr>
      <vt:lpstr>使用requests库实现</vt:lpstr>
      <vt:lpstr>使用requests库实现</vt:lpstr>
      <vt:lpstr>使用requests库实现</vt:lpstr>
      <vt:lpstr>使用requests库实现</vt:lpstr>
      <vt:lpstr>使用requests库实现</vt:lpstr>
      <vt:lpstr>目录</vt:lpstr>
      <vt:lpstr>使用chrome开发者工具查看网页</vt:lpstr>
      <vt:lpstr>使用chrome开发者工具查看网页</vt:lpstr>
      <vt:lpstr>使用chrome开发者工具查看网页</vt:lpstr>
      <vt:lpstr>使用chrome开发者工具查看网页</vt:lpstr>
      <vt:lpstr>使用chrome开发者工具查看网页</vt:lpstr>
      <vt:lpstr>使用chrome开发者工具查看网页</vt:lpstr>
      <vt:lpstr>使用chrome开发者工具查看网页</vt:lpstr>
      <vt:lpstr>使用chrome开发者工具查看网页</vt:lpstr>
      <vt:lpstr>使用chrome开发者工具查看网页</vt:lpstr>
      <vt:lpstr>使用chrome开发者工具查看网页</vt:lpstr>
      <vt:lpstr>使用chrome开发者工具查看网页</vt:lpstr>
      <vt:lpstr>使用chrome开发者工具查看网页</vt:lpstr>
      <vt:lpstr>使用chrome开发者工具查看网页</vt:lpstr>
      <vt:lpstr>使用正则表达式解析网页</vt:lpstr>
      <vt:lpstr>使用正则表达式解析网页</vt:lpstr>
      <vt:lpstr>严格的字符匹配</vt:lpstr>
      <vt:lpstr>正则表达式的广义化</vt:lpstr>
      <vt:lpstr>正则表达式的广义化</vt:lpstr>
      <vt:lpstr>正则表达式的广义化</vt:lpstr>
      <vt:lpstr>正则表达式的广义化</vt:lpstr>
      <vt:lpstr>正则表达式的广义化</vt:lpstr>
      <vt:lpstr>正则表达式的广义化</vt:lpstr>
      <vt:lpstr>使用正则表达式解析网页</vt:lpstr>
      <vt:lpstr>使用正则表达式解析网页</vt:lpstr>
      <vt:lpstr>使用Xpath解析网页</vt:lpstr>
      <vt:lpstr>使用Xpath解析网页</vt:lpstr>
      <vt:lpstr>使用Xpath解析网页</vt:lpstr>
      <vt:lpstr>使用Xpath解析网页</vt:lpstr>
      <vt:lpstr>使用Xpath解析网页</vt:lpstr>
      <vt:lpstr>使用Xpath解析网页</vt:lpstr>
      <vt:lpstr>使用Xpath解析网页</vt:lpstr>
      <vt:lpstr>使用Beautiful Soup解析网页</vt:lpstr>
      <vt:lpstr>使用Beautiful Soup解析网页</vt:lpstr>
      <vt:lpstr>使用Beautiful Soup解析网页</vt:lpstr>
      <vt:lpstr>使用Beautiful Soup解析网页</vt:lpstr>
      <vt:lpstr>使用Beautiful Soup解析网页</vt:lpstr>
      <vt:lpstr>使用Beautiful Soup解析网页</vt:lpstr>
      <vt:lpstr>使用Beautiful Soup解析网页</vt:lpstr>
      <vt:lpstr>使用Beautiful Soup解析网页</vt:lpstr>
      <vt:lpstr>使用Beautiful Soup解析网页</vt:lpstr>
      <vt:lpstr>使用Beautiful Soup解析网页</vt:lpstr>
      <vt:lpstr>目录</vt:lpstr>
      <vt:lpstr>数据存储</vt:lpstr>
      <vt:lpstr>数据存储</vt:lpstr>
      <vt:lpstr>数据存储</vt:lpstr>
      <vt:lpstr>数据存储</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hui yang</cp:lastModifiedBy>
  <cp:revision>335</cp:revision>
  <dcterms:created xsi:type="dcterms:W3CDTF">2017-01-10T15:44:52Z</dcterms:created>
  <dcterms:modified xsi:type="dcterms:W3CDTF">2019-05-29T10:46:21Z</dcterms:modified>
</cp:coreProperties>
</file>