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5"/>
  </p:notesMasterIdLst>
  <p:sldIdLst>
    <p:sldId id="494" r:id="rId2"/>
    <p:sldId id="541" r:id="rId3"/>
    <p:sldId id="542" r:id="rId4"/>
    <p:sldId id="543" r:id="rId5"/>
    <p:sldId id="544" r:id="rId6"/>
    <p:sldId id="545" r:id="rId7"/>
    <p:sldId id="503" r:id="rId8"/>
    <p:sldId id="546" r:id="rId9"/>
    <p:sldId id="547" r:id="rId10"/>
    <p:sldId id="548" r:id="rId11"/>
    <p:sldId id="549" r:id="rId12"/>
    <p:sldId id="510" r:id="rId13"/>
    <p:sldId id="550" r:id="rId14"/>
    <p:sldId id="551" r:id="rId15"/>
    <p:sldId id="558" r:id="rId16"/>
    <p:sldId id="559" r:id="rId17"/>
    <p:sldId id="554" r:id="rId18"/>
    <p:sldId id="552" r:id="rId19"/>
    <p:sldId id="555" r:id="rId20"/>
    <p:sldId id="556" r:id="rId21"/>
    <p:sldId id="566" r:id="rId22"/>
    <p:sldId id="564" r:id="rId23"/>
    <p:sldId id="534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F34DA97-FCC9-45EC-BFC5-DDDE11964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EFBAE3-C537-4A05-8701-1FA91BAC51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AB4D86-1AEF-49CE-A28D-9C0989871EFE}" type="datetimeFigureOut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E56825E-178F-4418-8CF8-108370122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F0275D5-D1ED-477F-B169-92E66E24F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22C97-9D6A-4059-8B61-C19FB3CD97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6CED2-FB8E-4AE7-BD6A-E4E9DE910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8974F977-906C-44B1-9E8B-935301BF2FC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8975B63-965C-4F21-8A15-118CD75D10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3BF067F-289A-4CEA-98E2-16775869B5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945061" y="3530997"/>
            <a:ext cx="2298700" cy="461963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杨惠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-1420813" y="4779963"/>
            <a:ext cx="13582651" cy="206216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71" y="2051844"/>
            <a:ext cx="6740481" cy="692150"/>
          </a:xfrm>
        </p:spPr>
        <p:txBody>
          <a:bodyPr/>
          <a:lstStyle>
            <a:lvl1pPr algn="ctr"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2ECC446-AA44-4D48-9CE4-95ADBE4E2E2A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43D86C8-BA1A-47FD-9B68-619FB84155B3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1306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741968"/>
            <a:ext cx="8640000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B09CB58-6D28-4BE7-B8DC-EB460A0B3B9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71C828E7-391C-4CC6-95AA-214350034451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3">
            <a:extLst>
              <a:ext uri="{FF2B5EF4-FFF2-40B4-BE49-F238E27FC236}">
                <a16:creationId xmlns:a16="http://schemas.microsoft.com/office/drawing/2014/main" id="{27860C3F-EF96-4096-BE40-AE4DDD8D16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2530424E-6D9D-4A91-933F-7E25FBD658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3418599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1" y="1817176"/>
            <a:ext cx="8640000" cy="433972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9">
            <a:extLst>
              <a:ext uri="{FF2B5EF4-FFF2-40B4-BE49-F238E27FC236}">
                <a16:creationId xmlns:a16="http://schemas.microsoft.com/office/drawing/2014/main" id="{677B64FD-826F-4297-B732-2CFF7ADD53B1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4">
            <a:extLst>
              <a:ext uri="{FF2B5EF4-FFF2-40B4-BE49-F238E27FC236}">
                <a16:creationId xmlns:a16="http://schemas.microsoft.com/office/drawing/2014/main" id="{5D7FC36D-FA01-4CF3-A276-416D6B32DC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23">
            <a:extLst>
              <a:ext uri="{FF2B5EF4-FFF2-40B4-BE49-F238E27FC236}">
                <a16:creationId xmlns:a16="http://schemas.microsoft.com/office/drawing/2014/main" id="{030D3765-2B60-4E8C-8D1C-64C5BD2CDA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8AC023B2-DCBD-4693-BD16-FBC6450A79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1498763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3" y="1124046"/>
            <a:ext cx="8640000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220167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5003888" y="1547307"/>
            <a:ext cx="7082051" cy="1950822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3"/>
            <a:ext cx="4697019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8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952FF768-8497-473C-977D-B56CF2129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30A383EE-8C64-481D-A59F-E81AE10096C0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055E621A-6E1E-466B-9B29-4D2D38E4F8EA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32E8608F-0D97-4FC6-9BA0-C74FB3E2134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934DC869-9110-4E2A-A857-E2E248469C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7859E92-B2D8-42A0-BC64-310951A741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6E62AF-C288-434B-B23A-B1BCD13231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  <a:extLst/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9B262034-019C-46C5-ACB3-768509F02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DEEBEC2-F44A-4536-88EA-F9738C328954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123950"/>
            <a:ext cx="11107601" cy="4987249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965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275" y="534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484667-D712-4A44-BA4C-066EA746D75C}" type="datetimeFigureOut">
              <a:rPr lang="zh-CN" altLang="en-US" smtClean="0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2319-44F5-4C03-B99B-12D553F964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8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  <a:cs typeface="宋体" charset="0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900">
          <a:solidFill>
            <a:schemeClr val="tx1"/>
          </a:solidFill>
          <a:latin typeface="+mn-lt"/>
          <a:ea typeface="+mn-ea"/>
        </a:defRPr>
      </a:lvl3pPr>
      <a:lvl4pPr marL="126841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995524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>
            <a:extLst>
              <a:ext uri="{FF2B5EF4-FFF2-40B4-BE49-F238E27FC236}">
                <a16:creationId xmlns:a16="http://schemas.microsoft.com/office/drawing/2014/main" id="{7D9A71C0-7D35-4408-AF99-08DC3FB7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/>
              <a:t>常规动态网页爬取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C1976873-18FD-4873-A298-3C705820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zh-CN"/>
              <a:t>若需要爬取“</a:t>
            </a:r>
            <a:r>
              <a:rPr lang="en-US" altLang="zh-CN"/>
              <a:t>http://www.ptpress.com.cn</a:t>
            </a:r>
            <a:r>
              <a:rPr lang="zh-CN" altLang="zh-CN"/>
              <a:t>”网页标题信息，则步骤如下</a:t>
            </a:r>
            <a:r>
              <a:rPr lang="zh-CN" altLang="en-US"/>
              <a:t>。</a:t>
            </a:r>
            <a:endParaRPr lang="en-US" altLang="zh-CN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/>
              <a:t>单击“</a:t>
            </a:r>
            <a:r>
              <a:rPr lang="en-US" altLang="zh-CN"/>
              <a:t>/bookinfo</a:t>
            </a:r>
            <a:r>
              <a:rPr lang="zh-CN" altLang="zh-CN"/>
              <a:t>”资源的</a:t>
            </a:r>
            <a:r>
              <a:rPr lang="en-US" altLang="zh-CN"/>
              <a:t>Headers</a:t>
            </a:r>
            <a:r>
              <a:rPr lang="zh-CN" altLang="zh-CN"/>
              <a:t>标签，找到“</a:t>
            </a:r>
            <a:r>
              <a:rPr lang="en-US" altLang="zh-CN"/>
              <a:t>Request URL</a:t>
            </a:r>
            <a:r>
              <a:rPr lang="zh-CN" altLang="zh-CN"/>
              <a:t>”信息，如图所示。</a:t>
            </a:r>
            <a:endParaRPr lang="zh-CN" altLang="en-US"/>
          </a:p>
        </p:txBody>
      </p:sp>
      <p:sp>
        <p:nvSpPr>
          <p:cNvPr id="19459" name="标题 2">
            <a:extLst>
              <a:ext uri="{FF2B5EF4-FFF2-40B4-BE49-F238E27FC236}">
                <a16:creationId xmlns:a16="http://schemas.microsoft.com/office/drawing/2014/main" id="{617AAAD0-C80E-40CF-8FC6-049F0F80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逆向分析爬取动态网页</a:t>
            </a:r>
            <a:endParaRPr lang="zh-CN" altLang="en-US"/>
          </a:p>
        </p:txBody>
      </p:sp>
      <p:pic>
        <p:nvPicPr>
          <p:cNvPr id="19460" name="图片 3" descr="7">
            <a:extLst>
              <a:ext uri="{FF2B5EF4-FFF2-40B4-BE49-F238E27FC236}">
                <a16:creationId xmlns:a16="http://schemas.microsoft.com/office/drawing/2014/main" id="{38C90584-415F-42F4-B024-7C913515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797" y="2190819"/>
            <a:ext cx="7288212" cy="39941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76766FAE-C259-410E-8DD8-EB109092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 dirty="0"/>
              <a:t>打开“</a:t>
            </a:r>
            <a:r>
              <a:rPr lang="en-US" altLang="zh-CN" dirty="0"/>
              <a:t>Request URL</a:t>
            </a:r>
            <a:r>
              <a:rPr lang="zh-CN" altLang="zh-CN" dirty="0"/>
              <a:t>”</a:t>
            </a:r>
            <a:r>
              <a:rPr lang="en-US" altLang="zh-CN" dirty="0"/>
              <a:t>URL</a:t>
            </a:r>
            <a:r>
              <a:rPr lang="zh-CN" altLang="zh-CN" dirty="0"/>
              <a:t>网址信息，找到需要爬取的信息，如图所示。</a:t>
            </a: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 dirty="0"/>
              <a:t>爬取“</a:t>
            </a:r>
            <a:r>
              <a:rPr lang="en-US" altLang="zh-CN" dirty="0"/>
              <a:t>http://www.ptpress.com.cn</a:t>
            </a:r>
            <a:r>
              <a:rPr lang="zh-CN" altLang="zh-CN" dirty="0"/>
              <a:t>”首页新书模块的书名、作者和价格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361950" indent="-361950"/>
            <a:endParaRPr lang="zh-CN" altLang="en-US" dirty="0"/>
          </a:p>
        </p:txBody>
      </p:sp>
      <p:sp>
        <p:nvSpPr>
          <p:cNvPr id="20483" name="标题 2">
            <a:extLst>
              <a:ext uri="{FF2B5EF4-FFF2-40B4-BE49-F238E27FC236}">
                <a16:creationId xmlns:a16="http://schemas.microsoft.com/office/drawing/2014/main" id="{8CF30EA1-C234-4C52-84F5-831D1945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逆向分析爬取动态网页</a:t>
            </a:r>
            <a:endParaRPr lang="zh-CN" altLang="en-US"/>
          </a:p>
        </p:txBody>
      </p:sp>
      <p:pic>
        <p:nvPicPr>
          <p:cNvPr id="20484" name="图片 3" descr="2018-09-26_1">
            <a:extLst>
              <a:ext uri="{FF2B5EF4-FFF2-40B4-BE49-F238E27FC236}">
                <a16:creationId xmlns:a16="http://schemas.microsoft.com/office/drawing/2014/main" id="{55843066-D370-469B-86F6-55321D9D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32" y="1749321"/>
            <a:ext cx="6699078" cy="33593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167190A6-4F1B-4175-A490-06D36AE86E9E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F9CB11B4-5380-4399-A04A-9C9F4A540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3477936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8261B8AC-7ED6-4CF3-8BF4-15041CD9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53F5E384-D1CC-4663-B832-995E4A28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138620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ct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库爬取动态网页</a:t>
            </a:r>
          </a:p>
        </p:txBody>
      </p:sp>
      <p:sp>
        <p:nvSpPr>
          <p:cNvPr id="21514" name="标题 3">
            <a:extLst>
              <a:ext uri="{FF2B5EF4-FFF2-40B4-BE49-F238E27FC236}">
                <a16:creationId xmlns:a16="http://schemas.microsoft.com/office/drawing/2014/main" id="{F298E6AD-AEDD-4317-805A-2C4C7C40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932CBA48-B475-417D-A155-317FD4490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ct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逆向分析爬取动态网页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BEEF811-4AEB-4CFE-BB26-20871AD1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56620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928943F6-7135-4763-AF41-FF4407F6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37C37952-8CBC-4DF9-82D9-7A3FBB46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D1BBC90F-FF99-4BB3-B675-FF307128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941388"/>
            <a:ext cx="6218237" cy="5149850"/>
          </a:xfrm>
        </p:spPr>
        <p:txBody>
          <a:bodyPr/>
          <a:lstStyle/>
          <a:p>
            <a:pPr marL="361950" indent="-361950"/>
            <a:r>
              <a:rPr lang="zh-CN" altLang="zh-CN" dirty="0"/>
              <a:t>以</a:t>
            </a:r>
            <a:r>
              <a:rPr lang="en-US" altLang="zh-CN" dirty="0"/>
              <a:t>Chrome</a:t>
            </a:r>
            <a:r>
              <a:rPr lang="zh-CN" altLang="zh-CN" dirty="0"/>
              <a:t>浏览器的</a:t>
            </a:r>
            <a:r>
              <a:rPr lang="en-US" altLang="zh-CN" dirty="0" err="1"/>
              <a:t>chromedrive</a:t>
            </a:r>
            <a:r>
              <a:rPr lang="zh-CN" altLang="zh-CN" dirty="0"/>
              <a:t>补丁为例，在安装好</a:t>
            </a:r>
            <a:r>
              <a:rPr lang="en-US" altLang="zh-CN" dirty="0"/>
              <a:t>Selenium 3.9.0</a:t>
            </a:r>
            <a:r>
              <a:rPr lang="zh-CN" altLang="zh-CN" dirty="0"/>
              <a:t>之后，下载并安装</a:t>
            </a:r>
            <a:r>
              <a:rPr lang="en-US" altLang="zh-CN" dirty="0" err="1"/>
              <a:t>chromedrive</a:t>
            </a:r>
            <a:r>
              <a:rPr lang="zh-CN" altLang="zh-CN" dirty="0"/>
              <a:t>补丁的步骤如下。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en-US" altLang="zh-CN" dirty="0"/>
              <a:t>Selenium</a:t>
            </a:r>
            <a:r>
              <a:rPr lang="zh-CN" altLang="zh-CN" dirty="0"/>
              <a:t>官网下载对应版本的补丁。下载</a:t>
            </a:r>
            <a:r>
              <a:rPr lang="zh-CN" altLang="en-US" dirty="0"/>
              <a:t>如</a:t>
            </a:r>
            <a:r>
              <a:rPr lang="zh-CN" altLang="zh-CN" dirty="0"/>
              <a:t>图</a:t>
            </a:r>
            <a:r>
              <a:rPr lang="zh-CN" altLang="en-US" dirty="0"/>
              <a:t>所</a:t>
            </a:r>
            <a:r>
              <a:rPr lang="zh-CN" altLang="zh-CN" dirty="0"/>
              <a:t>示的“</a:t>
            </a:r>
            <a:r>
              <a:rPr lang="en-US" altLang="zh-CN" dirty="0"/>
              <a:t>Google Chrome Driver 2.36</a:t>
            </a:r>
            <a:r>
              <a:rPr lang="zh-CN" altLang="zh-CN" dirty="0"/>
              <a:t>”文件，根据操作系统选择</a:t>
            </a:r>
            <a:r>
              <a:rPr lang="en-US" altLang="zh-CN" dirty="0" err="1"/>
              <a:t>chromedrive</a:t>
            </a:r>
            <a:r>
              <a:rPr lang="zh-CN" altLang="zh-CN" dirty="0"/>
              <a:t>文件。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 dirty="0"/>
              <a:t>将下载好的</a:t>
            </a:r>
            <a:r>
              <a:rPr lang="en-US" altLang="zh-CN" dirty="0"/>
              <a:t>chromedrive.exe</a:t>
            </a:r>
            <a:r>
              <a:rPr lang="zh-CN" altLang="zh-CN" dirty="0"/>
              <a:t>文件，存放至</a:t>
            </a:r>
            <a:r>
              <a:rPr lang="en-US" altLang="zh-CN" dirty="0"/>
              <a:t>python</a:t>
            </a:r>
            <a:r>
              <a:rPr lang="zh-CN" altLang="zh-CN" dirty="0"/>
              <a:t>安装根目录（与</a:t>
            </a:r>
            <a:r>
              <a:rPr lang="en-US" altLang="zh-CN" dirty="0"/>
              <a:t>python.exe</a:t>
            </a:r>
            <a:r>
              <a:rPr lang="zh-CN" altLang="zh-CN" dirty="0"/>
              <a:t>文件同一目录）即可。</a:t>
            </a:r>
          </a:p>
          <a:p>
            <a:pPr marL="361950" indent="-361950"/>
            <a:endParaRPr lang="zh-CN" altLang="en-US" dirty="0"/>
          </a:p>
        </p:txBody>
      </p:sp>
      <p:sp>
        <p:nvSpPr>
          <p:cNvPr id="22531" name="标题 2">
            <a:extLst>
              <a:ext uri="{FF2B5EF4-FFF2-40B4-BE49-F238E27FC236}">
                <a16:creationId xmlns:a16="http://schemas.microsoft.com/office/drawing/2014/main" id="{20DCDCBC-A562-4218-BB20-C9DC12A0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/>
              <a:t>安装</a:t>
            </a:r>
            <a:r>
              <a:rPr lang="en-US" altLang="zh-CN"/>
              <a:t>Selenium</a:t>
            </a:r>
            <a:r>
              <a:rPr lang="zh-CN" altLang="zh-CN"/>
              <a:t>库以及下载浏览器补丁</a:t>
            </a:r>
            <a:endParaRPr lang="zh-CN" altLang="en-US"/>
          </a:p>
        </p:txBody>
      </p:sp>
      <p:pic>
        <p:nvPicPr>
          <p:cNvPr id="22532" name="图片 5">
            <a:extLst>
              <a:ext uri="{FF2B5EF4-FFF2-40B4-BE49-F238E27FC236}">
                <a16:creationId xmlns:a16="http://schemas.microsoft.com/office/drawing/2014/main" id="{6F5EB187-2C21-40ED-B025-487D7864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1103313"/>
            <a:ext cx="5318125" cy="4800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BB72899A-0B65-41D3-8CCF-3A88A9F1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8" y="1008063"/>
            <a:ext cx="11376025" cy="5230812"/>
          </a:xfrm>
        </p:spPr>
        <p:txBody>
          <a:bodyPr/>
          <a:lstStyle/>
          <a:p>
            <a:pPr marL="361950" indent="-361950"/>
            <a:r>
              <a:rPr lang="en-US" altLang="zh-CN" dirty="0"/>
              <a:t>Selenium </a:t>
            </a:r>
            <a:r>
              <a:rPr lang="en-US" altLang="zh-CN" dirty="0" err="1"/>
              <a:t>Webdriver</a:t>
            </a:r>
            <a:r>
              <a:rPr lang="zh-CN" altLang="zh-CN" dirty="0"/>
              <a:t>提供两种类型的等待</a:t>
            </a:r>
            <a:r>
              <a:rPr lang="en-US" altLang="zh-CN" dirty="0"/>
              <a:t>——</a:t>
            </a:r>
            <a:r>
              <a:rPr lang="zh-CN" altLang="zh-CN" dirty="0"/>
              <a:t>隐式和显式。显式的等待使网络驱动程序在继续执行之前等待某个条件的发生。隐式的等待使</a:t>
            </a:r>
            <a:r>
              <a:rPr lang="en-US" altLang="zh-CN" dirty="0"/>
              <a:t>WebDriver</a:t>
            </a:r>
            <a:r>
              <a:rPr lang="zh-CN" altLang="zh-CN" dirty="0"/>
              <a:t>在尝试定位一个元素时，在一定的时间内轮询</a:t>
            </a:r>
            <a:r>
              <a:rPr lang="en-US" altLang="zh-CN" dirty="0"/>
              <a:t>DOM</a:t>
            </a:r>
            <a:r>
              <a:rPr lang="zh-CN" altLang="zh-CN" dirty="0"/>
              <a:t>。在爬取“</a:t>
            </a:r>
            <a:r>
              <a:rPr lang="en-US" altLang="zh-CN" dirty="0"/>
              <a:t>http://www.ptpress.com.cn/shopping/index</a:t>
            </a:r>
            <a:r>
              <a:rPr lang="zh-CN" altLang="zh-CN" dirty="0"/>
              <a:t>”网页搜索“</a:t>
            </a:r>
            <a:r>
              <a:rPr lang="en-US" altLang="zh-CN" dirty="0"/>
              <a:t>Python</a:t>
            </a:r>
            <a:r>
              <a:rPr lang="zh-CN" altLang="zh-CN" dirty="0"/>
              <a:t>编程”关键词过程中，用到了显示等待，本节主要介绍显示等待。显式等待是指定某个条件，然后设置最长等待时间。如果在这个时间还没有找到元素，那么便会抛出异常，在登录“</a:t>
            </a:r>
            <a:r>
              <a:rPr lang="en-US" altLang="zh-CN" dirty="0"/>
              <a:t>http://www.ptpress.com.cn/shopping/index</a:t>
            </a:r>
            <a:r>
              <a:rPr lang="zh-CN" altLang="zh-CN" dirty="0"/>
              <a:t>”网页等待</a:t>
            </a:r>
            <a:r>
              <a:rPr lang="en-US" altLang="zh-CN" dirty="0"/>
              <a:t>10</a:t>
            </a:r>
            <a:r>
              <a:rPr lang="zh-CN" altLang="zh-CN" dirty="0"/>
              <a:t>秒。</a:t>
            </a:r>
          </a:p>
          <a:p>
            <a:pPr marL="361950" indent="-361950"/>
            <a:r>
              <a:rPr lang="en-US" altLang="zh-CN" dirty="0" err="1"/>
              <a:t>WebDriverWait</a:t>
            </a:r>
            <a:r>
              <a:rPr lang="zh-CN" altLang="zh-CN" dirty="0"/>
              <a:t>函数是默认每</a:t>
            </a:r>
            <a:r>
              <a:rPr lang="en-US" altLang="zh-CN" dirty="0"/>
              <a:t>500</a:t>
            </a:r>
            <a:r>
              <a:rPr lang="zh-CN" altLang="zh-CN" dirty="0"/>
              <a:t>毫秒调用一次</a:t>
            </a:r>
            <a:r>
              <a:rPr lang="en-US" altLang="zh-CN" dirty="0" err="1"/>
              <a:t>ExpectedCondition</a:t>
            </a:r>
            <a:r>
              <a:rPr lang="zh-CN" altLang="zh-CN" dirty="0"/>
              <a:t>，直到成功返回。</a:t>
            </a:r>
            <a:r>
              <a:rPr lang="en-US" altLang="zh-CN" dirty="0" err="1"/>
              <a:t>ExpectedCondition</a:t>
            </a:r>
            <a:r>
              <a:rPr lang="zh-CN" altLang="zh-CN" dirty="0"/>
              <a:t>的成功返回类型是布尔值，对于所有其他</a:t>
            </a:r>
            <a:r>
              <a:rPr lang="en-US" altLang="zh-CN" dirty="0" err="1"/>
              <a:t>ExpectedCondition</a:t>
            </a:r>
            <a:r>
              <a:rPr lang="zh-CN" altLang="zh-CN" dirty="0"/>
              <a:t>类型，则返回</a:t>
            </a:r>
            <a:r>
              <a:rPr lang="en-US" altLang="zh-CN" dirty="0"/>
              <a:t>True</a:t>
            </a:r>
            <a:r>
              <a:rPr lang="zh-CN" altLang="zh-CN" dirty="0"/>
              <a:t>或非</a:t>
            </a:r>
            <a:r>
              <a:rPr lang="en-US" altLang="zh-CN" dirty="0"/>
              <a:t>Null</a:t>
            </a:r>
            <a:r>
              <a:rPr lang="zh-CN" altLang="zh-CN" dirty="0"/>
              <a:t>返回值。如果在</a:t>
            </a:r>
            <a:r>
              <a:rPr lang="en-US" altLang="zh-CN" dirty="0"/>
              <a:t>10</a:t>
            </a:r>
            <a:r>
              <a:rPr lang="zh-CN" altLang="zh-CN" dirty="0"/>
              <a:t>秒内不能发现元素返回，就会在抛出</a:t>
            </a:r>
            <a:r>
              <a:rPr lang="en-US" altLang="zh-CN" dirty="0" err="1"/>
              <a:t>TimeoutException</a:t>
            </a:r>
            <a:r>
              <a:rPr lang="zh-CN" altLang="zh-CN" dirty="0"/>
              <a:t>异常。</a:t>
            </a:r>
          </a:p>
          <a:p>
            <a:pPr marL="361950" indent="-361950"/>
            <a:r>
              <a:rPr lang="en-US" altLang="zh-CN" dirty="0" err="1"/>
              <a:t>WebDriverWait</a:t>
            </a:r>
            <a:r>
              <a:rPr lang="zh-CN" altLang="zh-CN" dirty="0"/>
              <a:t>的语法使用格式如下。</a:t>
            </a:r>
          </a:p>
          <a:p>
            <a:pPr marL="361950" indent="-361950"/>
            <a:endParaRPr lang="zh-CN" altLang="en-US" dirty="0"/>
          </a:p>
        </p:txBody>
      </p:sp>
      <p:sp>
        <p:nvSpPr>
          <p:cNvPr id="23555" name="标题 2">
            <a:extLst>
              <a:ext uri="{FF2B5EF4-FFF2-40B4-BE49-F238E27FC236}">
                <a16:creationId xmlns:a16="http://schemas.microsoft.com/office/drawing/2014/main" id="{09ACB945-E694-44A1-AC2B-DF5139C9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页面等待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3690196E-EF2D-4529-92BF-1303CC31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146675"/>
            <a:ext cx="97742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WebDriverWait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(driver, </a:t>
            </a:r>
            <a:r>
              <a:rPr lang="zh-CN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等待时间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48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C5039205-68B9-44AE-89DF-49071DD1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954088"/>
            <a:ext cx="11107737" cy="5170487"/>
          </a:xfrm>
        </p:spPr>
        <p:txBody>
          <a:bodyPr/>
          <a:lstStyle/>
          <a:p>
            <a:pPr marL="361950" indent="-361950"/>
            <a:r>
              <a:rPr lang="zh-CN" altLang="zh-CN"/>
              <a:t>在自动化</a:t>
            </a:r>
            <a:r>
              <a:rPr lang="en-US" altLang="zh-CN"/>
              <a:t>Web</a:t>
            </a:r>
            <a:r>
              <a:rPr lang="zh-CN" altLang="zh-CN"/>
              <a:t>浏览器时，不需要手动编写期望的条件类，也不必为自动化创建实用程序包，</a:t>
            </a:r>
            <a:r>
              <a:rPr lang="en-US" altLang="zh-CN"/>
              <a:t>Selenium</a:t>
            </a:r>
            <a:r>
              <a:rPr lang="zh-CN" altLang="zh-CN"/>
              <a:t>库提供了一些便利的判断方法如表 </a:t>
            </a:r>
            <a:r>
              <a:rPr lang="en-US" altLang="zh-CN"/>
              <a:t>4‑2</a:t>
            </a:r>
            <a:r>
              <a:rPr lang="zh-CN" altLang="zh-CN"/>
              <a:t>所示，在爬取“</a:t>
            </a:r>
            <a:r>
              <a:rPr lang="en-US" altLang="zh-CN"/>
              <a:t>http://www.ptpress.com.cn/search/books</a:t>
            </a:r>
            <a:r>
              <a:rPr lang="zh-CN" altLang="zh-CN"/>
              <a:t>”网页搜索“</a:t>
            </a:r>
            <a:r>
              <a:rPr lang="en-US" altLang="zh-CN"/>
              <a:t>Python</a:t>
            </a:r>
            <a:r>
              <a:rPr lang="zh-CN" altLang="zh-CN"/>
              <a:t>编程”关键词的过程中，用到了</a:t>
            </a:r>
            <a:r>
              <a:rPr lang="en-US" altLang="zh-CN"/>
              <a:t>element_to_be_clickable</a:t>
            </a:r>
            <a:r>
              <a:rPr lang="zh-CN" altLang="zh-CN"/>
              <a:t>方法、元素是否可点击等判断方法。</a:t>
            </a:r>
          </a:p>
          <a:p>
            <a:pPr marL="361950" indent="-361950"/>
            <a:endParaRPr lang="zh-CN" altLang="en-US"/>
          </a:p>
        </p:txBody>
      </p:sp>
      <p:sp>
        <p:nvSpPr>
          <p:cNvPr id="30723" name="标题 2">
            <a:extLst>
              <a:ext uri="{FF2B5EF4-FFF2-40B4-BE49-F238E27FC236}">
                <a16:creationId xmlns:a16="http://schemas.microsoft.com/office/drawing/2014/main" id="{25FAD074-4FAC-4D67-B459-2F1B326E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预期的条件</a:t>
            </a:r>
            <a:endParaRPr lang="zh-CN" altLang="en-US" b="0">
              <a:latin typeface="Calibri" panose="020F0502020204030204" pitchFamily="34" charset="0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9C76CB3-17CF-4DA1-A4CD-BA00530FD70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85970215"/>
              </p:ext>
            </p:extLst>
          </p:nvPr>
        </p:nvGraphicFramePr>
        <p:xfrm>
          <a:off x="685800" y="2595563"/>
          <a:ext cx="9084365" cy="388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7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title_is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标题是某内容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title_contains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标题包含某内容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presence_of_element_located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元素加载出，传入定位元组，如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(By.ID, 'p')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visibility_of_element_located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元素可见，传入定位元组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visibility_of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传入元素对象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presence_of_all_elements_located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所有元素加载出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某个元素文本包含某文字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76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text_to_be_present_in_element_value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某个元素值包含某文字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5546" marR="554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0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43233AF-5C95-481F-8775-86B7C71BE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88495"/>
              </p:ext>
            </p:extLst>
          </p:nvPr>
        </p:nvGraphicFramePr>
        <p:xfrm>
          <a:off x="457200" y="1220788"/>
          <a:ext cx="8875643" cy="534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5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frame_to_be_available_and_switch_to_it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加载并切换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invisibility_of_element_located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元素不可见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element_to_be_clickable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元素可点击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staleness_of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判断一个元素是否仍在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，可判断页面是否已经刷新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element_to_be_selected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元素可选择，传元素对象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element_located_to_be_selected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元素可选择，传入定位元组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element_selection_state_to_be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传入元素对象以及状态，相等返回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element_located_selection_state_to_be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传入定位元组以及状态，相等返回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959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alert_is_present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是否出现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Alert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6611" marR="6661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781" name="标题 2">
            <a:extLst>
              <a:ext uri="{FF2B5EF4-FFF2-40B4-BE49-F238E27FC236}">
                <a16:creationId xmlns:a16="http://schemas.microsoft.com/office/drawing/2014/main" id="{C732914D-3270-4027-BD0B-DBA3976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预期的条件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1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>
            <a:extLst>
              <a:ext uri="{FF2B5EF4-FFF2-40B4-BE49-F238E27FC236}">
                <a16:creationId xmlns:a16="http://schemas.microsoft.com/office/drawing/2014/main" id="{6B389CC1-638A-45DD-A4CB-EBC314B5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87413"/>
            <a:ext cx="11950700" cy="5768975"/>
          </a:xfrm>
        </p:spPr>
        <p:txBody>
          <a:bodyPr/>
          <a:lstStyle/>
          <a:p>
            <a:pPr marL="361950" indent="-361950"/>
            <a:r>
              <a:rPr lang="zh-CN" altLang="zh-CN"/>
              <a:t>在页面中定位元素有多种策略。</a:t>
            </a:r>
            <a:r>
              <a:rPr lang="en-US" altLang="zh-CN"/>
              <a:t>Selenium</a:t>
            </a:r>
            <a:r>
              <a:rPr lang="zh-CN" altLang="zh-CN"/>
              <a:t>库提供了</a:t>
            </a:r>
            <a:r>
              <a:rPr lang="zh-CN" altLang="en-US"/>
              <a:t>如</a:t>
            </a:r>
            <a:r>
              <a:rPr lang="zh-CN" altLang="zh-CN"/>
              <a:t>表所示的方法来定位页面中的元素，使用</a:t>
            </a:r>
            <a:r>
              <a:rPr lang="en-US" altLang="zh-CN"/>
              <a:t>find_element</a:t>
            </a:r>
            <a:r>
              <a:rPr lang="zh-CN" altLang="zh-CN"/>
              <a:t>进行元素选取。在单元素查找中使用到了通过元素</a:t>
            </a:r>
            <a:r>
              <a:rPr lang="en-US" altLang="zh-CN"/>
              <a:t>ID</a:t>
            </a:r>
            <a:r>
              <a:rPr lang="zh-CN" altLang="zh-CN"/>
              <a:t>进行定位、通过</a:t>
            </a:r>
            <a:r>
              <a:rPr lang="en-US" altLang="zh-CN"/>
              <a:t>XPath</a:t>
            </a:r>
            <a:r>
              <a:rPr lang="zh-CN" altLang="zh-CN"/>
              <a:t>表达式进行定位、通过</a:t>
            </a:r>
            <a:r>
              <a:rPr lang="en-US" altLang="zh-CN"/>
              <a:t>CSS</a:t>
            </a:r>
            <a:r>
              <a:rPr lang="zh-CN" altLang="zh-CN"/>
              <a:t>选择器进行定位等操作。在多元素查找中使用到了通过</a:t>
            </a:r>
            <a:r>
              <a:rPr lang="en-US" altLang="zh-CN"/>
              <a:t>CSS</a:t>
            </a:r>
            <a:r>
              <a:rPr lang="zh-CN" altLang="zh-CN"/>
              <a:t>选择器进行定位等操作。</a:t>
            </a:r>
          </a:p>
          <a:p>
            <a:pPr marL="361950" indent="-361950"/>
            <a:endParaRPr lang="zh-CN" altLang="en-US"/>
          </a:p>
        </p:txBody>
      </p:sp>
      <p:sp>
        <p:nvSpPr>
          <p:cNvPr id="26627" name="标题 2">
            <a:extLst>
              <a:ext uri="{FF2B5EF4-FFF2-40B4-BE49-F238E27FC236}">
                <a16:creationId xmlns:a16="http://schemas.microsoft.com/office/drawing/2014/main" id="{615ABE96-0739-4CD6-9F49-F938FA3E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元素选取</a:t>
            </a:r>
            <a:endParaRPr lang="zh-CN" altLang="en-US" b="0">
              <a:latin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8D2F79-DB6D-450A-B5A1-A2A7036E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73963"/>
              </p:ext>
            </p:extLst>
          </p:nvPr>
        </p:nvGraphicFramePr>
        <p:xfrm>
          <a:off x="439738" y="2214563"/>
          <a:ext cx="8922923" cy="400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定位一个元素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定位多个元素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337945" algn="l"/>
                        </a:tabLs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find_element_by_id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find_elements_by_id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通过元素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find_element_by_name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find_elements_by_name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通过元素名称进行定位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find_element_by_xpath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find_elements_by_xpath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XPath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find_element_by_link_text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find_elements_by_link_text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通过完整超链接文本进行定位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find_element_by_partial_link_text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find_elements_by_partial_link_text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通过部分超链接文本进行定位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find_element_by_tag_name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find_elements_by_tag_name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通过标记名称进行定位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find_element_by_class_name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find_elements_by_class_name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通过类名进行定位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find_element_by_css_selector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find_elements_by_css_selector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选择器进行定位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8001" marR="1800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967D4CF1-8307-4764-97E9-4689688D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1754188"/>
            <a:ext cx="11101387" cy="4498975"/>
          </a:xfrm>
        </p:spPr>
        <p:txBody>
          <a:bodyPr/>
          <a:lstStyle/>
          <a:p>
            <a:pPr marL="361950" indent="-361950"/>
            <a:r>
              <a:rPr lang="en-US" altLang="zh-CN"/>
              <a:t>HTML</a:t>
            </a:r>
            <a:r>
              <a:rPr lang="zh-CN" altLang="zh-CN"/>
              <a:t>表单包含了表单元素，而表单元素指的是不同类型的</a:t>
            </a:r>
            <a:r>
              <a:rPr lang="en-US" altLang="zh-CN"/>
              <a:t>input</a:t>
            </a:r>
            <a:r>
              <a:rPr lang="zh-CN" altLang="zh-CN"/>
              <a:t>元素、复选框、单选按钮、提交按钮等。填写完表单后，需要提交表单。定位“搜索”按钮并复制该元素的</a:t>
            </a:r>
            <a:r>
              <a:rPr lang="en-US" altLang="zh-CN"/>
              <a:t>selector</a:t>
            </a:r>
            <a:r>
              <a:rPr lang="zh-CN" altLang="zh-CN"/>
              <a:t>，如图所示。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925D596C-D2D2-47DD-94C7-734F56DD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页面操作</a:t>
            </a:r>
            <a:endParaRPr lang="zh-CN" altLang="en-US" b="0">
              <a:latin typeface="Calibri" panose="020F0502020204030204" pitchFamily="34" charset="0"/>
            </a:endParaRPr>
          </a:p>
        </p:txBody>
      </p:sp>
      <p:sp>
        <p:nvSpPr>
          <p:cNvPr id="24580" name="内容占位符 3">
            <a:extLst>
              <a:ext uri="{FF2B5EF4-FFF2-40B4-BE49-F238E27FC236}">
                <a16:creationId xmlns:a16="http://schemas.microsoft.com/office/drawing/2014/main" id="{7F87DFE3-B25E-460A-A128-F6D705EAC2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填充表单</a:t>
            </a:r>
          </a:p>
        </p:txBody>
      </p:sp>
      <p:pic>
        <p:nvPicPr>
          <p:cNvPr id="24581" name="图片 4">
            <a:extLst>
              <a:ext uri="{FF2B5EF4-FFF2-40B4-BE49-F238E27FC236}">
                <a16:creationId xmlns:a16="http://schemas.microsoft.com/office/drawing/2014/main" id="{E03F53AF-5C7F-4048-AF3E-6C184F31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676525"/>
            <a:ext cx="7046912" cy="3452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3FD0B991-4EB8-4EC6-9A08-2591560A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30300"/>
            <a:ext cx="11107737" cy="4994275"/>
          </a:xfrm>
        </p:spPr>
        <p:txBody>
          <a:bodyPr/>
          <a:lstStyle/>
          <a:p>
            <a:pPr marL="361950" indent="-361950"/>
            <a:r>
              <a:rPr lang="en-US" altLang="zh-CN"/>
              <a:t>Selenium</a:t>
            </a:r>
            <a:r>
              <a:rPr lang="zh-CN" altLang="zh-CN"/>
              <a:t>库的</a:t>
            </a:r>
            <a:r>
              <a:rPr lang="en-US" altLang="zh-CN"/>
              <a:t>find_element</a:t>
            </a:r>
            <a:r>
              <a:rPr lang="zh-CN" altLang="zh-CN"/>
              <a:t>的语法使用格式如下。</a:t>
            </a:r>
          </a:p>
          <a:p>
            <a:pPr marL="361950" indent="-361950"/>
            <a:endParaRPr lang="zh-CN" altLang="en-US"/>
          </a:p>
        </p:txBody>
      </p:sp>
      <p:sp>
        <p:nvSpPr>
          <p:cNvPr id="27651" name="标题 2">
            <a:extLst>
              <a:ext uri="{FF2B5EF4-FFF2-40B4-BE49-F238E27FC236}">
                <a16:creationId xmlns:a16="http://schemas.microsoft.com/office/drawing/2014/main" id="{010AC1E6-F53D-4103-8DF5-16CE8CB3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元素选取</a:t>
            </a:r>
            <a:endParaRPr lang="zh-CN" altLang="en-US"/>
          </a:p>
        </p:txBody>
      </p:sp>
      <p:sp>
        <p:nvSpPr>
          <p:cNvPr id="27652" name="TextBox 5">
            <a:extLst>
              <a:ext uri="{FF2B5EF4-FFF2-40B4-BE49-F238E27FC236}">
                <a16:creationId xmlns:a16="http://schemas.microsoft.com/office/drawing/2014/main" id="{D7ABE393-333E-4C49-BC1D-50C52D911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920875"/>
            <a:ext cx="9774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driver.find_element_by_id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By.method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selector_url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B77453-467D-451F-B3E7-2D511AEC8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在浏览器中打开网站“</a:t>
            </a:r>
            <a:r>
              <a:rPr lang="en-US" altLang="zh-CN" dirty="0"/>
              <a:t>http://www.tipdm.com</a:t>
            </a:r>
            <a:r>
              <a:rPr lang="zh-CN" altLang="zh-CN" dirty="0"/>
              <a:t>”，按“</a:t>
            </a:r>
            <a:r>
              <a:rPr lang="en-US" altLang="zh-CN" dirty="0"/>
              <a:t>F12</a:t>
            </a:r>
            <a:r>
              <a:rPr lang="zh-CN" altLang="zh-CN" dirty="0"/>
              <a:t>”键调出</a:t>
            </a:r>
            <a:r>
              <a:rPr lang="en-US" altLang="zh-CN" dirty="0"/>
              <a:t>Chrome</a:t>
            </a:r>
            <a:r>
              <a:rPr lang="zh-CN" altLang="zh-CN" dirty="0"/>
              <a:t>开发者工具或者单击“更多工具”选项中的“开发者工具”选项。</a:t>
            </a:r>
            <a:r>
              <a:rPr lang="en-US" altLang="zh-CN" dirty="0"/>
              <a:t>Chrome</a:t>
            </a:r>
            <a:r>
              <a:rPr lang="zh-CN" altLang="zh-CN" dirty="0"/>
              <a:t>开发者工具中的元素面板上显示的是浏览器执行</a:t>
            </a:r>
            <a:r>
              <a:rPr lang="en-US" altLang="zh-CN" dirty="0"/>
              <a:t>JavaScript</a:t>
            </a:r>
            <a:r>
              <a:rPr lang="zh-CN" altLang="zh-CN" dirty="0"/>
              <a:t>之后生成的</a:t>
            </a:r>
            <a:r>
              <a:rPr lang="en-US" altLang="zh-CN" dirty="0"/>
              <a:t>HTML</a:t>
            </a:r>
            <a:r>
              <a:rPr lang="zh-CN" altLang="zh-CN" dirty="0"/>
              <a:t>源码。找到解决方案的第一条数据对应的</a:t>
            </a:r>
            <a:r>
              <a:rPr lang="en-US" altLang="zh-CN" dirty="0"/>
              <a:t>HTML</a:t>
            </a:r>
            <a:r>
              <a:rPr lang="zh-CN" altLang="zh-CN" dirty="0"/>
              <a:t>源码，如图所示。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sp>
        <p:nvSpPr>
          <p:cNvPr id="12291" name="标题 2">
            <a:extLst>
              <a:ext uri="{FF2B5EF4-FFF2-40B4-BE49-F238E27FC236}">
                <a16:creationId xmlns:a16="http://schemas.microsoft.com/office/drawing/2014/main" id="{3A638C5F-4FE6-466E-8F11-CC4C3A4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了解静态网页和动态网页区别</a:t>
            </a:r>
            <a:endParaRPr lang="zh-CN" altLang="en-US" b="0">
              <a:latin typeface="Calibri" panose="020F0502020204030204" pitchFamily="34" charset="0"/>
            </a:endParaRPr>
          </a:p>
        </p:txBody>
      </p:sp>
      <p:sp>
        <p:nvSpPr>
          <p:cNvPr id="12292" name="内容占位符 7">
            <a:extLst>
              <a:ext uri="{FF2B5EF4-FFF2-40B4-BE49-F238E27FC236}">
                <a16:creationId xmlns:a16="http://schemas.microsoft.com/office/drawing/2014/main" id="{BCDACF37-DAE7-4E6A-867F-6F6586A991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判断静态网页</a:t>
            </a:r>
          </a:p>
        </p:txBody>
      </p:sp>
      <p:pic>
        <p:nvPicPr>
          <p:cNvPr id="12293" name="图片 8">
            <a:extLst>
              <a:ext uri="{FF2B5EF4-FFF2-40B4-BE49-F238E27FC236}">
                <a16:creationId xmlns:a16="http://schemas.microsoft.com/office/drawing/2014/main" id="{C624D84B-1641-4F64-9BCF-9AE19745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69" y="3457604"/>
            <a:ext cx="5778844" cy="330949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503CAF4A-77ED-4BE0-AC84-4721072F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546225"/>
            <a:ext cx="11141075" cy="4854575"/>
          </a:xfrm>
        </p:spPr>
        <p:txBody>
          <a:bodyPr/>
          <a:lstStyle/>
          <a:p>
            <a:pPr marL="361950" indent="-361950"/>
            <a:r>
              <a:rPr lang="zh-CN" altLang="zh-CN" dirty="0"/>
              <a:t>获取“</a:t>
            </a:r>
            <a:r>
              <a:rPr lang="en-US" altLang="zh-CN" dirty="0"/>
              <a:t>http://www.ptpress.com.cn/shopping/index</a:t>
            </a:r>
            <a:r>
              <a:rPr lang="zh-CN" altLang="zh-CN" dirty="0"/>
              <a:t>”响应的网页搜索框架元素，如图所示。</a:t>
            </a:r>
          </a:p>
          <a:p>
            <a:pPr marL="361950" indent="-361950"/>
            <a:endParaRPr lang="zh-CN" altLang="en-US" dirty="0"/>
          </a:p>
        </p:txBody>
      </p:sp>
      <p:sp>
        <p:nvSpPr>
          <p:cNvPr id="28675" name="标题 2">
            <a:extLst>
              <a:ext uri="{FF2B5EF4-FFF2-40B4-BE49-F238E27FC236}">
                <a16:creationId xmlns:a16="http://schemas.microsoft.com/office/drawing/2014/main" id="{74055FC9-788A-4F21-99F6-19661414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28676" name="内容占位符 3">
            <a:extLst>
              <a:ext uri="{FF2B5EF4-FFF2-40B4-BE49-F238E27FC236}">
                <a16:creationId xmlns:a16="http://schemas.microsoft.com/office/drawing/2014/main" id="{9A687A4B-95CD-4AAF-878C-96DCF5E1580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搜索“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编程”获取相关图书信息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CF57ED-1F0B-41F0-AAB1-F729B618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" y="2152584"/>
            <a:ext cx="9868407" cy="25528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4022CE55-3E3B-4716-BB98-525FA7129BCE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6D5E5AA6-91E9-4022-89AC-C08CD4FDE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5130800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1FD18CD3-61C0-4B6A-8C26-95FCDCFA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D44EAE7C-0C10-4C6C-A725-218FBCEB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171416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ct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库爬取动态网页</a:t>
            </a:r>
          </a:p>
        </p:txBody>
      </p:sp>
      <p:sp>
        <p:nvSpPr>
          <p:cNvPr id="37898" name="标题 3">
            <a:extLst>
              <a:ext uri="{FF2B5EF4-FFF2-40B4-BE49-F238E27FC236}">
                <a16:creationId xmlns:a16="http://schemas.microsoft.com/office/drawing/2014/main" id="{6450F845-E978-48A8-8028-39E8DE3B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785328FF-D56C-42F4-91C7-DFCFAC645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ct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逆向分析爬取动态网页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5019CC11-333E-4831-9408-B294B4405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89416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BE46CB0E-660B-4780-8B38-775A7892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D4084AFB-FECC-416C-82AF-4791EEA3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A8943-A24E-4740-A51C-4373AD2C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08063"/>
            <a:ext cx="11107737" cy="51165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本章介绍了两种方法爬取动态网页，分别是逆向分析爬取和通过</a:t>
            </a:r>
            <a:r>
              <a:rPr lang="en-US" altLang="zh-CN" dirty="0"/>
              <a:t>Selenium</a:t>
            </a:r>
            <a:r>
              <a:rPr lang="zh-CN" altLang="zh-CN" dirty="0"/>
              <a:t>爬取，同时也介绍了如何将爬取到的数据，储存到</a:t>
            </a:r>
            <a:r>
              <a:rPr lang="en-US" altLang="zh-CN" dirty="0"/>
              <a:t>MongoDB</a:t>
            </a:r>
            <a:r>
              <a:rPr lang="zh-CN" altLang="zh-CN" dirty="0"/>
              <a:t>中，具体内容如下。</a:t>
            </a:r>
          </a:p>
          <a:p>
            <a:pPr>
              <a:defRPr/>
            </a:pPr>
            <a:r>
              <a:rPr lang="zh-CN" altLang="zh-CN" dirty="0"/>
              <a:t>通过源码比对，实现了静态网页与动态网页的区分。</a:t>
            </a:r>
          </a:p>
          <a:p>
            <a:pPr>
              <a:defRPr/>
            </a:pPr>
            <a:r>
              <a:rPr lang="zh-CN" altLang="zh-CN" dirty="0"/>
              <a:t>使用逆向分析技术爬取网站“</a:t>
            </a:r>
            <a:r>
              <a:rPr lang="en-US" altLang="zh-CN" dirty="0"/>
              <a:t>http://www.ptpress.com.cn</a:t>
            </a:r>
            <a:r>
              <a:rPr lang="zh-CN" altLang="zh-CN" dirty="0"/>
              <a:t>”首页新书信息。</a:t>
            </a:r>
          </a:p>
          <a:p>
            <a:pPr>
              <a:defRPr/>
            </a:pPr>
            <a:r>
              <a:rPr lang="zh-CN" altLang="zh-CN" dirty="0"/>
              <a:t>使用</a:t>
            </a:r>
            <a:r>
              <a:rPr lang="en-US" altLang="zh-CN" dirty="0"/>
              <a:t>Selenium</a:t>
            </a:r>
            <a:r>
              <a:rPr lang="zh-CN" altLang="zh-CN" dirty="0"/>
              <a:t>爬取网站“</a:t>
            </a:r>
            <a:r>
              <a:rPr lang="en-US" altLang="zh-CN" dirty="0"/>
              <a:t>http://www.ptpress.com.cn/search/books</a:t>
            </a:r>
            <a:r>
              <a:rPr lang="zh-CN" altLang="zh-CN" dirty="0"/>
              <a:t>”中的以“</a:t>
            </a:r>
            <a:r>
              <a:rPr lang="en-US" altLang="zh-CN" dirty="0"/>
              <a:t>python</a:t>
            </a:r>
            <a:r>
              <a:rPr lang="zh-CN" altLang="zh-CN" dirty="0"/>
              <a:t>编程”为关键词的信息。</a:t>
            </a:r>
          </a:p>
          <a:p>
            <a:pPr>
              <a:defRPr/>
            </a:pPr>
            <a:r>
              <a:rPr lang="zh-CN" altLang="zh-CN" dirty="0"/>
              <a:t>将爬取到的数据，储存至</a:t>
            </a:r>
            <a:r>
              <a:rPr lang="en-US" altLang="zh-CN" dirty="0"/>
              <a:t>MongoDB</a:t>
            </a:r>
            <a:r>
              <a:rPr lang="zh-CN" altLang="zh-CN" dirty="0"/>
              <a:t>数据库。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8915" name="标题 2">
            <a:extLst>
              <a:ext uri="{FF2B5EF4-FFF2-40B4-BE49-F238E27FC236}">
                <a16:creationId xmlns:a16="http://schemas.microsoft.com/office/drawing/2014/main" id="{19797162-3EEA-4FC8-9E7C-0E701C19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小结</a:t>
            </a:r>
            <a:endParaRPr lang="zh-CN" altLang="en-US"/>
          </a:p>
        </p:txBody>
      </p:sp>
      <p:pic>
        <p:nvPicPr>
          <p:cNvPr id="38916" name="Picture 2" descr="D:\Users\yilinlin\Desktop\timg_meitu_1.jpg">
            <a:extLst>
              <a:ext uri="{FF2B5EF4-FFF2-40B4-BE49-F238E27FC236}">
                <a16:creationId xmlns:a16="http://schemas.microsoft.com/office/drawing/2014/main" id="{7ED0FFC6-02D0-4080-9AEA-EE648E54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3522663"/>
            <a:ext cx="41751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5446C269-9B75-4802-879A-A65DD3B51E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065231D-F96E-4522-A9FE-B3E4F546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5">
            <a:extLst>
              <a:ext uri="{FF2B5EF4-FFF2-40B4-BE49-F238E27FC236}">
                <a16:creationId xmlns:a16="http://schemas.microsoft.com/office/drawing/2014/main" id="{F651AA6B-4DD6-4DCC-AF29-46C1CA6A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zh-CN"/>
              <a:t>还有另一种方法查看源码，右键单击鼠标页面，选择“查看页面源代码”，如图所示。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3315" name="标题 4">
            <a:extLst>
              <a:ext uri="{FF2B5EF4-FFF2-40B4-BE49-F238E27FC236}">
                <a16:creationId xmlns:a16="http://schemas.microsoft.com/office/drawing/2014/main" id="{9971A7D2-C7AE-4DA4-B3AB-25D023CD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了解静态网页和动态网页区别</a:t>
            </a:r>
            <a:endParaRPr lang="zh-CN" altLang="en-US"/>
          </a:p>
        </p:txBody>
      </p:sp>
      <p:pic>
        <p:nvPicPr>
          <p:cNvPr id="13316" name="图片 6">
            <a:extLst>
              <a:ext uri="{FF2B5EF4-FFF2-40B4-BE49-F238E27FC236}">
                <a16:creationId xmlns:a16="http://schemas.microsoft.com/office/drawing/2014/main" id="{3B58412F-7480-43C4-A4C7-5069BEFBC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8" y="2344529"/>
            <a:ext cx="7105098" cy="376667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98F0A495-1D27-4B38-99E7-9E1D61B2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zh-CN"/>
              <a:t>得到服务器直接返回的</a:t>
            </a:r>
            <a:r>
              <a:rPr lang="en-US" altLang="zh-CN"/>
              <a:t>HTML</a:t>
            </a:r>
            <a:r>
              <a:rPr lang="zh-CN" altLang="zh-CN"/>
              <a:t>源码，找到解决方案的第一条数据的信息，如图所示。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4339" name="标题 2">
            <a:extLst>
              <a:ext uri="{FF2B5EF4-FFF2-40B4-BE49-F238E27FC236}">
                <a16:creationId xmlns:a16="http://schemas.microsoft.com/office/drawing/2014/main" id="{D71CAEB1-CEAE-47D3-BC56-2DFE171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了解静态网页和动态网页区别</a:t>
            </a:r>
            <a:endParaRPr lang="zh-CN" altLang="en-US"/>
          </a:p>
        </p:txBody>
      </p:sp>
      <p:pic>
        <p:nvPicPr>
          <p:cNvPr id="14340" name="图片 3" descr="2018-07-26_110059">
            <a:extLst>
              <a:ext uri="{FF2B5EF4-FFF2-40B4-BE49-F238E27FC236}">
                <a16:creationId xmlns:a16="http://schemas.microsoft.com/office/drawing/2014/main" id="{3667D49C-EC1B-432E-8E8F-E25A14D6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51" y="2227111"/>
            <a:ext cx="7735543" cy="378295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4">
            <a:extLst>
              <a:ext uri="{FF2B5EF4-FFF2-40B4-BE49-F238E27FC236}">
                <a16:creationId xmlns:a16="http://schemas.microsoft.com/office/drawing/2014/main" id="{4E8FB047-AFD3-4E3C-BFF2-276FD455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573213"/>
            <a:ext cx="11107737" cy="4814887"/>
          </a:xfrm>
        </p:spPr>
        <p:txBody>
          <a:bodyPr/>
          <a:lstStyle/>
          <a:p>
            <a:pPr marL="361950" indent="-361950"/>
            <a:r>
              <a:rPr lang="zh-CN" altLang="zh-CN"/>
              <a:t>在浏览器中打开网站“</a:t>
            </a:r>
            <a:r>
              <a:rPr lang="en-US" altLang="zh-CN"/>
              <a:t>http://www.ptpress.com.cn</a:t>
            </a:r>
            <a:r>
              <a:rPr lang="zh-CN" altLang="zh-CN"/>
              <a:t>”，按“</a:t>
            </a:r>
            <a:r>
              <a:rPr lang="en-US" altLang="zh-CN"/>
              <a:t>F12</a:t>
            </a:r>
            <a:r>
              <a:rPr lang="zh-CN" altLang="zh-CN"/>
              <a:t>”键调出</a:t>
            </a:r>
            <a:r>
              <a:rPr lang="en-US" altLang="zh-CN"/>
              <a:t>Chrome</a:t>
            </a:r>
            <a:r>
              <a:rPr lang="zh-CN" altLang="zh-CN"/>
              <a:t>开发者工具，找到“互联网</a:t>
            </a:r>
            <a:r>
              <a:rPr lang="en-US" altLang="zh-CN"/>
              <a:t>+</a:t>
            </a:r>
            <a:r>
              <a:rPr lang="zh-CN" altLang="zh-CN"/>
              <a:t>智慧城市 核心技术及行业应用”的</a:t>
            </a:r>
            <a:r>
              <a:rPr lang="en-US" altLang="zh-CN"/>
              <a:t>HTML</a:t>
            </a:r>
            <a:r>
              <a:rPr lang="zh-CN" altLang="zh-CN"/>
              <a:t>信息，如图所示。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5363" name="标题 3">
            <a:extLst>
              <a:ext uri="{FF2B5EF4-FFF2-40B4-BE49-F238E27FC236}">
                <a16:creationId xmlns:a16="http://schemas.microsoft.com/office/drawing/2014/main" id="{A2066C01-88F9-4FAA-87B7-57F06567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了解静态网页和动态网页区别</a:t>
            </a:r>
            <a:endParaRPr lang="zh-CN" altLang="en-US"/>
          </a:p>
        </p:txBody>
      </p:sp>
      <p:sp>
        <p:nvSpPr>
          <p:cNvPr id="15364" name="内容占位符 5">
            <a:extLst>
              <a:ext uri="{FF2B5EF4-FFF2-40B4-BE49-F238E27FC236}">
                <a16:creationId xmlns:a16="http://schemas.microsoft.com/office/drawing/2014/main" id="{7ED3B3BC-5A87-4BC3-8F81-C2B0E8B2961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判断动态网页</a:t>
            </a:r>
          </a:p>
        </p:txBody>
      </p:sp>
      <p:pic>
        <p:nvPicPr>
          <p:cNvPr id="15365" name="图片 6" descr="1">
            <a:extLst>
              <a:ext uri="{FF2B5EF4-FFF2-40B4-BE49-F238E27FC236}">
                <a16:creationId xmlns:a16="http://schemas.microsoft.com/office/drawing/2014/main" id="{441CCA61-76C8-40F6-86A2-7AA32FF49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501900"/>
            <a:ext cx="6764337" cy="36179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B6717B3D-DE49-4808-BD3F-84F71ECE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zh-CN"/>
              <a:t>在浏览器呈现的网页中，右键单击页面，单击“查看页面源代码”选项，在弹出的</a:t>
            </a:r>
            <a:r>
              <a:rPr lang="en-US" altLang="zh-CN"/>
              <a:t>HTML</a:t>
            </a:r>
            <a:r>
              <a:rPr lang="zh-CN" altLang="zh-CN"/>
              <a:t>源码中，查找“互联网</a:t>
            </a:r>
            <a:r>
              <a:rPr lang="en-US" altLang="zh-CN"/>
              <a:t>+</a:t>
            </a:r>
            <a:r>
              <a:rPr lang="zh-CN" altLang="zh-CN"/>
              <a:t>智慧城市 核心技术及行业应用”关键字，如图所示。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16387" name="标题 2">
            <a:extLst>
              <a:ext uri="{FF2B5EF4-FFF2-40B4-BE49-F238E27FC236}">
                <a16:creationId xmlns:a16="http://schemas.microsoft.com/office/drawing/2014/main" id="{85492F77-AC61-43AE-A820-B235E690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了解静态网页和动态网页区别</a:t>
            </a:r>
            <a:endParaRPr lang="zh-CN" altLang="en-US"/>
          </a:p>
        </p:txBody>
      </p:sp>
      <p:pic>
        <p:nvPicPr>
          <p:cNvPr id="16388" name="图片 3" descr="3">
            <a:extLst>
              <a:ext uri="{FF2B5EF4-FFF2-40B4-BE49-F238E27FC236}">
                <a16:creationId xmlns:a16="http://schemas.microsoft.com/office/drawing/2014/main" id="{A76EFF58-AB62-4C05-8728-EF0A420A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2192338"/>
            <a:ext cx="7302500" cy="4002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73A5C787-38B3-4E73-B8F3-F8E4D8B0575F}"/>
              </a:ext>
            </a:extLst>
          </p:cNvPr>
          <p:cNvCxnSpPr>
            <a:cxnSpLocks/>
          </p:cNvCxnSpPr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7E101339-F3A5-4FBA-A6B5-D1D4A111C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88391F81-F504-48AD-AA5E-05FAB73C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763530F5-D91E-4E1E-8314-F7D3D57F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138620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ct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库爬取动态网页</a:t>
            </a:r>
          </a:p>
        </p:txBody>
      </p:sp>
      <p:sp>
        <p:nvSpPr>
          <p:cNvPr id="11274" name="标题 3">
            <a:extLst>
              <a:ext uri="{FF2B5EF4-FFF2-40B4-BE49-F238E27FC236}">
                <a16:creationId xmlns:a16="http://schemas.microsoft.com/office/drawing/2014/main" id="{67CFCB6D-FD19-4518-A74A-CE6AEAC9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B8440DC3-BF19-4FC0-B01D-7EDE2C247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ct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逆向分析爬取动态网页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AF5508FA-7CA3-4FFF-997D-43520B8D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776" y="3156620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8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2664CC1B-D721-46E0-8E40-06C0016E6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C99D7B49-E691-4FA6-82CE-7D18B2E8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4">
            <a:extLst>
              <a:ext uri="{FF2B5EF4-FFF2-40B4-BE49-F238E27FC236}">
                <a16:creationId xmlns:a16="http://schemas.microsoft.com/office/drawing/2014/main" id="{3FCB734C-D511-4646-9669-D6BCA505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zh-CN" dirty="0"/>
              <a:t>在确认网页是动态网页后，需要获取从网页响应中由</a:t>
            </a:r>
            <a:r>
              <a:rPr lang="en-US" altLang="zh-CN" dirty="0"/>
              <a:t>JavaScript</a:t>
            </a:r>
            <a:r>
              <a:rPr lang="zh-CN" altLang="zh-CN" dirty="0"/>
              <a:t>动态加载生成的信息，在</a:t>
            </a:r>
            <a:r>
              <a:rPr lang="en-US" altLang="zh-CN" dirty="0"/>
              <a:t>Chrome</a:t>
            </a:r>
            <a:r>
              <a:rPr lang="zh-CN" altLang="zh-CN" dirty="0"/>
              <a:t>浏览器中爬取“</a:t>
            </a:r>
            <a:r>
              <a:rPr lang="en-US" altLang="zh-CN" dirty="0"/>
              <a:t>http://www.ptpress.com.cn</a:t>
            </a:r>
            <a:r>
              <a:rPr lang="zh-CN" altLang="zh-CN" dirty="0"/>
              <a:t>”网页的信息，步骤如下。</a:t>
            </a:r>
            <a:endParaRPr lang="en-US" altLang="zh-CN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 dirty="0"/>
              <a:t>“</a:t>
            </a:r>
            <a:r>
              <a:rPr lang="en-US" altLang="zh-CN" dirty="0"/>
              <a:t>F12</a:t>
            </a:r>
            <a:r>
              <a:rPr lang="zh-CN" altLang="zh-CN" dirty="0"/>
              <a:t>”键打开“</a:t>
            </a:r>
            <a:r>
              <a:rPr lang="en-US" altLang="zh-CN" dirty="0"/>
              <a:t>http://www.ptpress.com.cn</a:t>
            </a:r>
            <a:r>
              <a:rPr lang="zh-CN" altLang="zh-CN" dirty="0"/>
              <a:t>”网页的</a:t>
            </a:r>
            <a:r>
              <a:rPr lang="en-US" altLang="zh-CN" dirty="0"/>
              <a:t>Chrome</a:t>
            </a:r>
            <a:r>
              <a:rPr lang="zh-CN" altLang="zh-CN" dirty="0"/>
              <a:t>开发者工具，如图</a:t>
            </a:r>
            <a:r>
              <a:rPr lang="zh-CN" altLang="en-US" dirty="0"/>
              <a:t>所</a:t>
            </a:r>
            <a:r>
              <a:rPr lang="zh-CN" altLang="zh-CN" dirty="0"/>
              <a:t>示。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7411" name="标题 2">
            <a:extLst>
              <a:ext uri="{FF2B5EF4-FFF2-40B4-BE49-F238E27FC236}">
                <a16:creationId xmlns:a16="http://schemas.microsoft.com/office/drawing/2014/main" id="{8F662018-E767-41A5-8997-4C93A34B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逆向分析爬取动态网页</a:t>
            </a:r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17412" name="图片 5" descr="4">
            <a:extLst>
              <a:ext uri="{FF2B5EF4-FFF2-40B4-BE49-F238E27FC236}">
                <a16:creationId xmlns:a16="http://schemas.microsoft.com/office/drawing/2014/main" id="{8CF0A861-6895-4D64-AE0C-F3B92E29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23" y="3227387"/>
            <a:ext cx="7745413" cy="36306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85CAA09C-6145-42BD-AA0C-0A958D2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/>
              <a:t>单击网络面板后，发现有很多响应。在网络面板中</a:t>
            </a:r>
            <a:r>
              <a:rPr lang="en-US" altLang="zh-CN"/>
              <a:t>XHR</a:t>
            </a:r>
            <a:r>
              <a:rPr lang="zh-CN" altLang="zh-CN"/>
              <a:t>是</a:t>
            </a:r>
            <a:r>
              <a:rPr lang="en-US" altLang="zh-CN"/>
              <a:t>Ajax</a:t>
            </a:r>
            <a:r>
              <a:rPr lang="zh-CN" altLang="zh-CN"/>
              <a:t>中的概念，表示</a:t>
            </a:r>
            <a:r>
              <a:rPr lang="en-US" altLang="zh-CN"/>
              <a:t>XML-HTTP-request</a:t>
            </a:r>
            <a:r>
              <a:rPr lang="zh-CN" altLang="zh-CN"/>
              <a:t>，一般</a:t>
            </a:r>
            <a:r>
              <a:rPr lang="en-US" altLang="zh-CN"/>
              <a:t>Javascript</a:t>
            </a:r>
            <a:r>
              <a:rPr lang="zh-CN" altLang="zh-CN"/>
              <a:t>加载的文件隐藏在</a:t>
            </a:r>
            <a:r>
              <a:rPr lang="en-US" altLang="zh-CN"/>
              <a:t>JS</a:t>
            </a:r>
            <a:r>
              <a:rPr lang="zh-CN" altLang="zh-CN"/>
              <a:t>或者</a:t>
            </a:r>
            <a:r>
              <a:rPr lang="en-US" altLang="zh-CN"/>
              <a:t>XHR</a:t>
            </a:r>
            <a:r>
              <a:rPr lang="zh-CN" altLang="zh-CN"/>
              <a:t>。通过查找发现，“</a:t>
            </a:r>
            <a:r>
              <a:rPr lang="en-US" altLang="zh-CN"/>
              <a:t>http://www.ptpress.com.cn</a:t>
            </a:r>
            <a:r>
              <a:rPr lang="zh-CN" altLang="zh-CN"/>
              <a:t>”网页。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/>
              <a:t>“新书”模块的信息在</a:t>
            </a:r>
            <a:r>
              <a:rPr lang="en-US" altLang="zh-CN"/>
              <a:t>XHR</a:t>
            </a:r>
            <a:r>
              <a:rPr lang="zh-CN" altLang="zh-CN"/>
              <a:t>的</a:t>
            </a:r>
            <a:r>
              <a:rPr lang="en-US" altLang="zh-CN"/>
              <a:t>Preview</a:t>
            </a:r>
            <a:r>
              <a:rPr lang="zh-CN" altLang="zh-CN"/>
              <a:t>标签中有需要的信息。在网络面板的</a:t>
            </a:r>
            <a:r>
              <a:rPr lang="en-US" altLang="zh-CN"/>
              <a:t>XHR</a:t>
            </a:r>
            <a:r>
              <a:rPr lang="zh-CN" altLang="zh-CN"/>
              <a:t>中，查看“</a:t>
            </a:r>
            <a:r>
              <a:rPr lang="en-US" altLang="zh-CN"/>
              <a:t>/bookinfo</a:t>
            </a:r>
            <a:r>
              <a:rPr lang="zh-CN" altLang="zh-CN"/>
              <a:t>”资源的</a:t>
            </a:r>
            <a:r>
              <a:rPr lang="en-US" altLang="zh-CN"/>
              <a:t>Preview</a:t>
            </a:r>
            <a:r>
              <a:rPr lang="zh-CN" altLang="zh-CN"/>
              <a:t>信息，可以看到网页新书的</a:t>
            </a:r>
            <a:r>
              <a:rPr lang="en-US" altLang="zh-CN"/>
              <a:t>HTML</a:t>
            </a:r>
            <a:r>
              <a:rPr lang="zh-CN" altLang="zh-CN"/>
              <a:t>信息，如图所示。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8435" name="标题 2">
            <a:extLst>
              <a:ext uri="{FF2B5EF4-FFF2-40B4-BE49-F238E27FC236}">
                <a16:creationId xmlns:a16="http://schemas.microsoft.com/office/drawing/2014/main" id="{C5C43FCB-2701-4863-AFFC-CBA7CA58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逆向分析爬取动态网页</a:t>
            </a:r>
            <a:endParaRPr lang="zh-CN" altLang="en-US"/>
          </a:p>
        </p:txBody>
      </p:sp>
      <p:pic>
        <p:nvPicPr>
          <p:cNvPr id="18436" name="图片 3" descr="6">
            <a:extLst>
              <a:ext uri="{FF2B5EF4-FFF2-40B4-BE49-F238E27FC236}">
                <a16:creationId xmlns:a16="http://schemas.microsoft.com/office/drawing/2014/main" id="{74CFBFA6-4E72-4C2C-8582-B4EF5C9A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82" y="3260460"/>
            <a:ext cx="6176478" cy="308753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人邮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" id="{12D75854-6A52-486C-A0FD-C8986F57544C}" vid="{4FF1CD36-0D99-4383-A6DB-D955F05BF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1776</Words>
  <Application>Microsoft Office PowerPoint</Application>
  <PresentationFormat>宽屏</PresentationFormat>
  <Paragraphs>148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仿宋</vt:lpstr>
      <vt:lpstr>黑体</vt:lpstr>
      <vt:lpstr>微软雅黑</vt:lpstr>
      <vt:lpstr>Arial</vt:lpstr>
      <vt:lpstr>Calibri</vt:lpstr>
      <vt:lpstr>Lucida Console</vt:lpstr>
      <vt:lpstr>Times New Roman</vt:lpstr>
      <vt:lpstr>Wingdings</vt:lpstr>
      <vt:lpstr>人邮</vt:lpstr>
      <vt:lpstr>常规动态网页爬取</vt:lpstr>
      <vt:lpstr>了解静态网页和动态网页区别</vt:lpstr>
      <vt:lpstr>了解静态网页和动态网页区别</vt:lpstr>
      <vt:lpstr>了解静态网页和动态网页区别</vt:lpstr>
      <vt:lpstr>了解静态网页和动态网页区别</vt:lpstr>
      <vt:lpstr>了解静态网页和动态网页区别</vt:lpstr>
      <vt:lpstr>目录</vt:lpstr>
      <vt:lpstr>逆向分析爬取动态网页</vt:lpstr>
      <vt:lpstr>逆向分析爬取动态网页</vt:lpstr>
      <vt:lpstr>逆向分析爬取动态网页</vt:lpstr>
      <vt:lpstr>逆向分析爬取动态网页</vt:lpstr>
      <vt:lpstr>目录</vt:lpstr>
      <vt:lpstr>安装Selenium库以及下载浏览器补丁</vt:lpstr>
      <vt:lpstr>页面等待</vt:lpstr>
      <vt:lpstr>预期的条件</vt:lpstr>
      <vt:lpstr>预期的条件</vt:lpstr>
      <vt:lpstr>元素选取</vt:lpstr>
      <vt:lpstr>页面操作</vt:lpstr>
      <vt:lpstr>元素选取</vt:lpstr>
      <vt:lpstr>例子</vt:lpstr>
      <vt:lpstr>目录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hui yang</cp:lastModifiedBy>
  <cp:revision>299</cp:revision>
  <dcterms:created xsi:type="dcterms:W3CDTF">2017-01-10T15:44:52Z</dcterms:created>
  <dcterms:modified xsi:type="dcterms:W3CDTF">2019-05-30T02:45:38Z</dcterms:modified>
</cp:coreProperties>
</file>