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12"/>
  </p:notesMasterIdLst>
  <p:sldIdLst>
    <p:sldId id="494" r:id="rId2"/>
    <p:sldId id="541" r:id="rId3"/>
    <p:sldId id="542" r:id="rId4"/>
    <p:sldId id="543" r:id="rId5"/>
    <p:sldId id="544" r:id="rId6"/>
    <p:sldId id="545" r:id="rId7"/>
    <p:sldId id="546" r:id="rId8"/>
    <p:sldId id="547" r:id="rId9"/>
    <p:sldId id="559" r:id="rId10"/>
    <p:sldId id="534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57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118A456-6B60-4C19-94B3-D48F509C04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767902-C2EE-4804-959C-55E6B83938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CF1037E-2013-4799-84AF-2141229FDE6B}" type="datetimeFigureOut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CDAAAEB-2F4D-4D9C-8A26-EDFD37F62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7E5263C-2201-4DCE-B427-C7A71025B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0A99A-4590-4B72-8909-C7CD8C40DC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BEB0F-4DE8-4390-9000-02438E021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679E7CED-70F2-4831-8D48-7D1123F0C2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96F0D5D-EDEF-4E8D-9EF9-99FD02EA2D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2B3AD6F-FA60-49C1-BF52-16F4503E91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4945061" y="3530997"/>
            <a:ext cx="2298700" cy="461963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杨惠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-1420813" y="4779963"/>
            <a:ext cx="13582651" cy="206216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171" y="2051844"/>
            <a:ext cx="6740481" cy="692150"/>
          </a:xfrm>
        </p:spPr>
        <p:txBody>
          <a:bodyPr/>
          <a:lstStyle>
            <a:lvl1pPr algn="ctr"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385942"/>
            <a:ext cx="1887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10529888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6589713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300217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2092"/>
            <a:ext cx="2033199" cy="540000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A538C0F-A8CE-4E30-A31E-956107FAF06C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0898C7C-982A-45B3-B00C-C008A44EBB44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62265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4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4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2" y="1741968"/>
            <a:ext cx="8640000" cy="436923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21" y="1138982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CB4D432-D990-4257-BAAE-AF553CC728ED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4">
            <a:extLst>
              <a:ext uri="{FF2B5EF4-FFF2-40B4-BE49-F238E27FC236}">
                <a16:creationId xmlns:a16="http://schemas.microsoft.com/office/drawing/2014/main" id="{D30502DB-3881-4E17-949A-5F887A2DDAF6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3">
            <a:extLst>
              <a:ext uri="{FF2B5EF4-FFF2-40B4-BE49-F238E27FC236}">
                <a16:creationId xmlns:a16="http://schemas.microsoft.com/office/drawing/2014/main" id="{69AB152D-90B4-44B3-9665-3B5A297C2F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4" name="AutoShape 23">
            <a:extLst>
              <a:ext uri="{FF2B5EF4-FFF2-40B4-BE49-F238E27FC236}">
                <a16:creationId xmlns:a16="http://schemas.microsoft.com/office/drawing/2014/main" id="{697F93DC-AFF4-41CF-B7DB-3CB92EA04C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39819454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12192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1" y="1817176"/>
            <a:ext cx="8640000" cy="433972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21" y="1138982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cxnSp>
        <p:nvCxnSpPr>
          <p:cNvPr id="18" name="直接连接符 19">
            <a:extLst>
              <a:ext uri="{FF2B5EF4-FFF2-40B4-BE49-F238E27FC236}">
                <a16:creationId xmlns:a16="http://schemas.microsoft.com/office/drawing/2014/main" id="{6CCE196D-250D-4385-BB1E-4401341B43F8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4">
            <a:extLst>
              <a:ext uri="{FF2B5EF4-FFF2-40B4-BE49-F238E27FC236}">
                <a16:creationId xmlns:a16="http://schemas.microsoft.com/office/drawing/2014/main" id="{F6F034D0-1845-4EE4-A1B5-B18F019AE2EB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23">
            <a:extLst>
              <a:ext uri="{FF2B5EF4-FFF2-40B4-BE49-F238E27FC236}">
                <a16:creationId xmlns:a16="http://schemas.microsoft.com/office/drawing/2014/main" id="{6148C6A4-54B3-4234-8FBB-FCA45657D7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5" name="AutoShape 23">
            <a:extLst>
              <a:ext uri="{FF2B5EF4-FFF2-40B4-BE49-F238E27FC236}">
                <a16:creationId xmlns:a16="http://schemas.microsoft.com/office/drawing/2014/main" id="{9D053B5B-6A0D-4C3A-9316-661ADC4ABB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30422443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40F8E9F8-6E55-4C8A-B557-828CC2C2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D5BD593-186D-41CC-AE46-6F622E8A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28F8727B-5A68-465B-8BDE-FC49768888F4}" type="slidenum">
              <a:rPr kumimoji="0" lang="en-US" altLang="zh-CN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68881D5-E6B7-4C79-92EA-26D239A482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8BC83713-B66C-4E9F-A8CF-96E9CF985151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4">
            <a:extLst>
              <a:ext uri="{FF2B5EF4-FFF2-40B4-BE49-F238E27FC236}">
                <a16:creationId xmlns:a16="http://schemas.microsoft.com/office/drawing/2014/main" id="{66E6DB8E-71C6-4E5C-88EB-775D7E2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213CF5-C59A-4781-B3E1-827D45CE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3" y="1124046"/>
            <a:ext cx="8640000" cy="4987156"/>
          </a:xfrm>
        </p:spPr>
        <p:txBody>
          <a:bodyPr>
            <a:noAutofit/>
          </a:bodyPr>
          <a:lstStyle>
            <a:lvl1pPr marL="272114" indent="-27211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7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8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B62977-DF5C-401D-9194-2A93D80DBF0D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E6CDBE-02ED-49D7-ACB4-9FD393570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262C0CBD-6E3B-4308-AA0D-DDD7D2C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AF996E92-E59F-48E2-8F38-AEC6251E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331444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/>
        </p:spPr>
        <p:txBody>
          <a:bodyPr anchor="ctr"/>
          <a:lstStyle/>
          <a:p>
            <a:pPr algn="ctr">
              <a:defRPr/>
            </a:pPr>
            <a:endParaRPr lang="zh-CN" altLang="en-US" sz="714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5003888" y="1547307"/>
            <a:ext cx="7082051" cy="1950822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395" y="2246813"/>
            <a:ext cx="4697019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385942"/>
            <a:ext cx="1887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10529888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6589713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300217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2092"/>
            <a:ext cx="203319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2275" y="53482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FCA978-99E9-4CA4-B914-F7EB3169FC40}" type="datetimeFigureOut">
              <a:rPr lang="zh-CN" altLang="en-US" smtClean="0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054-DBEF-4BBC-BEE1-BB25DB787A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3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62822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725645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088468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451290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n-lt"/>
          <a:ea typeface="+mn-ea"/>
          <a:cs typeface="宋体" charset="0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200">
          <a:solidFill>
            <a:schemeClr val="tx1"/>
          </a:solidFill>
          <a:latin typeface="+mn-lt"/>
          <a:ea typeface="+mn-ea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900">
          <a:solidFill>
            <a:schemeClr val="tx1"/>
          </a:solidFill>
          <a:latin typeface="+mn-lt"/>
          <a:ea typeface="+mn-ea"/>
        </a:defRPr>
      </a:lvl3pPr>
      <a:lvl4pPr marL="1268413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995524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6pPr>
      <a:lvl7pPr marL="2358347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7pPr>
      <a:lvl8pPr marL="2721169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8pPr>
      <a:lvl9pPr marL="3083991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22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4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68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9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113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757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>
            <a:extLst>
              <a:ext uri="{FF2B5EF4-FFF2-40B4-BE49-F238E27FC236}">
                <a16:creationId xmlns:a16="http://schemas.microsoft.com/office/drawing/2014/main" id="{B138E6D9-51F5-4B6A-8D68-CB88C90E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0"/>
              <a:t>终端协议分析</a:t>
            </a:r>
            <a:endParaRPr lang="zh-CN" altLang="en-US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>
            <a:extLst>
              <a:ext uri="{FF2B5EF4-FFF2-40B4-BE49-F238E27FC236}">
                <a16:creationId xmlns:a16="http://schemas.microsoft.com/office/drawing/2014/main" id="{4C97CCAD-2B93-4673-BB70-8C861209F3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-319088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ACD1E6C9-2BDB-49FD-8A64-CC89FDA62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392113"/>
            <a:ext cx="1841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2BAD0E94-99DE-4092-AD74-981D0E82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109663"/>
            <a:ext cx="11195050" cy="5330825"/>
          </a:xfrm>
        </p:spPr>
        <p:txBody>
          <a:bodyPr/>
          <a:lstStyle/>
          <a:p>
            <a:pPr marL="361950" indent="-361950"/>
            <a:r>
              <a:rPr lang="zh-CN" altLang="zh-CN" dirty="0"/>
              <a:t>本</a:t>
            </a:r>
            <a:r>
              <a:rPr lang="zh-CN" altLang="en-US" dirty="0"/>
              <a:t>章</a:t>
            </a:r>
            <a:r>
              <a:rPr lang="zh-CN" altLang="zh-CN" dirty="0"/>
              <a:t>使用的是</a:t>
            </a:r>
            <a:r>
              <a:rPr lang="en-US" altLang="zh-CN" dirty="0"/>
              <a:t>HTTP Analyzer V7.6</a:t>
            </a:r>
            <a:r>
              <a:rPr lang="zh-CN" altLang="zh-CN" dirty="0"/>
              <a:t>。</a:t>
            </a:r>
            <a:r>
              <a:rPr lang="en-US" altLang="zh-CN" dirty="0"/>
              <a:t>HTTP Analyzer</a:t>
            </a:r>
            <a:r>
              <a:rPr lang="zh-CN" altLang="zh-CN" dirty="0"/>
              <a:t>工具的主界面</a:t>
            </a:r>
            <a:r>
              <a:rPr lang="zh-CN" altLang="en-US" dirty="0"/>
              <a:t>如下图</a:t>
            </a:r>
            <a:r>
              <a:rPr lang="zh-CN" altLang="zh-CN" dirty="0"/>
              <a:t>所示。单击图左上方“</a:t>
            </a:r>
            <a:r>
              <a:rPr lang="en-US" altLang="zh-CN" dirty="0"/>
              <a:t>Start</a:t>
            </a:r>
            <a:r>
              <a:rPr lang="zh-CN" altLang="zh-CN" dirty="0"/>
              <a:t>”按钮，即可开始记录当前处于会话状态的所有应用程序的</a:t>
            </a:r>
            <a:r>
              <a:rPr lang="en-US" altLang="zh-CN" dirty="0"/>
              <a:t>HTTP</a:t>
            </a:r>
            <a:r>
              <a:rPr lang="zh-CN" altLang="zh-CN" dirty="0"/>
              <a:t>流量。如果当前没有正在进行网络会话的应用程序，可以在单击“</a:t>
            </a:r>
            <a:r>
              <a:rPr lang="en-US" altLang="zh-CN" dirty="0"/>
              <a:t>start</a:t>
            </a:r>
            <a:r>
              <a:rPr lang="zh-CN" altLang="zh-CN" dirty="0"/>
              <a:t>”按钮后，使用浏览器打开任意一个网页，即可看到相应的</a:t>
            </a:r>
            <a:r>
              <a:rPr lang="en-US" altLang="zh-CN" dirty="0"/>
              <a:t>HTTP</a:t>
            </a:r>
            <a:r>
              <a:rPr lang="zh-CN" altLang="zh-CN" dirty="0"/>
              <a:t>的流量信息。</a:t>
            </a:r>
            <a:endParaRPr lang="zh-CN" altLang="en-US" dirty="0"/>
          </a:p>
        </p:txBody>
      </p:sp>
      <p:sp>
        <p:nvSpPr>
          <p:cNvPr id="12291" name="标题 2">
            <a:extLst>
              <a:ext uri="{FF2B5EF4-FFF2-40B4-BE49-F238E27FC236}">
                <a16:creationId xmlns:a16="http://schemas.microsoft.com/office/drawing/2014/main" id="{27084A6F-57BE-4FCA-82DC-E1B7F783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zh-CN"/>
              <a:t>了解</a:t>
            </a:r>
            <a:r>
              <a:rPr lang="en-US" altLang="zh-CN"/>
              <a:t>HTTP Analyzer</a:t>
            </a:r>
            <a:r>
              <a:rPr lang="zh-CN" altLang="zh-CN"/>
              <a:t>工具</a:t>
            </a:r>
            <a:endParaRPr lang="zh-CN" altLang="en-US" b="0"/>
          </a:p>
        </p:txBody>
      </p:sp>
      <p:pic>
        <p:nvPicPr>
          <p:cNvPr id="12292" name="图片 4">
            <a:extLst>
              <a:ext uri="{FF2B5EF4-FFF2-40B4-BE49-F238E27FC236}">
                <a16:creationId xmlns:a16="http://schemas.microsoft.com/office/drawing/2014/main" id="{EF164EB4-CFE9-4AC3-A7D7-6182FA0B6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2671921"/>
            <a:ext cx="8054975" cy="399097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>
            <a:extLst>
              <a:ext uri="{FF2B5EF4-FFF2-40B4-BE49-F238E27FC236}">
                <a16:creationId xmlns:a16="http://schemas.microsoft.com/office/drawing/2014/main" id="{CAAE914A-F150-44D2-B840-4129B956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08063"/>
            <a:ext cx="11195050" cy="5554662"/>
          </a:xfrm>
        </p:spPr>
        <p:txBody>
          <a:bodyPr/>
          <a:lstStyle/>
          <a:p>
            <a:pPr marL="361950" indent="-361950"/>
            <a:r>
              <a:rPr lang="zh-CN" altLang="zh-CN"/>
              <a:t>如果当前有应用程序正在进行网络会话，即可看到中间网格部分会显示一条或者多条详细的</a:t>
            </a:r>
            <a:r>
              <a:rPr lang="en-US" altLang="zh-CN"/>
              <a:t>HTTP</a:t>
            </a:r>
            <a:r>
              <a:rPr lang="zh-CN" altLang="zh-CN"/>
              <a:t>流量信息，如</a:t>
            </a:r>
            <a:r>
              <a:rPr lang="zh-CN" altLang="en-US"/>
              <a:t>下图</a:t>
            </a:r>
            <a:r>
              <a:rPr lang="zh-CN" altLang="zh-CN"/>
              <a:t>所示，单击任意的</a:t>
            </a:r>
            <a:r>
              <a:rPr lang="en-US" altLang="zh-CN"/>
              <a:t>HTTP</a:t>
            </a:r>
            <a:r>
              <a:rPr lang="zh-CN" altLang="zh-CN"/>
              <a:t>连接，即可查看该连接所对应的详细信息，捕获到的</a:t>
            </a:r>
            <a:r>
              <a:rPr lang="en-US" altLang="zh-CN"/>
              <a:t>HTTP</a:t>
            </a:r>
            <a:r>
              <a:rPr lang="zh-CN" altLang="zh-CN"/>
              <a:t>连接信息显示在中间的网格中，每个窗口的具体信息如下。</a:t>
            </a:r>
          </a:p>
          <a:p>
            <a:pPr marL="361950" indent="-361950"/>
            <a:endParaRPr lang="zh-CN" altLang="en-US"/>
          </a:p>
        </p:txBody>
      </p:sp>
      <p:sp>
        <p:nvSpPr>
          <p:cNvPr id="13315" name="标题 2">
            <a:extLst>
              <a:ext uri="{FF2B5EF4-FFF2-40B4-BE49-F238E27FC236}">
                <a16:creationId xmlns:a16="http://schemas.microsoft.com/office/drawing/2014/main" id="{5722C21C-D5F8-4614-BB10-F4802829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了解</a:t>
            </a:r>
            <a:r>
              <a:rPr lang="en-US" altLang="zh-CN"/>
              <a:t>HTTP Analyzer</a:t>
            </a:r>
            <a:r>
              <a:rPr lang="zh-CN" altLang="zh-CN"/>
              <a:t>工具</a:t>
            </a:r>
            <a:endParaRPr lang="zh-CN" altLang="en-US"/>
          </a:p>
        </p:txBody>
      </p:sp>
      <p:pic>
        <p:nvPicPr>
          <p:cNvPr id="13316" name="图片 4" descr="2018-07-31_094004">
            <a:extLst>
              <a:ext uri="{FF2B5EF4-FFF2-40B4-BE49-F238E27FC236}">
                <a16:creationId xmlns:a16="http://schemas.microsoft.com/office/drawing/2014/main" id="{F978FB49-E4EF-433E-AE1E-7E0C4A62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312988"/>
            <a:ext cx="8982075" cy="411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>
            <a:extLst>
              <a:ext uri="{FF2B5EF4-FFF2-40B4-BE49-F238E27FC236}">
                <a16:creationId xmlns:a16="http://schemas.microsoft.com/office/drawing/2014/main" id="{639FB297-98E2-4582-A9BC-E02412C6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981075"/>
            <a:ext cx="11107737" cy="5143500"/>
          </a:xfrm>
        </p:spPr>
        <p:txBody>
          <a:bodyPr/>
          <a:lstStyle/>
          <a:p>
            <a:pPr marL="361950" indent="-361950"/>
            <a:r>
              <a:rPr lang="zh-CN" altLang="zh-CN"/>
              <a:t>窗口</a:t>
            </a:r>
            <a:r>
              <a:rPr lang="en-US" altLang="zh-CN"/>
              <a:t>1</a:t>
            </a:r>
            <a:r>
              <a:rPr lang="zh-CN" altLang="zh-CN"/>
              <a:t>显示所有的</a:t>
            </a:r>
            <a:r>
              <a:rPr lang="en-US" altLang="zh-CN"/>
              <a:t>HTTP</a:t>
            </a:r>
            <a:r>
              <a:rPr lang="zh-CN" altLang="zh-CN"/>
              <a:t>连接的流量信息，并可以根据进程和时间进行归类排序。</a:t>
            </a:r>
          </a:p>
          <a:p>
            <a:pPr marL="361950" indent="-361950"/>
            <a:r>
              <a:rPr lang="zh-CN" altLang="zh-CN"/>
              <a:t>窗口</a:t>
            </a:r>
            <a:r>
              <a:rPr lang="en-US" altLang="zh-CN"/>
              <a:t>2</a:t>
            </a:r>
            <a:r>
              <a:rPr lang="zh-CN" altLang="zh-CN"/>
              <a:t>以选项卡的形式显示出选中的</a:t>
            </a:r>
            <a:r>
              <a:rPr lang="en-US" altLang="zh-CN"/>
              <a:t>HTTP</a:t>
            </a:r>
            <a:r>
              <a:rPr lang="zh-CN" altLang="zh-CN"/>
              <a:t>连接的详细信息。其中包括</a:t>
            </a:r>
            <a:r>
              <a:rPr lang="en-US" altLang="zh-CN"/>
              <a:t>HTTP</a:t>
            </a:r>
            <a:r>
              <a:rPr lang="zh-CN" altLang="zh-CN"/>
              <a:t>头部信息、响应内容、表单数据、请求计时、查询字符串、</a:t>
            </a:r>
            <a:r>
              <a:rPr lang="en-US" altLang="zh-CN"/>
              <a:t>Cookies</a:t>
            </a:r>
            <a:r>
              <a:rPr lang="zh-CN" altLang="zh-CN"/>
              <a:t>、原始数据流、提示信息、注释、响应状态码的解释信息。</a:t>
            </a:r>
          </a:p>
          <a:p>
            <a:pPr marL="361950" indent="-361950"/>
            <a:r>
              <a:rPr lang="zh-CN" altLang="zh-CN"/>
              <a:t>窗口</a:t>
            </a:r>
            <a:r>
              <a:rPr lang="en-US" altLang="zh-CN"/>
              <a:t>3</a:t>
            </a:r>
            <a:r>
              <a:rPr lang="zh-CN" altLang="zh-CN"/>
              <a:t>显示当前连接的所属进程的相关信息。</a:t>
            </a:r>
          </a:p>
          <a:p>
            <a:pPr marL="361950" indent="-361950"/>
            <a:r>
              <a:rPr lang="zh-CN" altLang="zh-CN"/>
              <a:t>单击“</a:t>
            </a:r>
            <a:r>
              <a:rPr lang="en-US" altLang="zh-CN"/>
              <a:t>Start</a:t>
            </a:r>
            <a:r>
              <a:rPr lang="zh-CN" altLang="zh-CN"/>
              <a:t>”按钮下面的“</a:t>
            </a:r>
            <a:r>
              <a:rPr lang="en-US" altLang="zh-CN"/>
              <a:t>Process</a:t>
            </a:r>
            <a:r>
              <a:rPr lang="zh-CN" altLang="zh-CN"/>
              <a:t>”下拉框，可以根据进程来过滤数据，左边选择进程，右边显示的是内容，可以清楚地看到一个进程对应内容，如</a:t>
            </a:r>
            <a:r>
              <a:rPr lang="zh-CN" altLang="en-US"/>
              <a:t>右图</a:t>
            </a:r>
            <a:r>
              <a:rPr lang="zh-CN" altLang="zh-CN"/>
              <a:t>所示。</a:t>
            </a:r>
          </a:p>
          <a:p>
            <a:pPr marL="361950" indent="-361950"/>
            <a:endParaRPr lang="zh-CN" altLang="en-US"/>
          </a:p>
        </p:txBody>
      </p:sp>
      <p:sp>
        <p:nvSpPr>
          <p:cNvPr id="14339" name="标题 2">
            <a:extLst>
              <a:ext uri="{FF2B5EF4-FFF2-40B4-BE49-F238E27FC236}">
                <a16:creationId xmlns:a16="http://schemas.microsoft.com/office/drawing/2014/main" id="{F0393FE3-E3F8-492F-8083-ECFC5329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了解</a:t>
            </a:r>
            <a:r>
              <a:rPr lang="en-US" altLang="zh-CN"/>
              <a:t>HTTP Analyzer</a:t>
            </a:r>
            <a:r>
              <a:rPr lang="zh-CN" altLang="zh-CN"/>
              <a:t>工具</a:t>
            </a:r>
            <a:endParaRPr lang="zh-CN" altLang="en-US"/>
          </a:p>
        </p:txBody>
      </p:sp>
      <p:pic>
        <p:nvPicPr>
          <p:cNvPr id="14340" name="图片 4">
            <a:extLst>
              <a:ext uri="{FF2B5EF4-FFF2-40B4-BE49-F238E27FC236}">
                <a16:creationId xmlns:a16="http://schemas.microsoft.com/office/drawing/2014/main" id="{B395D2E5-1B9D-4C29-A5DC-2020288BA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27" y="3841750"/>
            <a:ext cx="3722688" cy="283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>
            <a:extLst>
              <a:ext uri="{FF2B5EF4-FFF2-40B4-BE49-F238E27FC236}">
                <a16:creationId xmlns:a16="http://schemas.microsoft.com/office/drawing/2014/main" id="{DF8C47DC-FD73-41D4-99AC-9E101EA7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03313"/>
            <a:ext cx="11107737" cy="5021262"/>
          </a:xfrm>
        </p:spPr>
        <p:txBody>
          <a:bodyPr/>
          <a:lstStyle/>
          <a:p>
            <a:pPr marL="361950" indent="-361950"/>
            <a:r>
              <a:rPr lang="zh-CN" altLang="zh-CN"/>
              <a:t>以</a:t>
            </a:r>
            <a:r>
              <a:rPr lang="en-US" altLang="zh-CN"/>
              <a:t>text/html</a:t>
            </a:r>
            <a:r>
              <a:rPr lang="zh-CN" altLang="zh-CN"/>
              <a:t>为过滤条件，单击“</a:t>
            </a:r>
            <a:r>
              <a:rPr lang="en-US" altLang="zh-CN"/>
              <a:t>Type</a:t>
            </a:r>
            <a:r>
              <a:rPr lang="zh-CN" altLang="zh-CN"/>
              <a:t>”下拉框，选择“</a:t>
            </a:r>
            <a:r>
              <a:rPr lang="en-US" altLang="zh-CN"/>
              <a:t>text/html</a:t>
            </a:r>
            <a:r>
              <a:rPr lang="zh-CN" altLang="zh-CN"/>
              <a:t>”，窗口</a:t>
            </a:r>
            <a:r>
              <a:rPr lang="en-US" altLang="zh-CN"/>
              <a:t>1</a:t>
            </a:r>
            <a:r>
              <a:rPr lang="zh-CN" altLang="zh-CN"/>
              <a:t>显示的是内容，可以通过数据类型进行过滤来得到结果，如</a:t>
            </a:r>
            <a:r>
              <a:rPr lang="zh-CN" altLang="en-US"/>
              <a:t>下</a:t>
            </a:r>
            <a:r>
              <a:rPr lang="zh-CN" altLang="zh-CN"/>
              <a:t>图所示。</a:t>
            </a:r>
          </a:p>
          <a:p>
            <a:pPr marL="361950" indent="-361950"/>
            <a:endParaRPr lang="zh-CN" altLang="en-US"/>
          </a:p>
        </p:txBody>
      </p:sp>
      <p:sp>
        <p:nvSpPr>
          <p:cNvPr id="15363" name="标题 2">
            <a:extLst>
              <a:ext uri="{FF2B5EF4-FFF2-40B4-BE49-F238E27FC236}">
                <a16:creationId xmlns:a16="http://schemas.microsoft.com/office/drawing/2014/main" id="{5491C249-41D7-4C5F-8B49-181BD51A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了解</a:t>
            </a:r>
            <a:r>
              <a:rPr lang="en-US" altLang="zh-CN"/>
              <a:t>HTTP Analyzer</a:t>
            </a:r>
            <a:r>
              <a:rPr lang="zh-CN" altLang="zh-CN"/>
              <a:t>工具</a:t>
            </a:r>
            <a:endParaRPr lang="zh-CN" altLang="en-US"/>
          </a:p>
        </p:txBody>
      </p:sp>
      <p:pic>
        <p:nvPicPr>
          <p:cNvPr id="15364" name="图片 4">
            <a:extLst>
              <a:ext uri="{FF2B5EF4-FFF2-40B4-BE49-F238E27FC236}">
                <a16:creationId xmlns:a16="http://schemas.microsoft.com/office/drawing/2014/main" id="{121BE3F9-34CD-475A-B668-D3C4223D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45" y="2090738"/>
            <a:ext cx="7300912" cy="4033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>
            <a:extLst>
              <a:ext uri="{FF2B5EF4-FFF2-40B4-BE49-F238E27FC236}">
                <a16:creationId xmlns:a16="http://schemas.microsoft.com/office/drawing/2014/main" id="{11FA6651-C2F0-4FAB-A9F8-F8C9169A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62038"/>
            <a:ext cx="11107737" cy="5062537"/>
          </a:xfrm>
        </p:spPr>
        <p:txBody>
          <a:bodyPr/>
          <a:lstStyle/>
          <a:p>
            <a:pPr marL="361950" indent="-361950"/>
            <a:r>
              <a:rPr lang="zh-CN" altLang="zh-CN"/>
              <a:t>打开千千音乐</a:t>
            </a:r>
            <a:r>
              <a:rPr lang="en-US" altLang="zh-CN"/>
              <a:t>PC</a:t>
            </a:r>
            <a:r>
              <a:rPr lang="zh-CN" altLang="zh-CN"/>
              <a:t>客户端，如</a:t>
            </a:r>
            <a:r>
              <a:rPr lang="zh-CN" altLang="en-US"/>
              <a:t>下</a:t>
            </a:r>
            <a:r>
              <a:rPr lang="zh-CN" altLang="zh-CN"/>
              <a:t>图所示。</a:t>
            </a:r>
          </a:p>
          <a:p>
            <a:pPr marL="361950" indent="-361950"/>
            <a:endParaRPr lang="zh-CN" altLang="en-US"/>
          </a:p>
        </p:txBody>
      </p:sp>
      <p:sp>
        <p:nvSpPr>
          <p:cNvPr id="16387" name="标题 2">
            <a:extLst>
              <a:ext uri="{FF2B5EF4-FFF2-40B4-BE49-F238E27FC236}">
                <a16:creationId xmlns:a16="http://schemas.microsoft.com/office/drawing/2014/main" id="{2CD0518B-7AC4-488F-A7BA-078E2B3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zh-CN"/>
              <a:t>爬取千千音乐</a:t>
            </a:r>
            <a:r>
              <a:rPr lang="en-US" altLang="zh-CN"/>
              <a:t>PC</a:t>
            </a:r>
            <a:r>
              <a:rPr lang="zh-CN" altLang="zh-CN"/>
              <a:t>客户端数据</a:t>
            </a:r>
            <a:endParaRPr lang="zh-CN" altLang="en-US" b="0"/>
          </a:p>
        </p:txBody>
      </p:sp>
      <p:pic>
        <p:nvPicPr>
          <p:cNvPr id="16388" name="图片 4" descr="2018-07-31_095056">
            <a:extLst>
              <a:ext uri="{FF2B5EF4-FFF2-40B4-BE49-F238E27FC236}">
                <a16:creationId xmlns:a16="http://schemas.microsoft.com/office/drawing/2014/main" id="{A2E0FA0C-35CB-4C4F-9BBE-6B632B16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16" y="1714500"/>
            <a:ext cx="7543800" cy="44100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907180F8-EAF0-411D-9B99-15ADC0C56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43000"/>
            <a:ext cx="11107737" cy="4981575"/>
          </a:xfrm>
        </p:spPr>
        <p:txBody>
          <a:bodyPr/>
          <a:lstStyle/>
          <a:p>
            <a:pPr marL="361950" indent="-361950"/>
            <a:r>
              <a:rPr lang="zh-CN" altLang="zh-CN"/>
              <a:t>启动</a:t>
            </a:r>
            <a:r>
              <a:rPr lang="en-US" altLang="zh-CN"/>
              <a:t>HTTP Analyzer</a:t>
            </a:r>
            <a:r>
              <a:rPr lang="zh-CN" altLang="zh-CN"/>
              <a:t>，选择仅显示千千音乐</a:t>
            </a:r>
            <a:r>
              <a:rPr lang="en-US" altLang="zh-CN"/>
              <a:t>PC</a:t>
            </a:r>
            <a:r>
              <a:rPr lang="zh-CN" altLang="zh-CN"/>
              <a:t>客户端信息的进程，并以</a:t>
            </a:r>
            <a:r>
              <a:rPr lang="en-US" altLang="zh-CN"/>
              <a:t>text/html</a:t>
            </a:r>
            <a:r>
              <a:rPr lang="zh-CN" altLang="zh-CN"/>
              <a:t>为过滤数据类型，在千千音乐客户端中的搜索框搜索某歌手，可以看到</a:t>
            </a:r>
            <a:r>
              <a:rPr lang="zh-CN" altLang="en-US"/>
              <a:t>下</a:t>
            </a:r>
            <a:r>
              <a:rPr lang="zh-CN" altLang="zh-CN"/>
              <a:t>图所示的抓包效果。</a:t>
            </a:r>
          </a:p>
          <a:p>
            <a:pPr marL="361950" indent="-361950"/>
            <a:endParaRPr lang="zh-CN" altLang="en-US"/>
          </a:p>
        </p:txBody>
      </p:sp>
      <p:sp>
        <p:nvSpPr>
          <p:cNvPr id="17411" name="标题 2">
            <a:extLst>
              <a:ext uri="{FF2B5EF4-FFF2-40B4-BE49-F238E27FC236}">
                <a16:creationId xmlns:a16="http://schemas.microsoft.com/office/drawing/2014/main" id="{2D499589-356B-47CA-BFA6-A6BC7791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爬取千千音乐</a:t>
            </a:r>
            <a:r>
              <a:rPr lang="en-US" altLang="zh-CN"/>
              <a:t>PC</a:t>
            </a:r>
            <a:r>
              <a:rPr lang="zh-CN" altLang="zh-CN"/>
              <a:t>客户端数据</a:t>
            </a:r>
            <a:endParaRPr lang="zh-CN" altLang="en-US"/>
          </a:p>
        </p:txBody>
      </p:sp>
      <p:pic>
        <p:nvPicPr>
          <p:cNvPr id="17412" name="图片 4">
            <a:extLst>
              <a:ext uri="{FF2B5EF4-FFF2-40B4-BE49-F238E27FC236}">
                <a16:creationId xmlns:a16="http://schemas.microsoft.com/office/drawing/2014/main" id="{A38DB298-3B62-4A62-94FC-EAC3085E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52" y="2064579"/>
            <a:ext cx="7261225" cy="41338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>
            <a:extLst>
              <a:ext uri="{FF2B5EF4-FFF2-40B4-BE49-F238E27FC236}">
                <a16:creationId xmlns:a16="http://schemas.microsoft.com/office/drawing/2014/main" id="{19F56A13-3D7E-4552-B290-D6959D81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89025"/>
            <a:ext cx="11107737" cy="5035550"/>
          </a:xfrm>
        </p:spPr>
        <p:txBody>
          <a:bodyPr/>
          <a:lstStyle/>
          <a:p>
            <a:pPr marL="361950" indent="-361950"/>
            <a:r>
              <a:rPr lang="zh-CN" altLang="zh-CN"/>
              <a:t>针对</a:t>
            </a:r>
            <a:r>
              <a:rPr lang="zh-CN" altLang="en-US"/>
              <a:t>上述</a:t>
            </a:r>
            <a:r>
              <a:rPr lang="zh-CN" altLang="zh-CN"/>
              <a:t>所示的抓包效果，主要关注搜索请求的类型头和响应。可以发现，搜索使用的是</a:t>
            </a:r>
            <a:r>
              <a:rPr lang="en-US" altLang="zh-CN"/>
              <a:t>GET</a:t>
            </a:r>
            <a:r>
              <a:rPr lang="zh-CN" altLang="zh-CN"/>
              <a:t>请求。选择之前搜索的某歌手的请求链接，它是一个</a:t>
            </a:r>
            <a:r>
              <a:rPr lang="en-US" altLang="zh-CN"/>
              <a:t>API</a:t>
            </a:r>
            <a:r>
              <a:rPr lang="zh-CN" altLang="zh-CN"/>
              <a:t>接口。此时，响应的内容如</a:t>
            </a:r>
            <a:r>
              <a:rPr lang="zh-CN" altLang="en-US"/>
              <a:t>下</a:t>
            </a:r>
            <a:r>
              <a:rPr lang="zh-CN" altLang="zh-CN"/>
              <a:t>图所示。</a:t>
            </a:r>
          </a:p>
          <a:p>
            <a:pPr marL="361950" indent="-361950"/>
            <a:endParaRPr lang="zh-CN" altLang="en-US"/>
          </a:p>
        </p:txBody>
      </p:sp>
      <p:sp>
        <p:nvSpPr>
          <p:cNvPr id="18435" name="标题 2">
            <a:extLst>
              <a:ext uri="{FF2B5EF4-FFF2-40B4-BE49-F238E27FC236}">
                <a16:creationId xmlns:a16="http://schemas.microsoft.com/office/drawing/2014/main" id="{CCC9FFBA-3E0B-4237-9C4B-94353CC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爬取千千音乐</a:t>
            </a:r>
            <a:r>
              <a:rPr lang="en-US" altLang="zh-CN"/>
              <a:t>PC</a:t>
            </a:r>
            <a:r>
              <a:rPr lang="zh-CN" altLang="zh-CN"/>
              <a:t>客户端数据</a:t>
            </a:r>
            <a:endParaRPr lang="zh-CN" altLang="en-US"/>
          </a:p>
        </p:txBody>
      </p:sp>
      <p:pic>
        <p:nvPicPr>
          <p:cNvPr id="18436" name="图片 4" descr="2018-07-31_100649">
            <a:extLst>
              <a:ext uri="{FF2B5EF4-FFF2-40B4-BE49-F238E27FC236}">
                <a16:creationId xmlns:a16="http://schemas.microsoft.com/office/drawing/2014/main" id="{653E2B4D-F0CE-4A70-98EF-D25A2A06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66" y="2114550"/>
            <a:ext cx="6804025" cy="4010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C764EC1-D084-4E77-B28A-05443AC7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82688"/>
            <a:ext cx="11107737" cy="49418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本章介绍了如何抓取终端协议的数据，分别使用</a:t>
            </a:r>
            <a:r>
              <a:rPr lang="en-US" altLang="zh-CN" dirty="0"/>
              <a:t>HTTP Analyzer</a:t>
            </a:r>
            <a:r>
              <a:rPr lang="zh-CN" altLang="zh-CN" dirty="0"/>
              <a:t>工具抓取客户端数据。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在千千音乐客户端上，介绍了</a:t>
            </a:r>
            <a:r>
              <a:rPr lang="en-US" altLang="zh-CN" dirty="0"/>
              <a:t>HTTP Analyzer</a:t>
            </a:r>
            <a:r>
              <a:rPr lang="zh-CN" altLang="zh-CN" dirty="0"/>
              <a:t>工具的抓包过程。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33795" name="标题 2">
            <a:extLst>
              <a:ext uri="{FF2B5EF4-FFF2-40B4-BE49-F238E27FC236}">
                <a16:creationId xmlns:a16="http://schemas.microsoft.com/office/drawing/2014/main" id="{EBFCFE41-5CBC-4885-90F6-DEA9451B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pic>
        <p:nvPicPr>
          <p:cNvPr id="33796" name="Picture 2" descr="D:\Users\yilinlin\Desktop\timg_meitu_1.jpg">
            <a:extLst>
              <a:ext uri="{FF2B5EF4-FFF2-40B4-BE49-F238E27FC236}">
                <a16:creationId xmlns:a16="http://schemas.microsoft.com/office/drawing/2014/main" id="{F4FDD504-7129-49D0-8304-84886A69F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86" y="2949092"/>
            <a:ext cx="4421187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人邮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" id="{12D75854-6A52-486C-A0FD-C8986F57544C}" vid="{4FF1CD36-0D99-4383-A6DB-D955F05BFBA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515</Words>
  <Application>Microsoft Office PowerPoint</Application>
  <PresentationFormat>宽屏</PresentationFormat>
  <Paragraphs>21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仿宋</vt:lpstr>
      <vt:lpstr>黑体</vt:lpstr>
      <vt:lpstr>微软雅黑</vt:lpstr>
      <vt:lpstr>Arial</vt:lpstr>
      <vt:lpstr>Calibri</vt:lpstr>
      <vt:lpstr>Lucida Console</vt:lpstr>
      <vt:lpstr>Times New Roman</vt:lpstr>
      <vt:lpstr>Wingdings</vt:lpstr>
      <vt:lpstr>人邮</vt:lpstr>
      <vt:lpstr>终端协议分析</vt:lpstr>
      <vt:lpstr>了解HTTP Analyzer工具</vt:lpstr>
      <vt:lpstr>了解HTTP Analyzer工具</vt:lpstr>
      <vt:lpstr>了解HTTP Analyzer工具</vt:lpstr>
      <vt:lpstr>了解HTTP Analyzer工具</vt:lpstr>
      <vt:lpstr>爬取千千音乐PC客户端数据</vt:lpstr>
      <vt:lpstr>爬取千千音乐PC客户端数据</vt:lpstr>
      <vt:lpstr>爬取千千音乐PC客户端数据</vt:lpstr>
      <vt:lpstr>小结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hui yang</cp:lastModifiedBy>
  <cp:revision>290</cp:revision>
  <dcterms:created xsi:type="dcterms:W3CDTF">2017-01-10T15:44:52Z</dcterms:created>
  <dcterms:modified xsi:type="dcterms:W3CDTF">2019-05-30T12:36:32Z</dcterms:modified>
</cp:coreProperties>
</file>