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40"/>
  </p:notesMasterIdLst>
  <p:sldIdLst>
    <p:sldId id="494" r:id="rId2"/>
    <p:sldId id="503" r:id="rId3"/>
    <p:sldId id="541" r:id="rId4"/>
    <p:sldId id="544" r:id="rId5"/>
    <p:sldId id="542" r:id="rId6"/>
    <p:sldId id="543" r:id="rId7"/>
    <p:sldId id="545" r:id="rId8"/>
    <p:sldId id="546" r:id="rId9"/>
    <p:sldId id="547" r:id="rId10"/>
    <p:sldId id="548" r:id="rId11"/>
    <p:sldId id="510" r:id="rId12"/>
    <p:sldId id="549" r:id="rId13"/>
    <p:sldId id="550" r:id="rId14"/>
    <p:sldId id="551" r:id="rId15"/>
    <p:sldId id="552" r:id="rId16"/>
    <p:sldId id="554" r:id="rId17"/>
    <p:sldId id="555" r:id="rId18"/>
    <p:sldId id="556" r:id="rId19"/>
    <p:sldId id="557" r:id="rId20"/>
    <p:sldId id="558" r:id="rId21"/>
    <p:sldId id="559" r:id="rId22"/>
    <p:sldId id="560" r:id="rId23"/>
    <p:sldId id="561" r:id="rId24"/>
    <p:sldId id="562" r:id="rId25"/>
    <p:sldId id="563" r:id="rId26"/>
    <p:sldId id="564" r:id="rId27"/>
    <p:sldId id="565" r:id="rId28"/>
    <p:sldId id="511" r:id="rId29"/>
    <p:sldId id="566" r:id="rId30"/>
    <p:sldId id="567" r:id="rId31"/>
    <p:sldId id="568" r:id="rId32"/>
    <p:sldId id="569" r:id="rId33"/>
    <p:sldId id="570" r:id="rId34"/>
    <p:sldId id="571" r:id="rId35"/>
    <p:sldId id="572" r:id="rId36"/>
    <p:sldId id="512" r:id="rId37"/>
    <p:sldId id="573" r:id="rId38"/>
    <p:sldId id="534" r:id="rId3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64" d="100"/>
          <a:sy n="64" d="100"/>
        </p:scale>
        <p:origin x="57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FFEB5DD-23DC-4A9F-A510-BDB2514DA0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AC885BD3-B784-416E-8F69-3455BE4CA93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0B5B23E-A6FC-49FF-AF22-709A6AE23265}" type="datetimeFigureOut">
              <a:rPr lang="zh-CN" altLang="en-US"/>
              <a:pPr>
                <a:defRPr/>
              </a:pPr>
              <a:t>2019/5/27</a:t>
            </a:fld>
            <a:endParaRPr lang="zh-CN" altLang="en-US"/>
          </a:p>
        </p:txBody>
      </p:sp>
      <p:sp>
        <p:nvSpPr>
          <p:cNvPr id="4" name="幻灯片图像占位符 3">
            <a:extLst>
              <a:ext uri="{FF2B5EF4-FFF2-40B4-BE49-F238E27FC236}">
                <a16:creationId xmlns:a16="http://schemas.microsoft.com/office/drawing/2014/main" id="{A146E4E0-7BB9-4350-9892-3883C707772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B0AF86F3-D761-4097-98E0-4BF49DC9692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089343B-91FD-49CC-A551-4B5C6298E77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BB913953-8330-4B38-BFB1-5DDEE0E1290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anose="02010600030101010101" pitchFamily="2" charset="-122"/>
                <a:ea typeface="等线" panose="02010600030101010101" pitchFamily="2" charset="-122"/>
              </a:defRPr>
            </a:lvl1pPr>
          </a:lstStyle>
          <a:p>
            <a:fld id="{5394DBD7-5A75-4133-AC90-E3951BA1C538}"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6A7925F-8787-4628-B547-CFF492547C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DF15A041-8D34-425D-80AF-DA86FA4445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945061" y="3530997"/>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杨惠</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1420813" y="4779963"/>
            <a:ext cx="13582651"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a:ex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cxnSp>
        <p:nvCxnSpPr>
          <p:cNvPr id="20" name="直接连接符 19">
            <a:extLst>
              <a:ext uri="{FF2B5EF4-FFF2-40B4-BE49-F238E27FC236}">
                <a16:creationId xmlns:a16="http://schemas.microsoft.com/office/drawing/2014/main" id="{F9A75988-396C-4579-9343-6031ACD34916}"/>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6D3B190B-5DD0-4E64-9D41-8047344FC8FB}"/>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543925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46063" y="915988"/>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6FFA5EAD-F195-4555-8183-03AFAB0233AD}"/>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2BCFF-5F33-41F9-AB08-4AC269BB107C}"/>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2" y="1741968"/>
            <a:ext cx="8640000" cy="4369231"/>
          </a:xfrm>
        </p:spPr>
        <p:txBody>
          <a:bodyPr>
            <a:noAutofit/>
          </a:bodyPr>
          <a:lstStyle>
            <a:lvl1pPr marL="272117" indent="-272117">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cxnSp>
        <p:nvCxnSpPr>
          <p:cNvPr id="20" name="直接连接符 19">
            <a:extLst>
              <a:ext uri="{FF2B5EF4-FFF2-40B4-BE49-F238E27FC236}">
                <a16:creationId xmlns:a16="http://schemas.microsoft.com/office/drawing/2014/main" id="{C0A7BE04-4A5D-4D41-8809-F1D1B9B3E304}"/>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DB81C039-5985-4B80-A609-3C7ADF00EF04}"/>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3" name="AutoShape 23">
            <a:extLst>
              <a:ext uri="{FF2B5EF4-FFF2-40B4-BE49-F238E27FC236}">
                <a16:creationId xmlns:a16="http://schemas.microsoft.com/office/drawing/2014/main" id="{D0253B63-E539-4BF8-BF7B-88857305634D}"/>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4" name="AutoShape 23">
            <a:extLst>
              <a:ext uri="{FF2B5EF4-FFF2-40B4-BE49-F238E27FC236}">
                <a16:creationId xmlns:a16="http://schemas.microsoft.com/office/drawing/2014/main" id="{252043EB-8397-4270-9307-CFDB63DC87B4}"/>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6322500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12192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75EEF2FC-FBBD-4E8B-8E18-467A588F37B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A69CFCDC-9E6B-482C-8823-01C30FF5405E}"/>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807450-86DC-40C8-B02A-F5352B1159A8}"/>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817176"/>
            <a:ext cx="8640000" cy="433972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9">
            <a:extLst>
              <a:ext uri="{FF2B5EF4-FFF2-40B4-BE49-F238E27FC236}">
                <a16:creationId xmlns:a16="http://schemas.microsoft.com/office/drawing/2014/main" id="{412C75B2-C9DE-4FEE-A9E8-39007BD81C20}"/>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3" name="直接连接符 14">
            <a:extLst>
              <a:ext uri="{FF2B5EF4-FFF2-40B4-BE49-F238E27FC236}">
                <a16:creationId xmlns:a16="http://schemas.microsoft.com/office/drawing/2014/main" id="{8B8B89A1-2DE6-49BD-B388-8BDFB47341D4}"/>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4" name="AutoShape 23">
            <a:extLst>
              <a:ext uri="{FF2B5EF4-FFF2-40B4-BE49-F238E27FC236}">
                <a16:creationId xmlns:a16="http://schemas.microsoft.com/office/drawing/2014/main" id="{D0F49918-594F-4802-9EFC-B375909265F0}"/>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5" name="AutoShape 23">
            <a:extLst>
              <a:ext uri="{FF2B5EF4-FFF2-40B4-BE49-F238E27FC236}">
                <a16:creationId xmlns:a16="http://schemas.microsoft.com/office/drawing/2014/main" id="{5249C58F-A267-4B65-B8E6-A6E91291B765}"/>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11080157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28F8727B-5A68-465B-8BDE-FC49768888F4}"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423823" y="1124046"/>
            <a:ext cx="8640000" cy="4987156"/>
          </a:xfrm>
        </p:spPr>
        <p:txBody>
          <a:bodyPr>
            <a:noAutofit/>
          </a:bodyPr>
          <a:lstStyle>
            <a:lvl1pPr marL="272114" indent="-272114">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114473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a:ex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chemeClr val="bg1"/>
                  </a:solidFill>
                </a:ln>
                <a:effectLst>
                  <a:reflection blurRad="6350" stA="50000" endA="300" endPos="50000" dist="29997" dir="5400000" sy="-100000" algn="bl" rotWithShape="0"/>
                </a:effectLst>
              </a:rPr>
              <a:t>Thank you!</a:t>
            </a:r>
            <a:endParaRPr lang="zh-CN" altLang="en-US" sz="66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FAF63239-2AB9-4094-A404-E0F50B42EE7C}"/>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7502F3F6-2236-4ADF-BEDF-9C9FB4A3CC72}"/>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F316692-8756-418F-B477-42E805BAE288}"/>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DDB8B588-AD4F-4C74-AC79-3B44F8602C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227136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3D0A365D-FDB6-4B10-B1FA-4F1E76D241F1}"/>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76672613-F23A-40EE-A1B1-2FD572B96F04}"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1D92BD15-4921-4593-B1AE-1E6DA4EFAFB0}"/>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896F9FC2-950F-4047-A463-E8F647A64907}"/>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D5031AF-A2F7-46BE-9316-729FCF89AF92}"/>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71FE562E-0E70-44BF-872F-4B8E282C00D3}"/>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86E0D20E-51FE-483A-B8BE-003CD50E3FB3}"/>
              </a:ext>
            </a:extLst>
          </p:cNvPr>
          <p:cNvSpPr>
            <a:spLocks noChangeArrowheads="1"/>
          </p:cNvSpPr>
          <p:nvPr userDrawn="1"/>
        </p:nvSpPr>
        <p:spPr bwMode="auto">
          <a:xfrm>
            <a:off x="2479675" y="6346825"/>
            <a:ext cx="1239838" cy="346075"/>
          </a:xfrm>
          <a:prstGeom prst="rect">
            <a:avLst/>
          </a:prstGeom>
          <a:noFill/>
          <a:ln>
            <a:noFill/>
          </a:ln>
          <a:extLst/>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656DEA4B-33E4-44D2-87E7-0936C86A81AD}"/>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A43F136-FAF7-4304-9DA4-9CD6D4DC65A6}"/>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123950"/>
            <a:ext cx="11107601" cy="4987249"/>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a:extLst/>
          </p:cNvPr>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2843266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A5C0628-7CA7-4BB5-BE85-1CFBCC3D7498}"/>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CD3DF16-D30F-4A32-A413-8471E0EEB5EB}"/>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422275" y="534828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3838636-B868-4CAD-8214-070826CB8545}" type="datetimeFigureOut">
              <a:rPr lang="zh-CN" altLang="en-US" smtClean="0"/>
              <a:pPr>
                <a:defRPr/>
              </a:pPr>
              <a:t>2019/5/27</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33681E-EE61-4513-AB4A-55C708E82FDD}" type="slidenum">
              <a:rPr lang="zh-CN" altLang="en-US" smtClean="0"/>
              <a:pPr/>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Tree>
    <p:extLst>
      <p:ext uri="{BB962C8B-B14F-4D97-AF65-F5344CB8AC3E}">
        <p14:creationId xmlns:p14="http://schemas.microsoft.com/office/powerpoint/2010/main" val="9156217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Lst>
  <p:txStyles>
    <p:titleStyle>
      <a:lvl1pPr algn="l" rtl="0" eaLnBrk="1" fontAlgn="base" hangingPunct="1">
        <a:spcBef>
          <a:spcPct val="0"/>
        </a:spcBef>
        <a:spcAft>
          <a:spcPct val="0"/>
        </a:spcAft>
        <a:defRPr kumimoji="1" sz="19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eaLnBrk="1" fontAlgn="base" hangingPunct="1">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eaLnBrk="1" fontAlgn="base" hangingPunct="1">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a:extLst>
              <a:ext uri="{FF2B5EF4-FFF2-40B4-BE49-F238E27FC236}">
                <a16:creationId xmlns:a16="http://schemas.microsoft.com/office/drawing/2014/main" id="{1966D34E-5237-4EDD-98BF-6740F4F69097}"/>
              </a:ext>
            </a:extLst>
          </p:cNvPr>
          <p:cNvSpPr>
            <a:spLocks noGrp="1"/>
          </p:cNvSpPr>
          <p:nvPr>
            <p:ph type="title"/>
          </p:nvPr>
        </p:nvSpPr>
        <p:spPr/>
        <p:txBody>
          <a:bodyPr/>
          <a:lstStyle/>
          <a:p>
            <a:r>
              <a:rPr lang="en-US" altLang="zh-CN" b="0">
                <a:cs typeface="Times New Roman" panose="02020603050405020304" pitchFamily="18" charset="0"/>
              </a:rPr>
              <a:t>Scrapy</a:t>
            </a:r>
            <a:r>
              <a:rPr lang="zh-CN" altLang="zh-CN" b="0">
                <a:cs typeface="Times New Roman" panose="02020603050405020304" pitchFamily="18" charset="0"/>
              </a:rPr>
              <a:t>爬虫</a:t>
            </a:r>
            <a:endParaRPr lang="zh-CN" altLang="en-US" b="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07DD2A24-9066-4487-B2A8-FCD85345D18D}"/>
              </a:ext>
            </a:extLst>
          </p:cNvPr>
          <p:cNvSpPr>
            <a:spLocks noGrp="1"/>
          </p:cNvSpPr>
          <p:nvPr>
            <p:ph idx="1"/>
          </p:nvPr>
        </p:nvSpPr>
        <p:spPr>
          <a:xfrm>
            <a:off x="423863" y="1130300"/>
            <a:ext cx="11107737" cy="5026025"/>
          </a:xfrm>
        </p:spPr>
        <p:txBody>
          <a:bodyPr/>
          <a:lstStyle/>
          <a:p>
            <a:pPr marL="361950" indent="-361950"/>
            <a:r>
              <a:rPr lang="zh-CN" altLang="zh-CN"/>
              <a:t>除了全局命令外，</a:t>
            </a:r>
            <a:r>
              <a:rPr lang="en-US" altLang="zh-CN"/>
              <a:t>Scrapy</a:t>
            </a:r>
            <a:r>
              <a:rPr lang="zh-CN" altLang="zh-CN"/>
              <a:t>还提供了专用于项目的项目命令</a:t>
            </a:r>
            <a:r>
              <a:rPr lang="zh-CN" altLang="en-US"/>
              <a:t>。</a:t>
            </a:r>
            <a:endParaRPr lang="en-US" altLang="zh-CN"/>
          </a:p>
          <a:p>
            <a:pPr marL="361950" indent="-361950"/>
            <a:endParaRPr lang="zh-CN" altLang="en-US"/>
          </a:p>
        </p:txBody>
      </p:sp>
      <p:sp>
        <p:nvSpPr>
          <p:cNvPr id="19459" name="标题 2">
            <a:extLst>
              <a:ext uri="{FF2B5EF4-FFF2-40B4-BE49-F238E27FC236}">
                <a16:creationId xmlns:a16="http://schemas.microsoft.com/office/drawing/2014/main" id="{D58124D2-A2B3-4605-BD0D-8434481E4FAE}"/>
              </a:ext>
            </a:extLst>
          </p:cNvPr>
          <p:cNvSpPr>
            <a:spLocks noGrp="1"/>
          </p:cNvSpPr>
          <p:nvPr>
            <p:ph type="title"/>
          </p:nvPr>
        </p:nvSpPr>
        <p:spPr/>
        <p:txBody>
          <a:bodyPr/>
          <a:lstStyle/>
          <a:p>
            <a:r>
              <a:rPr lang="zh-CN" altLang="zh-CN">
                <a:latin typeface="微软雅黑" panose="020B0503020204020204" pitchFamily="34" charset="-122"/>
              </a:rPr>
              <a:t>熟悉</a:t>
            </a:r>
            <a:r>
              <a:rPr lang="en-US" altLang="zh-CN">
                <a:latin typeface="微软雅黑" panose="020B0503020204020204" pitchFamily="34" charset="-122"/>
              </a:rPr>
              <a:t>Scrapy</a:t>
            </a:r>
            <a:r>
              <a:rPr lang="zh-CN" altLang="zh-CN">
                <a:latin typeface="微软雅黑" panose="020B0503020204020204" pitchFamily="34" charset="-122"/>
              </a:rPr>
              <a:t>常用命令</a:t>
            </a:r>
            <a:endParaRPr lang="zh-CN" altLang="en-US"/>
          </a:p>
        </p:txBody>
      </p:sp>
      <p:graphicFrame>
        <p:nvGraphicFramePr>
          <p:cNvPr id="5" name="表格 4">
            <a:extLst>
              <a:ext uri="{FF2B5EF4-FFF2-40B4-BE49-F238E27FC236}">
                <a16:creationId xmlns:a16="http://schemas.microsoft.com/office/drawing/2014/main" id="{BA184912-42C3-45C4-8C56-61EAE3F9ED4A}"/>
              </a:ext>
            </a:extLst>
          </p:cNvPr>
          <p:cNvGraphicFramePr>
            <a:graphicFrameLocks noGrp="1"/>
          </p:cNvGraphicFramePr>
          <p:nvPr/>
        </p:nvGraphicFramePr>
        <p:xfrm>
          <a:off x="1681163" y="2008188"/>
          <a:ext cx="8740775" cy="3024189"/>
        </p:xfrm>
        <a:graphic>
          <a:graphicData uri="http://schemas.openxmlformats.org/drawingml/2006/table">
            <a:tbl>
              <a:tblPr firstRow="1" firstCol="1" bandRow="1">
                <a:tableStyleId>{5C22544A-7EE6-4342-B048-85BDC9FD1C3A}</a:tableStyleId>
              </a:tblPr>
              <a:tblGrid>
                <a:gridCol w="1805494">
                  <a:extLst>
                    <a:ext uri="{9D8B030D-6E8A-4147-A177-3AD203B41FA5}">
                      <a16:colId xmlns:a16="http://schemas.microsoft.com/office/drawing/2014/main" val="20000"/>
                    </a:ext>
                  </a:extLst>
                </a:gridCol>
                <a:gridCol w="6935281">
                  <a:extLst>
                    <a:ext uri="{9D8B030D-6E8A-4147-A177-3AD203B41FA5}">
                      <a16:colId xmlns:a16="http://schemas.microsoft.com/office/drawing/2014/main" val="20001"/>
                    </a:ext>
                  </a:extLst>
                </a:gridCol>
              </a:tblGrid>
              <a:tr h="432027">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项目命令</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主要功能</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extLst>
                  <a:ext uri="{0D108BD9-81ED-4DB2-BD59-A6C34878D82A}">
                    <a16:rowId xmlns:a16="http://schemas.microsoft.com/office/drawing/2014/main" val="10000"/>
                  </a:ext>
                </a:extLst>
              </a:tr>
              <a:tr h="43202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crawl</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启动爬虫</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extLst>
                  <a:ext uri="{0D108BD9-81ED-4DB2-BD59-A6C34878D82A}">
                    <a16:rowId xmlns:a16="http://schemas.microsoft.com/office/drawing/2014/main" val="10001"/>
                  </a:ext>
                </a:extLst>
              </a:tr>
              <a:tr h="43202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check</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协议（</a:t>
                      </a:r>
                      <a:r>
                        <a:rPr lang="en-US" sz="1800" kern="100" dirty="0">
                          <a:effectLst/>
                          <a:latin typeface="微软雅黑" panose="020B0503020204020204" pitchFamily="34" charset="-122"/>
                          <a:ea typeface="微软雅黑" panose="020B0503020204020204" pitchFamily="34" charset="-122"/>
                        </a:rPr>
                        <a:t>contract</a:t>
                      </a:r>
                      <a:r>
                        <a:rPr lang="zh-CN" sz="1800" kern="100" dirty="0">
                          <a:effectLst/>
                          <a:latin typeface="微软雅黑" panose="020B0503020204020204" pitchFamily="34" charset="-122"/>
                          <a:ea typeface="微软雅黑" panose="020B0503020204020204" pitchFamily="34" charset="-122"/>
                        </a:rPr>
                        <a:t>）检查</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extLst>
                  <a:ext uri="{0D108BD9-81ED-4DB2-BD59-A6C34878D82A}">
                    <a16:rowId xmlns:a16="http://schemas.microsoft.com/office/drawing/2014/main" val="10002"/>
                  </a:ext>
                </a:extLst>
              </a:tr>
              <a:tr h="43202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list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列出项目中所有可用爬虫</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extLst>
                  <a:ext uri="{0D108BD9-81ED-4DB2-BD59-A6C34878D82A}">
                    <a16:rowId xmlns:a16="http://schemas.microsoft.com/office/drawing/2014/main" val="10003"/>
                  </a:ext>
                </a:extLst>
              </a:tr>
              <a:tr h="43202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edit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使用</a:t>
                      </a:r>
                      <a:r>
                        <a:rPr lang="en-US" sz="1800" kern="100" dirty="0">
                          <a:effectLst/>
                          <a:latin typeface="微软雅黑" panose="020B0503020204020204" pitchFamily="34" charset="-122"/>
                          <a:ea typeface="微软雅黑" panose="020B0503020204020204" pitchFamily="34" charset="-122"/>
                        </a:rPr>
                        <a:t>EDITOR</a:t>
                      </a:r>
                      <a:r>
                        <a:rPr lang="zh-CN" sz="1800" kern="100" dirty="0">
                          <a:effectLst/>
                          <a:latin typeface="微软雅黑" panose="020B0503020204020204" pitchFamily="34" charset="-122"/>
                          <a:ea typeface="微软雅黑" panose="020B0503020204020204" pitchFamily="34" charset="-122"/>
                        </a:rPr>
                        <a:t>环境变量或设置中定义的编辑器编辑爬虫</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extLst>
                  <a:ext uri="{0D108BD9-81ED-4DB2-BD59-A6C34878D82A}">
                    <a16:rowId xmlns:a16="http://schemas.microsoft.com/office/drawing/2014/main" val="10004"/>
                  </a:ext>
                </a:extLst>
              </a:tr>
              <a:tr h="43202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parse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获取给定的</a:t>
                      </a:r>
                      <a:r>
                        <a:rPr lang="en-US" sz="1800" kern="100" dirty="0">
                          <a:effectLst/>
                          <a:latin typeface="微软雅黑" panose="020B0503020204020204" pitchFamily="34" charset="-122"/>
                          <a:ea typeface="微软雅黑" panose="020B0503020204020204" pitchFamily="34" charset="-122"/>
                        </a:rPr>
                        <a:t>URL</a:t>
                      </a:r>
                      <a:r>
                        <a:rPr lang="zh-CN" sz="1800" kern="100" dirty="0">
                          <a:effectLst/>
                          <a:latin typeface="微软雅黑" panose="020B0503020204020204" pitchFamily="34" charset="-122"/>
                          <a:ea typeface="微软雅黑" panose="020B0503020204020204" pitchFamily="34" charset="-122"/>
                        </a:rPr>
                        <a:t>并使用爬虫处理它的方式解析它</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extLst>
                  <a:ext uri="{0D108BD9-81ED-4DB2-BD59-A6C34878D82A}">
                    <a16:rowId xmlns:a16="http://schemas.microsoft.com/office/drawing/2014/main" val="10005"/>
                  </a:ext>
                </a:extLst>
              </a:tr>
              <a:tr h="43202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bench</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运行</a:t>
                      </a:r>
                      <a:r>
                        <a:rPr lang="en-US" sz="1800" kern="100" dirty="0">
                          <a:effectLst/>
                          <a:latin typeface="微软雅黑" panose="020B0503020204020204" pitchFamily="34" charset="-122"/>
                          <a:ea typeface="微软雅黑" panose="020B0503020204020204" pitchFamily="34" charset="-122"/>
                        </a:rPr>
                        <a:t>benchmark</a:t>
                      </a:r>
                      <a:r>
                        <a:rPr lang="zh-CN" sz="1800" kern="100" dirty="0">
                          <a:effectLst/>
                          <a:latin typeface="微软雅黑" panose="020B0503020204020204" pitchFamily="34" charset="-122"/>
                          <a:ea typeface="微软雅黑" panose="020B0503020204020204" pitchFamily="34" charset="-122"/>
                        </a:rPr>
                        <a:t>测试</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6" marR="41146"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597BC292-66D1-405C-9086-FBCCC84F98E1}"/>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E03A29C-5BB2-4AAC-BA40-73AA20078E5D}"/>
              </a:ext>
            </a:extLst>
          </p:cNvPr>
          <p:cNvSpPr>
            <a:spLocks noChangeShapeType="1"/>
          </p:cNvSpPr>
          <p:nvPr/>
        </p:nvSpPr>
        <p:spPr bwMode="auto">
          <a:xfrm>
            <a:off x="2649538" y="2947988"/>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D7677F96-45EA-47F7-A462-03FE6082060A}"/>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0B90D8B9-9FBD-49F9-9582-A7B4D24F62B0}"/>
              </a:ext>
            </a:extLst>
          </p:cNvPr>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en-US" altLang="zh-CN" dirty="0" err="1">
                <a:latin typeface="微软雅黑" pitchFamily="34" charset="-122"/>
                <a:ea typeface="微软雅黑" pitchFamily="34" charset="-122"/>
              </a:rPr>
              <a:t>Scrapy</a:t>
            </a:r>
            <a:r>
              <a:rPr lang="zh-CN" altLang="zh-CN" dirty="0">
                <a:latin typeface="微软雅黑" pitchFamily="34" charset="-122"/>
                <a:ea typeface="微软雅黑" pitchFamily="34" charset="-122"/>
              </a:rPr>
              <a:t>爬取文本信息</a:t>
            </a:r>
          </a:p>
        </p:txBody>
      </p:sp>
      <p:sp>
        <p:nvSpPr>
          <p:cNvPr id="20490" name="标题 3">
            <a:extLst>
              <a:ext uri="{FF2B5EF4-FFF2-40B4-BE49-F238E27FC236}">
                <a16:creationId xmlns:a16="http://schemas.microsoft.com/office/drawing/2014/main" id="{16E63B71-32F5-4D84-B395-34843D168B57}"/>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6545FD7B-1E96-4C5C-9511-2386859C6BF4}"/>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zh-CN" altLang="zh-CN" sz="2200" dirty="0">
                <a:latin typeface="微软雅黑" pitchFamily="34" charset="-122"/>
                <a:ea typeface="微软雅黑" pitchFamily="34" charset="-122"/>
              </a:rPr>
              <a:t>认识</a:t>
            </a:r>
            <a:r>
              <a:rPr lang="en-US" altLang="zh-CN" sz="2200" dirty="0" err="1">
                <a:latin typeface="微软雅黑" pitchFamily="34" charset="-122"/>
                <a:ea typeface="微软雅黑" pitchFamily="34" charset="-122"/>
              </a:rPr>
              <a:t>Scarpy</a:t>
            </a:r>
            <a:endParaRPr lang="zh-CN" altLang="zh-CN" sz="2200" dirty="0">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ED43BD32-254B-487A-B0EA-E25A3173A16C}"/>
              </a:ext>
            </a:extLst>
          </p:cNvPr>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0F8589FE-FEA5-45ED-88B8-FC280E205AA2}"/>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zh-CN" altLang="zh-CN" sz="2200" dirty="0">
                <a:latin typeface="微软雅黑" pitchFamily="34" charset="-122"/>
                <a:ea typeface="微软雅黑" pitchFamily="34" charset="-122"/>
              </a:rPr>
              <a:t>定制中间件</a:t>
            </a:r>
          </a:p>
        </p:txBody>
      </p:sp>
      <p:sp>
        <p:nvSpPr>
          <p:cNvPr id="22" name="Oval 15">
            <a:extLst>
              <a:ext uri="{FF2B5EF4-FFF2-40B4-BE49-F238E27FC236}">
                <a16:creationId xmlns:a16="http://schemas.microsoft.com/office/drawing/2014/main" id="{74CA6078-1271-47BF-8F04-495A84C3365D}"/>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B8DA58C2-BF72-4DDF-B131-06B52DED439D}"/>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6FC7C7AE-055D-432E-B598-2727FB1449D9}"/>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78ADFC-EBE5-4F7C-888F-F7E881BA0D6A}"/>
              </a:ext>
            </a:extLst>
          </p:cNvPr>
          <p:cNvSpPr>
            <a:spLocks noGrp="1"/>
          </p:cNvSpPr>
          <p:nvPr>
            <p:ph idx="1"/>
          </p:nvPr>
        </p:nvSpPr>
        <p:spPr>
          <a:xfrm>
            <a:off x="423863" y="1049338"/>
            <a:ext cx="11107737" cy="5075237"/>
          </a:xfrm>
        </p:spPr>
        <p:txBody>
          <a:bodyPr/>
          <a:lstStyle/>
          <a:p>
            <a:pPr>
              <a:defRPr/>
            </a:pPr>
            <a:r>
              <a:rPr lang="zh-CN" altLang="zh-CN" dirty="0"/>
              <a:t>使用</a:t>
            </a:r>
            <a:r>
              <a:rPr lang="en-US" altLang="zh-CN" dirty="0" err="1"/>
              <a:t>Scrapy</a:t>
            </a:r>
            <a:r>
              <a:rPr lang="zh-CN" altLang="zh-CN" dirty="0"/>
              <a:t>框架进行网页数据爬取第一步就是启动爬虫，使用</a:t>
            </a:r>
            <a:r>
              <a:rPr lang="en-US" altLang="zh-CN" dirty="0" err="1"/>
              <a:t>Scrapy</a:t>
            </a:r>
            <a:r>
              <a:rPr lang="zh-CN" altLang="zh-CN" dirty="0"/>
              <a:t>提供的</a:t>
            </a:r>
            <a:r>
              <a:rPr lang="en-US" altLang="zh-CN" dirty="0" err="1"/>
              <a:t>startprject</a:t>
            </a:r>
            <a:r>
              <a:rPr lang="zh-CN" altLang="zh-CN" dirty="0"/>
              <a:t>命令即可创建一个爬虫项目，其语法格式如下。</a:t>
            </a:r>
            <a:endParaRPr lang="en-US" altLang="zh-CN" dirty="0"/>
          </a:p>
          <a:p>
            <a:pPr>
              <a:defRPr/>
            </a:pPr>
            <a:endParaRPr lang="en-US" altLang="zh-CN" dirty="0"/>
          </a:p>
          <a:p>
            <a:pPr>
              <a:defRPr/>
            </a:pPr>
            <a:r>
              <a:rPr lang="en-US" altLang="zh-CN" dirty="0" err="1"/>
              <a:t>startprject</a:t>
            </a:r>
            <a:r>
              <a:rPr lang="zh-CN" altLang="zh-CN" dirty="0"/>
              <a:t>命令常用参数的作用及其解释如所</a:t>
            </a:r>
            <a:r>
              <a:rPr lang="zh-CN" altLang="en-US" dirty="0"/>
              <a:t>表所示</a:t>
            </a:r>
            <a:r>
              <a:rPr lang="zh-CN" altLang="zh-CN" dirty="0"/>
              <a:t>。</a:t>
            </a:r>
          </a:p>
          <a:p>
            <a:pPr marL="0" indent="0">
              <a:buFont typeface="Wingdings" panose="05000000000000000000" pitchFamily="2" charset="2"/>
              <a:buNone/>
              <a:defRPr/>
            </a:pPr>
            <a:endParaRPr lang="zh-CN" altLang="zh-CN" dirty="0"/>
          </a:p>
          <a:p>
            <a:pPr marL="0" indent="0">
              <a:buFont typeface="Wingdings" panose="05000000000000000000" pitchFamily="2" charset="2"/>
              <a:buNone/>
              <a:defRPr/>
            </a:pPr>
            <a:endParaRPr lang="zh-CN" altLang="en-US" dirty="0"/>
          </a:p>
        </p:txBody>
      </p:sp>
      <p:sp>
        <p:nvSpPr>
          <p:cNvPr id="21507" name="标题 2">
            <a:extLst>
              <a:ext uri="{FF2B5EF4-FFF2-40B4-BE49-F238E27FC236}">
                <a16:creationId xmlns:a16="http://schemas.microsoft.com/office/drawing/2014/main" id="{1FE25B23-0654-44EC-A8A3-67957A29E296}"/>
              </a:ext>
            </a:extLst>
          </p:cNvPr>
          <p:cNvSpPr>
            <a:spLocks noGrp="1"/>
          </p:cNvSpPr>
          <p:nvPr>
            <p:ph type="title"/>
          </p:nvPr>
        </p:nvSpPr>
        <p:spPr/>
        <p:txBody>
          <a:bodyPr/>
          <a:lstStyle/>
          <a:p>
            <a:pPr marL="342900" indent="-342900"/>
            <a:r>
              <a:rPr lang="zh-CN" altLang="zh-CN">
                <a:latin typeface="Calibri" panose="020F0502020204030204" pitchFamily="34" charset="0"/>
              </a:rPr>
              <a:t>创建</a:t>
            </a:r>
            <a:r>
              <a:rPr lang="en-US" altLang="zh-CN">
                <a:latin typeface="Calibri" panose="020F0502020204030204" pitchFamily="34" charset="0"/>
              </a:rPr>
              <a:t>Scrapy</a:t>
            </a:r>
            <a:r>
              <a:rPr lang="zh-CN" altLang="zh-CN">
                <a:latin typeface="Calibri" panose="020F0502020204030204" pitchFamily="34" charset="0"/>
              </a:rPr>
              <a:t>爬虫项目</a:t>
            </a:r>
            <a:endParaRPr lang="zh-CN" altLang="en-US" b="0">
              <a:latin typeface="Calibri" panose="020F0502020204030204" pitchFamily="34" charset="0"/>
            </a:endParaRPr>
          </a:p>
        </p:txBody>
      </p:sp>
      <p:sp>
        <p:nvSpPr>
          <p:cNvPr id="21508" name="TextBox 5">
            <a:extLst>
              <a:ext uri="{FF2B5EF4-FFF2-40B4-BE49-F238E27FC236}">
                <a16:creationId xmlns:a16="http://schemas.microsoft.com/office/drawing/2014/main" id="{AA193696-30D2-433B-860C-4F38931925E1}"/>
              </a:ext>
            </a:extLst>
          </p:cNvPr>
          <p:cNvSpPr txBox="1">
            <a:spLocks noChangeArrowheads="1"/>
          </p:cNvSpPr>
          <p:nvPr/>
        </p:nvSpPr>
        <p:spPr bwMode="auto">
          <a:xfrm>
            <a:off x="484188" y="2070100"/>
            <a:ext cx="10009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200" i="1">
                <a:latin typeface="Times New Roman" panose="02020603050405020304" pitchFamily="18" charset="0"/>
                <a:ea typeface="微软雅黑" panose="020B0503020204020204" pitchFamily="34" charset="-122"/>
                <a:cs typeface="Times New Roman" panose="02020603050405020304" pitchFamily="18" charset="0"/>
              </a:rPr>
              <a:t>scrapy startproject &lt;project_name&gt; [project_dir]</a:t>
            </a:r>
          </a:p>
        </p:txBody>
      </p:sp>
      <p:graphicFrame>
        <p:nvGraphicFramePr>
          <p:cNvPr id="6" name="表格 5">
            <a:extLst>
              <a:ext uri="{FF2B5EF4-FFF2-40B4-BE49-F238E27FC236}">
                <a16:creationId xmlns:a16="http://schemas.microsoft.com/office/drawing/2014/main" id="{653C3BB6-F13C-4C08-BE99-BB1011445037}"/>
              </a:ext>
            </a:extLst>
          </p:cNvPr>
          <p:cNvGraphicFramePr>
            <a:graphicFrameLocks noGrp="1"/>
          </p:cNvGraphicFramePr>
          <p:nvPr/>
        </p:nvGraphicFramePr>
        <p:xfrm>
          <a:off x="860425" y="3132138"/>
          <a:ext cx="10125075" cy="2916237"/>
        </p:xfrm>
        <a:graphic>
          <a:graphicData uri="http://schemas.openxmlformats.org/drawingml/2006/table">
            <a:tbl>
              <a:tblPr firstRow="1" firstCol="1" bandRow="1">
                <a:tableStyleId>{5C22544A-7EE6-4342-B048-85BDC9FD1C3A}</a:tableStyleId>
              </a:tblPr>
              <a:tblGrid>
                <a:gridCol w="1853512">
                  <a:extLst>
                    <a:ext uri="{9D8B030D-6E8A-4147-A177-3AD203B41FA5}">
                      <a16:colId xmlns:a16="http://schemas.microsoft.com/office/drawing/2014/main" val="20000"/>
                    </a:ext>
                  </a:extLst>
                </a:gridCol>
                <a:gridCol w="8271563">
                  <a:extLst>
                    <a:ext uri="{9D8B030D-6E8A-4147-A177-3AD203B41FA5}">
                      <a16:colId xmlns:a16="http://schemas.microsoft.com/office/drawing/2014/main" val="20001"/>
                    </a:ext>
                  </a:extLst>
                </a:gridCol>
              </a:tblGrid>
              <a:tr h="432035">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3" marR="41143"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3" marR="41143" marT="0" marB="0" anchor="ctr"/>
                </a:tc>
                <a:extLst>
                  <a:ext uri="{0D108BD9-81ED-4DB2-BD59-A6C34878D82A}">
                    <a16:rowId xmlns:a16="http://schemas.microsoft.com/office/drawing/2014/main" val="10000"/>
                  </a:ext>
                </a:extLst>
              </a:tr>
              <a:tr h="1008082">
                <a:tc>
                  <a:txBody>
                    <a:bodyPr/>
                    <a:lstStyle/>
                    <a:p>
                      <a:pPr indent="127000"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project_name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3" marR="41143"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表示创建的</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爬虫的项目名称。指定了参数后会在</a:t>
                      </a:r>
                      <a:r>
                        <a:rPr lang="en-US" sz="1800" kern="100" dirty="0" err="1">
                          <a:effectLst/>
                          <a:latin typeface="微软雅黑" panose="020B0503020204020204" pitchFamily="34" charset="-122"/>
                          <a:ea typeface="微软雅黑" panose="020B0503020204020204" pitchFamily="34" charset="-122"/>
                        </a:rPr>
                        <a:t>project_dir</a:t>
                      </a:r>
                      <a:r>
                        <a:rPr lang="zh-CN" sz="1800" kern="100" dirty="0">
                          <a:effectLst/>
                          <a:latin typeface="微软雅黑" panose="020B0503020204020204" pitchFamily="34" charset="-122"/>
                          <a:ea typeface="微软雅黑" panose="020B0503020204020204" pitchFamily="34" charset="-122"/>
                        </a:rPr>
                        <a:t>参数指定的目录下创建一个名为</a:t>
                      </a:r>
                      <a:r>
                        <a:rPr lang="en-US" sz="1800" kern="100" dirty="0" err="1">
                          <a:effectLst/>
                          <a:latin typeface="微软雅黑" panose="020B0503020204020204" pitchFamily="34" charset="-122"/>
                          <a:ea typeface="微软雅黑" panose="020B0503020204020204" pitchFamily="34" charset="-122"/>
                        </a:rPr>
                        <a:t>project_name</a:t>
                      </a:r>
                      <a:r>
                        <a:rPr lang="zh-CN" sz="1800" kern="100" dirty="0">
                          <a:effectLst/>
                          <a:latin typeface="微软雅黑" panose="020B0503020204020204" pitchFamily="34" charset="-122"/>
                          <a:ea typeface="微软雅黑" panose="020B0503020204020204" pitchFamily="34" charset="-122"/>
                        </a:rPr>
                        <a:t>的</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爬虫项目</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3" marR="41143" marT="0" marB="0" anchor="ctr"/>
                </a:tc>
                <a:extLst>
                  <a:ext uri="{0D108BD9-81ED-4DB2-BD59-A6C34878D82A}">
                    <a16:rowId xmlns:a16="http://schemas.microsoft.com/office/drawing/2014/main" val="10001"/>
                  </a:ext>
                </a:extLst>
              </a:tr>
              <a:tr h="1476120">
                <a:tc>
                  <a:txBody>
                    <a:bodyPr/>
                    <a:lstStyle/>
                    <a:p>
                      <a:pPr indent="127000"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project_dir</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3" marR="41143"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表示创建</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爬虫项目的路目录。指定参数后，</a:t>
                      </a:r>
                      <a:r>
                        <a:rPr lang="en-US" sz="1800" kern="100" dirty="0" err="1">
                          <a:effectLst/>
                          <a:latin typeface="微软雅黑" panose="020B0503020204020204" pitchFamily="34" charset="-122"/>
                          <a:ea typeface="微软雅黑" panose="020B0503020204020204" pitchFamily="34" charset="-122"/>
                        </a:rPr>
                        <a:t>project_dir</a:t>
                      </a:r>
                      <a:r>
                        <a:rPr lang="zh-CN" sz="1800" kern="100" dirty="0">
                          <a:effectLst/>
                          <a:latin typeface="微软雅黑" panose="020B0503020204020204" pitchFamily="34" charset="-122"/>
                          <a:ea typeface="微软雅黑" panose="020B0503020204020204" pitchFamily="34" charset="-122"/>
                        </a:rPr>
                        <a:t>目录下将会多出一个</a:t>
                      </a:r>
                      <a:r>
                        <a:rPr lang="en-US" sz="1800" kern="100" dirty="0" err="1">
                          <a:effectLst/>
                          <a:latin typeface="微软雅黑" panose="020B0503020204020204" pitchFamily="34" charset="-122"/>
                          <a:ea typeface="微软雅黑" panose="020B0503020204020204" pitchFamily="34" charset="-122"/>
                        </a:rPr>
                        <a:t>project_name</a:t>
                      </a:r>
                      <a:r>
                        <a:rPr lang="zh-CN" sz="1800" kern="100" dirty="0">
                          <a:effectLst/>
                          <a:latin typeface="微软雅黑" panose="020B0503020204020204" pitchFamily="34" charset="-122"/>
                          <a:ea typeface="微软雅黑" panose="020B0503020204020204" pitchFamily="34" charset="-122"/>
                        </a:rPr>
                        <a:t>文件夹，整个文件夹统称为一个</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爬虫项目，如若不指定则会在当前的工作路径下创建一个名为</a:t>
                      </a:r>
                      <a:r>
                        <a:rPr lang="en-US" sz="1800" kern="100" dirty="0" err="1">
                          <a:effectLst/>
                          <a:latin typeface="微软雅黑" panose="020B0503020204020204" pitchFamily="34" charset="-122"/>
                          <a:ea typeface="微软雅黑" panose="020B0503020204020204" pitchFamily="34" charset="-122"/>
                        </a:rPr>
                        <a:t>project_name</a:t>
                      </a:r>
                      <a:r>
                        <a:rPr lang="zh-CN" sz="1800" kern="100" dirty="0">
                          <a:effectLst/>
                          <a:latin typeface="微软雅黑" panose="020B0503020204020204" pitchFamily="34" charset="-122"/>
                          <a:ea typeface="微软雅黑" panose="020B0503020204020204" pitchFamily="34" charset="-122"/>
                        </a:rPr>
                        <a:t>的</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爬虫项目</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3" marR="41143"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28827223-788A-4B22-8631-D3341650F72A}"/>
              </a:ext>
            </a:extLst>
          </p:cNvPr>
          <p:cNvSpPr>
            <a:spLocks noGrp="1"/>
          </p:cNvSpPr>
          <p:nvPr>
            <p:ph idx="1"/>
          </p:nvPr>
        </p:nvSpPr>
        <p:spPr>
          <a:xfrm>
            <a:off x="423863" y="1116013"/>
            <a:ext cx="6394450" cy="5008562"/>
          </a:xfrm>
        </p:spPr>
        <p:txBody>
          <a:bodyPr/>
          <a:lstStyle/>
          <a:p>
            <a:pPr marL="361950" indent="-361950"/>
            <a:r>
              <a:rPr lang="zh-CN" altLang="zh-CN"/>
              <a:t>在目录“</a:t>
            </a:r>
            <a:r>
              <a:rPr lang="en-US" altLang="zh-CN"/>
              <a:t>E:\</a:t>
            </a:r>
            <a:r>
              <a:rPr lang="zh-CN" altLang="zh-CN"/>
              <a:t>第</a:t>
            </a:r>
            <a:r>
              <a:rPr lang="en-US" altLang="zh-CN"/>
              <a:t>7</a:t>
            </a:r>
            <a:r>
              <a:rPr lang="zh-CN" altLang="zh-CN"/>
              <a:t>章</a:t>
            </a:r>
            <a:r>
              <a:rPr lang="en-US" altLang="zh-CN"/>
              <a:t>\</a:t>
            </a:r>
            <a:r>
              <a:rPr lang="zh-CN" altLang="zh-CN"/>
              <a:t>任务程序</a:t>
            </a:r>
            <a:r>
              <a:rPr lang="en-US" altLang="zh-CN"/>
              <a:t>\code</a:t>
            </a:r>
            <a:r>
              <a:rPr lang="zh-CN" altLang="zh-CN"/>
              <a:t>”下，创建一个名为“</a:t>
            </a:r>
            <a:r>
              <a:rPr lang="en-US" altLang="zh-CN"/>
              <a:t>TipDMSpider</a:t>
            </a:r>
            <a:r>
              <a:rPr lang="zh-CN" altLang="zh-CN"/>
              <a:t>”的</a:t>
            </a:r>
            <a:r>
              <a:rPr lang="en-US" altLang="zh-CN"/>
              <a:t>Scrapy</a:t>
            </a:r>
            <a:r>
              <a:rPr lang="zh-CN" altLang="zh-CN"/>
              <a:t>爬虫项目，创建完成后，在“</a:t>
            </a:r>
            <a:r>
              <a:rPr lang="en-US" altLang="zh-CN"/>
              <a:t>E:\</a:t>
            </a:r>
            <a:r>
              <a:rPr lang="zh-CN" altLang="zh-CN"/>
              <a:t>第</a:t>
            </a:r>
            <a:r>
              <a:rPr lang="en-US" altLang="zh-CN"/>
              <a:t>7</a:t>
            </a:r>
            <a:r>
              <a:rPr lang="zh-CN" altLang="zh-CN"/>
              <a:t>章</a:t>
            </a:r>
            <a:r>
              <a:rPr lang="en-US" altLang="zh-CN"/>
              <a:t>\</a:t>
            </a:r>
            <a:r>
              <a:rPr lang="zh-CN" altLang="zh-CN"/>
              <a:t>任务程序</a:t>
            </a:r>
            <a:r>
              <a:rPr lang="en-US" altLang="zh-CN"/>
              <a:t>\code</a:t>
            </a:r>
            <a:r>
              <a:rPr lang="zh-CN" altLang="zh-CN"/>
              <a:t>”下就会生成一个名为</a:t>
            </a:r>
            <a:r>
              <a:rPr lang="en-US" altLang="zh-CN"/>
              <a:t>TipDMSpider</a:t>
            </a:r>
            <a:r>
              <a:rPr lang="zh-CN" altLang="zh-CN"/>
              <a:t>的文件夹，其目录结构如</a:t>
            </a:r>
            <a:r>
              <a:rPr lang="zh-CN" altLang="en-US"/>
              <a:t>图</a:t>
            </a:r>
            <a:r>
              <a:rPr lang="zh-CN" altLang="zh-CN"/>
              <a:t>所示。</a:t>
            </a:r>
          </a:p>
          <a:p>
            <a:pPr marL="361950" indent="-361950"/>
            <a:endParaRPr lang="zh-CN" altLang="en-US"/>
          </a:p>
        </p:txBody>
      </p:sp>
      <p:sp>
        <p:nvSpPr>
          <p:cNvPr id="22531" name="标题 2">
            <a:extLst>
              <a:ext uri="{FF2B5EF4-FFF2-40B4-BE49-F238E27FC236}">
                <a16:creationId xmlns:a16="http://schemas.microsoft.com/office/drawing/2014/main" id="{7714E862-9A6C-4390-8CF6-3C609F8E5B53}"/>
              </a:ext>
            </a:extLst>
          </p:cNvPr>
          <p:cNvSpPr>
            <a:spLocks noGrp="1"/>
          </p:cNvSpPr>
          <p:nvPr>
            <p:ph type="title"/>
          </p:nvPr>
        </p:nvSpPr>
        <p:spPr/>
        <p:txBody>
          <a:bodyPr/>
          <a:lstStyle/>
          <a:p>
            <a:r>
              <a:rPr lang="zh-CN" altLang="zh-CN"/>
              <a:t>创建</a:t>
            </a:r>
            <a:r>
              <a:rPr lang="en-US" altLang="zh-CN"/>
              <a:t>Scrapy</a:t>
            </a:r>
            <a:r>
              <a:rPr lang="zh-CN" altLang="zh-CN"/>
              <a:t>爬虫项目</a:t>
            </a:r>
            <a:endParaRPr lang="zh-CN" altLang="en-US"/>
          </a:p>
        </p:txBody>
      </p:sp>
      <p:pic>
        <p:nvPicPr>
          <p:cNvPr id="22532" name="图片 4">
            <a:extLst>
              <a:ext uri="{FF2B5EF4-FFF2-40B4-BE49-F238E27FC236}">
                <a16:creationId xmlns:a16="http://schemas.microsoft.com/office/drawing/2014/main" id="{85B4EF52-6839-467C-96B0-162E1A7D9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2682"/>
          <a:stretch>
            <a:fillRect/>
          </a:stretch>
        </p:blipFill>
        <p:spPr bwMode="auto">
          <a:xfrm>
            <a:off x="6858000" y="1250950"/>
            <a:ext cx="4397375" cy="4800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189B15C4-0E62-4F34-96D0-7440B94842EF}"/>
              </a:ext>
            </a:extLst>
          </p:cNvPr>
          <p:cNvSpPr>
            <a:spLocks noGrp="1"/>
          </p:cNvSpPr>
          <p:nvPr>
            <p:ph idx="1"/>
          </p:nvPr>
        </p:nvSpPr>
        <p:spPr>
          <a:xfrm>
            <a:off x="423863" y="1076325"/>
            <a:ext cx="11107737" cy="5048250"/>
          </a:xfrm>
        </p:spPr>
        <p:txBody>
          <a:bodyPr/>
          <a:lstStyle/>
          <a:p>
            <a:pPr marL="361950" indent="-361950"/>
            <a:r>
              <a:rPr lang="zh-CN" altLang="zh-CN"/>
              <a:t>图中需要用户自定义的目录与脚本文件的名称、作用，如</a:t>
            </a:r>
            <a:r>
              <a:rPr lang="zh-CN" altLang="en-US"/>
              <a:t>表</a:t>
            </a:r>
            <a:r>
              <a:rPr lang="zh-CN" altLang="zh-CN"/>
              <a:t>所示</a:t>
            </a:r>
            <a:r>
              <a:rPr lang="zh-CN" altLang="en-US"/>
              <a:t>。</a:t>
            </a:r>
            <a:endParaRPr lang="en-US" altLang="zh-CN"/>
          </a:p>
          <a:p>
            <a:pPr marL="361950" indent="-361950"/>
            <a:endParaRPr lang="zh-CN" altLang="en-US"/>
          </a:p>
        </p:txBody>
      </p:sp>
      <p:sp>
        <p:nvSpPr>
          <p:cNvPr id="23555" name="标题 2">
            <a:extLst>
              <a:ext uri="{FF2B5EF4-FFF2-40B4-BE49-F238E27FC236}">
                <a16:creationId xmlns:a16="http://schemas.microsoft.com/office/drawing/2014/main" id="{0D6B070B-D8B1-47A3-9609-96C011A077A3}"/>
              </a:ext>
            </a:extLst>
          </p:cNvPr>
          <p:cNvSpPr>
            <a:spLocks noGrp="1"/>
          </p:cNvSpPr>
          <p:nvPr>
            <p:ph type="title"/>
          </p:nvPr>
        </p:nvSpPr>
        <p:spPr/>
        <p:txBody>
          <a:bodyPr/>
          <a:lstStyle/>
          <a:p>
            <a:r>
              <a:rPr lang="zh-CN" altLang="zh-CN"/>
              <a:t>创建</a:t>
            </a:r>
            <a:r>
              <a:rPr lang="en-US" altLang="zh-CN"/>
              <a:t>Scrapy</a:t>
            </a:r>
            <a:r>
              <a:rPr lang="zh-CN" altLang="zh-CN"/>
              <a:t>爬虫项目</a:t>
            </a:r>
            <a:endParaRPr lang="zh-CN" altLang="en-US"/>
          </a:p>
        </p:txBody>
      </p:sp>
      <p:graphicFrame>
        <p:nvGraphicFramePr>
          <p:cNvPr id="5" name="表格 4">
            <a:extLst>
              <a:ext uri="{FF2B5EF4-FFF2-40B4-BE49-F238E27FC236}">
                <a16:creationId xmlns:a16="http://schemas.microsoft.com/office/drawing/2014/main" id="{CE1F999D-DF12-47CF-BB3C-43E111BD36F7}"/>
              </a:ext>
            </a:extLst>
          </p:cNvPr>
          <p:cNvGraphicFramePr>
            <a:graphicFrameLocks noGrp="1"/>
          </p:cNvGraphicFramePr>
          <p:nvPr/>
        </p:nvGraphicFramePr>
        <p:xfrm>
          <a:off x="941388" y="1789113"/>
          <a:ext cx="10112375" cy="4176712"/>
        </p:xfrm>
        <a:graphic>
          <a:graphicData uri="http://schemas.openxmlformats.org/drawingml/2006/table">
            <a:tbl>
              <a:tblPr firstRow="1" firstCol="1" bandRow="1">
                <a:tableStyleId>{5C22544A-7EE6-4342-B048-85BDC9FD1C3A}</a:tableStyleId>
              </a:tblPr>
              <a:tblGrid>
                <a:gridCol w="1853158">
                  <a:extLst>
                    <a:ext uri="{9D8B030D-6E8A-4147-A177-3AD203B41FA5}">
                      <a16:colId xmlns:a16="http://schemas.microsoft.com/office/drawing/2014/main" val="20000"/>
                    </a:ext>
                  </a:extLst>
                </a:gridCol>
                <a:gridCol w="8259217">
                  <a:extLst>
                    <a:ext uri="{9D8B030D-6E8A-4147-A177-3AD203B41FA5}">
                      <a16:colId xmlns:a16="http://schemas.microsoft.com/office/drawing/2014/main" val="20001"/>
                    </a:ext>
                  </a:extLst>
                </a:gridCol>
              </a:tblGrid>
              <a:tr h="432036">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目录或文件名</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作用</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extLst>
                  <a:ext uri="{0D108BD9-81ED-4DB2-BD59-A6C34878D82A}">
                    <a16:rowId xmlns:a16="http://schemas.microsoft.com/office/drawing/2014/main" val="10000"/>
                  </a:ext>
                </a:extLst>
              </a:tr>
              <a:tr h="432036">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spiders</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创建</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项目后自动创建的一个文件夹，用于存放用户编写的爬虫脚本</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extLst>
                  <a:ext uri="{0D108BD9-81ED-4DB2-BD59-A6C34878D82A}">
                    <a16:rowId xmlns:a16="http://schemas.microsoft.com/office/drawing/2014/main" val="10001"/>
                  </a:ext>
                </a:extLst>
              </a:tr>
              <a:tr h="1234544">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items.py</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表示项目中的</a:t>
                      </a:r>
                      <a:r>
                        <a:rPr lang="en-US" sz="1800" kern="100" dirty="0">
                          <a:effectLst/>
                          <a:latin typeface="微软雅黑" panose="020B0503020204020204" pitchFamily="34" charset="-122"/>
                          <a:ea typeface="微软雅黑" panose="020B0503020204020204" pitchFamily="34" charset="-122"/>
                        </a:rPr>
                        <a:t>Items</a:t>
                      </a:r>
                      <a:r>
                        <a:rPr lang="zh-CN" sz="1800" kern="100" dirty="0">
                          <a:effectLst/>
                          <a:latin typeface="微软雅黑" panose="020B0503020204020204" pitchFamily="34" charset="-122"/>
                          <a:ea typeface="微软雅黑" panose="020B0503020204020204" pitchFamily="34" charset="-122"/>
                        </a:rPr>
                        <a:t>。在</a:t>
                      </a:r>
                      <a:r>
                        <a:rPr lang="en-US" sz="1800" kern="100" dirty="0">
                          <a:effectLst/>
                          <a:latin typeface="微软雅黑" panose="020B0503020204020204" pitchFamily="34" charset="-122"/>
                          <a:ea typeface="微软雅黑" panose="020B0503020204020204" pitchFamily="34" charset="-122"/>
                        </a:rPr>
                        <a:t>items</a:t>
                      </a:r>
                      <a:r>
                        <a:rPr lang="zh-CN" sz="1800" kern="100" dirty="0">
                          <a:effectLst/>
                          <a:latin typeface="微软雅黑" panose="020B0503020204020204" pitchFamily="34" charset="-122"/>
                          <a:ea typeface="微软雅黑" panose="020B0503020204020204" pitchFamily="34" charset="-122"/>
                        </a:rPr>
                        <a:t>脚本中定义了一个</a:t>
                      </a:r>
                      <a:r>
                        <a:rPr lang="en-US" sz="1800" kern="100" dirty="0">
                          <a:effectLst/>
                          <a:latin typeface="微软雅黑" panose="020B0503020204020204" pitchFamily="34" charset="-122"/>
                          <a:ea typeface="微软雅黑" panose="020B0503020204020204" pitchFamily="34" charset="-122"/>
                        </a:rPr>
                        <a:t>Item</a:t>
                      </a:r>
                      <a:r>
                        <a:rPr lang="zh-CN" sz="1800" kern="100" dirty="0">
                          <a:effectLst/>
                          <a:latin typeface="微软雅黑" panose="020B0503020204020204" pitchFamily="34" charset="-122"/>
                          <a:ea typeface="微软雅黑" panose="020B0503020204020204" pitchFamily="34" charset="-122"/>
                        </a:rPr>
                        <a:t>类，能够保存爬取到的数据的容器。使用方法和</a:t>
                      </a:r>
                      <a:r>
                        <a:rPr lang="en-US" sz="1800" kern="100" dirty="0">
                          <a:effectLst/>
                          <a:latin typeface="微软雅黑" panose="020B0503020204020204" pitchFamily="34" charset="-122"/>
                          <a:ea typeface="微软雅黑" panose="020B0503020204020204" pitchFamily="34" charset="-122"/>
                        </a:rPr>
                        <a:t>python</a:t>
                      </a:r>
                      <a:r>
                        <a:rPr lang="zh-CN" sz="1800" kern="100" dirty="0">
                          <a:effectLst/>
                          <a:latin typeface="微软雅黑" panose="020B0503020204020204" pitchFamily="34" charset="-122"/>
                          <a:ea typeface="微软雅黑" panose="020B0503020204020204" pitchFamily="34" charset="-122"/>
                        </a:rPr>
                        <a:t>字典类似，并且提供了额外保护机制来避免拼写错误导致的未定义字段错误</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extLst>
                  <a:ext uri="{0D108BD9-81ED-4DB2-BD59-A6C34878D82A}">
                    <a16:rowId xmlns:a16="http://schemas.microsoft.com/office/drawing/2014/main" val="10002"/>
                  </a:ext>
                </a:extLst>
              </a:tr>
              <a:tr h="82303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middlewares.py</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表示项目中的中间件。在</a:t>
                      </a:r>
                      <a:r>
                        <a:rPr lang="en-US" sz="1800" kern="100" dirty="0" err="1">
                          <a:effectLst/>
                          <a:latin typeface="微软雅黑" panose="020B0503020204020204" pitchFamily="34" charset="-122"/>
                          <a:ea typeface="微软雅黑" panose="020B0503020204020204" pitchFamily="34" charset="-122"/>
                        </a:rPr>
                        <a:t>middlewares</a:t>
                      </a:r>
                      <a:r>
                        <a:rPr lang="zh-CN" sz="1800" kern="100" dirty="0">
                          <a:effectLst/>
                          <a:latin typeface="微软雅黑" panose="020B0503020204020204" pitchFamily="34" charset="-122"/>
                          <a:ea typeface="微软雅黑" panose="020B0503020204020204" pitchFamily="34" charset="-122"/>
                        </a:rPr>
                        <a:t>脚本中用户可以根据需要自定义中间件，实现代理、浏览器标识等的转换</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extLst>
                  <a:ext uri="{0D108BD9-81ED-4DB2-BD59-A6C34878D82A}">
                    <a16:rowId xmlns:a16="http://schemas.microsoft.com/office/drawing/2014/main" val="10003"/>
                  </a:ext>
                </a:extLst>
              </a:tr>
              <a:tr h="82303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piplines.py</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表示项目中的</a:t>
                      </a:r>
                      <a:r>
                        <a:rPr lang="en-US" sz="1800" kern="100" dirty="0" err="1">
                          <a:effectLst/>
                          <a:latin typeface="微软雅黑" panose="020B0503020204020204" pitchFamily="34" charset="-122"/>
                          <a:ea typeface="微软雅黑" panose="020B0503020204020204" pitchFamily="34" charset="-122"/>
                        </a:rPr>
                        <a:t>piplines</a:t>
                      </a:r>
                      <a:r>
                        <a:rPr lang="zh-CN" sz="1800" kern="100" dirty="0">
                          <a:effectLst/>
                          <a:latin typeface="微软雅黑" panose="020B0503020204020204" pitchFamily="34" charset="-122"/>
                          <a:ea typeface="微软雅黑" panose="020B0503020204020204" pitchFamily="34" charset="-122"/>
                        </a:rPr>
                        <a:t>。在</a:t>
                      </a:r>
                      <a:r>
                        <a:rPr lang="en-US" sz="1800" kern="100" dirty="0" err="1">
                          <a:effectLst/>
                          <a:latin typeface="微软雅黑" panose="020B0503020204020204" pitchFamily="34" charset="-122"/>
                          <a:ea typeface="微软雅黑" panose="020B0503020204020204" pitchFamily="34" charset="-122"/>
                        </a:rPr>
                        <a:t>piplines</a:t>
                      </a:r>
                      <a:r>
                        <a:rPr lang="zh-CN" sz="1800" kern="100" dirty="0">
                          <a:effectLst/>
                          <a:latin typeface="微软雅黑" panose="020B0503020204020204" pitchFamily="34" charset="-122"/>
                          <a:ea typeface="微软雅黑" panose="020B0503020204020204" pitchFamily="34" charset="-122"/>
                        </a:rPr>
                        <a:t>脚本中定义了一个</a:t>
                      </a:r>
                      <a:r>
                        <a:rPr lang="en-US" sz="1800" kern="100" dirty="0" err="1">
                          <a:effectLst/>
                          <a:latin typeface="微软雅黑" panose="020B0503020204020204" pitchFamily="34" charset="-122"/>
                          <a:ea typeface="微软雅黑" panose="020B0503020204020204" pitchFamily="34" charset="-122"/>
                        </a:rPr>
                        <a:t>piplines</a:t>
                      </a:r>
                      <a:r>
                        <a:rPr lang="zh-CN" sz="1800" kern="100" dirty="0">
                          <a:effectLst/>
                          <a:latin typeface="微软雅黑" panose="020B0503020204020204" pitchFamily="34" charset="-122"/>
                          <a:ea typeface="微软雅黑" panose="020B0503020204020204" pitchFamily="34" charset="-122"/>
                        </a:rPr>
                        <a:t>类，主要用于爬取数据的存储，可以根据需求保存至数据库、文件等</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extLst>
                  <a:ext uri="{0D108BD9-81ED-4DB2-BD59-A6C34878D82A}">
                    <a16:rowId xmlns:a16="http://schemas.microsoft.com/office/drawing/2014/main" val="10004"/>
                  </a:ext>
                </a:extLst>
              </a:tr>
              <a:tr h="432036">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settings.py</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表示项目的设置</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1" marR="24001"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a:extLst>
              <a:ext uri="{FF2B5EF4-FFF2-40B4-BE49-F238E27FC236}">
                <a16:creationId xmlns:a16="http://schemas.microsoft.com/office/drawing/2014/main" id="{B52B0F3C-A87D-4639-8DE3-24CF081627D1}"/>
              </a:ext>
            </a:extLst>
          </p:cNvPr>
          <p:cNvSpPr>
            <a:spLocks noGrp="1"/>
          </p:cNvSpPr>
          <p:nvPr>
            <p:ph idx="1"/>
          </p:nvPr>
        </p:nvSpPr>
        <p:spPr/>
        <p:txBody>
          <a:bodyPr/>
          <a:lstStyle/>
          <a:p>
            <a:pPr marL="361950" indent="-361950"/>
            <a:r>
              <a:rPr lang="zh-CN" altLang="zh-CN">
                <a:latin typeface="微软雅黑" panose="020B0503020204020204" pitchFamily="34" charset="-122"/>
              </a:rPr>
              <a:t>爬虫的主要目标就是从网页这一非结构化的数据源中提取结构化的数据。</a:t>
            </a:r>
            <a:r>
              <a:rPr lang="en-US" altLang="zh-CN">
                <a:latin typeface="微软雅黑" panose="020B0503020204020204" pitchFamily="34" charset="-122"/>
              </a:rPr>
              <a:t>TipDMSpider</a:t>
            </a:r>
            <a:r>
              <a:rPr lang="zh-CN" altLang="zh-CN">
                <a:latin typeface="微软雅黑" panose="020B0503020204020204" pitchFamily="34" charset="-122"/>
              </a:rPr>
              <a:t>项目最终的目标是解析出文章的标题（</a:t>
            </a:r>
            <a:r>
              <a:rPr lang="en-US" altLang="zh-CN">
                <a:latin typeface="微软雅黑" panose="020B0503020204020204" pitchFamily="34" charset="-122"/>
              </a:rPr>
              <a:t>title</a:t>
            </a:r>
            <a:r>
              <a:rPr lang="zh-CN" altLang="zh-CN">
                <a:latin typeface="微软雅黑" panose="020B0503020204020204" pitchFamily="34" charset="-122"/>
              </a:rPr>
              <a:t>）、时间（</a:t>
            </a:r>
            <a:r>
              <a:rPr lang="en-US" altLang="zh-CN">
                <a:latin typeface="微软雅黑" panose="020B0503020204020204" pitchFamily="34" charset="-122"/>
              </a:rPr>
              <a:t>time</a:t>
            </a:r>
            <a:r>
              <a:rPr lang="zh-CN" altLang="zh-CN">
                <a:latin typeface="微软雅黑" panose="020B0503020204020204" pitchFamily="34" charset="-122"/>
              </a:rPr>
              <a:t>）、正文（</a:t>
            </a:r>
            <a:r>
              <a:rPr lang="en-US" altLang="zh-CN">
                <a:latin typeface="微软雅黑" panose="020B0503020204020204" pitchFamily="34" charset="-122"/>
              </a:rPr>
              <a:t>text</a:t>
            </a:r>
            <a:r>
              <a:rPr lang="zh-CN" altLang="zh-CN">
                <a:latin typeface="微软雅黑" panose="020B0503020204020204" pitchFamily="34" charset="-122"/>
              </a:rPr>
              <a:t>）、浏览数（</a:t>
            </a:r>
            <a:r>
              <a:rPr lang="en-US" altLang="zh-CN">
                <a:latin typeface="微软雅黑" panose="020B0503020204020204" pitchFamily="34" charset="-122"/>
              </a:rPr>
              <a:t>view_count</a:t>
            </a:r>
            <a:r>
              <a:rPr lang="zh-CN" altLang="zh-CN">
                <a:latin typeface="微软雅黑" panose="020B0503020204020204" pitchFamily="34" charset="-122"/>
              </a:rPr>
              <a:t>）等数据。</a:t>
            </a:r>
            <a:r>
              <a:rPr lang="en-US" altLang="zh-CN">
                <a:latin typeface="微软雅黑" panose="020B0503020204020204" pitchFamily="34" charset="-122"/>
              </a:rPr>
              <a:t>Scrapy</a:t>
            </a:r>
            <a:r>
              <a:rPr lang="zh-CN" altLang="zh-CN">
                <a:latin typeface="微软雅黑" panose="020B0503020204020204" pitchFamily="34" charset="-122"/>
              </a:rPr>
              <a:t>提供</a:t>
            </a:r>
            <a:r>
              <a:rPr lang="en-US" altLang="zh-CN">
                <a:latin typeface="微软雅黑" panose="020B0503020204020204" pitchFamily="34" charset="-122"/>
              </a:rPr>
              <a:t>Item</a:t>
            </a:r>
            <a:r>
              <a:rPr lang="zh-CN" altLang="zh-CN">
                <a:latin typeface="微软雅黑" panose="020B0503020204020204" pitchFamily="34" charset="-122"/>
              </a:rPr>
              <a:t>对象来完成解析数据转换为结构化数据的功能。</a:t>
            </a:r>
            <a:r>
              <a:rPr lang="en-US" altLang="zh-CN">
                <a:latin typeface="微软雅黑" panose="020B0503020204020204" pitchFamily="34" charset="-122"/>
              </a:rPr>
              <a:t>TipDMSpider</a:t>
            </a:r>
            <a:r>
              <a:rPr lang="zh-CN" altLang="zh-CN">
                <a:latin typeface="微软雅黑" panose="020B0503020204020204" pitchFamily="34" charset="-122"/>
              </a:rPr>
              <a:t>项目提取的信息最终将存储至</a:t>
            </a:r>
            <a:r>
              <a:rPr lang="en-US" altLang="zh-CN">
                <a:latin typeface="微软雅黑" panose="020B0503020204020204" pitchFamily="34" charset="-122"/>
              </a:rPr>
              <a:t>csv</a:t>
            </a:r>
            <a:r>
              <a:rPr lang="zh-CN" altLang="zh-CN">
                <a:latin typeface="微软雅黑" panose="020B0503020204020204" pitchFamily="34" charset="-122"/>
              </a:rPr>
              <a:t>文件与数据库。使用</a:t>
            </a:r>
            <a:r>
              <a:rPr lang="en-US" altLang="zh-CN">
                <a:latin typeface="微软雅黑" panose="020B0503020204020204" pitchFamily="34" charset="-122"/>
              </a:rPr>
              <a:t>pandas</a:t>
            </a:r>
            <a:r>
              <a:rPr lang="zh-CN" altLang="zh-CN">
                <a:latin typeface="微软雅黑" panose="020B0503020204020204" pitchFamily="34" charset="-122"/>
              </a:rPr>
              <a:t>库将</a:t>
            </a:r>
            <a:r>
              <a:rPr lang="en-US" altLang="zh-CN">
                <a:latin typeface="微软雅黑" panose="020B0503020204020204" pitchFamily="34" charset="-122"/>
              </a:rPr>
              <a:t>Items</a:t>
            </a:r>
            <a:r>
              <a:rPr lang="zh-CN" altLang="zh-CN">
                <a:latin typeface="微软雅黑" panose="020B0503020204020204" pitchFamily="34" charset="-122"/>
              </a:rPr>
              <a:t>中的数据转换为</a:t>
            </a:r>
            <a:r>
              <a:rPr lang="en-US" altLang="zh-CN">
                <a:latin typeface="微软雅黑" panose="020B0503020204020204" pitchFamily="34" charset="-122"/>
              </a:rPr>
              <a:t>DataFrame</a:t>
            </a:r>
            <a:r>
              <a:rPr lang="zh-CN" altLang="zh-CN">
                <a:latin typeface="微软雅黑" panose="020B0503020204020204" pitchFamily="34" charset="-122"/>
              </a:rPr>
              <a:t>会更方便处理。</a:t>
            </a:r>
          </a:p>
          <a:p>
            <a:pPr marL="361950" indent="-361950"/>
            <a:r>
              <a:rPr lang="en-US" altLang="zh-CN">
                <a:latin typeface="微软雅黑" panose="020B0503020204020204" pitchFamily="34" charset="-122"/>
              </a:rPr>
              <a:t>pandas</a:t>
            </a:r>
            <a:r>
              <a:rPr lang="zh-CN" altLang="zh-CN">
                <a:latin typeface="微软雅黑" panose="020B0503020204020204" pitchFamily="34" charset="-122"/>
              </a:rPr>
              <a:t>库的</a:t>
            </a:r>
            <a:r>
              <a:rPr lang="en-US" altLang="zh-CN">
                <a:latin typeface="微软雅黑" panose="020B0503020204020204" pitchFamily="34" charset="-122"/>
              </a:rPr>
              <a:t>DataFrame</a:t>
            </a:r>
            <a:r>
              <a:rPr lang="zh-CN" altLang="zh-CN">
                <a:latin typeface="微软雅黑" panose="020B0503020204020204" pitchFamily="34" charset="-122"/>
              </a:rPr>
              <a:t>函数的语法格式如下。</a:t>
            </a:r>
            <a:endParaRPr lang="en-US" altLang="zh-CN">
              <a:latin typeface="微软雅黑" panose="020B0503020204020204" pitchFamily="34" charset="-122"/>
            </a:endParaRPr>
          </a:p>
          <a:p>
            <a:pPr marL="361950" indent="-361950"/>
            <a:endParaRPr lang="zh-CN" altLang="zh-CN"/>
          </a:p>
          <a:p>
            <a:pPr marL="361950" indent="-361950"/>
            <a:endParaRPr lang="zh-CN" altLang="en-US"/>
          </a:p>
        </p:txBody>
      </p:sp>
      <p:sp>
        <p:nvSpPr>
          <p:cNvPr id="24579" name="标题 2">
            <a:extLst>
              <a:ext uri="{FF2B5EF4-FFF2-40B4-BE49-F238E27FC236}">
                <a16:creationId xmlns:a16="http://schemas.microsoft.com/office/drawing/2014/main" id="{A3A8B6B8-9E69-427D-95DF-B3A8D8E1CA18}"/>
              </a:ext>
            </a:extLst>
          </p:cNvPr>
          <p:cNvSpPr>
            <a:spLocks noGrp="1"/>
          </p:cNvSpPr>
          <p:nvPr>
            <p:ph type="title"/>
          </p:nvPr>
        </p:nvSpPr>
        <p:spPr/>
        <p:txBody>
          <a:bodyPr/>
          <a:lstStyle/>
          <a:p>
            <a:pPr marL="342900" indent="-342900"/>
            <a:r>
              <a:rPr lang="zh-CN" altLang="zh-CN">
                <a:latin typeface="Calibri" panose="020F0502020204030204" pitchFamily="34" charset="0"/>
              </a:rPr>
              <a:t>修改</a:t>
            </a:r>
            <a:r>
              <a:rPr lang="en-US" altLang="zh-CN">
                <a:latin typeface="Calibri" panose="020F0502020204030204" pitchFamily="34" charset="0"/>
              </a:rPr>
              <a:t>items/piplines</a:t>
            </a:r>
            <a:r>
              <a:rPr lang="zh-CN" altLang="zh-CN">
                <a:latin typeface="Calibri" panose="020F0502020204030204" pitchFamily="34" charset="0"/>
              </a:rPr>
              <a:t>脚本</a:t>
            </a:r>
            <a:endParaRPr lang="zh-CN" altLang="en-US" b="0">
              <a:latin typeface="Calibri" panose="020F0502020204030204" pitchFamily="34" charset="0"/>
            </a:endParaRPr>
          </a:p>
        </p:txBody>
      </p:sp>
      <p:sp>
        <p:nvSpPr>
          <p:cNvPr id="24580" name="TextBox 5">
            <a:extLst>
              <a:ext uri="{FF2B5EF4-FFF2-40B4-BE49-F238E27FC236}">
                <a16:creationId xmlns:a16="http://schemas.microsoft.com/office/drawing/2014/main" id="{9143BA13-AF79-4E9F-8512-A83C8FE9E094}"/>
              </a:ext>
            </a:extLst>
          </p:cNvPr>
          <p:cNvSpPr txBox="1">
            <a:spLocks noChangeArrowheads="1"/>
          </p:cNvSpPr>
          <p:nvPr/>
        </p:nvSpPr>
        <p:spPr bwMode="auto">
          <a:xfrm>
            <a:off x="390525" y="3549650"/>
            <a:ext cx="97742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200" i="1">
                <a:latin typeface="Times New Roman" panose="02020603050405020304" pitchFamily="18" charset="0"/>
                <a:ea typeface="微软雅黑" panose="020B0503020204020204" pitchFamily="34" charset="-122"/>
                <a:cs typeface="Times New Roman" panose="02020603050405020304" pitchFamily="18" charset="0"/>
              </a:rPr>
              <a:t>class pandas.DataFrame(data=None, index=None, columns=None, dtype=None, copy=False)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784E18-89AA-44E6-ADA4-D9DA66DF9199}"/>
              </a:ext>
            </a:extLst>
          </p:cNvPr>
          <p:cNvSpPr>
            <a:spLocks noGrp="1"/>
          </p:cNvSpPr>
          <p:nvPr>
            <p:ph idx="1"/>
          </p:nvPr>
        </p:nvSpPr>
        <p:spPr/>
        <p:txBody>
          <a:bodyPr/>
          <a:lstStyle/>
          <a:p>
            <a:pPr>
              <a:defRPr/>
            </a:pPr>
            <a:r>
              <a:rPr lang="en-US" altLang="zh-CN" dirty="0" err="1"/>
              <a:t>DataFrame</a:t>
            </a:r>
            <a:r>
              <a:rPr lang="zh-CN" altLang="zh-CN" dirty="0"/>
              <a:t>函数的常用参数及其说明如表所示。</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zh-CN" dirty="0"/>
              <a:t>转换为</a:t>
            </a:r>
            <a:r>
              <a:rPr lang="en-US" altLang="zh-CN" dirty="0" err="1"/>
              <a:t>DataFrame</a:t>
            </a:r>
            <a:r>
              <a:rPr lang="zh-CN" altLang="zh-CN" dirty="0"/>
              <a:t>后即可使用</a:t>
            </a:r>
            <a:r>
              <a:rPr lang="en-US" altLang="zh-CN" dirty="0" err="1"/>
              <a:t>to_csv</a:t>
            </a:r>
            <a:r>
              <a:rPr lang="zh-CN" altLang="zh-CN" dirty="0"/>
              <a:t>方法轻松地将数据存储至</a:t>
            </a:r>
            <a:r>
              <a:rPr lang="en-US" altLang="zh-CN" dirty="0"/>
              <a:t>csv</a:t>
            </a:r>
            <a:r>
              <a:rPr lang="zh-CN" altLang="zh-CN" dirty="0"/>
              <a:t>文件。</a:t>
            </a:r>
            <a:r>
              <a:rPr lang="en-US" altLang="zh-CN" dirty="0" err="1"/>
              <a:t>to_csv</a:t>
            </a:r>
            <a:r>
              <a:rPr lang="zh-CN" altLang="zh-CN" dirty="0"/>
              <a:t>方法的语法格式如下。</a:t>
            </a:r>
          </a:p>
          <a:p>
            <a:pPr marL="0" indent="0">
              <a:buFont typeface="Wingdings" panose="05000000000000000000" pitchFamily="2" charset="2"/>
              <a:buNone/>
              <a:defRPr/>
            </a:pPr>
            <a:endParaRPr lang="zh-CN" altLang="zh-CN" dirty="0"/>
          </a:p>
          <a:p>
            <a:pPr>
              <a:defRPr/>
            </a:pPr>
            <a:endParaRPr lang="zh-CN" altLang="en-US" dirty="0"/>
          </a:p>
        </p:txBody>
      </p:sp>
      <p:sp>
        <p:nvSpPr>
          <p:cNvPr id="25603" name="标题 2">
            <a:extLst>
              <a:ext uri="{FF2B5EF4-FFF2-40B4-BE49-F238E27FC236}">
                <a16:creationId xmlns:a16="http://schemas.microsoft.com/office/drawing/2014/main" id="{40530559-D6A2-438F-A6EE-09CBF8134BA6}"/>
              </a:ext>
            </a:extLst>
          </p:cNvPr>
          <p:cNvSpPr>
            <a:spLocks noGrp="1"/>
          </p:cNvSpPr>
          <p:nvPr>
            <p:ph type="title"/>
          </p:nvPr>
        </p:nvSpPr>
        <p:spPr/>
        <p:txBody>
          <a:bodyPr/>
          <a:lstStyle/>
          <a:p>
            <a:r>
              <a:rPr lang="zh-CN" altLang="zh-CN"/>
              <a:t>修改</a:t>
            </a:r>
            <a:r>
              <a:rPr lang="en-US" altLang="zh-CN"/>
              <a:t>items/piplines</a:t>
            </a:r>
            <a:r>
              <a:rPr lang="zh-CN" altLang="zh-CN"/>
              <a:t>脚本</a:t>
            </a:r>
            <a:endParaRPr lang="zh-CN" altLang="en-US"/>
          </a:p>
        </p:txBody>
      </p:sp>
      <p:graphicFrame>
        <p:nvGraphicFramePr>
          <p:cNvPr id="4" name="表格 3">
            <a:extLst>
              <a:ext uri="{FF2B5EF4-FFF2-40B4-BE49-F238E27FC236}">
                <a16:creationId xmlns:a16="http://schemas.microsoft.com/office/drawing/2014/main" id="{A3BD5521-AB2F-4727-80C8-C811F2B99CE0}"/>
              </a:ext>
            </a:extLst>
          </p:cNvPr>
          <p:cNvGraphicFramePr>
            <a:graphicFrameLocks noGrp="1"/>
          </p:cNvGraphicFramePr>
          <p:nvPr/>
        </p:nvGraphicFramePr>
        <p:xfrm>
          <a:off x="1371600" y="1693863"/>
          <a:ext cx="9318625" cy="2628900"/>
        </p:xfrm>
        <a:graphic>
          <a:graphicData uri="http://schemas.openxmlformats.org/drawingml/2006/table">
            <a:tbl>
              <a:tblPr firstRow="1" firstCol="1" bandRow="1">
                <a:tableStyleId>{5C22544A-7EE6-4342-B048-85BDC9FD1C3A}</a:tableStyleId>
              </a:tblPr>
              <a:tblGrid>
                <a:gridCol w="1526854">
                  <a:extLst>
                    <a:ext uri="{9D8B030D-6E8A-4147-A177-3AD203B41FA5}">
                      <a16:colId xmlns:a16="http://schemas.microsoft.com/office/drawing/2014/main" val="20000"/>
                    </a:ext>
                  </a:extLst>
                </a:gridCol>
                <a:gridCol w="7791771">
                  <a:extLst>
                    <a:ext uri="{9D8B030D-6E8A-4147-A177-3AD203B41FA5}">
                      <a16:colId xmlns:a16="http://schemas.microsoft.com/office/drawing/2014/main" val="20001"/>
                    </a:ext>
                  </a:extLst>
                </a:gridCol>
              </a:tblGrid>
              <a:tr h="432148">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a:endParaRPr>
                    </a:p>
                  </a:txBody>
                  <a:tcPr marL="48002" marR="48002"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a:endParaRPr>
                    </a:p>
                  </a:txBody>
                  <a:tcPr marL="48002" marR="48002" marT="0" marB="0" anchor="ctr"/>
                </a:tc>
                <a:extLst>
                  <a:ext uri="{0D108BD9-81ED-4DB2-BD59-A6C34878D82A}">
                    <a16:rowId xmlns:a16="http://schemas.microsoft.com/office/drawing/2014/main" val="10000"/>
                  </a:ext>
                </a:extLst>
              </a:tr>
              <a:tr h="900308">
                <a:tc>
                  <a:txBody>
                    <a:bodyPr/>
                    <a:lstStyle/>
                    <a:p>
                      <a:pPr algn="ctr">
                        <a:lnSpc>
                          <a:spcPct val="150000"/>
                        </a:lnSpc>
                        <a:spcAft>
                          <a:spcPts val="0"/>
                        </a:spcAft>
                      </a:pPr>
                      <a:r>
                        <a:rPr lang="en-US" sz="1800" kern="0">
                          <a:effectLst/>
                          <a:latin typeface="微软雅黑" panose="020B0503020204020204" pitchFamily="34" charset="-122"/>
                          <a:ea typeface="微软雅黑" panose="020B0503020204020204" pitchFamily="34" charset="-122"/>
                        </a:rPr>
                        <a:t>data</a:t>
                      </a:r>
                      <a:endParaRPr lang="zh-CN" sz="1800" kern="100">
                        <a:effectLst/>
                        <a:latin typeface="微软雅黑" panose="020B0503020204020204" pitchFamily="34" charset="-122"/>
                        <a:ea typeface="微软雅黑" panose="020B0503020204020204" pitchFamily="34" charset="-122"/>
                        <a:cs typeface="宋体"/>
                      </a:endParaRPr>
                    </a:p>
                  </a:txBody>
                  <a:tcPr marL="48002" marR="48002"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ndarray</a:t>
                      </a:r>
                      <a:r>
                        <a:rPr lang="zh-CN" sz="1800" kern="0" dirty="0">
                          <a:effectLst/>
                          <a:latin typeface="微软雅黑" panose="020B0503020204020204" pitchFamily="34" charset="-122"/>
                          <a:ea typeface="微软雅黑" panose="020B0503020204020204" pitchFamily="34" charset="-122"/>
                        </a:rPr>
                        <a:t>，</a:t>
                      </a:r>
                      <a:r>
                        <a:rPr lang="en-US" sz="1800" kern="0" dirty="0" err="1">
                          <a:effectLst/>
                          <a:latin typeface="微软雅黑" panose="020B0503020204020204" pitchFamily="34" charset="-122"/>
                          <a:ea typeface="微软雅黑" panose="020B0503020204020204" pitchFamily="34" charset="-122"/>
                        </a:rPr>
                        <a:t>dict</a:t>
                      </a:r>
                      <a:r>
                        <a:rPr lang="zh-CN" sz="1800" kern="0" dirty="0">
                          <a:effectLst/>
                          <a:latin typeface="微软雅黑" panose="020B0503020204020204" pitchFamily="34" charset="-122"/>
                          <a:ea typeface="微软雅黑" panose="020B0503020204020204" pitchFamily="34" charset="-122"/>
                        </a:rPr>
                        <a:t>。表示</a:t>
                      </a:r>
                      <a:r>
                        <a:rPr lang="en-US" sz="1800" kern="0" dirty="0" err="1">
                          <a:effectLst/>
                          <a:latin typeface="微软雅黑" panose="020B0503020204020204" pitchFamily="34" charset="-122"/>
                          <a:ea typeface="微软雅黑" panose="020B0503020204020204" pitchFamily="34" charset="-122"/>
                        </a:rPr>
                        <a:t>DataFrame</a:t>
                      </a:r>
                      <a:r>
                        <a:rPr lang="zh-CN" sz="1800" kern="0" dirty="0">
                          <a:effectLst/>
                          <a:latin typeface="微软雅黑" panose="020B0503020204020204" pitchFamily="34" charset="-122"/>
                          <a:ea typeface="微软雅黑" panose="020B0503020204020204" pitchFamily="34" charset="-122"/>
                        </a:rPr>
                        <a:t>的数据。当取值为</a:t>
                      </a:r>
                      <a:r>
                        <a:rPr lang="en-US" sz="1800" kern="0" dirty="0" err="1">
                          <a:effectLst/>
                          <a:latin typeface="微软雅黑" panose="020B0503020204020204" pitchFamily="34" charset="-122"/>
                          <a:ea typeface="微软雅黑" panose="020B0503020204020204" pitchFamily="34" charset="-122"/>
                        </a:rPr>
                        <a:t>dict</a:t>
                      </a:r>
                      <a:r>
                        <a:rPr lang="zh-CN" sz="1800" kern="0" dirty="0">
                          <a:effectLst/>
                          <a:latin typeface="微软雅黑" panose="020B0503020204020204" pitchFamily="34" charset="-122"/>
                          <a:ea typeface="微软雅黑" panose="020B0503020204020204" pitchFamily="34" charset="-122"/>
                        </a:rPr>
                        <a:t>时，该</a:t>
                      </a:r>
                      <a:r>
                        <a:rPr lang="en-US" sz="1800" kern="0" dirty="0" err="1">
                          <a:effectLst/>
                          <a:latin typeface="微软雅黑" panose="020B0503020204020204" pitchFamily="34" charset="-122"/>
                          <a:ea typeface="微软雅黑" panose="020B0503020204020204" pitchFamily="34" charset="-122"/>
                        </a:rPr>
                        <a:t>dict</a:t>
                      </a:r>
                      <a:r>
                        <a:rPr lang="zh-CN" sz="1800" kern="0" dirty="0">
                          <a:effectLst/>
                          <a:latin typeface="微软雅黑" panose="020B0503020204020204" pitchFamily="34" charset="-122"/>
                          <a:ea typeface="微软雅黑" panose="020B0503020204020204" pitchFamily="34" charset="-122"/>
                        </a:rPr>
                        <a:t>的值不能包含</a:t>
                      </a:r>
                      <a:r>
                        <a:rPr lang="en-US" sz="1800" kern="0" dirty="0">
                          <a:effectLst/>
                          <a:latin typeface="微软雅黑" panose="020B0503020204020204" pitchFamily="34" charset="-122"/>
                          <a:ea typeface="微软雅黑" panose="020B0503020204020204" pitchFamily="34" charset="-122"/>
                        </a:rPr>
                        <a:t>Series</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arrays</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constants</a:t>
                      </a:r>
                      <a:r>
                        <a:rPr lang="zh-CN" sz="1800" kern="0" dirty="0">
                          <a:effectLst/>
                          <a:latin typeface="微软雅黑" panose="020B0503020204020204" pitchFamily="34" charset="-122"/>
                          <a:ea typeface="微软雅黑" panose="020B0503020204020204" pitchFamily="34" charset="-122"/>
                        </a:rPr>
                        <a:t>，或类似</a:t>
                      </a:r>
                      <a:r>
                        <a:rPr lang="en-US" sz="1800" kern="0" dirty="0">
                          <a:effectLst/>
                          <a:latin typeface="微软雅黑" panose="020B0503020204020204" pitchFamily="34" charset="-122"/>
                          <a:ea typeface="微软雅黑" panose="020B0503020204020204" pitchFamily="34" charset="-122"/>
                        </a:rPr>
                        <a:t>list</a:t>
                      </a:r>
                      <a:r>
                        <a:rPr lang="zh-CN" sz="1800" kern="0" dirty="0">
                          <a:effectLst/>
                          <a:latin typeface="微软雅黑" panose="020B0503020204020204" pitchFamily="34" charset="-122"/>
                          <a:ea typeface="微软雅黑" panose="020B0503020204020204" pitchFamily="34" charset="-122"/>
                        </a:rPr>
                        <a:t>的对象。无默认值</a:t>
                      </a:r>
                      <a:endParaRPr lang="zh-CN" sz="1800" kern="100" dirty="0">
                        <a:effectLst/>
                        <a:latin typeface="微软雅黑" panose="020B0503020204020204" pitchFamily="34" charset="-122"/>
                        <a:ea typeface="微软雅黑" panose="020B0503020204020204" pitchFamily="34" charset="-122"/>
                        <a:cs typeface="宋体"/>
                      </a:endParaRPr>
                    </a:p>
                  </a:txBody>
                  <a:tcPr marL="48002" marR="48002" marT="0" marB="0" anchor="ctr"/>
                </a:tc>
                <a:extLst>
                  <a:ext uri="{0D108BD9-81ED-4DB2-BD59-A6C34878D82A}">
                    <a16:rowId xmlns:a16="http://schemas.microsoft.com/office/drawing/2014/main" val="10001"/>
                  </a:ext>
                </a:extLst>
              </a:tr>
              <a:tr h="432148">
                <a:tc>
                  <a:txBody>
                    <a:bodyPr/>
                    <a:lstStyle/>
                    <a:p>
                      <a:pPr algn="ctr">
                        <a:lnSpc>
                          <a:spcPct val="150000"/>
                        </a:lnSpc>
                        <a:spcAft>
                          <a:spcPts val="0"/>
                        </a:spcAft>
                      </a:pPr>
                      <a:r>
                        <a:rPr lang="en-US" sz="1800" kern="0">
                          <a:effectLst/>
                          <a:latin typeface="微软雅黑" panose="020B0503020204020204" pitchFamily="34" charset="-122"/>
                          <a:ea typeface="微软雅黑" panose="020B0503020204020204" pitchFamily="34" charset="-122"/>
                        </a:rPr>
                        <a:t>index</a:t>
                      </a:r>
                      <a:endParaRPr lang="zh-CN" sz="1800" kern="100">
                        <a:effectLst/>
                        <a:latin typeface="微软雅黑" panose="020B0503020204020204" pitchFamily="34" charset="-122"/>
                        <a:ea typeface="微软雅黑" panose="020B0503020204020204" pitchFamily="34" charset="-122"/>
                        <a:cs typeface="宋体"/>
                      </a:endParaRPr>
                    </a:p>
                  </a:txBody>
                  <a:tcPr marL="48002" marR="48002"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index</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array</a:t>
                      </a:r>
                      <a:r>
                        <a:rPr lang="zh-CN" sz="1800" kern="0" dirty="0">
                          <a:effectLst/>
                          <a:latin typeface="微软雅黑" panose="020B0503020204020204" pitchFamily="34" charset="-122"/>
                          <a:ea typeface="微软雅黑" panose="020B0503020204020204" pitchFamily="34" charset="-122"/>
                        </a:rPr>
                        <a:t>。表示行索引。无默认值</a:t>
                      </a:r>
                      <a:endParaRPr lang="zh-CN" sz="1800" kern="100" dirty="0">
                        <a:effectLst/>
                        <a:latin typeface="微软雅黑" panose="020B0503020204020204" pitchFamily="34" charset="-122"/>
                        <a:ea typeface="微软雅黑" panose="020B0503020204020204" pitchFamily="34" charset="-122"/>
                        <a:cs typeface="宋体"/>
                      </a:endParaRPr>
                    </a:p>
                  </a:txBody>
                  <a:tcPr marL="48002" marR="48002" marT="0" marB="0" anchor="ctr"/>
                </a:tc>
                <a:extLst>
                  <a:ext uri="{0D108BD9-81ED-4DB2-BD59-A6C34878D82A}">
                    <a16:rowId xmlns:a16="http://schemas.microsoft.com/office/drawing/2014/main" val="10002"/>
                  </a:ext>
                </a:extLst>
              </a:tr>
              <a:tr h="432148">
                <a:tc>
                  <a:txBody>
                    <a:bodyPr/>
                    <a:lstStyle/>
                    <a:p>
                      <a:pPr algn="ctr">
                        <a:lnSpc>
                          <a:spcPct val="150000"/>
                        </a:lnSpc>
                        <a:spcAft>
                          <a:spcPts val="0"/>
                        </a:spcAft>
                      </a:pPr>
                      <a:r>
                        <a:rPr lang="en-US" sz="1800" kern="0">
                          <a:effectLst/>
                          <a:latin typeface="微软雅黑" panose="020B0503020204020204" pitchFamily="34" charset="-122"/>
                          <a:ea typeface="微软雅黑" panose="020B0503020204020204" pitchFamily="34" charset="-122"/>
                        </a:rPr>
                        <a:t>columns</a:t>
                      </a:r>
                      <a:endParaRPr lang="zh-CN" sz="1800" kern="100">
                        <a:effectLst/>
                        <a:latin typeface="微软雅黑" panose="020B0503020204020204" pitchFamily="34" charset="-122"/>
                        <a:ea typeface="微软雅黑" panose="020B0503020204020204" pitchFamily="34" charset="-122"/>
                        <a:cs typeface="宋体"/>
                      </a:endParaRPr>
                    </a:p>
                  </a:txBody>
                  <a:tcPr marL="48002" marR="48002"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index</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array</a:t>
                      </a:r>
                      <a:r>
                        <a:rPr lang="zh-CN" sz="1800" kern="0" dirty="0">
                          <a:effectLst/>
                          <a:latin typeface="微软雅黑" panose="020B0503020204020204" pitchFamily="34" charset="-122"/>
                          <a:ea typeface="微软雅黑" panose="020B0503020204020204" pitchFamily="34" charset="-122"/>
                        </a:rPr>
                        <a:t>。表示列索引。无默认值</a:t>
                      </a:r>
                      <a:endParaRPr lang="zh-CN" sz="1800" kern="100" dirty="0">
                        <a:effectLst/>
                        <a:latin typeface="微软雅黑" panose="020B0503020204020204" pitchFamily="34" charset="-122"/>
                        <a:ea typeface="微软雅黑" panose="020B0503020204020204" pitchFamily="34" charset="-122"/>
                        <a:cs typeface="宋体"/>
                      </a:endParaRPr>
                    </a:p>
                  </a:txBody>
                  <a:tcPr marL="48002" marR="48002" marT="0" marB="0" anchor="ctr"/>
                </a:tc>
                <a:extLst>
                  <a:ext uri="{0D108BD9-81ED-4DB2-BD59-A6C34878D82A}">
                    <a16:rowId xmlns:a16="http://schemas.microsoft.com/office/drawing/2014/main" val="10003"/>
                  </a:ext>
                </a:extLst>
              </a:tr>
              <a:tr h="432148">
                <a:tc>
                  <a:txBody>
                    <a:bodyPr/>
                    <a:lstStyle/>
                    <a:p>
                      <a:pPr algn="ctr">
                        <a:lnSpc>
                          <a:spcPct val="150000"/>
                        </a:lnSpc>
                        <a:spcAft>
                          <a:spcPts val="0"/>
                        </a:spcAft>
                      </a:pPr>
                      <a:r>
                        <a:rPr lang="en-US" sz="1800" kern="0">
                          <a:effectLst/>
                          <a:latin typeface="微软雅黑" panose="020B0503020204020204" pitchFamily="34" charset="-122"/>
                          <a:ea typeface="微软雅黑" panose="020B0503020204020204" pitchFamily="34" charset="-122"/>
                        </a:rPr>
                        <a:t>dtype</a:t>
                      </a:r>
                      <a:endParaRPr lang="zh-CN" sz="1800" kern="100">
                        <a:effectLst/>
                        <a:latin typeface="微软雅黑" panose="020B0503020204020204" pitchFamily="34" charset="-122"/>
                        <a:ea typeface="微软雅黑" panose="020B0503020204020204" pitchFamily="34" charset="-122"/>
                        <a:cs typeface="宋体"/>
                      </a:endParaRPr>
                    </a:p>
                  </a:txBody>
                  <a:tcPr marL="48002" marR="48002"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dtype</a:t>
                      </a:r>
                      <a:r>
                        <a:rPr lang="zh-CN" sz="1800" kern="0" dirty="0">
                          <a:effectLst/>
                          <a:latin typeface="微软雅黑" panose="020B0503020204020204" pitchFamily="34" charset="-122"/>
                          <a:ea typeface="微软雅黑" panose="020B0503020204020204" pitchFamily="34" charset="-122"/>
                        </a:rPr>
                        <a:t>。表示强制转换后的类型，仅支持单独一种转换。默认为</a:t>
                      </a:r>
                      <a:r>
                        <a:rPr lang="en-US" sz="1800" kern="0" dirty="0">
                          <a:effectLst/>
                          <a:latin typeface="微软雅黑" panose="020B0503020204020204" pitchFamily="34" charset="-122"/>
                          <a:ea typeface="微软雅黑" panose="020B0503020204020204" pitchFamily="34" charset="-122"/>
                        </a:rPr>
                        <a:t>None</a:t>
                      </a:r>
                      <a:endParaRPr lang="zh-CN" sz="1800" kern="100" dirty="0">
                        <a:effectLst/>
                        <a:latin typeface="微软雅黑" panose="020B0503020204020204" pitchFamily="34" charset="-122"/>
                        <a:ea typeface="微软雅黑" panose="020B0503020204020204" pitchFamily="34" charset="-122"/>
                        <a:cs typeface="宋体"/>
                      </a:endParaRPr>
                    </a:p>
                  </a:txBody>
                  <a:tcPr marL="48002" marR="48002" marT="0" marB="0" anchor="ctr"/>
                </a:tc>
                <a:extLst>
                  <a:ext uri="{0D108BD9-81ED-4DB2-BD59-A6C34878D82A}">
                    <a16:rowId xmlns:a16="http://schemas.microsoft.com/office/drawing/2014/main" val="10004"/>
                  </a:ext>
                </a:extLst>
              </a:tr>
            </a:tbl>
          </a:graphicData>
        </a:graphic>
      </p:graphicFrame>
      <p:sp>
        <p:nvSpPr>
          <p:cNvPr id="25624" name="TextBox 5">
            <a:extLst>
              <a:ext uri="{FF2B5EF4-FFF2-40B4-BE49-F238E27FC236}">
                <a16:creationId xmlns:a16="http://schemas.microsoft.com/office/drawing/2014/main" id="{8BBF0D72-D1C1-42F9-851F-AE0CE8D351E0}"/>
              </a:ext>
            </a:extLst>
          </p:cNvPr>
          <p:cNvSpPr txBox="1">
            <a:spLocks noChangeArrowheads="1"/>
          </p:cNvSpPr>
          <p:nvPr/>
        </p:nvSpPr>
        <p:spPr bwMode="auto">
          <a:xfrm>
            <a:off x="457200" y="5097463"/>
            <a:ext cx="1009808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200" i="1">
                <a:latin typeface="Times New Roman" panose="02020603050405020304" pitchFamily="18" charset="0"/>
                <a:ea typeface="微软雅黑" panose="020B0503020204020204" pitchFamily="34" charset="-122"/>
                <a:cs typeface="Times New Roman" panose="02020603050405020304" pitchFamily="18" charset="0"/>
              </a:rPr>
              <a:t>DataFrame.to_csv(path_or_buf=None, sep=’,’, na_rep=”, columns=None, header=True, index=True,index_label=None,mode=’w’,encoding=None</a:t>
            </a:r>
            <a:r>
              <a:rPr lang="en-US" altLang="zh-CN" sz="2400">
                <a:ea typeface="微软雅黑" panose="020B0503020204020204" pitchFamily="34" charset="-122"/>
                <a:cs typeface="Times New Roman" panose="02020603050405020304" pitchFamily="18" charset="0"/>
              </a:rPr>
              <a:t>)</a:t>
            </a:r>
            <a:endParaRPr lang="en-US" altLang="zh-CN" sz="2200" i="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a:extLst>
              <a:ext uri="{FF2B5EF4-FFF2-40B4-BE49-F238E27FC236}">
                <a16:creationId xmlns:a16="http://schemas.microsoft.com/office/drawing/2014/main" id="{BC9101AC-928E-4C97-B0F9-5680B6392782}"/>
              </a:ext>
            </a:extLst>
          </p:cNvPr>
          <p:cNvSpPr>
            <a:spLocks noGrp="1"/>
          </p:cNvSpPr>
          <p:nvPr>
            <p:ph idx="1"/>
          </p:nvPr>
        </p:nvSpPr>
        <p:spPr/>
        <p:txBody>
          <a:bodyPr/>
          <a:lstStyle/>
          <a:p>
            <a:pPr marL="361950" indent="-361950"/>
            <a:r>
              <a:rPr lang="en-US" altLang="zh-CN"/>
              <a:t>to_csv</a:t>
            </a:r>
            <a:r>
              <a:rPr lang="zh-CN" altLang="zh-CN"/>
              <a:t>方法的常用参数及其说明如表所示。</a:t>
            </a:r>
            <a:endParaRPr lang="en-US" altLang="zh-CN"/>
          </a:p>
          <a:p>
            <a:pPr marL="361950" indent="-361950"/>
            <a:endParaRPr lang="zh-CN" altLang="en-US"/>
          </a:p>
        </p:txBody>
      </p:sp>
      <p:sp>
        <p:nvSpPr>
          <p:cNvPr id="26627" name="标题 2">
            <a:extLst>
              <a:ext uri="{FF2B5EF4-FFF2-40B4-BE49-F238E27FC236}">
                <a16:creationId xmlns:a16="http://schemas.microsoft.com/office/drawing/2014/main" id="{DA542311-8782-411E-9EEE-C4BC001C462C}"/>
              </a:ext>
            </a:extLst>
          </p:cNvPr>
          <p:cNvSpPr>
            <a:spLocks noGrp="1"/>
          </p:cNvSpPr>
          <p:nvPr>
            <p:ph type="title"/>
          </p:nvPr>
        </p:nvSpPr>
        <p:spPr/>
        <p:txBody>
          <a:bodyPr/>
          <a:lstStyle/>
          <a:p>
            <a:r>
              <a:rPr lang="zh-CN" altLang="zh-CN"/>
              <a:t>修改</a:t>
            </a:r>
            <a:r>
              <a:rPr lang="en-US" altLang="zh-CN"/>
              <a:t>items/piplines</a:t>
            </a:r>
            <a:r>
              <a:rPr lang="zh-CN" altLang="zh-CN"/>
              <a:t>脚本</a:t>
            </a:r>
            <a:endParaRPr lang="zh-CN" altLang="en-US"/>
          </a:p>
        </p:txBody>
      </p:sp>
      <p:graphicFrame>
        <p:nvGraphicFramePr>
          <p:cNvPr id="4" name="表格 3">
            <a:extLst>
              <a:ext uri="{FF2B5EF4-FFF2-40B4-BE49-F238E27FC236}">
                <a16:creationId xmlns:a16="http://schemas.microsoft.com/office/drawing/2014/main" id="{DDFEECF9-6343-4BD1-B3E2-894ED21C85A5}"/>
              </a:ext>
            </a:extLst>
          </p:cNvPr>
          <p:cNvGraphicFramePr>
            <a:graphicFrameLocks noGrp="1"/>
          </p:cNvGraphicFramePr>
          <p:nvPr/>
        </p:nvGraphicFramePr>
        <p:xfrm>
          <a:off x="1763713" y="1789113"/>
          <a:ext cx="8751887" cy="4319590"/>
        </p:xfrm>
        <a:graphic>
          <a:graphicData uri="http://schemas.openxmlformats.org/drawingml/2006/table">
            <a:tbl>
              <a:tblPr firstRow="1" firstCol="1" bandRow="1">
                <a:tableStyleId>{5C22544A-7EE6-4342-B048-85BDC9FD1C3A}</a:tableStyleId>
              </a:tblPr>
              <a:tblGrid>
                <a:gridCol w="1930339">
                  <a:extLst>
                    <a:ext uri="{9D8B030D-6E8A-4147-A177-3AD203B41FA5}">
                      <a16:colId xmlns:a16="http://schemas.microsoft.com/office/drawing/2014/main" val="20000"/>
                    </a:ext>
                  </a:extLst>
                </a:gridCol>
                <a:gridCol w="6821548">
                  <a:extLst>
                    <a:ext uri="{9D8B030D-6E8A-4147-A177-3AD203B41FA5}">
                      <a16:colId xmlns:a16="http://schemas.microsoft.com/office/drawing/2014/main" val="20001"/>
                    </a:ext>
                  </a:extLst>
                </a:gridCol>
              </a:tblGrid>
              <a:tr h="431959">
                <a:tc>
                  <a:txBody>
                    <a:bodyPr/>
                    <a:lstStyle/>
                    <a:p>
                      <a:pPr algn="ctr" fontAlgn="auto">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tc>
                  <a:txBody>
                    <a:bodyPr/>
                    <a:lstStyle/>
                    <a:p>
                      <a:pPr algn="ctr" fontAlgn="auto">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extLst>
                  <a:ext uri="{0D108BD9-81ED-4DB2-BD59-A6C34878D82A}">
                    <a16:rowId xmlns:a16="http://schemas.microsoft.com/office/drawing/2014/main" val="10000"/>
                  </a:ext>
                </a:extLst>
              </a:tr>
              <a:tr h="431959">
                <a:tc>
                  <a:txBody>
                    <a:bodyPr/>
                    <a:lstStyle/>
                    <a:p>
                      <a:pPr algn="ctr" fontAlgn="auto">
                        <a:spcAft>
                          <a:spcPts val="0"/>
                        </a:spcAft>
                      </a:pPr>
                      <a:r>
                        <a:rPr lang="en-US" sz="1800" b="0" kern="0" dirty="0" err="1">
                          <a:effectLst/>
                          <a:latin typeface="微软雅黑" panose="020B0503020204020204" pitchFamily="34" charset="-122"/>
                          <a:ea typeface="微软雅黑" panose="020B0503020204020204" pitchFamily="34" charset="-122"/>
                        </a:rPr>
                        <a:t>path_or_buf</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。表示文件路径。无默认值</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extLst>
                  <a:ext uri="{0D108BD9-81ED-4DB2-BD59-A6C34878D82A}">
                    <a16:rowId xmlns:a16="http://schemas.microsoft.com/office/drawing/2014/main" val="10001"/>
                  </a:ext>
                </a:extLst>
              </a:tr>
              <a:tr h="431959">
                <a:tc>
                  <a:txBody>
                    <a:bodyPr/>
                    <a:lstStyle/>
                    <a:p>
                      <a:pPr algn="ctr" fontAlgn="auto">
                        <a:spcAft>
                          <a:spcPts val="0"/>
                        </a:spcAft>
                      </a:pPr>
                      <a:r>
                        <a:rPr lang="en-US" sz="1800" b="0" kern="0" dirty="0" err="1">
                          <a:effectLst/>
                          <a:latin typeface="微软雅黑" panose="020B0503020204020204" pitchFamily="34" charset="-122"/>
                          <a:ea typeface="微软雅黑" panose="020B0503020204020204" pitchFamily="34" charset="-122"/>
                        </a:rPr>
                        <a:t>sep</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。表示分隔符。默认为“</a:t>
                      </a:r>
                      <a:r>
                        <a:rPr lang="en-US" sz="1800" kern="0" dirty="0">
                          <a:effectLst/>
                          <a:latin typeface="微软雅黑" panose="020B0503020204020204" pitchFamily="34" charset="-122"/>
                          <a:ea typeface="微软雅黑" panose="020B0503020204020204" pitchFamily="34" charset="-122"/>
                        </a:rPr>
                        <a:t>,</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extLst>
                  <a:ext uri="{0D108BD9-81ED-4DB2-BD59-A6C34878D82A}">
                    <a16:rowId xmlns:a16="http://schemas.microsoft.com/office/drawing/2014/main" val="10002"/>
                  </a:ext>
                </a:extLst>
              </a:tr>
              <a:tr h="431959">
                <a:tc>
                  <a:txBody>
                    <a:bodyPr/>
                    <a:lstStyle/>
                    <a:p>
                      <a:pPr algn="ctr" fontAlgn="auto">
                        <a:spcAft>
                          <a:spcPts val="0"/>
                        </a:spcAft>
                      </a:pPr>
                      <a:r>
                        <a:rPr lang="en-US" sz="1800" b="0" kern="0" dirty="0" err="1">
                          <a:effectLst/>
                          <a:latin typeface="微软雅黑" panose="020B0503020204020204" pitchFamily="34" charset="-122"/>
                          <a:ea typeface="微软雅黑" panose="020B0503020204020204" pitchFamily="34" charset="-122"/>
                        </a:rPr>
                        <a:t>na_rep</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。表示缺失值。默认为“”</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extLst>
                  <a:ext uri="{0D108BD9-81ED-4DB2-BD59-A6C34878D82A}">
                    <a16:rowId xmlns:a16="http://schemas.microsoft.com/office/drawing/2014/main" val="10003"/>
                  </a:ext>
                </a:extLst>
              </a:tr>
              <a:tr h="431959">
                <a:tc>
                  <a:txBody>
                    <a:bodyPr/>
                    <a:lstStyle/>
                    <a:p>
                      <a:pPr algn="ctr" fontAlgn="auto">
                        <a:spcAft>
                          <a:spcPts val="0"/>
                        </a:spcAft>
                      </a:pPr>
                      <a:r>
                        <a:rPr lang="en-US" sz="1800" b="0" kern="0" dirty="0" err="1">
                          <a:effectLst/>
                          <a:latin typeface="微软雅黑" panose="020B0503020204020204" pitchFamily="34" charset="-122"/>
                          <a:ea typeface="微软雅黑" panose="020B0503020204020204" pitchFamily="34" charset="-122"/>
                        </a:rPr>
                        <a:t>columnss</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list</a:t>
                      </a:r>
                      <a:r>
                        <a:rPr lang="zh-CN" sz="1800" kern="0" dirty="0">
                          <a:effectLst/>
                          <a:latin typeface="微软雅黑" panose="020B0503020204020204" pitchFamily="34" charset="-122"/>
                          <a:ea typeface="微软雅黑" panose="020B0503020204020204" pitchFamily="34" charset="-122"/>
                        </a:rPr>
                        <a:t>。表示写出的列名。默认为</a:t>
                      </a:r>
                      <a:r>
                        <a:rPr lang="en-US" sz="1800" kern="0" dirty="0">
                          <a:effectLst/>
                          <a:latin typeface="微软雅黑" panose="020B0503020204020204" pitchFamily="34" charset="-122"/>
                          <a:ea typeface="微软雅黑" panose="020B0503020204020204" pitchFamily="34" charset="-122"/>
                        </a:rPr>
                        <a:t>None</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extLst>
                  <a:ext uri="{0D108BD9-81ED-4DB2-BD59-A6C34878D82A}">
                    <a16:rowId xmlns:a16="http://schemas.microsoft.com/office/drawing/2014/main" val="10004"/>
                  </a:ext>
                </a:extLst>
              </a:tr>
              <a:tr h="431959">
                <a:tc>
                  <a:txBody>
                    <a:bodyPr/>
                    <a:lstStyle/>
                    <a:p>
                      <a:pPr algn="ctr" fontAlgn="auto">
                        <a:spcAft>
                          <a:spcPts val="0"/>
                        </a:spcAft>
                      </a:pPr>
                      <a:r>
                        <a:rPr lang="en-US" sz="1800" b="0" kern="0" dirty="0">
                          <a:effectLst/>
                          <a:latin typeface="微软雅黑" panose="020B0503020204020204" pitchFamily="34" charset="-122"/>
                          <a:ea typeface="微软雅黑" panose="020B0503020204020204" pitchFamily="34" charset="-122"/>
                        </a:rPr>
                        <a:t>header</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boolearn</a:t>
                      </a:r>
                      <a:r>
                        <a:rPr lang="zh-CN" sz="1800" kern="0" dirty="0">
                          <a:effectLst/>
                          <a:latin typeface="微软雅黑" panose="020B0503020204020204" pitchFamily="34" charset="-122"/>
                          <a:ea typeface="微软雅黑" panose="020B0503020204020204" pitchFamily="34" charset="-122"/>
                        </a:rPr>
                        <a:t>，表示是否将列名写出。默认为</a:t>
                      </a:r>
                      <a:r>
                        <a:rPr lang="en-US" sz="1800" kern="0" dirty="0">
                          <a:effectLst/>
                          <a:latin typeface="微软雅黑" panose="020B0503020204020204" pitchFamily="34" charset="-122"/>
                          <a:ea typeface="微软雅黑" panose="020B0503020204020204" pitchFamily="34" charset="-122"/>
                        </a:rPr>
                        <a:t>True</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extLst>
                  <a:ext uri="{0D108BD9-81ED-4DB2-BD59-A6C34878D82A}">
                    <a16:rowId xmlns:a16="http://schemas.microsoft.com/office/drawing/2014/main" val="10005"/>
                  </a:ext>
                </a:extLst>
              </a:tr>
              <a:tr h="431959">
                <a:tc>
                  <a:txBody>
                    <a:bodyPr/>
                    <a:lstStyle/>
                    <a:p>
                      <a:pPr algn="ctr" fontAlgn="auto">
                        <a:spcAft>
                          <a:spcPts val="0"/>
                        </a:spcAft>
                      </a:pPr>
                      <a:r>
                        <a:rPr lang="en-US" sz="1800" b="0" kern="0" dirty="0">
                          <a:effectLst/>
                          <a:latin typeface="微软雅黑" panose="020B0503020204020204" pitchFamily="34" charset="-122"/>
                          <a:ea typeface="微软雅黑" panose="020B0503020204020204" pitchFamily="34" charset="-122"/>
                        </a:rPr>
                        <a:t>index</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boolearn</a:t>
                      </a:r>
                      <a:r>
                        <a:rPr lang="zh-CN" sz="1800" kern="0" dirty="0">
                          <a:effectLst/>
                          <a:latin typeface="微软雅黑" panose="020B0503020204020204" pitchFamily="34" charset="-122"/>
                          <a:ea typeface="微软雅黑" panose="020B0503020204020204" pitchFamily="34" charset="-122"/>
                        </a:rPr>
                        <a:t>，表示是否将行名（索引）写出。默认为</a:t>
                      </a:r>
                      <a:r>
                        <a:rPr lang="en-US" sz="1800" kern="0" dirty="0">
                          <a:effectLst/>
                          <a:latin typeface="微软雅黑" panose="020B0503020204020204" pitchFamily="34" charset="-122"/>
                          <a:ea typeface="微软雅黑" panose="020B0503020204020204" pitchFamily="34" charset="-122"/>
                        </a:rPr>
                        <a:t>True</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extLst>
                  <a:ext uri="{0D108BD9-81ED-4DB2-BD59-A6C34878D82A}">
                    <a16:rowId xmlns:a16="http://schemas.microsoft.com/office/drawing/2014/main" val="10006"/>
                  </a:ext>
                </a:extLst>
              </a:tr>
              <a:tr h="431959">
                <a:tc>
                  <a:txBody>
                    <a:bodyPr/>
                    <a:lstStyle/>
                    <a:p>
                      <a:pPr algn="ctr" fontAlgn="auto">
                        <a:spcAft>
                          <a:spcPts val="0"/>
                        </a:spcAft>
                      </a:pPr>
                      <a:r>
                        <a:rPr lang="en-US" sz="1800" b="0" kern="0" dirty="0" err="1">
                          <a:effectLst/>
                          <a:latin typeface="微软雅黑" panose="020B0503020204020204" pitchFamily="34" charset="-122"/>
                          <a:ea typeface="微软雅黑" panose="020B0503020204020204" pitchFamily="34" charset="-122"/>
                        </a:rPr>
                        <a:t>index_labels</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sequence</a:t>
                      </a:r>
                      <a:r>
                        <a:rPr lang="zh-CN" sz="1800" kern="0" dirty="0">
                          <a:effectLst/>
                          <a:latin typeface="微软雅黑" panose="020B0503020204020204" pitchFamily="34" charset="-122"/>
                          <a:ea typeface="微软雅黑" panose="020B0503020204020204" pitchFamily="34" charset="-122"/>
                        </a:rPr>
                        <a:t>。表示索引名。默认为</a:t>
                      </a:r>
                      <a:r>
                        <a:rPr lang="en-US" sz="1800" kern="0" dirty="0">
                          <a:effectLst/>
                          <a:latin typeface="微软雅黑" panose="020B0503020204020204" pitchFamily="34" charset="-122"/>
                          <a:ea typeface="微软雅黑" panose="020B0503020204020204" pitchFamily="34" charset="-122"/>
                        </a:rPr>
                        <a:t>None</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extLst>
                  <a:ext uri="{0D108BD9-81ED-4DB2-BD59-A6C34878D82A}">
                    <a16:rowId xmlns:a16="http://schemas.microsoft.com/office/drawing/2014/main" val="10007"/>
                  </a:ext>
                </a:extLst>
              </a:tr>
              <a:tr h="431959">
                <a:tc>
                  <a:txBody>
                    <a:bodyPr/>
                    <a:lstStyle/>
                    <a:p>
                      <a:pPr algn="ctr" fontAlgn="auto">
                        <a:spcAft>
                          <a:spcPts val="0"/>
                        </a:spcAft>
                      </a:pPr>
                      <a:r>
                        <a:rPr lang="en-US" sz="1800" b="0" kern="0" dirty="0">
                          <a:effectLst/>
                          <a:latin typeface="微软雅黑" panose="020B0503020204020204" pitchFamily="34" charset="-122"/>
                          <a:ea typeface="微软雅黑" panose="020B0503020204020204" pitchFamily="34" charset="-122"/>
                        </a:rPr>
                        <a:t>mode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接收特定</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。表示数据写入模式。默认为</a:t>
                      </a:r>
                      <a:r>
                        <a:rPr lang="en-US" sz="1800" kern="0" dirty="0">
                          <a:effectLst/>
                          <a:latin typeface="微软雅黑" panose="020B0503020204020204" pitchFamily="34" charset="-122"/>
                          <a:ea typeface="微软雅黑" panose="020B0503020204020204" pitchFamily="34" charset="-122"/>
                        </a:rPr>
                        <a:t>w</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extLst>
                  <a:ext uri="{0D108BD9-81ED-4DB2-BD59-A6C34878D82A}">
                    <a16:rowId xmlns:a16="http://schemas.microsoft.com/office/drawing/2014/main" val="10008"/>
                  </a:ext>
                </a:extLst>
              </a:tr>
              <a:tr h="431959">
                <a:tc>
                  <a:txBody>
                    <a:bodyPr/>
                    <a:lstStyle/>
                    <a:p>
                      <a:pPr algn="ctr" fontAlgn="auto">
                        <a:spcAft>
                          <a:spcPts val="0"/>
                        </a:spcAft>
                      </a:pPr>
                      <a:r>
                        <a:rPr lang="en-US" sz="1800" b="0" kern="0" dirty="0">
                          <a:effectLst/>
                          <a:latin typeface="微软雅黑" panose="020B0503020204020204" pitchFamily="34" charset="-122"/>
                          <a:ea typeface="微软雅黑" panose="020B0503020204020204" pitchFamily="34" charset="-122"/>
                        </a:rPr>
                        <a:t>encoding</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接收特定</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。表示存储文件的编码格式。默认为</a:t>
                      </a:r>
                      <a:r>
                        <a:rPr lang="en-US" sz="1800" kern="0" dirty="0">
                          <a:effectLst/>
                          <a:latin typeface="微软雅黑" panose="020B0503020204020204" pitchFamily="34" charset="-122"/>
                          <a:ea typeface="微软雅黑" panose="020B0503020204020204" pitchFamily="34" charset="-122"/>
                        </a:rPr>
                        <a:t>None</a:t>
                      </a:r>
                      <a:endParaRPr lang="zh-CN" sz="1800" kern="100" dirty="0">
                        <a:effectLst/>
                        <a:latin typeface="微软雅黑" panose="020B0503020204020204" pitchFamily="34" charset="-122"/>
                        <a:ea typeface="微软雅黑" panose="020B0503020204020204" pitchFamily="34" charset="-122"/>
                        <a:cs typeface="Times New Roman"/>
                      </a:endParaRPr>
                    </a:p>
                  </a:txBody>
                  <a:tcPr marL="27425" marR="27425" marT="0"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C6B3C08-A49C-493E-9CED-39C772525DD1}"/>
              </a:ext>
            </a:extLst>
          </p:cNvPr>
          <p:cNvSpPr>
            <a:spLocks noGrp="1"/>
          </p:cNvSpPr>
          <p:nvPr>
            <p:ph idx="1"/>
          </p:nvPr>
        </p:nvSpPr>
        <p:spPr/>
        <p:txBody>
          <a:bodyPr/>
          <a:lstStyle/>
          <a:p>
            <a:pPr>
              <a:defRPr/>
            </a:pPr>
            <a:r>
              <a:rPr lang="zh-CN" altLang="zh-CN" dirty="0"/>
              <a:t>使用</a:t>
            </a:r>
            <a:r>
              <a:rPr lang="en-US" altLang="zh-CN" dirty="0" err="1"/>
              <a:t>to_sql</a:t>
            </a:r>
            <a:r>
              <a:rPr lang="zh-CN" altLang="zh-CN" dirty="0"/>
              <a:t>方法能够轻松地将数据存储至数据库，其语法格式如下</a:t>
            </a:r>
            <a:r>
              <a:rPr lang="zh-CN" altLang="en-US" dirty="0"/>
              <a:t>。</a:t>
            </a:r>
            <a:endParaRPr lang="en-US" altLang="zh-CN" dirty="0"/>
          </a:p>
          <a:p>
            <a:pPr>
              <a:defRPr/>
            </a:pP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dirty="0"/>
          </a:p>
        </p:txBody>
      </p:sp>
      <p:sp>
        <p:nvSpPr>
          <p:cNvPr id="27651" name="标题 2">
            <a:extLst>
              <a:ext uri="{FF2B5EF4-FFF2-40B4-BE49-F238E27FC236}">
                <a16:creationId xmlns:a16="http://schemas.microsoft.com/office/drawing/2014/main" id="{D8ADADB5-7B3F-4B69-B1C3-349E26161B49}"/>
              </a:ext>
            </a:extLst>
          </p:cNvPr>
          <p:cNvSpPr>
            <a:spLocks noGrp="1"/>
          </p:cNvSpPr>
          <p:nvPr>
            <p:ph type="title"/>
          </p:nvPr>
        </p:nvSpPr>
        <p:spPr/>
        <p:txBody>
          <a:bodyPr/>
          <a:lstStyle/>
          <a:p>
            <a:r>
              <a:rPr lang="zh-CN" altLang="zh-CN"/>
              <a:t>修改</a:t>
            </a:r>
            <a:r>
              <a:rPr lang="en-US" altLang="zh-CN"/>
              <a:t>items/piplines</a:t>
            </a:r>
            <a:r>
              <a:rPr lang="zh-CN" altLang="zh-CN"/>
              <a:t>脚本</a:t>
            </a:r>
            <a:endParaRPr lang="zh-CN" altLang="en-US"/>
          </a:p>
        </p:txBody>
      </p:sp>
      <p:sp>
        <p:nvSpPr>
          <p:cNvPr id="27652" name="TextBox 5">
            <a:extLst>
              <a:ext uri="{FF2B5EF4-FFF2-40B4-BE49-F238E27FC236}">
                <a16:creationId xmlns:a16="http://schemas.microsoft.com/office/drawing/2014/main" id="{CB695A96-5AF1-4687-987B-285A91D9C698}"/>
              </a:ext>
            </a:extLst>
          </p:cNvPr>
          <p:cNvSpPr txBox="1">
            <a:spLocks noChangeArrowheads="1"/>
          </p:cNvSpPr>
          <p:nvPr/>
        </p:nvSpPr>
        <p:spPr bwMode="auto">
          <a:xfrm>
            <a:off x="550863" y="1317625"/>
            <a:ext cx="100980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200" i="1">
                <a:latin typeface="Times New Roman" panose="02020603050405020304" pitchFamily="18" charset="0"/>
                <a:ea typeface="微软雅黑" panose="020B0503020204020204" pitchFamily="34" charset="-122"/>
                <a:cs typeface="Times New Roman" panose="02020603050405020304" pitchFamily="18" charset="0"/>
              </a:rPr>
              <a:t>DataFrame.to_sql(name, con, schema=None, if_exists=’fail’, index=True, index_label=None, dtype=None)</a:t>
            </a:r>
          </a:p>
        </p:txBody>
      </p:sp>
      <p:graphicFrame>
        <p:nvGraphicFramePr>
          <p:cNvPr id="5" name="表格 4">
            <a:extLst>
              <a:ext uri="{FF2B5EF4-FFF2-40B4-BE49-F238E27FC236}">
                <a16:creationId xmlns:a16="http://schemas.microsoft.com/office/drawing/2014/main" id="{24FD9AAE-2403-4703-B44F-DF5B31F3C74C}"/>
              </a:ext>
            </a:extLst>
          </p:cNvPr>
          <p:cNvGraphicFramePr>
            <a:graphicFrameLocks noGrp="1"/>
          </p:cNvGraphicFramePr>
          <p:nvPr/>
        </p:nvGraphicFramePr>
        <p:xfrm>
          <a:off x="760413" y="2641600"/>
          <a:ext cx="10393362" cy="3663949"/>
        </p:xfrm>
        <a:graphic>
          <a:graphicData uri="http://schemas.openxmlformats.org/drawingml/2006/table">
            <a:tbl>
              <a:tblPr firstRow="1" firstCol="1" bandRow="1">
                <a:tableStyleId>{5C22544A-7EE6-4342-B048-85BDC9FD1C3A}</a:tableStyleId>
              </a:tblPr>
              <a:tblGrid>
                <a:gridCol w="2004818">
                  <a:extLst>
                    <a:ext uri="{9D8B030D-6E8A-4147-A177-3AD203B41FA5}">
                      <a16:colId xmlns:a16="http://schemas.microsoft.com/office/drawing/2014/main" val="20000"/>
                    </a:ext>
                  </a:extLst>
                </a:gridCol>
                <a:gridCol w="8388544">
                  <a:extLst>
                    <a:ext uri="{9D8B030D-6E8A-4147-A177-3AD203B41FA5}">
                      <a16:colId xmlns:a16="http://schemas.microsoft.com/office/drawing/2014/main" val="20001"/>
                    </a:ext>
                  </a:extLst>
                </a:gridCol>
              </a:tblGrid>
              <a:tr h="432012">
                <a:tc>
                  <a:txBody>
                    <a:bodyPr/>
                    <a:lstStyle/>
                    <a:p>
                      <a:pPr algn="ctr" fontAlgn="auto">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tc>
                  <a:txBody>
                    <a:bodyPr/>
                    <a:lstStyle/>
                    <a:p>
                      <a:pPr algn="ctr" fontAlgn="auto">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extLst>
                  <a:ext uri="{0D108BD9-81ED-4DB2-BD59-A6C34878D82A}">
                    <a16:rowId xmlns:a16="http://schemas.microsoft.com/office/drawing/2014/main" val="10000"/>
                  </a:ext>
                </a:extLst>
              </a:tr>
              <a:tr h="495861">
                <a:tc>
                  <a:txBody>
                    <a:bodyPr/>
                    <a:lstStyle/>
                    <a:p>
                      <a:pPr algn="ctr" fontAlgn="auto">
                        <a:spcAft>
                          <a:spcPts val="0"/>
                        </a:spcAft>
                      </a:pPr>
                      <a:r>
                        <a:rPr lang="en-US" sz="1800" kern="0" dirty="0">
                          <a:effectLst/>
                          <a:latin typeface="微软雅黑" panose="020B0503020204020204" pitchFamily="34" charset="-122"/>
                          <a:ea typeface="微软雅黑" panose="020B0503020204020204" pitchFamily="34" charset="-122"/>
                        </a:rPr>
                        <a:t>name</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。代表数据库表名。无默认值</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extLst>
                  <a:ext uri="{0D108BD9-81ED-4DB2-BD59-A6C34878D82A}">
                    <a16:rowId xmlns:a16="http://schemas.microsoft.com/office/drawing/2014/main" val="10001"/>
                  </a:ext>
                </a:extLst>
              </a:tr>
              <a:tr h="432012">
                <a:tc>
                  <a:txBody>
                    <a:bodyPr/>
                    <a:lstStyle/>
                    <a:p>
                      <a:pPr algn="ctr" fontAlgn="auto">
                        <a:spcAft>
                          <a:spcPts val="0"/>
                        </a:spcAft>
                      </a:pPr>
                      <a:r>
                        <a:rPr lang="en-US" sz="1800" kern="0" dirty="0">
                          <a:effectLst/>
                          <a:latin typeface="微软雅黑" panose="020B0503020204020204" pitchFamily="34" charset="-122"/>
                          <a:ea typeface="微软雅黑" panose="020B0503020204020204" pitchFamily="34" charset="-122"/>
                        </a:rPr>
                        <a:t>con</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接收数据库连接。无默认值</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extLst>
                  <a:ext uri="{0D108BD9-81ED-4DB2-BD59-A6C34878D82A}">
                    <a16:rowId xmlns:a16="http://schemas.microsoft.com/office/drawing/2014/main" val="10002"/>
                  </a:ext>
                </a:extLst>
              </a:tr>
              <a:tr h="864024">
                <a:tc>
                  <a:txBody>
                    <a:bodyPr/>
                    <a:lstStyle/>
                    <a:p>
                      <a:pPr algn="ctr" fontAlgn="auto">
                        <a:spcAft>
                          <a:spcPts val="0"/>
                        </a:spcAft>
                      </a:pPr>
                      <a:r>
                        <a:rPr lang="en-US" sz="1800" kern="0" dirty="0" err="1">
                          <a:effectLst/>
                          <a:latin typeface="微软雅黑" panose="020B0503020204020204" pitchFamily="34" charset="-122"/>
                          <a:ea typeface="微软雅黑" panose="020B0503020204020204" pitchFamily="34" charset="-122"/>
                        </a:rPr>
                        <a:t>if_exists</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fail</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replace</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append</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fail</a:t>
                      </a:r>
                      <a:r>
                        <a:rPr lang="zh-CN" sz="1800" kern="0" dirty="0">
                          <a:effectLst/>
                          <a:latin typeface="微软雅黑" panose="020B0503020204020204" pitchFamily="34" charset="-122"/>
                          <a:ea typeface="微软雅黑" panose="020B0503020204020204" pitchFamily="34" charset="-122"/>
                        </a:rPr>
                        <a:t>表示如果表名存在则不执行写入操作；</a:t>
                      </a:r>
                      <a:r>
                        <a:rPr lang="en-US" sz="1800" kern="0" dirty="0">
                          <a:effectLst/>
                          <a:latin typeface="微软雅黑" panose="020B0503020204020204" pitchFamily="34" charset="-122"/>
                          <a:ea typeface="微软雅黑" panose="020B0503020204020204" pitchFamily="34" charset="-122"/>
                        </a:rPr>
                        <a:t>replace</a:t>
                      </a:r>
                      <a:r>
                        <a:rPr lang="zh-CN" sz="1800" kern="0" dirty="0">
                          <a:effectLst/>
                          <a:latin typeface="微软雅黑" panose="020B0503020204020204" pitchFamily="34" charset="-122"/>
                          <a:ea typeface="微软雅黑" panose="020B0503020204020204" pitchFamily="34" charset="-122"/>
                        </a:rPr>
                        <a:t>表示如果存在，将原数据库表删除，再重新创建；</a:t>
                      </a:r>
                      <a:r>
                        <a:rPr lang="en-US" sz="1800" kern="0" dirty="0">
                          <a:effectLst/>
                          <a:latin typeface="微软雅黑" panose="020B0503020204020204" pitchFamily="34" charset="-122"/>
                          <a:ea typeface="微软雅黑" panose="020B0503020204020204" pitchFamily="34" charset="-122"/>
                        </a:rPr>
                        <a:t>append</a:t>
                      </a:r>
                      <a:r>
                        <a:rPr lang="zh-CN" sz="1800" kern="0" dirty="0">
                          <a:effectLst/>
                          <a:latin typeface="微软雅黑" panose="020B0503020204020204" pitchFamily="34" charset="-122"/>
                          <a:ea typeface="微软雅黑" panose="020B0503020204020204" pitchFamily="34" charset="-122"/>
                        </a:rPr>
                        <a:t>则表示在原数据库表的基础上追加数据。默认为</a:t>
                      </a:r>
                      <a:r>
                        <a:rPr lang="en-US" sz="1800" kern="0" dirty="0">
                          <a:effectLst/>
                          <a:latin typeface="微软雅黑" panose="020B0503020204020204" pitchFamily="34" charset="-122"/>
                          <a:ea typeface="微软雅黑" panose="020B0503020204020204" pitchFamily="34" charset="-122"/>
                        </a:rPr>
                        <a:t>fail</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extLst>
                  <a:ext uri="{0D108BD9-81ED-4DB2-BD59-A6C34878D82A}">
                    <a16:rowId xmlns:a16="http://schemas.microsoft.com/office/drawing/2014/main" val="10003"/>
                  </a:ext>
                </a:extLst>
              </a:tr>
              <a:tr h="432012">
                <a:tc>
                  <a:txBody>
                    <a:bodyPr/>
                    <a:lstStyle/>
                    <a:p>
                      <a:pPr algn="ctr" fontAlgn="auto">
                        <a:spcAft>
                          <a:spcPts val="0"/>
                        </a:spcAft>
                      </a:pPr>
                      <a:r>
                        <a:rPr lang="en-US" sz="1800" kern="0" dirty="0">
                          <a:effectLst/>
                          <a:latin typeface="微软雅黑" panose="020B0503020204020204" pitchFamily="34" charset="-122"/>
                          <a:ea typeface="微软雅黑" panose="020B0503020204020204" pitchFamily="34" charset="-122"/>
                        </a:rPr>
                        <a:t>index</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bool</a:t>
                      </a:r>
                      <a:r>
                        <a:rPr lang="zh-CN" sz="1800" kern="0" dirty="0">
                          <a:effectLst/>
                          <a:latin typeface="微软雅黑" panose="020B0503020204020204" pitchFamily="34" charset="-122"/>
                          <a:ea typeface="微软雅黑" panose="020B0503020204020204" pitchFamily="34" charset="-122"/>
                        </a:rPr>
                        <a:t>。表示是否将行索引作为数据传入数据库。默认</a:t>
                      </a:r>
                      <a:r>
                        <a:rPr lang="en-US" sz="1800" kern="0" dirty="0">
                          <a:effectLst/>
                          <a:latin typeface="微软雅黑" panose="020B0503020204020204" pitchFamily="34" charset="-122"/>
                          <a:ea typeface="微软雅黑" panose="020B0503020204020204" pitchFamily="34" charset="-122"/>
                        </a:rPr>
                        <a:t>True</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extLst>
                  <a:ext uri="{0D108BD9-81ED-4DB2-BD59-A6C34878D82A}">
                    <a16:rowId xmlns:a16="http://schemas.microsoft.com/office/drawing/2014/main" val="10004"/>
                  </a:ext>
                </a:extLst>
              </a:tr>
              <a:tr h="576016">
                <a:tc>
                  <a:txBody>
                    <a:bodyPr/>
                    <a:lstStyle/>
                    <a:p>
                      <a:pPr algn="ctr" fontAlgn="auto">
                        <a:spcAft>
                          <a:spcPts val="0"/>
                        </a:spcAft>
                      </a:pPr>
                      <a:r>
                        <a:rPr lang="en-US" sz="1800" kern="0" dirty="0" err="1">
                          <a:effectLst/>
                          <a:latin typeface="微软雅黑" panose="020B0503020204020204" pitchFamily="34" charset="-122"/>
                          <a:ea typeface="微软雅黑" panose="020B0503020204020204" pitchFamily="34" charset="-122"/>
                        </a:rPr>
                        <a:t>index_label</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或</a:t>
                      </a:r>
                      <a:r>
                        <a:rPr lang="en-US" sz="1800" kern="0" dirty="0">
                          <a:effectLst/>
                          <a:latin typeface="微软雅黑" panose="020B0503020204020204" pitchFamily="34" charset="-122"/>
                          <a:ea typeface="微软雅黑" panose="020B0503020204020204" pitchFamily="34" charset="-122"/>
                        </a:rPr>
                        <a:t>sequence</a:t>
                      </a:r>
                      <a:r>
                        <a:rPr lang="zh-CN" sz="1800" kern="0" dirty="0">
                          <a:effectLst/>
                          <a:latin typeface="微软雅黑" panose="020B0503020204020204" pitchFamily="34" charset="-122"/>
                          <a:ea typeface="微软雅黑" panose="020B0503020204020204" pitchFamily="34" charset="-122"/>
                        </a:rPr>
                        <a:t>。表示是否引用索引名称，若</a:t>
                      </a:r>
                      <a:r>
                        <a:rPr lang="en-US" sz="1800" kern="0" dirty="0">
                          <a:effectLst/>
                          <a:latin typeface="微软雅黑" panose="020B0503020204020204" pitchFamily="34" charset="-122"/>
                          <a:ea typeface="微软雅黑" panose="020B0503020204020204" pitchFamily="34" charset="-122"/>
                        </a:rPr>
                        <a:t>index</a:t>
                      </a:r>
                      <a:r>
                        <a:rPr lang="zh-CN" sz="1800" kern="0" dirty="0">
                          <a:effectLst/>
                          <a:latin typeface="微软雅黑" panose="020B0503020204020204" pitchFamily="34" charset="-122"/>
                          <a:ea typeface="微软雅黑" panose="020B0503020204020204" pitchFamily="34" charset="-122"/>
                        </a:rPr>
                        <a:t>参数为</a:t>
                      </a:r>
                      <a:r>
                        <a:rPr lang="en-US" sz="1800" kern="0" dirty="0">
                          <a:effectLst/>
                          <a:latin typeface="微软雅黑" panose="020B0503020204020204" pitchFamily="34" charset="-122"/>
                          <a:ea typeface="微软雅黑" panose="020B0503020204020204" pitchFamily="34" charset="-122"/>
                        </a:rPr>
                        <a:t>True</a:t>
                      </a:r>
                      <a:r>
                        <a:rPr lang="zh-CN" sz="1800" kern="0" dirty="0">
                          <a:effectLst/>
                          <a:latin typeface="微软雅黑" panose="020B0503020204020204" pitchFamily="34" charset="-122"/>
                          <a:ea typeface="微软雅黑" panose="020B0503020204020204" pitchFamily="34" charset="-122"/>
                        </a:rPr>
                        <a:t>，此参数为</a:t>
                      </a:r>
                      <a:r>
                        <a:rPr lang="en-US" sz="1800" kern="0" dirty="0">
                          <a:effectLst/>
                          <a:latin typeface="微软雅黑" panose="020B0503020204020204" pitchFamily="34" charset="-122"/>
                          <a:ea typeface="微软雅黑" panose="020B0503020204020204" pitchFamily="34" charset="-122"/>
                        </a:rPr>
                        <a:t>None</a:t>
                      </a:r>
                      <a:r>
                        <a:rPr lang="zh-CN" sz="1800" kern="0" dirty="0">
                          <a:effectLst/>
                          <a:latin typeface="微软雅黑" panose="020B0503020204020204" pitchFamily="34" charset="-122"/>
                          <a:ea typeface="微软雅黑" panose="020B0503020204020204" pitchFamily="34" charset="-122"/>
                        </a:rPr>
                        <a:t>，则使用默认名称。若为多重索引则必须使用数列形式。默认为</a:t>
                      </a:r>
                      <a:r>
                        <a:rPr lang="en-US" sz="1800" kern="0" dirty="0">
                          <a:effectLst/>
                          <a:latin typeface="微软雅黑" panose="020B0503020204020204" pitchFamily="34" charset="-122"/>
                          <a:ea typeface="微软雅黑" panose="020B0503020204020204" pitchFamily="34" charset="-122"/>
                        </a:rPr>
                        <a:t>None</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extLst>
                  <a:ext uri="{0D108BD9-81ED-4DB2-BD59-A6C34878D82A}">
                    <a16:rowId xmlns:a16="http://schemas.microsoft.com/office/drawing/2014/main" val="10005"/>
                  </a:ext>
                </a:extLst>
              </a:tr>
              <a:tr h="432012">
                <a:tc>
                  <a:txBody>
                    <a:bodyPr/>
                    <a:lstStyle/>
                    <a:p>
                      <a:pPr algn="ctr" fontAlgn="auto">
                        <a:spcAft>
                          <a:spcPts val="0"/>
                        </a:spcAft>
                      </a:pPr>
                      <a:r>
                        <a:rPr lang="en-US" sz="1800" kern="0" dirty="0" err="1">
                          <a:effectLst/>
                          <a:latin typeface="微软雅黑" panose="020B0503020204020204" pitchFamily="34" charset="-122"/>
                          <a:ea typeface="微软雅黑" panose="020B0503020204020204" pitchFamily="34" charset="-122"/>
                        </a:rPr>
                        <a:t>dtype</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tc>
                  <a:txBody>
                    <a:bodyPr/>
                    <a:lstStyle/>
                    <a:p>
                      <a:pPr algn="just" fontAlgn="auto">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dict</a:t>
                      </a:r>
                      <a:r>
                        <a:rPr lang="zh-CN" sz="1800" kern="0" dirty="0">
                          <a:effectLst/>
                          <a:latin typeface="微软雅黑" panose="020B0503020204020204" pitchFamily="34" charset="-122"/>
                          <a:ea typeface="微软雅黑" panose="020B0503020204020204" pitchFamily="34" charset="-122"/>
                        </a:rPr>
                        <a:t>。表示写入的数据类型（列名为</a:t>
                      </a:r>
                      <a:r>
                        <a:rPr lang="en-US" sz="1800" kern="0" dirty="0">
                          <a:effectLst/>
                          <a:latin typeface="微软雅黑" panose="020B0503020204020204" pitchFamily="34" charset="-122"/>
                          <a:ea typeface="微软雅黑" panose="020B0503020204020204" pitchFamily="34" charset="-122"/>
                        </a:rPr>
                        <a:t>key</a:t>
                      </a:r>
                      <a:r>
                        <a:rPr lang="zh-CN" sz="1800" kern="0" dirty="0">
                          <a:effectLst/>
                          <a:latin typeface="微软雅黑" panose="020B0503020204020204" pitchFamily="34" charset="-122"/>
                          <a:ea typeface="微软雅黑" panose="020B0503020204020204" pitchFamily="34" charset="-122"/>
                        </a:rPr>
                        <a:t>，数据格式为</a:t>
                      </a:r>
                      <a:r>
                        <a:rPr lang="en-US" sz="1800" kern="0" dirty="0">
                          <a:effectLst/>
                          <a:latin typeface="微软雅黑" panose="020B0503020204020204" pitchFamily="34" charset="-122"/>
                          <a:ea typeface="微软雅黑" panose="020B0503020204020204" pitchFamily="34" charset="-122"/>
                        </a:rPr>
                        <a:t>values</a:t>
                      </a:r>
                      <a:r>
                        <a:rPr lang="zh-CN" sz="1800" kern="0" dirty="0">
                          <a:effectLst/>
                          <a:latin typeface="微软雅黑" panose="020B0503020204020204" pitchFamily="34" charset="-122"/>
                          <a:ea typeface="微软雅黑" panose="020B0503020204020204" pitchFamily="34" charset="-122"/>
                        </a:rPr>
                        <a:t>）。默认为</a:t>
                      </a:r>
                      <a:r>
                        <a:rPr lang="en-US" sz="1800" kern="0" dirty="0">
                          <a:effectLst/>
                          <a:latin typeface="微软雅黑" panose="020B0503020204020204" pitchFamily="34" charset="-122"/>
                          <a:ea typeface="微软雅黑" panose="020B0503020204020204" pitchFamily="34" charset="-122"/>
                        </a:rPr>
                        <a:t>None</a:t>
                      </a:r>
                      <a:endParaRPr lang="zh-CN" sz="1800" kern="100" dirty="0">
                        <a:effectLst/>
                        <a:latin typeface="微软雅黑" panose="020B0503020204020204" pitchFamily="34" charset="-122"/>
                        <a:ea typeface="微软雅黑" panose="020B0503020204020204" pitchFamily="34" charset="-122"/>
                        <a:cs typeface="Times New Roman"/>
                      </a:endParaRPr>
                    </a:p>
                  </a:txBody>
                  <a:tcPr marL="30204" marR="30204" marT="0" marB="0" anchor="ct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1964BC4F-913E-47CE-ADAD-487A7BBC0985}"/>
              </a:ext>
            </a:extLst>
          </p:cNvPr>
          <p:cNvSpPr txBox="1"/>
          <p:nvPr/>
        </p:nvSpPr>
        <p:spPr>
          <a:xfrm>
            <a:off x="349250" y="2087563"/>
            <a:ext cx="11215688" cy="784225"/>
          </a:xfrm>
          <a:prstGeom prst="rect">
            <a:avLst/>
          </a:prstGeom>
          <a:noFill/>
        </p:spPr>
        <p:txBody>
          <a:bodyPr>
            <a:spAutoFit/>
          </a:bodyPr>
          <a:lstStyle/>
          <a:p>
            <a:pPr marL="362822" indent="-362822">
              <a:lnSpc>
                <a:spcPct val="150000"/>
              </a:lnSpc>
              <a:spcBef>
                <a:spcPct val="20000"/>
              </a:spcBef>
              <a:buClr>
                <a:srgbClr val="032089"/>
              </a:buClr>
              <a:buFont typeface="Wingdings" panose="05000000000000000000" pitchFamily="2" charset="2"/>
              <a:buChar char="Ø"/>
              <a:defRPr/>
            </a:pPr>
            <a:r>
              <a:rPr kumimoji="1" lang="en-US" altLang="zh-CN" dirty="0" err="1">
                <a:latin typeface="Times New Roman" pitchFamily="18" charset="0"/>
                <a:ea typeface="微软雅黑" pitchFamily="34" charset="-122"/>
                <a:cs typeface="Times New Roman" pitchFamily="18" charset="0"/>
              </a:rPr>
              <a:t>to_sql</a:t>
            </a:r>
            <a:r>
              <a:rPr kumimoji="1" lang="zh-CN" altLang="zh-CN" dirty="0">
                <a:latin typeface="Times New Roman" pitchFamily="18" charset="0"/>
                <a:ea typeface="微软雅黑" pitchFamily="34" charset="-122"/>
                <a:cs typeface="Times New Roman" pitchFamily="18" charset="0"/>
              </a:rPr>
              <a:t>方法的常用参数及其说明如表所示。</a:t>
            </a:r>
          </a:p>
          <a:p>
            <a:pPr>
              <a:defRPr/>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a:extLst>
              <a:ext uri="{FF2B5EF4-FFF2-40B4-BE49-F238E27FC236}">
                <a16:creationId xmlns:a16="http://schemas.microsoft.com/office/drawing/2014/main" id="{9C197B95-0DED-45C4-9200-024F14851B29}"/>
              </a:ext>
            </a:extLst>
          </p:cNvPr>
          <p:cNvSpPr>
            <a:spLocks noGrp="1"/>
          </p:cNvSpPr>
          <p:nvPr>
            <p:ph idx="1"/>
          </p:nvPr>
        </p:nvSpPr>
        <p:spPr/>
        <p:txBody>
          <a:bodyPr/>
          <a:lstStyle/>
          <a:p>
            <a:pPr marL="361950" indent="-361950"/>
            <a:r>
              <a:rPr lang="zh-CN" altLang="zh-CN"/>
              <a:t>创建</a:t>
            </a:r>
            <a:r>
              <a:rPr lang="en-US" altLang="zh-CN"/>
              <a:t>TipDMSpider</a:t>
            </a:r>
            <a:r>
              <a:rPr lang="zh-CN" altLang="zh-CN"/>
              <a:t>项目后，爬虫模块的代码都放置于</a:t>
            </a:r>
            <a:r>
              <a:rPr lang="en-US" altLang="zh-CN"/>
              <a:t>spiders</a:t>
            </a:r>
            <a:r>
              <a:rPr lang="zh-CN" altLang="zh-CN"/>
              <a:t>文件夹中。创建之初，目录下仅有一个“</a:t>
            </a:r>
            <a:r>
              <a:rPr lang="en-US" altLang="zh-CN"/>
              <a:t>__init__.py</a:t>
            </a:r>
            <a:r>
              <a:rPr lang="zh-CN" altLang="zh-CN"/>
              <a:t>”文件，并无其它文件，对于初学者而言极有可能无从下手。使用</a:t>
            </a:r>
            <a:r>
              <a:rPr lang="en-US" altLang="zh-CN"/>
              <a:t>genspider</a:t>
            </a:r>
            <a:r>
              <a:rPr lang="zh-CN" altLang="zh-CN"/>
              <a:t>命令，可以解决这一问题，其语法格式如下。</a:t>
            </a:r>
            <a:endParaRPr lang="en-US" altLang="zh-CN"/>
          </a:p>
          <a:p>
            <a:pPr marL="361950" indent="-361950"/>
            <a:endParaRPr lang="en-US" altLang="zh-CN"/>
          </a:p>
          <a:p>
            <a:pPr marL="361950" indent="-361950"/>
            <a:r>
              <a:rPr lang="en-US" altLang="zh-CN"/>
              <a:t>genspider</a:t>
            </a:r>
            <a:r>
              <a:rPr lang="zh-CN" altLang="zh-CN"/>
              <a:t>命令常用参数的作用及其解释如所表示。</a:t>
            </a:r>
          </a:p>
          <a:p>
            <a:pPr marL="361950" indent="-361950"/>
            <a:endParaRPr lang="zh-CN" altLang="zh-CN"/>
          </a:p>
          <a:p>
            <a:pPr marL="361950" indent="-361950"/>
            <a:endParaRPr lang="zh-CN" altLang="en-US"/>
          </a:p>
        </p:txBody>
      </p:sp>
      <p:sp>
        <p:nvSpPr>
          <p:cNvPr id="28675" name="标题 2">
            <a:extLst>
              <a:ext uri="{FF2B5EF4-FFF2-40B4-BE49-F238E27FC236}">
                <a16:creationId xmlns:a16="http://schemas.microsoft.com/office/drawing/2014/main" id="{306FFDC5-9206-47F4-B565-4B841FD112B4}"/>
              </a:ext>
            </a:extLst>
          </p:cNvPr>
          <p:cNvSpPr>
            <a:spLocks noGrp="1"/>
          </p:cNvSpPr>
          <p:nvPr>
            <p:ph type="title"/>
          </p:nvPr>
        </p:nvSpPr>
        <p:spPr/>
        <p:txBody>
          <a:bodyPr/>
          <a:lstStyle/>
          <a:p>
            <a:pPr marL="342900" indent="-342900"/>
            <a:r>
              <a:rPr lang="zh-CN" altLang="zh-CN">
                <a:latin typeface="Calibri" panose="020F0502020204030204" pitchFamily="34" charset="0"/>
              </a:rPr>
              <a:t>编写</a:t>
            </a:r>
            <a:r>
              <a:rPr lang="en-US" altLang="zh-CN">
                <a:latin typeface="Calibri" panose="020F0502020204030204" pitchFamily="34" charset="0"/>
              </a:rPr>
              <a:t>spider</a:t>
            </a:r>
            <a:r>
              <a:rPr lang="zh-CN" altLang="zh-CN">
                <a:latin typeface="Calibri" panose="020F0502020204030204" pitchFamily="34" charset="0"/>
              </a:rPr>
              <a:t>脚本</a:t>
            </a:r>
            <a:endParaRPr lang="zh-CN" altLang="en-US" b="0">
              <a:latin typeface="Calibri" panose="020F0502020204030204" pitchFamily="34" charset="0"/>
            </a:endParaRPr>
          </a:p>
        </p:txBody>
      </p:sp>
      <p:sp>
        <p:nvSpPr>
          <p:cNvPr id="28676" name="TextBox 5">
            <a:extLst>
              <a:ext uri="{FF2B5EF4-FFF2-40B4-BE49-F238E27FC236}">
                <a16:creationId xmlns:a16="http://schemas.microsoft.com/office/drawing/2014/main" id="{AB9A3B39-D753-4153-A8F8-FDA411E72CD5}"/>
              </a:ext>
            </a:extLst>
          </p:cNvPr>
          <p:cNvSpPr txBox="1">
            <a:spLocks noChangeArrowheads="1"/>
          </p:cNvSpPr>
          <p:nvPr/>
        </p:nvSpPr>
        <p:spPr bwMode="auto">
          <a:xfrm>
            <a:off x="417513" y="2501900"/>
            <a:ext cx="100965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200" i="1">
                <a:latin typeface="Times New Roman" panose="02020603050405020304" pitchFamily="18" charset="0"/>
                <a:ea typeface="微软雅黑" panose="020B0503020204020204" pitchFamily="34" charset="-122"/>
                <a:cs typeface="Times New Roman" panose="02020603050405020304" pitchFamily="18" charset="0"/>
              </a:rPr>
              <a:t>scrapy genspider [-t template] &lt;name&gt; &lt;domain&gt;</a:t>
            </a:r>
          </a:p>
        </p:txBody>
      </p:sp>
      <p:graphicFrame>
        <p:nvGraphicFramePr>
          <p:cNvPr id="5" name="表格 4">
            <a:extLst>
              <a:ext uri="{FF2B5EF4-FFF2-40B4-BE49-F238E27FC236}">
                <a16:creationId xmlns:a16="http://schemas.microsoft.com/office/drawing/2014/main" id="{61EB8C7B-C947-4B46-BD0A-A0788BA535F0}"/>
              </a:ext>
            </a:extLst>
          </p:cNvPr>
          <p:cNvGraphicFramePr>
            <a:graphicFrameLocks noGrp="1"/>
          </p:cNvGraphicFramePr>
          <p:nvPr/>
        </p:nvGraphicFramePr>
        <p:xfrm>
          <a:off x="954088" y="3603625"/>
          <a:ext cx="10328275" cy="2124074"/>
        </p:xfrm>
        <a:graphic>
          <a:graphicData uri="http://schemas.openxmlformats.org/drawingml/2006/table">
            <a:tbl>
              <a:tblPr firstRow="1" firstCol="1" bandRow="1">
                <a:tableStyleId>{5C22544A-7EE6-4342-B048-85BDC9FD1C3A}</a:tableStyleId>
              </a:tblPr>
              <a:tblGrid>
                <a:gridCol w="1566831">
                  <a:extLst>
                    <a:ext uri="{9D8B030D-6E8A-4147-A177-3AD203B41FA5}">
                      <a16:colId xmlns:a16="http://schemas.microsoft.com/office/drawing/2014/main" val="20000"/>
                    </a:ext>
                  </a:extLst>
                </a:gridCol>
                <a:gridCol w="8761444">
                  <a:extLst>
                    <a:ext uri="{9D8B030D-6E8A-4147-A177-3AD203B41FA5}">
                      <a16:colId xmlns:a16="http://schemas.microsoft.com/office/drawing/2014/main" val="20001"/>
                    </a:ext>
                  </a:extLst>
                </a:gridCol>
              </a:tblGrid>
              <a:tr h="432015">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9" marR="41149"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9" marR="41149" marT="0" marB="0" anchor="ctr"/>
                </a:tc>
                <a:extLst>
                  <a:ext uri="{0D108BD9-81ED-4DB2-BD59-A6C34878D82A}">
                    <a16:rowId xmlns:a16="http://schemas.microsoft.com/office/drawing/2014/main" val="10000"/>
                  </a:ext>
                </a:extLst>
              </a:tr>
              <a:tr h="828029">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name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9" marR="41149"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表示创建的爬虫的名称。指定了</a:t>
                      </a:r>
                      <a:r>
                        <a:rPr lang="en-US" sz="1800" kern="100" dirty="0">
                          <a:effectLst/>
                          <a:latin typeface="微软雅黑" panose="020B0503020204020204" pitchFamily="34" charset="-122"/>
                          <a:ea typeface="微软雅黑" panose="020B0503020204020204" pitchFamily="34" charset="-122"/>
                        </a:rPr>
                        <a:t>name</a:t>
                      </a:r>
                      <a:r>
                        <a:rPr lang="zh-CN" sz="1800" kern="100" dirty="0">
                          <a:effectLst/>
                          <a:latin typeface="微软雅黑" panose="020B0503020204020204" pitchFamily="34" charset="-122"/>
                          <a:ea typeface="微软雅黑" panose="020B0503020204020204" pitchFamily="34" charset="-122"/>
                        </a:rPr>
                        <a:t>参数后会在</a:t>
                      </a:r>
                      <a:r>
                        <a:rPr lang="en-US" sz="1800" kern="100" dirty="0">
                          <a:effectLst/>
                          <a:latin typeface="微软雅黑" panose="020B0503020204020204" pitchFamily="34" charset="-122"/>
                          <a:ea typeface="微软雅黑" panose="020B0503020204020204" pitchFamily="34" charset="-122"/>
                        </a:rPr>
                        <a:t>spiders</a:t>
                      </a:r>
                      <a:r>
                        <a:rPr lang="zh-CN" sz="1800" kern="100" dirty="0">
                          <a:effectLst/>
                          <a:latin typeface="微软雅黑" panose="020B0503020204020204" pitchFamily="34" charset="-122"/>
                          <a:ea typeface="微软雅黑" panose="020B0503020204020204" pitchFamily="34" charset="-122"/>
                        </a:rPr>
                        <a:t>目录下创建一个名为以该参数为名的</a:t>
                      </a:r>
                      <a:r>
                        <a:rPr lang="en-US" sz="1800" kern="100" dirty="0">
                          <a:effectLst/>
                          <a:latin typeface="微软雅黑" panose="020B0503020204020204" pitchFamily="34" charset="-122"/>
                          <a:ea typeface="微软雅黑" panose="020B0503020204020204" pitchFamily="34" charset="-122"/>
                        </a:rPr>
                        <a:t>spider</a:t>
                      </a:r>
                      <a:r>
                        <a:rPr lang="zh-CN" sz="1800" kern="100" dirty="0">
                          <a:effectLst/>
                          <a:latin typeface="微软雅黑" panose="020B0503020204020204" pitchFamily="34" charset="-122"/>
                          <a:ea typeface="微软雅黑" panose="020B0503020204020204" pitchFamily="34" charset="-122"/>
                        </a:rPr>
                        <a:t>爬虫脚本模板</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9" marR="41149" marT="0" marB="0" anchor="ctr"/>
                </a:tc>
                <a:extLst>
                  <a:ext uri="{0D108BD9-81ED-4DB2-BD59-A6C34878D82A}">
                    <a16:rowId xmlns:a16="http://schemas.microsoft.com/office/drawing/2014/main" val="10001"/>
                  </a:ext>
                </a:extLst>
              </a:tr>
              <a:tr h="432015">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template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9" marR="41149"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表示创建模板的类型。指定不同类型会产生不同的模板类型</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9" marR="41149" marT="0" marB="0" anchor="ctr"/>
                </a:tc>
                <a:extLst>
                  <a:ext uri="{0D108BD9-81ED-4DB2-BD59-A6C34878D82A}">
                    <a16:rowId xmlns:a16="http://schemas.microsoft.com/office/drawing/2014/main" val="10002"/>
                  </a:ext>
                </a:extLst>
              </a:tr>
              <a:tr h="432015">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domain</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1149" marR="41149"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表示爬虫的域名称。</a:t>
                      </a:r>
                      <a:r>
                        <a:rPr lang="en-US" sz="1800" kern="100" dirty="0">
                          <a:effectLst/>
                          <a:latin typeface="微软雅黑" panose="020B0503020204020204" pitchFamily="34" charset="-122"/>
                          <a:ea typeface="微软雅黑" panose="020B0503020204020204" pitchFamily="34" charset="-122"/>
                        </a:rPr>
                        <a:t>domain</a:t>
                      </a:r>
                      <a:r>
                        <a:rPr lang="zh-CN" sz="1800" kern="100" dirty="0">
                          <a:effectLst/>
                          <a:latin typeface="微软雅黑" panose="020B0503020204020204" pitchFamily="34" charset="-122"/>
                          <a:ea typeface="微软雅黑" panose="020B0503020204020204" pitchFamily="34" charset="-122"/>
                        </a:rPr>
                        <a:t>用于生成脚本中的</a:t>
                      </a:r>
                      <a:r>
                        <a:rPr lang="en-US" sz="1800" kern="100" dirty="0" err="1">
                          <a:effectLst/>
                          <a:latin typeface="微软雅黑" panose="020B0503020204020204" pitchFamily="34" charset="-122"/>
                          <a:ea typeface="微软雅黑" panose="020B0503020204020204" pitchFamily="34" charset="-122"/>
                        </a:rPr>
                        <a:t>allowed_domains</a:t>
                      </a:r>
                      <a:r>
                        <a:rPr lang="zh-CN" sz="1800" kern="100" dirty="0">
                          <a:effectLst/>
                          <a:latin typeface="微软雅黑" panose="020B0503020204020204" pitchFamily="34" charset="-122"/>
                          <a:ea typeface="微软雅黑" panose="020B0503020204020204" pitchFamily="34" charset="-122"/>
                        </a:rPr>
                        <a:t>和</a:t>
                      </a:r>
                      <a:r>
                        <a:rPr lang="en-US" sz="1800" kern="100" dirty="0" err="1">
                          <a:effectLst/>
                          <a:latin typeface="微软雅黑" panose="020B0503020204020204" pitchFamily="34" charset="-122"/>
                          <a:ea typeface="微软雅黑" panose="020B0503020204020204" pitchFamily="34" charset="-122"/>
                        </a:rPr>
                        <a:t>start_urls</a:t>
                      </a:r>
                      <a:endParaRPr lang="zh-CN" sz="1800" kern="100" dirty="0">
                        <a:effectLst/>
                        <a:latin typeface="微软雅黑" panose="020B0503020204020204" pitchFamily="34" charset="-122"/>
                        <a:ea typeface="微软雅黑" panose="020B0503020204020204" pitchFamily="34" charset="-122"/>
                        <a:cs typeface="Times New Roman"/>
                      </a:endParaRPr>
                    </a:p>
                  </a:txBody>
                  <a:tcPr marL="41149" marR="41149"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B1D1E397-74F0-4B42-95EA-B99F5A1497BE}"/>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3A95349D-C551-429E-B934-228B23543A5C}"/>
              </a:ext>
            </a:extLst>
          </p:cNvPr>
          <p:cNvSpPr>
            <a:spLocks noChangeShapeType="1"/>
          </p:cNvSpPr>
          <p:nvPr/>
        </p:nvSpPr>
        <p:spPr bwMode="auto">
          <a:xfrm>
            <a:off x="2649538" y="1939925"/>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3D8A2C3-5047-4DFF-A31A-16761F56F85A}"/>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C026CC7C-47D3-464C-8AF4-8D1E2974EB1E}"/>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en-US" altLang="zh-CN" sz="2200" dirty="0" err="1">
                <a:latin typeface="微软雅黑" pitchFamily="34" charset="-122"/>
                <a:ea typeface="微软雅黑" pitchFamily="34" charset="-122"/>
              </a:rPr>
              <a:t>Scrapy</a:t>
            </a:r>
            <a:r>
              <a:rPr lang="zh-CN" altLang="zh-CN" sz="2200" dirty="0">
                <a:latin typeface="微软雅黑" pitchFamily="34" charset="-122"/>
                <a:ea typeface="微软雅黑" pitchFamily="34" charset="-122"/>
              </a:rPr>
              <a:t>爬取文本信息</a:t>
            </a:r>
          </a:p>
        </p:txBody>
      </p:sp>
      <p:sp>
        <p:nvSpPr>
          <p:cNvPr id="11274" name="标题 3">
            <a:extLst>
              <a:ext uri="{FF2B5EF4-FFF2-40B4-BE49-F238E27FC236}">
                <a16:creationId xmlns:a16="http://schemas.microsoft.com/office/drawing/2014/main" id="{1ECC4B34-188E-4B2F-83FE-6ED865410951}"/>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77E24109-1469-4C12-820F-78E8F7F8DDD6}"/>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zh-CN" altLang="zh-CN" sz="2200" dirty="0">
                <a:latin typeface="微软雅黑" pitchFamily="34" charset="-122"/>
                <a:ea typeface="微软雅黑" pitchFamily="34" charset="-122"/>
              </a:rPr>
              <a:t>认识</a:t>
            </a:r>
            <a:r>
              <a:rPr lang="en-US" altLang="zh-CN" sz="2200" dirty="0" err="1">
                <a:latin typeface="微软雅黑" pitchFamily="34" charset="-122"/>
                <a:ea typeface="微软雅黑" pitchFamily="34" charset="-122"/>
              </a:rPr>
              <a:t>Scarpy</a:t>
            </a:r>
            <a:endParaRPr lang="zh-CN" altLang="zh-CN" sz="2200" dirty="0">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B6D13EAD-2887-4012-A8BC-64C449ED482A}"/>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2CF922D0-08EE-4D85-A5A3-C69B0361F336}"/>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zh-CN" altLang="zh-CN" sz="2200" dirty="0">
                <a:latin typeface="微软雅黑" pitchFamily="34" charset="-122"/>
                <a:ea typeface="微软雅黑" pitchFamily="34" charset="-122"/>
              </a:rPr>
              <a:t>定制中间件</a:t>
            </a:r>
          </a:p>
        </p:txBody>
      </p:sp>
      <p:sp>
        <p:nvSpPr>
          <p:cNvPr id="22" name="Oval 15">
            <a:extLst>
              <a:ext uri="{FF2B5EF4-FFF2-40B4-BE49-F238E27FC236}">
                <a16:creationId xmlns:a16="http://schemas.microsoft.com/office/drawing/2014/main" id="{84CBD566-4068-4D13-BB0C-8EFE273D5CCE}"/>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4" action="ppaction://hlinksldjump"/>
            <a:extLst>
              <a:ext uri="{FF2B5EF4-FFF2-40B4-BE49-F238E27FC236}">
                <a16:creationId xmlns:a16="http://schemas.microsoft.com/office/drawing/2014/main" id="{1FE353B4-1165-41B4-B9D1-23C38F362FD8}"/>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C71A533F-3767-4463-95DA-347DF12C827A}"/>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10DED913-A2C4-4220-98ED-9D07C9AD558D}"/>
              </a:ext>
            </a:extLst>
          </p:cNvPr>
          <p:cNvSpPr>
            <a:spLocks noGrp="1"/>
          </p:cNvSpPr>
          <p:nvPr>
            <p:ph idx="1"/>
          </p:nvPr>
        </p:nvSpPr>
        <p:spPr/>
        <p:txBody>
          <a:bodyPr/>
          <a:lstStyle/>
          <a:p>
            <a:pPr marL="361950" indent="-361950"/>
            <a:r>
              <a:rPr lang="zh-CN" altLang="zh-CN"/>
              <a:t>此时，一个爬虫模块的基本结构已经搭好，其功能类似于网页下载。在</a:t>
            </a:r>
            <a:r>
              <a:rPr lang="en-US" altLang="zh-CN"/>
              <a:t>TipDMSpider</a:t>
            </a:r>
            <a:r>
              <a:rPr lang="zh-CN" altLang="zh-CN"/>
              <a:t>项目目录下运行</a:t>
            </a:r>
            <a:r>
              <a:rPr lang="en-US" altLang="zh-CN"/>
              <a:t>crawl</a:t>
            </a:r>
            <a:r>
              <a:rPr lang="zh-CN" altLang="zh-CN"/>
              <a:t>命令即可启动爬虫，</a:t>
            </a:r>
            <a:r>
              <a:rPr lang="en-US" altLang="zh-CN"/>
              <a:t>crawl</a:t>
            </a:r>
            <a:r>
              <a:rPr lang="zh-CN" altLang="zh-CN"/>
              <a:t>命令的语法格式如下。</a:t>
            </a:r>
            <a:endParaRPr lang="en-US" altLang="zh-CN"/>
          </a:p>
          <a:p>
            <a:pPr marL="361950" indent="-361950"/>
            <a:endParaRPr lang="en-US" altLang="zh-CN"/>
          </a:p>
          <a:p>
            <a:pPr marL="361950" indent="-361950"/>
            <a:r>
              <a:rPr lang="en-US" altLang="zh-CN"/>
              <a:t>parse</a:t>
            </a:r>
            <a:r>
              <a:rPr lang="zh-CN" altLang="zh-CN"/>
              <a:t>方法负责解析返回的数据并提取数据，以及生成需要进一步处理的</a:t>
            </a:r>
            <a:r>
              <a:rPr lang="en-US" altLang="zh-CN"/>
              <a:t>URL</a:t>
            </a:r>
            <a:r>
              <a:rPr lang="zh-CN" altLang="zh-CN"/>
              <a:t>的</a:t>
            </a:r>
            <a:r>
              <a:rPr lang="en-US" altLang="zh-CN"/>
              <a:t>Reponse</a:t>
            </a:r>
            <a:r>
              <a:rPr lang="zh-CN" altLang="zh-CN"/>
              <a:t>对象。在此之前，需要根据爬取目标，设计网页爬取的逻辑。本次爬取的目标是“</a:t>
            </a:r>
            <a:r>
              <a:rPr lang="en-US" altLang="zh-CN"/>
              <a:t>www.tipdm.com</a:t>
            </a:r>
            <a:r>
              <a:rPr lang="zh-CN" altLang="zh-CN"/>
              <a:t>”的泰迪动态栏目中所有的信息。根据这一目标，爬取的逻辑顺序如图所示。</a:t>
            </a:r>
          </a:p>
          <a:p>
            <a:pPr marL="361950" indent="-361950"/>
            <a:endParaRPr lang="zh-CN" altLang="zh-CN"/>
          </a:p>
          <a:p>
            <a:pPr marL="361950" indent="-361950"/>
            <a:endParaRPr lang="zh-CN" altLang="en-US"/>
          </a:p>
        </p:txBody>
      </p:sp>
      <p:sp>
        <p:nvSpPr>
          <p:cNvPr id="29699" name="标题 2">
            <a:extLst>
              <a:ext uri="{FF2B5EF4-FFF2-40B4-BE49-F238E27FC236}">
                <a16:creationId xmlns:a16="http://schemas.microsoft.com/office/drawing/2014/main" id="{204F6CB3-9756-4BA2-A290-9C5D28DBFDBB}"/>
              </a:ext>
            </a:extLst>
          </p:cNvPr>
          <p:cNvSpPr>
            <a:spLocks noGrp="1"/>
          </p:cNvSpPr>
          <p:nvPr>
            <p:ph type="title"/>
          </p:nvPr>
        </p:nvSpPr>
        <p:spPr/>
        <p:txBody>
          <a:bodyPr/>
          <a:lstStyle/>
          <a:p>
            <a:r>
              <a:rPr lang="zh-CN" altLang="zh-CN"/>
              <a:t>编写</a:t>
            </a:r>
            <a:r>
              <a:rPr lang="en-US" altLang="zh-CN"/>
              <a:t>spider</a:t>
            </a:r>
            <a:r>
              <a:rPr lang="zh-CN" altLang="zh-CN"/>
              <a:t>脚本</a:t>
            </a:r>
            <a:endParaRPr lang="zh-CN" altLang="en-US"/>
          </a:p>
        </p:txBody>
      </p:sp>
      <p:sp>
        <p:nvSpPr>
          <p:cNvPr id="29700" name="TextBox 5">
            <a:extLst>
              <a:ext uri="{FF2B5EF4-FFF2-40B4-BE49-F238E27FC236}">
                <a16:creationId xmlns:a16="http://schemas.microsoft.com/office/drawing/2014/main" id="{AC09A42E-5ADE-4EF5-B15B-A17623678B80}"/>
              </a:ext>
            </a:extLst>
          </p:cNvPr>
          <p:cNvSpPr txBox="1">
            <a:spLocks noChangeArrowheads="1"/>
          </p:cNvSpPr>
          <p:nvPr/>
        </p:nvSpPr>
        <p:spPr bwMode="auto">
          <a:xfrm>
            <a:off x="752475" y="2462213"/>
            <a:ext cx="7140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200" i="1">
                <a:latin typeface="Times New Roman" panose="02020603050405020304" pitchFamily="18" charset="0"/>
                <a:ea typeface="微软雅黑" panose="020B0503020204020204" pitchFamily="34" charset="-122"/>
                <a:cs typeface="Times New Roman" panose="02020603050405020304" pitchFamily="18" charset="0"/>
              </a:rPr>
              <a:t>scrapy crawl &lt;spider&gt;</a:t>
            </a:r>
          </a:p>
        </p:txBody>
      </p:sp>
      <p:pic>
        <p:nvPicPr>
          <p:cNvPr id="29701" name="Picture 2">
            <a:extLst>
              <a:ext uri="{FF2B5EF4-FFF2-40B4-BE49-F238E27FC236}">
                <a16:creationId xmlns:a16="http://schemas.microsoft.com/office/drawing/2014/main" id="{B46B67DA-2BAA-49BC-9ACB-4174CEA46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0" y="1049338"/>
            <a:ext cx="3062288" cy="517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475CCEBA-F984-46E6-AA1D-B0B1A420BF48}"/>
              </a:ext>
            </a:extLst>
          </p:cNvPr>
          <p:cNvSpPr>
            <a:spLocks noGrp="1"/>
          </p:cNvSpPr>
          <p:nvPr>
            <p:ph idx="1"/>
          </p:nvPr>
        </p:nvSpPr>
        <p:spPr/>
        <p:txBody>
          <a:bodyPr/>
          <a:lstStyle/>
          <a:p>
            <a:pPr marL="361950" indent="-361950"/>
            <a:r>
              <a:rPr lang="zh-CN" altLang="zh-CN"/>
              <a:t>在</a:t>
            </a:r>
            <a:r>
              <a:rPr lang="en-US" altLang="zh-CN"/>
              <a:t>TipDMSpider</a:t>
            </a:r>
            <a:r>
              <a:rPr lang="zh-CN" altLang="zh-CN"/>
              <a:t>类的</a:t>
            </a:r>
            <a:r>
              <a:rPr lang="en-US" altLang="zh-CN"/>
              <a:t>prase</a:t>
            </a:r>
            <a:r>
              <a:rPr lang="zh-CN" altLang="zh-CN"/>
              <a:t>方法中，其中一个参数是</a:t>
            </a:r>
            <a:r>
              <a:rPr lang="en-US" altLang="zh-CN"/>
              <a:t>response</a:t>
            </a:r>
            <a:r>
              <a:rPr lang="zh-CN" altLang="zh-CN"/>
              <a:t>，对传入的响应直接使用</a:t>
            </a:r>
            <a:r>
              <a:rPr lang="en-US" altLang="zh-CN"/>
              <a:t>XPath</a:t>
            </a:r>
            <a:r>
              <a:rPr lang="zh-CN" altLang="zh-CN"/>
              <a:t>和</a:t>
            </a:r>
            <a:r>
              <a:rPr lang="en-US" altLang="zh-CN"/>
              <a:t>css</a:t>
            </a:r>
            <a:r>
              <a:rPr lang="zh-CN" altLang="zh-CN"/>
              <a:t>方法即可根据对应的规则解析网页。在</a:t>
            </a:r>
            <a:r>
              <a:rPr lang="en-US" altLang="zh-CN"/>
              <a:t>TipDMSpider</a:t>
            </a:r>
            <a:r>
              <a:rPr lang="zh-CN" altLang="zh-CN"/>
              <a:t>项目中使用</a:t>
            </a:r>
            <a:r>
              <a:rPr lang="en-US" altLang="zh-CN"/>
              <a:t>XPath</a:t>
            </a:r>
            <a:r>
              <a:rPr lang="zh-CN" altLang="zh-CN"/>
              <a:t>进行网页解析，首先需要分析摘要网页网址的规律。通过规律能够较快获得所有的摘要网页的网址，从图所示的网页源码可以看出，从第</a:t>
            </a:r>
            <a:r>
              <a:rPr lang="en-US" altLang="zh-CN"/>
              <a:t>2</a:t>
            </a:r>
            <a:r>
              <a:rPr lang="zh-CN" altLang="zh-CN"/>
              <a:t>页开始，网页的</a:t>
            </a:r>
            <a:r>
              <a:rPr lang="en-US" altLang="zh-CN"/>
              <a:t>URL</a:t>
            </a:r>
            <a:r>
              <a:rPr lang="zh-CN" altLang="zh-CN"/>
              <a:t>发生改变的是</a:t>
            </a:r>
            <a:r>
              <a:rPr lang="en-US" altLang="zh-CN"/>
              <a:t>index</a:t>
            </a:r>
            <a:r>
              <a:rPr lang="zh-CN" altLang="zh-CN"/>
              <a:t>与</a:t>
            </a:r>
            <a:r>
              <a:rPr lang="en-US" altLang="zh-CN"/>
              <a:t>html</a:t>
            </a:r>
            <a:r>
              <a:rPr lang="zh-CN" altLang="zh-CN"/>
              <a:t>之间的网页编号，如第二页的网页</a:t>
            </a:r>
            <a:r>
              <a:rPr lang="en-US" altLang="zh-CN"/>
              <a:t>URL</a:t>
            </a:r>
            <a:r>
              <a:rPr lang="zh-CN" altLang="zh-CN"/>
              <a:t>后面部分是</a:t>
            </a:r>
            <a:r>
              <a:rPr lang="en-US" altLang="zh-CN"/>
              <a:t>index_2.html</a:t>
            </a:r>
            <a:r>
              <a:rPr lang="zh-CN" altLang="zh-CN"/>
              <a:t>，第</a:t>
            </a:r>
            <a:r>
              <a:rPr lang="en-US" altLang="zh-CN"/>
              <a:t>3</a:t>
            </a:r>
            <a:r>
              <a:rPr lang="zh-CN" altLang="zh-CN"/>
              <a:t>页则是</a:t>
            </a:r>
            <a:r>
              <a:rPr lang="en-US" altLang="zh-CN"/>
              <a:t>index_3.html</a:t>
            </a:r>
            <a:r>
              <a:rPr lang="zh-CN" altLang="zh-CN"/>
              <a:t>。故只需获得总共的网页数目，就可以知道所有摘要网页的网址。</a:t>
            </a:r>
          </a:p>
          <a:p>
            <a:pPr marL="361950" indent="-361950"/>
            <a:endParaRPr lang="zh-CN" altLang="en-US"/>
          </a:p>
        </p:txBody>
      </p:sp>
      <p:sp>
        <p:nvSpPr>
          <p:cNvPr id="30723" name="标题 2">
            <a:extLst>
              <a:ext uri="{FF2B5EF4-FFF2-40B4-BE49-F238E27FC236}">
                <a16:creationId xmlns:a16="http://schemas.microsoft.com/office/drawing/2014/main" id="{8E93CF0C-A9F0-46CC-A68F-7100222DFDAD}"/>
              </a:ext>
            </a:extLst>
          </p:cNvPr>
          <p:cNvSpPr>
            <a:spLocks noGrp="1"/>
          </p:cNvSpPr>
          <p:nvPr>
            <p:ph type="title"/>
          </p:nvPr>
        </p:nvSpPr>
        <p:spPr/>
        <p:txBody>
          <a:bodyPr/>
          <a:lstStyle/>
          <a:p>
            <a:r>
              <a:rPr lang="zh-CN" altLang="zh-CN"/>
              <a:t>编写</a:t>
            </a:r>
            <a:r>
              <a:rPr lang="en-US" altLang="zh-CN"/>
              <a:t>spider</a:t>
            </a:r>
            <a:r>
              <a:rPr lang="zh-CN" altLang="zh-CN"/>
              <a:t>脚本</a:t>
            </a:r>
            <a:endParaRPr lang="zh-CN" altLang="en-US"/>
          </a:p>
        </p:txBody>
      </p:sp>
      <p:pic>
        <p:nvPicPr>
          <p:cNvPr id="30724" name="图片 3">
            <a:extLst>
              <a:ext uri="{FF2B5EF4-FFF2-40B4-BE49-F238E27FC236}">
                <a16:creationId xmlns:a16="http://schemas.microsoft.com/office/drawing/2014/main" id="{74456432-5B8C-4381-BCE0-ED244C7F2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13" y="3241675"/>
            <a:ext cx="7570787" cy="30654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6A21CF6-D1FF-4329-A379-C966E7761251}"/>
              </a:ext>
            </a:extLst>
          </p:cNvPr>
          <p:cNvSpPr>
            <a:spLocks noGrp="1"/>
          </p:cNvSpPr>
          <p:nvPr>
            <p:ph idx="1"/>
          </p:nvPr>
        </p:nvSpPr>
        <p:spPr/>
        <p:txBody>
          <a:bodyPr/>
          <a:lstStyle/>
          <a:p>
            <a:pPr>
              <a:defRPr/>
            </a:pPr>
            <a:r>
              <a:rPr lang="zh-CN" altLang="zh-CN" dirty="0"/>
              <a:t>由于</a:t>
            </a:r>
            <a:r>
              <a:rPr lang="en-US" altLang="zh-CN" dirty="0" err="1"/>
              <a:t>prase</a:t>
            </a:r>
            <a:r>
              <a:rPr lang="zh-CN" altLang="zh-CN" dirty="0"/>
              <a:t>方法默认响应</a:t>
            </a:r>
            <a:r>
              <a:rPr lang="en-US" altLang="zh-CN" dirty="0" err="1"/>
              <a:t>srart_urls</a:t>
            </a:r>
            <a:r>
              <a:rPr lang="zh-CN" altLang="zh-CN" dirty="0"/>
              <a:t>中的网址，同时不同网页需要解析的内容也不同，所以后续的解析需要通过调用其他方法来实现，使用</a:t>
            </a:r>
            <a:r>
              <a:rPr lang="en-US" altLang="zh-CN" dirty="0" err="1"/>
              <a:t>Scrapy</a:t>
            </a:r>
            <a:r>
              <a:rPr lang="zh-CN" altLang="zh-CN" dirty="0"/>
              <a:t>库中的</a:t>
            </a:r>
            <a:r>
              <a:rPr lang="en-US" altLang="zh-CN" dirty="0"/>
              <a:t>http</a:t>
            </a:r>
            <a:r>
              <a:rPr lang="zh-CN" altLang="zh-CN" dirty="0"/>
              <a:t>模块下的</a:t>
            </a:r>
            <a:r>
              <a:rPr lang="en-US" altLang="zh-CN" dirty="0"/>
              <a:t>Request</a:t>
            </a:r>
            <a:r>
              <a:rPr lang="zh-CN" altLang="zh-CN" dirty="0"/>
              <a:t>函数用于回调。</a:t>
            </a:r>
            <a:r>
              <a:rPr lang="en-US" altLang="zh-CN" dirty="0"/>
              <a:t>Request</a:t>
            </a:r>
            <a:r>
              <a:rPr lang="zh-CN" altLang="zh-CN" dirty="0"/>
              <a:t>函数的语法格式如下。</a:t>
            </a:r>
            <a:endParaRPr lang="en-US" altLang="zh-CN" dirty="0"/>
          </a:p>
          <a:p>
            <a:pPr>
              <a:defRPr/>
            </a:pPr>
            <a:endParaRPr lang="en-US" altLang="zh-CN" dirty="0"/>
          </a:p>
          <a:p>
            <a:pPr marL="0" indent="0">
              <a:buFont typeface="Wingdings" panose="05000000000000000000" pitchFamily="2" charset="2"/>
              <a:buNone/>
              <a:defRPr/>
            </a:pPr>
            <a:endParaRPr lang="zh-CN" altLang="zh-CN" dirty="0"/>
          </a:p>
          <a:p>
            <a:pPr marL="0" indent="0">
              <a:buFont typeface="Wingdings" panose="05000000000000000000" pitchFamily="2" charset="2"/>
              <a:buNone/>
              <a:defRPr/>
            </a:pPr>
            <a:endParaRPr lang="zh-CN" altLang="zh-CN" dirty="0"/>
          </a:p>
          <a:p>
            <a:pPr>
              <a:defRPr/>
            </a:pPr>
            <a:endParaRPr lang="zh-CN" altLang="en-US" dirty="0"/>
          </a:p>
        </p:txBody>
      </p:sp>
      <p:sp>
        <p:nvSpPr>
          <p:cNvPr id="31747" name="标题 2">
            <a:extLst>
              <a:ext uri="{FF2B5EF4-FFF2-40B4-BE49-F238E27FC236}">
                <a16:creationId xmlns:a16="http://schemas.microsoft.com/office/drawing/2014/main" id="{8F61E517-F639-4A7A-8BE9-5815D666C588}"/>
              </a:ext>
            </a:extLst>
          </p:cNvPr>
          <p:cNvSpPr>
            <a:spLocks noGrp="1"/>
          </p:cNvSpPr>
          <p:nvPr>
            <p:ph type="title"/>
          </p:nvPr>
        </p:nvSpPr>
        <p:spPr/>
        <p:txBody>
          <a:bodyPr/>
          <a:lstStyle/>
          <a:p>
            <a:r>
              <a:rPr lang="zh-CN" altLang="zh-CN"/>
              <a:t>编写</a:t>
            </a:r>
            <a:r>
              <a:rPr lang="en-US" altLang="zh-CN"/>
              <a:t>spider</a:t>
            </a:r>
            <a:r>
              <a:rPr lang="zh-CN" altLang="zh-CN"/>
              <a:t>脚本</a:t>
            </a:r>
            <a:endParaRPr lang="zh-CN" altLang="en-US"/>
          </a:p>
        </p:txBody>
      </p:sp>
      <p:sp>
        <p:nvSpPr>
          <p:cNvPr id="31748" name="TextBox 5">
            <a:extLst>
              <a:ext uri="{FF2B5EF4-FFF2-40B4-BE49-F238E27FC236}">
                <a16:creationId xmlns:a16="http://schemas.microsoft.com/office/drawing/2014/main" id="{BE5DFA89-E272-43C2-9148-C5E75A22661E}"/>
              </a:ext>
            </a:extLst>
          </p:cNvPr>
          <p:cNvSpPr txBox="1">
            <a:spLocks noChangeArrowheads="1"/>
          </p:cNvSpPr>
          <p:nvPr/>
        </p:nvSpPr>
        <p:spPr bwMode="auto">
          <a:xfrm>
            <a:off x="336550" y="2668588"/>
            <a:ext cx="113887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200" i="1">
                <a:latin typeface="Times New Roman" panose="02020603050405020304" pitchFamily="18" charset="0"/>
                <a:ea typeface="微软雅黑" panose="020B0503020204020204" pitchFamily="34" charset="-122"/>
                <a:cs typeface="Times New Roman" panose="02020603050405020304" pitchFamily="18" charset="0"/>
              </a:rPr>
              <a:t>class scrapy.http.Request(url[, callback, method='GET', headers, body, cookies, meta, encoding='utf-8', priority=0, dont_filter=False, errback, flags])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a:extLst>
              <a:ext uri="{FF2B5EF4-FFF2-40B4-BE49-F238E27FC236}">
                <a16:creationId xmlns:a16="http://schemas.microsoft.com/office/drawing/2014/main" id="{B96504CE-4042-4C37-B986-027DFF281C09}"/>
              </a:ext>
            </a:extLst>
          </p:cNvPr>
          <p:cNvSpPr>
            <a:spLocks noGrp="1"/>
          </p:cNvSpPr>
          <p:nvPr>
            <p:ph idx="1"/>
          </p:nvPr>
        </p:nvSpPr>
        <p:spPr/>
        <p:txBody>
          <a:bodyPr/>
          <a:lstStyle/>
          <a:p>
            <a:pPr marL="361950" indent="-361950"/>
            <a:r>
              <a:rPr lang="en-US" altLang="zh-CN"/>
              <a:t>Request</a:t>
            </a:r>
            <a:r>
              <a:rPr lang="zh-CN" altLang="zh-CN"/>
              <a:t>函数常用的参数及其说明如所表示。</a:t>
            </a:r>
            <a:endParaRPr lang="en-US" altLang="zh-CN"/>
          </a:p>
          <a:p>
            <a:pPr marL="361950" indent="-361950"/>
            <a:endParaRPr lang="zh-CN" altLang="en-US"/>
          </a:p>
        </p:txBody>
      </p:sp>
      <p:sp>
        <p:nvSpPr>
          <p:cNvPr id="32771" name="标题 2">
            <a:extLst>
              <a:ext uri="{FF2B5EF4-FFF2-40B4-BE49-F238E27FC236}">
                <a16:creationId xmlns:a16="http://schemas.microsoft.com/office/drawing/2014/main" id="{C1398512-30A9-4A97-8345-44D9ACD1E70A}"/>
              </a:ext>
            </a:extLst>
          </p:cNvPr>
          <p:cNvSpPr>
            <a:spLocks noGrp="1"/>
          </p:cNvSpPr>
          <p:nvPr>
            <p:ph type="title"/>
          </p:nvPr>
        </p:nvSpPr>
        <p:spPr/>
        <p:txBody>
          <a:bodyPr/>
          <a:lstStyle/>
          <a:p>
            <a:r>
              <a:rPr lang="zh-CN" altLang="zh-CN"/>
              <a:t>编写</a:t>
            </a:r>
            <a:r>
              <a:rPr lang="en-US" altLang="zh-CN"/>
              <a:t>spider</a:t>
            </a:r>
            <a:r>
              <a:rPr lang="zh-CN" altLang="zh-CN"/>
              <a:t>脚本</a:t>
            </a:r>
            <a:endParaRPr lang="zh-CN" altLang="en-US"/>
          </a:p>
        </p:txBody>
      </p:sp>
      <p:graphicFrame>
        <p:nvGraphicFramePr>
          <p:cNvPr id="4" name="表格 3">
            <a:extLst>
              <a:ext uri="{FF2B5EF4-FFF2-40B4-BE49-F238E27FC236}">
                <a16:creationId xmlns:a16="http://schemas.microsoft.com/office/drawing/2014/main" id="{4FCA69B4-D84E-4785-A96A-F352A24084B2}"/>
              </a:ext>
            </a:extLst>
          </p:cNvPr>
          <p:cNvGraphicFramePr>
            <a:graphicFrameLocks noGrp="1"/>
          </p:cNvGraphicFramePr>
          <p:nvPr/>
        </p:nvGraphicFramePr>
        <p:xfrm>
          <a:off x="1344613" y="1654175"/>
          <a:ext cx="9534525" cy="4273552"/>
        </p:xfrm>
        <a:graphic>
          <a:graphicData uri="http://schemas.openxmlformats.org/drawingml/2006/table">
            <a:tbl>
              <a:tblPr firstRow="1" firstCol="1" bandRow="1">
                <a:tableStyleId>{5C22544A-7EE6-4342-B048-85BDC9FD1C3A}</a:tableStyleId>
              </a:tblPr>
              <a:tblGrid>
                <a:gridCol w="1745402">
                  <a:extLst>
                    <a:ext uri="{9D8B030D-6E8A-4147-A177-3AD203B41FA5}">
                      <a16:colId xmlns:a16="http://schemas.microsoft.com/office/drawing/2014/main" val="20000"/>
                    </a:ext>
                  </a:extLst>
                </a:gridCol>
                <a:gridCol w="7789123">
                  <a:extLst>
                    <a:ext uri="{9D8B030D-6E8A-4147-A177-3AD203B41FA5}">
                      <a16:colId xmlns:a16="http://schemas.microsoft.com/office/drawing/2014/main" val="20001"/>
                    </a:ext>
                  </a:extLst>
                </a:gridCol>
              </a:tblGrid>
              <a:tr h="431963">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5" marR="26185"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5" marR="26185" marT="0" marB="0" anchor="ctr"/>
                </a:tc>
                <a:extLst>
                  <a:ext uri="{0D108BD9-81ED-4DB2-BD59-A6C34878D82A}">
                    <a16:rowId xmlns:a16="http://schemas.microsoft.com/office/drawing/2014/main" val="10000"/>
                  </a:ext>
                </a:extLst>
              </a:tr>
              <a:tr h="431963">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url</a:t>
                      </a:r>
                      <a:endParaRPr lang="zh-CN" sz="1800" kern="100">
                        <a:effectLst/>
                        <a:latin typeface="微软雅黑" panose="020B0503020204020204" pitchFamily="34" charset="-122"/>
                        <a:ea typeface="微软雅黑" panose="020B0503020204020204" pitchFamily="34" charset="-122"/>
                        <a:cs typeface="Times New Roman"/>
                      </a:endParaRPr>
                    </a:p>
                  </a:txBody>
                  <a:tcPr marL="26185" marR="26185"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接收</a:t>
                      </a:r>
                      <a:r>
                        <a:rPr lang="en-US" sz="1800" kern="100" dirty="0">
                          <a:effectLst/>
                          <a:latin typeface="微软雅黑" panose="020B0503020204020204" pitchFamily="34" charset="-122"/>
                          <a:ea typeface="微软雅黑" panose="020B0503020204020204" pitchFamily="34" charset="-122"/>
                        </a:rPr>
                        <a:t>string</a:t>
                      </a:r>
                      <a:r>
                        <a:rPr lang="zh-CN" sz="1800" kern="100" dirty="0">
                          <a:effectLst/>
                          <a:latin typeface="微软雅黑" panose="020B0503020204020204" pitchFamily="34" charset="-122"/>
                          <a:ea typeface="微软雅黑" panose="020B0503020204020204" pitchFamily="34" charset="-122"/>
                        </a:rPr>
                        <a:t>。表示用于请求的网址。无默认值</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5" marR="26185" marT="0" marB="0" anchor="ctr"/>
                </a:tc>
                <a:extLst>
                  <a:ext uri="{0D108BD9-81ED-4DB2-BD59-A6C34878D82A}">
                    <a16:rowId xmlns:a16="http://schemas.microsoft.com/office/drawing/2014/main" val="10001"/>
                  </a:ext>
                </a:extLst>
              </a:tr>
              <a:tr h="822889">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callback</a:t>
                      </a:r>
                      <a:endParaRPr lang="zh-CN" sz="1800" kern="100">
                        <a:effectLst/>
                        <a:latin typeface="微软雅黑" panose="020B0503020204020204" pitchFamily="34" charset="-122"/>
                        <a:ea typeface="微软雅黑" panose="020B0503020204020204" pitchFamily="34" charset="-122"/>
                        <a:cs typeface="Times New Roman"/>
                      </a:endParaRPr>
                    </a:p>
                  </a:txBody>
                  <a:tcPr marL="26185" marR="26185"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接收同一个对象中方法。表示用于回调用于响应的处理的方法，未指定则继续使用</a:t>
                      </a:r>
                      <a:r>
                        <a:rPr lang="en-US" sz="1800" kern="100" dirty="0" err="1">
                          <a:effectLst/>
                          <a:latin typeface="微软雅黑" panose="020B0503020204020204" pitchFamily="34" charset="-122"/>
                          <a:ea typeface="微软雅黑" panose="020B0503020204020204" pitchFamily="34" charset="-122"/>
                        </a:rPr>
                        <a:t>prase</a:t>
                      </a:r>
                      <a:r>
                        <a:rPr lang="zh-CN" sz="1800" kern="100" dirty="0">
                          <a:effectLst/>
                          <a:latin typeface="微软雅黑" panose="020B0503020204020204" pitchFamily="34" charset="-122"/>
                          <a:ea typeface="微软雅黑" panose="020B0503020204020204" pitchFamily="34" charset="-122"/>
                        </a:rPr>
                        <a:t>。无默认值</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5" marR="26185" marT="0" marB="0" anchor="ctr"/>
                </a:tc>
                <a:extLst>
                  <a:ext uri="{0D108BD9-81ED-4DB2-BD59-A6C34878D82A}">
                    <a16:rowId xmlns:a16="http://schemas.microsoft.com/office/drawing/2014/main" val="10002"/>
                  </a:ext>
                </a:extLst>
              </a:tr>
              <a:tr h="431963">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method</a:t>
                      </a:r>
                      <a:endParaRPr lang="zh-CN" sz="1800" kern="100">
                        <a:effectLst/>
                        <a:latin typeface="微软雅黑" panose="020B0503020204020204" pitchFamily="34" charset="-122"/>
                        <a:ea typeface="微软雅黑" panose="020B0503020204020204" pitchFamily="34" charset="-122"/>
                        <a:cs typeface="Times New Roman"/>
                      </a:endParaRPr>
                    </a:p>
                  </a:txBody>
                  <a:tcPr marL="26185" marR="26185"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接收</a:t>
                      </a:r>
                      <a:r>
                        <a:rPr lang="en-US" sz="1800" kern="100" dirty="0">
                          <a:effectLst/>
                          <a:latin typeface="微软雅黑" panose="020B0503020204020204" pitchFamily="34" charset="-122"/>
                          <a:ea typeface="微软雅黑" panose="020B0503020204020204" pitchFamily="34" charset="-122"/>
                        </a:rPr>
                        <a:t>string</a:t>
                      </a:r>
                      <a:r>
                        <a:rPr lang="zh-CN" sz="1800" kern="100" dirty="0">
                          <a:effectLst/>
                          <a:latin typeface="微软雅黑" panose="020B0503020204020204" pitchFamily="34" charset="-122"/>
                          <a:ea typeface="微软雅黑" panose="020B0503020204020204" pitchFamily="34" charset="-122"/>
                        </a:rPr>
                        <a:t>。表示请求的方式。默认为“</a:t>
                      </a:r>
                      <a:r>
                        <a:rPr lang="en-US" sz="1800" kern="100" dirty="0">
                          <a:effectLst/>
                          <a:latin typeface="微软雅黑" panose="020B0503020204020204" pitchFamily="34" charset="-122"/>
                          <a:ea typeface="微软雅黑" panose="020B0503020204020204" pitchFamily="34" charset="-122"/>
                        </a:rPr>
                        <a:t>GET</a:t>
                      </a:r>
                      <a:r>
                        <a:rPr lang="zh-CN"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5" marR="26185" marT="0" marB="0" anchor="ctr"/>
                </a:tc>
                <a:extLst>
                  <a:ext uri="{0D108BD9-81ED-4DB2-BD59-A6C34878D82A}">
                    <a16:rowId xmlns:a16="http://schemas.microsoft.com/office/drawing/2014/main" val="10003"/>
                  </a:ext>
                </a:extLst>
              </a:tr>
              <a:tr h="899922">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headers</a:t>
                      </a:r>
                      <a:endParaRPr lang="zh-CN" sz="1800" kern="100">
                        <a:effectLst/>
                        <a:latin typeface="微软雅黑" panose="020B0503020204020204" pitchFamily="34" charset="-122"/>
                        <a:ea typeface="微软雅黑" panose="020B0503020204020204" pitchFamily="34" charset="-122"/>
                        <a:cs typeface="Times New Roman"/>
                      </a:endParaRPr>
                    </a:p>
                  </a:txBody>
                  <a:tcPr marL="26185" marR="26185"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接收</a:t>
                      </a:r>
                      <a:r>
                        <a:rPr lang="en-US" sz="1800" kern="100" dirty="0">
                          <a:effectLst/>
                          <a:latin typeface="微软雅黑" panose="020B0503020204020204" pitchFamily="34" charset="-122"/>
                          <a:ea typeface="微软雅黑" panose="020B0503020204020204" pitchFamily="34" charset="-122"/>
                        </a:rPr>
                        <a:t>string</a:t>
                      </a:r>
                      <a:r>
                        <a:rPr lang="zh-CN" sz="1800" kern="100" dirty="0">
                          <a:effectLst/>
                          <a:latin typeface="微软雅黑" panose="020B0503020204020204" pitchFamily="34" charset="-122"/>
                          <a:ea typeface="微软雅黑" panose="020B0503020204020204" pitchFamily="34" charset="-122"/>
                        </a:rPr>
                        <a:t>，</a:t>
                      </a:r>
                      <a:r>
                        <a:rPr lang="en-US" sz="1800" kern="100" dirty="0" err="1">
                          <a:effectLst/>
                          <a:latin typeface="微软雅黑" panose="020B0503020204020204" pitchFamily="34" charset="-122"/>
                          <a:ea typeface="微软雅黑" panose="020B0503020204020204" pitchFamily="34" charset="-122"/>
                        </a:rPr>
                        <a:t>dict</a:t>
                      </a:r>
                      <a:r>
                        <a:rPr lang="zh-CN" sz="1800" kern="100" dirty="0">
                          <a:effectLst/>
                          <a:latin typeface="微软雅黑" panose="020B0503020204020204" pitchFamily="34" charset="-122"/>
                          <a:ea typeface="微软雅黑" panose="020B0503020204020204" pitchFamily="34" charset="-122"/>
                        </a:rPr>
                        <a:t>，</a:t>
                      </a:r>
                      <a:r>
                        <a:rPr lang="en-US" sz="1800" kern="100" dirty="0">
                          <a:effectLst/>
                          <a:latin typeface="微软雅黑" panose="020B0503020204020204" pitchFamily="34" charset="-122"/>
                          <a:ea typeface="微软雅黑" panose="020B0503020204020204" pitchFamily="34" charset="-122"/>
                        </a:rPr>
                        <a:t>list</a:t>
                      </a:r>
                      <a:r>
                        <a:rPr lang="zh-CN" sz="1800" kern="100" dirty="0">
                          <a:effectLst/>
                          <a:latin typeface="微软雅黑" panose="020B0503020204020204" pitchFamily="34" charset="-122"/>
                          <a:ea typeface="微软雅黑" panose="020B0503020204020204" pitchFamily="34" charset="-122"/>
                        </a:rPr>
                        <a:t>。表示请求的头信息，</a:t>
                      </a:r>
                      <a:r>
                        <a:rPr lang="en-US" sz="1800" kern="100" dirty="0">
                          <a:effectLst/>
                          <a:latin typeface="微软雅黑" panose="020B0503020204020204" pitchFamily="34" charset="-122"/>
                          <a:ea typeface="微软雅黑" panose="020B0503020204020204" pitchFamily="34" charset="-122"/>
                        </a:rPr>
                        <a:t>string</a:t>
                      </a:r>
                      <a:r>
                        <a:rPr lang="zh-CN" sz="1800" kern="100" dirty="0">
                          <a:effectLst/>
                          <a:latin typeface="微软雅黑" panose="020B0503020204020204" pitchFamily="34" charset="-122"/>
                          <a:ea typeface="微软雅黑" panose="020B0503020204020204" pitchFamily="34" charset="-122"/>
                        </a:rPr>
                        <a:t>表示单个头信息，</a:t>
                      </a:r>
                      <a:r>
                        <a:rPr lang="en-US" sz="1800" kern="100" dirty="0">
                          <a:effectLst/>
                          <a:latin typeface="微软雅黑" panose="020B0503020204020204" pitchFamily="34" charset="-122"/>
                          <a:ea typeface="微软雅黑" panose="020B0503020204020204" pitchFamily="34" charset="-122"/>
                        </a:rPr>
                        <a:t>list</a:t>
                      </a:r>
                      <a:r>
                        <a:rPr lang="zh-CN" sz="1800" kern="100" dirty="0">
                          <a:effectLst/>
                          <a:latin typeface="微软雅黑" panose="020B0503020204020204" pitchFamily="34" charset="-122"/>
                          <a:ea typeface="微软雅黑" panose="020B0503020204020204" pitchFamily="34" charset="-122"/>
                        </a:rPr>
                        <a:t>则表示多个头信息，如果为</a:t>
                      </a:r>
                      <a:r>
                        <a:rPr lang="en-US" sz="1800" kern="100" dirty="0">
                          <a:effectLst/>
                          <a:latin typeface="微软雅黑" panose="020B0503020204020204" pitchFamily="34" charset="-122"/>
                          <a:ea typeface="微软雅黑" panose="020B0503020204020204" pitchFamily="34" charset="-122"/>
                        </a:rPr>
                        <a:t>None</a:t>
                      </a:r>
                      <a:r>
                        <a:rPr lang="zh-CN" sz="1800" kern="100" dirty="0">
                          <a:effectLst/>
                          <a:latin typeface="微软雅黑" panose="020B0503020204020204" pitchFamily="34" charset="-122"/>
                          <a:ea typeface="微软雅黑" panose="020B0503020204020204" pitchFamily="34" charset="-122"/>
                        </a:rPr>
                        <a:t>，那么将不发送</a:t>
                      </a:r>
                      <a:r>
                        <a:rPr lang="en-US" sz="1800" kern="100" dirty="0">
                          <a:effectLst/>
                          <a:latin typeface="微软雅黑" panose="020B0503020204020204" pitchFamily="34" charset="-122"/>
                          <a:ea typeface="微软雅黑" panose="020B0503020204020204" pitchFamily="34" charset="-122"/>
                        </a:rPr>
                        <a:t>HTTP</a:t>
                      </a:r>
                      <a:r>
                        <a:rPr lang="zh-CN" sz="1800" kern="100" dirty="0">
                          <a:effectLst/>
                          <a:latin typeface="微软雅黑" panose="020B0503020204020204" pitchFamily="34" charset="-122"/>
                          <a:ea typeface="微软雅黑" panose="020B0503020204020204" pitchFamily="34" charset="-122"/>
                        </a:rPr>
                        <a:t>请求头信息。无默认值</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5" marR="26185" marT="0" marB="0" anchor="ctr"/>
                </a:tc>
                <a:extLst>
                  <a:ext uri="{0D108BD9-81ED-4DB2-BD59-A6C34878D82A}">
                    <a16:rowId xmlns:a16="http://schemas.microsoft.com/office/drawing/2014/main" val="10004"/>
                  </a:ext>
                </a:extLst>
              </a:tr>
              <a:tr h="822889">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meta</a:t>
                      </a:r>
                      <a:endParaRPr lang="zh-CN" sz="1800" kern="100">
                        <a:effectLst/>
                        <a:latin typeface="微软雅黑" panose="020B0503020204020204" pitchFamily="34" charset="-122"/>
                        <a:ea typeface="微软雅黑" panose="020B0503020204020204" pitchFamily="34" charset="-122"/>
                        <a:cs typeface="Times New Roman"/>
                      </a:endParaRPr>
                    </a:p>
                  </a:txBody>
                  <a:tcPr marL="26185" marR="26185"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接收</a:t>
                      </a:r>
                      <a:r>
                        <a:rPr lang="en-US" sz="1800" kern="100" dirty="0" err="1">
                          <a:effectLst/>
                          <a:latin typeface="微软雅黑" panose="020B0503020204020204" pitchFamily="34" charset="-122"/>
                          <a:ea typeface="微软雅黑" panose="020B0503020204020204" pitchFamily="34" charset="-122"/>
                        </a:rPr>
                        <a:t>dict</a:t>
                      </a:r>
                      <a:r>
                        <a:rPr lang="zh-CN" sz="1800" kern="100" dirty="0">
                          <a:effectLst/>
                          <a:latin typeface="微软雅黑" panose="020B0503020204020204" pitchFamily="34" charset="-122"/>
                          <a:ea typeface="微软雅黑" panose="020B0503020204020204" pitchFamily="34" charset="-122"/>
                        </a:rPr>
                        <a:t>。表示</a:t>
                      </a:r>
                      <a:r>
                        <a:rPr lang="en-US" sz="1800" kern="100" dirty="0" err="1">
                          <a:effectLst/>
                          <a:latin typeface="微软雅黑" panose="020B0503020204020204" pitchFamily="34" charset="-122"/>
                          <a:ea typeface="微软雅黑" panose="020B0503020204020204" pitchFamily="34" charset="-122"/>
                        </a:rPr>
                        <a:t>Request.meta</a:t>
                      </a:r>
                      <a:r>
                        <a:rPr lang="zh-CN" sz="1800" kern="100" dirty="0">
                          <a:effectLst/>
                          <a:latin typeface="微软雅黑" panose="020B0503020204020204" pitchFamily="34" charset="-122"/>
                          <a:ea typeface="微软雅黑" panose="020B0503020204020204" pitchFamily="34" charset="-122"/>
                        </a:rPr>
                        <a:t>属性的初始值。如果给了该参数，</a:t>
                      </a:r>
                      <a:r>
                        <a:rPr lang="en-US" sz="1800" kern="100" dirty="0" err="1">
                          <a:effectLst/>
                          <a:latin typeface="微软雅黑" panose="020B0503020204020204" pitchFamily="34" charset="-122"/>
                          <a:ea typeface="微软雅黑" panose="020B0503020204020204" pitchFamily="34" charset="-122"/>
                        </a:rPr>
                        <a:t>dict</a:t>
                      </a:r>
                      <a:r>
                        <a:rPr lang="zh-CN" sz="1800" kern="100" dirty="0">
                          <a:effectLst/>
                          <a:latin typeface="微软雅黑" panose="020B0503020204020204" pitchFamily="34" charset="-122"/>
                          <a:ea typeface="微软雅黑" panose="020B0503020204020204" pitchFamily="34" charset="-122"/>
                        </a:rPr>
                        <a:t>将会浅拷贝。无默认值</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5" marR="26185" marT="0" marB="0" anchor="ctr"/>
                </a:tc>
                <a:extLst>
                  <a:ext uri="{0D108BD9-81ED-4DB2-BD59-A6C34878D82A}">
                    <a16:rowId xmlns:a16="http://schemas.microsoft.com/office/drawing/2014/main" val="10005"/>
                  </a:ext>
                </a:extLst>
              </a:tr>
              <a:tr h="431963">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cookies</a:t>
                      </a:r>
                      <a:endParaRPr lang="zh-CN" sz="1800" kern="100">
                        <a:effectLst/>
                        <a:latin typeface="微软雅黑" panose="020B0503020204020204" pitchFamily="34" charset="-122"/>
                        <a:ea typeface="微软雅黑" panose="020B0503020204020204" pitchFamily="34" charset="-122"/>
                        <a:cs typeface="Times New Roman"/>
                      </a:endParaRPr>
                    </a:p>
                  </a:txBody>
                  <a:tcPr marL="26185" marR="26185"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接收</a:t>
                      </a:r>
                      <a:r>
                        <a:rPr lang="en-US" sz="1800" kern="100" dirty="0">
                          <a:effectLst/>
                          <a:latin typeface="微软雅黑" panose="020B0503020204020204" pitchFamily="34" charset="-122"/>
                          <a:ea typeface="微软雅黑" panose="020B0503020204020204" pitchFamily="34" charset="-122"/>
                        </a:rPr>
                        <a:t>list</a:t>
                      </a:r>
                      <a:r>
                        <a:rPr lang="zh-CN" sz="1800" kern="100" dirty="0">
                          <a:effectLst/>
                          <a:latin typeface="微软雅黑" panose="020B0503020204020204" pitchFamily="34" charset="-122"/>
                          <a:ea typeface="微软雅黑" panose="020B0503020204020204" pitchFamily="34" charset="-122"/>
                        </a:rPr>
                        <a:t>，</a:t>
                      </a:r>
                      <a:r>
                        <a:rPr lang="en-US" sz="1800" kern="100" dirty="0" err="1">
                          <a:effectLst/>
                          <a:latin typeface="微软雅黑" panose="020B0503020204020204" pitchFamily="34" charset="-122"/>
                          <a:ea typeface="微软雅黑" panose="020B0503020204020204" pitchFamily="34" charset="-122"/>
                        </a:rPr>
                        <a:t>dict</a:t>
                      </a:r>
                      <a:r>
                        <a:rPr lang="zh-CN" sz="1800" kern="100" dirty="0">
                          <a:effectLst/>
                          <a:latin typeface="微软雅黑" panose="020B0503020204020204" pitchFamily="34" charset="-122"/>
                          <a:ea typeface="微软雅黑" panose="020B0503020204020204" pitchFamily="34" charset="-122"/>
                        </a:rPr>
                        <a:t>。表示请求的</a:t>
                      </a:r>
                      <a:r>
                        <a:rPr lang="en-US" sz="1800" kern="100" dirty="0">
                          <a:effectLst/>
                          <a:latin typeface="微软雅黑" panose="020B0503020204020204" pitchFamily="34" charset="-122"/>
                          <a:ea typeface="微软雅黑" panose="020B0503020204020204" pitchFamily="34" charset="-122"/>
                        </a:rPr>
                        <a:t>cookies</a:t>
                      </a:r>
                      <a:r>
                        <a:rPr lang="zh-CN" sz="1800" kern="100" dirty="0">
                          <a:effectLst/>
                          <a:latin typeface="微软雅黑" panose="020B0503020204020204" pitchFamily="34" charset="-122"/>
                          <a:ea typeface="微软雅黑" panose="020B0503020204020204" pitchFamily="34" charset="-122"/>
                        </a:rPr>
                        <a:t>。无默认值</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5" marR="26185"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502ADC-DCD9-4579-8A7B-F751740EDB2D}"/>
              </a:ext>
            </a:extLst>
          </p:cNvPr>
          <p:cNvSpPr>
            <a:spLocks noGrp="1"/>
          </p:cNvSpPr>
          <p:nvPr>
            <p:ph idx="1"/>
          </p:nvPr>
        </p:nvSpPr>
        <p:spPr/>
        <p:txBody>
          <a:bodyPr/>
          <a:lstStyle/>
          <a:p>
            <a:pPr>
              <a:defRPr/>
            </a:pPr>
            <a:r>
              <a:rPr lang="en-US" altLang="zh-CN" dirty="0" err="1"/>
              <a:t>Scrapy</a:t>
            </a:r>
            <a:r>
              <a:rPr lang="zh-CN" altLang="zh-CN" dirty="0"/>
              <a:t>设置允许自定义所有</a:t>
            </a:r>
            <a:r>
              <a:rPr lang="en-US" altLang="zh-CN" dirty="0" err="1"/>
              <a:t>Scrapy</a:t>
            </a:r>
            <a:r>
              <a:rPr lang="zh-CN" altLang="zh-CN" dirty="0"/>
              <a:t>组件，包括核心、扩展、管道和爬虫本身。设置的基础结构提供键值映射的全局命名空间，代码可以使用它从中提取配置值。用户可以通过不同的机制来填充设置，这些设置也是选择当前活动的</a:t>
            </a:r>
            <a:r>
              <a:rPr lang="en-US" altLang="zh-CN" dirty="0" err="1"/>
              <a:t>Scrapy</a:t>
            </a:r>
            <a:r>
              <a:rPr lang="zh-CN" altLang="zh-CN" dirty="0"/>
              <a:t>项目的机制之一。</a:t>
            </a:r>
          </a:p>
          <a:p>
            <a:pPr>
              <a:defRPr/>
            </a:pPr>
            <a:r>
              <a:rPr lang="zh-CN" altLang="zh-CN" dirty="0"/>
              <a:t>在</a:t>
            </a:r>
            <a:r>
              <a:rPr lang="en-US" altLang="zh-CN" dirty="0" err="1"/>
              <a:t>TipDMSpider</a:t>
            </a:r>
            <a:r>
              <a:rPr lang="zh-CN" altLang="zh-CN" dirty="0"/>
              <a:t>项目的默认</a:t>
            </a:r>
            <a:r>
              <a:rPr lang="en-US" altLang="zh-CN" dirty="0"/>
              <a:t>settings</a:t>
            </a:r>
            <a:r>
              <a:rPr lang="zh-CN" altLang="zh-CN" dirty="0"/>
              <a:t>脚本中共有</a:t>
            </a:r>
            <a:r>
              <a:rPr lang="en-US" altLang="zh-CN" dirty="0"/>
              <a:t>25</a:t>
            </a:r>
            <a:r>
              <a:rPr lang="zh-CN" altLang="zh-CN" dirty="0"/>
              <a:t>个设置，每个设置的详细情况如</a:t>
            </a:r>
            <a:r>
              <a:rPr lang="zh-CN" altLang="en-US" dirty="0"/>
              <a:t>表</a:t>
            </a:r>
            <a:r>
              <a:rPr lang="zh-CN" altLang="zh-CN" dirty="0"/>
              <a:t>所示。</a:t>
            </a:r>
            <a:endParaRPr lang="en-US" altLang="zh-CN" dirty="0"/>
          </a:p>
          <a:p>
            <a:pPr marL="0" indent="0">
              <a:buFont typeface="Wingdings" panose="05000000000000000000" pitchFamily="2" charset="2"/>
              <a:buNone/>
              <a:defRPr/>
            </a:pPr>
            <a:endParaRPr lang="en-US" altLang="zh-CN" dirty="0"/>
          </a:p>
        </p:txBody>
      </p:sp>
      <p:sp>
        <p:nvSpPr>
          <p:cNvPr id="33795" name="标题 2">
            <a:extLst>
              <a:ext uri="{FF2B5EF4-FFF2-40B4-BE49-F238E27FC236}">
                <a16:creationId xmlns:a16="http://schemas.microsoft.com/office/drawing/2014/main" id="{E932869F-241B-4978-88F5-F99FD76CFD5D}"/>
              </a:ext>
            </a:extLst>
          </p:cNvPr>
          <p:cNvSpPr>
            <a:spLocks noGrp="1"/>
          </p:cNvSpPr>
          <p:nvPr>
            <p:ph type="title"/>
          </p:nvPr>
        </p:nvSpPr>
        <p:spPr/>
        <p:txBody>
          <a:bodyPr/>
          <a:lstStyle/>
          <a:p>
            <a:pPr marL="342900" indent="-342900"/>
            <a:r>
              <a:rPr lang="zh-CN" altLang="zh-CN"/>
              <a:t>修改</a:t>
            </a:r>
            <a:r>
              <a:rPr lang="en-US" altLang="zh-CN"/>
              <a:t>settings</a:t>
            </a:r>
            <a:r>
              <a:rPr lang="zh-CN" altLang="zh-CN"/>
              <a:t>脚本</a:t>
            </a:r>
            <a:endParaRPr lang="zh-CN" altLang="en-US"/>
          </a:p>
        </p:txBody>
      </p:sp>
      <p:graphicFrame>
        <p:nvGraphicFramePr>
          <p:cNvPr id="6" name="表格 5">
            <a:extLst>
              <a:ext uri="{FF2B5EF4-FFF2-40B4-BE49-F238E27FC236}">
                <a16:creationId xmlns:a16="http://schemas.microsoft.com/office/drawing/2014/main" id="{DB928D17-6399-48AE-8B9F-E410898440AC}"/>
              </a:ext>
            </a:extLst>
          </p:cNvPr>
          <p:cNvGraphicFramePr>
            <a:graphicFrameLocks noGrp="1"/>
          </p:cNvGraphicFramePr>
          <p:nvPr/>
        </p:nvGraphicFramePr>
        <p:xfrm>
          <a:off x="282575" y="3065463"/>
          <a:ext cx="11415713" cy="2982912"/>
        </p:xfrm>
        <a:graphic>
          <a:graphicData uri="http://schemas.openxmlformats.org/drawingml/2006/table">
            <a:tbl>
              <a:tblPr firstRow="1" firstCol="1" bandRow="1">
                <a:tableStyleId>{5C22544A-7EE6-4342-B048-85BDC9FD1C3A}</a:tableStyleId>
              </a:tblPr>
              <a:tblGrid>
                <a:gridCol w="3455639">
                  <a:extLst>
                    <a:ext uri="{9D8B030D-6E8A-4147-A177-3AD203B41FA5}">
                      <a16:colId xmlns:a16="http://schemas.microsoft.com/office/drawing/2014/main" val="20000"/>
                    </a:ext>
                  </a:extLst>
                </a:gridCol>
                <a:gridCol w="7960074">
                  <a:extLst>
                    <a:ext uri="{9D8B030D-6E8A-4147-A177-3AD203B41FA5}">
                      <a16:colId xmlns:a16="http://schemas.microsoft.com/office/drawing/2014/main" val="20001"/>
                    </a:ext>
                  </a:extLst>
                </a:gridCol>
              </a:tblGrid>
              <a:tr h="431993">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设置名称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extLst>
                  <a:ext uri="{0D108BD9-81ED-4DB2-BD59-A6C34878D82A}">
                    <a16:rowId xmlns:a16="http://schemas.microsoft.com/office/drawing/2014/main" val="10000"/>
                  </a:ext>
                </a:extLst>
              </a:tr>
              <a:tr h="822947">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BOT_NAME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此</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项目实施的</a:t>
                      </a:r>
                      <a:r>
                        <a:rPr lang="en-US" sz="1800" kern="100" dirty="0">
                          <a:effectLst/>
                          <a:latin typeface="微软雅黑" panose="020B0503020204020204" pitchFamily="34" charset="-122"/>
                          <a:ea typeface="微软雅黑" panose="020B0503020204020204" pitchFamily="34" charset="-122"/>
                        </a:rPr>
                        <a:t>bot</a:t>
                      </a:r>
                      <a:r>
                        <a:rPr lang="zh-CN" sz="1800" kern="100" dirty="0">
                          <a:effectLst/>
                          <a:latin typeface="微软雅黑" panose="020B0503020204020204" pitchFamily="34" charset="-122"/>
                          <a:ea typeface="微软雅黑" panose="020B0503020204020204" pitchFamily="34" charset="-122"/>
                        </a:rPr>
                        <a:t>的名称（也称为项目名称）。这将用于默认情况下构造</a:t>
                      </a:r>
                      <a:r>
                        <a:rPr lang="en-US" sz="1800" kern="100" dirty="0">
                          <a:effectLst/>
                          <a:latin typeface="微软雅黑" panose="020B0503020204020204" pitchFamily="34" charset="-122"/>
                          <a:ea typeface="微软雅黑" panose="020B0503020204020204" pitchFamily="34" charset="-122"/>
                        </a:rPr>
                        <a:t>User-Agent</a:t>
                      </a:r>
                      <a:r>
                        <a:rPr lang="zh-CN" sz="1800" kern="100" dirty="0">
                          <a:effectLst/>
                          <a:latin typeface="微软雅黑" panose="020B0503020204020204" pitchFamily="34" charset="-122"/>
                          <a:ea typeface="微软雅黑" panose="020B0503020204020204" pitchFamily="34" charset="-122"/>
                        </a:rPr>
                        <a:t>，也用于日志记录。默认为项目名称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extLst>
                  <a:ext uri="{0D108BD9-81ED-4DB2-BD59-A6C34878D82A}">
                    <a16:rowId xmlns:a16="http://schemas.microsoft.com/office/drawing/2014/main" val="10001"/>
                  </a:ext>
                </a:extLst>
              </a:tr>
              <a:tr h="43199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SPIDER_MODULES</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tc>
                  <a:txBody>
                    <a:bodyPr/>
                    <a:lstStyle/>
                    <a:p>
                      <a:pPr indent="127000" algn="l">
                        <a:lnSpc>
                          <a:spcPct val="150000"/>
                        </a:lnSpc>
                        <a:spcAft>
                          <a:spcPts val="0"/>
                        </a:spcAft>
                      </a:pP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将使用的</a:t>
                      </a:r>
                      <a:r>
                        <a:rPr lang="en-US" sz="1800" kern="100" dirty="0">
                          <a:effectLst/>
                          <a:latin typeface="微软雅黑" panose="020B0503020204020204" pitchFamily="34" charset="-122"/>
                          <a:ea typeface="微软雅黑" panose="020B0503020204020204" pitchFamily="34" charset="-122"/>
                        </a:rPr>
                        <a:t>Spiders</a:t>
                      </a:r>
                      <a:r>
                        <a:rPr lang="zh-CN" sz="1800" kern="100" dirty="0">
                          <a:effectLst/>
                          <a:latin typeface="微软雅黑" panose="020B0503020204020204" pitchFamily="34" charset="-122"/>
                          <a:ea typeface="微软雅黑" panose="020B0503020204020204" pitchFamily="34" charset="-122"/>
                        </a:rPr>
                        <a:t>列表。默认为项目</a:t>
                      </a:r>
                      <a:r>
                        <a:rPr lang="en-US" sz="1800" kern="100" dirty="0">
                          <a:effectLst/>
                          <a:latin typeface="微软雅黑" panose="020B0503020204020204" pitchFamily="34" charset="-122"/>
                          <a:ea typeface="微软雅黑" panose="020B0503020204020204" pitchFamily="34" charset="-122"/>
                        </a:rPr>
                        <a:t>spiders</a:t>
                      </a:r>
                      <a:r>
                        <a:rPr lang="zh-CN" sz="1800" kern="100" dirty="0">
                          <a:effectLst/>
                          <a:latin typeface="微软雅黑" panose="020B0503020204020204" pitchFamily="34" charset="-122"/>
                          <a:ea typeface="微软雅黑" panose="020B0503020204020204" pitchFamily="34" charset="-122"/>
                        </a:rPr>
                        <a:t>目录，可存在多个目录</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extLst>
                  <a:ext uri="{0D108BD9-81ED-4DB2-BD59-A6C34878D82A}">
                    <a16:rowId xmlns:a16="http://schemas.microsoft.com/office/drawing/2014/main" val="10002"/>
                  </a:ext>
                </a:extLst>
              </a:tr>
              <a:tr h="43199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NEWSPIDER_MODULE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新的</a:t>
                      </a:r>
                      <a:r>
                        <a:rPr lang="en-US" sz="1800" kern="100" dirty="0">
                          <a:effectLst/>
                          <a:latin typeface="微软雅黑" panose="020B0503020204020204" pitchFamily="34" charset="-122"/>
                          <a:ea typeface="微软雅黑" panose="020B0503020204020204" pitchFamily="34" charset="-122"/>
                        </a:rPr>
                        <a:t>Spider</a:t>
                      </a:r>
                      <a:r>
                        <a:rPr lang="zh-CN" sz="1800" kern="100" dirty="0">
                          <a:effectLst/>
                          <a:latin typeface="微软雅黑" panose="020B0503020204020204" pitchFamily="34" charset="-122"/>
                          <a:ea typeface="微软雅黑" panose="020B0503020204020204" pitchFamily="34" charset="-122"/>
                        </a:rPr>
                        <a:t>位置。默认为项目</a:t>
                      </a:r>
                      <a:r>
                        <a:rPr lang="en-US" sz="1800" kern="100" dirty="0">
                          <a:effectLst/>
                          <a:latin typeface="微软雅黑" panose="020B0503020204020204" pitchFamily="34" charset="-122"/>
                          <a:ea typeface="微软雅黑" panose="020B0503020204020204" pitchFamily="34" charset="-122"/>
                        </a:rPr>
                        <a:t>spiders</a:t>
                      </a:r>
                      <a:r>
                        <a:rPr lang="zh-CN" sz="1800" kern="100" dirty="0">
                          <a:effectLst/>
                          <a:latin typeface="微软雅黑" panose="020B0503020204020204" pitchFamily="34" charset="-122"/>
                          <a:ea typeface="微软雅黑" panose="020B0503020204020204" pitchFamily="34" charset="-122"/>
                        </a:rPr>
                        <a:t>目录，仅接收</a:t>
                      </a:r>
                      <a:r>
                        <a:rPr lang="en-US" sz="1800" kern="100" dirty="0">
                          <a:effectLst/>
                          <a:latin typeface="微软雅黑" panose="020B0503020204020204" pitchFamily="34" charset="-122"/>
                          <a:ea typeface="微软雅黑" panose="020B0503020204020204" pitchFamily="34" charset="-122"/>
                        </a:rPr>
                        <a:t>string</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extLst>
                  <a:ext uri="{0D108BD9-81ED-4DB2-BD59-A6C34878D82A}">
                    <a16:rowId xmlns:a16="http://schemas.microsoft.com/office/drawing/2014/main" val="10003"/>
                  </a:ext>
                </a:extLst>
              </a:tr>
              <a:tr h="43199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ROBOTSTXT_OBEY</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是否启用</a:t>
                      </a:r>
                      <a:r>
                        <a:rPr lang="en-US" sz="1800" kern="100" dirty="0">
                          <a:effectLst/>
                          <a:latin typeface="微软雅黑" panose="020B0503020204020204" pitchFamily="34" charset="-122"/>
                          <a:ea typeface="微软雅黑" panose="020B0503020204020204" pitchFamily="34" charset="-122"/>
                        </a:rPr>
                        <a:t>robot.txt</a:t>
                      </a:r>
                      <a:r>
                        <a:rPr lang="zh-CN" sz="1800" kern="100" dirty="0">
                          <a:effectLst/>
                          <a:latin typeface="微软雅黑" panose="020B0503020204020204" pitchFamily="34" charset="-122"/>
                          <a:ea typeface="微软雅黑" panose="020B0503020204020204" pitchFamily="34" charset="-122"/>
                        </a:rPr>
                        <a:t>政策。默认为</a:t>
                      </a:r>
                      <a:r>
                        <a:rPr lang="en-US" sz="1800" kern="100" dirty="0">
                          <a:effectLst/>
                          <a:latin typeface="微软雅黑" panose="020B0503020204020204" pitchFamily="34" charset="-122"/>
                          <a:ea typeface="微软雅黑" panose="020B0503020204020204" pitchFamily="34" charset="-122"/>
                        </a:rPr>
                        <a:t>True</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extLst>
                  <a:ext uri="{0D108BD9-81ED-4DB2-BD59-A6C34878D82A}">
                    <a16:rowId xmlns:a16="http://schemas.microsoft.com/office/drawing/2014/main" val="10004"/>
                  </a:ext>
                </a:extLst>
              </a:tr>
              <a:tr h="43199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CONCURRENT_REQUESTS</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tc>
                  <a:txBody>
                    <a:bodyPr/>
                    <a:lstStyle/>
                    <a:p>
                      <a:pPr indent="127000" algn="l">
                        <a:lnSpc>
                          <a:spcPct val="150000"/>
                        </a:lnSpc>
                        <a:spcAft>
                          <a:spcPts val="0"/>
                        </a:spcAft>
                      </a:pP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下载程序执行的并发（即同时）请求的最大数量。默认为</a:t>
                      </a:r>
                      <a:r>
                        <a:rPr lang="en-US" sz="1800" kern="100" dirty="0">
                          <a:effectLst/>
                          <a:latin typeface="微软雅黑" panose="020B0503020204020204" pitchFamily="34" charset="-122"/>
                          <a:ea typeface="微软雅黑" panose="020B0503020204020204" pitchFamily="34" charset="-122"/>
                        </a:rPr>
                        <a:t>16</a:t>
                      </a:r>
                      <a:endParaRPr lang="zh-CN" sz="1800" kern="100" dirty="0">
                        <a:effectLst/>
                        <a:latin typeface="微软雅黑" panose="020B0503020204020204" pitchFamily="34" charset="-122"/>
                        <a:ea typeface="微软雅黑" panose="020B0503020204020204" pitchFamily="34" charset="-122"/>
                        <a:cs typeface="Times New Roman"/>
                      </a:endParaRPr>
                    </a:p>
                  </a:txBody>
                  <a:tcPr marL="26181" marR="26181"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内容占位符 8">
            <a:extLst>
              <a:ext uri="{FF2B5EF4-FFF2-40B4-BE49-F238E27FC236}">
                <a16:creationId xmlns:a16="http://schemas.microsoft.com/office/drawing/2014/main" id="{DB70F94D-8C87-43CB-A3B2-7E5B7452049B}"/>
              </a:ext>
            </a:extLst>
          </p:cNvPr>
          <p:cNvGraphicFramePr>
            <a:graphicFrameLocks noGrp="1"/>
          </p:cNvGraphicFramePr>
          <p:nvPr>
            <p:ph idx="1"/>
          </p:nvPr>
        </p:nvGraphicFramePr>
        <p:xfrm>
          <a:off x="423863" y="1123950"/>
          <a:ext cx="8639176" cy="6534330"/>
        </p:xfrm>
        <a:graphic>
          <a:graphicData uri="http://schemas.openxmlformats.org/drawingml/2006/table">
            <a:tbl>
              <a:tblPr firstRow="1" firstCol="1" bandRow="1">
                <a:tableStyleId>{5C22544A-7EE6-4342-B048-85BDC9FD1C3A}</a:tableStyleId>
              </a:tblPr>
              <a:tblGrid>
                <a:gridCol w="3190011">
                  <a:extLst>
                    <a:ext uri="{9D8B030D-6E8A-4147-A177-3AD203B41FA5}">
                      <a16:colId xmlns:a16="http://schemas.microsoft.com/office/drawing/2014/main" val="20000"/>
                    </a:ext>
                  </a:extLst>
                </a:gridCol>
                <a:gridCol w="5449165">
                  <a:extLst>
                    <a:ext uri="{9D8B030D-6E8A-4147-A177-3AD203B41FA5}">
                      <a16:colId xmlns:a16="http://schemas.microsoft.com/office/drawing/2014/main" val="20001"/>
                    </a:ext>
                  </a:extLst>
                </a:gridCol>
              </a:tblGrid>
              <a:tr h="432070">
                <a:tc>
                  <a:txBody>
                    <a:bodyPr/>
                    <a:lstStyle/>
                    <a:p>
                      <a:pPr indent="127000" algn="ctr">
                        <a:lnSpc>
                          <a:spcPct val="150000"/>
                        </a:lnSpc>
                        <a:spcAft>
                          <a:spcPts val="0"/>
                        </a:spcAft>
                      </a:pPr>
                      <a:r>
                        <a:rPr lang="zh-CN" sz="1800" kern="100" dirty="0">
                          <a:effectLst/>
                        </a:rPr>
                        <a:t>设置名称</a:t>
                      </a:r>
                      <a:endParaRPr lang="zh-CN" sz="1800" kern="100" dirty="0">
                        <a:effectLst/>
                        <a:latin typeface="Times New Roman"/>
                        <a:ea typeface="宋体"/>
                        <a:cs typeface="Times New Roman"/>
                      </a:endParaRPr>
                    </a:p>
                  </a:txBody>
                  <a:tcPr marL="21316" marR="21316" marT="0" marB="0" anchor="ctr"/>
                </a:tc>
                <a:tc>
                  <a:txBody>
                    <a:bodyPr/>
                    <a:lstStyle/>
                    <a:p>
                      <a:pPr indent="127000" algn="ctr">
                        <a:lnSpc>
                          <a:spcPct val="150000"/>
                        </a:lnSpc>
                        <a:spcAft>
                          <a:spcPts val="0"/>
                        </a:spcAft>
                      </a:pPr>
                      <a:r>
                        <a:rPr lang="zh-CN" sz="1800" kern="100" dirty="0">
                          <a:effectLst/>
                        </a:rPr>
                        <a:t>说明</a:t>
                      </a:r>
                      <a:endParaRPr lang="zh-CN" sz="1800" kern="100" dirty="0">
                        <a:effectLst/>
                        <a:latin typeface="Times New Roman"/>
                        <a:ea typeface="宋体"/>
                        <a:cs typeface="Times New Roman"/>
                      </a:endParaRPr>
                    </a:p>
                  </a:txBody>
                  <a:tcPr marL="21316" marR="21316" marT="0" marB="0" anchor="ctr"/>
                </a:tc>
                <a:extLst>
                  <a:ext uri="{0D108BD9-81ED-4DB2-BD59-A6C34878D82A}">
                    <a16:rowId xmlns:a16="http://schemas.microsoft.com/office/drawing/2014/main" val="10000"/>
                  </a:ext>
                </a:extLst>
              </a:tr>
              <a:tr h="823093">
                <a:tc>
                  <a:txBody>
                    <a:bodyPr/>
                    <a:lstStyle/>
                    <a:p>
                      <a:pPr indent="127000" algn="just">
                        <a:lnSpc>
                          <a:spcPct val="150000"/>
                        </a:lnSpc>
                        <a:spcAft>
                          <a:spcPts val="0"/>
                        </a:spcAft>
                      </a:pPr>
                      <a:r>
                        <a:rPr lang="en-US" sz="1800" b="0" kern="100" dirty="0">
                          <a:effectLst/>
                        </a:rPr>
                        <a:t>DOWNLOAD_DELAY</a:t>
                      </a:r>
                      <a:endParaRPr lang="zh-CN" sz="1800" b="0" kern="100" dirty="0">
                        <a:effectLst/>
                        <a:latin typeface="Times New Roman"/>
                        <a:ea typeface="宋体"/>
                        <a:cs typeface="Times New Roman"/>
                      </a:endParaRPr>
                    </a:p>
                  </a:txBody>
                  <a:tcPr marL="21316" marR="21316" marT="0" marB="0" anchor="ctr"/>
                </a:tc>
                <a:tc>
                  <a:txBody>
                    <a:bodyPr/>
                    <a:lstStyle/>
                    <a:p>
                      <a:pPr indent="127000" algn="l">
                        <a:lnSpc>
                          <a:spcPct val="150000"/>
                        </a:lnSpc>
                        <a:spcAft>
                          <a:spcPts val="0"/>
                        </a:spcAft>
                      </a:pPr>
                      <a:r>
                        <a:rPr lang="zh-CN" sz="1800" kern="100" dirty="0">
                          <a:effectLst/>
                        </a:rPr>
                        <a:t>下载器在从同一网站下载连续网页之前应等待的时间，主要用于限制爬取的速度。默认为</a:t>
                      </a:r>
                      <a:r>
                        <a:rPr lang="en-US" sz="1800" kern="100" dirty="0">
                          <a:effectLst/>
                        </a:rPr>
                        <a:t>3</a:t>
                      </a:r>
                      <a:endParaRPr lang="zh-CN" sz="1800" kern="100" dirty="0">
                        <a:effectLst/>
                        <a:latin typeface="Times New Roman"/>
                        <a:ea typeface="宋体"/>
                        <a:cs typeface="Times New Roman"/>
                      </a:endParaRPr>
                    </a:p>
                  </a:txBody>
                  <a:tcPr marL="21316" marR="21316" marT="0" marB="0" anchor="ctr"/>
                </a:tc>
                <a:extLst>
                  <a:ext uri="{0D108BD9-81ED-4DB2-BD59-A6C34878D82A}">
                    <a16:rowId xmlns:a16="http://schemas.microsoft.com/office/drawing/2014/main" val="10001"/>
                  </a:ext>
                </a:extLst>
              </a:tr>
              <a:tr h="411546">
                <a:tc>
                  <a:txBody>
                    <a:bodyPr/>
                    <a:lstStyle/>
                    <a:p>
                      <a:pPr indent="127000" algn="just">
                        <a:lnSpc>
                          <a:spcPct val="150000"/>
                        </a:lnSpc>
                        <a:spcAft>
                          <a:spcPts val="0"/>
                        </a:spcAft>
                      </a:pPr>
                      <a:r>
                        <a:rPr lang="en-US" sz="1800" b="0" kern="100" dirty="0">
                          <a:effectLst/>
                        </a:rPr>
                        <a:t>CONCURRENT_REQUESTS_PER_DOMAIN</a:t>
                      </a:r>
                      <a:endParaRPr lang="zh-CN" sz="1800" b="0" kern="100" dirty="0">
                        <a:effectLst/>
                        <a:latin typeface="Times New Roman"/>
                        <a:ea typeface="宋体"/>
                        <a:cs typeface="Times New Roman"/>
                      </a:endParaRPr>
                    </a:p>
                  </a:txBody>
                  <a:tcPr marL="21316" marR="21316" marT="0" marB="0" anchor="ctr"/>
                </a:tc>
                <a:tc>
                  <a:txBody>
                    <a:bodyPr/>
                    <a:lstStyle/>
                    <a:p>
                      <a:pPr indent="127000" algn="l">
                        <a:lnSpc>
                          <a:spcPct val="150000"/>
                        </a:lnSpc>
                        <a:spcAft>
                          <a:spcPts val="0"/>
                        </a:spcAft>
                      </a:pPr>
                      <a:r>
                        <a:rPr lang="zh-CN" sz="1800" kern="100">
                          <a:effectLst/>
                        </a:rPr>
                        <a:t>任何单个域执行的并发（同时）请求的最大数量。默认为</a:t>
                      </a:r>
                      <a:r>
                        <a:rPr lang="en-US" sz="1800" kern="100">
                          <a:effectLst/>
                        </a:rPr>
                        <a:t>16</a:t>
                      </a:r>
                      <a:endParaRPr lang="zh-CN" sz="1800" kern="100">
                        <a:effectLst/>
                        <a:latin typeface="Times New Roman"/>
                        <a:ea typeface="宋体"/>
                        <a:cs typeface="Times New Roman"/>
                      </a:endParaRPr>
                    </a:p>
                  </a:txBody>
                  <a:tcPr marL="21316" marR="21316" marT="0" marB="0" anchor="ctr"/>
                </a:tc>
                <a:extLst>
                  <a:ext uri="{0D108BD9-81ED-4DB2-BD59-A6C34878D82A}">
                    <a16:rowId xmlns:a16="http://schemas.microsoft.com/office/drawing/2014/main" val="10002"/>
                  </a:ext>
                </a:extLst>
              </a:tr>
              <a:tr h="1234639">
                <a:tc>
                  <a:txBody>
                    <a:bodyPr/>
                    <a:lstStyle/>
                    <a:p>
                      <a:pPr indent="127000" algn="just">
                        <a:lnSpc>
                          <a:spcPct val="150000"/>
                        </a:lnSpc>
                        <a:spcAft>
                          <a:spcPts val="0"/>
                        </a:spcAft>
                      </a:pPr>
                      <a:r>
                        <a:rPr lang="en-US" sz="1800" b="0" kern="100" dirty="0">
                          <a:effectLst/>
                        </a:rPr>
                        <a:t>CONCURRENT_REQUESTS_PER_IP</a:t>
                      </a:r>
                      <a:endParaRPr lang="zh-CN" sz="1800" b="0" kern="100" dirty="0">
                        <a:effectLst/>
                        <a:latin typeface="Times New Roman"/>
                        <a:ea typeface="宋体"/>
                        <a:cs typeface="Times New Roman"/>
                      </a:endParaRPr>
                    </a:p>
                  </a:txBody>
                  <a:tcPr marL="21316" marR="21316" marT="0" marB="0" anchor="ctr"/>
                </a:tc>
                <a:tc>
                  <a:txBody>
                    <a:bodyPr/>
                    <a:lstStyle/>
                    <a:p>
                      <a:pPr indent="127000" algn="l">
                        <a:lnSpc>
                          <a:spcPct val="150000"/>
                        </a:lnSpc>
                        <a:spcAft>
                          <a:spcPts val="0"/>
                        </a:spcAft>
                      </a:pPr>
                      <a:r>
                        <a:rPr lang="zh-CN" sz="1800" kern="100" dirty="0">
                          <a:effectLst/>
                        </a:rPr>
                        <a:t>将对任何单个</a:t>
                      </a:r>
                      <a:r>
                        <a:rPr lang="en-US" sz="1800" kern="100" dirty="0">
                          <a:effectLst/>
                        </a:rPr>
                        <a:t>IP</a:t>
                      </a:r>
                      <a:r>
                        <a:rPr lang="zh-CN" sz="1800" kern="100" dirty="0">
                          <a:effectLst/>
                        </a:rPr>
                        <a:t>执行的并发（即同时）请求的最大数量。如果非零，则忽略</a:t>
                      </a:r>
                      <a:r>
                        <a:rPr lang="en-US" sz="1800" kern="100" dirty="0">
                          <a:effectLst/>
                        </a:rPr>
                        <a:t>CONCURRENT_REQUESTS_PER_DOMAIN</a:t>
                      </a:r>
                      <a:r>
                        <a:rPr lang="zh-CN" sz="1800" kern="100" dirty="0">
                          <a:effectLst/>
                        </a:rPr>
                        <a:t>设置，而改为使用此设置，表示并发限制将应用于每个</a:t>
                      </a:r>
                      <a:r>
                        <a:rPr lang="en-US" sz="1800" kern="100" dirty="0">
                          <a:effectLst/>
                        </a:rPr>
                        <a:t>IP</a:t>
                      </a:r>
                      <a:r>
                        <a:rPr lang="zh-CN" sz="1800" kern="100" dirty="0">
                          <a:effectLst/>
                        </a:rPr>
                        <a:t>，而不是每个域。默认为</a:t>
                      </a:r>
                      <a:r>
                        <a:rPr lang="en-US" sz="1800" kern="100" dirty="0">
                          <a:effectLst/>
                        </a:rPr>
                        <a:t>16</a:t>
                      </a:r>
                      <a:endParaRPr lang="zh-CN" sz="1800" kern="100" dirty="0">
                        <a:effectLst/>
                        <a:latin typeface="Times New Roman"/>
                        <a:ea typeface="宋体"/>
                        <a:cs typeface="Times New Roman"/>
                      </a:endParaRPr>
                    </a:p>
                  </a:txBody>
                  <a:tcPr marL="21316" marR="21316" marT="0" marB="0" anchor="ctr"/>
                </a:tc>
                <a:extLst>
                  <a:ext uri="{0D108BD9-81ED-4DB2-BD59-A6C34878D82A}">
                    <a16:rowId xmlns:a16="http://schemas.microsoft.com/office/drawing/2014/main" val="10003"/>
                  </a:ext>
                </a:extLst>
              </a:tr>
              <a:tr h="823093">
                <a:tc>
                  <a:txBody>
                    <a:bodyPr/>
                    <a:lstStyle/>
                    <a:p>
                      <a:pPr indent="127000" algn="just">
                        <a:lnSpc>
                          <a:spcPct val="150000"/>
                        </a:lnSpc>
                        <a:spcAft>
                          <a:spcPts val="0"/>
                        </a:spcAft>
                      </a:pPr>
                      <a:r>
                        <a:rPr lang="en-US" sz="1800" b="0" kern="100" dirty="0">
                          <a:effectLst/>
                        </a:rPr>
                        <a:t>COOKIES_ENABLED</a:t>
                      </a:r>
                      <a:endParaRPr lang="zh-CN" sz="1800" b="0" kern="100" dirty="0">
                        <a:effectLst/>
                        <a:latin typeface="Times New Roman"/>
                        <a:ea typeface="宋体"/>
                        <a:cs typeface="Times New Roman"/>
                      </a:endParaRPr>
                    </a:p>
                  </a:txBody>
                  <a:tcPr marL="21316" marR="21316" marT="0" marB="0" anchor="ctr"/>
                </a:tc>
                <a:tc>
                  <a:txBody>
                    <a:bodyPr/>
                    <a:lstStyle/>
                    <a:p>
                      <a:pPr indent="127000" algn="l">
                        <a:lnSpc>
                          <a:spcPct val="150000"/>
                        </a:lnSpc>
                        <a:spcAft>
                          <a:spcPts val="0"/>
                        </a:spcAft>
                      </a:pPr>
                      <a:r>
                        <a:rPr lang="zh-CN" sz="1800" kern="100" dirty="0">
                          <a:effectLst/>
                        </a:rPr>
                        <a:t>是否启用</a:t>
                      </a:r>
                      <a:r>
                        <a:rPr lang="en-US" sz="1800" kern="100" dirty="0">
                          <a:effectLst/>
                        </a:rPr>
                        <a:t>Cookie</a:t>
                      </a:r>
                      <a:r>
                        <a:rPr lang="zh-CN" sz="1800" kern="100" dirty="0">
                          <a:effectLst/>
                        </a:rPr>
                        <a:t>中间件，如果禁用，则不会将</a:t>
                      </a:r>
                      <a:r>
                        <a:rPr lang="en-US" sz="1800" kern="100" dirty="0">
                          <a:effectLst/>
                        </a:rPr>
                        <a:t>Cookie</a:t>
                      </a:r>
                      <a:r>
                        <a:rPr lang="zh-CN" sz="1800" kern="100" dirty="0">
                          <a:effectLst/>
                        </a:rPr>
                        <a:t>发送至</a:t>
                      </a:r>
                      <a:r>
                        <a:rPr lang="en-US" sz="1800" kern="100" dirty="0">
                          <a:effectLst/>
                        </a:rPr>
                        <a:t>Web</a:t>
                      </a:r>
                      <a:r>
                        <a:rPr lang="zh-CN" sz="1800" kern="100" dirty="0">
                          <a:effectLst/>
                        </a:rPr>
                        <a:t>服务器。默认为</a:t>
                      </a:r>
                      <a:r>
                        <a:rPr lang="en-US" sz="1800" kern="100" dirty="0">
                          <a:effectLst/>
                        </a:rPr>
                        <a:t>True</a:t>
                      </a:r>
                      <a:endParaRPr lang="zh-CN" sz="1800" kern="100" dirty="0">
                        <a:effectLst/>
                        <a:latin typeface="Times New Roman"/>
                        <a:ea typeface="宋体"/>
                        <a:cs typeface="Times New Roman"/>
                      </a:endParaRPr>
                    </a:p>
                  </a:txBody>
                  <a:tcPr marL="21316" marR="21316" marT="0" marB="0" anchor="ctr"/>
                </a:tc>
                <a:extLst>
                  <a:ext uri="{0D108BD9-81ED-4DB2-BD59-A6C34878D82A}">
                    <a16:rowId xmlns:a16="http://schemas.microsoft.com/office/drawing/2014/main" val="10004"/>
                  </a:ext>
                </a:extLst>
              </a:tr>
              <a:tr h="432070">
                <a:tc>
                  <a:txBody>
                    <a:bodyPr/>
                    <a:lstStyle/>
                    <a:p>
                      <a:pPr indent="127000" algn="just">
                        <a:lnSpc>
                          <a:spcPct val="150000"/>
                        </a:lnSpc>
                        <a:spcAft>
                          <a:spcPts val="0"/>
                        </a:spcAft>
                      </a:pPr>
                      <a:r>
                        <a:rPr lang="en-US" sz="1800" b="0" kern="100" dirty="0">
                          <a:effectLst/>
                        </a:rPr>
                        <a:t>TELNETCONSOLE_ENABLED</a:t>
                      </a:r>
                      <a:endParaRPr lang="zh-CN" sz="1800" b="0" kern="100" dirty="0">
                        <a:effectLst/>
                        <a:latin typeface="Times New Roman"/>
                        <a:ea typeface="宋体"/>
                        <a:cs typeface="Times New Roman"/>
                      </a:endParaRPr>
                    </a:p>
                  </a:txBody>
                  <a:tcPr marL="21316" marR="21316" marT="0" marB="0" anchor="ctr"/>
                </a:tc>
                <a:tc>
                  <a:txBody>
                    <a:bodyPr/>
                    <a:lstStyle/>
                    <a:p>
                      <a:pPr indent="127000" algn="l">
                        <a:lnSpc>
                          <a:spcPct val="150000"/>
                        </a:lnSpc>
                        <a:spcAft>
                          <a:spcPts val="0"/>
                        </a:spcAft>
                      </a:pPr>
                      <a:r>
                        <a:rPr lang="zh-CN" sz="1800" kern="100" dirty="0">
                          <a:effectLst/>
                        </a:rPr>
                        <a:t>是否启用</a:t>
                      </a:r>
                      <a:r>
                        <a:rPr lang="en-US" sz="1800" kern="100" dirty="0">
                          <a:effectLst/>
                        </a:rPr>
                        <a:t>telnet</a:t>
                      </a:r>
                      <a:r>
                        <a:rPr lang="zh-CN" sz="1800" kern="100" dirty="0">
                          <a:effectLst/>
                        </a:rPr>
                        <a:t>控制台。默认为</a:t>
                      </a:r>
                      <a:r>
                        <a:rPr lang="en-US" sz="1800" kern="100" dirty="0">
                          <a:effectLst/>
                        </a:rPr>
                        <a:t>True</a:t>
                      </a:r>
                      <a:endParaRPr lang="zh-CN" sz="1800" kern="100" dirty="0">
                        <a:effectLst/>
                        <a:latin typeface="Times New Roman"/>
                        <a:ea typeface="宋体"/>
                        <a:cs typeface="Times New Roman"/>
                      </a:endParaRPr>
                    </a:p>
                  </a:txBody>
                  <a:tcPr marL="21316" marR="21316" marT="0" marB="0" anchor="ctr"/>
                </a:tc>
                <a:extLst>
                  <a:ext uri="{0D108BD9-81ED-4DB2-BD59-A6C34878D82A}">
                    <a16:rowId xmlns:a16="http://schemas.microsoft.com/office/drawing/2014/main" val="10005"/>
                  </a:ext>
                </a:extLst>
              </a:tr>
              <a:tr h="1234639">
                <a:tc>
                  <a:txBody>
                    <a:bodyPr/>
                    <a:lstStyle/>
                    <a:p>
                      <a:pPr indent="127000" algn="just">
                        <a:lnSpc>
                          <a:spcPct val="150000"/>
                        </a:lnSpc>
                        <a:spcAft>
                          <a:spcPts val="0"/>
                        </a:spcAft>
                      </a:pPr>
                      <a:r>
                        <a:rPr lang="en-US" sz="1800" b="0" kern="100" dirty="0">
                          <a:effectLst/>
                        </a:rPr>
                        <a:t>DEFAULT_REQUEST_HEADERS</a:t>
                      </a:r>
                      <a:endParaRPr lang="zh-CN" sz="1800" b="0" kern="100" dirty="0">
                        <a:effectLst/>
                        <a:latin typeface="Times New Roman"/>
                        <a:ea typeface="宋体"/>
                        <a:cs typeface="Times New Roman"/>
                      </a:endParaRPr>
                    </a:p>
                  </a:txBody>
                  <a:tcPr marL="21316" marR="21316" marT="0" marB="0" anchor="ctr"/>
                </a:tc>
                <a:tc>
                  <a:txBody>
                    <a:bodyPr/>
                    <a:lstStyle/>
                    <a:p>
                      <a:pPr indent="127000" algn="l">
                        <a:lnSpc>
                          <a:spcPct val="150000"/>
                        </a:lnSpc>
                        <a:spcAft>
                          <a:spcPts val="0"/>
                        </a:spcAft>
                      </a:pPr>
                      <a:r>
                        <a:rPr lang="zh-CN" sz="1800" kern="100" dirty="0">
                          <a:effectLst/>
                        </a:rPr>
                        <a:t>用于</a:t>
                      </a:r>
                      <a:r>
                        <a:rPr lang="en-US" sz="1800" kern="100" dirty="0" err="1">
                          <a:effectLst/>
                        </a:rPr>
                        <a:t>Scrapy</a:t>
                      </a:r>
                      <a:r>
                        <a:rPr lang="zh-CN" sz="1800" kern="100" dirty="0">
                          <a:effectLst/>
                        </a:rPr>
                        <a:t>的</a:t>
                      </a:r>
                      <a:r>
                        <a:rPr lang="en-US" sz="1800" kern="100" dirty="0">
                          <a:effectLst/>
                        </a:rPr>
                        <a:t>HTTP</a:t>
                      </a:r>
                      <a:r>
                        <a:rPr lang="zh-CN" sz="1800" kern="100" dirty="0">
                          <a:effectLst/>
                        </a:rPr>
                        <a:t>请求的默认标头。默认为</a:t>
                      </a:r>
                      <a:r>
                        <a:rPr lang="en-US" sz="1800" kern="100" dirty="0">
                          <a:effectLst/>
                        </a:rPr>
                        <a:t>{'</a:t>
                      </a:r>
                      <a:r>
                        <a:rPr lang="en-US" sz="1800" kern="100" dirty="0" err="1">
                          <a:effectLst/>
                        </a:rPr>
                        <a:t>Accept':'text</a:t>
                      </a:r>
                      <a:r>
                        <a:rPr lang="en-US" sz="1800" kern="100" dirty="0">
                          <a:effectLst/>
                        </a:rPr>
                        <a:t>/</a:t>
                      </a:r>
                      <a:r>
                        <a:rPr lang="en-US" sz="1800" kern="100" dirty="0" err="1">
                          <a:effectLst/>
                        </a:rPr>
                        <a:t>html,application</a:t>
                      </a:r>
                      <a:r>
                        <a:rPr lang="en-US" sz="1800" kern="100" dirty="0">
                          <a:effectLst/>
                        </a:rPr>
                        <a:t>/</a:t>
                      </a:r>
                      <a:r>
                        <a:rPr lang="en-US" sz="1800" kern="100" dirty="0" err="1">
                          <a:effectLst/>
                        </a:rPr>
                        <a:t>xhtml+xml,application</a:t>
                      </a:r>
                      <a:r>
                        <a:rPr lang="en-US" sz="1800" kern="100" dirty="0">
                          <a:effectLst/>
                        </a:rPr>
                        <a:t>/</a:t>
                      </a:r>
                      <a:r>
                        <a:rPr lang="en-US" sz="1800" kern="100" dirty="0" err="1">
                          <a:effectLst/>
                        </a:rPr>
                        <a:t>xml;q</a:t>
                      </a:r>
                      <a:r>
                        <a:rPr lang="en-US" sz="1800" kern="100" dirty="0">
                          <a:effectLst/>
                        </a:rPr>
                        <a:t>=0.9,*/*;q=0.8','Accept-Language': '</a:t>
                      </a:r>
                      <a:r>
                        <a:rPr lang="en-US" sz="1800" kern="100" dirty="0" err="1">
                          <a:effectLst/>
                        </a:rPr>
                        <a:t>en</a:t>
                      </a:r>
                      <a:r>
                        <a:rPr lang="en-US" sz="1800" kern="100" dirty="0">
                          <a:effectLst/>
                        </a:rPr>
                        <a:t>',} </a:t>
                      </a:r>
                      <a:endParaRPr lang="zh-CN" sz="1800" kern="100" dirty="0">
                        <a:effectLst/>
                        <a:latin typeface="Times New Roman"/>
                        <a:ea typeface="宋体"/>
                        <a:cs typeface="Times New Roman"/>
                      </a:endParaRPr>
                    </a:p>
                  </a:txBody>
                  <a:tcPr marL="21316" marR="21316" marT="0" marB="0" anchor="ctr"/>
                </a:tc>
                <a:extLst>
                  <a:ext uri="{0D108BD9-81ED-4DB2-BD59-A6C34878D82A}">
                    <a16:rowId xmlns:a16="http://schemas.microsoft.com/office/drawing/2014/main" val="10006"/>
                  </a:ext>
                </a:extLst>
              </a:tr>
            </a:tbl>
          </a:graphicData>
        </a:graphic>
      </p:graphicFrame>
      <p:sp>
        <p:nvSpPr>
          <p:cNvPr id="34844" name="标题 2">
            <a:extLst>
              <a:ext uri="{FF2B5EF4-FFF2-40B4-BE49-F238E27FC236}">
                <a16:creationId xmlns:a16="http://schemas.microsoft.com/office/drawing/2014/main" id="{AB530F05-A6CB-41A5-B6EB-120FDCA0CBF8}"/>
              </a:ext>
            </a:extLst>
          </p:cNvPr>
          <p:cNvSpPr>
            <a:spLocks noGrp="1"/>
          </p:cNvSpPr>
          <p:nvPr>
            <p:ph type="title"/>
          </p:nvPr>
        </p:nvSpPr>
        <p:spPr/>
        <p:txBody>
          <a:bodyPr/>
          <a:lstStyle/>
          <a:p>
            <a:r>
              <a:rPr lang="zh-CN" altLang="zh-CN"/>
              <a:t>修改</a:t>
            </a:r>
            <a:r>
              <a:rPr lang="en-US" altLang="zh-CN"/>
              <a:t>settings</a:t>
            </a:r>
            <a:r>
              <a:rPr lang="zh-CN" altLang="zh-CN"/>
              <a:t>脚本</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5A30A742-DBEB-445B-B225-F0A1C6891B40}"/>
              </a:ext>
            </a:extLst>
          </p:cNvPr>
          <p:cNvGraphicFramePr>
            <a:graphicFrameLocks noGrp="1"/>
          </p:cNvGraphicFramePr>
          <p:nvPr>
            <p:ph idx="1"/>
          </p:nvPr>
        </p:nvGraphicFramePr>
        <p:xfrm>
          <a:off x="423863" y="1123950"/>
          <a:ext cx="8639175" cy="6868852"/>
        </p:xfrm>
        <a:graphic>
          <a:graphicData uri="http://schemas.openxmlformats.org/drawingml/2006/table">
            <a:tbl>
              <a:tblPr firstRow="1" firstCol="1" bandRow="1">
                <a:tableStyleId>{5C22544A-7EE6-4342-B048-85BDC9FD1C3A}</a:tableStyleId>
              </a:tblPr>
              <a:tblGrid>
                <a:gridCol w="3289651">
                  <a:extLst>
                    <a:ext uri="{9D8B030D-6E8A-4147-A177-3AD203B41FA5}">
                      <a16:colId xmlns:a16="http://schemas.microsoft.com/office/drawing/2014/main" val="20000"/>
                    </a:ext>
                  </a:extLst>
                </a:gridCol>
                <a:gridCol w="5349524">
                  <a:extLst>
                    <a:ext uri="{9D8B030D-6E8A-4147-A177-3AD203B41FA5}">
                      <a16:colId xmlns:a16="http://schemas.microsoft.com/office/drawing/2014/main" val="20001"/>
                    </a:ext>
                  </a:extLst>
                </a:gridCol>
              </a:tblGrid>
              <a:tr h="432012">
                <a:tc>
                  <a:txBody>
                    <a:bodyPr/>
                    <a:lstStyle/>
                    <a:p>
                      <a:pPr indent="127000" algn="ctr">
                        <a:lnSpc>
                          <a:spcPct val="150000"/>
                        </a:lnSpc>
                        <a:spcAft>
                          <a:spcPts val="0"/>
                        </a:spcAft>
                      </a:pPr>
                      <a:r>
                        <a:rPr lang="zh-CN" sz="1800" kern="100" dirty="0">
                          <a:effectLst/>
                        </a:rPr>
                        <a:t>设置名称</a:t>
                      </a:r>
                      <a:endParaRPr lang="zh-CN" sz="1800" kern="100" dirty="0">
                        <a:effectLst/>
                        <a:latin typeface="Times New Roman"/>
                        <a:ea typeface="宋体"/>
                        <a:cs typeface="Times New Roman"/>
                      </a:endParaRPr>
                    </a:p>
                  </a:txBody>
                  <a:tcPr marL="20886" marR="20886" marT="0" marB="0" anchor="ctr"/>
                </a:tc>
                <a:tc>
                  <a:txBody>
                    <a:bodyPr/>
                    <a:lstStyle/>
                    <a:p>
                      <a:pPr indent="127000" algn="ctr">
                        <a:lnSpc>
                          <a:spcPct val="150000"/>
                        </a:lnSpc>
                        <a:spcAft>
                          <a:spcPts val="0"/>
                        </a:spcAft>
                      </a:pPr>
                      <a:r>
                        <a:rPr lang="zh-CN" sz="1800" kern="100" dirty="0">
                          <a:effectLst/>
                        </a:rPr>
                        <a:t>说明</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00"/>
                  </a:ext>
                </a:extLst>
              </a:tr>
              <a:tr h="432012">
                <a:tc>
                  <a:txBody>
                    <a:bodyPr/>
                    <a:lstStyle/>
                    <a:p>
                      <a:pPr indent="127000" algn="just">
                        <a:lnSpc>
                          <a:spcPct val="150000"/>
                        </a:lnSpc>
                        <a:spcAft>
                          <a:spcPts val="0"/>
                        </a:spcAft>
                      </a:pPr>
                      <a:r>
                        <a:rPr lang="en-US" sz="1800" b="0" kern="100" dirty="0">
                          <a:effectLst/>
                        </a:rPr>
                        <a:t>SPIDER_MIDDLEWARES</a:t>
                      </a:r>
                      <a:endParaRPr lang="zh-CN" sz="1800" b="0" kern="100" dirty="0">
                        <a:effectLst/>
                        <a:latin typeface="Times New Roman"/>
                        <a:ea typeface="宋体"/>
                        <a:cs typeface="Times New Roman"/>
                      </a:endParaRPr>
                    </a:p>
                  </a:txBody>
                  <a:tcPr marL="20886" marR="20886" marT="0" marB="0" anchor="ctr"/>
                </a:tc>
                <a:tc>
                  <a:txBody>
                    <a:bodyPr/>
                    <a:lstStyle/>
                    <a:p>
                      <a:pPr indent="127000" algn="l">
                        <a:lnSpc>
                          <a:spcPct val="150000"/>
                        </a:lnSpc>
                        <a:spcAft>
                          <a:spcPts val="0"/>
                        </a:spcAft>
                      </a:pPr>
                      <a:r>
                        <a:rPr lang="zh-CN" sz="1800" kern="100" dirty="0">
                          <a:effectLst/>
                        </a:rPr>
                        <a:t>项目中启用的</a:t>
                      </a:r>
                      <a:r>
                        <a:rPr lang="en-US" sz="1800" kern="100" dirty="0">
                          <a:effectLst/>
                        </a:rPr>
                        <a:t>Spider</a:t>
                      </a:r>
                      <a:r>
                        <a:rPr lang="zh-CN" sz="1800" kern="100" dirty="0">
                          <a:effectLst/>
                        </a:rPr>
                        <a:t>中间件的字典及其顺序。默认为</a:t>
                      </a:r>
                      <a:r>
                        <a:rPr lang="en-US" sz="1800" kern="100" dirty="0">
                          <a:effectLst/>
                        </a:rPr>
                        <a:t>{}</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01"/>
                  </a:ext>
                </a:extLst>
              </a:tr>
              <a:tr h="432012">
                <a:tc>
                  <a:txBody>
                    <a:bodyPr/>
                    <a:lstStyle/>
                    <a:p>
                      <a:pPr indent="127000" algn="just">
                        <a:lnSpc>
                          <a:spcPct val="150000"/>
                        </a:lnSpc>
                        <a:spcAft>
                          <a:spcPts val="0"/>
                        </a:spcAft>
                      </a:pPr>
                      <a:r>
                        <a:rPr lang="en-US" sz="1800" b="0" kern="100" dirty="0">
                          <a:effectLst/>
                        </a:rPr>
                        <a:t>DOWNLOADER_MIDDLEWARES</a:t>
                      </a:r>
                      <a:endParaRPr lang="zh-CN" sz="1800" b="0" kern="100" dirty="0">
                        <a:effectLst/>
                        <a:latin typeface="Times New Roman"/>
                        <a:ea typeface="宋体"/>
                        <a:cs typeface="Times New Roman"/>
                      </a:endParaRPr>
                    </a:p>
                  </a:txBody>
                  <a:tcPr marL="20886" marR="20886" marT="0" marB="0" anchor="ctr"/>
                </a:tc>
                <a:tc>
                  <a:txBody>
                    <a:bodyPr/>
                    <a:lstStyle/>
                    <a:p>
                      <a:pPr indent="127000" algn="l">
                        <a:lnSpc>
                          <a:spcPct val="150000"/>
                        </a:lnSpc>
                        <a:spcAft>
                          <a:spcPts val="0"/>
                        </a:spcAft>
                      </a:pPr>
                      <a:r>
                        <a:rPr lang="zh-CN" sz="1800" kern="100" dirty="0">
                          <a:effectLst/>
                        </a:rPr>
                        <a:t>项目中启用的下载器中间件的字典及其顺序。默认为</a:t>
                      </a:r>
                      <a:r>
                        <a:rPr lang="en-US" sz="1800" kern="100" dirty="0">
                          <a:effectLst/>
                        </a:rPr>
                        <a:t>{}</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02"/>
                  </a:ext>
                </a:extLst>
              </a:tr>
              <a:tr h="432012">
                <a:tc>
                  <a:txBody>
                    <a:bodyPr/>
                    <a:lstStyle/>
                    <a:p>
                      <a:pPr indent="127000" algn="just">
                        <a:lnSpc>
                          <a:spcPct val="150000"/>
                        </a:lnSpc>
                        <a:spcAft>
                          <a:spcPts val="0"/>
                        </a:spcAft>
                      </a:pPr>
                      <a:r>
                        <a:rPr lang="en-US" sz="1800" b="0" kern="100" dirty="0">
                          <a:effectLst/>
                        </a:rPr>
                        <a:t>EXTENSIONS</a:t>
                      </a:r>
                      <a:endParaRPr lang="zh-CN" sz="1800" b="0" kern="100" dirty="0">
                        <a:effectLst/>
                        <a:latin typeface="Times New Roman"/>
                        <a:ea typeface="宋体"/>
                        <a:cs typeface="Times New Roman"/>
                      </a:endParaRPr>
                    </a:p>
                  </a:txBody>
                  <a:tcPr marL="20886" marR="20886" marT="0" marB="0" anchor="ctr"/>
                </a:tc>
                <a:tc>
                  <a:txBody>
                    <a:bodyPr/>
                    <a:lstStyle/>
                    <a:p>
                      <a:pPr indent="127000" algn="l">
                        <a:lnSpc>
                          <a:spcPct val="150000"/>
                        </a:lnSpc>
                        <a:spcAft>
                          <a:spcPts val="0"/>
                        </a:spcAft>
                      </a:pPr>
                      <a:r>
                        <a:rPr lang="zh-CN" sz="1800" kern="100" dirty="0">
                          <a:effectLst/>
                        </a:rPr>
                        <a:t>项目中启用的扩展名及其顺序的字典。默认为</a:t>
                      </a:r>
                      <a:r>
                        <a:rPr lang="en-US" sz="1800" kern="100" dirty="0">
                          <a:effectLst/>
                        </a:rPr>
                        <a:t>{}</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03"/>
                  </a:ext>
                </a:extLst>
              </a:tr>
              <a:tr h="432012">
                <a:tc>
                  <a:txBody>
                    <a:bodyPr/>
                    <a:lstStyle/>
                    <a:p>
                      <a:pPr indent="127000" algn="just">
                        <a:lnSpc>
                          <a:spcPct val="150000"/>
                        </a:lnSpc>
                        <a:spcAft>
                          <a:spcPts val="0"/>
                        </a:spcAft>
                      </a:pPr>
                      <a:r>
                        <a:rPr lang="en-US" sz="1800" b="0" kern="100" dirty="0">
                          <a:effectLst/>
                        </a:rPr>
                        <a:t>ITEM_PIPELINES</a:t>
                      </a:r>
                      <a:endParaRPr lang="zh-CN" sz="1800" b="0" kern="100" dirty="0">
                        <a:effectLst/>
                        <a:latin typeface="Times New Roman"/>
                        <a:ea typeface="宋体"/>
                        <a:cs typeface="Times New Roman"/>
                      </a:endParaRPr>
                    </a:p>
                  </a:txBody>
                  <a:tcPr marL="20886" marR="20886" marT="0" marB="0" anchor="ctr"/>
                </a:tc>
                <a:tc>
                  <a:txBody>
                    <a:bodyPr/>
                    <a:lstStyle/>
                    <a:p>
                      <a:pPr indent="127000" algn="just">
                        <a:lnSpc>
                          <a:spcPct val="150000"/>
                        </a:lnSpc>
                        <a:spcAft>
                          <a:spcPts val="0"/>
                        </a:spcAft>
                      </a:pPr>
                      <a:r>
                        <a:rPr lang="zh-CN" sz="1800" kern="100" dirty="0">
                          <a:effectLst/>
                        </a:rPr>
                        <a:t>使用的项目管道及其顺序的字典。默认为</a:t>
                      </a:r>
                      <a:r>
                        <a:rPr lang="en-US" sz="1800" kern="100" dirty="0">
                          <a:effectLst/>
                        </a:rPr>
                        <a:t>{}</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04"/>
                  </a:ext>
                </a:extLst>
              </a:tr>
              <a:tr h="432012">
                <a:tc>
                  <a:txBody>
                    <a:bodyPr/>
                    <a:lstStyle/>
                    <a:p>
                      <a:pPr indent="127000" algn="just">
                        <a:lnSpc>
                          <a:spcPct val="150000"/>
                        </a:lnSpc>
                        <a:spcAft>
                          <a:spcPts val="0"/>
                        </a:spcAft>
                      </a:pPr>
                      <a:r>
                        <a:rPr lang="en-US" sz="1800" b="0" kern="100" dirty="0">
                          <a:effectLst/>
                        </a:rPr>
                        <a:t>AUTOTHROTTLE_ENABLED</a:t>
                      </a:r>
                      <a:endParaRPr lang="zh-CN" sz="1800" b="0" kern="100" dirty="0">
                        <a:effectLst/>
                        <a:latin typeface="Times New Roman"/>
                        <a:ea typeface="宋体"/>
                        <a:cs typeface="Times New Roman"/>
                      </a:endParaRPr>
                    </a:p>
                  </a:txBody>
                  <a:tcPr marL="20886" marR="20886" marT="0" marB="0" anchor="ctr"/>
                </a:tc>
                <a:tc>
                  <a:txBody>
                    <a:bodyPr/>
                    <a:lstStyle/>
                    <a:p>
                      <a:pPr indent="127000" algn="l">
                        <a:lnSpc>
                          <a:spcPct val="150000"/>
                        </a:lnSpc>
                        <a:spcAft>
                          <a:spcPts val="0"/>
                        </a:spcAft>
                      </a:pPr>
                      <a:r>
                        <a:rPr lang="zh-CN" sz="1800" kern="100" dirty="0">
                          <a:effectLst/>
                        </a:rPr>
                        <a:t>是否启用</a:t>
                      </a:r>
                      <a:r>
                        <a:rPr lang="en-US" sz="1800" kern="100" dirty="0" err="1">
                          <a:effectLst/>
                        </a:rPr>
                        <a:t>AutoThrottle</a:t>
                      </a:r>
                      <a:r>
                        <a:rPr lang="zh-CN" sz="1800" kern="100" dirty="0">
                          <a:effectLst/>
                        </a:rPr>
                        <a:t>扩展。默认为</a:t>
                      </a:r>
                      <a:r>
                        <a:rPr lang="en-US" sz="1800" kern="100" dirty="0">
                          <a:effectLst/>
                        </a:rPr>
                        <a:t>False</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05"/>
                  </a:ext>
                </a:extLst>
              </a:tr>
              <a:tr h="411492">
                <a:tc>
                  <a:txBody>
                    <a:bodyPr/>
                    <a:lstStyle/>
                    <a:p>
                      <a:pPr indent="127000" algn="just">
                        <a:lnSpc>
                          <a:spcPct val="150000"/>
                        </a:lnSpc>
                        <a:spcAft>
                          <a:spcPts val="0"/>
                        </a:spcAft>
                      </a:pPr>
                      <a:r>
                        <a:rPr lang="en-US" sz="1800" b="0" kern="100" dirty="0">
                          <a:effectLst/>
                        </a:rPr>
                        <a:t>AUTOTHROTTLE_START_DELAY</a:t>
                      </a:r>
                      <a:endParaRPr lang="zh-CN" sz="1800" b="0" kern="100" dirty="0">
                        <a:effectLst/>
                        <a:latin typeface="Times New Roman"/>
                        <a:ea typeface="宋体"/>
                        <a:cs typeface="Times New Roman"/>
                      </a:endParaRPr>
                    </a:p>
                  </a:txBody>
                  <a:tcPr marL="20886" marR="20886" marT="0" marB="0" anchor="ctr"/>
                </a:tc>
                <a:tc>
                  <a:txBody>
                    <a:bodyPr/>
                    <a:lstStyle/>
                    <a:p>
                      <a:pPr indent="127000" algn="l">
                        <a:lnSpc>
                          <a:spcPct val="150000"/>
                        </a:lnSpc>
                        <a:spcAft>
                          <a:spcPts val="0"/>
                        </a:spcAft>
                      </a:pPr>
                      <a:r>
                        <a:rPr lang="zh-CN" sz="1800" kern="100" dirty="0">
                          <a:effectLst/>
                        </a:rPr>
                        <a:t>最初的下载延迟（以秒为单位）。默认为</a:t>
                      </a:r>
                      <a:r>
                        <a:rPr lang="en-US" sz="1800" kern="100" dirty="0">
                          <a:effectLst/>
                        </a:rPr>
                        <a:t>5.0</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06"/>
                  </a:ext>
                </a:extLst>
              </a:tr>
              <a:tr h="432012">
                <a:tc>
                  <a:txBody>
                    <a:bodyPr/>
                    <a:lstStyle/>
                    <a:p>
                      <a:pPr indent="127000" algn="just">
                        <a:lnSpc>
                          <a:spcPct val="150000"/>
                        </a:lnSpc>
                        <a:spcAft>
                          <a:spcPts val="0"/>
                        </a:spcAft>
                      </a:pPr>
                      <a:r>
                        <a:rPr lang="en-US" sz="1800" b="0" kern="100" dirty="0">
                          <a:effectLst/>
                        </a:rPr>
                        <a:t>AUTOTHROTTLE_MAX_DELAY</a:t>
                      </a:r>
                      <a:endParaRPr lang="zh-CN" sz="1800" b="0" kern="100" dirty="0">
                        <a:effectLst/>
                        <a:latin typeface="Times New Roman"/>
                        <a:ea typeface="宋体"/>
                        <a:cs typeface="Times New Roman"/>
                      </a:endParaRPr>
                    </a:p>
                  </a:txBody>
                  <a:tcPr marL="20886" marR="20886" marT="0" marB="0" anchor="ctr"/>
                </a:tc>
                <a:tc>
                  <a:txBody>
                    <a:bodyPr/>
                    <a:lstStyle/>
                    <a:p>
                      <a:pPr indent="127000" algn="l">
                        <a:lnSpc>
                          <a:spcPct val="150000"/>
                        </a:lnSpc>
                        <a:spcAft>
                          <a:spcPts val="0"/>
                        </a:spcAft>
                      </a:pPr>
                      <a:r>
                        <a:rPr lang="zh-CN" sz="1800" kern="100" dirty="0">
                          <a:effectLst/>
                        </a:rPr>
                        <a:t>在高延迟情况下设置的最大下载延迟（以秒为单位）。默认为</a:t>
                      </a:r>
                      <a:r>
                        <a:rPr lang="en-US" sz="1800" kern="100" dirty="0">
                          <a:effectLst/>
                        </a:rPr>
                        <a:t>60.0</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07"/>
                  </a:ext>
                </a:extLst>
              </a:tr>
              <a:tr h="432012">
                <a:tc>
                  <a:txBody>
                    <a:bodyPr/>
                    <a:lstStyle/>
                    <a:p>
                      <a:pPr indent="127000" algn="just">
                        <a:lnSpc>
                          <a:spcPct val="150000"/>
                        </a:lnSpc>
                        <a:spcAft>
                          <a:spcPts val="0"/>
                        </a:spcAft>
                      </a:pPr>
                      <a:r>
                        <a:rPr lang="en-US" sz="1800" b="0" kern="100" dirty="0">
                          <a:effectLst/>
                        </a:rPr>
                        <a:t>AUTOTHROTTLE_TARGET_CONCURRENCY</a:t>
                      </a:r>
                      <a:endParaRPr lang="zh-CN" sz="1800" b="0" kern="100" dirty="0">
                        <a:effectLst/>
                        <a:latin typeface="Times New Roman"/>
                        <a:ea typeface="宋体"/>
                        <a:cs typeface="Times New Roman"/>
                      </a:endParaRPr>
                    </a:p>
                  </a:txBody>
                  <a:tcPr marL="20886" marR="20886" marT="0" marB="0" anchor="ctr"/>
                </a:tc>
                <a:tc>
                  <a:txBody>
                    <a:bodyPr/>
                    <a:lstStyle/>
                    <a:p>
                      <a:pPr indent="127000" algn="l">
                        <a:lnSpc>
                          <a:spcPct val="150000"/>
                        </a:lnSpc>
                        <a:spcAft>
                          <a:spcPts val="0"/>
                        </a:spcAft>
                      </a:pPr>
                      <a:r>
                        <a:rPr lang="en-US" sz="1800" kern="100" dirty="0" err="1">
                          <a:effectLst/>
                        </a:rPr>
                        <a:t>Scrapy</a:t>
                      </a:r>
                      <a:r>
                        <a:rPr lang="zh-CN" sz="1800" kern="100" dirty="0">
                          <a:effectLst/>
                        </a:rPr>
                        <a:t>应平行发送到远程网站的平均请求数量。默认为</a:t>
                      </a:r>
                      <a:r>
                        <a:rPr lang="en-US" sz="1800" kern="100" dirty="0">
                          <a:effectLst/>
                        </a:rPr>
                        <a:t>1.0</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08"/>
                  </a:ext>
                </a:extLst>
              </a:tr>
              <a:tr h="828023">
                <a:tc>
                  <a:txBody>
                    <a:bodyPr/>
                    <a:lstStyle/>
                    <a:p>
                      <a:pPr indent="127000" algn="just">
                        <a:lnSpc>
                          <a:spcPct val="150000"/>
                        </a:lnSpc>
                        <a:spcAft>
                          <a:spcPts val="0"/>
                        </a:spcAft>
                      </a:pPr>
                      <a:r>
                        <a:rPr lang="en-US" sz="1800" b="0" kern="100" dirty="0">
                          <a:effectLst/>
                        </a:rPr>
                        <a:t>AUTOTHROTTLE_DEBUG</a:t>
                      </a:r>
                      <a:endParaRPr lang="zh-CN" sz="1800" b="0" kern="100" dirty="0">
                        <a:effectLst/>
                        <a:latin typeface="Times New Roman"/>
                        <a:ea typeface="宋体"/>
                        <a:cs typeface="Times New Roman"/>
                      </a:endParaRPr>
                    </a:p>
                  </a:txBody>
                  <a:tcPr marL="20886" marR="20886" marT="0" marB="0" anchor="ctr"/>
                </a:tc>
                <a:tc>
                  <a:txBody>
                    <a:bodyPr/>
                    <a:lstStyle/>
                    <a:p>
                      <a:pPr indent="127000" algn="l">
                        <a:lnSpc>
                          <a:spcPct val="150000"/>
                        </a:lnSpc>
                        <a:spcAft>
                          <a:spcPts val="0"/>
                        </a:spcAft>
                      </a:pPr>
                      <a:r>
                        <a:rPr lang="zh-CN" sz="1800" kern="100" dirty="0">
                          <a:effectLst/>
                        </a:rPr>
                        <a:t>是否启用</a:t>
                      </a:r>
                      <a:r>
                        <a:rPr lang="en-US" sz="1800" kern="100" dirty="0" err="1">
                          <a:effectLst/>
                        </a:rPr>
                        <a:t>AutoThrottle</a:t>
                      </a:r>
                      <a:r>
                        <a:rPr lang="zh-CN" sz="1800" kern="100" dirty="0">
                          <a:effectLst/>
                        </a:rPr>
                        <a:t>调试模式，该模式将显示收到的每个响应的统计数据，以便用户实时调整调节参数。默认为</a:t>
                      </a:r>
                      <a:r>
                        <a:rPr lang="en-US" sz="1800" kern="100" dirty="0">
                          <a:effectLst/>
                        </a:rPr>
                        <a:t>False</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09"/>
                  </a:ext>
                </a:extLst>
              </a:tr>
              <a:tr h="432012">
                <a:tc>
                  <a:txBody>
                    <a:bodyPr/>
                    <a:lstStyle/>
                    <a:p>
                      <a:pPr indent="127000" algn="just">
                        <a:lnSpc>
                          <a:spcPct val="150000"/>
                        </a:lnSpc>
                        <a:spcAft>
                          <a:spcPts val="0"/>
                        </a:spcAft>
                      </a:pPr>
                      <a:r>
                        <a:rPr lang="en-US" sz="1800" b="0" kern="100" dirty="0">
                          <a:effectLst/>
                        </a:rPr>
                        <a:t>HTTPCACHE_ENABLED</a:t>
                      </a:r>
                      <a:endParaRPr lang="zh-CN" sz="1800" b="0" kern="100" dirty="0">
                        <a:effectLst/>
                        <a:latin typeface="Times New Roman"/>
                        <a:ea typeface="宋体"/>
                        <a:cs typeface="Times New Roman"/>
                      </a:endParaRPr>
                    </a:p>
                  </a:txBody>
                  <a:tcPr marL="20886" marR="20886" marT="0" marB="0" anchor="ctr"/>
                </a:tc>
                <a:tc>
                  <a:txBody>
                    <a:bodyPr/>
                    <a:lstStyle/>
                    <a:p>
                      <a:pPr indent="127000" algn="l">
                        <a:lnSpc>
                          <a:spcPct val="150000"/>
                        </a:lnSpc>
                        <a:spcAft>
                          <a:spcPts val="0"/>
                        </a:spcAft>
                      </a:pPr>
                      <a:r>
                        <a:rPr lang="zh-CN" sz="1800" kern="100" dirty="0">
                          <a:effectLst/>
                        </a:rPr>
                        <a:t>是否启用</a:t>
                      </a:r>
                      <a:r>
                        <a:rPr lang="en-US" sz="1800" kern="100" dirty="0">
                          <a:effectLst/>
                        </a:rPr>
                        <a:t>HTTP</a:t>
                      </a:r>
                      <a:r>
                        <a:rPr lang="zh-CN" sz="1800" kern="100" dirty="0">
                          <a:effectLst/>
                        </a:rPr>
                        <a:t>缓存。默认为</a:t>
                      </a:r>
                      <a:r>
                        <a:rPr lang="en-US" sz="1800" kern="100" dirty="0">
                          <a:effectLst/>
                        </a:rPr>
                        <a:t>False</a:t>
                      </a:r>
                      <a:endParaRPr lang="zh-CN" sz="1800" kern="100" dirty="0">
                        <a:effectLst/>
                        <a:latin typeface="Times New Roman"/>
                        <a:ea typeface="宋体"/>
                        <a:cs typeface="Times New Roman"/>
                      </a:endParaRPr>
                    </a:p>
                  </a:txBody>
                  <a:tcPr marL="20886" marR="20886" marT="0" marB="0" anchor="ctr"/>
                </a:tc>
                <a:extLst>
                  <a:ext uri="{0D108BD9-81ED-4DB2-BD59-A6C34878D82A}">
                    <a16:rowId xmlns:a16="http://schemas.microsoft.com/office/drawing/2014/main" val="10010"/>
                  </a:ext>
                </a:extLst>
              </a:tr>
            </a:tbl>
          </a:graphicData>
        </a:graphic>
      </p:graphicFrame>
      <p:sp>
        <p:nvSpPr>
          <p:cNvPr id="35880" name="标题 2">
            <a:extLst>
              <a:ext uri="{FF2B5EF4-FFF2-40B4-BE49-F238E27FC236}">
                <a16:creationId xmlns:a16="http://schemas.microsoft.com/office/drawing/2014/main" id="{B3E1C973-AFB9-4340-8F69-6E06374C667C}"/>
              </a:ext>
            </a:extLst>
          </p:cNvPr>
          <p:cNvSpPr>
            <a:spLocks noGrp="1"/>
          </p:cNvSpPr>
          <p:nvPr>
            <p:ph type="title"/>
          </p:nvPr>
        </p:nvSpPr>
        <p:spPr/>
        <p:txBody>
          <a:bodyPr/>
          <a:lstStyle/>
          <a:p>
            <a:r>
              <a:rPr lang="zh-CN" altLang="zh-CN"/>
              <a:t>修改</a:t>
            </a:r>
            <a:r>
              <a:rPr lang="en-US" altLang="zh-CN"/>
              <a:t>settings</a:t>
            </a:r>
            <a:r>
              <a:rPr lang="zh-CN" altLang="zh-CN"/>
              <a:t>脚本</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5EC16E-E0D4-471C-B7D5-A410089365CB}"/>
              </a:ext>
            </a:extLst>
          </p:cNvPr>
          <p:cNvGraphicFramePr>
            <a:graphicFrameLocks noGrp="1"/>
          </p:cNvGraphicFramePr>
          <p:nvPr>
            <p:ph idx="1"/>
          </p:nvPr>
        </p:nvGraphicFramePr>
        <p:xfrm>
          <a:off x="423863" y="1123950"/>
          <a:ext cx="8639176" cy="4791172"/>
        </p:xfrm>
        <a:graphic>
          <a:graphicData uri="http://schemas.openxmlformats.org/drawingml/2006/table">
            <a:tbl>
              <a:tblPr firstRow="1" firstCol="1" bandRow="1">
                <a:tableStyleId>{5C22544A-7EE6-4342-B048-85BDC9FD1C3A}</a:tableStyleId>
              </a:tblPr>
              <a:tblGrid>
                <a:gridCol w="3435785">
                  <a:extLst>
                    <a:ext uri="{9D8B030D-6E8A-4147-A177-3AD203B41FA5}">
                      <a16:colId xmlns:a16="http://schemas.microsoft.com/office/drawing/2014/main" val="20000"/>
                    </a:ext>
                  </a:extLst>
                </a:gridCol>
                <a:gridCol w="5203391">
                  <a:extLst>
                    <a:ext uri="{9D8B030D-6E8A-4147-A177-3AD203B41FA5}">
                      <a16:colId xmlns:a16="http://schemas.microsoft.com/office/drawing/2014/main" val="20001"/>
                    </a:ext>
                  </a:extLst>
                </a:gridCol>
              </a:tblGrid>
              <a:tr h="435086">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设置名称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21764" marR="21764" marT="0" marB="0" anchor="ctr"/>
                </a:tc>
                <a:tc>
                  <a:txBody>
                    <a:bodyPr/>
                    <a:lstStyle/>
                    <a:p>
                      <a:pPr indent="1270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cs typeface="Times New Roman"/>
                      </a:endParaRPr>
                    </a:p>
                  </a:txBody>
                  <a:tcPr marL="21764" marR="21764" marT="0" marB="0" anchor="ctr"/>
                </a:tc>
                <a:extLst>
                  <a:ext uri="{0D108BD9-81ED-4DB2-BD59-A6C34878D82A}">
                    <a16:rowId xmlns:a16="http://schemas.microsoft.com/office/drawing/2014/main" val="10000"/>
                  </a:ext>
                </a:extLst>
              </a:tr>
              <a:tr h="435086">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HTTPCACHE_ENABLED</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1764" marR="21764"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是否启用</a:t>
                      </a:r>
                      <a:r>
                        <a:rPr lang="en-US" sz="1800" kern="100" dirty="0">
                          <a:effectLst/>
                          <a:latin typeface="微软雅黑" panose="020B0503020204020204" pitchFamily="34" charset="-122"/>
                          <a:ea typeface="微软雅黑" panose="020B0503020204020204" pitchFamily="34" charset="-122"/>
                        </a:rPr>
                        <a:t>HTTP</a:t>
                      </a:r>
                      <a:r>
                        <a:rPr lang="zh-CN" sz="1800" kern="100" dirty="0">
                          <a:effectLst/>
                          <a:latin typeface="微软雅黑" panose="020B0503020204020204" pitchFamily="34" charset="-122"/>
                          <a:ea typeface="微软雅黑" panose="020B0503020204020204" pitchFamily="34" charset="-122"/>
                        </a:rPr>
                        <a:t>缓存。默认为</a:t>
                      </a:r>
                      <a:r>
                        <a:rPr lang="en-US" sz="1800" kern="100" dirty="0">
                          <a:effectLst/>
                          <a:latin typeface="微软雅黑" panose="020B0503020204020204" pitchFamily="34" charset="-122"/>
                          <a:ea typeface="微软雅黑" panose="020B0503020204020204" pitchFamily="34" charset="-122"/>
                        </a:rPr>
                        <a:t>False</a:t>
                      </a:r>
                      <a:endParaRPr lang="zh-CN" sz="1800" kern="100" dirty="0">
                        <a:effectLst/>
                        <a:latin typeface="微软雅黑" panose="020B0503020204020204" pitchFamily="34" charset="-122"/>
                        <a:ea typeface="微软雅黑" panose="020B0503020204020204" pitchFamily="34" charset="-122"/>
                        <a:cs typeface="Times New Roman"/>
                      </a:endParaRPr>
                    </a:p>
                  </a:txBody>
                  <a:tcPr marL="21764" marR="21764" marT="0" marB="0" anchor="ctr"/>
                </a:tc>
                <a:extLst>
                  <a:ext uri="{0D108BD9-81ED-4DB2-BD59-A6C34878D82A}">
                    <a16:rowId xmlns:a16="http://schemas.microsoft.com/office/drawing/2014/main" val="10001"/>
                  </a:ext>
                </a:extLst>
              </a:tr>
              <a:tr h="435086">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HTTPCACHE_EXPIRATION_SECS</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1764" marR="21764" marT="0" marB="0" anchor="ctr"/>
                </a:tc>
                <a:tc>
                  <a:txBody>
                    <a:bodyPr/>
                    <a:lstStyle/>
                    <a:p>
                      <a:pPr indent="127000" algn="l">
                        <a:lnSpc>
                          <a:spcPct val="150000"/>
                        </a:lnSpc>
                        <a:spcAft>
                          <a:spcPts val="0"/>
                        </a:spcAft>
                      </a:pPr>
                      <a:r>
                        <a:rPr lang="zh-CN" sz="1800" kern="100">
                          <a:effectLst/>
                          <a:latin typeface="微软雅黑" panose="020B0503020204020204" pitchFamily="34" charset="-122"/>
                          <a:ea typeface="微软雅黑" panose="020B0503020204020204" pitchFamily="34" charset="-122"/>
                        </a:rPr>
                        <a:t>缓存请求的到期时间，以秒为单位。默认为</a:t>
                      </a:r>
                      <a:r>
                        <a:rPr lang="en-US" sz="1800" kern="100">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cs typeface="Times New Roman"/>
                      </a:endParaRPr>
                    </a:p>
                  </a:txBody>
                  <a:tcPr marL="21764" marR="21764" marT="0" marB="0" anchor="ctr"/>
                </a:tc>
                <a:extLst>
                  <a:ext uri="{0D108BD9-81ED-4DB2-BD59-A6C34878D82A}">
                    <a16:rowId xmlns:a16="http://schemas.microsoft.com/office/drawing/2014/main" val="10002"/>
                  </a:ext>
                </a:extLst>
              </a:tr>
              <a:tr h="828838">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HTTPCACHE_DIR</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1764" marR="21764" marT="0" marB="0" anchor="ctr"/>
                </a:tc>
                <a:tc>
                  <a:txBody>
                    <a:bodyPr/>
                    <a:lstStyle/>
                    <a:p>
                      <a:pPr indent="127000" algn="l">
                        <a:lnSpc>
                          <a:spcPct val="150000"/>
                        </a:lnSpc>
                        <a:spcAft>
                          <a:spcPts val="0"/>
                        </a:spcAft>
                      </a:pPr>
                      <a:r>
                        <a:rPr lang="zh-CN" sz="1800" kern="100">
                          <a:effectLst/>
                          <a:latin typeface="微软雅黑" panose="020B0503020204020204" pitchFamily="34" charset="-122"/>
                          <a:ea typeface="微软雅黑" panose="020B0503020204020204" pitchFamily="34" charset="-122"/>
                        </a:rPr>
                        <a:t>用于存储（低级别）</a:t>
                      </a:r>
                      <a:r>
                        <a:rPr lang="en-US" sz="1800" kern="100">
                          <a:effectLst/>
                          <a:latin typeface="微软雅黑" panose="020B0503020204020204" pitchFamily="34" charset="-122"/>
                          <a:ea typeface="微软雅黑" panose="020B0503020204020204" pitchFamily="34" charset="-122"/>
                        </a:rPr>
                        <a:t>HTTP</a:t>
                      </a:r>
                      <a:r>
                        <a:rPr lang="zh-CN" sz="1800" kern="100">
                          <a:effectLst/>
                          <a:latin typeface="微软雅黑" panose="020B0503020204020204" pitchFamily="34" charset="-122"/>
                          <a:ea typeface="微软雅黑" panose="020B0503020204020204" pitchFamily="34" charset="-122"/>
                        </a:rPr>
                        <a:t>缓存的目录，如果为空，则</a:t>
                      </a:r>
                      <a:r>
                        <a:rPr lang="en-US" sz="1800" kern="100">
                          <a:effectLst/>
                          <a:latin typeface="微软雅黑" panose="020B0503020204020204" pitchFamily="34" charset="-122"/>
                          <a:ea typeface="微软雅黑" panose="020B0503020204020204" pitchFamily="34" charset="-122"/>
                        </a:rPr>
                        <a:t>HTTP</a:t>
                      </a:r>
                      <a:r>
                        <a:rPr lang="zh-CN" sz="1800" kern="100">
                          <a:effectLst/>
                          <a:latin typeface="微软雅黑" panose="020B0503020204020204" pitchFamily="34" charset="-122"/>
                          <a:ea typeface="微软雅黑" panose="020B0503020204020204" pitchFamily="34" charset="-122"/>
                        </a:rPr>
                        <a:t>缓存将被禁用，提供的应该是基于</a:t>
                      </a:r>
                      <a:r>
                        <a:rPr lang="en-US" sz="1800" kern="100">
                          <a:effectLst/>
                          <a:latin typeface="微软雅黑" panose="020B0503020204020204" pitchFamily="34" charset="-122"/>
                          <a:ea typeface="微软雅黑" panose="020B0503020204020204" pitchFamily="34" charset="-122"/>
                        </a:rPr>
                        <a:t>.Scrapy</a:t>
                      </a:r>
                      <a:r>
                        <a:rPr lang="zh-CN" sz="1800" kern="100">
                          <a:effectLst/>
                          <a:latin typeface="微软雅黑" panose="020B0503020204020204" pitchFamily="34" charset="-122"/>
                          <a:ea typeface="微软雅黑" panose="020B0503020204020204" pitchFamily="34" charset="-122"/>
                        </a:rPr>
                        <a:t>目录的相对路径</a:t>
                      </a:r>
                      <a:endParaRPr lang="zh-CN" sz="1800" kern="100">
                        <a:effectLst/>
                        <a:latin typeface="微软雅黑" panose="020B0503020204020204" pitchFamily="34" charset="-122"/>
                        <a:ea typeface="微软雅黑" panose="020B0503020204020204" pitchFamily="34" charset="-122"/>
                        <a:cs typeface="Times New Roman"/>
                      </a:endParaRPr>
                    </a:p>
                  </a:txBody>
                  <a:tcPr marL="21764" marR="21764" marT="0" marB="0" anchor="ctr"/>
                </a:tc>
                <a:extLst>
                  <a:ext uri="{0D108BD9-81ED-4DB2-BD59-A6C34878D82A}">
                    <a16:rowId xmlns:a16="http://schemas.microsoft.com/office/drawing/2014/main" val="10003"/>
                  </a:ext>
                </a:extLst>
              </a:tr>
              <a:tr h="435086">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HTTPCACHE_IGNORE_HTTP_CODES</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1764" marR="21764" marT="0" marB="0" anchor="ctr"/>
                </a:tc>
                <a:tc>
                  <a:txBody>
                    <a:bodyPr/>
                    <a:lstStyle/>
                    <a:p>
                      <a:pPr indent="127000" algn="l">
                        <a:lnSpc>
                          <a:spcPct val="150000"/>
                        </a:lnSpc>
                        <a:spcAft>
                          <a:spcPts val="0"/>
                        </a:spcAft>
                      </a:pPr>
                      <a:r>
                        <a:rPr lang="zh-CN" sz="1800" kern="100">
                          <a:effectLst/>
                          <a:latin typeface="微软雅黑" panose="020B0503020204020204" pitchFamily="34" charset="-122"/>
                          <a:ea typeface="微软雅黑" panose="020B0503020204020204" pitchFamily="34" charset="-122"/>
                        </a:rPr>
                        <a:t>禁用缓存列表中的</a:t>
                      </a:r>
                      <a:r>
                        <a:rPr lang="en-US" sz="1800" kern="100">
                          <a:effectLst/>
                          <a:latin typeface="微软雅黑" panose="020B0503020204020204" pitchFamily="34" charset="-122"/>
                          <a:ea typeface="微软雅黑" panose="020B0503020204020204" pitchFamily="34" charset="-122"/>
                        </a:rPr>
                        <a:t>HTTP</a:t>
                      </a:r>
                      <a:r>
                        <a:rPr lang="zh-CN" sz="1800" kern="100">
                          <a:effectLst/>
                          <a:latin typeface="微软雅黑" panose="020B0503020204020204" pitchFamily="34" charset="-122"/>
                          <a:ea typeface="微软雅黑" panose="020B0503020204020204" pitchFamily="34" charset="-122"/>
                        </a:rPr>
                        <a:t>代码响应。默认为</a:t>
                      </a:r>
                      <a:r>
                        <a:rPr lang="en-US" sz="1800" kern="100">
                          <a:effectLst/>
                          <a:latin typeface="微软雅黑" panose="020B0503020204020204" pitchFamily="34" charset="-122"/>
                          <a:ea typeface="微软雅黑" panose="020B0503020204020204" pitchFamily="34" charset="-122"/>
                        </a:rPr>
                        <a:t>[ ]</a:t>
                      </a:r>
                      <a:endParaRPr lang="zh-CN" sz="1800" kern="100">
                        <a:effectLst/>
                        <a:latin typeface="微软雅黑" panose="020B0503020204020204" pitchFamily="34" charset="-122"/>
                        <a:ea typeface="微软雅黑" panose="020B0503020204020204" pitchFamily="34" charset="-122"/>
                        <a:cs typeface="Times New Roman"/>
                      </a:endParaRPr>
                    </a:p>
                  </a:txBody>
                  <a:tcPr marL="21764" marR="21764" marT="0" marB="0" anchor="ctr"/>
                </a:tc>
                <a:extLst>
                  <a:ext uri="{0D108BD9-81ED-4DB2-BD59-A6C34878D82A}">
                    <a16:rowId xmlns:a16="http://schemas.microsoft.com/office/drawing/2014/main" val="10004"/>
                  </a:ext>
                </a:extLst>
              </a:tr>
              <a:tr h="936017">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HTTPCACHE_STORAGE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1764" marR="21764"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实现高速缓存存储后端的类。默认为“</a:t>
                      </a:r>
                      <a:r>
                        <a:rPr lang="en-US" sz="1800" kern="100" dirty="0" err="1">
                          <a:effectLst/>
                          <a:latin typeface="微软雅黑" panose="020B0503020204020204" pitchFamily="34" charset="-122"/>
                          <a:ea typeface="微软雅黑" panose="020B0503020204020204" pitchFamily="34" charset="-122"/>
                        </a:rPr>
                        <a:t>crapy.extensions.httpcache.FilesystemCacheStorage</a:t>
                      </a:r>
                      <a:r>
                        <a:rPr lang="zh-CN"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Times New Roman"/>
                      </a:endParaRPr>
                    </a:p>
                  </a:txBody>
                  <a:tcPr marL="21764" marR="21764" marT="0" marB="0" anchor="ctr"/>
                </a:tc>
                <a:extLst>
                  <a:ext uri="{0D108BD9-81ED-4DB2-BD59-A6C34878D82A}">
                    <a16:rowId xmlns:a16="http://schemas.microsoft.com/office/drawing/2014/main" val="10005"/>
                  </a:ext>
                </a:extLst>
              </a:tr>
            </a:tbl>
          </a:graphicData>
        </a:graphic>
      </p:graphicFrame>
      <p:sp>
        <p:nvSpPr>
          <p:cNvPr id="36889" name="标题 2">
            <a:extLst>
              <a:ext uri="{FF2B5EF4-FFF2-40B4-BE49-F238E27FC236}">
                <a16:creationId xmlns:a16="http://schemas.microsoft.com/office/drawing/2014/main" id="{C2DE0F87-D6BE-4E63-B5E5-314216CC1E8F}"/>
              </a:ext>
            </a:extLst>
          </p:cNvPr>
          <p:cNvSpPr>
            <a:spLocks noGrp="1"/>
          </p:cNvSpPr>
          <p:nvPr>
            <p:ph type="title"/>
          </p:nvPr>
        </p:nvSpPr>
        <p:spPr/>
        <p:txBody>
          <a:bodyPr/>
          <a:lstStyle/>
          <a:p>
            <a:r>
              <a:rPr lang="zh-CN" altLang="zh-CN"/>
              <a:t>修改</a:t>
            </a:r>
            <a:r>
              <a:rPr lang="en-US" altLang="zh-CN"/>
              <a:t>settings</a:t>
            </a:r>
            <a:r>
              <a:rPr lang="zh-CN" altLang="zh-CN"/>
              <a:t>脚本</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AF600DB8-9036-4022-B3F6-C6E77FDAF0B2}"/>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B58AFE38-2766-4DE0-B8C4-B57250A77ABF}"/>
              </a:ext>
            </a:extLst>
          </p:cNvPr>
          <p:cNvSpPr>
            <a:spLocks noChangeShapeType="1"/>
          </p:cNvSpPr>
          <p:nvPr/>
        </p:nvSpPr>
        <p:spPr bwMode="auto">
          <a:xfrm>
            <a:off x="2649538" y="4002088"/>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A1CEFAAB-3EFD-466B-8C0A-0FE30B646D3A}"/>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B2AAD5C8-E441-4F42-A985-02C856BDC10D}"/>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en-US" altLang="zh-CN" sz="2200" dirty="0" err="1">
                <a:latin typeface="微软雅黑" pitchFamily="34" charset="-122"/>
                <a:ea typeface="微软雅黑" pitchFamily="34" charset="-122"/>
              </a:rPr>
              <a:t>Scrapy</a:t>
            </a:r>
            <a:r>
              <a:rPr lang="zh-CN" altLang="zh-CN" sz="2200" dirty="0">
                <a:latin typeface="微软雅黑" pitchFamily="34" charset="-122"/>
                <a:ea typeface="微软雅黑" pitchFamily="34" charset="-122"/>
              </a:rPr>
              <a:t>爬取文本信息</a:t>
            </a:r>
          </a:p>
        </p:txBody>
      </p:sp>
      <p:sp>
        <p:nvSpPr>
          <p:cNvPr id="37898" name="标题 3">
            <a:extLst>
              <a:ext uri="{FF2B5EF4-FFF2-40B4-BE49-F238E27FC236}">
                <a16:creationId xmlns:a16="http://schemas.microsoft.com/office/drawing/2014/main" id="{898D70E7-58B1-4323-BBED-6492C7EFDA1D}"/>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6972118B-15CB-4479-9981-0129827210AF}"/>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zh-CN" altLang="zh-CN" sz="2200" dirty="0">
                <a:latin typeface="微软雅黑" pitchFamily="34" charset="-122"/>
                <a:ea typeface="微软雅黑" pitchFamily="34" charset="-122"/>
              </a:rPr>
              <a:t>认识</a:t>
            </a:r>
            <a:r>
              <a:rPr lang="en-US" altLang="zh-CN" sz="2200" dirty="0" err="1">
                <a:latin typeface="微软雅黑" pitchFamily="34" charset="-122"/>
                <a:ea typeface="微软雅黑" pitchFamily="34" charset="-122"/>
              </a:rPr>
              <a:t>Scarpy</a:t>
            </a:r>
            <a:endParaRPr lang="zh-CN" altLang="zh-CN" sz="2200" dirty="0">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F6F6C748-EF2C-47E2-9074-39CA2F441530}"/>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8888F987-BF11-4A50-9675-C6786F77105D}"/>
              </a:ext>
            </a:extLst>
          </p:cNvPr>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zh-CN" altLang="zh-CN" sz="2200" dirty="0">
                <a:latin typeface="微软雅黑" pitchFamily="34" charset="-122"/>
                <a:ea typeface="微软雅黑" pitchFamily="34" charset="-122"/>
              </a:rPr>
              <a:t>定制中间件</a:t>
            </a:r>
          </a:p>
        </p:txBody>
      </p:sp>
      <p:sp>
        <p:nvSpPr>
          <p:cNvPr id="22" name="Oval 15">
            <a:extLst>
              <a:ext uri="{FF2B5EF4-FFF2-40B4-BE49-F238E27FC236}">
                <a16:creationId xmlns:a16="http://schemas.microsoft.com/office/drawing/2014/main" id="{CD8CBFBC-749E-4404-9D53-6C10062372A5}"/>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13ACF460-BAA4-4D4D-8474-1D08CE331171}"/>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1F7EC875-1094-43DE-895B-A73A259D232D}"/>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CEEC0582-5A19-4ADE-8918-E537351FE6F1}"/>
              </a:ext>
            </a:extLst>
          </p:cNvPr>
          <p:cNvSpPr>
            <a:spLocks noGrp="1"/>
          </p:cNvSpPr>
          <p:nvPr>
            <p:ph idx="1"/>
          </p:nvPr>
        </p:nvSpPr>
        <p:spPr/>
        <p:txBody>
          <a:bodyPr/>
          <a:lstStyle/>
          <a:p>
            <a:pPr marL="361950" indent="-361950"/>
            <a:r>
              <a:rPr lang="zh-CN" altLang="zh-CN"/>
              <a:t>每个中间件组件都是一个</a:t>
            </a:r>
            <a:r>
              <a:rPr lang="en-US" altLang="zh-CN"/>
              <a:t>Python</a:t>
            </a:r>
            <a:r>
              <a:rPr lang="zh-CN" altLang="zh-CN"/>
              <a:t>类，下载器中间件定义了</a:t>
            </a:r>
            <a:r>
              <a:rPr lang="en-US" altLang="zh-CN"/>
              <a:t>process_request</a:t>
            </a:r>
            <a:r>
              <a:rPr lang="zh-CN" altLang="zh-CN"/>
              <a:t>、</a:t>
            </a:r>
            <a:r>
              <a:rPr lang="en-US" altLang="zh-CN"/>
              <a:t>process_response</a:t>
            </a:r>
            <a:r>
              <a:rPr lang="zh-CN" altLang="zh-CN"/>
              <a:t>、</a:t>
            </a:r>
            <a:r>
              <a:rPr lang="en-US" altLang="zh-CN"/>
              <a:t>process_exception</a:t>
            </a:r>
            <a:r>
              <a:rPr lang="zh-CN" altLang="zh-CN"/>
              <a:t>中的一种或多种方法。</a:t>
            </a:r>
          </a:p>
          <a:p>
            <a:pPr marL="361950" indent="-361950"/>
            <a:r>
              <a:rPr lang="en-US" altLang="zh-CN"/>
              <a:t>process_request</a:t>
            </a:r>
            <a:r>
              <a:rPr lang="zh-CN" altLang="zh-CN"/>
              <a:t>方法将会被所有通过下载器中间件的每一个请求调用。它具有</a:t>
            </a:r>
            <a:r>
              <a:rPr lang="en-US" altLang="zh-CN"/>
              <a:t>request</a:t>
            </a:r>
            <a:r>
              <a:rPr lang="zh-CN" altLang="zh-CN"/>
              <a:t>和</a:t>
            </a:r>
            <a:r>
              <a:rPr lang="en-US" altLang="zh-CN"/>
              <a:t>spider</a:t>
            </a:r>
            <a:r>
              <a:rPr lang="zh-CN" altLang="zh-CN"/>
              <a:t>两个参数，这两个参数的说明如</a:t>
            </a:r>
            <a:r>
              <a:rPr lang="zh-CN" altLang="en-US"/>
              <a:t>表</a:t>
            </a:r>
            <a:r>
              <a:rPr lang="zh-CN" altLang="zh-CN"/>
              <a:t>所示。</a:t>
            </a:r>
          </a:p>
          <a:p>
            <a:pPr marL="361950" indent="-361950"/>
            <a:endParaRPr lang="zh-CN" altLang="en-US"/>
          </a:p>
        </p:txBody>
      </p:sp>
      <p:sp>
        <p:nvSpPr>
          <p:cNvPr id="38915" name="标题 2">
            <a:extLst>
              <a:ext uri="{FF2B5EF4-FFF2-40B4-BE49-F238E27FC236}">
                <a16:creationId xmlns:a16="http://schemas.microsoft.com/office/drawing/2014/main" id="{9756156A-9D3F-478C-BEA4-A6556082F203}"/>
              </a:ext>
            </a:extLst>
          </p:cNvPr>
          <p:cNvSpPr>
            <a:spLocks noGrp="1"/>
          </p:cNvSpPr>
          <p:nvPr>
            <p:ph type="title"/>
          </p:nvPr>
        </p:nvSpPr>
        <p:spPr/>
        <p:txBody>
          <a:bodyPr/>
          <a:lstStyle/>
          <a:p>
            <a:pPr marL="342900" indent="-342900"/>
            <a:r>
              <a:rPr lang="zh-CN" altLang="zh-CN">
                <a:latin typeface="Calibri" panose="020F0502020204030204" pitchFamily="34" charset="0"/>
              </a:rPr>
              <a:t>定制下载器中间件</a:t>
            </a:r>
            <a:endParaRPr lang="zh-CN" altLang="en-US" b="0">
              <a:latin typeface="Calibri" panose="020F0502020204030204" pitchFamily="34" charset="0"/>
            </a:endParaRPr>
          </a:p>
        </p:txBody>
      </p:sp>
      <p:sp>
        <p:nvSpPr>
          <p:cNvPr id="38916" name="内容占位符 5">
            <a:extLst>
              <a:ext uri="{FF2B5EF4-FFF2-40B4-BE49-F238E27FC236}">
                <a16:creationId xmlns:a16="http://schemas.microsoft.com/office/drawing/2014/main" id="{6B66D89A-A552-408E-8BE1-2F60B35F4C8A}"/>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latin typeface="微软雅黑" panose="020B0503020204020204" pitchFamily="34" charset="-122"/>
                <a:ea typeface="微软雅黑" panose="020B0503020204020204" pitchFamily="34" charset="-122"/>
              </a:rPr>
              <a:t>1.</a:t>
            </a:r>
            <a:r>
              <a:rPr lang="zh-CN" altLang="zh-CN" sz="2000" b="1">
                <a:latin typeface="微软雅黑" panose="020B0503020204020204" pitchFamily="34" charset="-122"/>
                <a:ea typeface="微软雅黑" panose="020B0503020204020204" pitchFamily="34" charset="-122"/>
              </a:rPr>
              <a:t>编写下载器中间件脚本</a:t>
            </a:r>
          </a:p>
        </p:txBody>
      </p:sp>
      <p:graphicFrame>
        <p:nvGraphicFramePr>
          <p:cNvPr id="5" name="表格 4">
            <a:extLst>
              <a:ext uri="{FF2B5EF4-FFF2-40B4-BE49-F238E27FC236}">
                <a16:creationId xmlns:a16="http://schemas.microsoft.com/office/drawing/2014/main" id="{E7224898-20A0-4CDB-AF24-6B9F0128E96E}"/>
              </a:ext>
            </a:extLst>
          </p:cNvPr>
          <p:cNvGraphicFramePr>
            <a:graphicFrameLocks noGrp="1"/>
          </p:cNvGraphicFramePr>
          <p:nvPr/>
        </p:nvGraphicFramePr>
        <p:xfrm>
          <a:off x="1479550" y="4033838"/>
          <a:ext cx="8740775" cy="1296987"/>
        </p:xfrm>
        <a:graphic>
          <a:graphicData uri="http://schemas.openxmlformats.org/drawingml/2006/table">
            <a:tbl>
              <a:tblPr firstRow="1" firstCol="1" bandRow="1">
                <a:tableStyleId>{5C22544A-7EE6-4342-B048-85BDC9FD1C3A}</a:tableStyleId>
              </a:tblPr>
              <a:tblGrid>
                <a:gridCol w="1600098">
                  <a:extLst>
                    <a:ext uri="{9D8B030D-6E8A-4147-A177-3AD203B41FA5}">
                      <a16:colId xmlns:a16="http://schemas.microsoft.com/office/drawing/2014/main" val="20000"/>
                    </a:ext>
                  </a:extLst>
                </a:gridCol>
                <a:gridCol w="7140677">
                  <a:extLst>
                    <a:ext uri="{9D8B030D-6E8A-4147-A177-3AD203B41FA5}">
                      <a16:colId xmlns:a16="http://schemas.microsoft.com/office/drawing/2014/main" val="20001"/>
                    </a:ext>
                  </a:extLst>
                </a:gridCol>
              </a:tblGrid>
              <a:tr h="432329">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81" marR="68581"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81" marR="68581" marT="0" marB="0" anchor="ctr"/>
                </a:tc>
                <a:extLst>
                  <a:ext uri="{0D108BD9-81ED-4DB2-BD59-A6C34878D82A}">
                    <a16:rowId xmlns:a16="http://schemas.microsoft.com/office/drawing/2014/main" val="10000"/>
                  </a:ext>
                </a:extLst>
              </a:tr>
              <a:tr h="432329">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request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81" marR="68581"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接收</a:t>
                      </a:r>
                      <a:r>
                        <a:rPr lang="en-US" sz="1800" kern="100" dirty="0">
                          <a:effectLst/>
                          <a:latin typeface="微软雅黑" panose="020B0503020204020204" pitchFamily="34" charset="-122"/>
                          <a:ea typeface="微软雅黑" panose="020B0503020204020204" pitchFamily="34" charset="-122"/>
                        </a:rPr>
                        <a:t>request</a:t>
                      </a:r>
                      <a:r>
                        <a:rPr lang="zh-CN" sz="1800" kern="100" dirty="0">
                          <a:effectLst/>
                          <a:latin typeface="微软雅黑" panose="020B0503020204020204" pitchFamily="34" charset="-122"/>
                          <a:ea typeface="微软雅黑" panose="020B0503020204020204" pitchFamily="34" charset="-122"/>
                        </a:rPr>
                        <a:t>。表示被处理的请求。无默认值</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81" marR="68581" marT="0" marB="0" anchor="ctr"/>
                </a:tc>
                <a:extLst>
                  <a:ext uri="{0D108BD9-81ED-4DB2-BD59-A6C34878D82A}">
                    <a16:rowId xmlns:a16="http://schemas.microsoft.com/office/drawing/2014/main" val="10001"/>
                  </a:ext>
                </a:extLst>
              </a:tr>
              <a:tr h="432329">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spider</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81" marR="68581"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接收</a:t>
                      </a:r>
                      <a:r>
                        <a:rPr lang="en-US" sz="1800" kern="100" dirty="0">
                          <a:effectLst/>
                          <a:latin typeface="微软雅黑" panose="020B0503020204020204" pitchFamily="34" charset="-122"/>
                          <a:ea typeface="微软雅黑" panose="020B0503020204020204" pitchFamily="34" charset="-122"/>
                        </a:rPr>
                        <a:t>Spiders</a:t>
                      </a:r>
                      <a:r>
                        <a:rPr lang="zh-CN" sz="1800" kern="100" dirty="0">
                          <a:effectLst/>
                          <a:latin typeface="微软雅黑" panose="020B0503020204020204" pitchFamily="34" charset="-122"/>
                          <a:ea typeface="微软雅黑" panose="020B0503020204020204" pitchFamily="34" charset="-122"/>
                        </a:rPr>
                        <a:t>。表示上述请求对应的</a:t>
                      </a:r>
                      <a:r>
                        <a:rPr lang="en-US" sz="1800" kern="100" dirty="0">
                          <a:effectLst/>
                          <a:latin typeface="微软雅黑" panose="020B0503020204020204" pitchFamily="34" charset="-122"/>
                          <a:ea typeface="微软雅黑" panose="020B0503020204020204" pitchFamily="34" charset="-122"/>
                        </a:rPr>
                        <a:t>Spiders</a:t>
                      </a:r>
                      <a:r>
                        <a:rPr lang="zh-CN" sz="1800" kern="100" dirty="0">
                          <a:effectLst/>
                          <a:latin typeface="微软雅黑" panose="020B0503020204020204" pitchFamily="34" charset="-122"/>
                          <a:ea typeface="微软雅黑" panose="020B0503020204020204" pitchFamily="34" charset="-122"/>
                        </a:rPr>
                        <a:t>。无默认值</a:t>
                      </a:r>
                      <a:endParaRPr lang="zh-CN" sz="1800" kern="100" dirty="0">
                        <a:effectLst/>
                        <a:latin typeface="微软雅黑" panose="020B0503020204020204" pitchFamily="34" charset="-122"/>
                        <a:ea typeface="微软雅黑" panose="020B0503020204020204" pitchFamily="34" charset="-122"/>
                        <a:cs typeface="Times New Roman"/>
                      </a:endParaRPr>
                    </a:p>
                  </a:txBody>
                  <a:tcPr marL="68581" marR="68581"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8">
            <a:extLst>
              <a:ext uri="{FF2B5EF4-FFF2-40B4-BE49-F238E27FC236}">
                <a16:creationId xmlns:a16="http://schemas.microsoft.com/office/drawing/2014/main" id="{0B69FC3F-1FC0-4F71-B166-7054460F0F83}"/>
              </a:ext>
            </a:extLst>
          </p:cNvPr>
          <p:cNvSpPr>
            <a:spLocks noGrp="1"/>
          </p:cNvSpPr>
          <p:nvPr>
            <p:ph idx="1"/>
          </p:nvPr>
        </p:nvSpPr>
        <p:spPr/>
        <p:txBody>
          <a:bodyPr/>
          <a:lstStyle/>
          <a:p>
            <a:pPr marL="361950" indent="-361950"/>
            <a:r>
              <a:rPr lang="en-US" altLang="zh-CN"/>
              <a:t>Scrapy</a:t>
            </a:r>
            <a:r>
              <a:rPr lang="zh-CN" altLang="zh-CN"/>
              <a:t>是一个爬虫框架而非功能函数库，简单地说，它是一个半成品，可以帮助用户简单快速地部署一个专业的网络爬虫。</a:t>
            </a:r>
            <a:r>
              <a:rPr lang="en-US" altLang="zh-CN"/>
              <a:t>Scrapy</a:t>
            </a:r>
            <a:r>
              <a:rPr lang="zh-CN" altLang="zh-CN"/>
              <a:t>爬虫框架主要由引擎（</a:t>
            </a:r>
            <a:r>
              <a:rPr lang="en-US" altLang="zh-CN"/>
              <a:t>Engine</a:t>
            </a:r>
            <a:r>
              <a:rPr lang="zh-CN" altLang="zh-CN"/>
              <a:t>）、调度器（</a:t>
            </a:r>
            <a:r>
              <a:rPr lang="en-US" altLang="zh-CN"/>
              <a:t>Scheduler</a:t>
            </a:r>
            <a:r>
              <a:rPr lang="zh-CN" altLang="zh-CN"/>
              <a:t>）、下载器（</a:t>
            </a:r>
            <a:r>
              <a:rPr lang="en-US" altLang="zh-CN"/>
              <a:t>Downloader</a:t>
            </a:r>
            <a:r>
              <a:rPr lang="zh-CN" altLang="zh-CN"/>
              <a:t>）、</a:t>
            </a:r>
            <a:r>
              <a:rPr lang="en-US" altLang="zh-CN"/>
              <a:t>Spiders</a:t>
            </a:r>
            <a:r>
              <a:rPr lang="zh-CN" altLang="zh-CN"/>
              <a:t>、</a:t>
            </a:r>
            <a:r>
              <a:rPr lang="en-US" altLang="zh-CN"/>
              <a:t>Item Pipelines</a:t>
            </a:r>
            <a:r>
              <a:rPr lang="zh-CN" altLang="zh-CN"/>
              <a:t>、下载器中间件（</a:t>
            </a:r>
            <a:r>
              <a:rPr lang="en-US" altLang="zh-CN"/>
              <a:t>Downloader Middlewares</a:t>
            </a:r>
            <a:r>
              <a:rPr lang="zh-CN" altLang="zh-CN"/>
              <a:t>）、</a:t>
            </a:r>
            <a:r>
              <a:rPr lang="en-US" altLang="zh-CN"/>
              <a:t>Spider</a:t>
            </a:r>
            <a:r>
              <a:rPr lang="zh-CN" altLang="zh-CN"/>
              <a:t>中间件（</a:t>
            </a:r>
            <a:r>
              <a:rPr lang="en-US" altLang="zh-CN"/>
              <a:t>Spider Middlewares</a:t>
            </a:r>
            <a:r>
              <a:rPr lang="zh-CN" altLang="zh-CN"/>
              <a:t>）这</a:t>
            </a:r>
            <a:r>
              <a:rPr lang="en-US" altLang="zh-CN"/>
              <a:t>7</a:t>
            </a:r>
            <a:r>
              <a:rPr lang="zh-CN" altLang="zh-CN"/>
              <a:t>个组件构成。</a:t>
            </a:r>
            <a:endParaRPr lang="zh-CN" altLang="en-US"/>
          </a:p>
        </p:txBody>
      </p:sp>
      <p:sp>
        <p:nvSpPr>
          <p:cNvPr id="12291" name="标题 2">
            <a:extLst>
              <a:ext uri="{FF2B5EF4-FFF2-40B4-BE49-F238E27FC236}">
                <a16:creationId xmlns:a16="http://schemas.microsoft.com/office/drawing/2014/main" id="{00F58E4B-8BC8-4B81-8631-08FAD39F6276}"/>
              </a:ext>
            </a:extLst>
          </p:cNvPr>
          <p:cNvSpPr>
            <a:spLocks noGrp="1"/>
          </p:cNvSpPr>
          <p:nvPr>
            <p:ph type="title"/>
          </p:nvPr>
        </p:nvSpPr>
        <p:spPr/>
        <p:txBody>
          <a:bodyPr/>
          <a:lstStyle/>
          <a:p>
            <a:pPr marL="342900" indent="-342900"/>
            <a:r>
              <a:rPr lang="zh-CN" altLang="zh-CN"/>
              <a:t>了解</a:t>
            </a:r>
            <a:r>
              <a:rPr lang="en-US" altLang="zh-CN"/>
              <a:t>Scrapy</a:t>
            </a:r>
            <a:r>
              <a:rPr lang="zh-CN" altLang="zh-CN"/>
              <a:t>爬虫框架</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4">
            <a:extLst>
              <a:ext uri="{FF2B5EF4-FFF2-40B4-BE49-F238E27FC236}">
                <a16:creationId xmlns:a16="http://schemas.microsoft.com/office/drawing/2014/main" id="{2F9A55AF-6543-4640-B6B9-C256D42D0757}"/>
              </a:ext>
            </a:extLst>
          </p:cNvPr>
          <p:cNvSpPr>
            <a:spLocks noGrp="1"/>
          </p:cNvSpPr>
          <p:nvPr>
            <p:ph idx="1"/>
          </p:nvPr>
        </p:nvSpPr>
        <p:spPr>
          <a:xfrm>
            <a:off x="423863" y="1116013"/>
            <a:ext cx="11107737" cy="5008562"/>
          </a:xfrm>
        </p:spPr>
        <p:txBody>
          <a:bodyPr/>
          <a:lstStyle/>
          <a:p>
            <a:pPr marL="361950" indent="-361950"/>
            <a:r>
              <a:rPr lang="en-US" altLang="zh-CN"/>
              <a:t>process_request</a:t>
            </a:r>
            <a:r>
              <a:rPr lang="zh-CN" altLang="zh-CN"/>
              <a:t>方法返回值则有</a:t>
            </a:r>
            <a:r>
              <a:rPr lang="en-US" altLang="zh-CN"/>
              <a:t>4</a:t>
            </a:r>
            <a:r>
              <a:rPr lang="zh-CN" altLang="zh-CN"/>
              <a:t>种，每种返回值的作用说明如表所示。</a:t>
            </a:r>
          </a:p>
          <a:p>
            <a:pPr marL="361950" indent="-361950"/>
            <a:endParaRPr lang="zh-CN" altLang="en-US"/>
          </a:p>
        </p:txBody>
      </p:sp>
      <p:sp>
        <p:nvSpPr>
          <p:cNvPr id="39939" name="标题 2">
            <a:extLst>
              <a:ext uri="{FF2B5EF4-FFF2-40B4-BE49-F238E27FC236}">
                <a16:creationId xmlns:a16="http://schemas.microsoft.com/office/drawing/2014/main" id="{1F0437F4-A677-49B5-9024-47080FD28533}"/>
              </a:ext>
            </a:extLst>
          </p:cNvPr>
          <p:cNvSpPr>
            <a:spLocks noGrp="1"/>
          </p:cNvSpPr>
          <p:nvPr>
            <p:ph type="title"/>
          </p:nvPr>
        </p:nvSpPr>
        <p:spPr/>
        <p:txBody>
          <a:bodyPr/>
          <a:lstStyle/>
          <a:p>
            <a:r>
              <a:rPr lang="zh-CN" altLang="zh-CN"/>
              <a:t>定制下载器中间件</a:t>
            </a:r>
            <a:endParaRPr lang="zh-CN" altLang="en-US"/>
          </a:p>
        </p:txBody>
      </p:sp>
      <p:graphicFrame>
        <p:nvGraphicFramePr>
          <p:cNvPr id="7" name="表格 6">
            <a:extLst>
              <a:ext uri="{FF2B5EF4-FFF2-40B4-BE49-F238E27FC236}">
                <a16:creationId xmlns:a16="http://schemas.microsoft.com/office/drawing/2014/main" id="{BF035FD3-9C52-4E11-B34D-BFDCD079BE3F}"/>
              </a:ext>
            </a:extLst>
          </p:cNvPr>
          <p:cNvGraphicFramePr>
            <a:graphicFrameLocks noGrp="1"/>
          </p:cNvGraphicFramePr>
          <p:nvPr/>
        </p:nvGraphicFramePr>
        <p:xfrm>
          <a:off x="739775" y="1789113"/>
          <a:ext cx="10918825" cy="4156075"/>
        </p:xfrm>
        <a:graphic>
          <a:graphicData uri="http://schemas.openxmlformats.org/drawingml/2006/table">
            <a:tbl>
              <a:tblPr firstRow="1" firstCol="1" bandRow="1">
                <a:tableStyleId>{5C22544A-7EE6-4342-B048-85BDC9FD1C3A}</a:tableStyleId>
              </a:tblPr>
              <a:tblGrid>
                <a:gridCol w="2581998">
                  <a:extLst>
                    <a:ext uri="{9D8B030D-6E8A-4147-A177-3AD203B41FA5}">
                      <a16:colId xmlns:a16="http://schemas.microsoft.com/office/drawing/2014/main" val="20000"/>
                    </a:ext>
                  </a:extLst>
                </a:gridCol>
                <a:gridCol w="8336827">
                  <a:extLst>
                    <a:ext uri="{9D8B030D-6E8A-4147-A177-3AD203B41FA5}">
                      <a16:colId xmlns:a16="http://schemas.microsoft.com/office/drawing/2014/main" val="20001"/>
                    </a:ext>
                  </a:extLst>
                </a:gridCol>
              </a:tblGrid>
              <a:tr h="432024">
                <a:tc>
                  <a:txBody>
                    <a:bodyPr/>
                    <a:lstStyle/>
                    <a:p>
                      <a:pPr indent="1270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返回值类型</a:t>
                      </a:r>
                      <a:endParaRPr lang="zh-CN" sz="1800" kern="100">
                        <a:effectLst/>
                        <a:latin typeface="微软雅黑" panose="020B0503020204020204" pitchFamily="34" charset="-122"/>
                        <a:ea typeface="微软雅黑" panose="020B0503020204020204" pitchFamily="34" charset="-122"/>
                        <a:cs typeface="Times New Roman"/>
                      </a:endParaRPr>
                    </a:p>
                  </a:txBody>
                  <a:tcPr marL="28802" marR="28802"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28802" marR="28802" marT="0" marB="0" anchor="ctr"/>
                </a:tc>
                <a:extLst>
                  <a:ext uri="{0D108BD9-81ED-4DB2-BD59-A6C34878D82A}">
                    <a16:rowId xmlns:a16="http://schemas.microsoft.com/office/drawing/2014/main" val="10000"/>
                  </a:ext>
                </a:extLst>
              </a:tr>
              <a:tr h="823007">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None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8802" marR="28802" marT="0" marB="0" anchor="ctr"/>
                </a:tc>
                <a:tc>
                  <a:txBody>
                    <a:bodyPr/>
                    <a:lstStyle/>
                    <a:p>
                      <a:pPr indent="127000" algn="just">
                        <a:lnSpc>
                          <a:spcPct val="150000"/>
                        </a:lnSpc>
                        <a:spcAft>
                          <a:spcPts val="0"/>
                        </a:spcAft>
                      </a:pP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将继续处理该请求，执行其他中间件的相应方法，直到合适的下载器处理函数被调用，该请求被执行</a:t>
                      </a:r>
                      <a:endParaRPr lang="zh-CN" sz="1800" kern="100" dirty="0">
                        <a:effectLst/>
                        <a:latin typeface="微软雅黑" panose="020B0503020204020204" pitchFamily="34" charset="-122"/>
                        <a:ea typeface="微软雅黑" panose="020B0503020204020204" pitchFamily="34" charset="-122"/>
                        <a:cs typeface="Times New Roman"/>
                      </a:endParaRPr>
                    </a:p>
                  </a:txBody>
                  <a:tcPr marL="28802" marR="28802" marT="0" marB="0" anchor="ctr"/>
                </a:tc>
                <a:extLst>
                  <a:ext uri="{0D108BD9-81ED-4DB2-BD59-A6C34878D82A}">
                    <a16:rowId xmlns:a16="http://schemas.microsoft.com/office/drawing/2014/main" val="10001"/>
                  </a:ext>
                </a:extLst>
              </a:tr>
              <a:tr h="12345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Response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8802" marR="28802" marT="0" marB="0" anchor="ctr"/>
                </a:tc>
                <a:tc>
                  <a:txBody>
                    <a:bodyPr/>
                    <a:lstStyle/>
                    <a:p>
                      <a:pPr indent="127000" algn="l">
                        <a:lnSpc>
                          <a:spcPct val="150000"/>
                        </a:lnSpc>
                        <a:spcAft>
                          <a:spcPts val="0"/>
                        </a:spcAft>
                      </a:pPr>
                      <a:r>
                        <a:rPr lang="en-US" sz="1800" kern="100">
                          <a:effectLst/>
                          <a:latin typeface="微软雅黑" panose="020B0503020204020204" pitchFamily="34" charset="-122"/>
                          <a:ea typeface="微软雅黑" panose="020B0503020204020204" pitchFamily="34" charset="-122"/>
                        </a:rPr>
                        <a:t>Scrapy</a:t>
                      </a:r>
                      <a:r>
                        <a:rPr lang="zh-CN" sz="1800" kern="100">
                          <a:effectLst/>
                          <a:latin typeface="微软雅黑" panose="020B0503020204020204" pitchFamily="34" charset="-122"/>
                          <a:ea typeface="微软雅黑" panose="020B0503020204020204" pitchFamily="34" charset="-122"/>
                        </a:rPr>
                        <a:t>不会调用其他的</a:t>
                      </a:r>
                      <a:r>
                        <a:rPr lang="en-US" sz="1800" kern="100">
                          <a:effectLst/>
                          <a:latin typeface="微软雅黑" panose="020B0503020204020204" pitchFamily="34" charset="-122"/>
                          <a:ea typeface="微软雅黑" panose="020B0503020204020204" pitchFamily="34" charset="-122"/>
                        </a:rPr>
                        <a:t>process_request</a:t>
                      </a:r>
                      <a:r>
                        <a:rPr lang="zh-CN" sz="1800" kern="100">
                          <a:effectLst/>
                          <a:latin typeface="微软雅黑" panose="020B0503020204020204" pitchFamily="34" charset="-122"/>
                          <a:ea typeface="微软雅黑" panose="020B0503020204020204" pitchFamily="34" charset="-122"/>
                        </a:rPr>
                        <a:t>、</a:t>
                      </a:r>
                      <a:r>
                        <a:rPr lang="en-US" sz="1800" kern="100">
                          <a:effectLst/>
                          <a:latin typeface="微软雅黑" panose="020B0503020204020204" pitchFamily="34" charset="-122"/>
                          <a:ea typeface="微软雅黑" panose="020B0503020204020204" pitchFamily="34" charset="-122"/>
                        </a:rPr>
                        <a:t>process_exception</a:t>
                      </a:r>
                      <a:r>
                        <a:rPr lang="zh-CN" sz="1800" kern="100">
                          <a:effectLst/>
                          <a:latin typeface="微软雅黑" panose="020B0503020204020204" pitchFamily="34" charset="-122"/>
                          <a:ea typeface="微软雅黑" panose="020B0503020204020204" pitchFamily="34" charset="-122"/>
                        </a:rPr>
                        <a:t>方法，或相应的下载方法，将返回该响应。已安装的中间件的</a:t>
                      </a:r>
                      <a:r>
                        <a:rPr lang="en-US" sz="1800" kern="100">
                          <a:effectLst/>
                          <a:latin typeface="微软雅黑" panose="020B0503020204020204" pitchFamily="34" charset="-122"/>
                          <a:ea typeface="微软雅黑" panose="020B0503020204020204" pitchFamily="34" charset="-122"/>
                        </a:rPr>
                        <a:t>process_response</a:t>
                      </a:r>
                      <a:r>
                        <a:rPr lang="zh-CN" sz="1800" kern="100">
                          <a:effectLst/>
                          <a:latin typeface="微软雅黑" panose="020B0503020204020204" pitchFamily="34" charset="-122"/>
                          <a:ea typeface="微软雅黑" panose="020B0503020204020204" pitchFamily="34" charset="-122"/>
                        </a:rPr>
                        <a:t>方法则会在每个响应返回时被调用</a:t>
                      </a:r>
                      <a:endParaRPr lang="zh-CN" sz="1800" kern="100">
                        <a:effectLst/>
                        <a:latin typeface="微软雅黑" panose="020B0503020204020204" pitchFamily="34" charset="-122"/>
                        <a:ea typeface="微软雅黑" panose="020B0503020204020204" pitchFamily="34" charset="-122"/>
                        <a:cs typeface="Times New Roman"/>
                      </a:endParaRPr>
                    </a:p>
                  </a:txBody>
                  <a:tcPr marL="28802" marR="28802" marT="0" marB="0" anchor="ctr"/>
                </a:tc>
                <a:extLst>
                  <a:ext uri="{0D108BD9-81ED-4DB2-BD59-A6C34878D82A}">
                    <a16:rowId xmlns:a16="http://schemas.microsoft.com/office/drawing/2014/main" val="10002"/>
                  </a:ext>
                </a:extLst>
              </a:tr>
              <a:tr h="432024">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Request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8802" marR="28802" marT="0" marB="0" anchor="ctr"/>
                </a:tc>
                <a:tc>
                  <a:txBody>
                    <a:bodyPr/>
                    <a:lstStyle/>
                    <a:p>
                      <a:pPr indent="127000" algn="l">
                        <a:lnSpc>
                          <a:spcPct val="150000"/>
                        </a:lnSpc>
                        <a:spcAft>
                          <a:spcPts val="0"/>
                        </a:spcAft>
                      </a:pP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停止调用</a:t>
                      </a:r>
                      <a:r>
                        <a:rPr lang="en-US" sz="1800" kern="100" dirty="0" err="1">
                          <a:effectLst/>
                          <a:latin typeface="微软雅黑" panose="020B0503020204020204" pitchFamily="34" charset="-122"/>
                          <a:ea typeface="微软雅黑" panose="020B0503020204020204" pitchFamily="34" charset="-122"/>
                        </a:rPr>
                        <a:t>process_request</a:t>
                      </a:r>
                      <a:r>
                        <a:rPr lang="zh-CN" sz="1800" kern="100" dirty="0">
                          <a:effectLst/>
                          <a:latin typeface="微软雅黑" panose="020B0503020204020204" pitchFamily="34" charset="-122"/>
                          <a:ea typeface="微软雅黑" panose="020B0503020204020204" pitchFamily="34" charset="-122"/>
                        </a:rPr>
                        <a:t>方法并重新调度返回的请求</a:t>
                      </a:r>
                      <a:endParaRPr lang="zh-CN" sz="1800" kern="100" dirty="0">
                        <a:effectLst/>
                        <a:latin typeface="微软雅黑" panose="020B0503020204020204" pitchFamily="34" charset="-122"/>
                        <a:ea typeface="微软雅黑" panose="020B0503020204020204" pitchFamily="34" charset="-122"/>
                        <a:cs typeface="Times New Roman"/>
                      </a:endParaRPr>
                    </a:p>
                  </a:txBody>
                  <a:tcPr marL="28802" marR="28802" marT="0" marB="0" anchor="ctr"/>
                </a:tc>
                <a:extLst>
                  <a:ext uri="{0D108BD9-81ED-4DB2-BD59-A6C34878D82A}">
                    <a16:rowId xmlns:a16="http://schemas.microsoft.com/office/drawing/2014/main" val="10003"/>
                  </a:ext>
                </a:extLst>
              </a:tr>
              <a:tr h="1234510">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Raise </a:t>
                      </a:r>
                      <a:r>
                        <a:rPr lang="en-US" sz="1800" b="0" kern="100" dirty="0" err="1">
                          <a:effectLst/>
                          <a:latin typeface="微软雅黑" panose="020B0503020204020204" pitchFamily="34" charset="-122"/>
                          <a:ea typeface="微软雅黑" panose="020B0503020204020204" pitchFamily="34" charset="-122"/>
                        </a:rPr>
                        <a:t>IgnoreRequest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28802" marR="28802"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下载中间件的</a:t>
                      </a:r>
                      <a:r>
                        <a:rPr lang="en-US" sz="1800" kern="100" dirty="0" err="1">
                          <a:effectLst/>
                          <a:latin typeface="微软雅黑" panose="020B0503020204020204" pitchFamily="34" charset="-122"/>
                          <a:ea typeface="微软雅黑" panose="020B0503020204020204" pitchFamily="34" charset="-122"/>
                        </a:rPr>
                        <a:t>process_exeption</a:t>
                      </a:r>
                      <a:r>
                        <a:rPr lang="zh-CN" sz="1800" kern="100" dirty="0">
                          <a:effectLst/>
                          <a:latin typeface="微软雅黑" panose="020B0503020204020204" pitchFamily="34" charset="-122"/>
                          <a:ea typeface="微软雅黑" panose="020B0503020204020204" pitchFamily="34" charset="-122"/>
                        </a:rPr>
                        <a:t>方法会被调用。如果没有任何一个方法处理该返回值，那么</a:t>
                      </a:r>
                      <a:r>
                        <a:rPr lang="en-US" sz="1800" kern="100" dirty="0">
                          <a:effectLst/>
                          <a:latin typeface="微软雅黑" panose="020B0503020204020204" pitchFamily="34" charset="-122"/>
                          <a:ea typeface="微软雅黑" panose="020B0503020204020204" pitchFamily="34" charset="-122"/>
                        </a:rPr>
                        <a:t>Request</a:t>
                      </a:r>
                      <a:r>
                        <a:rPr lang="zh-CN" sz="1800" kern="100" dirty="0">
                          <a:effectLst/>
                          <a:latin typeface="微软雅黑" panose="020B0503020204020204" pitchFamily="34" charset="-122"/>
                          <a:ea typeface="微软雅黑" panose="020B0503020204020204" pitchFamily="34" charset="-122"/>
                        </a:rPr>
                        <a:t>的</a:t>
                      </a:r>
                      <a:r>
                        <a:rPr lang="en-US" sz="1800" kern="100" dirty="0" err="1">
                          <a:effectLst/>
                          <a:latin typeface="微软雅黑" panose="020B0503020204020204" pitchFamily="34" charset="-122"/>
                          <a:ea typeface="微软雅黑" panose="020B0503020204020204" pitchFamily="34" charset="-122"/>
                        </a:rPr>
                        <a:t>errback</a:t>
                      </a:r>
                      <a:r>
                        <a:rPr lang="zh-CN" sz="1800" kern="100" dirty="0">
                          <a:effectLst/>
                          <a:latin typeface="微软雅黑" panose="020B0503020204020204" pitchFamily="34" charset="-122"/>
                          <a:ea typeface="微软雅黑" panose="020B0503020204020204" pitchFamily="34" charset="-122"/>
                        </a:rPr>
                        <a:t>方法会被调用。如果没有代码处理抛出的异常，那么该异常被忽略且无记录</a:t>
                      </a:r>
                      <a:endParaRPr lang="zh-CN" sz="1800" kern="100" dirty="0">
                        <a:effectLst/>
                        <a:latin typeface="微软雅黑" panose="020B0503020204020204" pitchFamily="34" charset="-122"/>
                        <a:ea typeface="微软雅黑" panose="020B0503020204020204" pitchFamily="34" charset="-122"/>
                        <a:cs typeface="Times New Roman"/>
                      </a:endParaRPr>
                    </a:p>
                  </a:txBody>
                  <a:tcPr marL="28802" marR="28802"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F1C32ED5-E5A8-453E-8225-E17A66C8BE14}"/>
              </a:ext>
            </a:extLst>
          </p:cNvPr>
          <p:cNvSpPr>
            <a:spLocks noGrp="1"/>
          </p:cNvSpPr>
          <p:nvPr>
            <p:ph idx="1"/>
          </p:nvPr>
        </p:nvSpPr>
        <p:spPr>
          <a:xfrm>
            <a:off x="423863" y="981075"/>
            <a:ext cx="11107737" cy="5143500"/>
          </a:xfrm>
        </p:spPr>
        <p:txBody>
          <a:bodyPr/>
          <a:lstStyle/>
          <a:p>
            <a:pPr marL="361950" indent="-361950"/>
            <a:r>
              <a:rPr lang="zh-CN" altLang="zh-CN"/>
              <a:t>除了定制的下载器中间件，在</a:t>
            </a:r>
            <a:r>
              <a:rPr lang="en-US" altLang="zh-CN"/>
              <a:t>Scrapy</a:t>
            </a:r>
            <a:r>
              <a:rPr lang="zh-CN" altLang="zh-CN"/>
              <a:t>框架中已经默认提供并开启了众多下载器中间件，内置的下载器中间件设置</a:t>
            </a:r>
            <a:r>
              <a:rPr lang="en-US" altLang="zh-CN"/>
              <a:t>DOWNLOADER_MIDDLEWARES_BASE</a:t>
            </a:r>
            <a:r>
              <a:rPr lang="zh-CN" altLang="zh-CN"/>
              <a:t>中的各中间件说明及其顺序如表所示。</a:t>
            </a:r>
          </a:p>
          <a:p>
            <a:pPr marL="361950" indent="-361950"/>
            <a:endParaRPr lang="zh-CN" altLang="en-US"/>
          </a:p>
        </p:txBody>
      </p:sp>
      <p:sp>
        <p:nvSpPr>
          <p:cNvPr id="40963" name="标题 2">
            <a:extLst>
              <a:ext uri="{FF2B5EF4-FFF2-40B4-BE49-F238E27FC236}">
                <a16:creationId xmlns:a16="http://schemas.microsoft.com/office/drawing/2014/main" id="{867DC99A-A084-43E3-8823-D9D29865D974}"/>
              </a:ext>
            </a:extLst>
          </p:cNvPr>
          <p:cNvSpPr>
            <a:spLocks noGrp="1"/>
          </p:cNvSpPr>
          <p:nvPr>
            <p:ph type="title"/>
          </p:nvPr>
        </p:nvSpPr>
        <p:spPr/>
        <p:txBody>
          <a:bodyPr/>
          <a:lstStyle/>
          <a:p>
            <a:r>
              <a:rPr lang="zh-CN" altLang="zh-CN"/>
              <a:t>定制下载器中间件</a:t>
            </a:r>
            <a:endParaRPr lang="zh-CN" altLang="en-US"/>
          </a:p>
        </p:txBody>
      </p:sp>
      <p:graphicFrame>
        <p:nvGraphicFramePr>
          <p:cNvPr id="5" name="表格 4">
            <a:extLst>
              <a:ext uri="{FF2B5EF4-FFF2-40B4-BE49-F238E27FC236}">
                <a16:creationId xmlns:a16="http://schemas.microsoft.com/office/drawing/2014/main" id="{02770B9F-F31A-4BCC-890C-B3A844DA68C3}"/>
              </a:ext>
            </a:extLst>
          </p:cNvPr>
          <p:cNvGraphicFramePr>
            <a:graphicFrameLocks noGrp="1"/>
          </p:cNvGraphicFramePr>
          <p:nvPr/>
        </p:nvGraphicFramePr>
        <p:xfrm>
          <a:off x="188913" y="2006600"/>
          <a:ext cx="11791950" cy="4176714"/>
        </p:xfrm>
        <a:graphic>
          <a:graphicData uri="http://schemas.openxmlformats.org/drawingml/2006/table">
            <a:tbl>
              <a:tblPr firstRow="1" firstCol="1" bandRow="1">
                <a:tableStyleId>{5C22544A-7EE6-4342-B048-85BDC9FD1C3A}</a:tableStyleId>
              </a:tblPr>
              <a:tblGrid>
                <a:gridCol w="3684144">
                  <a:extLst>
                    <a:ext uri="{9D8B030D-6E8A-4147-A177-3AD203B41FA5}">
                      <a16:colId xmlns:a16="http://schemas.microsoft.com/office/drawing/2014/main" val="20000"/>
                    </a:ext>
                  </a:extLst>
                </a:gridCol>
                <a:gridCol w="7327950">
                  <a:extLst>
                    <a:ext uri="{9D8B030D-6E8A-4147-A177-3AD203B41FA5}">
                      <a16:colId xmlns:a16="http://schemas.microsoft.com/office/drawing/2014/main" val="20001"/>
                    </a:ext>
                  </a:extLst>
                </a:gridCol>
                <a:gridCol w="779856">
                  <a:extLst>
                    <a:ext uri="{9D8B030D-6E8A-4147-A177-3AD203B41FA5}">
                      <a16:colId xmlns:a16="http://schemas.microsoft.com/office/drawing/2014/main" val="20002"/>
                    </a:ext>
                  </a:extLst>
                </a:gridCol>
              </a:tblGrid>
              <a:tr h="432037">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中间件名称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顺序</a:t>
                      </a:r>
                      <a:endParaRPr lang="zh-CN" sz="1800" kern="100">
                        <a:effectLst/>
                        <a:latin typeface="微软雅黑" panose="020B0503020204020204" pitchFamily="34" charset="-122"/>
                        <a:ea typeface="微软雅黑" panose="020B0503020204020204" pitchFamily="34" charset="-122"/>
                        <a:cs typeface="Times New Roman"/>
                      </a:endParaRPr>
                    </a:p>
                  </a:txBody>
                  <a:tcPr marL="9000" marR="9000" marT="0" marB="0"/>
                </a:tc>
                <a:extLst>
                  <a:ext uri="{0D108BD9-81ED-4DB2-BD59-A6C34878D82A}">
                    <a16:rowId xmlns:a16="http://schemas.microsoft.com/office/drawing/2014/main" val="10000"/>
                  </a:ext>
                </a:extLst>
              </a:tr>
              <a:tr h="1234543">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CookiesMiddleware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该中间件使得爬取需要</a:t>
                      </a:r>
                      <a:r>
                        <a:rPr lang="en-US" sz="1800" kern="100" dirty="0">
                          <a:effectLst/>
                          <a:latin typeface="微软雅黑" panose="020B0503020204020204" pitchFamily="34" charset="-122"/>
                          <a:ea typeface="微软雅黑" panose="020B0503020204020204" pitchFamily="34" charset="-122"/>
                        </a:rPr>
                        <a:t>cookie</a:t>
                      </a:r>
                      <a:r>
                        <a:rPr lang="zh-CN" sz="1800" kern="100" dirty="0">
                          <a:effectLst/>
                          <a:latin typeface="微软雅黑" panose="020B0503020204020204" pitchFamily="34" charset="-122"/>
                          <a:ea typeface="微软雅黑" panose="020B0503020204020204" pitchFamily="34" charset="-122"/>
                        </a:rPr>
                        <a:t>（例如使用</a:t>
                      </a:r>
                      <a:r>
                        <a:rPr lang="en-US" sz="1800" kern="100" dirty="0">
                          <a:effectLst/>
                          <a:latin typeface="微软雅黑" panose="020B0503020204020204" pitchFamily="34" charset="-122"/>
                          <a:ea typeface="微软雅黑" panose="020B0503020204020204" pitchFamily="34" charset="-122"/>
                        </a:rPr>
                        <a:t>session</a:t>
                      </a:r>
                      <a:r>
                        <a:rPr lang="zh-CN" sz="1800" kern="100" dirty="0">
                          <a:effectLst/>
                          <a:latin typeface="微软雅黑" panose="020B0503020204020204" pitchFamily="34" charset="-122"/>
                          <a:ea typeface="微软雅黑" panose="020B0503020204020204" pitchFamily="34" charset="-122"/>
                        </a:rPr>
                        <a:t>）的网站成为了可能。其追踪了</a:t>
                      </a:r>
                      <a:r>
                        <a:rPr lang="en-US" sz="1800" kern="100" dirty="0">
                          <a:effectLst/>
                          <a:latin typeface="微软雅黑" panose="020B0503020204020204" pitchFamily="34" charset="-122"/>
                          <a:ea typeface="微软雅黑" panose="020B0503020204020204" pitchFamily="34" charset="-122"/>
                        </a:rPr>
                        <a:t>Web server</a:t>
                      </a:r>
                      <a:r>
                        <a:rPr lang="zh-CN" sz="1800" kern="100" dirty="0">
                          <a:effectLst/>
                          <a:latin typeface="微软雅黑" panose="020B0503020204020204" pitchFamily="34" charset="-122"/>
                          <a:ea typeface="微软雅黑" panose="020B0503020204020204" pitchFamily="34" charset="-122"/>
                        </a:rPr>
                        <a:t>发送的</a:t>
                      </a:r>
                      <a:r>
                        <a:rPr lang="en-US" sz="1800" kern="100" dirty="0">
                          <a:effectLst/>
                          <a:latin typeface="微软雅黑" panose="020B0503020204020204" pitchFamily="34" charset="-122"/>
                          <a:ea typeface="微软雅黑" panose="020B0503020204020204" pitchFamily="34" charset="-122"/>
                        </a:rPr>
                        <a:t>cookie</a:t>
                      </a:r>
                      <a:r>
                        <a:rPr lang="zh-CN" sz="1800" kern="100" dirty="0">
                          <a:effectLst/>
                          <a:latin typeface="微软雅黑" panose="020B0503020204020204" pitchFamily="34" charset="-122"/>
                          <a:ea typeface="微软雅黑" panose="020B0503020204020204" pitchFamily="34" charset="-122"/>
                        </a:rPr>
                        <a:t>，并在之后的请求中发送回去，就如浏览器所做的那样</a:t>
                      </a:r>
                      <a:endParaRPr lang="zh-CN" sz="180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900</a:t>
                      </a:r>
                      <a:endParaRPr lang="zh-CN" sz="1800" kern="100">
                        <a:effectLst/>
                        <a:latin typeface="微软雅黑" panose="020B0503020204020204" pitchFamily="34" charset="-122"/>
                        <a:ea typeface="微软雅黑" panose="020B0503020204020204" pitchFamily="34" charset="-122"/>
                        <a:cs typeface="Times New Roman"/>
                      </a:endParaRPr>
                    </a:p>
                  </a:txBody>
                  <a:tcPr marL="9000" marR="9000" marT="0" marB="0" anchor="ctr"/>
                </a:tc>
                <a:extLst>
                  <a:ext uri="{0D108BD9-81ED-4DB2-BD59-A6C34878D82A}">
                    <a16:rowId xmlns:a16="http://schemas.microsoft.com/office/drawing/2014/main" val="10001"/>
                  </a:ext>
                </a:extLst>
              </a:tr>
              <a:tr h="823030">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DefaultHeadersMiddleware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该中间件设置</a:t>
                      </a:r>
                      <a:r>
                        <a:rPr lang="en-US" sz="1800" kern="100" dirty="0">
                          <a:effectLst/>
                          <a:latin typeface="微软雅黑" panose="020B0503020204020204" pitchFamily="34" charset="-122"/>
                          <a:ea typeface="微软雅黑" panose="020B0503020204020204" pitchFamily="34" charset="-122"/>
                        </a:rPr>
                        <a:t>DEFAULT_REQUEST_HEADERS</a:t>
                      </a:r>
                      <a:r>
                        <a:rPr lang="zh-CN" sz="1800" kern="100" dirty="0">
                          <a:effectLst/>
                          <a:latin typeface="微软雅黑" panose="020B0503020204020204" pitchFamily="34" charset="-122"/>
                          <a:ea typeface="微软雅黑" panose="020B0503020204020204" pitchFamily="34" charset="-122"/>
                        </a:rPr>
                        <a:t>指定的默认</a:t>
                      </a:r>
                      <a:r>
                        <a:rPr lang="en-US" sz="1800" kern="100" dirty="0">
                          <a:effectLst/>
                          <a:latin typeface="微软雅黑" panose="020B0503020204020204" pitchFamily="34" charset="-122"/>
                          <a:ea typeface="微软雅黑" panose="020B0503020204020204" pitchFamily="34" charset="-122"/>
                        </a:rPr>
                        <a:t>request header</a:t>
                      </a:r>
                      <a:endParaRPr lang="zh-CN" sz="180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550</a:t>
                      </a:r>
                      <a:endParaRPr lang="zh-CN" sz="1800" kern="100">
                        <a:effectLst/>
                        <a:latin typeface="微软雅黑" panose="020B0503020204020204" pitchFamily="34" charset="-122"/>
                        <a:ea typeface="微软雅黑" panose="020B0503020204020204" pitchFamily="34" charset="-122"/>
                        <a:cs typeface="Times New Roman"/>
                      </a:endParaRPr>
                    </a:p>
                  </a:txBody>
                  <a:tcPr marL="9000" marR="9000" marT="0" marB="0" anchor="ctr"/>
                </a:tc>
                <a:extLst>
                  <a:ext uri="{0D108BD9-81ED-4DB2-BD59-A6C34878D82A}">
                    <a16:rowId xmlns:a16="http://schemas.microsoft.com/office/drawing/2014/main" val="10002"/>
                  </a:ext>
                </a:extLst>
              </a:tr>
              <a:tr h="432037">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DownloadTimeoutMiddleware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该中间件设置</a:t>
                      </a:r>
                      <a:r>
                        <a:rPr lang="en-US" sz="1800" kern="100" dirty="0">
                          <a:effectLst/>
                          <a:latin typeface="微软雅黑" panose="020B0503020204020204" pitchFamily="34" charset="-122"/>
                          <a:ea typeface="微软雅黑" panose="020B0503020204020204" pitchFamily="34" charset="-122"/>
                        </a:rPr>
                        <a:t>DOWNLOAD_TIMEOUT </a:t>
                      </a:r>
                      <a:r>
                        <a:rPr lang="zh-CN" sz="1800" kern="100" dirty="0">
                          <a:effectLst/>
                          <a:latin typeface="微软雅黑" panose="020B0503020204020204" pitchFamily="34" charset="-122"/>
                          <a:ea typeface="微软雅黑" panose="020B0503020204020204" pitchFamily="34" charset="-122"/>
                        </a:rPr>
                        <a:t>指定的</a:t>
                      </a:r>
                      <a:r>
                        <a:rPr lang="en-US" sz="1800" kern="100" dirty="0">
                          <a:effectLst/>
                          <a:latin typeface="微软雅黑" panose="020B0503020204020204" pitchFamily="34" charset="-122"/>
                          <a:ea typeface="微软雅黑" panose="020B0503020204020204" pitchFamily="34" charset="-122"/>
                        </a:rPr>
                        <a:t>request</a:t>
                      </a:r>
                      <a:r>
                        <a:rPr lang="zh-CN" sz="1800" kern="100" dirty="0">
                          <a:effectLst/>
                          <a:latin typeface="微软雅黑" panose="020B0503020204020204" pitchFamily="34" charset="-122"/>
                          <a:ea typeface="微软雅黑" panose="020B0503020204020204" pitchFamily="34" charset="-122"/>
                        </a:rPr>
                        <a:t>下载超时时间</a:t>
                      </a:r>
                      <a:endParaRPr lang="zh-CN" sz="180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350</a:t>
                      </a:r>
                      <a:endParaRPr lang="zh-CN" sz="1800" kern="100">
                        <a:effectLst/>
                        <a:latin typeface="微软雅黑" panose="020B0503020204020204" pitchFamily="34" charset="-122"/>
                        <a:ea typeface="微软雅黑" panose="020B0503020204020204" pitchFamily="34" charset="-122"/>
                        <a:cs typeface="Times New Roman"/>
                      </a:endParaRPr>
                    </a:p>
                  </a:txBody>
                  <a:tcPr marL="9000" marR="9000" marT="0" marB="0" anchor="ctr"/>
                </a:tc>
                <a:extLst>
                  <a:ext uri="{0D108BD9-81ED-4DB2-BD59-A6C34878D82A}">
                    <a16:rowId xmlns:a16="http://schemas.microsoft.com/office/drawing/2014/main" val="10003"/>
                  </a:ext>
                </a:extLst>
              </a:tr>
              <a:tr h="432037">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HttpAuthMiddleware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该中间件完成某些使用</a:t>
                      </a:r>
                      <a:r>
                        <a:rPr lang="en-US" sz="1800" kern="100" dirty="0">
                          <a:effectLst/>
                          <a:latin typeface="微软雅黑" panose="020B0503020204020204" pitchFamily="34" charset="-122"/>
                          <a:ea typeface="微软雅黑" panose="020B0503020204020204" pitchFamily="34" charset="-122"/>
                        </a:rPr>
                        <a:t>HTTP</a:t>
                      </a:r>
                      <a:r>
                        <a:rPr lang="zh-CN" sz="1800" kern="100" dirty="0">
                          <a:effectLst/>
                          <a:latin typeface="微软雅黑" panose="020B0503020204020204" pitchFamily="34" charset="-122"/>
                          <a:ea typeface="微软雅黑" panose="020B0503020204020204" pitchFamily="34" charset="-122"/>
                        </a:rPr>
                        <a:t>认证的</a:t>
                      </a:r>
                      <a:r>
                        <a:rPr lang="en-US" sz="1800" kern="100" dirty="0">
                          <a:effectLst/>
                          <a:latin typeface="微软雅黑" panose="020B0503020204020204" pitchFamily="34" charset="-122"/>
                          <a:ea typeface="微软雅黑" panose="020B0503020204020204" pitchFamily="34" charset="-122"/>
                        </a:rPr>
                        <a:t>Spiders</a:t>
                      </a:r>
                      <a:r>
                        <a:rPr lang="zh-CN" sz="1800" kern="100" dirty="0">
                          <a:effectLst/>
                          <a:latin typeface="微软雅黑" panose="020B0503020204020204" pitchFamily="34" charset="-122"/>
                          <a:ea typeface="微软雅黑" panose="020B0503020204020204" pitchFamily="34" charset="-122"/>
                        </a:rPr>
                        <a:t>生成的请求的认证过程</a:t>
                      </a:r>
                      <a:endParaRPr lang="zh-CN" sz="180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ctr">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300</a:t>
                      </a:r>
                      <a:endParaRPr lang="zh-CN" sz="180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extLst>
                  <a:ext uri="{0D108BD9-81ED-4DB2-BD59-A6C34878D82A}">
                    <a16:rowId xmlns:a16="http://schemas.microsoft.com/office/drawing/2014/main" val="10004"/>
                  </a:ext>
                </a:extLst>
              </a:tr>
              <a:tr h="823030">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HttpCacheMiddleware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该中间件为所有</a:t>
                      </a:r>
                      <a:r>
                        <a:rPr lang="en-US" sz="1800" kern="100" dirty="0">
                          <a:effectLst/>
                          <a:latin typeface="微软雅黑" panose="020B0503020204020204" pitchFamily="34" charset="-122"/>
                          <a:ea typeface="微软雅黑" panose="020B0503020204020204" pitchFamily="34" charset="-122"/>
                        </a:rPr>
                        <a:t>HTTP request</a:t>
                      </a:r>
                      <a:r>
                        <a:rPr lang="zh-CN" sz="1800" kern="100" dirty="0">
                          <a:effectLst/>
                          <a:latin typeface="微软雅黑" panose="020B0503020204020204" pitchFamily="34" charset="-122"/>
                          <a:ea typeface="微软雅黑" panose="020B0503020204020204" pitchFamily="34" charset="-122"/>
                        </a:rPr>
                        <a:t>及</a:t>
                      </a:r>
                      <a:r>
                        <a:rPr lang="en-US" sz="1800" kern="100" dirty="0">
                          <a:effectLst/>
                          <a:latin typeface="微软雅黑" panose="020B0503020204020204" pitchFamily="34" charset="-122"/>
                          <a:ea typeface="微软雅黑" panose="020B0503020204020204" pitchFamily="34" charset="-122"/>
                        </a:rPr>
                        <a:t>response</a:t>
                      </a:r>
                      <a:r>
                        <a:rPr lang="zh-CN" sz="1800" kern="100" dirty="0">
                          <a:effectLst/>
                          <a:latin typeface="微软雅黑" panose="020B0503020204020204" pitchFamily="34" charset="-122"/>
                          <a:ea typeface="微软雅黑" panose="020B0503020204020204" pitchFamily="34" charset="-122"/>
                        </a:rPr>
                        <a:t>提供了底层（</a:t>
                      </a:r>
                      <a:r>
                        <a:rPr lang="en-US" sz="1800" kern="100" dirty="0">
                          <a:effectLst/>
                          <a:latin typeface="微软雅黑" panose="020B0503020204020204" pitchFamily="34" charset="-122"/>
                          <a:ea typeface="微软雅黑" panose="020B0503020204020204" pitchFamily="34" charset="-122"/>
                        </a:rPr>
                        <a:t>low-level</a:t>
                      </a:r>
                      <a:r>
                        <a:rPr lang="zh-CN" sz="1800" kern="100" dirty="0">
                          <a:effectLst/>
                          <a:latin typeface="微软雅黑" panose="020B0503020204020204" pitchFamily="34" charset="-122"/>
                          <a:ea typeface="微软雅黑" panose="020B0503020204020204" pitchFamily="34" charset="-122"/>
                        </a:rPr>
                        <a:t>）缓存支持，由</a:t>
                      </a:r>
                      <a:r>
                        <a:rPr lang="en-US" sz="1800" kern="100" dirty="0">
                          <a:effectLst/>
                          <a:latin typeface="微软雅黑" panose="020B0503020204020204" pitchFamily="34" charset="-122"/>
                          <a:ea typeface="微软雅黑" panose="020B0503020204020204" pitchFamily="34" charset="-122"/>
                        </a:rPr>
                        <a:t>cache</a:t>
                      </a:r>
                      <a:r>
                        <a:rPr lang="zh-CN" sz="1800" kern="100" dirty="0">
                          <a:effectLst/>
                          <a:latin typeface="微软雅黑" panose="020B0503020204020204" pitchFamily="34" charset="-122"/>
                          <a:ea typeface="微软雅黑" panose="020B0503020204020204" pitchFamily="34" charset="-122"/>
                        </a:rPr>
                        <a:t>存储后端及</a:t>
                      </a:r>
                      <a:r>
                        <a:rPr lang="en-US" sz="1800" kern="100" dirty="0">
                          <a:effectLst/>
                          <a:latin typeface="微软雅黑" panose="020B0503020204020204" pitchFamily="34" charset="-122"/>
                          <a:ea typeface="微软雅黑" panose="020B0503020204020204" pitchFamily="34" charset="-122"/>
                        </a:rPr>
                        <a:t>cache</a:t>
                      </a:r>
                      <a:r>
                        <a:rPr lang="zh-CN" sz="1800" kern="100" dirty="0">
                          <a:effectLst/>
                          <a:latin typeface="微软雅黑" panose="020B0503020204020204" pitchFamily="34" charset="-122"/>
                          <a:ea typeface="微软雅黑" panose="020B0503020204020204" pitchFamily="34" charset="-122"/>
                        </a:rPr>
                        <a:t>策略组成</a:t>
                      </a:r>
                      <a:endParaRPr lang="zh-CN" sz="180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tc>
                  <a:txBody>
                    <a:bodyPr/>
                    <a:lstStyle/>
                    <a:p>
                      <a:pPr indent="127000" algn="ctr">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900</a:t>
                      </a:r>
                      <a:endParaRPr lang="zh-CN" sz="1800" kern="100" dirty="0">
                        <a:effectLst/>
                        <a:latin typeface="微软雅黑" panose="020B0503020204020204" pitchFamily="34" charset="-122"/>
                        <a:ea typeface="微软雅黑" panose="020B0503020204020204" pitchFamily="34" charset="-122"/>
                        <a:cs typeface="Times New Roman"/>
                      </a:endParaRPr>
                    </a:p>
                  </a:txBody>
                  <a:tcPr marL="9000" marR="900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D7B974AD-39E2-4F03-8EDD-54365D9F7CAA}"/>
              </a:ext>
            </a:extLst>
          </p:cNvPr>
          <p:cNvGraphicFramePr>
            <a:graphicFrameLocks noGrp="1"/>
          </p:cNvGraphicFramePr>
          <p:nvPr>
            <p:ph idx="1"/>
          </p:nvPr>
        </p:nvGraphicFramePr>
        <p:xfrm>
          <a:off x="457200" y="1223963"/>
          <a:ext cx="11107738" cy="4675187"/>
        </p:xfrm>
        <a:graphic>
          <a:graphicData uri="http://schemas.openxmlformats.org/drawingml/2006/table">
            <a:tbl>
              <a:tblPr firstRow="1" firstCol="1" bandRow="1">
                <a:tableStyleId>{5C22544A-7EE6-4342-B048-85BDC9FD1C3A}</a:tableStyleId>
              </a:tblPr>
              <a:tblGrid>
                <a:gridCol w="3673385">
                  <a:extLst>
                    <a:ext uri="{9D8B030D-6E8A-4147-A177-3AD203B41FA5}">
                      <a16:colId xmlns:a16="http://schemas.microsoft.com/office/drawing/2014/main" val="20000"/>
                    </a:ext>
                  </a:extLst>
                </a:gridCol>
                <a:gridCol w="6521889">
                  <a:extLst>
                    <a:ext uri="{9D8B030D-6E8A-4147-A177-3AD203B41FA5}">
                      <a16:colId xmlns:a16="http://schemas.microsoft.com/office/drawing/2014/main" val="20001"/>
                    </a:ext>
                  </a:extLst>
                </a:gridCol>
                <a:gridCol w="912464">
                  <a:extLst>
                    <a:ext uri="{9D8B030D-6E8A-4147-A177-3AD203B41FA5}">
                      <a16:colId xmlns:a16="http://schemas.microsoft.com/office/drawing/2014/main" val="20002"/>
                    </a:ext>
                  </a:extLst>
                </a:gridCol>
              </a:tblGrid>
              <a:tr h="432021">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中间件名称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顺序</a:t>
                      </a:r>
                      <a:endParaRPr lang="zh-CN" sz="1800" kern="100">
                        <a:effectLst/>
                        <a:latin typeface="微软雅黑" panose="020B0503020204020204" pitchFamily="34" charset="-122"/>
                        <a:ea typeface="微软雅黑" panose="020B0503020204020204" pitchFamily="34" charset="-122"/>
                        <a:cs typeface="Times New Roman"/>
                      </a:endParaRPr>
                    </a:p>
                  </a:txBody>
                  <a:tcPr marL="45317" marR="45317" marT="0" marB="0"/>
                </a:tc>
                <a:extLst>
                  <a:ext uri="{0D108BD9-81ED-4DB2-BD59-A6C34878D82A}">
                    <a16:rowId xmlns:a16="http://schemas.microsoft.com/office/drawing/2014/main" val="10000"/>
                  </a:ext>
                </a:extLst>
              </a:tr>
              <a:tr h="432021">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HttpCompressionMiddleware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该中间件允许从网站接收和发送压缩（</a:t>
                      </a:r>
                      <a:r>
                        <a:rPr lang="en-US" sz="1800" kern="100" dirty="0" err="1">
                          <a:effectLst/>
                          <a:latin typeface="微软雅黑" panose="020B0503020204020204" pitchFamily="34" charset="-122"/>
                          <a:ea typeface="微软雅黑" panose="020B0503020204020204" pitchFamily="34" charset="-122"/>
                        </a:rPr>
                        <a:t>gzip</a:t>
                      </a:r>
                      <a:r>
                        <a:rPr lang="zh-CN" sz="1800" kern="100" dirty="0">
                          <a:effectLst/>
                          <a:latin typeface="微软雅黑" panose="020B0503020204020204" pitchFamily="34" charset="-122"/>
                          <a:ea typeface="微软雅黑" panose="020B0503020204020204" pitchFamily="34" charset="-122"/>
                        </a:rPr>
                        <a:t>，</a:t>
                      </a:r>
                      <a:r>
                        <a:rPr lang="en-US" sz="1800" kern="100" dirty="0">
                          <a:effectLst/>
                          <a:latin typeface="微软雅黑" panose="020B0503020204020204" pitchFamily="34" charset="-122"/>
                          <a:ea typeface="微软雅黑" panose="020B0503020204020204" pitchFamily="34" charset="-122"/>
                        </a:rPr>
                        <a:t>deflate</a:t>
                      </a:r>
                      <a:r>
                        <a:rPr lang="zh-CN" sz="1800" kern="100" dirty="0">
                          <a:effectLst/>
                          <a:latin typeface="微软雅黑" panose="020B0503020204020204" pitchFamily="34" charset="-122"/>
                          <a:ea typeface="微软雅黑" panose="020B0503020204020204" pitchFamily="34" charset="-122"/>
                        </a:rPr>
                        <a:t>）数据</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590</a:t>
                      </a:r>
                      <a:endParaRPr lang="zh-CN" sz="1800" kern="100">
                        <a:effectLst/>
                        <a:latin typeface="微软雅黑" panose="020B0503020204020204" pitchFamily="34" charset="-122"/>
                        <a:ea typeface="微软雅黑" panose="020B0503020204020204" pitchFamily="34" charset="-122"/>
                        <a:cs typeface="Times New Roman"/>
                      </a:endParaRPr>
                    </a:p>
                  </a:txBody>
                  <a:tcPr marL="45317" marR="45317" marT="0" marB="0" anchor="ctr"/>
                </a:tc>
                <a:extLst>
                  <a:ext uri="{0D108BD9-81ED-4DB2-BD59-A6C34878D82A}">
                    <a16:rowId xmlns:a16="http://schemas.microsoft.com/office/drawing/2014/main" val="10001"/>
                  </a:ext>
                </a:extLst>
              </a:tr>
              <a:tr h="828040">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HttpProxyMiddleware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该中间件提供了对</a:t>
                      </a:r>
                      <a:r>
                        <a:rPr lang="en-US" sz="1800" kern="100" dirty="0">
                          <a:effectLst/>
                          <a:latin typeface="微软雅黑" panose="020B0503020204020204" pitchFamily="34" charset="-122"/>
                          <a:ea typeface="微软雅黑" panose="020B0503020204020204" pitchFamily="34" charset="-122"/>
                        </a:rPr>
                        <a:t>request</a:t>
                      </a:r>
                      <a:r>
                        <a:rPr lang="zh-CN" sz="1800" kern="100" dirty="0">
                          <a:effectLst/>
                          <a:latin typeface="微软雅黑" panose="020B0503020204020204" pitchFamily="34" charset="-122"/>
                          <a:ea typeface="微软雅黑" panose="020B0503020204020204" pitchFamily="34" charset="-122"/>
                        </a:rPr>
                        <a:t>设置</a:t>
                      </a:r>
                      <a:r>
                        <a:rPr lang="en-US" sz="1800" kern="100" dirty="0">
                          <a:effectLst/>
                          <a:latin typeface="微软雅黑" panose="020B0503020204020204" pitchFamily="34" charset="-122"/>
                          <a:ea typeface="微软雅黑" panose="020B0503020204020204" pitchFamily="34" charset="-122"/>
                        </a:rPr>
                        <a:t>HTTP</a:t>
                      </a:r>
                      <a:r>
                        <a:rPr lang="zh-CN" sz="1800" kern="100" dirty="0">
                          <a:effectLst/>
                          <a:latin typeface="微软雅黑" panose="020B0503020204020204" pitchFamily="34" charset="-122"/>
                          <a:ea typeface="微软雅黑" panose="020B0503020204020204" pitchFamily="34" charset="-122"/>
                        </a:rPr>
                        <a:t>代理的支持。用户可以通过在</a:t>
                      </a:r>
                      <a:r>
                        <a:rPr lang="en-US" sz="1800" kern="100" dirty="0">
                          <a:effectLst/>
                          <a:latin typeface="微软雅黑" panose="020B0503020204020204" pitchFamily="34" charset="-122"/>
                          <a:ea typeface="微软雅黑" panose="020B0503020204020204" pitchFamily="34" charset="-122"/>
                        </a:rPr>
                        <a:t>Request</a:t>
                      </a:r>
                      <a:r>
                        <a:rPr lang="zh-CN" sz="1800" kern="100" dirty="0">
                          <a:effectLst/>
                          <a:latin typeface="微软雅黑" panose="020B0503020204020204" pitchFamily="34" charset="-122"/>
                          <a:ea typeface="微软雅黑" panose="020B0503020204020204" pitchFamily="34" charset="-122"/>
                        </a:rPr>
                        <a:t>对象中设置</a:t>
                      </a:r>
                      <a:r>
                        <a:rPr lang="en-US" sz="1800" kern="100" dirty="0">
                          <a:effectLst/>
                          <a:latin typeface="微软雅黑" panose="020B0503020204020204" pitchFamily="34" charset="-122"/>
                          <a:ea typeface="微软雅黑" panose="020B0503020204020204" pitchFamily="34" charset="-122"/>
                        </a:rPr>
                        <a:t>proxy</a:t>
                      </a:r>
                      <a:r>
                        <a:rPr lang="zh-CN" sz="1800" kern="100" dirty="0">
                          <a:effectLst/>
                          <a:latin typeface="微软雅黑" panose="020B0503020204020204" pitchFamily="34" charset="-122"/>
                          <a:ea typeface="微软雅黑" panose="020B0503020204020204" pitchFamily="34" charset="-122"/>
                        </a:rPr>
                        <a:t>元数据以开启代理</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750</a:t>
                      </a:r>
                      <a:endParaRPr lang="zh-CN" sz="1800" kern="100">
                        <a:effectLst/>
                        <a:latin typeface="微软雅黑" panose="020B0503020204020204" pitchFamily="34" charset="-122"/>
                        <a:ea typeface="微软雅黑" panose="020B0503020204020204" pitchFamily="34" charset="-122"/>
                        <a:cs typeface="Times New Roman"/>
                      </a:endParaRPr>
                    </a:p>
                  </a:txBody>
                  <a:tcPr marL="45317" marR="45317" marT="0" marB="0" anchor="ctr"/>
                </a:tc>
                <a:extLst>
                  <a:ext uri="{0D108BD9-81ED-4DB2-BD59-A6C34878D82A}">
                    <a16:rowId xmlns:a16="http://schemas.microsoft.com/office/drawing/2014/main" val="10002"/>
                  </a:ext>
                </a:extLst>
              </a:tr>
              <a:tr h="432021">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RedirectMiddleware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该中间件根据响的状态处理重定向的请求</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600</a:t>
                      </a:r>
                      <a:endParaRPr lang="zh-CN" sz="1800" kern="100">
                        <a:effectLst/>
                        <a:latin typeface="微软雅黑" panose="020B0503020204020204" pitchFamily="34" charset="-122"/>
                        <a:ea typeface="微软雅黑" panose="020B0503020204020204" pitchFamily="34" charset="-122"/>
                        <a:cs typeface="Times New Roman"/>
                      </a:endParaRPr>
                    </a:p>
                  </a:txBody>
                  <a:tcPr marL="45317" marR="45317" marT="0" marB="0" anchor="ctr"/>
                </a:tc>
                <a:extLst>
                  <a:ext uri="{0D108BD9-81ED-4DB2-BD59-A6C34878D82A}">
                    <a16:rowId xmlns:a16="http://schemas.microsoft.com/office/drawing/2014/main" val="10003"/>
                  </a:ext>
                </a:extLst>
              </a:tr>
              <a:tr h="432021">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MetaRefreshMiddleware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该中间件根据</a:t>
                      </a:r>
                      <a:r>
                        <a:rPr lang="en-US" sz="1800" kern="100" dirty="0">
                          <a:effectLst/>
                          <a:latin typeface="微软雅黑" panose="020B0503020204020204" pitchFamily="34" charset="-122"/>
                          <a:ea typeface="微软雅黑" panose="020B0503020204020204" pitchFamily="34" charset="-122"/>
                        </a:rPr>
                        <a:t>meta-refresh html</a:t>
                      </a:r>
                      <a:r>
                        <a:rPr lang="zh-CN" sz="1800" kern="100" dirty="0">
                          <a:effectLst/>
                          <a:latin typeface="微软雅黑" panose="020B0503020204020204" pitchFamily="34" charset="-122"/>
                          <a:ea typeface="微软雅黑" panose="020B0503020204020204" pitchFamily="34" charset="-122"/>
                        </a:rPr>
                        <a:t>标签处理请求的重定向</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580</a:t>
                      </a:r>
                      <a:endParaRPr lang="zh-CN" sz="1800" kern="100">
                        <a:effectLst/>
                        <a:latin typeface="微软雅黑" panose="020B0503020204020204" pitchFamily="34" charset="-122"/>
                        <a:ea typeface="微软雅黑" panose="020B0503020204020204" pitchFamily="34" charset="-122"/>
                        <a:cs typeface="Times New Roman"/>
                      </a:endParaRPr>
                    </a:p>
                  </a:txBody>
                  <a:tcPr marL="45317" marR="45317" marT="0" marB="0" anchor="ctr"/>
                </a:tc>
                <a:extLst>
                  <a:ext uri="{0D108BD9-81ED-4DB2-BD59-A6C34878D82A}">
                    <a16:rowId xmlns:a16="http://schemas.microsoft.com/office/drawing/2014/main" val="10004"/>
                  </a:ext>
                </a:extLst>
              </a:tr>
              <a:tr h="823000">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RetryMiddleware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该中间件将重试可能由于临时的问题，例如连接超时或</a:t>
                      </a:r>
                      <a:r>
                        <a:rPr lang="en-US" sz="1800" kern="100" dirty="0">
                          <a:effectLst/>
                          <a:latin typeface="微软雅黑" panose="020B0503020204020204" pitchFamily="34" charset="-122"/>
                          <a:ea typeface="微软雅黑" panose="020B0503020204020204" pitchFamily="34" charset="-122"/>
                        </a:rPr>
                        <a:t>HTTP 500</a:t>
                      </a:r>
                      <a:r>
                        <a:rPr lang="zh-CN" sz="1800" kern="100" dirty="0">
                          <a:effectLst/>
                          <a:latin typeface="微软雅黑" panose="020B0503020204020204" pitchFamily="34" charset="-122"/>
                          <a:ea typeface="微软雅黑" panose="020B0503020204020204" pitchFamily="34" charset="-122"/>
                        </a:rPr>
                        <a:t>错误导致失败的网页</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500</a:t>
                      </a:r>
                      <a:endParaRPr lang="zh-CN" sz="1800" kern="100">
                        <a:effectLst/>
                        <a:latin typeface="微软雅黑" panose="020B0503020204020204" pitchFamily="34" charset="-122"/>
                        <a:ea typeface="微软雅黑" panose="020B0503020204020204" pitchFamily="34" charset="-122"/>
                        <a:cs typeface="Times New Roman"/>
                      </a:endParaRPr>
                    </a:p>
                  </a:txBody>
                  <a:tcPr marL="45317" marR="45317" marT="0" marB="0" anchor="ctr"/>
                </a:tc>
                <a:extLst>
                  <a:ext uri="{0D108BD9-81ED-4DB2-BD59-A6C34878D82A}">
                    <a16:rowId xmlns:a16="http://schemas.microsoft.com/office/drawing/2014/main" val="10005"/>
                  </a:ext>
                </a:extLst>
              </a:tr>
              <a:tr h="432021">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RobotsTxtMiddleware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该中间件过滤所有</a:t>
                      </a:r>
                      <a:r>
                        <a:rPr lang="en-US" sz="1800" kern="100" dirty="0">
                          <a:effectLst/>
                          <a:latin typeface="微软雅黑" panose="020B0503020204020204" pitchFamily="34" charset="-122"/>
                          <a:ea typeface="微软雅黑" panose="020B0503020204020204" pitchFamily="34" charset="-122"/>
                        </a:rPr>
                        <a:t>robots.txt </a:t>
                      </a:r>
                      <a:r>
                        <a:rPr lang="en-US" sz="1800" kern="100" dirty="0" err="1">
                          <a:effectLst/>
                          <a:latin typeface="微软雅黑" panose="020B0503020204020204" pitchFamily="34" charset="-122"/>
                          <a:ea typeface="微软雅黑" panose="020B0503020204020204" pitchFamily="34" charset="-122"/>
                        </a:rPr>
                        <a:t>eclusion</a:t>
                      </a:r>
                      <a:r>
                        <a:rPr lang="en-US" sz="1800" kern="100" dirty="0">
                          <a:effectLst/>
                          <a:latin typeface="微软雅黑" panose="020B0503020204020204" pitchFamily="34" charset="-122"/>
                          <a:ea typeface="微软雅黑" panose="020B0503020204020204" pitchFamily="34" charset="-122"/>
                        </a:rPr>
                        <a:t> standard</a:t>
                      </a:r>
                      <a:r>
                        <a:rPr lang="zh-CN" sz="1800" kern="100" dirty="0">
                          <a:effectLst/>
                          <a:latin typeface="微软雅黑" panose="020B0503020204020204" pitchFamily="34" charset="-122"/>
                          <a:ea typeface="微软雅黑" panose="020B0503020204020204" pitchFamily="34" charset="-122"/>
                        </a:rPr>
                        <a:t>中禁止的请求</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100</a:t>
                      </a:r>
                      <a:endParaRPr lang="zh-CN" sz="1800" kern="100">
                        <a:effectLst/>
                        <a:latin typeface="微软雅黑" panose="020B0503020204020204" pitchFamily="34" charset="-122"/>
                        <a:ea typeface="微软雅黑" panose="020B0503020204020204" pitchFamily="34" charset="-122"/>
                        <a:cs typeface="Times New Roman"/>
                      </a:endParaRPr>
                    </a:p>
                  </a:txBody>
                  <a:tcPr marL="45317" marR="45317" marT="0" marB="0" anchor="ctr"/>
                </a:tc>
                <a:extLst>
                  <a:ext uri="{0D108BD9-81ED-4DB2-BD59-A6C34878D82A}">
                    <a16:rowId xmlns:a16="http://schemas.microsoft.com/office/drawing/2014/main" val="10006"/>
                  </a:ext>
                </a:extLst>
              </a:tr>
              <a:tr h="432021">
                <a:tc>
                  <a:txBody>
                    <a:bodyPr/>
                    <a:lstStyle/>
                    <a:p>
                      <a:pPr indent="127000" algn="just">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DownloaderStats</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保存所有通过的</a:t>
                      </a:r>
                      <a:r>
                        <a:rPr lang="en-US" sz="1800" kern="100" dirty="0">
                          <a:effectLst/>
                          <a:latin typeface="微软雅黑" panose="020B0503020204020204" pitchFamily="34" charset="-122"/>
                          <a:ea typeface="微软雅黑" panose="020B0503020204020204" pitchFamily="34" charset="-122"/>
                        </a:rPr>
                        <a:t>request</a:t>
                      </a:r>
                      <a:r>
                        <a:rPr lang="zh-CN" sz="1800" kern="100" dirty="0">
                          <a:effectLst/>
                          <a:latin typeface="微软雅黑" panose="020B0503020204020204" pitchFamily="34" charset="-122"/>
                          <a:ea typeface="微软雅黑" panose="020B0503020204020204" pitchFamily="34" charset="-122"/>
                        </a:rPr>
                        <a:t>、</a:t>
                      </a:r>
                      <a:r>
                        <a:rPr lang="en-US" sz="1800" kern="100" dirty="0">
                          <a:effectLst/>
                          <a:latin typeface="微软雅黑" panose="020B0503020204020204" pitchFamily="34" charset="-122"/>
                          <a:ea typeface="微软雅黑" panose="020B0503020204020204" pitchFamily="34" charset="-122"/>
                        </a:rPr>
                        <a:t>response</a:t>
                      </a:r>
                      <a:r>
                        <a:rPr lang="zh-CN" sz="1800" kern="100" dirty="0">
                          <a:effectLst/>
                          <a:latin typeface="微软雅黑" panose="020B0503020204020204" pitchFamily="34" charset="-122"/>
                          <a:ea typeface="微软雅黑" panose="020B0503020204020204" pitchFamily="34" charset="-122"/>
                        </a:rPr>
                        <a:t>及</a:t>
                      </a:r>
                      <a:r>
                        <a:rPr lang="en-US" sz="1800" kern="100" dirty="0">
                          <a:effectLst/>
                          <a:latin typeface="微软雅黑" panose="020B0503020204020204" pitchFamily="34" charset="-122"/>
                          <a:ea typeface="微软雅黑" panose="020B0503020204020204" pitchFamily="34" charset="-122"/>
                        </a:rPr>
                        <a:t>exception</a:t>
                      </a:r>
                      <a:r>
                        <a:rPr lang="zh-CN" sz="1800" kern="100" dirty="0">
                          <a:effectLst/>
                          <a:latin typeface="微软雅黑" panose="020B0503020204020204" pitchFamily="34" charset="-122"/>
                          <a:ea typeface="微软雅黑" panose="020B0503020204020204" pitchFamily="34" charset="-122"/>
                        </a:rPr>
                        <a:t>的中间件</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850</a:t>
                      </a:r>
                      <a:endParaRPr lang="zh-CN" sz="1800" kern="100">
                        <a:effectLst/>
                        <a:latin typeface="微软雅黑" panose="020B0503020204020204" pitchFamily="34" charset="-122"/>
                        <a:ea typeface="微软雅黑" panose="020B0503020204020204" pitchFamily="34" charset="-122"/>
                        <a:cs typeface="Times New Roman"/>
                      </a:endParaRPr>
                    </a:p>
                  </a:txBody>
                  <a:tcPr marL="45317" marR="45317" marT="0" marB="0" anchor="ctr"/>
                </a:tc>
                <a:extLst>
                  <a:ext uri="{0D108BD9-81ED-4DB2-BD59-A6C34878D82A}">
                    <a16:rowId xmlns:a16="http://schemas.microsoft.com/office/drawing/2014/main" val="10007"/>
                  </a:ext>
                </a:extLst>
              </a:tr>
              <a:tr h="432021">
                <a:tc>
                  <a:txBody>
                    <a:bodyPr/>
                    <a:lstStyle/>
                    <a:p>
                      <a:pPr indent="127000" algn="just">
                        <a:lnSpc>
                          <a:spcPct val="150000"/>
                        </a:lnSpc>
                        <a:spcAft>
                          <a:spcPts val="0"/>
                        </a:spcAft>
                      </a:pPr>
                      <a:r>
                        <a:rPr lang="en-US" sz="1800" kern="100">
                          <a:effectLst/>
                          <a:latin typeface="微软雅黑" panose="020B0503020204020204" pitchFamily="34" charset="-122"/>
                          <a:ea typeface="微软雅黑" panose="020B0503020204020204" pitchFamily="34" charset="-122"/>
                        </a:rPr>
                        <a:t>UserAgentMiddleware</a:t>
                      </a:r>
                      <a:endParaRPr lang="zh-CN" sz="1800" kern="10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用于指定</a:t>
                      </a:r>
                      <a:r>
                        <a:rPr lang="en-US" sz="1800" kern="100" dirty="0">
                          <a:effectLst/>
                          <a:latin typeface="微软雅黑" panose="020B0503020204020204" pitchFamily="34" charset="-122"/>
                          <a:ea typeface="微软雅黑" panose="020B0503020204020204" pitchFamily="34" charset="-122"/>
                        </a:rPr>
                        <a:t>Spiders</a:t>
                      </a:r>
                      <a:r>
                        <a:rPr lang="zh-CN" sz="1800" kern="100" dirty="0">
                          <a:effectLst/>
                          <a:latin typeface="微软雅黑" panose="020B0503020204020204" pitchFamily="34" charset="-122"/>
                          <a:ea typeface="微软雅黑" panose="020B0503020204020204" pitchFamily="34" charset="-122"/>
                        </a:rPr>
                        <a:t>的默认</a:t>
                      </a:r>
                      <a:r>
                        <a:rPr lang="en-US" sz="1800" kern="100" dirty="0">
                          <a:effectLst/>
                          <a:latin typeface="微软雅黑" panose="020B0503020204020204" pitchFamily="34" charset="-122"/>
                          <a:ea typeface="微软雅黑" panose="020B0503020204020204" pitchFamily="34" charset="-122"/>
                        </a:rPr>
                        <a:t>user agent</a:t>
                      </a:r>
                      <a:r>
                        <a:rPr lang="zh-CN" sz="1800" kern="100" dirty="0">
                          <a:effectLst/>
                          <a:latin typeface="微软雅黑" panose="020B0503020204020204" pitchFamily="34" charset="-122"/>
                          <a:ea typeface="微软雅黑" panose="020B0503020204020204" pitchFamily="34" charset="-122"/>
                        </a:rPr>
                        <a:t>的中间件</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tc>
                  <a:txBody>
                    <a:bodyPr/>
                    <a:lstStyle/>
                    <a:p>
                      <a:pPr indent="127000" algn="ctr">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400</a:t>
                      </a:r>
                      <a:endParaRPr lang="zh-CN" sz="1800" kern="100" dirty="0">
                        <a:effectLst/>
                        <a:latin typeface="微软雅黑" panose="020B0503020204020204" pitchFamily="34" charset="-122"/>
                        <a:ea typeface="微软雅黑" panose="020B0503020204020204" pitchFamily="34" charset="-122"/>
                        <a:cs typeface="Times New Roman"/>
                      </a:endParaRPr>
                    </a:p>
                  </a:txBody>
                  <a:tcPr marL="45317" marR="45317" marT="0" marB="0" anchor="ctr"/>
                </a:tc>
                <a:extLst>
                  <a:ext uri="{0D108BD9-81ED-4DB2-BD59-A6C34878D82A}">
                    <a16:rowId xmlns:a16="http://schemas.microsoft.com/office/drawing/2014/main" val="10008"/>
                  </a:ext>
                </a:extLst>
              </a:tr>
            </a:tbl>
          </a:graphicData>
        </a:graphic>
      </p:graphicFrame>
      <p:sp>
        <p:nvSpPr>
          <p:cNvPr id="42028" name="标题 2">
            <a:extLst>
              <a:ext uri="{FF2B5EF4-FFF2-40B4-BE49-F238E27FC236}">
                <a16:creationId xmlns:a16="http://schemas.microsoft.com/office/drawing/2014/main" id="{A36C666B-CC88-4300-8E8F-9B9C22CC19A9}"/>
              </a:ext>
            </a:extLst>
          </p:cNvPr>
          <p:cNvSpPr>
            <a:spLocks noGrp="1"/>
          </p:cNvSpPr>
          <p:nvPr>
            <p:ph type="title"/>
          </p:nvPr>
        </p:nvSpPr>
        <p:spPr/>
        <p:txBody>
          <a:bodyPr/>
          <a:lstStyle/>
          <a:p>
            <a:r>
              <a:rPr lang="zh-CN" altLang="zh-CN"/>
              <a:t>定制下载器中间件</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a:extLst>
              <a:ext uri="{FF2B5EF4-FFF2-40B4-BE49-F238E27FC236}">
                <a16:creationId xmlns:a16="http://schemas.microsoft.com/office/drawing/2014/main" id="{6A9D4C81-DB41-451F-B89B-9BF4E6E5DC38}"/>
              </a:ext>
            </a:extLst>
          </p:cNvPr>
          <p:cNvSpPr>
            <a:spLocks noGrp="1"/>
          </p:cNvSpPr>
          <p:nvPr>
            <p:ph idx="1"/>
          </p:nvPr>
        </p:nvSpPr>
        <p:spPr/>
        <p:txBody>
          <a:bodyPr/>
          <a:lstStyle/>
          <a:p>
            <a:pPr marL="361950" indent="-361950"/>
            <a:r>
              <a:rPr lang="zh-CN" altLang="zh-CN"/>
              <a:t>激活下载器中间件组件，需要将其加入到</a:t>
            </a:r>
            <a:r>
              <a:rPr lang="en-US" altLang="zh-CN"/>
              <a:t>settings</a:t>
            </a:r>
            <a:r>
              <a:rPr lang="zh-CN" altLang="zh-CN"/>
              <a:t>脚本下的</a:t>
            </a:r>
            <a:r>
              <a:rPr lang="en-US" altLang="zh-CN"/>
              <a:t>DOWNLOADER_MIDDLEWARES</a:t>
            </a:r>
            <a:r>
              <a:rPr lang="zh-CN" altLang="zh-CN"/>
              <a:t>设置中。这个设置是一个字典（</a:t>
            </a:r>
            <a:r>
              <a:rPr lang="en-US" altLang="zh-CN"/>
              <a:t>dict</a:t>
            </a:r>
            <a:r>
              <a:rPr lang="zh-CN" altLang="zh-CN"/>
              <a:t>），键为中间件类的路径，值为其中间件的顺序（</a:t>
            </a:r>
            <a:r>
              <a:rPr lang="en-US" altLang="zh-CN"/>
              <a:t>order</a:t>
            </a:r>
            <a:r>
              <a:rPr lang="zh-CN" altLang="zh-CN"/>
              <a:t>），同时会根据顺序值进行排序，最后得到启用中间件的有序列表：第一个中间件最靠近引擎，最后一个中间件最靠近下载器。</a:t>
            </a:r>
            <a:endParaRPr lang="en-US" altLang="zh-CN"/>
          </a:p>
          <a:p>
            <a:pPr marL="361950" indent="-361950"/>
            <a:r>
              <a:rPr lang="zh-CN" altLang="zh-CN"/>
              <a:t>在</a:t>
            </a:r>
            <a:r>
              <a:rPr lang="en-US" altLang="zh-CN"/>
              <a:t>settings</a:t>
            </a:r>
            <a:r>
              <a:rPr lang="zh-CN" altLang="zh-CN"/>
              <a:t>脚本中，对</a:t>
            </a:r>
            <a:r>
              <a:rPr lang="en-US" altLang="zh-CN"/>
              <a:t>DOWNLOADER_MIDDLEWARES</a:t>
            </a:r>
            <a:r>
              <a:rPr lang="zh-CN" altLang="zh-CN"/>
              <a:t>设置进行修改后，会与</a:t>
            </a:r>
            <a:r>
              <a:rPr lang="en-US" altLang="zh-CN"/>
              <a:t>Scrapy</a:t>
            </a:r>
            <a:r>
              <a:rPr lang="zh-CN" altLang="zh-CN"/>
              <a:t>内置的下载器中间件设置</a:t>
            </a:r>
            <a:r>
              <a:rPr lang="en-US" altLang="zh-CN"/>
              <a:t>DOWNLOADER_MIDDLEWARES_BASE</a:t>
            </a:r>
            <a:r>
              <a:rPr lang="zh-CN" altLang="zh-CN"/>
              <a:t>合并，但并不会覆盖。若要取消</a:t>
            </a:r>
            <a:r>
              <a:rPr lang="en-US" altLang="zh-CN"/>
              <a:t>Scrapy</a:t>
            </a:r>
            <a:r>
              <a:rPr lang="zh-CN" altLang="zh-CN"/>
              <a:t>默认在</a:t>
            </a:r>
            <a:r>
              <a:rPr lang="en-US" altLang="zh-CN"/>
              <a:t>DOWNLOADER_MIDDLEWARES_BASE</a:t>
            </a:r>
            <a:r>
              <a:rPr lang="zh-CN" altLang="zh-CN"/>
              <a:t>打开的下载器中间件，可在</a:t>
            </a:r>
            <a:r>
              <a:rPr lang="en-US" altLang="zh-CN"/>
              <a:t>DOWNLOADER_MIDDLEWARES</a:t>
            </a:r>
            <a:r>
              <a:rPr lang="zh-CN" altLang="zh-CN"/>
              <a:t>中将该中间件的值设置为</a:t>
            </a:r>
            <a:r>
              <a:rPr lang="en-US" altLang="zh-CN"/>
              <a:t>0</a:t>
            </a:r>
            <a:r>
              <a:rPr lang="zh-CN" altLang="zh-CN"/>
              <a:t>。</a:t>
            </a:r>
            <a:endParaRPr lang="zh-CN" altLang="en-US"/>
          </a:p>
        </p:txBody>
      </p:sp>
      <p:sp>
        <p:nvSpPr>
          <p:cNvPr id="43011" name="标题 2">
            <a:extLst>
              <a:ext uri="{FF2B5EF4-FFF2-40B4-BE49-F238E27FC236}">
                <a16:creationId xmlns:a16="http://schemas.microsoft.com/office/drawing/2014/main" id="{67A2C1BA-1473-4C57-BBA3-66BEE5A12855}"/>
              </a:ext>
            </a:extLst>
          </p:cNvPr>
          <p:cNvSpPr>
            <a:spLocks noGrp="1"/>
          </p:cNvSpPr>
          <p:nvPr>
            <p:ph type="title"/>
          </p:nvPr>
        </p:nvSpPr>
        <p:spPr/>
        <p:txBody>
          <a:bodyPr/>
          <a:lstStyle/>
          <a:p>
            <a:r>
              <a:rPr lang="zh-CN" altLang="zh-CN"/>
              <a:t>定制下载器中间件</a:t>
            </a:r>
            <a:endParaRPr lang="zh-CN" altLang="en-US"/>
          </a:p>
        </p:txBody>
      </p:sp>
      <p:sp>
        <p:nvSpPr>
          <p:cNvPr id="43012" name="内容占位符 3">
            <a:extLst>
              <a:ext uri="{FF2B5EF4-FFF2-40B4-BE49-F238E27FC236}">
                <a16:creationId xmlns:a16="http://schemas.microsoft.com/office/drawing/2014/main" id="{BB454E9C-5E94-4F1F-98A0-06F58A9D3F9A}"/>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latin typeface="微软雅黑" panose="020B0503020204020204" pitchFamily="34" charset="-122"/>
                <a:ea typeface="微软雅黑" panose="020B0503020204020204" pitchFamily="34" charset="-122"/>
              </a:rPr>
              <a:t>2.</a:t>
            </a:r>
            <a:r>
              <a:rPr lang="zh-CN" altLang="zh-CN" sz="2000" b="1">
                <a:latin typeface="微软雅黑" panose="020B0503020204020204" pitchFamily="34" charset="-122"/>
                <a:ea typeface="微软雅黑" panose="020B0503020204020204" pitchFamily="34" charset="-122"/>
              </a:rPr>
              <a:t>激活中间件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4">
            <a:extLst>
              <a:ext uri="{FF2B5EF4-FFF2-40B4-BE49-F238E27FC236}">
                <a16:creationId xmlns:a16="http://schemas.microsoft.com/office/drawing/2014/main" id="{53930516-3403-4B86-95EF-D8090F424B2C}"/>
              </a:ext>
            </a:extLst>
          </p:cNvPr>
          <p:cNvSpPr>
            <a:spLocks noGrp="1"/>
          </p:cNvSpPr>
          <p:nvPr>
            <p:ph idx="1"/>
          </p:nvPr>
        </p:nvSpPr>
        <p:spPr>
          <a:xfrm>
            <a:off x="423863" y="1519238"/>
            <a:ext cx="11107737" cy="4637087"/>
          </a:xfrm>
        </p:spPr>
        <p:txBody>
          <a:bodyPr/>
          <a:lstStyle/>
          <a:p>
            <a:pPr marL="361950" indent="-361950"/>
            <a:r>
              <a:rPr lang="en-US" altLang="zh-CN"/>
              <a:t>Spider</a:t>
            </a:r>
            <a:r>
              <a:rPr lang="zh-CN" altLang="zh-CN"/>
              <a:t>中间件是介入到</a:t>
            </a:r>
            <a:r>
              <a:rPr lang="en-US" altLang="zh-CN"/>
              <a:t>Scrapy</a:t>
            </a:r>
            <a:r>
              <a:rPr lang="zh-CN" altLang="zh-CN"/>
              <a:t>中的</a:t>
            </a:r>
            <a:r>
              <a:rPr lang="en-US" altLang="zh-CN"/>
              <a:t>Spiders</a:t>
            </a:r>
            <a:r>
              <a:rPr lang="zh-CN" altLang="zh-CN"/>
              <a:t>处理机制的钩子框架，可以插入自定义功能来处理发送给</a:t>
            </a:r>
            <a:r>
              <a:rPr lang="en-US" altLang="zh-CN"/>
              <a:t>Spiders</a:t>
            </a:r>
            <a:r>
              <a:rPr lang="zh-CN" altLang="zh-CN"/>
              <a:t>的响应，以及</a:t>
            </a:r>
            <a:r>
              <a:rPr lang="en-US" altLang="zh-CN"/>
              <a:t>Spiders</a:t>
            </a:r>
            <a:r>
              <a:rPr lang="zh-CN" altLang="zh-CN"/>
              <a:t>产生的</a:t>
            </a:r>
            <a:r>
              <a:rPr lang="en-US" altLang="zh-CN"/>
              <a:t>Items</a:t>
            </a:r>
            <a:r>
              <a:rPr lang="zh-CN" altLang="zh-CN"/>
              <a:t>和请求。根据</a:t>
            </a:r>
            <a:r>
              <a:rPr lang="en-US" altLang="zh-CN"/>
              <a:t>Spider</a:t>
            </a:r>
            <a:r>
              <a:rPr lang="zh-CN" altLang="zh-CN"/>
              <a:t>中间件的功能不同，需要用到的方法不同，很多时候</a:t>
            </a:r>
            <a:r>
              <a:rPr lang="en-US" altLang="zh-CN"/>
              <a:t>Scrapy</a:t>
            </a:r>
            <a:r>
              <a:rPr lang="zh-CN" altLang="zh-CN"/>
              <a:t>默认提供并开启的</a:t>
            </a:r>
            <a:r>
              <a:rPr lang="en-US" altLang="zh-CN"/>
              <a:t>Spider</a:t>
            </a:r>
            <a:r>
              <a:rPr lang="zh-CN" altLang="zh-CN"/>
              <a:t>中间件就已经能够满足多数需求。内置的下载器中间件设置</a:t>
            </a:r>
            <a:r>
              <a:rPr lang="en-US" altLang="zh-CN"/>
              <a:t>SPIDER_MIDDLEWARES_BASE</a:t>
            </a:r>
            <a:r>
              <a:rPr lang="zh-CN" altLang="zh-CN"/>
              <a:t>中的各中间件说明及其顺序如</a:t>
            </a:r>
            <a:r>
              <a:rPr lang="zh-CN" altLang="en-US"/>
              <a:t>表</a:t>
            </a:r>
            <a:r>
              <a:rPr lang="zh-CN" altLang="zh-CN"/>
              <a:t>所示。</a:t>
            </a:r>
            <a:endParaRPr lang="en-US" altLang="zh-CN"/>
          </a:p>
          <a:p>
            <a:pPr marL="361950" indent="-361950"/>
            <a:endParaRPr lang="zh-CN" altLang="zh-CN"/>
          </a:p>
          <a:p>
            <a:pPr marL="361950" indent="-361950"/>
            <a:endParaRPr lang="zh-CN" altLang="en-US"/>
          </a:p>
        </p:txBody>
      </p:sp>
      <p:sp>
        <p:nvSpPr>
          <p:cNvPr id="44035" name="标题 2">
            <a:extLst>
              <a:ext uri="{FF2B5EF4-FFF2-40B4-BE49-F238E27FC236}">
                <a16:creationId xmlns:a16="http://schemas.microsoft.com/office/drawing/2014/main" id="{F01D3F6D-31D9-408B-B620-696BC578D624}"/>
              </a:ext>
            </a:extLst>
          </p:cNvPr>
          <p:cNvSpPr>
            <a:spLocks noGrp="1"/>
          </p:cNvSpPr>
          <p:nvPr>
            <p:ph type="title"/>
          </p:nvPr>
        </p:nvSpPr>
        <p:spPr/>
        <p:txBody>
          <a:bodyPr/>
          <a:lstStyle/>
          <a:p>
            <a:pPr marL="342900" indent="-342900"/>
            <a:r>
              <a:rPr lang="zh-CN" altLang="zh-CN">
                <a:latin typeface="Calibri" panose="020F0502020204030204" pitchFamily="34" charset="0"/>
              </a:rPr>
              <a:t>定制</a:t>
            </a:r>
            <a:r>
              <a:rPr lang="en-US" altLang="zh-CN">
                <a:latin typeface="Calibri" panose="020F0502020204030204" pitchFamily="34" charset="0"/>
              </a:rPr>
              <a:t>Spider</a:t>
            </a:r>
            <a:r>
              <a:rPr lang="zh-CN" altLang="zh-CN">
                <a:latin typeface="Calibri" panose="020F0502020204030204" pitchFamily="34" charset="0"/>
              </a:rPr>
              <a:t>中间件</a:t>
            </a:r>
            <a:endParaRPr lang="zh-CN" altLang="en-US" b="0">
              <a:latin typeface="Calibri" panose="020F0502020204030204" pitchFamily="34" charset="0"/>
            </a:endParaRPr>
          </a:p>
        </p:txBody>
      </p:sp>
      <p:sp>
        <p:nvSpPr>
          <p:cNvPr id="44036" name="内容占位符 5">
            <a:extLst>
              <a:ext uri="{FF2B5EF4-FFF2-40B4-BE49-F238E27FC236}">
                <a16:creationId xmlns:a16="http://schemas.microsoft.com/office/drawing/2014/main" id="{8F12CE24-6D47-40E9-A54B-2C6DBDC6FD7D}"/>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latin typeface="微软雅黑" panose="020B0503020204020204" pitchFamily="34" charset="-122"/>
                <a:ea typeface="微软雅黑" panose="020B0503020204020204" pitchFamily="34" charset="-122"/>
              </a:rPr>
              <a:t>1.Scrapy</a:t>
            </a:r>
            <a:r>
              <a:rPr lang="zh-CN" altLang="zh-CN" sz="2000" b="1">
                <a:latin typeface="微软雅黑" panose="020B0503020204020204" pitchFamily="34" charset="-122"/>
                <a:ea typeface="微软雅黑" panose="020B0503020204020204" pitchFamily="34" charset="-122"/>
              </a:rPr>
              <a:t>自带的</a:t>
            </a:r>
            <a:r>
              <a:rPr lang="en-US" altLang="zh-CN" sz="2000" b="1">
                <a:latin typeface="微软雅黑" panose="020B0503020204020204" pitchFamily="34" charset="-122"/>
                <a:ea typeface="微软雅黑" panose="020B0503020204020204" pitchFamily="34" charset="-122"/>
              </a:rPr>
              <a:t>Spider</a:t>
            </a:r>
            <a:r>
              <a:rPr lang="zh-CN" altLang="zh-CN" sz="2000" b="1">
                <a:latin typeface="微软雅黑" panose="020B0503020204020204" pitchFamily="34" charset="-122"/>
                <a:ea typeface="微软雅黑" panose="020B0503020204020204" pitchFamily="34" charset="-122"/>
              </a:rPr>
              <a:t>中间件</a:t>
            </a:r>
          </a:p>
        </p:txBody>
      </p:sp>
      <p:graphicFrame>
        <p:nvGraphicFramePr>
          <p:cNvPr id="7" name="表格 6">
            <a:extLst>
              <a:ext uri="{FF2B5EF4-FFF2-40B4-BE49-F238E27FC236}">
                <a16:creationId xmlns:a16="http://schemas.microsoft.com/office/drawing/2014/main" id="{AC969F31-39F3-4FB6-921E-AAB37B5EC58D}"/>
              </a:ext>
            </a:extLst>
          </p:cNvPr>
          <p:cNvGraphicFramePr>
            <a:graphicFrameLocks noGrp="1"/>
          </p:cNvGraphicFramePr>
          <p:nvPr/>
        </p:nvGraphicFramePr>
        <p:xfrm>
          <a:off x="430213" y="3321050"/>
          <a:ext cx="11349037" cy="3354386"/>
        </p:xfrm>
        <a:graphic>
          <a:graphicData uri="http://schemas.openxmlformats.org/drawingml/2006/table">
            <a:tbl>
              <a:tblPr firstRow="1" firstCol="1" bandRow="1">
                <a:tableStyleId>{5C22544A-7EE6-4342-B048-85BDC9FD1C3A}</a:tableStyleId>
              </a:tblPr>
              <a:tblGrid>
                <a:gridCol w="2819186">
                  <a:extLst>
                    <a:ext uri="{9D8B030D-6E8A-4147-A177-3AD203B41FA5}">
                      <a16:colId xmlns:a16="http://schemas.microsoft.com/office/drawing/2014/main" val="20000"/>
                    </a:ext>
                  </a:extLst>
                </a:gridCol>
                <a:gridCol w="7534793">
                  <a:extLst>
                    <a:ext uri="{9D8B030D-6E8A-4147-A177-3AD203B41FA5}">
                      <a16:colId xmlns:a16="http://schemas.microsoft.com/office/drawing/2014/main" val="20001"/>
                    </a:ext>
                  </a:extLst>
                </a:gridCol>
                <a:gridCol w="995058">
                  <a:extLst>
                    <a:ext uri="{9D8B030D-6E8A-4147-A177-3AD203B41FA5}">
                      <a16:colId xmlns:a16="http://schemas.microsoft.com/office/drawing/2014/main" val="20002"/>
                    </a:ext>
                  </a:extLst>
                </a:gridCol>
              </a:tblGrid>
              <a:tr h="411601">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中间件名称</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ctr">
                        <a:lnSpc>
                          <a:spcPct val="150000"/>
                        </a:lnSpc>
                        <a:spcAft>
                          <a:spcPts val="0"/>
                        </a:spcAft>
                      </a:pPr>
                      <a:r>
                        <a:rPr lang="zh-CN" sz="1800" kern="100">
                          <a:effectLst/>
                          <a:latin typeface="微软雅黑" panose="020B0503020204020204" pitchFamily="34" charset="-122"/>
                          <a:ea typeface="微软雅黑" panose="020B0503020204020204" pitchFamily="34" charset="-122"/>
                        </a:rPr>
                        <a:t>顺序</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tc>
                <a:extLst>
                  <a:ext uri="{0D108BD9-81ED-4DB2-BD59-A6C34878D82A}">
                    <a16:rowId xmlns:a16="http://schemas.microsoft.com/office/drawing/2014/main" val="10000"/>
                  </a:ext>
                </a:extLst>
              </a:tr>
              <a:tr h="823202">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DepthMiddleware</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用于跟踪被抓取站点内每个请求的深度。这个中间件能够用于限制爬取的最大深度，同时还能以深度控制爬取优先级</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900</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nchor="ctr"/>
                </a:tc>
                <a:extLst>
                  <a:ext uri="{0D108BD9-81ED-4DB2-BD59-A6C34878D82A}">
                    <a16:rowId xmlns:a16="http://schemas.microsoft.com/office/drawing/2014/main" val="10001"/>
                  </a:ext>
                </a:extLst>
              </a:tr>
              <a:tr h="823202">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HttpErrorMiddleware</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筛选出未成功的</a:t>
                      </a:r>
                      <a:r>
                        <a:rPr lang="en-US" sz="1800" kern="100" dirty="0">
                          <a:effectLst/>
                          <a:latin typeface="微软雅黑" panose="020B0503020204020204" pitchFamily="34" charset="-122"/>
                          <a:ea typeface="微软雅黑" panose="020B0503020204020204" pitchFamily="34" charset="-122"/>
                        </a:rPr>
                        <a:t>HTTP</a:t>
                      </a:r>
                      <a:r>
                        <a:rPr lang="zh-CN" sz="1800" kern="100" dirty="0">
                          <a:effectLst/>
                          <a:latin typeface="微软雅黑" panose="020B0503020204020204" pitchFamily="34" charset="-122"/>
                          <a:ea typeface="微软雅黑" panose="020B0503020204020204" pitchFamily="34" charset="-122"/>
                        </a:rPr>
                        <a:t>响应，可以让</a:t>
                      </a:r>
                      <a:r>
                        <a:rPr lang="en-US" sz="1800" kern="100" dirty="0">
                          <a:effectLst/>
                          <a:latin typeface="微软雅黑" panose="020B0503020204020204" pitchFamily="34" charset="-122"/>
                          <a:ea typeface="微软雅黑" panose="020B0503020204020204" pitchFamily="34" charset="-122"/>
                        </a:rPr>
                        <a:t>Spider</a:t>
                      </a:r>
                      <a:r>
                        <a:rPr lang="zh-CN" sz="1800" kern="100" dirty="0">
                          <a:effectLst/>
                          <a:latin typeface="微软雅黑" panose="020B0503020204020204" pitchFamily="34" charset="-122"/>
                          <a:ea typeface="微软雅黑" panose="020B0503020204020204" pitchFamily="34" charset="-122"/>
                        </a:rPr>
                        <a:t>不必处理这些响应，减少性能开销，资源消耗，降低逻辑复杂度</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50</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nchor="ctr"/>
                </a:tc>
                <a:extLst>
                  <a:ext uri="{0D108BD9-81ED-4DB2-BD59-A6C34878D82A}">
                    <a16:rowId xmlns:a16="http://schemas.microsoft.com/office/drawing/2014/main" val="10002"/>
                  </a:ext>
                </a:extLst>
              </a:tr>
              <a:tr h="432127">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OffsiteMiddleware</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过滤</a:t>
                      </a:r>
                      <a:r>
                        <a:rPr lang="en-US" sz="1800" kern="100" dirty="0">
                          <a:effectLst/>
                          <a:latin typeface="微软雅黑" panose="020B0503020204020204" pitchFamily="34" charset="-122"/>
                          <a:ea typeface="微软雅黑" panose="020B0503020204020204" pitchFamily="34" charset="-122"/>
                        </a:rPr>
                        <a:t>Spider</a:t>
                      </a:r>
                      <a:r>
                        <a:rPr lang="zh-CN" sz="1800" kern="100" dirty="0">
                          <a:effectLst/>
                          <a:latin typeface="微软雅黑" panose="020B0503020204020204" pitchFamily="34" charset="-122"/>
                          <a:ea typeface="微软雅黑" panose="020B0503020204020204" pitchFamily="34" charset="-122"/>
                        </a:rPr>
                        <a:t>允许域外的</a:t>
                      </a:r>
                      <a:r>
                        <a:rPr lang="en-US" sz="1800" kern="100" dirty="0">
                          <a:effectLst/>
                          <a:latin typeface="微软雅黑" panose="020B0503020204020204" pitchFamily="34" charset="-122"/>
                          <a:ea typeface="微软雅黑" panose="020B0503020204020204" pitchFamily="34" charset="-122"/>
                        </a:rPr>
                        <a:t>URL</a:t>
                      </a:r>
                      <a:r>
                        <a:rPr lang="zh-CN" sz="1800" kern="100" dirty="0">
                          <a:effectLst/>
                          <a:latin typeface="微软雅黑" panose="020B0503020204020204" pitchFamily="34" charset="-122"/>
                          <a:ea typeface="微软雅黑" panose="020B0503020204020204" pitchFamily="34" charset="-122"/>
                        </a:rPr>
                        <a:t>请求，同时允许域清单的子域也被允许通过</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500</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nchor="ctr"/>
                </a:tc>
                <a:extLst>
                  <a:ext uri="{0D108BD9-81ED-4DB2-BD59-A6C34878D82A}">
                    <a16:rowId xmlns:a16="http://schemas.microsoft.com/office/drawing/2014/main" val="10003"/>
                  </a:ext>
                </a:extLst>
              </a:tr>
              <a:tr h="432127">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RefererMiddleware</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根据生成响应的</a:t>
                      </a:r>
                      <a:r>
                        <a:rPr lang="en-US" sz="1800" kern="100" dirty="0">
                          <a:effectLst/>
                          <a:latin typeface="微软雅黑" panose="020B0503020204020204" pitchFamily="34" charset="-122"/>
                          <a:ea typeface="微软雅黑" panose="020B0503020204020204" pitchFamily="34" charset="-122"/>
                        </a:rPr>
                        <a:t>URL</a:t>
                      </a:r>
                      <a:r>
                        <a:rPr lang="zh-CN" sz="1800" kern="100" dirty="0">
                          <a:effectLst/>
                          <a:latin typeface="微软雅黑" panose="020B0503020204020204" pitchFamily="34" charset="-122"/>
                          <a:ea typeface="微软雅黑" panose="020B0503020204020204" pitchFamily="34" charset="-122"/>
                        </a:rPr>
                        <a:t>填充请求的</a:t>
                      </a:r>
                      <a:r>
                        <a:rPr lang="en-US" sz="1800" kern="100" dirty="0" err="1">
                          <a:effectLst/>
                          <a:latin typeface="微软雅黑" panose="020B0503020204020204" pitchFamily="34" charset="-122"/>
                          <a:ea typeface="微软雅黑" panose="020B0503020204020204" pitchFamily="34" charset="-122"/>
                        </a:rPr>
                        <a:t>referer</a:t>
                      </a:r>
                      <a:r>
                        <a:rPr lang="zh-CN" sz="1800" kern="100" dirty="0">
                          <a:effectLst/>
                          <a:latin typeface="微软雅黑" panose="020B0503020204020204" pitchFamily="34" charset="-122"/>
                          <a:ea typeface="微软雅黑" panose="020B0503020204020204" pitchFamily="34" charset="-122"/>
                        </a:rPr>
                        <a:t>头信息</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700</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nchor="ctr"/>
                </a:tc>
                <a:extLst>
                  <a:ext uri="{0D108BD9-81ED-4DB2-BD59-A6C34878D82A}">
                    <a16:rowId xmlns:a16="http://schemas.microsoft.com/office/drawing/2014/main" val="10004"/>
                  </a:ext>
                </a:extLst>
              </a:tr>
              <a:tr h="432127">
                <a:tc>
                  <a:txBody>
                    <a:bodyPr/>
                    <a:lstStyle/>
                    <a:p>
                      <a:pPr indent="127000" algn="ctr">
                        <a:lnSpc>
                          <a:spcPct val="150000"/>
                        </a:lnSpc>
                        <a:spcAft>
                          <a:spcPts val="0"/>
                        </a:spcAft>
                      </a:pPr>
                      <a:r>
                        <a:rPr lang="en-US" sz="1800" kern="100">
                          <a:effectLst/>
                          <a:latin typeface="微软雅黑" panose="020B0503020204020204" pitchFamily="34" charset="-122"/>
                          <a:ea typeface="微软雅黑" panose="020B0503020204020204" pitchFamily="34" charset="-122"/>
                        </a:rPr>
                        <a:t>UrlLengthMiddleware</a:t>
                      </a:r>
                      <a:endParaRPr lang="zh-CN" sz="1800" kern="10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l">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筛选出</a:t>
                      </a:r>
                      <a:r>
                        <a:rPr lang="en-US" sz="1800" kern="100" dirty="0">
                          <a:effectLst/>
                          <a:latin typeface="微软雅黑" panose="020B0503020204020204" pitchFamily="34" charset="-122"/>
                          <a:ea typeface="微软雅黑" panose="020B0503020204020204" pitchFamily="34" charset="-122"/>
                        </a:rPr>
                        <a:t>URL</a:t>
                      </a:r>
                      <a:r>
                        <a:rPr lang="zh-CN" sz="1800" kern="100" dirty="0">
                          <a:effectLst/>
                          <a:latin typeface="微软雅黑" panose="020B0503020204020204" pitchFamily="34" charset="-122"/>
                          <a:ea typeface="微软雅黑" panose="020B0503020204020204" pitchFamily="34" charset="-122"/>
                        </a:rPr>
                        <a:t>长度超过</a:t>
                      </a:r>
                      <a:r>
                        <a:rPr lang="en-US" sz="1800" kern="100" dirty="0">
                          <a:effectLst/>
                          <a:latin typeface="微软雅黑" panose="020B0503020204020204" pitchFamily="34" charset="-122"/>
                          <a:ea typeface="微软雅黑" panose="020B0503020204020204" pitchFamily="34" charset="-122"/>
                        </a:rPr>
                        <a:t>URLLENGTH_LIMIT</a:t>
                      </a:r>
                      <a:r>
                        <a:rPr lang="zh-CN" sz="1800" kern="100" dirty="0">
                          <a:effectLst/>
                          <a:latin typeface="微软雅黑" panose="020B0503020204020204" pitchFamily="34" charset="-122"/>
                          <a:ea typeface="微软雅黑" panose="020B0503020204020204" pitchFamily="34" charset="-122"/>
                        </a:rPr>
                        <a:t>的请求</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0" marR="24000" marT="0" marB="0" anchor="ctr"/>
                </a:tc>
                <a:tc>
                  <a:txBody>
                    <a:bodyPr/>
                    <a:lstStyle/>
                    <a:p>
                      <a:pPr indent="127000" algn="ctr">
                        <a:lnSpc>
                          <a:spcPct val="150000"/>
                        </a:lnSpc>
                        <a:spcAft>
                          <a:spcPts val="0"/>
                        </a:spcAft>
                      </a:pPr>
                      <a:r>
                        <a:rPr lang="en-US" sz="1800" kern="100" dirty="0">
                          <a:effectLst/>
                          <a:latin typeface="微软雅黑" panose="020B0503020204020204" pitchFamily="34" charset="-122"/>
                          <a:ea typeface="微软雅黑" panose="020B0503020204020204" pitchFamily="34" charset="-122"/>
                        </a:rPr>
                        <a:t>800</a:t>
                      </a:r>
                      <a:endParaRPr lang="zh-CN" sz="1800" kern="100" dirty="0">
                        <a:effectLst/>
                        <a:latin typeface="微软雅黑" panose="020B0503020204020204" pitchFamily="34" charset="-122"/>
                        <a:ea typeface="微软雅黑" panose="020B0503020204020204" pitchFamily="34" charset="-122"/>
                        <a:cs typeface="Times New Roman"/>
                      </a:endParaRPr>
                    </a:p>
                  </a:txBody>
                  <a:tcPr marL="24000" marR="2400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a:extLst>
              <a:ext uri="{FF2B5EF4-FFF2-40B4-BE49-F238E27FC236}">
                <a16:creationId xmlns:a16="http://schemas.microsoft.com/office/drawing/2014/main" id="{048FE438-D842-48B8-AFA7-34FDE7FDA65D}"/>
              </a:ext>
            </a:extLst>
          </p:cNvPr>
          <p:cNvSpPr>
            <a:spLocks noGrp="1"/>
          </p:cNvSpPr>
          <p:nvPr>
            <p:ph idx="1"/>
          </p:nvPr>
        </p:nvSpPr>
        <p:spPr/>
        <p:txBody>
          <a:bodyPr/>
          <a:lstStyle/>
          <a:p>
            <a:pPr marL="361950" indent="-361950"/>
            <a:r>
              <a:rPr lang="zh-CN" altLang="zh-CN"/>
              <a:t>激活</a:t>
            </a:r>
            <a:r>
              <a:rPr lang="en-US" altLang="zh-CN"/>
              <a:t>Spider</a:t>
            </a:r>
            <a:r>
              <a:rPr lang="zh-CN" altLang="zh-CN"/>
              <a:t>中间件组件基本与激活下载器中间件相同，需要将定制的</a:t>
            </a:r>
            <a:r>
              <a:rPr lang="en-US" altLang="zh-CN"/>
              <a:t>Spider</a:t>
            </a:r>
            <a:r>
              <a:rPr lang="zh-CN" altLang="zh-CN"/>
              <a:t>中间件加入到</a:t>
            </a:r>
            <a:r>
              <a:rPr lang="en-US" altLang="zh-CN"/>
              <a:t>settings</a:t>
            </a:r>
            <a:r>
              <a:rPr lang="zh-CN" altLang="zh-CN"/>
              <a:t>脚本下的</a:t>
            </a:r>
            <a:r>
              <a:rPr lang="en-US" altLang="zh-CN"/>
              <a:t>SPIDER_MIDDLEWARES</a:t>
            </a:r>
            <a:r>
              <a:rPr lang="zh-CN" altLang="zh-CN"/>
              <a:t>设置中。这个设置是一个字典（</a:t>
            </a:r>
            <a:r>
              <a:rPr lang="en-US" altLang="zh-CN"/>
              <a:t>dict</a:t>
            </a:r>
            <a:r>
              <a:rPr lang="zh-CN" altLang="zh-CN"/>
              <a:t>），键为中间件类的路径，值为其中间件的顺序（</a:t>
            </a:r>
            <a:r>
              <a:rPr lang="en-US" altLang="zh-CN"/>
              <a:t>order</a:t>
            </a:r>
            <a:r>
              <a:rPr lang="zh-CN" altLang="zh-CN"/>
              <a:t>），同时会根据顺序值进行排序，最后得到启用中间件的有序列表：第一个中间件最靠近引擎，最后一个中间件最靠近</a:t>
            </a:r>
            <a:r>
              <a:rPr lang="en-US" altLang="zh-CN"/>
              <a:t>Spiders</a:t>
            </a:r>
            <a:r>
              <a:rPr lang="zh-CN" altLang="zh-CN"/>
              <a:t>。</a:t>
            </a:r>
          </a:p>
          <a:p>
            <a:pPr marL="361950" indent="-361950"/>
            <a:r>
              <a:rPr lang="zh-CN" altLang="zh-CN"/>
              <a:t>另外，针对</a:t>
            </a:r>
            <a:r>
              <a:rPr lang="en-US" altLang="zh-CN"/>
              <a:t>Spider</a:t>
            </a:r>
            <a:r>
              <a:rPr lang="zh-CN" altLang="zh-CN"/>
              <a:t>中间件，</a:t>
            </a:r>
            <a:r>
              <a:rPr lang="en-US" altLang="zh-CN"/>
              <a:t>Scrapy</a:t>
            </a:r>
            <a:r>
              <a:rPr lang="zh-CN" altLang="zh-CN"/>
              <a:t>同样内置了中间件配置</a:t>
            </a:r>
            <a:r>
              <a:rPr lang="en-US" altLang="zh-CN"/>
              <a:t>SPIDER_MIDDLEWARES_BASE</a:t>
            </a:r>
            <a:r>
              <a:rPr lang="zh-CN" altLang="zh-CN"/>
              <a:t>，该设置也不能覆盖，在启用时还是会结合</a:t>
            </a:r>
            <a:r>
              <a:rPr lang="en-US" altLang="zh-CN"/>
              <a:t>SPIDER_MIDDLEWARES</a:t>
            </a:r>
            <a:r>
              <a:rPr lang="zh-CN" altLang="zh-CN"/>
              <a:t>设置。若要取消</a:t>
            </a:r>
            <a:r>
              <a:rPr lang="en-US" altLang="zh-CN"/>
              <a:t>Scrapy</a:t>
            </a:r>
            <a:r>
              <a:rPr lang="zh-CN" altLang="zh-CN"/>
              <a:t>默认在</a:t>
            </a:r>
            <a:r>
              <a:rPr lang="en-US" altLang="zh-CN"/>
              <a:t>SPIDER_MIDDLEWARES_BASE</a:t>
            </a:r>
            <a:r>
              <a:rPr lang="zh-CN" altLang="zh-CN"/>
              <a:t>打开的</a:t>
            </a:r>
            <a:r>
              <a:rPr lang="en-US" altLang="zh-CN"/>
              <a:t>Spider</a:t>
            </a:r>
            <a:r>
              <a:rPr lang="zh-CN" altLang="zh-CN"/>
              <a:t>中间件，同样需要在</a:t>
            </a:r>
            <a:r>
              <a:rPr lang="en-US" altLang="zh-CN"/>
              <a:t>SPIDER_MIDDLEWARES</a:t>
            </a:r>
            <a:r>
              <a:rPr lang="zh-CN" altLang="zh-CN"/>
              <a:t>设置中将中间件的值设置为</a:t>
            </a:r>
            <a:r>
              <a:rPr lang="en-US" altLang="zh-CN"/>
              <a:t>0</a:t>
            </a:r>
            <a:r>
              <a:rPr lang="zh-CN" altLang="en-US"/>
              <a:t>。</a:t>
            </a:r>
          </a:p>
        </p:txBody>
      </p:sp>
      <p:sp>
        <p:nvSpPr>
          <p:cNvPr id="45059" name="标题 2">
            <a:extLst>
              <a:ext uri="{FF2B5EF4-FFF2-40B4-BE49-F238E27FC236}">
                <a16:creationId xmlns:a16="http://schemas.microsoft.com/office/drawing/2014/main" id="{DA14441F-C3C4-44ED-83DB-727F396A3019}"/>
              </a:ext>
            </a:extLst>
          </p:cNvPr>
          <p:cNvSpPr>
            <a:spLocks noGrp="1"/>
          </p:cNvSpPr>
          <p:nvPr>
            <p:ph type="title"/>
          </p:nvPr>
        </p:nvSpPr>
        <p:spPr/>
        <p:txBody>
          <a:bodyPr/>
          <a:lstStyle/>
          <a:p>
            <a:r>
              <a:rPr lang="zh-CN" altLang="zh-CN"/>
              <a:t>定制</a:t>
            </a:r>
            <a:r>
              <a:rPr lang="en-US" altLang="zh-CN"/>
              <a:t>Spider</a:t>
            </a:r>
            <a:r>
              <a:rPr lang="zh-CN" altLang="zh-CN"/>
              <a:t>中间件</a:t>
            </a:r>
            <a:endParaRPr lang="zh-CN" altLang="en-US"/>
          </a:p>
        </p:txBody>
      </p:sp>
      <p:sp>
        <p:nvSpPr>
          <p:cNvPr id="45060" name="内容占位符 3">
            <a:extLst>
              <a:ext uri="{FF2B5EF4-FFF2-40B4-BE49-F238E27FC236}">
                <a16:creationId xmlns:a16="http://schemas.microsoft.com/office/drawing/2014/main" id="{CBAD3083-63D2-43F7-9258-24C48A6C253E}"/>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t>2.</a:t>
            </a:r>
            <a:r>
              <a:rPr lang="zh-CN" altLang="zh-CN" sz="2000" b="1"/>
              <a:t>激活</a:t>
            </a:r>
            <a:r>
              <a:rPr lang="en-US" altLang="zh-CN" sz="2000" b="1"/>
              <a:t>Spider</a:t>
            </a:r>
            <a:r>
              <a:rPr lang="zh-CN" altLang="zh-CN" sz="2000" b="1"/>
              <a:t>中间件</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368FDF-C27E-4880-B0CC-B79AB6743CD1}"/>
              </a:ext>
            </a:extLst>
          </p:cNvPr>
          <p:cNvCxnSpPr>
            <a:cxnSpLocks/>
          </p:cNvCxnSpPr>
          <p:nvPr/>
        </p:nvCxnSpPr>
        <p:spPr>
          <a:xfrm>
            <a:off x="3265488" y="1347788"/>
            <a:ext cx="4762" cy="43545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F97A458A-A17B-47A4-8F74-770E405D7714}"/>
              </a:ext>
            </a:extLst>
          </p:cNvPr>
          <p:cNvSpPr>
            <a:spLocks noChangeShapeType="1"/>
          </p:cNvSpPr>
          <p:nvPr/>
        </p:nvSpPr>
        <p:spPr bwMode="auto">
          <a:xfrm>
            <a:off x="2649538" y="5092700"/>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7CD64E26-88D3-4C85-9485-4ABA4028CC82}"/>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D0AD97D3-A846-4D87-A250-A92E27799A7C}"/>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en-US" altLang="zh-CN" sz="2200" dirty="0" err="1">
                <a:latin typeface="微软雅黑" pitchFamily="34" charset="-122"/>
                <a:ea typeface="微软雅黑" pitchFamily="34" charset="-122"/>
              </a:rPr>
              <a:t>Scrapy</a:t>
            </a:r>
            <a:r>
              <a:rPr lang="zh-CN" altLang="zh-CN" sz="2200" dirty="0">
                <a:latin typeface="微软雅黑" pitchFamily="34" charset="-122"/>
                <a:ea typeface="微软雅黑" pitchFamily="34" charset="-122"/>
              </a:rPr>
              <a:t>爬取文本信息</a:t>
            </a:r>
          </a:p>
        </p:txBody>
      </p:sp>
      <p:sp>
        <p:nvSpPr>
          <p:cNvPr id="46090" name="标题 3">
            <a:extLst>
              <a:ext uri="{FF2B5EF4-FFF2-40B4-BE49-F238E27FC236}">
                <a16:creationId xmlns:a16="http://schemas.microsoft.com/office/drawing/2014/main" id="{BE1BE210-7A4B-4458-92A3-6696A3D46FAD}"/>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83A2F93E-0E90-43D5-AB24-4646578CC5BB}"/>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zh-CN" altLang="zh-CN" sz="2200" dirty="0">
                <a:latin typeface="微软雅黑" pitchFamily="34" charset="-122"/>
                <a:ea typeface="微软雅黑" pitchFamily="34" charset="-122"/>
              </a:rPr>
              <a:t>认识</a:t>
            </a:r>
            <a:r>
              <a:rPr lang="en-US" altLang="zh-CN" sz="2200" dirty="0" err="1">
                <a:latin typeface="微软雅黑" pitchFamily="34" charset="-122"/>
                <a:ea typeface="微软雅黑" pitchFamily="34" charset="-122"/>
              </a:rPr>
              <a:t>Scarpy</a:t>
            </a:r>
            <a:endParaRPr lang="zh-CN" altLang="zh-CN" sz="2200" dirty="0">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1BF7A1EF-496C-401F-BB9A-01EFFC1E172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574495F8-5D9B-4C79-8564-18BF9B78EA19}"/>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lvl="1" algn="ctr">
              <a:defRPr/>
            </a:pPr>
            <a:r>
              <a:rPr lang="zh-CN" altLang="zh-CN" sz="2200" dirty="0">
                <a:latin typeface="微软雅黑" pitchFamily="34" charset="-122"/>
                <a:ea typeface="微软雅黑" pitchFamily="34" charset="-122"/>
              </a:rPr>
              <a:t>定制中间件</a:t>
            </a:r>
          </a:p>
        </p:txBody>
      </p:sp>
      <p:sp>
        <p:nvSpPr>
          <p:cNvPr id="22" name="Oval 15">
            <a:extLst>
              <a:ext uri="{FF2B5EF4-FFF2-40B4-BE49-F238E27FC236}">
                <a16:creationId xmlns:a16="http://schemas.microsoft.com/office/drawing/2014/main" id="{6A52F80B-87C1-457F-9EBB-789A22666854}"/>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F4944BC8-285A-498A-94FF-19CE6C2481C4}"/>
              </a:ext>
            </a:extLst>
          </p:cNvPr>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16D0E92B-E3C9-4567-886D-538B7C3B7AC8}"/>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A36C41-8015-46FD-8FB7-60741E347941}"/>
              </a:ext>
            </a:extLst>
          </p:cNvPr>
          <p:cNvSpPr>
            <a:spLocks noGrp="1"/>
          </p:cNvSpPr>
          <p:nvPr>
            <p:ph idx="1"/>
          </p:nvPr>
        </p:nvSpPr>
        <p:spPr/>
        <p:txBody>
          <a:bodyPr/>
          <a:lstStyle/>
          <a:p>
            <a:pPr marL="0" indent="0">
              <a:buFont typeface="Wingdings" panose="05000000000000000000" pitchFamily="2" charset="2"/>
              <a:buNone/>
              <a:defRPr/>
            </a:pPr>
            <a:r>
              <a:rPr lang="zh-CN" altLang="zh-CN" dirty="0"/>
              <a:t>本章以</a:t>
            </a:r>
            <a:r>
              <a:rPr lang="en-US" altLang="zh-CN" dirty="0" err="1"/>
              <a:t>Scrapy</a:t>
            </a:r>
            <a:r>
              <a:rPr lang="zh-CN" altLang="zh-CN" dirty="0"/>
              <a:t>框架爬取</a:t>
            </a:r>
            <a:r>
              <a:rPr lang="en-US" altLang="zh-CN" dirty="0"/>
              <a:t>www.tipdm.com</a:t>
            </a:r>
            <a:r>
              <a:rPr lang="zh-CN" altLang="zh-CN" dirty="0"/>
              <a:t>网站下的泰迪动态为线索，主要介绍了如下内容。</a:t>
            </a:r>
          </a:p>
          <a:p>
            <a:pPr fontAlgn="auto">
              <a:defRPr/>
            </a:pPr>
            <a:r>
              <a:rPr lang="en-US" altLang="zh-CN" dirty="0" err="1"/>
              <a:t>Scrapy</a:t>
            </a:r>
            <a:r>
              <a:rPr lang="zh-CN" altLang="zh-CN" dirty="0"/>
              <a:t>的数据流向，框架，以及框架各组成部分的作用。</a:t>
            </a:r>
          </a:p>
          <a:p>
            <a:pPr fontAlgn="auto">
              <a:defRPr/>
            </a:pPr>
            <a:r>
              <a:rPr lang="en-US" altLang="zh-CN" dirty="0" err="1"/>
              <a:t>Scrapy</a:t>
            </a:r>
            <a:r>
              <a:rPr lang="zh-CN" altLang="zh-CN" dirty="0"/>
              <a:t>的常用命令及其作用。</a:t>
            </a:r>
          </a:p>
          <a:p>
            <a:pPr fontAlgn="auto">
              <a:defRPr/>
            </a:pPr>
            <a:r>
              <a:rPr lang="zh-CN" altLang="zh-CN" dirty="0"/>
              <a:t>创建</a:t>
            </a:r>
            <a:r>
              <a:rPr lang="en-US" altLang="zh-CN" dirty="0" err="1"/>
              <a:t>Scrapy</a:t>
            </a:r>
            <a:r>
              <a:rPr lang="zh-CN" altLang="zh-CN" dirty="0"/>
              <a:t>爬虫项目，创建爬虫模板的方法。</a:t>
            </a:r>
          </a:p>
          <a:p>
            <a:pPr fontAlgn="auto">
              <a:defRPr/>
            </a:pPr>
            <a:r>
              <a:rPr lang="zh-CN" altLang="zh-CN" dirty="0"/>
              <a:t>根据项目最终目标修改</a:t>
            </a:r>
            <a:r>
              <a:rPr lang="en-US" altLang="zh-CN" dirty="0"/>
              <a:t>items/</a:t>
            </a:r>
            <a:r>
              <a:rPr lang="en-US" altLang="zh-CN" dirty="0" err="1"/>
              <a:t>piplines</a:t>
            </a:r>
            <a:r>
              <a:rPr lang="zh-CN" altLang="zh-CN" dirty="0"/>
              <a:t>脚本。</a:t>
            </a:r>
          </a:p>
          <a:p>
            <a:pPr fontAlgn="auto">
              <a:defRPr/>
            </a:pPr>
            <a:r>
              <a:rPr lang="zh-CN" altLang="zh-CN" dirty="0"/>
              <a:t>编写</a:t>
            </a:r>
            <a:r>
              <a:rPr lang="en-US" altLang="zh-CN" dirty="0"/>
              <a:t>spider</a:t>
            </a:r>
            <a:r>
              <a:rPr lang="zh-CN" altLang="zh-CN" dirty="0"/>
              <a:t>脚本，解析网页。</a:t>
            </a:r>
          </a:p>
          <a:p>
            <a:pPr fontAlgn="auto">
              <a:defRPr/>
            </a:pPr>
            <a:r>
              <a:rPr lang="zh-CN" altLang="zh-CN" dirty="0"/>
              <a:t>修改</a:t>
            </a:r>
            <a:r>
              <a:rPr lang="en-US" altLang="zh-CN" dirty="0"/>
              <a:t>setting</a:t>
            </a:r>
            <a:r>
              <a:rPr lang="zh-CN" altLang="zh-CN" dirty="0"/>
              <a:t>脚本，实现下载延迟设置等。</a:t>
            </a:r>
          </a:p>
          <a:p>
            <a:pPr fontAlgn="auto">
              <a:defRPr/>
            </a:pPr>
            <a:r>
              <a:rPr lang="zh-CN" altLang="zh-CN" dirty="0"/>
              <a:t>定制下载中间件，实现随机选择访问</a:t>
            </a:r>
            <a:r>
              <a:rPr lang="en-US" altLang="zh-CN" dirty="0"/>
              <a:t>USER_AGENT</a:t>
            </a:r>
            <a:r>
              <a:rPr lang="zh-CN" altLang="zh-CN" dirty="0"/>
              <a:t>与</a:t>
            </a:r>
            <a:r>
              <a:rPr lang="en-US" altLang="zh-CN" dirty="0"/>
              <a:t>IP</a:t>
            </a:r>
            <a:r>
              <a:rPr lang="zh-CN" altLang="zh-CN" dirty="0"/>
              <a:t>。</a:t>
            </a:r>
          </a:p>
          <a:p>
            <a:pPr fontAlgn="auto">
              <a:defRPr/>
            </a:pPr>
            <a:r>
              <a:rPr lang="zh-CN" altLang="zh-CN" dirty="0"/>
              <a:t>打开与关闭</a:t>
            </a:r>
            <a:r>
              <a:rPr lang="en-US" altLang="zh-CN" dirty="0" err="1"/>
              <a:t>Scrapy</a:t>
            </a:r>
            <a:r>
              <a:rPr lang="zh-CN" altLang="zh-CN" dirty="0"/>
              <a:t>提供的</a:t>
            </a:r>
            <a:r>
              <a:rPr lang="en-US" altLang="zh-CN" dirty="0"/>
              <a:t>Spider</a:t>
            </a:r>
            <a:r>
              <a:rPr lang="zh-CN" altLang="zh-CN" dirty="0"/>
              <a:t>中间件。</a:t>
            </a:r>
          </a:p>
          <a:p>
            <a:pPr>
              <a:defRPr/>
            </a:pPr>
            <a:endParaRPr lang="zh-CN" altLang="en-US" dirty="0"/>
          </a:p>
        </p:txBody>
      </p:sp>
      <p:sp>
        <p:nvSpPr>
          <p:cNvPr id="47107" name="标题 2">
            <a:extLst>
              <a:ext uri="{FF2B5EF4-FFF2-40B4-BE49-F238E27FC236}">
                <a16:creationId xmlns:a16="http://schemas.microsoft.com/office/drawing/2014/main" id="{2D6F8D0E-0459-4655-BB74-75E3E5BA5782}"/>
              </a:ext>
            </a:extLst>
          </p:cNvPr>
          <p:cNvSpPr>
            <a:spLocks noGrp="1"/>
          </p:cNvSpPr>
          <p:nvPr>
            <p:ph type="title"/>
          </p:nvPr>
        </p:nvSpPr>
        <p:spPr/>
        <p:txBody>
          <a:bodyPr/>
          <a:lstStyle/>
          <a:p>
            <a:r>
              <a:rPr lang="zh-CN" altLang="en-US"/>
              <a:t>小结</a:t>
            </a:r>
          </a:p>
        </p:txBody>
      </p:sp>
      <p:pic>
        <p:nvPicPr>
          <p:cNvPr id="47108" name="Picture 2" descr="D:\Users\yilinlin\Desktop\timg_meitu_1.jpg">
            <a:extLst>
              <a:ext uri="{FF2B5EF4-FFF2-40B4-BE49-F238E27FC236}">
                <a16:creationId xmlns:a16="http://schemas.microsoft.com/office/drawing/2014/main" id="{6CC41E67-C722-431F-A7BE-40CEF057D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138" y="3227388"/>
            <a:ext cx="442118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E30C74A9-E8A8-4B46-A7A7-FAD8BE49517B}"/>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D8B15EAA-9A46-4E1E-8515-B8E67381C8F1}"/>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charset="0"/>
              <a:ea typeface="+mn-ea"/>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0E71B0-F24E-4536-9963-BD2AF4C7A075}"/>
              </a:ext>
            </a:extLst>
          </p:cNvPr>
          <p:cNvSpPr>
            <a:spLocks noGrp="1"/>
          </p:cNvSpPr>
          <p:nvPr>
            <p:ph idx="1"/>
          </p:nvPr>
        </p:nvSpPr>
        <p:spPr/>
        <p:txBody>
          <a:bodyPr/>
          <a:lstStyle/>
          <a:p>
            <a:pPr>
              <a:defRPr/>
            </a:pPr>
            <a:r>
              <a:rPr lang="zh-CN" altLang="zh-CN" dirty="0"/>
              <a:t>引擎负责控制数据流在系统所有组件中的流向，并在不同的条件时触发相对应的事件。这个组件相当于爬虫的“大脑”，是整个爬虫的调度中心。</a:t>
            </a:r>
            <a:endParaRPr lang="en-US" altLang="zh-CN" dirty="0"/>
          </a:p>
          <a:p>
            <a:pPr marL="0" indent="0">
              <a:buFont typeface="Wingdings" panose="05000000000000000000" pitchFamily="2" charset="2"/>
              <a:buNone/>
              <a:defRPr/>
            </a:pPr>
            <a:endParaRPr lang="zh-CN" altLang="zh-CN" dirty="0"/>
          </a:p>
          <a:p>
            <a:pPr marL="0" lvl="3" indent="0">
              <a:lnSpc>
                <a:spcPct val="150000"/>
              </a:lnSpc>
              <a:spcBef>
                <a:spcPts val="1000"/>
              </a:spcBef>
              <a:buClr>
                <a:srgbClr val="032089"/>
              </a:buClr>
              <a:buFont typeface="Arial" charset="0"/>
              <a:buNone/>
              <a:defRPr/>
            </a:pPr>
            <a:r>
              <a:rPr lang="en-US" altLang="zh-CN" sz="2000" b="1" dirty="0">
                <a:solidFill>
                  <a:schemeClr val="bg1"/>
                </a:solidFill>
              </a:rPr>
              <a:t>2.</a:t>
            </a:r>
            <a:r>
              <a:rPr lang="zh-CN" altLang="zh-CN" sz="2000" b="1" dirty="0">
                <a:solidFill>
                  <a:schemeClr val="bg1"/>
                </a:solidFill>
              </a:rPr>
              <a:t>调度器（</a:t>
            </a:r>
            <a:r>
              <a:rPr lang="en-US" altLang="zh-CN" sz="2000" b="1" dirty="0">
                <a:solidFill>
                  <a:schemeClr val="bg1"/>
                </a:solidFill>
              </a:rPr>
              <a:t>Scheduler</a:t>
            </a:r>
            <a:r>
              <a:rPr lang="zh-CN" altLang="zh-CN" sz="2000" b="1" dirty="0">
                <a:solidFill>
                  <a:schemeClr val="bg1"/>
                </a:solidFill>
              </a:rPr>
              <a:t>）</a:t>
            </a:r>
          </a:p>
          <a:p>
            <a:pPr>
              <a:defRPr/>
            </a:pPr>
            <a:r>
              <a:rPr lang="zh-CN" altLang="zh-CN" dirty="0"/>
              <a:t>调度器从引擎接受请求并将它们加入队列，以便之后引擎需要它们时提供给引擎。初始爬取的</a:t>
            </a:r>
            <a:r>
              <a:rPr lang="en-US" altLang="zh-CN" dirty="0"/>
              <a:t>URL</a:t>
            </a:r>
            <a:r>
              <a:rPr lang="zh-CN" altLang="zh-CN" dirty="0"/>
              <a:t>和后续在网页中获取的待爬取的</a:t>
            </a:r>
            <a:r>
              <a:rPr lang="en-US" altLang="zh-CN" dirty="0"/>
              <a:t>URL</a:t>
            </a:r>
            <a:r>
              <a:rPr lang="zh-CN" altLang="zh-CN" dirty="0"/>
              <a:t>都将放入调度器中，等待爬取，同时调度器会自动去除重复的</a:t>
            </a:r>
            <a:r>
              <a:rPr lang="en-US" altLang="zh-CN" dirty="0"/>
              <a:t>URL</a:t>
            </a:r>
            <a:r>
              <a:rPr lang="zh-CN" altLang="zh-CN" dirty="0"/>
              <a:t>。如果特定的</a:t>
            </a:r>
            <a:r>
              <a:rPr lang="en-US" altLang="zh-CN" dirty="0"/>
              <a:t>URL</a:t>
            </a:r>
            <a:r>
              <a:rPr lang="zh-CN" altLang="zh-CN" dirty="0"/>
              <a:t>不需要去重也可以通过设置实现，如</a:t>
            </a:r>
            <a:r>
              <a:rPr lang="en-US" altLang="zh-CN" dirty="0"/>
              <a:t>post</a:t>
            </a:r>
            <a:r>
              <a:rPr lang="zh-CN" altLang="zh-CN" dirty="0"/>
              <a:t>请求的</a:t>
            </a:r>
            <a:r>
              <a:rPr lang="en-US" altLang="zh-CN" dirty="0"/>
              <a:t>URL</a:t>
            </a:r>
            <a:r>
              <a:rPr lang="zh-CN" altLang="zh-CN" dirty="0"/>
              <a:t>。</a:t>
            </a:r>
          </a:p>
          <a:p>
            <a:pPr marL="0" indent="0">
              <a:buFont typeface="Wingdings" panose="05000000000000000000" pitchFamily="2" charset="2"/>
              <a:buNone/>
              <a:defRPr/>
            </a:pPr>
            <a:endParaRPr lang="zh-CN" altLang="en-US" dirty="0"/>
          </a:p>
        </p:txBody>
      </p:sp>
      <p:sp>
        <p:nvSpPr>
          <p:cNvPr id="13315" name="标题 2">
            <a:extLst>
              <a:ext uri="{FF2B5EF4-FFF2-40B4-BE49-F238E27FC236}">
                <a16:creationId xmlns:a16="http://schemas.microsoft.com/office/drawing/2014/main" id="{6EE41456-A31C-4F5A-9561-B1E49097C201}"/>
              </a:ext>
            </a:extLst>
          </p:cNvPr>
          <p:cNvSpPr>
            <a:spLocks noGrp="1"/>
          </p:cNvSpPr>
          <p:nvPr>
            <p:ph type="title"/>
          </p:nvPr>
        </p:nvSpPr>
        <p:spPr/>
        <p:txBody>
          <a:bodyPr/>
          <a:lstStyle/>
          <a:p>
            <a:r>
              <a:rPr lang="zh-CN" altLang="zh-CN"/>
              <a:t>了解</a:t>
            </a:r>
            <a:r>
              <a:rPr lang="en-US" altLang="zh-CN"/>
              <a:t>Scrapy</a:t>
            </a:r>
            <a:r>
              <a:rPr lang="zh-CN" altLang="zh-CN"/>
              <a:t>爬虫框架</a:t>
            </a:r>
            <a:endParaRPr lang="zh-CN" altLang="en-US"/>
          </a:p>
        </p:txBody>
      </p:sp>
      <p:sp>
        <p:nvSpPr>
          <p:cNvPr id="13316" name="内容占位符 3">
            <a:extLst>
              <a:ext uri="{FF2B5EF4-FFF2-40B4-BE49-F238E27FC236}">
                <a16:creationId xmlns:a16="http://schemas.microsoft.com/office/drawing/2014/main" id="{EE1EFBE4-90E8-40B2-9248-00D9EDFF6FCF}"/>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zh-CN" sz="2000" b="1" dirty="0">
                <a:solidFill>
                  <a:schemeClr val="bg1"/>
                </a:solidFill>
                <a:latin typeface="微软雅黑" panose="020B0503020204020204" pitchFamily="34" charset="-122"/>
                <a:ea typeface="微软雅黑" panose="020B0503020204020204" pitchFamily="34" charset="-122"/>
              </a:rPr>
              <a:t>引擎（</a:t>
            </a:r>
            <a:r>
              <a:rPr lang="en-US" altLang="zh-CN" sz="2000" b="1" dirty="0">
                <a:solidFill>
                  <a:schemeClr val="bg1"/>
                </a:solidFill>
                <a:latin typeface="微软雅黑" panose="020B0503020204020204" pitchFamily="34" charset="-122"/>
                <a:ea typeface="微软雅黑" panose="020B0503020204020204" pitchFamily="34" charset="-122"/>
              </a:rPr>
              <a:t>Engine</a:t>
            </a:r>
            <a:r>
              <a:rPr lang="zh-CN" altLang="zh-CN" sz="20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57F76F-1D35-468E-ABF4-2C23AC2FEA4E}"/>
              </a:ext>
            </a:extLst>
          </p:cNvPr>
          <p:cNvSpPr>
            <a:spLocks noGrp="1"/>
          </p:cNvSpPr>
          <p:nvPr>
            <p:ph idx="1"/>
          </p:nvPr>
        </p:nvSpPr>
        <p:spPr/>
        <p:txBody>
          <a:bodyPr/>
          <a:lstStyle/>
          <a:p>
            <a:pPr>
              <a:defRPr/>
            </a:pPr>
            <a:r>
              <a:rPr lang="zh-CN" altLang="zh-CN" dirty="0"/>
              <a:t>下载器的主要功能是获取网页内容，提供给引擎和</a:t>
            </a:r>
            <a:r>
              <a:rPr lang="en-US" altLang="zh-CN" dirty="0"/>
              <a:t>Spiders</a:t>
            </a:r>
            <a:r>
              <a:rPr lang="zh-CN" altLang="zh-CN" dirty="0"/>
              <a:t>。</a:t>
            </a:r>
            <a:endParaRPr lang="en-US" altLang="zh-CN" dirty="0"/>
          </a:p>
          <a:p>
            <a:pPr marL="0" lvl="3" indent="0">
              <a:lnSpc>
                <a:spcPct val="150000"/>
              </a:lnSpc>
              <a:buClr>
                <a:srgbClr val="000066"/>
              </a:buClr>
              <a:buFont typeface="Arial" charset="0"/>
              <a:buNone/>
              <a:defRPr/>
            </a:pPr>
            <a:endParaRPr lang="en-US" altLang="zh-CN" sz="2000" b="1" dirty="0"/>
          </a:p>
          <a:p>
            <a:pPr marL="0" lvl="3" indent="0">
              <a:lnSpc>
                <a:spcPct val="150000"/>
              </a:lnSpc>
              <a:buClr>
                <a:srgbClr val="000066"/>
              </a:buClr>
              <a:buFont typeface="Arial" charset="0"/>
              <a:buNone/>
              <a:defRPr/>
            </a:pPr>
            <a:r>
              <a:rPr lang="en-US" altLang="zh-CN" sz="2000" b="1" dirty="0"/>
              <a:t>4.Spiders</a:t>
            </a:r>
          </a:p>
          <a:p>
            <a:pPr marL="342900" lvl="3" indent="-342900">
              <a:lnSpc>
                <a:spcPct val="150000"/>
              </a:lnSpc>
              <a:buClr>
                <a:srgbClr val="000066"/>
              </a:buClr>
              <a:buFont typeface="Wingdings" panose="05000000000000000000" pitchFamily="2" charset="2"/>
              <a:buChar char="Ø"/>
              <a:defRPr/>
            </a:pPr>
            <a:r>
              <a:rPr lang="en-US" altLang="zh-CN" sz="2000" dirty="0"/>
              <a:t>Spiders</a:t>
            </a:r>
            <a:r>
              <a:rPr lang="zh-CN" altLang="zh-CN" sz="2000" dirty="0"/>
              <a:t>是</a:t>
            </a:r>
            <a:r>
              <a:rPr lang="en-US" altLang="zh-CN" sz="2000" dirty="0" err="1"/>
              <a:t>Scrapy</a:t>
            </a:r>
            <a:r>
              <a:rPr lang="zh-CN" altLang="zh-CN" sz="2000" dirty="0"/>
              <a:t>用户编写用于分析响应，并提取</a:t>
            </a:r>
            <a:r>
              <a:rPr lang="en-US" altLang="zh-CN" sz="2000" dirty="0"/>
              <a:t>Items</a:t>
            </a:r>
            <a:r>
              <a:rPr lang="zh-CN" altLang="zh-CN" sz="2000" dirty="0"/>
              <a:t>或额外跟进的</a:t>
            </a:r>
            <a:r>
              <a:rPr lang="en-US" altLang="zh-CN" sz="2000" dirty="0"/>
              <a:t>URL</a:t>
            </a:r>
            <a:r>
              <a:rPr lang="zh-CN" altLang="zh-CN" sz="2000" dirty="0"/>
              <a:t>的一个类。每个</a:t>
            </a:r>
            <a:r>
              <a:rPr lang="en-US" altLang="zh-CN" sz="2000" dirty="0"/>
              <a:t>Spider</a:t>
            </a:r>
            <a:r>
              <a:rPr lang="zh-CN" altLang="zh-CN" sz="2000" dirty="0"/>
              <a:t>负责处理一个（一些）特定网站。</a:t>
            </a:r>
          </a:p>
          <a:p>
            <a:pPr marL="0" lvl="3" indent="0">
              <a:lnSpc>
                <a:spcPct val="150000"/>
              </a:lnSpc>
              <a:buClr>
                <a:srgbClr val="000066"/>
              </a:buClr>
              <a:buFont typeface="Arial" charset="0"/>
              <a:buNone/>
              <a:defRPr/>
            </a:pPr>
            <a:endParaRPr lang="zh-CN" altLang="zh-CN" sz="2000" b="1" dirty="0"/>
          </a:p>
          <a:p>
            <a:pPr marL="0" indent="0">
              <a:buFont typeface="Wingdings" panose="05000000000000000000" pitchFamily="2" charset="2"/>
              <a:buNone/>
              <a:defRPr/>
            </a:pPr>
            <a:endParaRPr lang="zh-CN" altLang="en-US" dirty="0"/>
          </a:p>
        </p:txBody>
      </p:sp>
      <p:sp>
        <p:nvSpPr>
          <p:cNvPr id="14339" name="标题 2">
            <a:extLst>
              <a:ext uri="{FF2B5EF4-FFF2-40B4-BE49-F238E27FC236}">
                <a16:creationId xmlns:a16="http://schemas.microsoft.com/office/drawing/2014/main" id="{68C354A0-6DB5-48C3-BF51-332ECC2E9F37}"/>
              </a:ext>
            </a:extLst>
          </p:cNvPr>
          <p:cNvSpPr>
            <a:spLocks noGrp="1"/>
          </p:cNvSpPr>
          <p:nvPr>
            <p:ph type="title"/>
          </p:nvPr>
        </p:nvSpPr>
        <p:spPr/>
        <p:txBody>
          <a:bodyPr/>
          <a:lstStyle/>
          <a:p>
            <a:r>
              <a:rPr lang="zh-CN" altLang="zh-CN"/>
              <a:t>了解</a:t>
            </a:r>
            <a:r>
              <a:rPr lang="en-US" altLang="zh-CN"/>
              <a:t>Scrapy</a:t>
            </a:r>
            <a:r>
              <a:rPr lang="zh-CN" altLang="zh-CN"/>
              <a:t>爬虫框架</a:t>
            </a:r>
            <a:endParaRPr lang="zh-CN" altLang="en-US"/>
          </a:p>
        </p:txBody>
      </p:sp>
      <p:sp>
        <p:nvSpPr>
          <p:cNvPr id="14340" name="内容占位符 3">
            <a:extLst>
              <a:ext uri="{FF2B5EF4-FFF2-40B4-BE49-F238E27FC236}">
                <a16:creationId xmlns:a16="http://schemas.microsoft.com/office/drawing/2014/main" id="{0D6667B5-2592-4D26-ABB2-522BDF3BBA0C}"/>
              </a:ext>
            </a:extLst>
          </p:cNvPr>
          <p:cNvSpPr>
            <a:spLocks noGrp="1"/>
          </p:cNvSpPr>
          <p:nvPr>
            <p:ph idx="10"/>
          </p:nvPr>
        </p:nvSpPr>
        <p:spPr/>
        <p:txBody>
          <a:bodyPr/>
          <a:lstStyle/>
          <a:p>
            <a:pPr marL="0" lvl="3" indent="0">
              <a:buClr>
                <a:srgbClr val="000066"/>
              </a:buClr>
              <a:buFont typeface="Arial" panose="020B0604020202020204" pitchFamily="34" charset="0"/>
              <a:buNone/>
            </a:pPr>
            <a:r>
              <a:rPr lang="en-US" altLang="zh-CN" sz="2000" b="1">
                <a:latin typeface="微软雅黑" panose="020B0503020204020204" pitchFamily="34" charset="-122"/>
                <a:ea typeface="微软雅黑" panose="020B0503020204020204" pitchFamily="34" charset="-122"/>
              </a:rPr>
              <a:t>3.</a:t>
            </a:r>
            <a:r>
              <a:rPr lang="zh-CN" altLang="zh-CN" sz="2000" b="1">
                <a:latin typeface="微软雅黑" panose="020B0503020204020204" pitchFamily="34" charset="-122"/>
                <a:ea typeface="微软雅黑" panose="020B0503020204020204" pitchFamily="34" charset="-122"/>
              </a:rPr>
              <a:t>下载器（</a:t>
            </a:r>
            <a:r>
              <a:rPr lang="en-US" altLang="zh-CN" sz="2000" b="1">
                <a:latin typeface="微软雅黑" panose="020B0503020204020204" pitchFamily="34" charset="-122"/>
                <a:ea typeface="微软雅黑" panose="020B0503020204020204" pitchFamily="34" charset="-122"/>
              </a:rPr>
              <a:t>Downloader</a:t>
            </a:r>
            <a:r>
              <a:rPr lang="zh-CN" altLang="zh-CN" sz="2000" b="1">
                <a:latin typeface="微软雅黑" panose="020B0503020204020204" pitchFamily="34" charset="-122"/>
                <a:ea typeface="微软雅黑" panose="020B0503020204020204" pitchFamily="34"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CF2109-B539-4ACF-8AAF-35FBDB1B2D0E}"/>
              </a:ext>
            </a:extLst>
          </p:cNvPr>
          <p:cNvSpPr>
            <a:spLocks noGrp="1"/>
          </p:cNvSpPr>
          <p:nvPr>
            <p:ph idx="1"/>
          </p:nvPr>
        </p:nvSpPr>
        <p:spPr/>
        <p:txBody>
          <a:bodyPr/>
          <a:lstStyle/>
          <a:p>
            <a:pPr>
              <a:defRPr/>
            </a:pPr>
            <a:r>
              <a:rPr lang="en-US" altLang="zh-CN" dirty="0"/>
              <a:t>Item Pipelines</a:t>
            </a:r>
            <a:r>
              <a:rPr lang="zh-CN" altLang="zh-CN" dirty="0"/>
              <a:t>主要功能是处理被</a:t>
            </a:r>
            <a:r>
              <a:rPr lang="en-US" altLang="zh-CN" dirty="0"/>
              <a:t>Spiders</a:t>
            </a:r>
            <a:r>
              <a:rPr lang="zh-CN" altLang="zh-CN" dirty="0"/>
              <a:t>提取出来的</a:t>
            </a:r>
            <a:r>
              <a:rPr lang="en-US" altLang="zh-CN" dirty="0"/>
              <a:t>Items</a:t>
            </a:r>
            <a:r>
              <a:rPr lang="zh-CN" altLang="zh-CN" dirty="0"/>
              <a:t>。典型的处理有清理、验证及持久化（例如存取到数据库中）。当网页被爬虫解析所需的数据存入</a:t>
            </a:r>
            <a:r>
              <a:rPr lang="en-US" altLang="zh-CN" dirty="0"/>
              <a:t>Items</a:t>
            </a:r>
            <a:r>
              <a:rPr lang="zh-CN" altLang="zh-CN" dirty="0"/>
              <a:t>后，将被发送到项目管道（</a:t>
            </a:r>
            <a:r>
              <a:rPr lang="en-US" altLang="zh-CN" dirty="0"/>
              <a:t>Pipelines</a:t>
            </a:r>
            <a:r>
              <a:rPr lang="zh-CN" altLang="zh-CN" dirty="0"/>
              <a:t>），并经过几个特定的次序处理数据，最后存入本地文件或数据库</a:t>
            </a:r>
            <a:endParaRPr lang="en-US" altLang="zh-CN" dirty="0"/>
          </a:p>
          <a:p>
            <a:pPr>
              <a:defRPr/>
            </a:pPr>
            <a:endParaRPr lang="en-US" altLang="zh-CN" dirty="0"/>
          </a:p>
          <a:p>
            <a:pPr marL="0" lvl="3" indent="0">
              <a:lnSpc>
                <a:spcPct val="150000"/>
              </a:lnSpc>
              <a:buClr>
                <a:srgbClr val="000066"/>
              </a:buClr>
              <a:buFont typeface="Arial" charset="0"/>
              <a:buNone/>
              <a:defRPr/>
            </a:pPr>
            <a:r>
              <a:rPr lang="en-US" altLang="zh-CN" sz="2000" b="1" dirty="0"/>
              <a:t>6.</a:t>
            </a:r>
            <a:r>
              <a:rPr lang="zh-CN" altLang="zh-CN" sz="2000" b="1" dirty="0"/>
              <a:t>下载器中间件（</a:t>
            </a:r>
            <a:r>
              <a:rPr lang="en-US" altLang="zh-CN" sz="2000" b="1" dirty="0"/>
              <a:t>Downloader </a:t>
            </a:r>
            <a:r>
              <a:rPr lang="en-US" altLang="zh-CN" sz="2000" b="1" dirty="0" err="1"/>
              <a:t>Middlewares</a:t>
            </a:r>
            <a:r>
              <a:rPr lang="zh-CN" altLang="zh-CN" sz="2000" b="1" dirty="0"/>
              <a:t>）</a:t>
            </a:r>
            <a:endParaRPr lang="en-US" altLang="zh-CN" sz="2000" b="1" dirty="0"/>
          </a:p>
          <a:p>
            <a:pPr marL="342900" lvl="3" indent="-342900">
              <a:lnSpc>
                <a:spcPct val="150000"/>
              </a:lnSpc>
              <a:buClr>
                <a:srgbClr val="000066"/>
              </a:buClr>
              <a:buFont typeface="Wingdings" panose="05000000000000000000" pitchFamily="2" charset="2"/>
              <a:buChar char="Ø"/>
              <a:defRPr/>
            </a:pPr>
            <a:r>
              <a:rPr lang="zh-CN" altLang="zh-CN" sz="2000" dirty="0"/>
              <a:t>下载器中间件是一组在引擎及下载器之间的特定钩子（</a:t>
            </a:r>
            <a:r>
              <a:rPr lang="en-US" altLang="zh-CN" sz="2000" dirty="0"/>
              <a:t>specific hook</a:t>
            </a:r>
            <a:r>
              <a:rPr lang="zh-CN" altLang="zh-CN" sz="2000" dirty="0"/>
              <a:t>），主要功能是处理下载器传递给引擎的响应（</a:t>
            </a:r>
            <a:r>
              <a:rPr lang="en-US" altLang="zh-CN" sz="2000" dirty="0"/>
              <a:t>response</a:t>
            </a:r>
            <a:r>
              <a:rPr lang="zh-CN" altLang="zh-CN" sz="2000" dirty="0"/>
              <a:t>）。下载器中间件提供了一个简便的机制，通过插入自定义代码来扩展</a:t>
            </a:r>
            <a:r>
              <a:rPr lang="en-US" altLang="zh-CN" sz="2000" dirty="0" err="1"/>
              <a:t>Scrapy</a:t>
            </a:r>
            <a:r>
              <a:rPr lang="zh-CN" altLang="zh-CN" sz="2000" dirty="0"/>
              <a:t>功能。通过设置下载器中间件可以实现爬虫自动更换</a:t>
            </a:r>
            <a:r>
              <a:rPr lang="en-US" altLang="zh-CN" sz="2000" dirty="0"/>
              <a:t>user-agent</a:t>
            </a:r>
            <a:r>
              <a:rPr lang="zh-CN" altLang="zh-CN" sz="2000" dirty="0"/>
              <a:t>、</a:t>
            </a:r>
            <a:r>
              <a:rPr lang="en-US" altLang="zh-CN" sz="2000" dirty="0"/>
              <a:t>IP</a:t>
            </a:r>
            <a:r>
              <a:rPr lang="zh-CN" altLang="zh-CN" sz="2000" dirty="0"/>
              <a:t>等功能。</a:t>
            </a:r>
          </a:p>
          <a:p>
            <a:pPr marL="0" lvl="3" indent="0">
              <a:lnSpc>
                <a:spcPct val="150000"/>
              </a:lnSpc>
              <a:buClr>
                <a:srgbClr val="000066"/>
              </a:buClr>
              <a:buFont typeface="Arial" charset="0"/>
              <a:buNone/>
              <a:defRPr/>
            </a:pPr>
            <a:endParaRPr lang="zh-CN" altLang="zh-CN" sz="2000" b="1" dirty="0"/>
          </a:p>
          <a:p>
            <a:pPr marL="0" indent="0">
              <a:buFont typeface="Wingdings" pitchFamily="2" charset="2"/>
              <a:buNone/>
              <a:defRPr/>
            </a:pPr>
            <a:endParaRPr lang="zh-CN" altLang="zh-CN" dirty="0"/>
          </a:p>
          <a:p>
            <a:pPr>
              <a:defRPr/>
            </a:pPr>
            <a:endParaRPr lang="zh-CN" altLang="en-US" dirty="0"/>
          </a:p>
        </p:txBody>
      </p:sp>
      <p:sp>
        <p:nvSpPr>
          <p:cNvPr id="15363" name="标题 2">
            <a:extLst>
              <a:ext uri="{FF2B5EF4-FFF2-40B4-BE49-F238E27FC236}">
                <a16:creationId xmlns:a16="http://schemas.microsoft.com/office/drawing/2014/main" id="{24250D6C-E6B0-48B9-BD9A-675837FCDA0E}"/>
              </a:ext>
            </a:extLst>
          </p:cNvPr>
          <p:cNvSpPr>
            <a:spLocks noGrp="1"/>
          </p:cNvSpPr>
          <p:nvPr>
            <p:ph type="title"/>
          </p:nvPr>
        </p:nvSpPr>
        <p:spPr/>
        <p:txBody>
          <a:bodyPr/>
          <a:lstStyle/>
          <a:p>
            <a:r>
              <a:rPr lang="zh-CN" altLang="zh-CN"/>
              <a:t>了解</a:t>
            </a:r>
            <a:r>
              <a:rPr lang="en-US" altLang="zh-CN"/>
              <a:t>Scrapy</a:t>
            </a:r>
            <a:r>
              <a:rPr lang="zh-CN" altLang="zh-CN"/>
              <a:t>爬虫框架</a:t>
            </a:r>
            <a:endParaRPr lang="zh-CN" altLang="en-US"/>
          </a:p>
        </p:txBody>
      </p:sp>
      <p:sp>
        <p:nvSpPr>
          <p:cNvPr id="15364" name="内容占位符 3">
            <a:extLst>
              <a:ext uri="{FF2B5EF4-FFF2-40B4-BE49-F238E27FC236}">
                <a16:creationId xmlns:a16="http://schemas.microsoft.com/office/drawing/2014/main" id="{4C6371A5-B14B-4262-A084-E904F8ED9AAF}"/>
              </a:ext>
            </a:extLst>
          </p:cNvPr>
          <p:cNvSpPr>
            <a:spLocks noGrp="1"/>
          </p:cNvSpPr>
          <p:nvPr>
            <p:ph idx="10"/>
          </p:nvPr>
        </p:nvSpPr>
        <p:spPr/>
        <p:txBody>
          <a:bodyPr/>
          <a:lstStyle/>
          <a:p>
            <a:pPr marL="0" lvl="3" indent="0">
              <a:lnSpc>
                <a:spcPct val="150000"/>
              </a:lnSpc>
              <a:buClr>
                <a:srgbClr val="000066"/>
              </a:buClr>
              <a:buFont typeface="Arial" panose="020B0604020202020204" pitchFamily="34" charset="0"/>
              <a:buNone/>
            </a:pPr>
            <a:r>
              <a:rPr lang="en-US" altLang="zh-CN" sz="2000" b="1">
                <a:latin typeface="微软雅黑" panose="020B0503020204020204" pitchFamily="34" charset="-122"/>
                <a:ea typeface="微软雅黑" panose="020B0503020204020204" pitchFamily="34" charset="-122"/>
              </a:rPr>
              <a:t>5.Item Pipelines</a:t>
            </a:r>
            <a:endParaRPr lang="zh-CN" altLang="zh-CN" sz="2000" b="1">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2C58F644-D521-474E-81AB-7C0AC9410308}"/>
              </a:ext>
            </a:extLst>
          </p:cNvPr>
          <p:cNvSpPr>
            <a:spLocks noGrp="1"/>
          </p:cNvSpPr>
          <p:nvPr>
            <p:ph idx="1"/>
          </p:nvPr>
        </p:nvSpPr>
        <p:spPr>
          <a:xfrm>
            <a:off x="423863" y="1754188"/>
            <a:ext cx="6138862" cy="4370387"/>
          </a:xfrm>
        </p:spPr>
        <p:txBody>
          <a:bodyPr/>
          <a:lstStyle/>
          <a:p>
            <a:pPr marL="361950" indent="-361950"/>
            <a:r>
              <a:rPr lang="en-US" altLang="zh-CN"/>
              <a:t>Spider</a:t>
            </a:r>
            <a:r>
              <a:rPr lang="zh-CN" altLang="zh-CN"/>
              <a:t>中间件是一组在引擎及</a:t>
            </a:r>
            <a:r>
              <a:rPr lang="en-US" altLang="zh-CN"/>
              <a:t>Spiders</a:t>
            </a:r>
            <a:r>
              <a:rPr lang="zh-CN" altLang="zh-CN"/>
              <a:t>之间的特定钩子（</a:t>
            </a:r>
            <a:r>
              <a:rPr lang="en-US" altLang="zh-CN"/>
              <a:t>specific hook</a:t>
            </a:r>
            <a:r>
              <a:rPr lang="zh-CN" altLang="zh-CN"/>
              <a:t>），主要功能是处理</a:t>
            </a:r>
            <a:r>
              <a:rPr lang="en-US" altLang="zh-CN"/>
              <a:t>Spiders</a:t>
            </a:r>
            <a:r>
              <a:rPr lang="zh-CN" altLang="zh-CN"/>
              <a:t>的输入（响应）和输出（</a:t>
            </a:r>
            <a:r>
              <a:rPr lang="en-US" altLang="zh-CN"/>
              <a:t>Items</a:t>
            </a:r>
            <a:r>
              <a:rPr lang="zh-CN" altLang="zh-CN"/>
              <a:t>及请求）。</a:t>
            </a:r>
            <a:r>
              <a:rPr lang="en-US" altLang="zh-CN"/>
              <a:t>Spider</a:t>
            </a:r>
            <a:r>
              <a:rPr lang="zh-CN" altLang="zh-CN"/>
              <a:t>中间件提供了一个简便的机制，通过插入自定义代码来扩展</a:t>
            </a:r>
            <a:r>
              <a:rPr lang="en-US" altLang="zh-CN"/>
              <a:t>Scrapy</a:t>
            </a:r>
            <a:r>
              <a:rPr lang="zh-CN" altLang="zh-CN"/>
              <a:t>功能。各组件之间的数据流向如图所示。</a:t>
            </a:r>
          </a:p>
          <a:p>
            <a:pPr marL="361950" indent="-361950"/>
            <a:endParaRPr lang="zh-CN" altLang="zh-CN"/>
          </a:p>
        </p:txBody>
      </p:sp>
      <p:sp>
        <p:nvSpPr>
          <p:cNvPr id="16387" name="标题 2">
            <a:extLst>
              <a:ext uri="{FF2B5EF4-FFF2-40B4-BE49-F238E27FC236}">
                <a16:creationId xmlns:a16="http://schemas.microsoft.com/office/drawing/2014/main" id="{353C3005-2FDE-4AEC-BAB4-8A08E641C2D8}"/>
              </a:ext>
            </a:extLst>
          </p:cNvPr>
          <p:cNvSpPr>
            <a:spLocks noGrp="1"/>
          </p:cNvSpPr>
          <p:nvPr>
            <p:ph type="title"/>
          </p:nvPr>
        </p:nvSpPr>
        <p:spPr/>
        <p:txBody>
          <a:bodyPr/>
          <a:lstStyle/>
          <a:p>
            <a:r>
              <a:rPr lang="zh-CN" altLang="zh-CN"/>
              <a:t>了解</a:t>
            </a:r>
            <a:r>
              <a:rPr lang="en-US" altLang="zh-CN"/>
              <a:t>Scrapy</a:t>
            </a:r>
            <a:r>
              <a:rPr lang="zh-CN" altLang="zh-CN"/>
              <a:t>爬虫框架</a:t>
            </a:r>
            <a:endParaRPr lang="zh-CN" altLang="en-US"/>
          </a:p>
        </p:txBody>
      </p:sp>
      <p:sp>
        <p:nvSpPr>
          <p:cNvPr id="16388" name="内容占位符 3">
            <a:extLst>
              <a:ext uri="{FF2B5EF4-FFF2-40B4-BE49-F238E27FC236}">
                <a16:creationId xmlns:a16="http://schemas.microsoft.com/office/drawing/2014/main" id="{45854B50-F3BD-4E43-A7D4-85169D1B6C87}"/>
              </a:ext>
            </a:extLst>
          </p:cNvPr>
          <p:cNvSpPr>
            <a:spLocks noGrp="1"/>
          </p:cNvSpPr>
          <p:nvPr>
            <p:ph idx="10"/>
          </p:nvPr>
        </p:nvSpPr>
        <p:spPr/>
        <p:txBody>
          <a:bodyPr/>
          <a:lstStyle/>
          <a:p>
            <a:pPr marL="0" lvl="3" indent="0">
              <a:lnSpc>
                <a:spcPct val="150000"/>
              </a:lnSpc>
              <a:buClr>
                <a:srgbClr val="000066"/>
              </a:buClr>
              <a:buFont typeface="Arial" panose="020B0604020202020204" pitchFamily="34" charset="0"/>
              <a:buNone/>
            </a:pPr>
            <a:r>
              <a:rPr lang="en-US" altLang="zh-CN" sz="2000" b="1">
                <a:latin typeface="微软雅黑" panose="020B0503020204020204" pitchFamily="34" charset="-122"/>
                <a:ea typeface="微软雅黑" panose="020B0503020204020204" pitchFamily="34" charset="-122"/>
              </a:rPr>
              <a:t>7.Spider</a:t>
            </a:r>
            <a:r>
              <a:rPr lang="zh-CN" altLang="zh-CN" sz="2000" b="1">
                <a:latin typeface="微软雅黑" panose="020B0503020204020204" pitchFamily="34" charset="-122"/>
                <a:ea typeface="微软雅黑" panose="020B0503020204020204" pitchFamily="34" charset="-122"/>
              </a:rPr>
              <a:t>中间件（</a:t>
            </a:r>
            <a:r>
              <a:rPr lang="en-US" altLang="zh-CN" sz="2000" b="1">
                <a:latin typeface="微软雅黑" panose="020B0503020204020204" pitchFamily="34" charset="-122"/>
                <a:ea typeface="微软雅黑" panose="020B0503020204020204" pitchFamily="34" charset="-122"/>
              </a:rPr>
              <a:t>Spider Middlewares</a:t>
            </a:r>
            <a:r>
              <a:rPr lang="zh-CN" altLang="zh-CN" sz="2000" b="1">
                <a:latin typeface="微软雅黑" panose="020B0503020204020204" pitchFamily="34" charset="-122"/>
                <a:ea typeface="微软雅黑" panose="020B0503020204020204" pitchFamily="34" charset="-122"/>
              </a:rPr>
              <a:t>）</a:t>
            </a:r>
          </a:p>
        </p:txBody>
      </p:sp>
      <p:pic>
        <p:nvPicPr>
          <p:cNvPr id="16389" name="图片 4">
            <a:extLst>
              <a:ext uri="{FF2B5EF4-FFF2-40B4-BE49-F238E27FC236}">
                <a16:creationId xmlns:a16="http://schemas.microsoft.com/office/drawing/2014/main" id="{6192D5E9-912C-4BD0-BD77-BD96B082B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375" y="1735138"/>
            <a:ext cx="5284788" cy="4389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5171AA-7086-49BA-8333-8441284933EE}"/>
              </a:ext>
            </a:extLst>
          </p:cNvPr>
          <p:cNvSpPr>
            <a:spLocks noGrp="1"/>
          </p:cNvSpPr>
          <p:nvPr>
            <p:ph idx="1"/>
          </p:nvPr>
        </p:nvSpPr>
        <p:spPr>
          <a:xfrm>
            <a:off x="423863" y="941388"/>
            <a:ext cx="11436350" cy="5365750"/>
          </a:xfrm>
        </p:spPr>
        <p:txBody>
          <a:bodyPr/>
          <a:lstStyle/>
          <a:p>
            <a:pPr marL="0" indent="0">
              <a:buFont typeface="Wingdings" pitchFamily="2" charset="2"/>
              <a:buNone/>
              <a:defRPr/>
            </a:pPr>
            <a:r>
              <a:rPr lang="zh-CN" altLang="zh-CN" dirty="0"/>
              <a:t>数据流在</a:t>
            </a:r>
            <a:r>
              <a:rPr lang="en-US" altLang="zh-CN" dirty="0" err="1"/>
              <a:t>Scrapy</a:t>
            </a:r>
            <a:r>
              <a:rPr lang="zh-CN" altLang="zh-CN" dirty="0"/>
              <a:t>中由执行引擎控制，其基本步骤流程如下。</a:t>
            </a:r>
          </a:p>
          <a:p>
            <a:pPr>
              <a:buFont typeface="+mj-lt"/>
              <a:buAutoNum type="arabicPeriod"/>
              <a:defRPr/>
            </a:pPr>
            <a:r>
              <a:rPr lang="zh-CN" altLang="zh-CN" dirty="0"/>
              <a:t>引擎打开一个网站，找到处理该网站的</a:t>
            </a:r>
            <a:r>
              <a:rPr lang="en-US" altLang="zh-CN" dirty="0"/>
              <a:t>Spiders</a:t>
            </a:r>
            <a:r>
              <a:rPr lang="zh-CN" altLang="zh-CN" dirty="0"/>
              <a:t>，并向该</a:t>
            </a:r>
            <a:r>
              <a:rPr lang="en-US" altLang="zh-CN" dirty="0"/>
              <a:t>Spiders</a:t>
            </a:r>
            <a:r>
              <a:rPr lang="zh-CN" altLang="zh-CN" dirty="0"/>
              <a:t>请求第一个要爬取的</a:t>
            </a:r>
            <a:r>
              <a:rPr lang="en-US" altLang="zh-CN" dirty="0"/>
              <a:t>URL</a:t>
            </a:r>
            <a:r>
              <a:rPr lang="zh-CN" altLang="zh-CN" dirty="0"/>
              <a:t>。</a:t>
            </a:r>
          </a:p>
          <a:p>
            <a:pPr>
              <a:buFont typeface="+mj-lt"/>
              <a:buAutoNum type="arabicPeriod"/>
              <a:defRPr/>
            </a:pPr>
            <a:r>
              <a:rPr lang="zh-CN" altLang="zh-CN" dirty="0"/>
              <a:t>引擎将爬取请求转发给调度器</a:t>
            </a:r>
            <a:r>
              <a:rPr lang="zh-CN" altLang="en-US" dirty="0"/>
              <a:t>，</a:t>
            </a:r>
            <a:r>
              <a:rPr lang="zh-CN" altLang="zh-CN" dirty="0"/>
              <a:t>调度指挥进行下一步。</a:t>
            </a:r>
          </a:p>
          <a:p>
            <a:pPr>
              <a:buFont typeface="+mj-lt"/>
              <a:buAutoNum type="arabicPeriod"/>
              <a:defRPr/>
            </a:pPr>
            <a:r>
              <a:rPr lang="zh-CN" altLang="zh-CN" dirty="0"/>
              <a:t>引擎向调度器获取下一个要爬取的请求。</a:t>
            </a:r>
          </a:p>
          <a:p>
            <a:pPr>
              <a:buFont typeface="+mj-lt"/>
              <a:buAutoNum type="arabicPeriod"/>
              <a:defRPr/>
            </a:pPr>
            <a:r>
              <a:rPr lang="zh-CN" altLang="zh-CN" dirty="0"/>
              <a:t>调度器返回下一个要爬取的</a:t>
            </a:r>
            <a:r>
              <a:rPr lang="en-US" altLang="zh-CN" dirty="0"/>
              <a:t>URL</a:t>
            </a:r>
            <a:r>
              <a:rPr lang="zh-CN" altLang="zh-CN" dirty="0"/>
              <a:t>给引擎，引擎将</a:t>
            </a:r>
            <a:r>
              <a:rPr lang="en-US" altLang="zh-CN" dirty="0"/>
              <a:t>URL</a:t>
            </a:r>
            <a:r>
              <a:rPr lang="zh-CN" altLang="zh-CN" dirty="0"/>
              <a:t>通过下载中间件（请求方向）转发给下载器</a:t>
            </a:r>
          </a:p>
          <a:p>
            <a:pPr>
              <a:buFont typeface="+mj-lt"/>
              <a:buAutoNum type="arabicPeriod"/>
              <a:defRPr/>
            </a:pPr>
            <a:r>
              <a:rPr lang="zh-CN" altLang="zh-CN" dirty="0"/>
              <a:t>一旦网页下载完毕，下载器生成一个该网页的响应，并将其通过下载中间件（返回响应方向）发送给引擎。</a:t>
            </a:r>
          </a:p>
          <a:p>
            <a:pPr>
              <a:buFont typeface="+mj-lt"/>
              <a:buAutoNum type="arabicPeriod"/>
              <a:defRPr/>
            </a:pPr>
            <a:r>
              <a:rPr lang="zh-CN" altLang="zh-CN" dirty="0"/>
              <a:t>引擎从下载器中接收到响应并通过</a:t>
            </a:r>
            <a:r>
              <a:rPr lang="en-US" altLang="zh-CN" dirty="0"/>
              <a:t>Spider</a:t>
            </a:r>
            <a:r>
              <a:rPr lang="zh-CN" altLang="zh-CN" dirty="0"/>
              <a:t>中间件（输入方向）发送给</a:t>
            </a:r>
            <a:r>
              <a:rPr lang="en-US" altLang="zh-CN" dirty="0"/>
              <a:t>Spiders</a:t>
            </a:r>
            <a:r>
              <a:rPr lang="zh-CN" altLang="zh-CN" dirty="0"/>
              <a:t>处理。</a:t>
            </a:r>
          </a:p>
          <a:p>
            <a:pPr>
              <a:buFont typeface="+mj-lt"/>
              <a:buAutoNum type="arabicPeriod"/>
              <a:defRPr/>
            </a:pPr>
            <a:r>
              <a:rPr lang="en-US" altLang="zh-CN" dirty="0"/>
              <a:t>Spiders</a:t>
            </a:r>
            <a:r>
              <a:rPr lang="zh-CN" altLang="zh-CN" dirty="0"/>
              <a:t>处理响应并返回爬取到的</a:t>
            </a:r>
            <a:r>
              <a:rPr lang="en-US" altLang="zh-CN" dirty="0"/>
              <a:t>Items</a:t>
            </a:r>
            <a:r>
              <a:rPr lang="zh-CN" altLang="zh-CN" dirty="0"/>
              <a:t>及（跟进）新的请求给引擎。</a:t>
            </a:r>
          </a:p>
          <a:p>
            <a:pPr>
              <a:buFont typeface="+mj-lt"/>
              <a:buAutoNum type="arabicPeriod"/>
              <a:defRPr/>
            </a:pPr>
            <a:r>
              <a:rPr lang="zh-CN" altLang="zh-CN" dirty="0"/>
              <a:t>引擎将（</a:t>
            </a:r>
            <a:r>
              <a:rPr lang="en-US" altLang="zh-CN" dirty="0"/>
              <a:t>Spiders</a:t>
            </a:r>
            <a:r>
              <a:rPr lang="zh-CN" altLang="zh-CN" dirty="0"/>
              <a:t>返回的）爬取到的</a:t>
            </a:r>
            <a:r>
              <a:rPr lang="en-US" altLang="zh-CN" dirty="0"/>
              <a:t>Items</a:t>
            </a:r>
            <a:r>
              <a:rPr lang="zh-CN" altLang="zh-CN" dirty="0"/>
              <a:t>给</a:t>
            </a:r>
            <a:r>
              <a:rPr lang="en-US" altLang="zh-CN" dirty="0"/>
              <a:t>Item Pipeline</a:t>
            </a:r>
            <a:r>
              <a:rPr lang="zh-CN" altLang="zh-CN" dirty="0"/>
              <a:t>，将（</a:t>
            </a:r>
            <a:r>
              <a:rPr lang="en-US" altLang="zh-CN" dirty="0"/>
              <a:t>Spiders</a:t>
            </a:r>
            <a:r>
              <a:rPr lang="zh-CN" altLang="zh-CN" dirty="0"/>
              <a:t>返回的）请求给调度器。</a:t>
            </a:r>
          </a:p>
          <a:p>
            <a:pPr>
              <a:buFont typeface="+mj-lt"/>
              <a:buAutoNum type="arabicPeriod"/>
              <a:defRPr/>
            </a:pPr>
            <a:r>
              <a:rPr lang="zh-CN" altLang="zh-CN" dirty="0"/>
              <a:t>从第</a:t>
            </a:r>
            <a:r>
              <a:rPr lang="en-US" altLang="zh-CN" dirty="0"/>
              <a:t>2</a:t>
            </a:r>
            <a:r>
              <a:rPr lang="zh-CN" altLang="zh-CN" dirty="0"/>
              <a:t>步重复直到调度器中没有更多的</a:t>
            </a:r>
            <a:r>
              <a:rPr lang="en-US" altLang="zh-CN" dirty="0"/>
              <a:t>URL</a:t>
            </a:r>
            <a:r>
              <a:rPr lang="zh-CN" altLang="zh-CN" dirty="0"/>
              <a:t>请求，引擎关闭该网站。</a:t>
            </a:r>
          </a:p>
          <a:p>
            <a:pPr>
              <a:defRPr/>
            </a:pPr>
            <a:endParaRPr lang="zh-CN" altLang="en-US" dirty="0"/>
          </a:p>
        </p:txBody>
      </p:sp>
      <p:sp>
        <p:nvSpPr>
          <p:cNvPr id="17411" name="标题 2">
            <a:extLst>
              <a:ext uri="{FF2B5EF4-FFF2-40B4-BE49-F238E27FC236}">
                <a16:creationId xmlns:a16="http://schemas.microsoft.com/office/drawing/2014/main" id="{2BC6966C-10AB-44D7-A621-9FFB05A48E21}"/>
              </a:ext>
            </a:extLst>
          </p:cNvPr>
          <p:cNvSpPr>
            <a:spLocks noGrp="1"/>
          </p:cNvSpPr>
          <p:nvPr>
            <p:ph type="title"/>
          </p:nvPr>
        </p:nvSpPr>
        <p:spPr/>
        <p:txBody>
          <a:bodyPr/>
          <a:lstStyle/>
          <a:p>
            <a:r>
              <a:rPr lang="zh-CN" altLang="zh-CN"/>
              <a:t>了解</a:t>
            </a:r>
            <a:r>
              <a:rPr lang="en-US" altLang="zh-CN"/>
              <a:t>Scrapy</a:t>
            </a:r>
            <a:r>
              <a:rPr lang="zh-CN" altLang="zh-CN"/>
              <a:t>爬虫框架</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D7D9071-F62B-45B1-A88E-FF0389D60F6D}"/>
              </a:ext>
            </a:extLst>
          </p:cNvPr>
          <p:cNvSpPr>
            <a:spLocks noGrp="1"/>
          </p:cNvSpPr>
          <p:nvPr>
            <p:ph idx="1"/>
          </p:nvPr>
        </p:nvSpPr>
        <p:spPr>
          <a:xfrm>
            <a:off x="423863" y="1089025"/>
            <a:ext cx="11107737" cy="5067300"/>
          </a:xfrm>
        </p:spPr>
        <p:txBody>
          <a:bodyPr/>
          <a:lstStyle/>
          <a:p>
            <a:pPr>
              <a:defRPr/>
            </a:pPr>
            <a:r>
              <a:rPr lang="en-US" altLang="zh-CN" dirty="0" err="1"/>
              <a:t>Scrapy</a:t>
            </a:r>
            <a:r>
              <a:rPr lang="zh-CN" altLang="zh-CN" dirty="0"/>
              <a:t>通过命令行进行控制，</a:t>
            </a:r>
            <a:r>
              <a:rPr lang="en-US" altLang="zh-CN" dirty="0" err="1"/>
              <a:t>Scrapy</a:t>
            </a:r>
            <a:r>
              <a:rPr lang="zh-CN" altLang="zh-CN" dirty="0"/>
              <a:t>提供了多种命令，用于多种目的，并且每个命令都接收一组不同的参数和选项。</a:t>
            </a:r>
            <a:endParaRPr lang="en-US" altLang="zh-CN" dirty="0"/>
          </a:p>
          <a:p>
            <a:pPr marL="0" indent="0">
              <a:buFont typeface="Wingdings" pitchFamily="2" charset="2"/>
              <a:buNone/>
              <a:defRPr/>
            </a:pPr>
            <a:endParaRPr lang="zh-CN" altLang="en-US" dirty="0"/>
          </a:p>
        </p:txBody>
      </p:sp>
      <p:sp>
        <p:nvSpPr>
          <p:cNvPr id="18435" name="标题 2">
            <a:extLst>
              <a:ext uri="{FF2B5EF4-FFF2-40B4-BE49-F238E27FC236}">
                <a16:creationId xmlns:a16="http://schemas.microsoft.com/office/drawing/2014/main" id="{B43D177D-AF0C-48DC-8B65-D1122C437018}"/>
              </a:ext>
            </a:extLst>
          </p:cNvPr>
          <p:cNvSpPr>
            <a:spLocks noGrp="1"/>
          </p:cNvSpPr>
          <p:nvPr>
            <p:ph type="title"/>
          </p:nvPr>
        </p:nvSpPr>
        <p:spPr/>
        <p:txBody>
          <a:bodyPr/>
          <a:lstStyle/>
          <a:p>
            <a:pPr marL="342900" indent="-342900"/>
            <a:r>
              <a:rPr lang="zh-CN" altLang="zh-CN">
                <a:latin typeface="微软雅黑" panose="020B0503020204020204" pitchFamily="34" charset="-122"/>
              </a:rPr>
              <a:t>熟悉</a:t>
            </a:r>
            <a:r>
              <a:rPr lang="en-US" altLang="zh-CN">
                <a:latin typeface="微软雅黑" panose="020B0503020204020204" pitchFamily="34" charset="-122"/>
              </a:rPr>
              <a:t>Scrapy</a:t>
            </a:r>
            <a:r>
              <a:rPr lang="zh-CN" altLang="zh-CN">
                <a:latin typeface="微软雅黑" panose="020B0503020204020204" pitchFamily="34" charset="-122"/>
              </a:rPr>
              <a:t>常用命令</a:t>
            </a:r>
            <a:endParaRPr lang="zh-CN" altLang="en-US">
              <a:latin typeface="微软雅黑" panose="020B0503020204020204" pitchFamily="34" charset="-122"/>
            </a:endParaRPr>
          </a:p>
        </p:txBody>
      </p:sp>
      <p:graphicFrame>
        <p:nvGraphicFramePr>
          <p:cNvPr id="5" name="表格 4">
            <a:extLst>
              <a:ext uri="{FF2B5EF4-FFF2-40B4-BE49-F238E27FC236}">
                <a16:creationId xmlns:a16="http://schemas.microsoft.com/office/drawing/2014/main" id="{102EC50C-84C0-45FB-9E63-DCD8584B24EA}"/>
              </a:ext>
            </a:extLst>
          </p:cNvPr>
          <p:cNvGraphicFramePr>
            <a:graphicFrameLocks noGrp="1"/>
          </p:cNvGraphicFramePr>
          <p:nvPr/>
        </p:nvGraphicFramePr>
        <p:xfrm>
          <a:off x="901700" y="2151063"/>
          <a:ext cx="10206038" cy="3887784"/>
        </p:xfrm>
        <a:graphic>
          <a:graphicData uri="http://schemas.openxmlformats.org/drawingml/2006/table">
            <a:tbl>
              <a:tblPr firstRow="1" firstCol="1" bandRow="1">
                <a:tableStyleId>{5C22544A-7EE6-4342-B048-85BDC9FD1C3A}</a:tableStyleId>
              </a:tblPr>
              <a:tblGrid>
                <a:gridCol w="2958272">
                  <a:extLst>
                    <a:ext uri="{9D8B030D-6E8A-4147-A177-3AD203B41FA5}">
                      <a16:colId xmlns:a16="http://schemas.microsoft.com/office/drawing/2014/main" val="20000"/>
                    </a:ext>
                  </a:extLst>
                </a:gridCol>
                <a:gridCol w="7247766">
                  <a:extLst>
                    <a:ext uri="{9D8B030D-6E8A-4147-A177-3AD203B41FA5}">
                      <a16:colId xmlns:a16="http://schemas.microsoft.com/office/drawing/2014/main" val="20001"/>
                    </a:ext>
                  </a:extLst>
                </a:gridCol>
              </a:tblGrid>
              <a:tr h="431976">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全局命令</a:t>
                      </a:r>
                      <a:endParaRPr lang="zh-CN" sz="180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tc>
                  <a:txBody>
                    <a:bodyPr/>
                    <a:lstStyle/>
                    <a:p>
                      <a:pPr indent="127000" algn="ctr">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主要功能</a:t>
                      </a:r>
                      <a:endParaRPr lang="zh-CN" sz="180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extLst>
                  <a:ext uri="{0D108BD9-81ED-4DB2-BD59-A6C34878D82A}">
                    <a16:rowId xmlns:a16="http://schemas.microsoft.com/office/drawing/2014/main" val="10000"/>
                  </a:ext>
                </a:extLst>
              </a:tr>
              <a:tr h="431976">
                <a:tc>
                  <a:txBody>
                    <a:bodyPr/>
                    <a:lstStyle/>
                    <a:p>
                      <a:pPr indent="127000"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startproject</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创建</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项目</a:t>
                      </a:r>
                      <a:endParaRPr lang="zh-CN" sz="180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extLst>
                  <a:ext uri="{0D108BD9-81ED-4DB2-BD59-A6C34878D82A}">
                    <a16:rowId xmlns:a16="http://schemas.microsoft.com/office/drawing/2014/main" val="10001"/>
                  </a:ext>
                </a:extLst>
              </a:tr>
              <a:tr h="431976">
                <a:tc>
                  <a:txBody>
                    <a:bodyPr/>
                    <a:lstStyle/>
                    <a:p>
                      <a:pPr indent="127000"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genspider</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基于预定义模板创建</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爬虫</a:t>
                      </a:r>
                      <a:endParaRPr lang="zh-CN" sz="180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extLst>
                  <a:ext uri="{0D108BD9-81ED-4DB2-BD59-A6C34878D82A}">
                    <a16:rowId xmlns:a16="http://schemas.microsoft.com/office/drawing/2014/main" val="10002"/>
                  </a:ext>
                </a:extLst>
              </a:tr>
              <a:tr h="431976">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settings</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查看</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的设置</a:t>
                      </a:r>
                      <a:endParaRPr lang="zh-CN" sz="180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extLst>
                  <a:ext uri="{0D108BD9-81ED-4DB2-BD59-A6C34878D82A}">
                    <a16:rowId xmlns:a16="http://schemas.microsoft.com/office/drawing/2014/main" val="10003"/>
                  </a:ext>
                </a:extLst>
              </a:tr>
              <a:tr h="431976">
                <a:tc>
                  <a:txBody>
                    <a:bodyPr/>
                    <a:lstStyle/>
                    <a:p>
                      <a:pPr indent="127000" algn="ctr">
                        <a:lnSpc>
                          <a:spcPct val="150000"/>
                        </a:lnSpc>
                        <a:spcAft>
                          <a:spcPts val="0"/>
                        </a:spcAft>
                      </a:pPr>
                      <a:r>
                        <a:rPr lang="en-US" sz="1800" b="0" kern="100" dirty="0" err="1">
                          <a:effectLst/>
                          <a:latin typeface="微软雅黑" panose="020B0503020204020204" pitchFamily="34" charset="-122"/>
                          <a:ea typeface="微软雅黑" panose="020B0503020204020204" pitchFamily="34" charset="-122"/>
                        </a:rPr>
                        <a:t>runspider</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运行一个独立的爬虫</a:t>
                      </a:r>
                      <a:r>
                        <a:rPr lang="en-US" sz="1800" kern="100" dirty="0">
                          <a:effectLst/>
                          <a:latin typeface="微软雅黑" panose="020B0503020204020204" pitchFamily="34" charset="-122"/>
                          <a:ea typeface="微软雅黑" panose="020B0503020204020204" pitchFamily="34" charset="-122"/>
                        </a:rPr>
                        <a:t>Python</a:t>
                      </a:r>
                      <a:r>
                        <a:rPr lang="zh-CN" sz="1800" kern="100" dirty="0">
                          <a:effectLst/>
                          <a:latin typeface="微软雅黑" panose="020B0503020204020204" pitchFamily="34" charset="-122"/>
                          <a:ea typeface="微软雅黑" panose="020B0503020204020204" pitchFamily="34" charset="-122"/>
                        </a:rPr>
                        <a:t>文件</a:t>
                      </a:r>
                      <a:endParaRPr lang="zh-CN" sz="180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extLst>
                  <a:ext uri="{0D108BD9-81ED-4DB2-BD59-A6C34878D82A}">
                    <a16:rowId xmlns:a16="http://schemas.microsoft.com/office/drawing/2014/main" val="10004"/>
                  </a:ext>
                </a:extLst>
              </a:tr>
              <a:tr h="431976">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shell</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（以给定的</a:t>
                      </a:r>
                      <a:r>
                        <a:rPr lang="en-US" sz="1800" kern="100" dirty="0">
                          <a:effectLst/>
                          <a:latin typeface="微软雅黑" panose="020B0503020204020204" pitchFamily="34" charset="-122"/>
                          <a:ea typeface="微软雅黑" panose="020B0503020204020204" pitchFamily="34" charset="-122"/>
                        </a:rPr>
                        <a:t>URL</a:t>
                      </a:r>
                      <a:r>
                        <a:rPr lang="zh-CN" sz="1800" kern="100" dirty="0">
                          <a:effectLst/>
                          <a:latin typeface="微软雅黑" panose="020B0503020204020204" pitchFamily="34" charset="-122"/>
                          <a:ea typeface="微软雅黑" panose="020B0503020204020204" pitchFamily="34" charset="-122"/>
                        </a:rPr>
                        <a:t>）启动</a:t>
                      </a:r>
                      <a:r>
                        <a:rPr lang="en-US" sz="1800" kern="100" dirty="0" err="1">
                          <a:effectLst/>
                          <a:latin typeface="微软雅黑" panose="020B0503020204020204" pitchFamily="34" charset="-122"/>
                          <a:ea typeface="微软雅黑" panose="020B0503020204020204" pitchFamily="34" charset="-122"/>
                        </a:rPr>
                        <a:t>Scrapy</a:t>
                      </a:r>
                      <a:r>
                        <a:rPr lang="en-US" sz="1800" kern="100" dirty="0">
                          <a:effectLst/>
                          <a:latin typeface="微软雅黑" panose="020B0503020204020204" pitchFamily="34" charset="-122"/>
                          <a:ea typeface="微软雅黑" panose="020B0503020204020204" pitchFamily="34" charset="-122"/>
                        </a:rPr>
                        <a:t> shell</a:t>
                      </a:r>
                      <a:endParaRPr lang="zh-CN" sz="180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extLst>
                  <a:ext uri="{0D108BD9-81ED-4DB2-BD59-A6C34878D82A}">
                    <a16:rowId xmlns:a16="http://schemas.microsoft.com/office/drawing/2014/main" val="10005"/>
                  </a:ext>
                </a:extLst>
              </a:tr>
              <a:tr h="431976">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fetch</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使用</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下载器下载给定的</a:t>
                      </a:r>
                      <a:r>
                        <a:rPr lang="en-US" sz="1800" kern="100" dirty="0">
                          <a:effectLst/>
                          <a:latin typeface="微软雅黑" panose="020B0503020204020204" pitchFamily="34" charset="-122"/>
                          <a:ea typeface="微软雅黑" panose="020B0503020204020204" pitchFamily="34" charset="-122"/>
                        </a:rPr>
                        <a:t>URL</a:t>
                      </a:r>
                      <a:r>
                        <a:rPr lang="zh-CN" sz="1800" kern="100" dirty="0">
                          <a:effectLst/>
                          <a:latin typeface="微软雅黑" panose="020B0503020204020204" pitchFamily="34" charset="-122"/>
                          <a:ea typeface="微软雅黑" panose="020B0503020204020204" pitchFamily="34" charset="-122"/>
                        </a:rPr>
                        <a:t>，并将内容输出到标准输出流</a:t>
                      </a:r>
                      <a:endParaRPr lang="zh-CN" sz="180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extLst>
                  <a:ext uri="{0D108BD9-81ED-4DB2-BD59-A6C34878D82A}">
                    <a16:rowId xmlns:a16="http://schemas.microsoft.com/office/drawing/2014/main" val="10006"/>
                  </a:ext>
                </a:extLst>
              </a:tr>
              <a:tr h="431976">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view</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以</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爬虫所“看到”的样子在浏览器中打开给定的</a:t>
                      </a:r>
                      <a:r>
                        <a:rPr lang="en-US" sz="1800" kern="100" dirty="0">
                          <a:effectLst/>
                          <a:latin typeface="微软雅黑" panose="020B0503020204020204" pitchFamily="34" charset="-122"/>
                          <a:ea typeface="微软雅黑" panose="020B0503020204020204" pitchFamily="34" charset="-122"/>
                        </a:rPr>
                        <a:t>URL</a:t>
                      </a:r>
                      <a:endParaRPr lang="zh-CN" sz="180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extLst>
                  <a:ext uri="{0D108BD9-81ED-4DB2-BD59-A6C34878D82A}">
                    <a16:rowId xmlns:a16="http://schemas.microsoft.com/office/drawing/2014/main" val="10007"/>
                  </a:ext>
                </a:extLst>
              </a:tr>
              <a:tr h="431976">
                <a:tc>
                  <a:txBody>
                    <a:bodyPr/>
                    <a:lstStyle/>
                    <a:p>
                      <a:pPr indent="127000" algn="ctr">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version</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tc>
                  <a:txBody>
                    <a:bodyPr/>
                    <a:lstStyle/>
                    <a:p>
                      <a:pPr indent="127000" algn="just">
                        <a:lnSpc>
                          <a:spcPct val="150000"/>
                        </a:lnSpc>
                        <a:spcAft>
                          <a:spcPts val="0"/>
                        </a:spcAft>
                      </a:pPr>
                      <a:r>
                        <a:rPr lang="zh-CN" sz="1800" kern="100" dirty="0">
                          <a:effectLst/>
                          <a:latin typeface="微软雅黑" panose="020B0503020204020204" pitchFamily="34" charset="-122"/>
                          <a:ea typeface="微软雅黑" panose="020B0503020204020204" pitchFamily="34" charset="-122"/>
                        </a:rPr>
                        <a:t>打印</a:t>
                      </a:r>
                      <a:r>
                        <a:rPr lang="en-US" sz="1800" kern="100" dirty="0" err="1">
                          <a:effectLst/>
                          <a:latin typeface="微软雅黑" panose="020B0503020204020204" pitchFamily="34" charset="-122"/>
                          <a:ea typeface="微软雅黑" panose="020B0503020204020204" pitchFamily="34" charset="-122"/>
                        </a:rPr>
                        <a:t>Scrapy</a:t>
                      </a:r>
                      <a:r>
                        <a:rPr lang="zh-CN" sz="1800" kern="100" dirty="0">
                          <a:effectLst/>
                          <a:latin typeface="微软雅黑" panose="020B0503020204020204" pitchFamily="34" charset="-122"/>
                          <a:ea typeface="微软雅黑" panose="020B0503020204020204" pitchFamily="34" charset="-122"/>
                        </a:rPr>
                        <a:t>版本</a:t>
                      </a:r>
                      <a:endParaRPr lang="zh-CN" sz="1800" kern="100" dirty="0">
                        <a:effectLst/>
                        <a:latin typeface="微软雅黑" panose="020B0503020204020204" pitchFamily="34" charset="-122"/>
                        <a:ea typeface="微软雅黑" panose="020B0503020204020204" pitchFamily="34" charset="-122"/>
                        <a:cs typeface="Times New Roman"/>
                      </a:endParaRPr>
                    </a:p>
                  </a:txBody>
                  <a:tcPr marL="16942" marR="16942"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人邮">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 id="{12D75854-6A52-486C-A0FD-C8986F57544C}" vid="{4FF1CD36-0D99-4383-A6DB-D955F05BFBA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TotalTime>
  <Words>4776</Words>
  <Application>Microsoft Office PowerPoint</Application>
  <PresentationFormat>宽屏</PresentationFormat>
  <Paragraphs>416</Paragraphs>
  <Slides>38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Calibri</vt:lpstr>
      <vt:lpstr>宋体</vt:lpstr>
      <vt:lpstr>Arial</vt:lpstr>
      <vt:lpstr>微软雅黑</vt:lpstr>
      <vt:lpstr>Wingdings</vt:lpstr>
      <vt:lpstr>等线</vt:lpstr>
      <vt:lpstr>仿宋</vt:lpstr>
      <vt:lpstr>黑体</vt:lpstr>
      <vt:lpstr>Times New Roman</vt:lpstr>
      <vt:lpstr>人邮</vt:lpstr>
      <vt:lpstr>Scrapy爬虫</vt:lpstr>
      <vt:lpstr>目录</vt:lpstr>
      <vt:lpstr>了解Scrapy爬虫框架</vt:lpstr>
      <vt:lpstr>了解Scrapy爬虫框架</vt:lpstr>
      <vt:lpstr>了解Scrapy爬虫框架</vt:lpstr>
      <vt:lpstr>了解Scrapy爬虫框架</vt:lpstr>
      <vt:lpstr>了解Scrapy爬虫框架</vt:lpstr>
      <vt:lpstr>了解Scrapy爬虫框架</vt:lpstr>
      <vt:lpstr>熟悉Scrapy常用命令</vt:lpstr>
      <vt:lpstr>熟悉Scrapy常用命令</vt:lpstr>
      <vt:lpstr>目录</vt:lpstr>
      <vt:lpstr>创建Scrapy爬虫项目</vt:lpstr>
      <vt:lpstr>创建Scrapy爬虫项目</vt:lpstr>
      <vt:lpstr>创建Scrapy爬虫项目</vt:lpstr>
      <vt:lpstr>修改items/piplines脚本</vt:lpstr>
      <vt:lpstr>修改items/piplines脚本</vt:lpstr>
      <vt:lpstr>修改items/piplines脚本</vt:lpstr>
      <vt:lpstr>修改items/piplines脚本</vt:lpstr>
      <vt:lpstr>编写spider脚本</vt:lpstr>
      <vt:lpstr>编写spider脚本</vt:lpstr>
      <vt:lpstr>编写spider脚本</vt:lpstr>
      <vt:lpstr>编写spider脚本</vt:lpstr>
      <vt:lpstr>编写spider脚本</vt:lpstr>
      <vt:lpstr>修改settings脚本</vt:lpstr>
      <vt:lpstr>修改settings脚本</vt:lpstr>
      <vt:lpstr>修改settings脚本</vt:lpstr>
      <vt:lpstr>修改settings脚本</vt:lpstr>
      <vt:lpstr>目录</vt:lpstr>
      <vt:lpstr>定制下载器中间件</vt:lpstr>
      <vt:lpstr>定制下载器中间件</vt:lpstr>
      <vt:lpstr>定制下载器中间件</vt:lpstr>
      <vt:lpstr>定制下载器中间件</vt:lpstr>
      <vt:lpstr>定制下载器中间件</vt:lpstr>
      <vt:lpstr>定制Spider中间件</vt:lpstr>
      <vt:lpstr>定制Spider中间件</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hui yang</cp:lastModifiedBy>
  <cp:revision>307</cp:revision>
  <dcterms:created xsi:type="dcterms:W3CDTF">2017-01-10T15:44:52Z</dcterms:created>
  <dcterms:modified xsi:type="dcterms:W3CDTF">2019-05-27T07:01:52Z</dcterms:modified>
</cp:coreProperties>
</file>