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494" r:id="rId2"/>
    <p:sldId id="534" r:id="rId3"/>
    <p:sldId id="519" r:id="rId4"/>
    <p:sldId id="505" r:id="rId5"/>
    <p:sldId id="518" r:id="rId6"/>
    <p:sldId id="541" r:id="rId7"/>
    <p:sldId id="520" r:id="rId8"/>
    <p:sldId id="522" r:id="rId9"/>
    <p:sldId id="542" r:id="rId10"/>
    <p:sldId id="543" r:id="rId11"/>
    <p:sldId id="540" r:id="rId12"/>
    <p:sldId id="523" r:id="rId13"/>
    <p:sldId id="524" r:id="rId14"/>
    <p:sldId id="526" r:id="rId15"/>
    <p:sldId id="544" r:id="rId16"/>
    <p:sldId id="545" r:id="rId17"/>
    <p:sldId id="511" r:id="rId18"/>
    <p:sldId id="527" r:id="rId19"/>
    <p:sldId id="546" r:id="rId20"/>
    <p:sldId id="547" r:id="rId21"/>
    <p:sldId id="538" r:id="rId22"/>
    <p:sldId id="260"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autoAdjust="0"/>
  </p:normalViewPr>
  <p:slideViewPr>
    <p:cSldViewPr snapToGrid="0">
      <p:cViewPr varScale="1">
        <p:scale>
          <a:sx n="72" d="100"/>
          <a:sy n="72" d="100"/>
        </p:scale>
        <p:origin x="35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B339ED-B778-44CD-8853-7C05582FB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E8E1998-9501-41B8-9B09-06F0806156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AF0FF35-6807-4826-B024-04037DF45D46}" type="datetimeFigureOut">
              <a:rPr lang="zh-CN" altLang="en-US"/>
              <a:pPr>
                <a:defRPr/>
              </a:pPr>
              <a:t>2020/7/29</a:t>
            </a:fld>
            <a:endParaRPr lang="zh-CN" altLang="en-US"/>
          </a:p>
        </p:txBody>
      </p:sp>
      <p:sp>
        <p:nvSpPr>
          <p:cNvPr id="4" name="幻灯片图像占位符 3">
            <a:extLst>
              <a:ext uri="{FF2B5EF4-FFF2-40B4-BE49-F238E27FC236}">
                <a16:creationId xmlns:a16="http://schemas.microsoft.com/office/drawing/2014/main" id="{4D515B65-B234-49A9-B8BD-5BC1962CA5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88BBABB-FF94-44CC-B358-889A5FE9B7E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2634834-0673-4B29-8903-58A9AD47EAC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A589E34A-30CE-4F19-9125-8CB6A09343D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itchFamily="2" charset="-122"/>
                <a:ea typeface="等线" pitchFamily="2" charset="-122"/>
              </a:defRPr>
            </a:lvl1pPr>
          </a:lstStyle>
          <a:p>
            <a:pPr>
              <a:defRPr/>
            </a:pPr>
            <a:fld id="{21D7D7B5-C437-49A8-9DAA-652FD43520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DBAEC1B-2AD5-48EF-B79D-592BF530F77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Rectangle 3">
            <a:extLst>
              <a:ext uri="{FF2B5EF4-FFF2-40B4-BE49-F238E27FC236}">
                <a16:creationId xmlns:a16="http://schemas.microsoft.com/office/drawing/2014/main" id="{B5BD7FE8-F280-4FFA-9445-EE87C702CC5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4DE7C3C-08F8-4805-B884-863CB3939F46}"/>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4D89E693-4DE9-4218-90A4-CE67D9FEAE7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CBBD949-2A94-4996-BA8B-4187D4E7652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pPr>
              <a:defRPr/>
            </a:pPr>
            <a:fld id="{EFD99B62-7413-4FB4-9C1A-A0ED94A8AA58}" type="datetimeFigureOut">
              <a:rPr lang="zh-CN" altLang="en-US"/>
              <a:pPr>
                <a:defRPr/>
              </a:pPr>
              <a:t>2020/7/29</a:t>
            </a:fld>
            <a:endParaRPr lang="zh-CN" altLang="en-US"/>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a:defRPr/>
            </a:pPr>
            <a:fld id="{87765BD0-8639-4309-B2A4-CEF6862AE3FC}" type="slidenum">
              <a:rPr lang="zh-CN" altLang="en-US"/>
              <a:pPr>
                <a:defRPr/>
              </a:pPr>
              <a:t>‹#›</a:t>
            </a:fld>
            <a:endParaRPr lang="zh-CN" altLang="en-US"/>
          </a:p>
        </p:txBody>
      </p:sp>
    </p:spTree>
    <p:extLst>
      <p:ext uri="{BB962C8B-B14F-4D97-AF65-F5344CB8AC3E}">
        <p14:creationId xmlns:p14="http://schemas.microsoft.com/office/powerpoint/2010/main" val="169414926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8043D03-175C-41F8-B23C-567A13C347C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524AD63B-5F2C-4628-8441-2A0E534DA5F7}"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F78A34D9-9611-49E9-9A84-DCBA08064D34}"/>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B4CE6B8-9988-4EA7-82CD-753135D5D2D3}"/>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E878488-638A-4D79-9065-3DDF84C2A8EC}"/>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3ADCCC0-8460-4A51-B71F-8089C33290E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900"/>
              </a:spcBef>
              <a:buClr>
                <a:srgbClr val="032089"/>
              </a:buClr>
              <a:buFont typeface="Wingdings" panose="05000000000000000000" pitchFamily="2" charset="2"/>
              <a:buChar char="Ø"/>
              <a:defRPr sz="1800" b="0" baseline="0">
                <a:latin typeface="微软雅黑"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39117408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baseline="0" dirty="0" smtClean="0">
                <a:latin typeface="微软雅黑" pitchFamily="34" charset="-122"/>
                <a:ea typeface="微软雅黑" pitchFamily="34" charset="-122"/>
                <a:cs typeface="Times New Roman" pitchFamily="18" charset="0"/>
              </a:defRPr>
            </a:lvl1pPr>
          </a:lstStyle>
          <a:p>
            <a:pPr lvl="0"/>
            <a:r>
              <a:rPr lang="zh-CN" altLang="en-US" noProof="1"/>
              <a:t>单击此处编辑母版文本样式</a:t>
            </a:r>
          </a:p>
        </p:txBody>
      </p:sp>
    </p:spTree>
    <p:extLst>
      <p:ext uri="{BB962C8B-B14F-4D97-AF65-F5344CB8AC3E}">
        <p14:creationId xmlns:p14="http://schemas.microsoft.com/office/powerpoint/2010/main" val="1220531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3B34CABC-E0DA-4765-9608-109A1A4DF6A0}"/>
              </a:ext>
            </a:extLst>
          </p:cNvPr>
          <p:cNvSpPr txBox="1">
            <a:spLocks noChangeArrowheads="1"/>
          </p:cNvSpPr>
          <p:nvPr/>
        </p:nvSpPr>
        <p:spPr bwMode="auto">
          <a:xfrm>
            <a:off x="8152606"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dirty="0">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0A909C07-3563-4E4D-8086-5D4D07F8D32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D0D142-168B-4B02-B53A-A0CA2104BDD7}"/>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7062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FD99B62-7413-4FB4-9C1A-A0ED94A8AA58}" type="datetimeFigureOut">
              <a:rPr lang="zh-CN" altLang="en-US"/>
              <a:pPr>
                <a:defRPr/>
              </a:pPr>
              <a:t>2020/7/29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3D239D69-AE9D-48DB-AB3A-AA2587BADC3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rtl="0" eaLnBrk="0" fontAlgn="base" hangingPunct="0">
        <a:spcBef>
          <a:spcPct val="0"/>
        </a:spcBef>
        <a:spcAft>
          <a:spcPct val="0"/>
        </a:spcAft>
        <a:defRPr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0" fontAlgn="base" hangingPunct="0">
        <a:spcBef>
          <a:spcPct val="0"/>
        </a:spcBef>
        <a:spcAft>
          <a:spcPct val="0"/>
        </a:spcAft>
        <a:defRPr sz="2540">
          <a:solidFill>
            <a:schemeClr val="tx1"/>
          </a:solidFill>
          <a:latin typeface="Calibri" pitchFamily="34" charset="0"/>
          <a:ea typeface="黑体" panose="02010609060101010101" charset="-122"/>
        </a:defRPr>
      </a:lvl6pPr>
      <a:lvl7pPr marL="967740" algn="l" rtl="0" eaLnBrk="0" fontAlgn="base" hangingPunct="0">
        <a:spcBef>
          <a:spcPct val="0"/>
        </a:spcBef>
        <a:spcAft>
          <a:spcPct val="0"/>
        </a:spcAft>
        <a:defRPr sz="2540">
          <a:solidFill>
            <a:schemeClr val="tx1"/>
          </a:solidFill>
          <a:latin typeface="Calibri" pitchFamily="34" charset="0"/>
          <a:ea typeface="黑体" panose="02010609060101010101" charset="-122"/>
        </a:defRPr>
      </a:lvl7pPr>
      <a:lvl8pPr marL="1450975" algn="l" rtl="0" eaLnBrk="0" fontAlgn="base" hangingPunct="0">
        <a:spcBef>
          <a:spcPct val="0"/>
        </a:spcBef>
        <a:spcAft>
          <a:spcPct val="0"/>
        </a:spcAft>
        <a:defRPr sz="2540">
          <a:solidFill>
            <a:schemeClr val="tx1"/>
          </a:solidFill>
          <a:latin typeface="Calibri" pitchFamily="34" charset="0"/>
          <a:ea typeface="黑体" panose="02010609060101010101" charset="-122"/>
        </a:defRPr>
      </a:lvl8pPr>
      <a:lvl9pPr marL="1934845" algn="l" rtl="0" eaLnBrk="0" fontAlgn="base" hangingPunct="0">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ovie.douban.com/subject/1866479/comments?start=%7b%7d&amp;limit=20&amp;sort=new_score&amp;status=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0.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4">
            <a:extLst>
              <a:ext uri="{FF2B5EF4-FFF2-40B4-BE49-F238E27FC236}">
                <a16:creationId xmlns:a16="http://schemas.microsoft.com/office/drawing/2014/main" id="{9B66747D-3A3D-450A-BFE4-7BE9A0A51122}"/>
              </a:ext>
            </a:extLst>
          </p:cNvPr>
          <p:cNvSpPr>
            <a:spLocks noGrp="1" noChangeArrowheads="1"/>
          </p:cNvSpPr>
          <p:nvPr>
            <p:ph type="title"/>
          </p:nvPr>
        </p:nvSpPr>
        <p:spPr>
          <a:xfrm>
            <a:off x="5470525" y="2706688"/>
            <a:ext cx="6345238" cy="692150"/>
          </a:xfrm>
        </p:spPr>
        <p:txBody>
          <a:bodyPr/>
          <a:lstStyle/>
          <a:p>
            <a:r>
              <a:rPr lang="zh-CN" altLang="en-US" b="0" dirty="0"/>
              <a:t>热门电影短评数据爬取与分析</a:t>
            </a:r>
            <a:endParaRPr lang="zh-CN" altLang="en-US" b="0" dirty="0">
              <a:cs typeface="Times New Roman" panose="02020603050405020304" pitchFamily="18" charset="0"/>
            </a:endParaRPr>
          </a:p>
        </p:txBody>
      </p:sp>
      <p:sp>
        <p:nvSpPr>
          <p:cNvPr id="2" name="文本框 1">
            <a:extLst>
              <a:ext uri="{FF2B5EF4-FFF2-40B4-BE49-F238E27FC236}">
                <a16:creationId xmlns:a16="http://schemas.microsoft.com/office/drawing/2014/main" id="{5DA5A7B0-B1FC-4CBD-B5B0-E40F0A8F4AEF}"/>
              </a:ext>
            </a:extLst>
          </p:cNvPr>
          <p:cNvSpPr txBox="1"/>
          <p:nvPr/>
        </p:nvSpPr>
        <p:spPr>
          <a:xfrm>
            <a:off x="7880464" y="3582786"/>
            <a:ext cx="3873731"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小组成员：黄洪锐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42853" y="3442550"/>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3983455" y="1633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获取</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复仇者联盟</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的短评数据</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3968853" y="3387868"/>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对发表短评的时间地点进行分析</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42853" y="160829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3977893" y="251724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200" dirty="0">
                <a:latin typeface="微软雅黑" pitchFamily="34" charset="-122"/>
                <a:ea typeface="微软雅黑" pitchFamily="34" charset="-122"/>
              </a:rPr>
              <a:t>将数据做预处理，绘制词云图</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42853" y="252843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00531" y="512438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42853" y="518621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14" name="AutoShape 17">
            <a:hlinkClick r:id="" action="ppaction://noaction"/>
            <a:extLst>
              <a:ext uri="{FF2B5EF4-FFF2-40B4-BE49-F238E27FC236}">
                <a16:creationId xmlns:a16="http://schemas.microsoft.com/office/drawing/2014/main" id="{559DA318-C671-41AE-99CC-DE8228BF7B2C}"/>
              </a:ext>
            </a:extLst>
          </p:cNvPr>
          <p:cNvSpPr>
            <a:spLocks noChangeArrowheads="1"/>
          </p:cNvSpPr>
          <p:nvPr/>
        </p:nvSpPr>
        <p:spPr bwMode="auto">
          <a:xfrm>
            <a:off x="3968853" y="4253758"/>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用户会龄的评分影响</a:t>
            </a:r>
          </a:p>
        </p:txBody>
      </p:sp>
      <p:sp>
        <p:nvSpPr>
          <p:cNvPr id="16" name="Oval 15">
            <a:extLst>
              <a:ext uri="{FF2B5EF4-FFF2-40B4-BE49-F238E27FC236}">
                <a16:creationId xmlns:a16="http://schemas.microsoft.com/office/drawing/2014/main" id="{504DB471-7EFD-4BA6-9E61-2A9B033A449A}"/>
              </a:ext>
            </a:extLst>
          </p:cNvPr>
          <p:cNvSpPr>
            <a:spLocks noChangeArrowheads="1"/>
          </p:cNvSpPr>
          <p:nvPr/>
        </p:nvSpPr>
        <p:spPr bwMode="auto">
          <a:xfrm>
            <a:off x="2951391" y="440630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347939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367504-C379-456B-981A-A38F0C0A6F2D}"/>
              </a:ext>
            </a:extLst>
          </p:cNvPr>
          <p:cNvSpPr>
            <a:spLocks noGrp="1"/>
          </p:cNvSpPr>
          <p:nvPr>
            <p:ph idx="1"/>
          </p:nvPr>
        </p:nvSpPr>
        <p:spPr>
          <a:xfrm>
            <a:off x="542131" y="2133794"/>
            <a:ext cx="11107737" cy="4370387"/>
          </a:xfrm>
        </p:spPr>
        <p:txBody>
          <a:bodyPr/>
          <a:lstStyle/>
          <a:p>
            <a:pPr fontAlgn="ctr"/>
            <a:r>
              <a:rPr lang="zh-CN" altLang="en-US" dirty="0"/>
              <a:t>分析用户发表短评数量随日期的变化情况。</a:t>
            </a:r>
            <a:endParaRPr kumimoji="1" lang="en-US" altLang="zh-CN" dirty="0"/>
          </a:p>
          <a:p>
            <a:pPr lvl="0" fontAlgn="ctr"/>
            <a:r>
              <a:rPr lang="zh-CN" altLang="en-US" dirty="0"/>
              <a:t>分析随日期变化，评分变化情况。</a:t>
            </a:r>
          </a:p>
          <a:p>
            <a:pPr>
              <a:defRPr/>
            </a:pPr>
            <a:r>
              <a:rPr lang="zh-CN" altLang="en-US" dirty="0"/>
              <a:t>分析用户长居城市分布情况。</a:t>
            </a:r>
          </a:p>
          <a:p>
            <a:pPr marL="0" indent="0">
              <a:buNone/>
              <a:defRPr/>
            </a:pPr>
            <a:endParaRPr kumimoji="1" lang="zh-CN" altLang="en-US" dirty="0"/>
          </a:p>
        </p:txBody>
      </p:sp>
      <p:sp>
        <p:nvSpPr>
          <p:cNvPr id="18434" name="标题 2">
            <a:extLst>
              <a:ext uri="{FF2B5EF4-FFF2-40B4-BE49-F238E27FC236}">
                <a16:creationId xmlns:a16="http://schemas.microsoft.com/office/drawing/2014/main" id="{113D1F46-887A-48B4-AE60-E42E7C4B2FC6}"/>
              </a:ext>
            </a:extLst>
          </p:cNvPr>
          <p:cNvSpPr>
            <a:spLocks noGrp="1" noChangeArrowheads="1"/>
          </p:cNvSpPr>
          <p:nvPr>
            <p:ph type="title"/>
          </p:nvPr>
        </p:nvSpPr>
        <p:spPr>
          <a:xfrm>
            <a:off x="255588" y="358775"/>
            <a:ext cx="10972800" cy="528638"/>
          </a:xfrm>
        </p:spPr>
        <p:txBody>
          <a:bodyPr/>
          <a:lstStyle/>
          <a:p>
            <a:pPr fontAlgn="auto">
              <a:spcBef>
                <a:spcPts val="0"/>
              </a:spcBef>
              <a:spcAft>
                <a:spcPts val="0"/>
              </a:spcAft>
              <a:defRPr/>
            </a:pPr>
            <a:r>
              <a:rPr lang="zh-CN" altLang="en-US" dirty="0"/>
              <a:t>对发表短评的时间地点进行分析</a:t>
            </a:r>
          </a:p>
        </p:txBody>
      </p:sp>
      <p:sp>
        <p:nvSpPr>
          <p:cNvPr id="18435" name="内容占位符 3">
            <a:extLst>
              <a:ext uri="{FF2B5EF4-FFF2-40B4-BE49-F238E27FC236}">
                <a16:creationId xmlns:a16="http://schemas.microsoft.com/office/drawing/2014/main" id="{65D1847B-8C62-4B83-8AF6-B70445E97A29}"/>
              </a:ext>
            </a:extLst>
          </p:cNvPr>
          <p:cNvSpPr>
            <a:spLocks noGrp="1" noChangeArrowheads="1"/>
          </p:cNvSpPr>
          <p:nvPr>
            <p:ph idx="10"/>
          </p:nvPr>
        </p:nvSpPr>
        <p:spPr>
          <a:xfrm>
            <a:off x="423863" y="1036638"/>
            <a:ext cx="11107737" cy="1502375"/>
          </a:xfrm>
        </p:spPr>
        <p:txBody>
          <a:bodyPr/>
          <a:lstStyle/>
          <a:p>
            <a:r>
              <a:rPr lang="zh-CN" altLang="en-US" sz="1800" dirty="0"/>
              <a:t>分析发表短评随时间变化可以</a:t>
            </a:r>
            <a:r>
              <a:rPr lang="zh-CN" altLang="en-US" dirty="0"/>
              <a:t>看出在哪些时间段用户会更活跃于</a:t>
            </a:r>
            <a:r>
              <a:rPr lang="en-US" altLang="zh-CN" dirty="0"/>
              <a:t>《</a:t>
            </a:r>
            <a:r>
              <a:rPr lang="zh-CN" altLang="en-US" dirty="0"/>
              <a:t>复仇者联盟</a:t>
            </a:r>
            <a:r>
              <a:rPr lang="en-US" altLang="zh-CN" dirty="0"/>
              <a:t>4》</a:t>
            </a:r>
            <a:r>
              <a:rPr lang="zh-CN" altLang="en-US" dirty="0"/>
              <a:t>。其次我们还要探讨用户不同城市里的评分状况，这样可以很好的观察到其城市的人文情怀</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567E77DA-BD1C-4DEA-B7AE-EA328DE29CBC}"/>
              </a:ext>
            </a:extLst>
          </p:cNvPr>
          <p:cNvSpPr>
            <a:spLocks noGrp="1"/>
          </p:cNvSpPr>
          <p:nvPr>
            <p:ph idx="1"/>
          </p:nvPr>
        </p:nvSpPr>
        <p:spPr>
          <a:xfrm>
            <a:off x="423863" y="1741488"/>
            <a:ext cx="4214812" cy="4370387"/>
          </a:xfrm>
        </p:spPr>
        <p:txBody>
          <a:bodyPr/>
          <a:lstStyle/>
          <a:p>
            <a:pPr fontAlgn="ctr"/>
            <a:r>
              <a:rPr lang="zh-CN" altLang="en-US" dirty="0"/>
              <a:t>我们发表短评时间列的时间是精确到秒的，并不适合我们用来统计数据，因此我们需要得到其精确到天的数据，所以我们先将发表短评时间列格式化成精确到哦天的时间作为新增一列加入数据框中，然后对新增的时间列进行组合，然后对短评数量进行统计。右图为短评数量随日期的变化情况图</a:t>
            </a:r>
          </a:p>
          <a:p>
            <a:pPr fontAlgn="ctr"/>
            <a:endParaRPr lang="zh-CN" altLang="en-US" dirty="0"/>
          </a:p>
        </p:txBody>
      </p:sp>
      <p:sp>
        <p:nvSpPr>
          <p:cNvPr id="2" name="标题 2">
            <a:extLst>
              <a:ext uri="{FF2B5EF4-FFF2-40B4-BE49-F238E27FC236}">
                <a16:creationId xmlns:a16="http://schemas.microsoft.com/office/drawing/2014/main" id="{50AFEBA6-1E93-4019-B496-4BDF55F371F2}"/>
              </a:ext>
            </a:extLst>
          </p:cNvPr>
          <p:cNvSpPr>
            <a:spLocks noGrp="1" noChangeArrowheads="1"/>
          </p:cNvSpPr>
          <p:nvPr>
            <p:ph type="title"/>
          </p:nvPr>
        </p:nvSpPr>
        <p:spPr>
          <a:xfrm>
            <a:off x="255588" y="358775"/>
            <a:ext cx="10972800" cy="528638"/>
          </a:xfrm>
        </p:spPr>
        <p:txBody>
          <a:bodyPr/>
          <a:lstStyle/>
          <a:p>
            <a:r>
              <a:rPr lang="zh-CN" altLang="en-US" dirty="0"/>
              <a:t>分析用户发表短评数量随日期的变化情况</a:t>
            </a:r>
          </a:p>
        </p:txBody>
      </p:sp>
      <p:sp>
        <p:nvSpPr>
          <p:cNvPr id="20483" name="内容占位符 3">
            <a:extLst>
              <a:ext uri="{FF2B5EF4-FFF2-40B4-BE49-F238E27FC236}">
                <a16:creationId xmlns:a16="http://schemas.microsoft.com/office/drawing/2014/main" id="{01F6DD50-F48A-437C-8618-1EF05FCD5C01}"/>
              </a:ext>
            </a:extLst>
          </p:cNvPr>
          <p:cNvSpPr>
            <a:spLocks noGrp="1" noChangeArrowheads="1"/>
          </p:cNvSpPr>
          <p:nvPr>
            <p:ph idx="10"/>
          </p:nvPr>
        </p:nvSpPr>
        <p:spPr>
          <a:xfrm>
            <a:off x="423863" y="1138238"/>
            <a:ext cx="11107737" cy="427037"/>
          </a:xfrm>
        </p:spPr>
        <p:txBody>
          <a:bodyPr/>
          <a:lstStyle/>
          <a:p>
            <a:r>
              <a:rPr lang="zh-CN" altLang="en-US" b="1" dirty="0"/>
              <a:t>格式化时间，分组统计</a:t>
            </a:r>
            <a:endParaRPr b="1" dirty="0"/>
          </a:p>
        </p:txBody>
      </p:sp>
      <p:pic>
        <p:nvPicPr>
          <p:cNvPr id="6" name="图片 5">
            <a:extLst>
              <a:ext uri="{FF2B5EF4-FFF2-40B4-BE49-F238E27FC236}">
                <a16:creationId xmlns:a16="http://schemas.microsoft.com/office/drawing/2014/main" id="{693E7EC6-FD24-49E4-97ED-D9B9BE3525B4}"/>
              </a:ext>
            </a:extLst>
          </p:cNvPr>
          <p:cNvPicPr>
            <a:picLocks noChangeAspect="1"/>
          </p:cNvPicPr>
          <p:nvPr/>
        </p:nvPicPr>
        <p:blipFill>
          <a:blip r:embed="rId2"/>
          <a:stretch>
            <a:fillRect/>
          </a:stretch>
        </p:blipFill>
        <p:spPr>
          <a:xfrm>
            <a:off x="5519416" y="1241939"/>
            <a:ext cx="5272405" cy="40900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27FC1101-2850-4382-A640-7D1F9065EF5D}"/>
              </a:ext>
            </a:extLst>
          </p:cNvPr>
          <p:cNvSpPr>
            <a:spLocks noGrp="1"/>
          </p:cNvSpPr>
          <p:nvPr>
            <p:ph idx="1"/>
          </p:nvPr>
        </p:nvSpPr>
        <p:spPr>
          <a:xfrm>
            <a:off x="423863" y="1741488"/>
            <a:ext cx="4376737" cy="4370387"/>
          </a:xfrm>
        </p:spPr>
        <p:txBody>
          <a:bodyPr/>
          <a:lstStyle/>
          <a:p>
            <a:pPr marL="0" indent="0" fontAlgn="ctr">
              <a:buNone/>
            </a:pPr>
            <a:r>
              <a:rPr lang="en-US" altLang="zh-CN" dirty="0"/>
              <a:t>       </a:t>
            </a:r>
            <a:r>
              <a:rPr lang="zh-CN" altLang="en-US" dirty="0"/>
              <a:t>除了查看短评数量的变化情况，我们还需分析其评分变化情况，这样才清楚哪些随着时间推移，大众的审美是如何变化的，或者可以看出，是否有水军，只是为了提高电影的口碑而给的好评，或是为了抹黑电影给的差评。右图为‘好评’，‘一般’，‘差评’随日期的变化情况图</a:t>
            </a:r>
          </a:p>
          <a:p>
            <a:pPr marL="0" indent="0" fontAlgn="ctr">
              <a:buNone/>
            </a:pPr>
            <a:endParaRPr lang="zh-CN" altLang="en-US" dirty="0"/>
          </a:p>
        </p:txBody>
      </p:sp>
      <p:sp>
        <p:nvSpPr>
          <p:cNvPr id="2" name="标题 2">
            <a:extLst>
              <a:ext uri="{FF2B5EF4-FFF2-40B4-BE49-F238E27FC236}">
                <a16:creationId xmlns:a16="http://schemas.microsoft.com/office/drawing/2014/main" id="{A5EC9422-005E-45B0-82E9-8850DD6BA2E4}"/>
              </a:ext>
            </a:extLst>
          </p:cNvPr>
          <p:cNvSpPr>
            <a:spLocks noGrp="1" noChangeArrowheads="1"/>
          </p:cNvSpPr>
          <p:nvPr>
            <p:ph type="title"/>
          </p:nvPr>
        </p:nvSpPr>
        <p:spPr>
          <a:xfrm>
            <a:off x="255588" y="358775"/>
            <a:ext cx="10972800" cy="528638"/>
          </a:xfrm>
        </p:spPr>
        <p:txBody>
          <a:bodyPr/>
          <a:lstStyle/>
          <a:p>
            <a:pPr fontAlgn="ctr"/>
            <a:r>
              <a:rPr lang="zh-CN" altLang="en-US" dirty="0"/>
              <a:t>随日期变化，评分变化情况</a:t>
            </a:r>
          </a:p>
        </p:txBody>
      </p:sp>
      <p:sp>
        <p:nvSpPr>
          <p:cNvPr id="21507" name="内容占位符 3">
            <a:extLst>
              <a:ext uri="{FF2B5EF4-FFF2-40B4-BE49-F238E27FC236}">
                <a16:creationId xmlns:a16="http://schemas.microsoft.com/office/drawing/2014/main" id="{946E919B-4458-4B17-BE16-10744A5D899B}"/>
              </a:ext>
            </a:extLst>
          </p:cNvPr>
          <p:cNvSpPr>
            <a:spLocks noGrp="1" noChangeArrowheads="1"/>
          </p:cNvSpPr>
          <p:nvPr>
            <p:ph idx="10"/>
          </p:nvPr>
        </p:nvSpPr>
        <p:spPr>
          <a:xfrm>
            <a:off x="423864" y="887413"/>
            <a:ext cx="4485488" cy="923632"/>
          </a:xfrm>
        </p:spPr>
        <p:txBody>
          <a:bodyPr/>
          <a:lstStyle/>
          <a:p>
            <a:pPr fontAlgn="ctr"/>
            <a:r>
              <a:rPr lang="zh-CN" altLang="en-US" b="1" dirty="0"/>
              <a:t>分别对‘好评’，‘一般’，</a:t>
            </a:r>
            <a:endParaRPr lang="en-US" altLang="zh-CN" b="1" dirty="0"/>
          </a:p>
          <a:p>
            <a:pPr fontAlgn="ctr"/>
            <a:r>
              <a:rPr lang="zh-CN" altLang="en-US" b="1" dirty="0"/>
              <a:t>‘差评’三个评分等级进行分析</a:t>
            </a:r>
          </a:p>
        </p:txBody>
      </p:sp>
      <p:pic>
        <p:nvPicPr>
          <p:cNvPr id="6" name="图片 5">
            <a:extLst>
              <a:ext uri="{FF2B5EF4-FFF2-40B4-BE49-F238E27FC236}">
                <a16:creationId xmlns:a16="http://schemas.microsoft.com/office/drawing/2014/main" id="{08B99479-842B-4FF1-8CCF-911BDC5FA561}"/>
              </a:ext>
            </a:extLst>
          </p:cNvPr>
          <p:cNvPicPr>
            <a:picLocks noChangeAspect="1"/>
          </p:cNvPicPr>
          <p:nvPr/>
        </p:nvPicPr>
        <p:blipFill>
          <a:blip r:embed="rId2"/>
          <a:stretch>
            <a:fillRect/>
          </a:stretch>
        </p:blipFill>
        <p:spPr>
          <a:xfrm>
            <a:off x="5406501" y="1031706"/>
            <a:ext cx="6125099" cy="51818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ADA8CB34-DA21-4DDC-8512-9FE98F854F34}"/>
              </a:ext>
            </a:extLst>
          </p:cNvPr>
          <p:cNvSpPr>
            <a:spLocks noGrp="1"/>
          </p:cNvSpPr>
          <p:nvPr>
            <p:ph idx="1"/>
          </p:nvPr>
        </p:nvSpPr>
        <p:spPr>
          <a:xfrm>
            <a:off x="423863" y="1741488"/>
            <a:ext cx="11107737" cy="4370387"/>
          </a:xfrm>
        </p:spPr>
        <p:txBody>
          <a:bodyPr/>
          <a:lstStyle/>
          <a:p>
            <a:pPr marL="0" indent="0" fontAlgn="ctr">
              <a:buNone/>
            </a:pPr>
            <a:r>
              <a:rPr lang="en-US" altLang="zh-CN" dirty="0"/>
              <a:t>       </a:t>
            </a:r>
            <a:r>
              <a:rPr lang="zh-CN" altLang="en-US" dirty="0"/>
              <a:t>评论的情况还可能受到地方人文情怀的影响，比如某个地方比较喜爱英雄主义的的片子，那么其好评数就会相对较多，因此我们还要分析发表短评的用户长居城市分布情况，从而探讨其人文情怀。</a:t>
            </a:r>
            <a:endParaRPr lang="en-US" altLang="zh-CN" dirty="0"/>
          </a:p>
          <a:p>
            <a:pPr marL="0" indent="0" fontAlgn="ctr">
              <a:buNone/>
            </a:pPr>
            <a:r>
              <a:rPr lang="zh-CN" altLang="en-US" dirty="0"/>
              <a:t>        简单的对‘</a:t>
            </a:r>
            <a:r>
              <a:rPr lang="en-US" altLang="zh-CN" dirty="0" err="1"/>
              <a:t>citys</a:t>
            </a:r>
            <a:r>
              <a:rPr lang="zh-CN" altLang="en-US" dirty="0"/>
              <a:t>’这一列进行统计，使用</a:t>
            </a:r>
            <a:r>
              <a:rPr lang="en-US" altLang="zh-CN" dirty="0"/>
              <a:t>pandas</a:t>
            </a:r>
            <a:r>
              <a:rPr lang="zh-CN" altLang="en-US" dirty="0"/>
              <a:t>的</a:t>
            </a:r>
            <a:r>
              <a:rPr lang="en-US" altLang="zh-CN" dirty="0" err="1"/>
              <a:t>value_counts</a:t>
            </a:r>
            <a:r>
              <a:rPr lang="en-US" altLang="zh-CN" dirty="0"/>
              <a:t>()</a:t>
            </a:r>
            <a:r>
              <a:rPr lang="zh-CN" altLang="en-US" dirty="0"/>
              <a:t>方法即可，但由于有些用户的城市并没有给出，因此我们要排除那些没有给出城市的用户。</a:t>
            </a:r>
          </a:p>
          <a:p>
            <a:pPr marL="0" indent="0" fontAlgn="ctr">
              <a:buNone/>
            </a:pPr>
            <a:endParaRPr lang="zh-CN" altLang="en-US" dirty="0"/>
          </a:p>
        </p:txBody>
      </p:sp>
      <p:sp>
        <p:nvSpPr>
          <p:cNvPr id="2" name="标题 2">
            <a:extLst>
              <a:ext uri="{FF2B5EF4-FFF2-40B4-BE49-F238E27FC236}">
                <a16:creationId xmlns:a16="http://schemas.microsoft.com/office/drawing/2014/main" id="{D90F1AD8-6DBB-41B1-B8CD-C46F321F6B66}"/>
              </a:ext>
            </a:extLst>
          </p:cNvPr>
          <p:cNvSpPr>
            <a:spLocks noGrp="1" noChangeArrowheads="1"/>
          </p:cNvSpPr>
          <p:nvPr>
            <p:ph type="title"/>
          </p:nvPr>
        </p:nvSpPr>
        <p:spPr>
          <a:xfrm>
            <a:off x="255588" y="358775"/>
            <a:ext cx="10972800" cy="528638"/>
          </a:xfrm>
        </p:spPr>
        <p:txBody>
          <a:bodyPr/>
          <a:lstStyle/>
          <a:p>
            <a:pPr lvl="1" fontAlgn="ctr"/>
            <a:r>
              <a:rPr lang="zh-CN" altLang="en-US" sz="2800" b="1" dirty="0"/>
              <a:t>分析用户长居城市分布情况</a:t>
            </a:r>
          </a:p>
        </p:txBody>
      </p:sp>
      <p:sp>
        <p:nvSpPr>
          <p:cNvPr id="22531" name="内容占位符 3">
            <a:extLst>
              <a:ext uri="{FF2B5EF4-FFF2-40B4-BE49-F238E27FC236}">
                <a16:creationId xmlns:a16="http://schemas.microsoft.com/office/drawing/2014/main" id="{16B25B61-529B-44C9-87AA-F9EE51C701CE}"/>
              </a:ext>
            </a:extLst>
          </p:cNvPr>
          <p:cNvSpPr>
            <a:spLocks noGrp="1" noChangeArrowheads="1"/>
          </p:cNvSpPr>
          <p:nvPr>
            <p:ph idx="10"/>
          </p:nvPr>
        </p:nvSpPr>
        <p:spPr>
          <a:xfrm>
            <a:off x="423863" y="1138238"/>
            <a:ext cx="11107737" cy="427037"/>
          </a:xfrm>
        </p:spPr>
        <p:txBody>
          <a:bodyPr/>
          <a:lstStyle/>
          <a:p>
            <a:r>
              <a:rPr lang="zh-CN" altLang="en-US" b="1" dirty="0"/>
              <a:t>城市居民占比变化情况</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a:extLst>
              <a:ext uri="{FF2B5EF4-FFF2-40B4-BE49-F238E27FC236}">
                <a16:creationId xmlns:a16="http://schemas.microsoft.com/office/drawing/2014/main" id="{ADA8CB34-DA21-4DDC-8512-9FE98F854F34}"/>
              </a:ext>
            </a:extLst>
          </p:cNvPr>
          <p:cNvSpPr>
            <a:spLocks noGrp="1"/>
          </p:cNvSpPr>
          <p:nvPr>
            <p:ph idx="1"/>
          </p:nvPr>
        </p:nvSpPr>
        <p:spPr>
          <a:xfrm>
            <a:off x="423863" y="1741488"/>
            <a:ext cx="11107737" cy="4370387"/>
          </a:xfrm>
        </p:spPr>
        <p:txBody>
          <a:bodyPr/>
          <a:lstStyle/>
          <a:p>
            <a:pPr marL="0" indent="0" fontAlgn="ctr">
              <a:buNone/>
            </a:pPr>
            <a:endParaRPr lang="zh-CN" altLang="en-US" dirty="0"/>
          </a:p>
          <a:p>
            <a:pPr marL="0" indent="0" fontAlgn="ctr">
              <a:buNone/>
            </a:pPr>
            <a:endParaRPr lang="zh-CN" altLang="en-US" dirty="0"/>
          </a:p>
        </p:txBody>
      </p:sp>
      <p:sp>
        <p:nvSpPr>
          <p:cNvPr id="2" name="标题 2">
            <a:extLst>
              <a:ext uri="{FF2B5EF4-FFF2-40B4-BE49-F238E27FC236}">
                <a16:creationId xmlns:a16="http://schemas.microsoft.com/office/drawing/2014/main" id="{D90F1AD8-6DBB-41B1-B8CD-C46F321F6B66}"/>
              </a:ext>
            </a:extLst>
          </p:cNvPr>
          <p:cNvSpPr>
            <a:spLocks noGrp="1" noChangeArrowheads="1"/>
          </p:cNvSpPr>
          <p:nvPr>
            <p:ph type="title"/>
          </p:nvPr>
        </p:nvSpPr>
        <p:spPr>
          <a:xfrm>
            <a:off x="255588" y="358775"/>
            <a:ext cx="10972800" cy="528638"/>
          </a:xfrm>
        </p:spPr>
        <p:txBody>
          <a:bodyPr/>
          <a:lstStyle/>
          <a:p>
            <a:pPr lvl="1" fontAlgn="ctr"/>
            <a:r>
              <a:rPr lang="zh-CN" altLang="en-US" sz="2800" b="1" dirty="0"/>
              <a:t>分析用户长居城市分布情况</a:t>
            </a:r>
          </a:p>
        </p:txBody>
      </p:sp>
      <p:sp>
        <p:nvSpPr>
          <p:cNvPr id="22531" name="内容占位符 3">
            <a:extLst>
              <a:ext uri="{FF2B5EF4-FFF2-40B4-BE49-F238E27FC236}">
                <a16:creationId xmlns:a16="http://schemas.microsoft.com/office/drawing/2014/main" id="{16B25B61-529B-44C9-87AA-F9EE51C701CE}"/>
              </a:ext>
            </a:extLst>
          </p:cNvPr>
          <p:cNvSpPr>
            <a:spLocks noGrp="1" noChangeArrowheads="1"/>
          </p:cNvSpPr>
          <p:nvPr>
            <p:ph idx="10"/>
          </p:nvPr>
        </p:nvSpPr>
        <p:spPr>
          <a:xfrm>
            <a:off x="423863" y="1138238"/>
            <a:ext cx="11107737" cy="427037"/>
          </a:xfrm>
        </p:spPr>
        <p:txBody>
          <a:bodyPr/>
          <a:lstStyle/>
          <a:p>
            <a:r>
              <a:rPr lang="zh-CN" altLang="en-US" b="1" dirty="0"/>
              <a:t>城市居民占比变化情况</a:t>
            </a:r>
          </a:p>
        </p:txBody>
      </p:sp>
      <p:pic>
        <p:nvPicPr>
          <p:cNvPr id="6" name="图片 5">
            <a:extLst>
              <a:ext uri="{FF2B5EF4-FFF2-40B4-BE49-F238E27FC236}">
                <a16:creationId xmlns:a16="http://schemas.microsoft.com/office/drawing/2014/main" id="{976CD8AC-F1ED-49C0-9E19-AEE8974B97AB}"/>
              </a:ext>
            </a:extLst>
          </p:cNvPr>
          <p:cNvPicPr>
            <a:picLocks noChangeAspect="1"/>
          </p:cNvPicPr>
          <p:nvPr/>
        </p:nvPicPr>
        <p:blipFill>
          <a:blip r:embed="rId2"/>
          <a:stretch>
            <a:fillRect/>
          </a:stretch>
        </p:blipFill>
        <p:spPr>
          <a:xfrm>
            <a:off x="5741988" y="2184223"/>
            <a:ext cx="5270500" cy="3232243"/>
          </a:xfrm>
          <a:prstGeom prst="rect">
            <a:avLst/>
          </a:prstGeom>
          <a:noFill/>
          <a:ln>
            <a:noFill/>
          </a:ln>
        </p:spPr>
      </p:pic>
      <p:pic>
        <p:nvPicPr>
          <p:cNvPr id="7" name="图片 6">
            <a:extLst>
              <a:ext uri="{FF2B5EF4-FFF2-40B4-BE49-F238E27FC236}">
                <a16:creationId xmlns:a16="http://schemas.microsoft.com/office/drawing/2014/main" id="{0E5BF713-15B2-4DFA-972A-BD86658C1966}"/>
              </a:ext>
            </a:extLst>
          </p:cNvPr>
          <p:cNvPicPr>
            <a:picLocks noChangeAspect="1"/>
          </p:cNvPicPr>
          <p:nvPr/>
        </p:nvPicPr>
        <p:blipFill>
          <a:blip r:embed="rId3"/>
          <a:stretch>
            <a:fillRect/>
          </a:stretch>
        </p:blipFill>
        <p:spPr>
          <a:xfrm>
            <a:off x="255588" y="1486513"/>
            <a:ext cx="3884974" cy="3884974"/>
          </a:xfrm>
          <a:prstGeom prst="rect">
            <a:avLst/>
          </a:prstGeom>
          <a:noFill/>
          <a:ln>
            <a:noFill/>
          </a:ln>
        </p:spPr>
      </p:pic>
      <p:sp>
        <p:nvSpPr>
          <p:cNvPr id="8" name="内容占位符 3">
            <a:extLst>
              <a:ext uri="{FF2B5EF4-FFF2-40B4-BE49-F238E27FC236}">
                <a16:creationId xmlns:a16="http://schemas.microsoft.com/office/drawing/2014/main" id="{8F4CF883-EEFE-46B1-BE39-F9231CEFD969}"/>
              </a:ext>
            </a:extLst>
          </p:cNvPr>
          <p:cNvSpPr txBox="1">
            <a:spLocks noChangeArrowheads="1"/>
          </p:cNvSpPr>
          <p:nvPr/>
        </p:nvSpPr>
        <p:spPr bwMode="auto">
          <a:xfrm>
            <a:off x="858762" y="5640056"/>
            <a:ext cx="2354956"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0" fontAlgn="base" hangingPunct="0">
              <a:spcBef>
                <a:spcPct val="20000"/>
              </a:spcBef>
              <a:spcAft>
                <a:spcPct val="0"/>
              </a:spcAft>
              <a:buClr>
                <a:srgbClr val="000066"/>
              </a:buClr>
              <a:buFont typeface="Wingdings" panose="05000000000000000000" pitchFamily="2" charset="2"/>
              <a:buNone/>
              <a:defRPr lang="zh-CN" altLang="en-US" sz="2000" b="0" baseline="0" dirty="0" smtClean="0">
                <a:solidFill>
                  <a:schemeClr val="tx1"/>
                </a:solidFill>
                <a:latin typeface="微软雅黑" pitchFamily="34" charset="-122"/>
                <a:ea typeface="微软雅黑" pitchFamily="34" charset="-122"/>
                <a:cs typeface="Times New Roman" pitchFamily="18"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dirty="0"/>
              <a:t>城市居民占比饼图</a:t>
            </a:r>
          </a:p>
        </p:txBody>
      </p:sp>
      <p:sp>
        <p:nvSpPr>
          <p:cNvPr id="9" name="内容占位符 3">
            <a:extLst>
              <a:ext uri="{FF2B5EF4-FFF2-40B4-BE49-F238E27FC236}">
                <a16:creationId xmlns:a16="http://schemas.microsoft.com/office/drawing/2014/main" id="{7C93AD9D-2D76-4E97-9586-C61151D74071}"/>
              </a:ext>
            </a:extLst>
          </p:cNvPr>
          <p:cNvSpPr txBox="1">
            <a:spLocks noChangeArrowheads="1"/>
          </p:cNvSpPr>
          <p:nvPr/>
        </p:nvSpPr>
        <p:spPr bwMode="auto">
          <a:xfrm>
            <a:off x="7287673" y="5684838"/>
            <a:ext cx="3294509"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0" fontAlgn="base" hangingPunct="0">
              <a:spcBef>
                <a:spcPct val="20000"/>
              </a:spcBef>
              <a:spcAft>
                <a:spcPct val="0"/>
              </a:spcAft>
              <a:buClr>
                <a:srgbClr val="000066"/>
              </a:buClr>
              <a:buFont typeface="Wingdings" panose="05000000000000000000" pitchFamily="2" charset="2"/>
              <a:buNone/>
              <a:defRPr lang="zh-CN" altLang="en-US" sz="2000" b="0" baseline="0" dirty="0" smtClean="0">
                <a:solidFill>
                  <a:schemeClr val="tx1"/>
                </a:solidFill>
                <a:latin typeface="微软雅黑" pitchFamily="34" charset="-122"/>
                <a:ea typeface="微软雅黑" pitchFamily="34" charset="-122"/>
                <a:cs typeface="Times New Roman" pitchFamily="18" charset="0"/>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dirty="0"/>
              <a:t>城市居民占比变化折线图</a:t>
            </a:r>
          </a:p>
        </p:txBody>
      </p:sp>
    </p:spTree>
    <p:extLst>
      <p:ext uri="{BB962C8B-B14F-4D97-AF65-F5344CB8AC3E}">
        <p14:creationId xmlns:p14="http://schemas.microsoft.com/office/powerpoint/2010/main" val="839756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23488" y="4140204"/>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3983455" y="1633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获取</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复仇者联盟</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的短评数据</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3983455" y="4162948"/>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用户会龄的评分影响</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42853" y="160829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3983455" y="246107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200" dirty="0">
                <a:latin typeface="微软雅黑" pitchFamily="34" charset="-122"/>
                <a:ea typeface="微软雅黑" pitchFamily="34" charset="-122"/>
              </a:rPr>
              <a:t>将数据做预处理，绘制词云图</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46107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3983455" y="500039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499087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14" name="AutoShape 17">
            <a:hlinkClick r:id="rId4" action="ppaction://hlinksldjump"/>
            <a:extLst>
              <a:ext uri="{FF2B5EF4-FFF2-40B4-BE49-F238E27FC236}">
                <a16:creationId xmlns:a16="http://schemas.microsoft.com/office/drawing/2014/main" id="{9983FD08-11B9-43B4-A599-B7D82C3CD9EA}"/>
              </a:ext>
            </a:extLst>
          </p:cNvPr>
          <p:cNvSpPr>
            <a:spLocks noChangeArrowheads="1"/>
          </p:cNvSpPr>
          <p:nvPr/>
        </p:nvSpPr>
        <p:spPr bwMode="auto">
          <a:xfrm>
            <a:off x="3983455" y="332550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对发表短评的时间地点进行分析</a:t>
            </a:r>
          </a:p>
        </p:txBody>
      </p:sp>
      <p:sp>
        <p:nvSpPr>
          <p:cNvPr id="24" name="Oval 15">
            <a:extLst>
              <a:ext uri="{FF2B5EF4-FFF2-40B4-BE49-F238E27FC236}">
                <a16:creationId xmlns:a16="http://schemas.microsoft.com/office/drawing/2014/main" id="{E8FCD53A-00C8-4CA6-8A88-33AC56349129}"/>
              </a:ext>
            </a:extLst>
          </p:cNvPr>
          <p:cNvSpPr>
            <a:spLocks noChangeArrowheads="1"/>
          </p:cNvSpPr>
          <p:nvPr/>
        </p:nvSpPr>
        <p:spPr bwMode="auto">
          <a:xfrm>
            <a:off x="2923488" y="332550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37667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5B3663B7-0A71-475D-98F1-A34EF35DE28B}"/>
              </a:ext>
            </a:extLst>
          </p:cNvPr>
          <p:cNvSpPr>
            <a:spLocks noGrp="1"/>
          </p:cNvSpPr>
          <p:nvPr>
            <p:ph idx="1"/>
          </p:nvPr>
        </p:nvSpPr>
        <p:spPr>
          <a:xfrm>
            <a:off x="369888" y="1212056"/>
            <a:ext cx="11107737" cy="4370387"/>
          </a:xfrm>
        </p:spPr>
        <p:txBody>
          <a:bodyPr/>
          <a:lstStyle/>
          <a:p>
            <a:pPr marL="0" indent="0" fontAlgn="ctr">
              <a:buNone/>
            </a:pPr>
            <a:r>
              <a:rPr lang="zh-CN" altLang="en-US" dirty="0"/>
              <a:t>       用户会龄对评分也是具有很大的影响的，因为如果是一些很老的会员，他们给出的评价很可能就是真心的，但如果是一些刚注册不久的的人评论的话，一样很可能是水军，不太具有真实性。因此我们要对用户会龄进行绘图分析。</a:t>
            </a:r>
          </a:p>
        </p:txBody>
      </p:sp>
      <p:sp>
        <p:nvSpPr>
          <p:cNvPr id="2" name="标题 2">
            <a:extLst>
              <a:ext uri="{FF2B5EF4-FFF2-40B4-BE49-F238E27FC236}">
                <a16:creationId xmlns:a16="http://schemas.microsoft.com/office/drawing/2014/main" id="{E58A8190-EA9F-44B2-935B-5C40E2CFF8FA}"/>
              </a:ext>
            </a:extLst>
          </p:cNvPr>
          <p:cNvSpPr>
            <a:spLocks noGrp="1" noChangeArrowheads="1"/>
          </p:cNvSpPr>
          <p:nvPr>
            <p:ph type="title"/>
          </p:nvPr>
        </p:nvSpPr>
        <p:spPr>
          <a:xfrm>
            <a:off x="255588" y="358775"/>
            <a:ext cx="10972800" cy="528638"/>
          </a:xfrm>
        </p:spPr>
        <p:txBody>
          <a:bodyPr/>
          <a:lstStyle/>
          <a:p>
            <a:pPr lvl="0" fontAlgn="ctr"/>
            <a:r>
              <a:rPr lang="zh-CN" altLang="en-US" dirty="0"/>
              <a:t>用户会龄的评分影响</a:t>
            </a:r>
          </a:p>
        </p:txBody>
      </p:sp>
      <p:sp>
        <p:nvSpPr>
          <p:cNvPr id="9" name="内容占位符 1">
            <a:extLst>
              <a:ext uri="{FF2B5EF4-FFF2-40B4-BE49-F238E27FC236}">
                <a16:creationId xmlns:a16="http://schemas.microsoft.com/office/drawing/2014/main" id="{1FE8787A-1995-4CF0-8385-93B286723686}"/>
              </a:ext>
            </a:extLst>
          </p:cNvPr>
          <p:cNvSpPr txBox="1">
            <a:spLocks/>
          </p:cNvSpPr>
          <p:nvPr/>
        </p:nvSpPr>
        <p:spPr bwMode="auto">
          <a:xfrm>
            <a:off x="819690" y="2737476"/>
            <a:ext cx="11107737"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585" indent="-362585" algn="l" rtl="0" eaLnBrk="0" fontAlgn="base" hangingPunct="0">
              <a:lnSpc>
                <a:spcPct val="150000"/>
              </a:lnSpc>
              <a:spcBef>
                <a:spcPts val="900"/>
              </a:spcBef>
              <a:spcAft>
                <a:spcPct val="0"/>
              </a:spcAft>
              <a:buClr>
                <a:srgbClr val="032089"/>
              </a:buClr>
              <a:buFont typeface="Wingdings" panose="05000000000000000000" pitchFamily="2" charset="2"/>
              <a:buChar char="Ø"/>
              <a:defRPr sz="1800" b="0" baseline="0">
                <a:solidFill>
                  <a:schemeClr val="tx1"/>
                </a:solidFill>
                <a:latin typeface="微软雅黑" pitchFamily="34" charset="-122"/>
                <a:ea typeface="微软雅黑" pitchFamily="34" charset="-122"/>
                <a:cs typeface="Times New Roman" pitchFamily="18" charset="0"/>
              </a:defRPr>
            </a:lvl1pPr>
            <a:lvl2pPr marL="785813" indent="-301625" algn="l" rtl="0" eaLnBrk="0" fontAlgn="base" hangingPunct="0">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itchFamily="34" charset="-122"/>
                <a:ea typeface="微软雅黑" pitchFamily="34" charset="-122"/>
              </a:defRPr>
            </a:lvl2pPr>
            <a:lvl3pPr marL="1208088" indent="-241300" algn="l" rtl="0" eaLnBrk="0" fontAlgn="base" hangingPunct="0">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3pPr>
            <a:lvl4pPr marL="1692275" indent="-241300" algn="l" rtl="0" eaLnBrk="0" fontAlgn="base" hangingPunct="0">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4pPr>
            <a:lvl5pPr marL="2176463" indent="-241300" algn="l" rtl="0" eaLnBrk="0" fontAlgn="base" hangingPunct="0">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5pPr>
            <a:lvl6pPr marL="266065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80604020202020204" pitchFamily="34" charset="0"/>
              <a:buChar char="»"/>
              <a:defRPr sz="2115">
                <a:solidFill>
                  <a:schemeClr val="tx1"/>
                </a:solidFill>
                <a:latin typeface="+mn-lt"/>
                <a:ea typeface="+mn-ea"/>
              </a:defRPr>
            </a:lvl9pPr>
          </a:lstStyle>
          <a:p>
            <a:pPr fontAlgn="ctr"/>
            <a:r>
              <a:rPr lang="zh-CN" altLang="en-US" kern="100" dirty="0">
                <a:latin typeface="宋体" panose="02010600030101010101" pitchFamily="2" charset="-122"/>
              </a:rPr>
              <a:t>分别对‘好评’，‘一般’</a:t>
            </a:r>
            <a:r>
              <a:rPr lang="en-US" altLang="zh-CN" kern="100" dirty="0">
                <a:latin typeface="Times New Roman" panose="02020603050405020304" pitchFamily="18" charset="0"/>
              </a:rPr>
              <a:t>,</a:t>
            </a:r>
            <a:r>
              <a:rPr lang="zh-CN" altLang="en-US" kern="100" dirty="0">
                <a:latin typeface="Times New Roman" panose="02020603050405020304" pitchFamily="18" charset="0"/>
              </a:rPr>
              <a:t>’</a:t>
            </a:r>
            <a:r>
              <a:rPr lang="zh-CN" altLang="en-US" kern="100" dirty="0">
                <a:latin typeface="宋体" panose="02010600030101010101" pitchFamily="2" charset="-122"/>
              </a:rPr>
              <a:t>差评</a:t>
            </a:r>
            <a:r>
              <a:rPr lang="zh-CN" altLang="en-US" kern="100" dirty="0">
                <a:latin typeface="Times New Roman" panose="02020603050405020304" pitchFamily="18" charset="0"/>
              </a:rPr>
              <a:t>’</a:t>
            </a:r>
            <a:r>
              <a:rPr lang="zh-CN" altLang="en-US" kern="100" dirty="0">
                <a:latin typeface="宋体" panose="02010600030101010101" pitchFamily="2" charset="-122"/>
              </a:rPr>
              <a:t>的评分等级统计其用户会龄。</a:t>
            </a:r>
            <a:endParaRPr lang="zh-CN" altLang="en-US" kern="100" dirty="0">
              <a:latin typeface="Times New Roman" panose="02020603050405020304" pitchFamily="18" charset="0"/>
            </a:endParaRPr>
          </a:p>
          <a:p>
            <a:pPr marL="0" indent="0">
              <a:buFont typeface="Wingdings" panose="05000000000000000000" pitchFamily="2" charset="2"/>
              <a:buNone/>
              <a:defRPr/>
            </a:pPr>
            <a:endParaRPr kumimoji="1" lang="zh-CN" altLang="en-US" kern="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8" name="标题 2">
            <a:extLst>
              <a:ext uri="{FF2B5EF4-FFF2-40B4-BE49-F238E27FC236}">
                <a16:creationId xmlns:a16="http://schemas.microsoft.com/office/drawing/2014/main" id="{436D5C94-5719-402E-84F0-D8DF815C4FDE}"/>
              </a:ext>
            </a:extLst>
          </p:cNvPr>
          <p:cNvSpPr>
            <a:spLocks noGrp="1" noChangeArrowheads="1"/>
          </p:cNvSpPr>
          <p:nvPr>
            <p:ph type="title"/>
          </p:nvPr>
        </p:nvSpPr>
        <p:spPr>
          <a:xfrm>
            <a:off x="255588" y="358775"/>
            <a:ext cx="10972800" cy="528638"/>
          </a:xfrm>
        </p:spPr>
        <p:txBody>
          <a:bodyPr/>
          <a:lstStyle/>
          <a:p>
            <a:pPr fontAlgn="ctr"/>
            <a:r>
              <a:rPr lang="zh-CN" altLang="en-US" kern="100" dirty="0">
                <a:latin typeface="宋体" panose="02010600030101010101" pitchFamily="2" charset="-122"/>
              </a:rPr>
              <a:t>分别对‘好评’，‘一般’</a:t>
            </a:r>
            <a:r>
              <a:rPr lang="en-US" altLang="zh-CN" kern="100" dirty="0">
                <a:latin typeface="Times New Roman" panose="02020603050405020304" pitchFamily="18" charset="0"/>
              </a:rPr>
              <a:t>,</a:t>
            </a:r>
            <a:r>
              <a:rPr lang="zh-CN" altLang="en-US" kern="100" dirty="0">
                <a:latin typeface="Times New Roman" panose="02020603050405020304" pitchFamily="18" charset="0"/>
              </a:rPr>
              <a:t>’</a:t>
            </a:r>
            <a:r>
              <a:rPr lang="zh-CN" altLang="en-US" kern="100" dirty="0">
                <a:latin typeface="宋体" panose="02010600030101010101" pitchFamily="2" charset="-122"/>
              </a:rPr>
              <a:t>差评</a:t>
            </a:r>
            <a:r>
              <a:rPr lang="zh-CN" altLang="en-US" kern="100" dirty="0">
                <a:latin typeface="Times New Roman" panose="02020603050405020304" pitchFamily="18" charset="0"/>
              </a:rPr>
              <a:t>’</a:t>
            </a:r>
            <a:r>
              <a:rPr lang="zh-CN" altLang="en-US" kern="100" dirty="0">
                <a:latin typeface="宋体" panose="02010600030101010101" pitchFamily="2" charset="-122"/>
              </a:rPr>
              <a:t>的评分等级统计其用户会龄。</a:t>
            </a:r>
            <a:endParaRPr lang="zh-CN" altLang="en-US" kern="100" dirty="0">
              <a:latin typeface="Times New Roman" panose="02020603050405020304" pitchFamily="18" charset="0"/>
            </a:endParaRPr>
          </a:p>
        </p:txBody>
      </p:sp>
      <p:pic>
        <p:nvPicPr>
          <p:cNvPr id="8" name="图片 7">
            <a:extLst>
              <a:ext uri="{FF2B5EF4-FFF2-40B4-BE49-F238E27FC236}">
                <a16:creationId xmlns:a16="http://schemas.microsoft.com/office/drawing/2014/main" id="{118A76FD-D0AE-4C0A-9651-E4AB48A07FB8}"/>
              </a:ext>
            </a:extLst>
          </p:cNvPr>
          <p:cNvPicPr>
            <a:picLocks noChangeAspect="1"/>
          </p:cNvPicPr>
          <p:nvPr/>
        </p:nvPicPr>
        <p:blipFill>
          <a:blip r:embed="rId2"/>
          <a:stretch>
            <a:fillRect/>
          </a:stretch>
        </p:blipFill>
        <p:spPr>
          <a:xfrm>
            <a:off x="8174038" y="1254032"/>
            <a:ext cx="3054350" cy="4225647"/>
          </a:xfrm>
          <a:prstGeom prst="rect">
            <a:avLst/>
          </a:prstGeom>
          <a:noFill/>
          <a:ln>
            <a:noFill/>
          </a:ln>
        </p:spPr>
      </p:pic>
      <p:sp>
        <p:nvSpPr>
          <p:cNvPr id="9" name="内容占位符 1">
            <a:extLst>
              <a:ext uri="{FF2B5EF4-FFF2-40B4-BE49-F238E27FC236}">
                <a16:creationId xmlns:a16="http://schemas.microsoft.com/office/drawing/2014/main" id="{9BAFB6B0-393D-4A3C-944E-5C40F3CF30D9}"/>
              </a:ext>
            </a:extLst>
          </p:cNvPr>
          <p:cNvSpPr>
            <a:spLocks noGrp="1"/>
          </p:cNvSpPr>
          <p:nvPr>
            <p:ph idx="1"/>
          </p:nvPr>
        </p:nvSpPr>
        <p:spPr>
          <a:xfrm>
            <a:off x="885902" y="1713390"/>
            <a:ext cx="4214812" cy="4370387"/>
          </a:xfrm>
        </p:spPr>
        <p:txBody>
          <a:bodyPr/>
          <a:lstStyle/>
          <a:p>
            <a:r>
              <a:rPr lang="zh-CN" altLang="en-US" dirty="0"/>
              <a:t>首先我们一样是要将一些没有用户会龄（没有爬取到）的用户排除掉，然后根据我们的日期获取其年份作为新增的一列加入数据框中，最后根据会员年份和和评分等级进行分组，统计用户的数量。</a:t>
            </a:r>
            <a:endParaRPr lang="en-US" altLang="zh-CN" dirty="0"/>
          </a:p>
          <a:p>
            <a:r>
              <a:rPr lang="zh-CN" altLang="en-US" dirty="0"/>
              <a:t>经过统计，结果如右图所示。</a:t>
            </a:r>
          </a:p>
          <a:p>
            <a:pPr fontAlgn="ct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8" name="标题 2">
            <a:extLst>
              <a:ext uri="{FF2B5EF4-FFF2-40B4-BE49-F238E27FC236}">
                <a16:creationId xmlns:a16="http://schemas.microsoft.com/office/drawing/2014/main" id="{436D5C94-5719-402E-84F0-D8DF815C4FDE}"/>
              </a:ext>
            </a:extLst>
          </p:cNvPr>
          <p:cNvSpPr>
            <a:spLocks noGrp="1" noChangeArrowheads="1"/>
          </p:cNvSpPr>
          <p:nvPr>
            <p:ph type="title"/>
          </p:nvPr>
        </p:nvSpPr>
        <p:spPr>
          <a:xfrm>
            <a:off x="255588" y="358775"/>
            <a:ext cx="10972800" cy="528638"/>
          </a:xfrm>
        </p:spPr>
        <p:txBody>
          <a:bodyPr/>
          <a:lstStyle/>
          <a:p>
            <a:pPr fontAlgn="ctr"/>
            <a:r>
              <a:rPr lang="zh-CN" altLang="en-US" kern="100" dirty="0">
                <a:latin typeface="宋体" panose="02010600030101010101" pitchFamily="2" charset="-122"/>
              </a:rPr>
              <a:t>分别对‘好评’，‘一般’</a:t>
            </a:r>
            <a:r>
              <a:rPr lang="en-US" altLang="zh-CN" kern="100" dirty="0">
                <a:latin typeface="Times New Roman" panose="02020603050405020304" pitchFamily="18" charset="0"/>
              </a:rPr>
              <a:t>,</a:t>
            </a:r>
            <a:r>
              <a:rPr lang="zh-CN" altLang="en-US" kern="100" dirty="0">
                <a:latin typeface="Times New Roman" panose="02020603050405020304" pitchFamily="18" charset="0"/>
              </a:rPr>
              <a:t>’</a:t>
            </a:r>
            <a:r>
              <a:rPr lang="zh-CN" altLang="en-US" kern="100" dirty="0">
                <a:latin typeface="宋体" panose="02010600030101010101" pitchFamily="2" charset="-122"/>
              </a:rPr>
              <a:t>差评</a:t>
            </a:r>
            <a:r>
              <a:rPr lang="zh-CN" altLang="en-US" kern="100" dirty="0">
                <a:latin typeface="Times New Roman" panose="02020603050405020304" pitchFamily="18" charset="0"/>
              </a:rPr>
              <a:t>’</a:t>
            </a:r>
            <a:r>
              <a:rPr lang="zh-CN" altLang="en-US" kern="100" dirty="0">
                <a:latin typeface="宋体" panose="02010600030101010101" pitchFamily="2" charset="-122"/>
              </a:rPr>
              <a:t>的评分等级统计其用户会龄。</a:t>
            </a:r>
            <a:endParaRPr lang="zh-CN" altLang="en-US" kern="100" dirty="0">
              <a:latin typeface="Times New Roman" panose="02020603050405020304" pitchFamily="18" charset="0"/>
            </a:endParaRPr>
          </a:p>
        </p:txBody>
      </p:sp>
      <p:sp>
        <p:nvSpPr>
          <p:cNvPr id="9" name="内容占位符 1">
            <a:extLst>
              <a:ext uri="{FF2B5EF4-FFF2-40B4-BE49-F238E27FC236}">
                <a16:creationId xmlns:a16="http://schemas.microsoft.com/office/drawing/2014/main" id="{9BAFB6B0-393D-4A3C-944E-5C40F3CF30D9}"/>
              </a:ext>
            </a:extLst>
          </p:cNvPr>
          <p:cNvSpPr>
            <a:spLocks noGrp="1"/>
          </p:cNvSpPr>
          <p:nvPr>
            <p:ph idx="1"/>
          </p:nvPr>
        </p:nvSpPr>
        <p:spPr>
          <a:xfrm>
            <a:off x="885902" y="1713390"/>
            <a:ext cx="4214812" cy="4370387"/>
          </a:xfrm>
        </p:spPr>
        <p:txBody>
          <a:bodyPr/>
          <a:lstStyle/>
          <a:p>
            <a:r>
              <a:rPr lang="zh-CN" altLang="en-US" dirty="0"/>
              <a:t>将数据画出折线图，我们可以看出会龄比较大的人数还是居多的。</a:t>
            </a:r>
            <a:endParaRPr lang="en-US" altLang="zh-CN" dirty="0"/>
          </a:p>
          <a:p>
            <a:r>
              <a:rPr lang="zh-CN" altLang="en-US" dirty="0"/>
              <a:t>而会龄较小地人数比较少，，因此，可以知道评论没有多少水军。</a:t>
            </a:r>
          </a:p>
          <a:p>
            <a:r>
              <a:rPr lang="zh-CN" altLang="en-US" dirty="0"/>
              <a:t>但是由于本身数据比较少地原因，这里只能说明一部分问题。</a:t>
            </a:r>
          </a:p>
        </p:txBody>
      </p:sp>
      <p:pic>
        <p:nvPicPr>
          <p:cNvPr id="11" name="图片 10">
            <a:extLst>
              <a:ext uri="{FF2B5EF4-FFF2-40B4-BE49-F238E27FC236}">
                <a16:creationId xmlns:a16="http://schemas.microsoft.com/office/drawing/2014/main" id="{CAF2282C-7A86-4C25-B820-B8836F3F6B02}"/>
              </a:ext>
            </a:extLst>
          </p:cNvPr>
          <p:cNvPicPr>
            <a:picLocks noChangeAspect="1"/>
          </p:cNvPicPr>
          <p:nvPr/>
        </p:nvPicPr>
        <p:blipFill>
          <a:blip r:embed="rId2"/>
          <a:stretch>
            <a:fillRect/>
          </a:stretch>
        </p:blipFill>
        <p:spPr>
          <a:xfrm>
            <a:off x="5727421" y="1713390"/>
            <a:ext cx="6216130" cy="4190260"/>
          </a:xfrm>
          <a:prstGeom prst="rect">
            <a:avLst/>
          </a:prstGeom>
          <a:noFill/>
          <a:ln>
            <a:noFill/>
          </a:ln>
        </p:spPr>
      </p:pic>
    </p:spTree>
    <p:extLst>
      <p:ext uri="{BB962C8B-B14F-4D97-AF65-F5344CB8AC3E}">
        <p14:creationId xmlns:p14="http://schemas.microsoft.com/office/powerpoint/2010/main" val="172997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3997072" y="2471500"/>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将数据做预处理，绘制词云图</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获取</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复仇者联盟</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的短评数据</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43612" y="246393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3997072" y="336050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200" dirty="0">
                <a:latin typeface="微软雅黑" pitchFamily="34" charset="-122"/>
                <a:ea typeface="微软雅黑" pitchFamily="34" charset="-122"/>
              </a:rPr>
              <a:t>对发表短评的时间地点进行分析</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57350" y="3354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3997072" y="5018300"/>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43612" y="423824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7" name="Oval 15">
            <a:extLst>
              <a:ext uri="{FF2B5EF4-FFF2-40B4-BE49-F238E27FC236}">
                <a16:creationId xmlns:a16="http://schemas.microsoft.com/office/drawing/2014/main" id="{10126D6F-1DA9-47B2-95C4-795E79447902}"/>
              </a:ext>
            </a:extLst>
          </p:cNvPr>
          <p:cNvSpPr>
            <a:spLocks noChangeArrowheads="1"/>
          </p:cNvSpPr>
          <p:nvPr/>
        </p:nvSpPr>
        <p:spPr bwMode="auto">
          <a:xfrm>
            <a:off x="2957350" y="509382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4" name="AutoShape 17">
            <a:hlinkClick r:id="" action="ppaction://noaction"/>
            <a:extLst>
              <a:ext uri="{FF2B5EF4-FFF2-40B4-BE49-F238E27FC236}">
                <a16:creationId xmlns:a16="http://schemas.microsoft.com/office/drawing/2014/main" id="{97F33C4E-42B3-400A-9BF4-7BAA909014E9}"/>
              </a:ext>
            </a:extLst>
          </p:cNvPr>
          <p:cNvSpPr>
            <a:spLocks noChangeArrowheads="1"/>
          </p:cNvSpPr>
          <p:nvPr/>
        </p:nvSpPr>
        <p:spPr bwMode="auto">
          <a:xfrm>
            <a:off x="3997072" y="419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用户会龄的评分影响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42853" y="5161124"/>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3983455" y="1633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获取</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复仇者联盟</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的短评数据</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3983455" y="5120336"/>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42853" y="160829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3983455" y="246107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200" dirty="0">
                <a:latin typeface="微软雅黑" pitchFamily="34" charset="-122"/>
                <a:ea typeface="微软雅黑" pitchFamily="34" charset="-122"/>
              </a:rPr>
              <a:t>将数据做预处理，绘制词云图</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246107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3983455" y="419876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用户会龄的评分影响</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23488" y="430834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hlinkClick r:id="rId4" action="ppaction://hlinksldjump"/>
            <a:extLst>
              <a:ext uri="{FF2B5EF4-FFF2-40B4-BE49-F238E27FC236}">
                <a16:creationId xmlns:a16="http://schemas.microsoft.com/office/drawing/2014/main" id="{9983FD08-11B9-43B4-A599-B7D82C3CD9EA}"/>
              </a:ext>
            </a:extLst>
          </p:cNvPr>
          <p:cNvSpPr>
            <a:spLocks noChangeArrowheads="1"/>
          </p:cNvSpPr>
          <p:nvPr/>
        </p:nvSpPr>
        <p:spPr bwMode="auto">
          <a:xfrm>
            <a:off x="3983455" y="332550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对发表短评的时间地点进行分析</a:t>
            </a:r>
          </a:p>
        </p:txBody>
      </p:sp>
      <p:sp>
        <p:nvSpPr>
          <p:cNvPr id="24" name="Oval 15">
            <a:extLst>
              <a:ext uri="{FF2B5EF4-FFF2-40B4-BE49-F238E27FC236}">
                <a16:creationId xmlns:a16="http://schemas.microsoft.com/office/drawing/2014/main" id="{E8FCD53A-00C8-4CA6-8A88-33AC56349129}"/>
              </a:ext>
            </a:extLst>
          </p:cNvPr>
          <p:cNvSpPr>
            <a:spLocks noChangeArrowheads="1"/>
          </p:cNvSpPr>
          <p:nvPr/>
        </p:nvSpPr>
        <p:spPr bwMode="auto">
          <a:xfrm>
            <a:off x="2923488" y="332550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8865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B2844C31-2031-4035-B92B-4AD6F3D0C4D4}"/>
              </a:ext>
            </a:extLst>
          </p:cNvPr>
          <p:cNvSpPr>
            <a:spLocks noGrp="1"/>
          </p:cNvSpPr>
          <p:nvPr>
            <p:ph idx="1"/>
          </p:nvPr>
        </p:nvSpPr>
        <p:spPr>
          <a:xfrm>
            <a:off x="423863" y="1296988"/>
            <a:ext cx="11107737" cy="4814887"/>
          </a:xfrm>
        </p:spPr>
        <p:txBody>
          <a:bodyPr/>
          <a:lstStyle/>
          <a:p>
            <a:pPr marL="0" indent="0" fontAlgn="ctr">
              <a:buNone/>
            </a:pPr>
            <a:r>
              <a:rPr lang="zh-CN" altLang="en-US" dirty="0"/>
              <a:t>本案例通过爬取豆瓣短评的数据，并对短评数据，时间，地点等因素作分析，很好的锻炼了，我们的爬虫能力，以及我们数据分析能力。</a:t>
            </a:r>
          </a:p>
        </p:txBody>
      </p:sp>
      <p:sp>
        <p:nvSpPr>
          <p:cNvPr id="2" name="标题 2">
            <a:extLst>
              <a:ext uri="{FF2B5EF4-FFF2-40B4-BE49-F238E27FC236}">
                <a16:creationId xmlns:a16="http://schemas.microsoft.com/office/drawing/2014/main" id="{2E33090E-590B-4B85-B632-7AF3643D42B8}"/>
              </a:ext>
            </a:extLst>
          </p:cNvPr>
          <p:cNvSpPr>
            <a:spLocks noGrp="1" noChangeArrowheads="1"/>
          </p:cNvSpPr>
          <p:nvPr>
            <p:ph type="title"/>
          </p:nvPr>
        </p:nvSpPr>
        <p:spPr>
          <a:xfrm>
            <a:off x="255588" y="358775"/>
            <a:ext cx="10972800" cy="528638"/>
          </a:xfrm>
        </p:spPr>
        <p:txBody>
          <a:bodyPr/>
          <a:lstStyle/>
          <a:p>
            <a:r>
              <a:rPr lang="zh-CN" altLang="en-US" dirty="0"/>
              <a:t>小结</a:t>
            </a:r>
          </a:p>
        </p:txBody>
      </p:sp>
      <p:pic>
        <p:nvPicPr>
          <p:cNvPr id="37891" name="Picture 2">
            <a:extLst>
              <a:ext uri="{FF2B5EF4-FFF2-40B4-BE49-F238E27FC236}">
                <a16:creationId xmlns:a16="http://schemas.microsoft.com/office/drawing/2014/main" id="{EE2B4775-F233-4790-920C-C7FF9B350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240088"/>
            <a:ext cx="3810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BD2FE0FD-FCE9-4D51-80B5-6A0129286146}"/>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80604020202020204" pitchFamily="34" charset="0"/>
                <a:ea typeface="宋体" pitchFamily="2" charset="-122"/>
              </a:defRPr>
            </a:lvl1pPr>
            <a:lvl2pPr marL="742950" indent="-285750" eaLnBrk="0" hangingPunct="0">
              <a:defRPr sz="900">
                <a:solidFill>
                  <a:srgbClr val="000000"/>
                </a:solidFill>
                <a:latin typeface="Arial" panose="02080604020202020204" pitchFamily="34" charset="0"/>
                <a:ea typeface="宋体" pitchFamily="2" charset="-122"/>
              </a:defRPr>
            </a:lvl2pPr>
            <a:lvl3pPr marL="1143000" indent="-228600" eaLnBrk="0" hangingPunct="0">
              <a:defRPr sz="900">
                <a:solidFill>
                  <a:srgbClr val="000000"/>
                </a:solidFill>
                <a:latin typeface="Arial" panose="02080604020202020204" pitchFamily="34" charset="0"/>
                <a:ea typeface="宋体" pitchFamily="2" charset="-122"/>
              </a:defRPr>
            </a:lvl3pPr>
            <a:lvl4pPr marL="1600200" indent="-228600" eaLnBrk="0" hangingPunct="0">
              <a:defRPr sz="900">
                <a:solidFill>
                  <a:srgbClr val="000000"/>
                </a:solidFill>
                <a:latin typeface="Arial" panose="02080604020202020204" pitchFamily="34" charset="0"/>
                <a:ea typeface="宋体" pitchFamily="2" charset="-122"/>
              </a:defRPr>
            </a:lvl4pPr>
            <a:lvl5pPr marL="2057400" indent="-228600" eaLnBrk="0" hangingPunct="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eaLnBrk="1" fontAlgn="auto" hangingPunct="1">
              <a:spcBef>
                <a:spcPts val="0"/>
              </a:spcBef>
              <a:spcAft>
                <a:spcPts val="0"/>
              </a:spcAft>
              <a:defRPr/>
            </a:pPr>
            <a:endParaRPr lang="zh-CN" altLang="en-US" sz="950"/>
          </a:p>
        </p:txBody>
      </p:sp>
      <p:sp>
        <p:nvSpPr>
          <p:cNvPr id="10246" name="Rectangle 6">
            <a:extLst>
              <a:ext uri="{FF2B5EF4-FFF2-40B4-BE49-F238E27FC236}">
                <a16:creationId xmlns:a16="http://schemas.microsoft.com/office/drawing/2014/main" id="{C35E8D78-1EA1-441D-BC02-1217E3DE851A}"/>
              </a:ext>
            </a:extLst>
          </p:cNvPr>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latin typeface="Arial" panose="0208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586A7127-8AB1-4A74-9EBA-0FE50C6C119C}"/>
              </a:ext>
            </a:extLst>
          </p:cNvPr>
          <p:cNvSpPr>
            <a:spLocks noGrp="1" noChangeArrowheads="1"/>
          </p:cNvSpPr>
          <p:nvPr>
            <p:ph type="title"/>
          </p:nvPr>
        </p:nvSpPr>
        <p:spPr>
          <a:xfrm>
            <a:off x="255588" y="358775"/>
            <a:ext cx="10972800" cy="528638"/>
          </a:xfrm>
        </p:spPr>
        <p:txBody>
          <a:bodyPr/>
          <a:lstStyle/>
          <a:p>
            <a:pPr fontAlgn="auto">
              <a:spcBef>
                <a:spcPts val="0"/>
              </a:spcBef>
              <a:spcAft>
                <a:spcPts val="0"/>
              </a:spcAft>
              <a:defRPr/>
            </a:pPr>
            <a:r>
              <a:rPr lang="zh-CN" altLang="en-US" dirty="0"/>
              <a:t>获取</a:t>
            </a:r>
            <a:r>
              <a:rPr lang="en-US" altLang="zh-CN" dirty="0"/>
              <a:t>《</a:t>
            </a:r>
            <a:r>
              <a:rPr lang="zh-CN" altLang="en-US" dirty="0"/>
              <a:t>复仇者联盟</a:t>
            </a:r>
            <a:r>
              <a:rPr lang="en-US" altLang="zh-CN" dirty="0"/>
              <a:t>4》</a:t>
            </a:r>
            <a:r>
              <a:rPr lang="zh-CN" altLang="en-US" dirty="0"/>
              <a:t>的短评数据</a:t>
            </a:r>
          </a:p>
        </p:txBody>
      </p:sp>
      <p:sp>
        <p:nvSpPr>
          <p:cNvPr id="9218" name="内容占位符 3">
            <a:extLst>
              <a:ext uri="{FF2B5EF4-FFF2-40B4-BE49-F238E27FC236}">
                <a16:creationId xmlns:a16="http://schemas.microsoft.com/office/drawing/2014/main" id="{9E356460-102A-4941-9370-46DD7CE90B2A}"/>
              </a:ext>
            </a:extLst>
          </p:cNvPr>
          <p:cNvSpPr>
            <a:spLocks noGrp="1" noChangeArrowheads="1"/>
          </p:cNvSpPr>
          <p:nvPr>
            <p:ph idx="10"/>
          </p:nvPr>
        </p:nvSpPr>
        <p:spPr>
          <a:xfrm>
            <a:off x="423863" y="1138238"/>
            <a:ext cx="11107737" cy="427037"/>
          </a:xfrm>
        </p:spPr>
        <p:txBody>
          <a:bodyPr/>
          <a:lstStyle/>
          <a:p>
            <a:r>
              <a:rPr lang="en-US" altLang="zh-CN" b="1" dirty="0"/>
              <a:t>1</a:t>
            </a:r>
            <a:r>
              <a:rPr lang="zh-CN" altLang="en-US" b="1" dirty="0"/>
              <a:t>，分析豆瓣短评的接口</a:t>
            </a:r>
            <a:endParaRPr b="1" dirty="0"/>
          </a:p>
        </p:txBody>
      </p:sp>
      <p:sp>
        <p:nvSpPr>
          <p:cNvPr id="3" name="内容占位符 2">
            <a:extLst>
              <a:ext uri="{FF2B5EF4-FFF2-40B4-BE49-F238E27FC236}">
                <a16:creationId xmlns:a16="http://schemas.microsoft.com/office/drawing/2014/main" id="{F988F139-8F3F-4394-B02A-DBB9B34D2C95}"/>
              </a:ext>
            </a:extLst>
          </p:cNvPr>
          <p:cNvSpPr>
            <a:spLocks noGrp="1"/>
          </p:cNvSpPr>
          <p:nvPr>
            <p:ph idx="1"/>
          </p:nvPr>
        </p:nvSpPr>
        <p:spPr>
          <a:xfrm>
            <a:off x="423863" y="1817688"/>
            <a:ext cx="11107737" cy="4338637"/>
          </a:xfrm>
        </p:spPr>
        <p:txBody>
          <a:bodyPr/>
          <a:lstStyle/>
          <a:p>
            <a:pPr marL="0" indent="0">
              <a:buNone/>
              <a:defRPr/>
            </a:pPr>
            <a:r>
              <a:rPr kumimoji="1" lang="zh-CN" altLang="en-US" dirty="0"/>
              <a:t>豆瓣的短评是分页查询的，每页只能查询</a:t>
            </a:r>
            <a:r>
              <a:rPr kumimoji="1" lang="en-US" altLang="zh-CN" dirty="0"/>
              <a:t>20</a:t>
            </a:r>
            <a:r>
              <a:rPr kumimoji="1" lang="zh-CN" altLang="en-US" dirty="0"/>
              <a:t>条，而且在没有登录状态下，我们只能查询到</a:t>
            </a:r>
            <a:r>
              <a:rPr kumimoji="1" lang="en-US" altLang="zh-CN" dirty="0"/>
              <a:t>200</a:t>
            </a:r>
            <a:r>
              <a:rPr kumimoji="1" lang="zh-CN" altLang="en-US" dirty="0"/>
              <a:t>条。因此我们数据量并不大。首先我们获取到</a:t>
            </a:r>
            <a:r>
              <a:rPr kumimoji="1" lang="en-US" altLang="zh-CN" dirty="0">
                <a:hlinkClick r:id="rId2"/>
              </a:rPr>
              <a:t>url:https://movie.douban.com/subject/1866479/comments?start={}&amp;limit=20&amp;sort=new_score&amp;status=P</a:t>
            </a:r>
            <a:r>
              <a:rPr kumimoji="1" lang="en-US" altLang="zh-CN" dirty="0"/>
              <a:t>,</a:t>
            </a:r>
            <a:r>
              <a:rPr kumimoji="1" lang="zh-CN" altLang="en-US" dirty="0"/>
              <a:t>我们知道</a:t>
            </a:r>
            <a:r>
              <a:rPr kumimoji="1" lang="en-US" altLang="zh-CN" dirty="0"/>
              <a:t>start</a:t>
            </a:r>
            <a:r>
              <a:rPr kumimoji="1" lang="zh-CN" altLang="en-US" dirty="0"/>
              <a:t>即我们的起始页，</a:t>
            </a:r>
            <a:r>
              <a:rPr kumimoji="1" lang="en-US" altLang="zh-CN" dirty="0"/>
              <a:t>limit</a:t>
            </a:r>
            <a:r>
              <a:rPr kumimoji="1" lang="zh-CN" altLang="en-US" dirty="0"/>
              <a:t>就是短评条数。</a:t>
            </a:r>
          </a:p>
          <a:p>
            <a:pPr marL="0" indent="457200">
              <a:buFont typeface="Wingdings" panose="05000000000000000000" pitchFamily="2" charset="2"/>
              <a:buNone/>
              <a:defRPr/>
            </a:pPr>
            <a:endParaRPr kumimoji="1" lang="zh-CN" altLang="en-US" dirty="0"/>
          </a:p>
          <a:p>
            <a:pPr marL="0" indent="457200">
              <a:buFont typeface="Wingdings" panose="05000000000000000000" pitchFamily="2" charset="2"/>
              <a:buNone/>
              <a:defRPr/>
            </a:pPr>
            <a:endParaRPr kumimoji="1" lang="zh-CN" altLang="en-US" dirty="0"/>
          </a:p>
          <a:p>
            <a:pPr>
              <a:defRPr/>
            </a:pPr>
            <a:endParaRPr kumimoji="1" lang="zh-CN" altLang="en-US" dirty="0"/>
          </a:p>
        </p:txBody>
      </p:sp>
      <p:pic>
        <p:nvPicPr>
          <p:cNvPr id="4" name="图片 3">
            <a:extLst>
              <a:ext uri="{FF2B5EF4-FFF2-40B4-BE49-F238E27FC236}">
                <a16:creationId xmlns:a16="http://schemas.microsoft.com/office/drawing/2014/main" id="{F98C6334-59B2-4E39-9B8F-3727D7E55DD5}"/>
              </a:ext>
            </a:extLst>
          </p:cNvPr>
          <p:cNvPicPr>
            <a:picLocks noChangeAspect="1"/>
          </p:cNvPicPr>
          <p:nvPr/>
        </p:nvPicPr>
        <p:blipFill>
          <a:blip r:embed="rId3"/>
          <a:stretch>
            <a:fillRect/>
          </a:stretch>
        </p:blipFill>
        <p:spPr>
          <a:xfrm>
            <a:off x="2238112" y="3665538"/>
            <a:ext cx="7479237"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59B9377D-4743-48DC-B7D8-235685900D64}"/>
              </a:ext>
            </a:extLst>
          </p:cNvPr>
          <p:cNvSpPr>
            <a:spLocks noGrp="1" noChangeArrowheads="1"/>
          </p:cNvSpPr>
          <p:nvPr>
            <p:ph type="title"/>
          </p:nvPr>
        </p:nvSpPr>
        <p:spPr>
          <a:xfrm>
            <a:off x="255588" y="358775"/>
            <a:ext cx="10972800" cy="528638"/>
          </a:xfrm>
        </p:spPr>
        <p:txBody>
          <a:bodyPr/>
          <a:lstStyle/>
          <a:p>
            <a:r>
              <a:rPr lang="zh-CN" altLang="en-US" dirty="0"/>
              <a:t>获取</a:t>
            </a:r>
            <a:r>
              <a:rPr lang="en-US" altLang="zh-CN" dirty="0"/>
              <a:t>《</a:t>
            </a:r>
            <a:r>
              <a:rPr lang="zh-CN" altLang="en-US" dirty="0"/>
              <a:t>复仇者联盟</a:t>
            </a:r>
            <a:r>
              <a:rPr lang="en-US" altLang="zh-CN" dirty="0"/>
              <a:t>4》</a:t>
            </a:r>
            <a:r>
              <a:rPr lang="zh-CN" altLang="en-US" dirty="0"/>
              <a:t>的短评数据</a:t>
            </a:r>
          </a:p>
        </p:txBody>
      </p:sp>
      <p:sp>
        <p:nvSpPr>
          <p:cNvPr id="10242" name="内容占位符 3">
            <a:extLst>
              <a:ext uri="{FF2B5EF4-FFF2-40B4-BE49-F238E27FC236}">
                <a16:creationId xmlns:a16="http://schemas.microsoft.com/office/drawing/2014/main" id="{7E51AF10-650B-40E2-B0AD-CCF72E9C592A}"/>
              </a:ext>
            </a:extLst>
          </p:cNvPr>
          <p:cNvSpPr>
            <a:spLocks noGrp="1" noChangeArrowheads="1"/>
          </p:cNvSpPr>
          <p:nvPr>
            <p:ph idx="10"/>
          </p:nvPr>
        </p:nvSpPr>
        <p:spPr>
          <a:xfrm>
            <a:off x="423863" y="1138238"/>
            <a:ext cx="11107737" cy="427037"/>
          </a:xfrm>
        </p:spPr>
        <p:txBody>
          <a:bodyPr/>
          <a:lstStyle/>
          <a:p>
            <a:r>
              <a:rPr lang="zh-CN" altLang="en-US" b="1" dirty="0"/>
              <a:t>获取</a:t>
            </a:r>
            <a:r>
              <a:rPr lang="en-US" altLang="zh-CN" b="1" dirty="0"/>
              <a:t>《</a:t>
            </a:r>
            <a:r>
              <a:rPr lang="zh-CN" altLang="en-US" b="1" dirty="0"/>
              <a:t>复仇者联盟</a:t>
            </a:r>
            <a:r>
              <a:rPr lang="en-US" altLang="zh-CN" b="1" dirty="0"/>
              <a:t>4》</a:t>
            </a:r>
            <a:r>
              <a:rPr lang="zh-CN" altLang="en-US" b="1" dirty="0"/>
              <a:t>的短评数据</a:t>
            </a:r>
            <a:endParaRPr b="1" dirty="0"/>
          </a:p>
        </p:txBody>
      </p:sp>
      <p:sp>
        <p:nvSpPr>
          <p:cNvPr id="10244" name="内容占位符 2">
            <a:extLst>
              <a:ext uri="{FF2B5EF4-FFF2-40B4-BE49-F238E27FC236}">
                <a16:creationId xmlns:a16="http://schemas.microsoft.com/office/drawing/2014/main" id="{E5782920-375F-4EE2-A17B-5273E095A8EC}"/>
              </a:ext>
            </a:extLst>
          </p:cNvPr>
          <p:cNvSpPr>
            <a:spLocks noGrp="1"/>
          </p:cNvSpPr>
          <p:nvPr>
            <p:ph idx="1"/>
          </p:nvPr>
        </p:nvSpPr>
        <p:spPr>
          <a:xfrm>
            <a:off x="423863" y="1817688"/>
            <a:ext cx="11107737" cy="4338637"/>
          </a:xfrm>
        </p:spPr>
        <p:txBody>
          <a:bodyPr/>
          <a:lstStyle/>
          <a:p>
            <a:pPr marL="0" indent="0">
              <a:buNone/>
            </a:pPr>
            <a:r>
              <a:rPr kumimoji="1" lang="zh-CN" altLang="en-US" noProof="1">
                <a:cs typeface="宋体" charset="0"/>
              </a:rPr>
              <a:t>有了接口，我们就需要用</a:t>
            </a:r>
            <a:r>
              <a:rPr kumimoji="1" lang="en-US" altLang="zh-CN" noProof="1">
                <a:cs typeface="宋体" charset="0"/>
              </a:rPr>
              <a:t>for</a:t>
            </a:r>
            <a:r>
              <a:rPr kumimoji="1" lang="zh-CN" altLang="en-US" noProof="1">
                <a:cs typeface="宋体" charset="0"/>
              </a:rPr>
              <a:t>循环进行不断分页爬取，每次爬取到后，分析页面结构</a:t>
            </a:r>
            <a:r>
              <a:rPr kumimoji="1" lang="en-US" altLang="zh-CN" noProof="1">
                <a:cs typeface="宋体" charset="0"/>
              </a:rPr>
              <a:t>,</a:t>
            </a:r>
            <a:r>
              <a:rPr kumimoji="1" lang="zh-CN" altLang="en-US" noProof="1">
                <a:cs typeface="宋体" charset="0"/>
              </a:rPr>
              <a:t>然后需要用</a:t>
            </a:r>
            <a:r>
              <a:rPr kumimoji="1" lang="en-US" altLang="zh-CN" noProof="1">
                <a:cs typeface="宋体" charset="0"/>
              </a:rPr>
              <a:t>beatufulsoup</a:t>
            </a:r>
            <a:r>
              <a:rPr kumimoji="1" lang="zh-CN" altLang="en-US" noProof="1">
                <a:cs typeface="宋体" charset="0"/>
              </a:rPr>
              <a:t>去解析页面，获取我们想要的信息，然后添加到</a:t>
            </a:r>
            <a:r>
              <a:rPr kumimoji="1" lang="en-US" altLang="zh-CN" noProof="1">
                <a:cs typeface="宋体" charset="0"/>
              </a:rPr>
              <a:t>csv</a:t>
            </a:r>
            <a:r>
              <a:rPr kumimoji="1" lang="zh-CN" altLang="en-US" noProof="1">
                <a:cs typeface="宋体" charset="0"/>
              </a:rPr>
              <a:t>中，这里我们需要的数据是</a:t>
            </a:r>
            <a:r>
              <a:rPr lang="en-US" altLang="zh-CN" dirty="0"/>
              <a:t>comments</a:t>
            </a:r>
            <a:r>
              <a:rPr lang="zh-CN" altLang="en-US" dirty="0"/>
              <a:t>，</a:t>
            </a:r>
            <a:r>
              <a:rPr lang="en-US" altLang="zh-CN" dirty="0"/>
              <a:t>usernames</a:t>
            </a:r>
            <a:r>
              <a:rPr lang="zh-CN" altLang="en-US" dirty="0"/>
              <a:t>，</a:t>
            </a:r>
            <a:r>
              <a:rPr lang="en-US" altLang="zh-CN" dirty="0"/>
              <a:t>starts</a:t>
            </a:r>
            <a:r>
              <a:rPr lang="zh-CN" altLang="en-US" dirty="0"/>
              <a:t>，</a:t>
            </a:r>
            <a:r>
              <a:rPr lang="en-US" altLang="zh-CN" dirty="0"/>
              <a:t>times</a:t>
            </a:r>
            <a:r>
              <a:rPr lang="zh-CN" altLang="en-US" dirty="0"/>
              <a:t>，</a:t>
            </a:r>
            <a:r>
              <a:rPr lang="en-US" altLang="zh-CN" dirty="0" err="1"/>
              <a:t>hasuses</a:t>
            </a:r>
            <a:r>
              <a:rPr lang="zh-CN" altLang="en-US" dirty="0"/>
              <a:t>，</a:t>
            </a:r>
            <a:r>
              <a:rPr lang="en-US" altLang="zh-CN" dirty="0" err="1"/>
              <a:t>userhrefs</a:t>
            </a:r>
            <a:r>
              <a:rPr lang="zh-CN" altLang="en-US" dirty="0"/>
              <a:t>，</a:t>
            </a:r>
            <a:r>
              <a:rPr lang="en-US" altLang="zh-CN" dirty="0" err="1"/>
              <a:t>citys</a:t>
            </a:r>
            <a:r>
              <a:rPr lang="zh-CN" altLang="en-US" dirty="0"/>
              <a:t>，</a:t>
            </a:r>
            <a:r>
              <a:rPr lang="en-US" altLang="zh-CN" dirty="0" err="1"/>
              <a:t>intodoubantimes</a:t>
            </a:r>
            <a:r>
              <a:rPr lang="zh-CN" altLang="en-US" dirty="0"/>
              <a:t>。</a:t>
            </a:r>
            <a:endParaRPr lang="en-US" altLang="zh-CN" dirty="0"/>
          </a:p>
          <a:p>
            <a:pPr marL="0" indent="0">
              <a:buNone/>
            </a:pPr>
            <a:endParaRPr lang="en-US" altLang="zh-CN" dirty="0"/>
          </a:p>
          <a:p>
            <a:pPr marL="0" indent="0">
              <a:buFont typeface="Wingdings" panose="05000000000000000000" pitchFamily="2" charset="2"/>
              <a:buNone/>
            </a:pPr>
            <a:endParaRPr kumimoji="1" lang="zh-CN" altLang="en-US" noProof="1">
              <a:cs typeface="宋体" charset="0"/>
            </a:endParaRPr>
          </a:p>
        </p:txBody>
      </p:sp>
      <p:pic>
        <p:nvPicPr>
          <p:cNvPr id="4" name="图片 3">
            <a:extLst>
              <a:ext uri="{FF2B5EF4-FFF2-40B4-BE49-F238E27FC236}">
                <a16:creationId xmlns:a16="http://schemas.microsoft.com/office/drawing/2014/main" id="{8E993422-83EE-45E1-82A4-AAFF2822ED76}"/>
              </a:ext>
            </a:extLst>
          </p:cNvPr>
          <p:cNvPicPr>
            <a:picLocks noChangeAspect="1"/>
          </p:cNvPicPr>
          <p:nvPr/>
        </p:nvPicPr>
        <p:blipFill>
          <a:blip r:embed="rId2"/>
          <a:stretch>
            <a:fillRect/>
          </a:stretch>
        </p:blipFill>
        <p:spPr>
          <a:xfrm>
            <a:off x="2148681" y="3212431"/>
            <a:ext cx="7428456" cy="30839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67CA6BDA-5B5A-42A9-954E-4554AEDD0515}"/>
              </a:ext>
            </a:extLst>
          </p:cNvPr>
          <p:cNvSpPr>
            <a:spLocks noGrp="1"/>
          </p:cNvSpPr>
          <p:nvPr>
            <p:ph idx="1"/>
          </p:nvPr>
        </p:nvSpPr>
        <p:spPr>
          <a:xfrm>
            <a:off x="330200" y="1817688"/>
            <a:ext cx="4322763" cy="4338637"/>
          </a:xfrm>
        </p:spPr>
        <p:txBody>
          <a:bodyPr/>
          <a:lstStyle/>
          <a:p>
            <a:pPr marL="361950" indent="-361950"/>
            <a:r>
              <a:rPr kumimoji="1" lang="zh-CN" altLang="en-US" noProof="1">
                <a:cs typeface="宋体" charset="0"/>
              </a:rPr>
              <a:t>我们只提取了一些与短评相关的信息，比如用户的某些信息。</a:t>
            </a:r>
            <a:endParaRPr kumimoji="1" lang="en-US" altLang="zh-CN" noProof="1">
              <a:cs typeface="宋体" charset="0"/>
            </a:endParaRPr>
          </a:p>
          <a:p>
            <a:pPr marL="361950" indent="-361950"/>
            <a:r>
              <a:rPr lang="zh-CN" altLang="en-US" dirty="0"/>
              <a:t>每个用户还有其用户详细页地接口，所以我们还需要获取该用户的详细页接口再发送请求，获取页面信息，然后解析，得到用户详细信息。</a:t>
            </a:r>
            <a:endParaRPr kumimoji="1" lang="zh-CN" altLang="en-US" noProof="1">
              <a:cs typeface="宋体" charset="0"/>
            </a:endParaRPr>
          </a:p>
          <a:p>
            <a:pPr marL="361950" indent="-361950"/>
            <a:endParaRPr kumimoji="1" lang="zh-CN" altLang="en-US" noProof="1">
              <a:cs typeface="宋体" charset="0"/>
            </a:endParaRPr>
          </a:p>
        </p:txBody>
      </p:sp>
      <p:sp>
        <p:nvSpPr>
          <p:cNvPr id="2" name="标题 1">
            <a:extLst>
              <a:ext uri="{FF2B5EF4-FFF2-40B4-BE49-F238E27FC236}">
                <a16:creationId xmlns:a16="http://schemas.microsoft.com/office/drawing/2014/main" id="{81DD446E-6FD0-4B3A-AEBC-016D78D6FF91}"/>
              </a:ext>
            </a:extLst>
          </p:cNvPr>
          <p:cNvSpPr>
            <a:spLocks noGrp="1" noChangeArrowheads="1"/>
          </p:cNvSpPr>
          <p:nvPr>
            <p:ph type="title"/>
          </p:nvPr>
        </p:nvSpPr>
        <p:spPr>
          <a:xfrm>
            <a:off x="255588" y="358775"/>
            <a:ext cx="10972800" cy="528638"/>
          </a:xfrm>
        </p:spPr>
        <p:txBody>
          <a:bodyPr/>
          <a:lstStyle/>
          <a:p>
            <a:pPr fontAlgn="auto">
              <a:spcBef>
                <a:spcPts val="0"/>
              </a:spcBef>
              <a:spcAft>
                <a:spcPts val="0"/>
              </a:spcAft>
              <a:defRPr/>
            </a:pPr>
            <a:r>
              <a:rPr lang="zh-CN" altLang="en-US" dirty="0"/>
              <a:t>获取</a:t>
            </a:r>
            <a:r>
              <a:rPr lang="en-US" altLang="zh-CN" dirty="0"/>
              <a:t>《</a:t>
            </a:r>
            <a:r>
              <a:rPr lang="zh-CN" altLang="en-US" dirty="0"/>
              <a:t>复仇者联盟</a:t>
            </a:r>
            <a:r>
              <a:rPr lang="en-US" altLang="zh-CN" dirty="0"/>
              <a:t>4》</a:t>
            </a:r>
            <a:r>
              <a:rPr lang="zh-CN" altLang="en-US" dirty="0"/>
              <a:t>的短评数据</a:t>
            </a:r>
          </a:p>
        </p:txBody>
      </p:sp>
      <p:sp>
        <p:nvSpPr>
          <p:cNvPr id="11267" name="内容占位符 3">
            <a:extLst>
              <a:ext uri="{FF2B5EF4-FFF2-40B4-BE49-F238E27FC236}">
                <a16:creationId xmlns:a16="http://schemas.microsoft.com/office/drawing/2014/main" id="{5202AE2C-85CA-4A72-81B8-5DF7885FA058}"/>
              </a:ext>
            </a:extLst>
          </p:cNvPr>
          <p:cNvSpPr>
            <a:spLocks noGrp="1" noChangeArrowheads="1"/>
          </p:cNvSpPr>
          <p:nvPr>
            <p:ph idx="10"/>
          </p:nvPr>
        </p:nvSpPr>
        <p:spPr>
          <a:xfrm>
            <a:off x="423863" y="1138238"/>
            <a:ext cx="11107737" cy="427037"/>
          </a:xfrm>
        </p:spPr>
        <p:txBody>
          <a:bodyPr/>
          <a:lstStyle/>
          <a:p>
            <a:r>
              <a:rPr lang="zh-CN" altLang="en-US" b="1" dirty="0"/>
              <a:t>爬取到的数据框说明</a:t>
            </a:r>
            <a:endParaRPr b="1" dirty="0"/>
          </a:p>
        </p:txBody>
      </p:sp>
      <p:graphicFrame>
        <p:nvGraphicFramePr>
          <p:cNvPr id="6" name="表格 5">
            <a:extLst>
              <a:ext uri="{FF2B5EF4-FFF2-40B4-BE49-F238E27FC236}">
                <a16:creationId xmlns:a16="http://schemas.microsoft.com/office/drawing/2014/main" id="{C69A3BF2-4A8B-44EF-93C1-703EE8694FA6}"/>
              </a:ext>
            </a:extLst>
          </p:cNvPr>
          <p:cNvGraphicFramePr>
            <a:graphicFrameLocks noGrp="1"/>
          </p:cNvGraphicFramePr>
          <p:nvPr>
            <p:extLst>
              <p:ext uri="{D42A27DB-BD31-4B8C-83A1-F6EECF244321}">
                <p14:modId xmlns:p14="http://schemas.microsoft.com/office/powerpoint/2010/main" val="334383343"/>
              </p:ext>
            </p:extLst>
          </p:nvPr>
        </p:nvGraphicFramePr>
        <p:xfrm>
          <a:off x="4840288" y="1860550"/>
          <a:ext cx="6550026" cy="3455672"/>
        </p:xfrm>
        <a:graphic>
          <a:graphicData uri="http://schemas.openxmlformats.org/drawingml/2006/table">
            <a:tbl>
              <a:tblPr>
                <a:tableStyleId>{5C22544A-7EE6-4342-B048-85BDC9FD1C3A}</a:tableStyleId>
              </a:tblPr>
              <a:tblGrid>
                <a:gridCol w="1591192">
                  <a:extLst>
                    <a:ext uri="{9D8B030D-6E8A-4147-A177-3AD203B41FA5}">
                      <a16:colId xmlns:a16="http://schemas.microsoft.com/office/drawing/2014/main" val="20000"/>
                    </a:ext>
                  </a:extLst>
                </a:gridCol>
                <a:gridCol w="2479417">
                  <a:extLst>
                    <a:ext uri="{9D8B030D-6E8A-4147-A177-3AD203B41FA5}">
                      <a16:colId xmlns:a16="http://schemas.microsoft.com/office/drawing/2014/main" val="20001"/>
                    </a:ext>
                  </a:extLst>
                </a:gridCol>
                <a:gridCol w="2479417">
                  <a:extLst>
                    <a:ext uri="{9D8B030D-6E8A-4147-A177-3AD203B41FA5}">
                      <a16:colId xmlns:a16="http://schemas.microsoft.com/office/drawing/2014/main" val="20002"/>
                    </a:ext>
                  </a:extLst>
                </a:gridCol>
              </a:tblGrid>
              <a:tr h="431959">
                <a:tc>
                  <a:txBody>
                    <a:bodyPr/>
                    <a:lstStyle/>
                    <a:p>
                      <a:pPr algn="ctr">
                        <a:lnSpc>
                          <a:spcPct val="115000"/>
                        </a:lnSpc>
                        <a:spcAft>
                          <a:spcPts val="0"/>
                        </a:spcAft>
                      </a:pPr>
                      <a:r>
                        <a:rPr lang="en-US" sz="1800" b="1" kern="0" dirty="0">
                          <a:solidFill>
                            <a:schemeClr val="bg1"/>
                          </a:solidFill>
                          <a:effectLst/>
                          <a:latin typeface="微软雅黑" pitchFamily="34" charset="-122"/>
                          <a:ea typeface="微软雅黑" pitchFamily="34" charset="-122"/>
                        </a:rPr>
                        <a:t> </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特征名称</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zh-CN" sz="1800" b="1" kern="0" dirty="0">
                          <a:solidFill>
                            <a:schemeClr val="bg1"/>
                          </a:solidFill>
                          <a:effectLst/>
                          <a:latin typeface="微软雅黑" pitchFamily="34" charset="-122"/>
                          <a:ea typeface="微软雅黑" pitchFamily="34" charset="-122"/>
                        </a:rPr>
                        <a:t>特征说明</a:t>
                      </a:r>
                      <a:endParaRPr lang="zh-CN" sz="1800" b="1"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extLst>
                  <a:ext uri="{0D108BD9-81ED-4DB2-BD59-A6C34878D82A}">
                    <a16:rowId xmlns:a16="http://schemas.microsoft.com/office/drawing/2014/main" val="10000"/>
                  </a:ext>
                </a:extLst>
              </a:tr>
              <a:tr h="431959">
                <a:tc rowSpan="7">
                  <a:txBody>
                    <a:bodyPr/>
                    <a:lstStyle/>
                    <a:p>
                      <a:pPr algn="ctr">
                        <a:lnSpc>
                          <a:spcPct val="115000"/>
                        </a:lnSpc>
                        <a:spcAft>
                          <a:spcPts val="0"/>
                        </a:spcAft>
                      </a:pPr>
                      <a:r>
                        <a:rPr lang="zh-CN" sz="1800" kern="0" dirty="0">
                          <a:solidFill>
                            <a:schemeClr val="bg1"/>
                          </a:solidFill>
                          <a:effectLst/>
                          <a:latin typeface="微软雅黑" pitchFamily="34" charset="-122"/>
                          <a:ea typeface="微软雅黑" pitchFamily="34" charset="-122"/>
                        </a:rPr>
                        <a:t>基本信息</a:t>
                      </a:r>
                      <a:endParaRPr lang="zh-CN" sz="1800" kern="100" dirty="0">
                        <a:solidFill>
                          <a:schemeClr val="bg1"/>
                        </a:solidFill>
                        <a:effectLst/>
                        <a:latin typeface="微软雅黑" pitchFamily="34" charset="-122"/>
                        <a:ea typeface="微软雅黑" pitchFamily="34" charset="-122"/>
                        <a:cs typeface="Times New Roman"/>
                      </a:endParaRPr>
                    </a:p>
                  </a:txBody>
                  <a:tcPr marL="27428" marR="27428" marT="0" marB="0" anchor="ctr">
                    <a:solidFill>
                      <a:schemeClr val="accent1"/>
                    </a:solidFill>
                  </a:tcPr>
                </a:tc>
                <a:tc>
                  <a:txBody>
                    <a:bodyPr/>
                    <a:lstStyle/>
                    <a:p>
                      <a:pPr algn="ctr">
                        <a:lnSpc>
                          <a:spcPct val="115000"/>
                        </a:lnSpc>
                        <a:spcAft>
                          <a:spcPts val="0"/>
                        </a:spcAft>
                      </a:pPr>
                      <a:r>
                        <a:rPr lang="en-US" altLang="zh-CN" sz="2400" b="0" dirty="0"/>
                        <a:t>comments</a:t>
                      </a:r>
                      <a:endParaRPr lang="zh-CN" sz="2400" b="0" kern="100" dirty="0">
                        <a:effectLst/>
                        <a:latin typeface="微软雅黑" pitchFamily="34" charset="-122"/>
                        <a:ea typeface="微软雅黑" pitchFamily="34" charset="-122"/>
                        <a:cs typeface="Times New Roman"/>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rPr>
                        <a:t>短评</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1"/>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a:solidFill>
                            <a:schemeClr val="dk1"/>
                          </a:solidFill>
                          <a:latin typeface="+mn-lt"/>
                          <a:ea typeface="+mn-ea"/>
                          <a:cs typeface="+mn-cs"/>
                        </a:rPr>
                        <a:t>usernames</a:t>
                      </a:r>
                      <a:endParaRPr lang="zh-CN" altLang="zh-CN"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会员名称</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2"/>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a:solidFill>
                            <a:schemeClr val="dk1"/>
                          </a:solidFill>
                          <a:latin typeface="+mn-lt"/>
                          <a:ea typeface="+mn-ea"/>
                          <a:cs typeface="+mn-cs"/>
                        </a:rPr>
                        <a:t>starts</a:t>
                      </a:r>
                      <a:endParaRPr lang="zh-CN" altLang="en-US"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评分</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3"/>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a:solidFill>
                            <a:schemeClr val="dk1"/>
                          </a:solidFill>
                          <a:latin typeface="+mn-lt"/>
                          <a:ea typeface="+mn-ea"/>
                          <a:cs typeface="+mn-cs"/>
                        </a:rPr>
                        <a:t>times</a:t>
                      </a:r>
                      <a:endParaRPr lang="zh-CN" altLang="en-US"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评论时间</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4"/>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err="1">
                          <a:solidFill>
                            <a:schemeClr val="dk1"/>
                          </a:solidFill>
                          <a:latin typeface="+mn-lt"/>
                          <a:ea typeface="+mn-ea"/>
                          <a:cs typeface="+mn-cs"/>
                        </a:rPr>
                        <a:t>hasuses</a:t>
                      </a:r>
                      <a:endParaRPr lang="zh-CN" altLang="en-US"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点赞个数</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5"/>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err="1">
                          <a:solidFill>
                            <a:schemeClr val="dk1"/>
                          </a:solidFill>
                          <a:latin typeface="+mn-lt"/>
                          <a:ea typeface="+mn-ea"/>
                          <a:cs typeface="+mn-cs"/>
                        </a:rPr>
                        <a:t>citys</a:t>
                      </a:r>
                      <a:endParaRPr lang="zh-CN" altLang="en-US"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100" dirty="0">
                          <a:effectLst/>
                          <a:latin typeface="微软雅黑" pitchFamily="34" charset="-122"/>
                          <a:ea typeface="微软雅黑" pitchFamily="34" charset="-122"/>
                          <a:cs typeface="Times New Roman"/>
                        </a:rPr>
                        <a:t>用户所在城市</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6"/>
                  </a:ext>
                </a:extLst>
              </a:tr>
              <a:tr h="431959">
                <a:tc vMerge="1">
                  <a:txBody>
                    <a:bodyPr/>
                    <a:lstStyle/>
                    <a:p>
                      <a:endParaRPr lang="zh-CN"/>
                    </a:p>
                  </a:txBody>
                  <a:tcPr/>
                </a:tc>
                <a:tc>
                  <a:txBody>
                    <a:bodyPr/>
                    <a:lstStyle/>
                    <a:p>
                      <a:pPr marL="0" algn="ctr" defTabSz="967740" rtl="0" eaLnBrk="1" latinLnBrk="0" hangingPunct="1">
                        <a:lnSpc>
                          <a:spcPct val="115000"/>
                        </a:lnSpc>
                        <a:spcAft>
                          <a:spcPts val="0"/>
                        </a:spcAft>
                      </a:pPr>
                      <a:r>
                        <a:rPr lang="en-US" altLang="zh-CN" sz="2400" b="0" kern="1200" dirty="0" err="1">
                          <a:solidFill>
                            <a:schemeClr val="dk1"/>
                          </a:solidFill>
                          <a:latin typeface="+mn-lt"/>
                          <a:ea typeface="+mn-ea"/>
                          <a:cs typeface="+mn-cs"/>
                        </a:rPr>
                        <a:t>intodoubantimes</a:t>
                      </a:r>
                      <a:endParaRPr lang="zh-CN" altLang="en-US" sz="2400" b="0" kern="1200" dirty="0">
                        <a:solidFill>
                          <a:schemeClr val="dk1"/>
                        </a:solidFill>
                        <a:latin typeface="+mn-lt"/>
                        <a:ea typeface="+mn-ea"/>
                        <a:cs typeface="+mn-cs"/>
                      </a:endParaRPr>
                    </a:p>
                  </a:txBody>
                  <a:tcPr marL="27428" marR="27428" marT="0" marB="0" anchor="ctr"/>
                </a:tc>
                <a:tc>
                  <a:txBody>
                    <a:bodyPr/>
                    <a:lstStyle/>
                    <a:p>
                      <a:pPr algn="ctr">
                        <a:lnSpc>
                          <a:spcPct val="115000"/>
                        </a:lnSpc>
                        <a:spcAft>
                          <a:spcPts val="0"/>
                        </a:spcAft>
                      </a:pPr>
                      <a:r>
                        <a:rPr lang="zh-CN" altLang="en-US" sz="1800" kern="0" dirty="0">
                          <a:effectLst/>
                          <a:latin typeface="微软雅黑" pitchFamily="34" charset="-122"/>
                          <a:ea typeface="微软雅黑" pitchFamily="34" charset="-122"/>
                          <a:cs typeface="Times New Roman"/>
                        </a:rPr>
                        <a:t>注册时间</a:t>
                      </a:r>
                      <a:endParaRPr lang="zh-CN" sz="1800" kern="100" dirty="0">
                        <a:effectLst/>
                        <a:latin typeface="微软雅黑" pitchFamily="34" charset="-122"/>
                        <a:ea typeface="微软雅黑" pitchFamily="34" charset="-122"/>
                        <a:cs typeface="Times New Roman"/>
                      </a:endParaRPr>
                    </a:p>
                  </a:txBody>
                  <a:tcPr marL="27428" marR="27428"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FD9EC0E-3C5A-41AE-B86E-FF5E22C8DAA6}"/>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F01F21E-F4F9-4622-BD7E-0A05B9C18352}"/>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30C80098-DBDF-44A8-8B78-79F16B01E9A4}"/>
              </a:ext>
            </a:extLst>
          </p:cNvPr>
          <p:cNvSpPr>
            <a:spLocks noChangeArrowheads="1"/>
          </p:cNvSpPr>
          <p:nvPr/>
        </p:nvSpPr>
        <p:spPr bwMode="auto">
          <a:xfrm>
            <a:off x="2942853" y="2462118"/>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3" name="AutoShape 17">
            <a:hlinkClick r:id="rId2" action="ppaction://hlinksldjump"/>
            <a:extLst>
              <a:ext uri="{FF2B5EF4-FFF2-40B4-BE49-F238E27FC236}">
                <a16:creationId xmlns:a16="http://schemas.microsoft.com/office/drawing/2014/main" id="{1ED5858A-DC05-4505-828C-344F2BE2A69A}"/>
              </a:ext>
            </a:extLst>
          </p:cNvPr>
          <p:cNvSpPr>
            <a:spLocks noChangeArrowheads="1"/>
          </p:cNvSpPr>
          <p:nvPr/>
        </p:nvSpPr>
        <p:spPr bwMode="auto">
          <a:xfrm>
            <a:off x="3983455" y="1633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获取</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复仇者联盟</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的短评数据</a:t>
            </a:r>
          </a:p>
        </p:txBody>
      </p:sp>
      <p:sp>
        <p:nvSpPr>
          <p:cNvPr id="8197" name="标题 3">
            <a:extLst>
              <a:ext uri="{FF2B5EF4-FFF2-40B4-BE49-F238E27FC236}">
                <a16:creationId xmlns:a16="http://schemas.microsoft.com/office/drawing/2014/main" id="{0CC56E7A-7656-401C-B8C3-6EED42EA6096}"/>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hlinkClick r:id="rId3" action="ppaction://hlinksldjump"/>
            <a:extLst>
              <a:ext uri="{FF2B5EF4-FFF2-40B4-BE49-F238E27FC236}">
                <a16:creationId xmlns:a16="http://schemas.microsoft.com/office/drawing/2014/main" id="{2EB060AE-3AE5-446D-843D-1BB385354C5A}"/>
              </a:ext>
            </a:extLst>
          </p:cNvPr>
          <p:cNvSpPr>
            <a:spLocks noChangeArrowheads="1"/>
          </p:cNvSpPr>
          <p:nvPr/>
        </p:nvSpPr>
        <p:spPr bwMode="auto">
          <a:xfrm>
            <a:off x="3983455" y="2444118"/>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将数据做预处理，绘制词云图</a:t>
            </a:r>
          </a:p>
        </p:txBody>
      </p:sp>
      <p:sp>
        <p:nvSpPr>
          <p:cNvPr id="15" name="Oval 15">
            <a:extLst>
              <a:ext uri="{FF2B5EF4-FFF2-40B4-BE49-F238E27FC236}">
                <a16:creationId xmlns:a16="http://schemas.microsoft.com/office/drawing/2014/main" id="{708487C8-882A-4D2D-B078-0123C99CF92A}"/>
              </a:ext>
            </a:extLst>
          </p:cNvPr>
          <p:cNvSpPr>
            <a:spLocks noChangeArrowheads="1"/>
          </p:cNvSpPr>
          <p:nvPr/>
        </p:nvSpPr>
        <p:spPr bwMode="auto">
          <a:xfrm>
            <a:off x="2942853" y="160829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1</a:t>
            </a:r>
          </a:p>
        </p:txBody>
      </p:sp>
      <p:sp>
        <p:nvSpPr>
          <p:cNvPr id="21" name="AutoShape 17">
            <a:hlinkClick r:id="rId4" action="ppaction://hlinksldjump"/>
            <a:extLst>
              <a:ext uri="{FF2B5EF4-FFF2-40B4-BE49-F238E27FC236}">
                <a16:creationId xmlns:a16="http://schemas.microsoft.com/office/drawing/2014/main" id="{97AA76CB-3DF5-4FCB-91BA-7B3E7E6C71B6}"/>
              </a:ext>
            </a:extLst>
          </p:cNvPr>
          <p:cNvSpPr>
            <a:spLocks noChangeArrowheads="1"/>
          </p:cNvSpPr>
          <p:nvPr/>
        </p:nvSpPr>
        <p:spPr bwMode="auto">
          <a:xfrm>
            <a:off x="3983455" y="3334488"/>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ctr"/>
            <a:r>
              <a:rPr lang="zh-CN" altLang="en-US" sz="2200" dirty="0">
                <a:latin typeface="微软雅黑" pitchFamily="34" charset="-122"/>
                <a:ea typeface="微软雅黑" pitchFamily="34" charset="-122"/>
              </a:rPr>
              <a:t>对发表短评的时间地点进行分析</a:t>
            </a:r>
          </a:p>
        </p:txBody>
      </p:sp>
      <p:sp>
        <p:nvSpPr>
          <p:cNvPr id="22" name="Oval 15">
            <a:extLst>
              <a:ext uri="{FF2B5EF4-FFF2-40B4-BE49-F238E27FC236}">
                <a16:creationId xmlns:a16="http://schemas.microsoft.com/office/drawing/2014/main" id="{4866ACEF-1AAB-4031-93DC-1EEEC9666956}"/>
              </a:ext>
            </a:extLst>
          </p:cNvPr>
          <p:cNvSpPr>
            <a:spLocks noChangeArrowheads="1"/>
          </p:cNvSpPr>
          <p:nvPr/>
        </p:nvSpPr>
        <p:spPr bwMode="auto">
          <a:xfrm>
            <a:off x="2923488" y="337371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a:extLst>
              <a:ext uri="{FF2B5EF4-FFF2-40B4-BE49-F238E27FC236}">
                <a16:creationId xmlns:a16="http://schemas.microsoft.com/office/drawing/2014/main" id="{4AF0CB43-FA2C-4791-BC8A-40DF0E19FFC2}"/>
              </a:ext>
            </a:extLst>
          </p:cNvPr>
          <p:cNvSpPr>
            <a:spLocks noChangeArrowheads="1"/>
          </p:cNvSpPr>
          <p:nvPr/>
        </p:nvSpPr>
        <p:spPr bwMode="auto">
          <a:xfrm>
            <a:off x="4012450" y="5057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29" name="Oval 15">
            <a:extLst>
              <a:ext uri="{FF2B5EF4-FFF2-40B4-BE49-F238E27FC236}">
                <a16:creationId xmlns:a16="http://schemas.microsoft.com/office/drawing/2014/main" id="{7C89F5DC-5C3D-4656-9CA1-4F166931D657}"/>
              </a:ext>
            </a:extLst>
          </p:cNvPr>
          <p:cNvSpPr>
            <a:spLocks noChangeArrowheads="1"/>
          </p:cNvSpPr>
          <p:nvPr/>
        </p:nvSpPr>
        <p:spPr bwMode="auto">
          <a:xfrm>
            <a:off x="2942853" y="509168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14" name="Oval 15">
            <a:extLst>
              <a:ext uri="{FF2B5EF4-FFF2-40B4-BE49-F238E27FC236}">
                <a16:creationId xmlns:a16="http://schemas.microsoft.com/office/drawing/2014/main" id="{69B6565C-AFD8-4840-B1E3-E68D313FFFDF}"/>
              </a:ext>
            </a:extLst>
          </p:cNvPr>
          <p:cNvSpPr>
            <a:spLocks noChangeArrowheads="1"/>
          </p:cNvSpPr>
          <p:nvPr/>
        </p:nvSpPr>
        <p:spPr bwMode="auto">
          <a:xfrm>
            <a:off x="2942853" y="425207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6" name="AutoShape 17">
            <a:hlinkClick r:id="" action="ppaction://noaction"/>
            <a:extLst>
              <a:ext uri="{FF2B5EF4-FFF2-40B4-BE49-F238E27FC236}">
                <a16:creationId xmlns:a16="http://schemas.microsoft.com/office/drawing/2014/main" id="{E6C14D1D-330E-44B1-A072-A4B036A0BA7C}"/>
              </a:ext>
            </a:extLst>
          </p:cNvPr>
          <p:cNvSpPr>
            <a:spLocks noChangeArrowheads="1"/>
          </p:cNvSpPr>
          <p:nvPr/>
        </p:nvSpPr>
        <p:spPr bwMode="auto">
          <a:xfrm>
            <a:off x="3983455" y="423407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用户会龄的评分影响</a:t>
            </a:r>
          </a:p>
        </p:txBody>
      </p:sp>
    </p:spTree>
    <p:extLst>
      <p:ext uri="{BB962C8B-B14F-4D97-AF65-F5344CB8AC3E}">
        <p14:creationId xmlns:p14="http://schemas.microsoft.com/office/powerpoint/2010/main" val="144240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07093613-82CD-4D3C-AD35-E4EF03B450EE}"/>
              </a:ext>
            </a:extLst>
          </p:cNvPr>
          <p:cNvSpPr>
            <a:spLocks noGrp="1"/>
          </p:cNvSpPr>
          <p:nvPr>
            <p:ph idx="1"/>
          </p:nvPr>
        </p:nvSpPr>
        <p:spPr>
          <a:xfrm>
            <a:off x="423863" y="1817688"/>
            <a:ext cx="11107737" cy="4338637"/>
          </a:xfrm>
        </p:spPr>
        <p:txBody>
          <a:bodyPr/>
          <a:lstStyle/>
          <a:p>
            <a:pPr marL="361950" indent="-361950"/>
            <a:r>
              <a:rPr lang="zh-CN" altLang="en-US" dirty="0"/>
              <a:t>对数据进行预处理。</a:t>
            </a:r>
            <a:endParaRPr kumimoji="1" lang="zh-CN" altLang="en-US" noProof="1">
              <a:cs typeface="宋体" charset="0"/>
            </a:endParaRPr>
          </a:p>
          <a:p>
            <a:pPr lvl="0" fontAlgn="ctr"/>
            <a:r>
              <a:rPr lang="zh-CN" altLang="en-US" dirty="0"/>
              <a:t>对短评进行分词，去停用词，词频统计，绘制词云图等。</a:t>
            </a:r>
          </a:p>
          <a:p>
            <a:pPr marL="0" indent="0">
              <a:buNone/>
            </a:pPr>
            <a:endParaRPr kumimoji="1" lang="zh-CN" altLang="en-US" noProof="1">
              <a:cs typeface="宋体" charset="0"/>
            </a:endParaRPr>
          </a:p>
        </p:txBody>
      </p:sp>
      <p:sp>
        <p:nvSpPr>
          <p:cNvPr id="2" name="标题 2">
            <a:extLst>
              <a:ext uri="{FF2B5EF4-FFF2-40B4-BE49-F238E27FC236}">
                <a16:creationId xmlns:a16="http://schemas.microsoft.com/office/drawing/2014/main" id="{6DFE2B0D-E375-45BD-9776-F0615C94B3C1}"/>
              </a:ext>
            </a:extLst>
          </p:cNvPr>
          <p:cNvSpPr>
            <a:spLocks noGrp="1" noChangeArrowheads="1"/>
          </p:cNvSpPr>
          <p:nvPr>
            <p:ph type="title"/>
          </p:nvPr>
        </p:nvSpPr>
        <p:spPr>
          <a:xfrm>
            <a:off x="255588" y="358775"/>
            <a:ext cx="10972800" cy="528638"/>
          </a:xfrm>
        </p:spPr>
        <p:txBody>
          <a:bodyPr/>
          <a:lstStyle/>
          <a:p>
            <a:pPr fontAlgn="auto">
              <a:spcBef>
                <a:spcPts val="0"/>
              </a:spcBef>
              <a:spcAft>
                <a:spcPts val="0"/>
              </a:spcAft>
              <a:defRPr/>
            </a:pPr>
            <a:r>
              <a:rPr lang="zh-CN" altLang="en-US" dirty="0"/>
              <a:t>将数据做预处理，绘制词云图</a:t>
            </a:r>
          </a:p>
        </p:txBody>
      </p:sp>
      <p:sp>
        <p:nvSpPr>
          <p:cNvPr id="14339" name="内容占位符 3">
            <a:extLst>
              <a:ext uri="{FF2B5EF4-FFF2-40B4-BE49-F238E27FC236}">
                <a16:creationId xmlns:a16="http://schemas.microsoft.com/office/drawing/2014/main" id="{1E676BAE-1677-40A5-AE36-DF2CC90C774D}"/>
              </a:ext>
            </a:extLst>
          </p:cNvPr>
          <p:cNvSpPr>
            <a:spLocks noGrp="1" noChangeArrowheads="1"/>
          </p:cNvSpPr>
          <p:nvPr>
            <p:ph idx="10"/>
          </p:nvPr>
        </p:nvSpPr>
        <p:spPr>
          <a:xfrm>
            <a:off x="423863" y="1138238"/>
            <a:ext cx="11107737" cy="427037"/>
          </a:xfrm>
        </p:spPr>
        <p:txBody>
          <a:bodyPr/>
          <a:lstStyle/>
          <a:p>
            <a:r>
              <a:rPr sz="1800" dirty="0"/>
              <a:t>结合目前航空公司的数据情况，可以实现以下目标。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lang="zh-CN" altLang="en-US" dirty="0"/>
              <a:t>首先我们再存入</a:t>
            </a:r>
            <a:r>
              <a:rPr lang="en-US" altLang="zh-CN" dirty="0"/>
              <a:t>csv</a:t>
            </a:r>
            <a:r>
              <a:rPr lang="zh-CN" altLang="en-US" dirty="0"/>
              <a:t>的时候是分页存入的，也就是没有表头存入，所以我们读取到数据后，先要给数据加上表头，即</a:t>
            </a:r>
            <a:r>
              <a:rPr lang="en-US" altLang="zh-CN" dirty="0"/>
              <a:t>'comments','username','starts','times','hasuses','citys','intodoubantimes'</a:t>
            </a:r>
            <a:r>
              <a:rPr lang="zh-CN" altLang="en-US" dirty="0"/>
              <a:t>。</a:t>
            </a:r>
            <a:endParaRPr lang="en-US" altLang="zh-CN" dirty="0"/>
          </a:p>
          <a:p>
            <a:pPr>
              <a:defRPr/>
            </a:pPr>
            <a:r>
              <a:rPr lang="zh-CN" altLang="en-US" dirty="0"/>
              <a:t>其次还需要将时间格式化成</a:t>
            </a:r>
            <a:r>
              <a:rPr lang="en-US" altLang="zh-CN" dirty="0"/>
              <a:t>datetime,</a:t>
            </a:r>
            <a:r>
              <a:rPr lang="zh-CN" altLang="en-US" dirty="0"/>
              <a:t>这样方便我们后面对时间的统计。</a:t>
            </a:r>
            <a:endParaRPr kumimoji="1" lang="zh-CN" altLang="en-US" dirty="0"/>
          </a:p>
          <a:p>
            <a:pPr fontAlgn="ctr"/>
            <a:r>
              <a:rPr lang="en-US" altLang="zh-CN" dirty="0"/>
              <a:t>Start</a:t>
            </a:r>
            <a:r>
              <a:rPr lang="zh-CN" altLang="en-US" dirty="0"/>
              <a:t>列获取下来是一窜字符串，如：</a:t>
            </a:r>
            <a:r>
              <a:rPr lang="en-US" altLang="zh-CN" dirty="0"/>
              <a:t>['allstar40', 'rating']</a:t>
            </a:r>
            <a:r>
              <a:rPr lang="zh-CN" altLang="en-US" dirty="0"/>
              <a:t>，因此我们需要将里面的‘</a:t>
            </a:r>
            <a:r>
              <a:rPr lang="en-US" altLang="zh-CN" dirty="0"/>
              <a:t>40</a:t>
            </a:r>
            <a:r>
              <a:rPr lang="zh-CN" altLang="en-US" dirty="0"/>
              <a:t>’截取下来，是我们需要的。</a:t>
            </a:r>
          </a:p>
          <a:p>
            <a:pPr fontAlgn="ctr"/>
            <a:r>
              <a:rPr lang="zh-CN" altLang="en-US" dirty="0"/>
              <a:t>还有城市</a:t>
            </a:r>
            <a:r>
              <a:rPr lang="en-US" altLang="zh-CN" dirty="0" err="1"/>
              <a:t>citys</a:t>
            </a:r>
            <a:r>
              <a:rPr lang="zh-CN" altLang="en-US" dirty="0"/>
              <a:t>列里面有些国外的城市是英文的，分大小写，我们需要将其全变成小写的。</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r>
              <a:rPr lang="zh-CN" altLang="en-US" dirty="0"/>
              <a:t>对数据进行预处理</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lang="zh-CN" altLang="en-US" sz="1800" dirty="0"/>
              <a:t>我们爬取到的数据还不是干净的，我们需要将其清洗数据</a:t>
            </a:r>
            <a:r>
              <a:rPr sz="1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38C28E-B406-4A06-86A6-A9CA1360AA75}"/>
              </a:ext>
            </a:extLst>
          </p:cNvPr>
          <p:cNvSpPr>
            <a:spLocks noGrp="1"/>
          </p:cNvSpPr>
          <p:nvPr>
            <p:ph idx="1"/>
          </p:nvPr>
        </p:nvSpPr>
        <p:spPr>
          <a:xfrm>
            <a:off x="423863" y="1817688"/>
            <a:ext cx="11107737" cy="4338637"/>
          </a:xfrm>
        </p:spPr>
        <p:txBody>
          <a:bodyPr/>
          <a:lstStyle/>
          <a:p>
            <a:pPr>
              <a:defRPr/>
            </a:pPr>
            <a:r>
              <a:rPr lang="zh-CN" altLang="en-US" dirty="0"/>
              <a:t>首先分词我们使用的是</a:t>
            </a:r>
            <a:r>
              <a:rPr lang="en-US" altLang="zh-CN" dirty="0" err="1"/>
              <a:t>jieba</a:t>
            </a:r>
            <a:r>
              <a:rPr lang="zh-CN" altLang="en-US" dirty="0"/>
              <a:t>库，分完词后会得到一些常见的词语。</a:t>
            </a:r>
            <a:endParaRPr lang="en-US" altLang="zh-CN" dirty="0"/>
          </a:p>
          <a:p>
            <a:pPr fontAlgn="ctr"/>
            <a:r>
              <a:rPr lang="zh-CN" altLang="en-US" dirty="0"/>
              <a:t>去停用词。有些词语并没有太大作用，因此我们还需要将一些没有的词去掉。</a:t>
            </a:r>
          </a:p>
          <a:p>
            <a:pPr fontAlgn="ctr"/>
            <a:r>
              <a:rPr lang="zh-CN" altLang="en-US" dirty="0"/>
              <a:t>词频统计，我们需要统计一下哪些词语出现的次数最多。</a:t>
            </a:r>
          </a:p>
          <a:p>
            <a:pPr fontAlgn="ctr"/>
            <a:r>
              <a:rPr lang="zh-CN" altLang="en-US" dirty="0"/>
              <a:t>最后就是绘制词云图了。</a:t>
            </a:r>
          </a:p>
        </p:txBody>
      </p:sp>
      <p:sp>
        <p:nvSpPr>
          <p:cNvPr id="15362" name="标题 2">
            <a:extLst>
              <a:ext uri="{FF2B5EF4-FFF2-40B4-BE49-F238E27FC236}">
                <a16:creationId xmlns:a16="http://schemas.microsoft.com/office/drawing/2014/main" id="{34EBA3B6-E6A3-4819-B759-BEF6B1E2D61A}"/>
              </a:ext>
            </a:extLst>
          </p:cNvPr>
          <p:cNvSpPr>
            <a:spLocks noGrp="1" noChangeArrowheads="1"/>
          </p:cNvSpPr>
          <p:nvPr>
            <p:ph type="title"/>
          </p:nvPr>
        </p:nvSpPr>
        <p:spPr>
          <a:xfrm>
            <a:off x="255588" y="358775"/>
            <a:ext cx="10972800" cy="528638"/>
          </a:xfrm>
        </p:spPr>
        <p:txBody>
          <a:bodyPr/>
          <a:lstStyle/>
          <a:p>
            <a:r>
              <a:rPr lang="zh-CN" altLang="en-US" dirty="0"/>
              <a:t>对短评进行分词，去停用词，词频统计，绘制词云图等</a:t>
            </a:r>
          </a:p>
        </p:txBody>
      </p:sp>
      <p:sp>
        <p:nvSpPr>
          <p:cNvPr id="15363" name="内容占位符 3">
            <a:extLst>
              <a:ext uri="{FF2B5EF4-FFF2-40B4-BE49-F238E27FC236}">
                <a16:creationId xmlns:a16="http://schemas.microsoft.com/office/drawing/2014/main" id="{727A3AE6-3BD8-47F1-ACE2-5E8B64D2C1AC}"/>
              </a:ext>
            </a:extLst>
          </p:cNvPr>
          <p:cNvSpPr>
            <a:spLocks noGrp="1" noChangeArrowheads="1"/>
          </p:cNvSpPr>
          <p:nvPr>
            <p:ph idx="10"/>
          </p:nvPr>
        </p:nvSpPr>
        <p:spPr>
          <a:xfrm>
            <a:off x="423863" y="1138238"/>
            <a:ext cx="11107737" cy="427037"/>
          </a:xfrm>
        </p:spPr>
        <p:txBody>
          <a:bodyPr/>
          <a:lstStyle/>
          <a:p>
            <a:r>
              <a:rPr lang="zh-CN" altLang="en-US" sz="1800" dirty="0"/>
              <a:t>绘制词云图可以清晰地看出哪些词语是我们爬取到的数据最突出的。</a:t>
            </a:r>
            <a:endParaRPr sz="1800" dirty="0"/>
          </a:p>
        </p:txBody>
      </p:sp>
      <p:pic>
        <p:nvPicPr>
          <p:cNvPr id="5" name="图片 4">
            <a:extLst>
              <a:ext uri="{FF2B5EF4-FFF2-40B4-BE49-F238E27FC236}">
                <a16:creationId xmlns:a16="http://schemas.microsoft.com/office/drawing/2014/main" id="{6ED54CA3-8DDE-4FA7-A065-6FE6A8A56050}"/>
              </a:ext>
            </a:extLst>
          </p:cNvPr>
          <p:cNvPicPr>
            <a:picLocks noChangeAspect="1"/>
          </p:cNvPicPr>
          <p:nvPr/>
        </p:nvPicPr>
        <p:blipFill>
          <a:blip r:embed="rId2"/>
          <a:stretch>
            <a:fillRect/>
          </a:stretch>
        </p:blipFill>
        <p:spPr>
          <a:xfrm>
            <a:off x="4327311" y="3639844"/>
            <a:ext cx="3300840" cy="2658461"/>
          </a:xfrm>
          <a:prstGeom prst="rect">
            <a:avLst/>
          </a:prstGeom>
          <a:noFill/>
          <a:ln>
            <a:noFill/>
          </a:ln>
        </p:spPr>
      </p:pic>
    </p:spTree>
    <p:extLst>
      <p:ext uri="{BB962C8B-B14F-4D97-AF65-F5344CB8AC3E}">
        <p14:creationId xmlns:p14="http://schemas.microsoft.com/office/powerpoint/2010/main" val="4263625653"/>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1489</Words>
  <Application>Microsoft Office PowerPoint</Application>
  <PresentationFormat>宽屏</PresentationFormat>
  <Paragraphs>134</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仿宋</vt:lpstr>
      <vt:lpstr>宋体</vt:lpstr>
      <vt:lpstr>微软雅黑</vt:lpstr>
      <vt:lpstr>Arial</vt:lpstr>
      <vt:lpstr>Calibri</vt:lpstr>
      <vt:lpstr>Times New Roman</vt:lpstr>
      <vt:lpstr>Wingdings</vt:lpstr>
      <vt:lpstr>2_Office 主题</vt:lpstr>
      <vt:lpstr>热门电影短评数据爬取与分析</vt:lpstr>
      <vt:lpstr>目录</vt:lpstr>
      <vt:lpstr>获取《复仇者联盟4》的短评数据</vt:lpstr>
      <vt:lpstr>获取《复仇者联盟4》的短评数据</vt:lpstr>
      <vt:lpstr>获取《复仇者联盟4》的短评数据</vt:lpstr>
      <vt:lpstr>目录</vt:lpstr>
      <vt:lpstr>将数据做预处理，绘制词云图</vt:lpstr>
      <vt:lpstr>对数据进行预处理</vt:lpstr>
      <vt:lpstr>对短评进行分词，去停用词，词频统计，绘制词云图等</vt:lpstr>
      <vt:lpstr>目录</vt:lpstr>
      <vt:lpstr>对发表短评的时间地点进行分析</vt:lpstr>
      <vt:lpstr>分析用户发表短评数量随日期的变化情况</vt:lpstr>
      <vt:lpstr>随日期变化，评分变化情况</vt:lpstr>
      <vt:lpstr>分析用户长居城市分布情况</vt:lpstr>
      <vt:lpstr>分析用户长居城市分布情况</vt:lpstr>
      <vt:lpstr>目录</vt:lpstr>
      <vt:lpstr>用户会龄的评分影响</vt:lpstr>
      <vt:lpstr>分别对‘好评’，‘一般’,’差评’的评分等级统计其用户会龄。</vt:lpstr>
      <vt:lpstr>分别对‘好评’，‘一般’,’差评’的评分等级统计其用户会龄。</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hhr</cp:lastModifiedBy>
  <cp:revision>306</cp:revision>
  <dcterms:created xsi:type="dcterms:W3CDTF">2017-01-10T23:44:52Z</dcterms:created>
  <dcterms:modified xsi:type="dcterms:W3CDTF">2020-07-29T07:10:45Z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