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4"/>
  </p:notesMasterIdLst>
  <p:sldIdLst>
    <p:sldId id="494" r:id="rId2"/>
    <p:sldId id="534" r:id="rId3"/>
    <p:sldId id="519" r:id="rId4"/>
    <p:sldId id="505" r:id="rId5"/>
    <p:sldId id="518" r:id="rId6"/>
    <p:sldId id="507" r:id="rId7"/>
    <p:sldId id="506" r:id="rId8"/>
    <p:sldId id="520" r:id="rId9"/>
    <p:sldId id="522" r:id="rId10"/>
    <p:sldId id="508" r:id="rId11"/>
    <p:sldId id="535" r:id="rId12"/>
    <p:sldId id="540" r:id="rId13"/>
    <p:sldId id="510" r:id="rId14"/>
    <p:sldId id="523" r:id="rId15"/>
    <p:sldId id="524" r:id="rId16"/>
    <p:sldId id="526" r:id="rId17"/>
    <p:sldId id="511" r:id="rId18"/>
    <p:sldId id="527" r:id="rId19"/>
    <p:sldId id="536" r:id="rId20"/>
    <p:sldId id="512" r:id="rId21"/>
    <p:sldId id="531" r:id="rId22"/>
    <p:sldId id="532" r:id="rId23"/>
    <p:sldId id="539" r:id="rId24"/>
    <p:sldId id="533" r:id="rId25"/>
    <p:sldId id="513" r:id="rId26"/>
    <p:sldId id="528" r:id="rId27"/>
    <p:sldId id="529" r:id="rId28"/>
    <p:sldId id="530" r:id="rId29"/>
    <p:sldId id="514" r:id="rId30"/>
    <p:sldId id="537" r:id="rId31"/>
    <p:sldId id="538" r:id="rId32"/>
    <p:sldId id="260" r:id="rId33"/>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B9708"/>
    <a:srgbClr val="064BB2"/>
    <a:srgbClr val="FFCB54"/>
    <a:srgbClr val="2B6EE1"/>
    <a:srgbClr val="FFBF2B"/>
    <a:srgbClr val="7624CC"/>
    <a:srgbClr val="CC8824"/>
    <a:srgbClr val="2165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41" autoAdjust="0"/>
    <p:restoredTop sz="94660" autoAdjust="0"/>
  </p:normalViewPr>
  <p:slideViewPr>
    <p:cSldViewPr snapToGrid="0">
      <p:cViewPr varScale="1">
        <p:scale>
          <a:sx n="89" d="100"/>
          <a:sy n="89" d="100"/>
        </p:scale>
        <p:origin x="84" y="2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58B339ED-B778-44CD-8853-7C05582FBEF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3E8E1998-9501-41B8-9B09-06F0806156D7}"/>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EAF0FF35-6807-4826-B024-04037DF45D46}" type="datetimeFigureOut">
              <a:rPr lang="zh-CN" altLang="en-US"/>
              <a:pPr>
                <a:defRPr/>
              </a:pPr>
              <a:t>2020/4/13</a:t>
            </a:fld>
            <a:endParaRPr lang="zh-CN" altLang="en-US"/>
          </a:p>
        </p:txBody>
      </p:sp>
      <p:sp>
        <p:nvSpPr>
          <p:cNvPr id="4" name="幻灯片图像占位符 3">
            <a:extLst>
              <a:ext uri="{FF2B5EF4-FFF2-40B4-BE49-F238E27FC236}">
                <a16:creationId xmlns:a16="http://schemas.microsoft.com/office/drawing/2014/main" id="{4D515B65-B234-49A9-B8BD-5BC1962CA53E}"/>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988BBABB-FF94-44CC-B358-889A5FE9B7E2}"/>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E2634834-0673-4B29-8903-58A9AD47EACA}"/>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A589E34A-30CE-4F19-9125-8CB6A09343D1}"/>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eaLnBrk="1" hangingPunct="1">
              <a:defRPr sz="1200">
                <a:latin typeface="等线" pitchFamily="2" charset="-122"/>
                <a:ea typeface="等线" pitchFamily="2" charset="-122"/>
              </a:defRPr>
            </a:lvl1pPr>
          </a:lstStyle>
          <a:p>
            <a:pPr>
              <a:defRPr/>
            </a:pPr>
            <a:fld id="{21D7D7B5-C437-49A8-9DAA-652FD435201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a16="http://schemas.microsoft.com/office/drawing/2014/main" id="{6DBAEC1B-2AD5-48EF-B79D-592BF530F77A}"/>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39938" name="Rectangle 3">
            <a:extLst>
              <a:ext uri="{FF2B5EF4-FFF2-40B4-BE49-F238E27FC236}">
                <a16:creationId xmlns:a16="http://schemas.microsoft.com/office/drawing/2014/main" id="{B5BD7FE8-F280-4FFA-9445-EE87C702CC52}"/>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D988FA9-2E2D-4AB0-A235-FBD36981BD92}"/>
              </a:ext>
            </a:extLst>
          </p:cNvPr>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algn="ctr">
              <a:defRPr/>
            </a:pPr>
            <a:endParaRPr lang="zh-CN" altLang="en-US" sz="950" dirty="0">
              <a:solidFill>
                <a:schemeClr val="bg1"/>
              </a:solidFill>
              <a:latin typeface="Calibri"/>
              <a:ea typeface="宋体"/>
              <a:cs typeface="宋体" charset="0"/>
            </a:endParaRPr>
          </a:p>
        </p:txBody>
      </p:sp>
      <p:pic>
        <p:nvPicPr>
          <p:cNvPr id="4" name="图片 3">
            <a:extLst>
              <a:ext uri="{FF2B5EF4-FFF2-40B4-BE49-F238E27FC236}">
                <a16:creationId xmlns:a16="http://schemas.microsoft.com/office/drawing/2014/main" id="{061F578E-A0F4-4755-A6A7-115875A341D0}"/>
              </a:ext>
            </a:extLst>
          </p:cNvPr>
          <p:cNvPicPr>
            <a:picLocks noChangeAspect="1"/>
          </p:cNvPicPr>
          <p:nvPr/>
        </p:nvPicPr>
        <p:blipFill>
          <a:blip r:embed="rId2" cstate="print"/>
          <a:stretch>
            <a:fillRect/>
          </a:stretch>
        </p:blipFill>
        <p:spPr>
          <a:xfrm>
            <a:off x="202394" y="2246810"/>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文本框 15">
            <a:extLst>
              <a:ext uri="{FF2B5EF4-FFF2-40B4-BE49-F238E27FC236}">
                <a16:creationId xmlns:a16="http://schemas.microsoft.com/office/drawing/2014/main" id="{14DE7C3C-08F8-4805-B884-863CB3939F46}"/>
              </a:ext>
            </a:extLst>
          </p:cNvPr>
          <p:cNvSpPr txBox="1">
            <a:spLocks noChangeArrowheads="1"/>
          </p:cNvSpPr>
          <p:nvPr/>
        </p:nvSpPr>
        <p:spPr bwMode="auto">
          <a:xfrm>
            <a:off x="8152606" y="374650"/>
            <a:ext cx="2100263" cy="368300"/>
          </a:xfrm>
          <a:prstGeom prst="rect">
            <a:avLst/>
          </a:prstGeom>
          <a:noFill/>
          <a:ln>
            <a:noFill/>
          </a:ln>
        </p:spPr>
        <p:txBody>
          <a:bodyPr lIns="91343" tIns="45674" rIns="91343" bIns="45674">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a:defRPr/>
            </a:pPr>
            <a:r>
              <a:rPr lang="zh-CN" altLang="en-US" b="1" dirty="0">
                <a:solidFill>
                  <a:srgbClr val="064BB2"/>
                </a:solidFill>
                <a:latin typeface="仿宋" pitchFamily="49" charset="-122"/>
                <a:ea typeface="仿宋" pitchFamily="49" charset="-122"/>
              </a:rPr>
              <a:t>大数据，成就未来</a:t>
            </a:r>
          </a:p>
        </p:txBody>
      </p:sp>
      <p:cxnSp>
        <p:nvCxnSpPr>
          <p:cNvPr id="6" name="直接连接符 5">
            <a:extLst>
              <a:ext uri="{FF2B5EF4-FFF2-40B4-BE49-F238E27FC236}">
                <a16:creationId xmlns:a16="http://schemas.microsoft.com/office/drawing/2014/main" id="{4D89E693-4DE9-4218-90A4-CE67D9FEAE72}"/>
              </a:ext>
            </a:extLst>
          </p:cNvPr>
          <p:cNvCxnSpPr/>
          <p:nvPr/>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7" name="直接连接符 6">
            <a:extLst>
              <a:ext uri="{FF2B5EF4-FFF2-40B4-BE49-F238E27FC236}">
                <a16:creationId xmlns:a16="http://schemas.microsoft.com/office/drawing/2014/main" id="{2CBBD949-2A94-4996-BA8B-4187D4E76527}"/>
              </a:ext>
            </a:extLst>
          </p:cNvPr>
          <p:cNvCxnSpPr/>
          <p:nvPr/>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sp>
        <p:nvSpPr>
          <p:cNvPr id="15" name="标题 14"/>
          <p:cNvSpPr>
            <a:spLocks noGrp="1"/>
          </p:cNvSpPr>
          <p:nvPr>
            <p:ph type="title"/>
          </p:nvPr>
        </p:nvSpPr>
        <p:spPr>
          <a:xfrm>
            <a:off x="5926234" y="2706149"/>
            <a:ext cx="5889861" cy="692150"/>
          </a:xfrm>
        </p:spPr>
        <p:txBody>
          <a:bodyPr/>
          <a:lstStyle>
            <a:lvl1pPr algn="ctr">
              <a:defRPr sz="3600" b="1" baseline="0">
                <a:solidFill>
                  <a:schemeClr val="bg1"/>
                </a:solidFill>
                <a:latin typeface="Times New Roman" pitchFamily="18" charset="0"/>
              </a:defRPr>
            </a:lvl1pPr>
          </a:lstStyle>
          <a:p>
            <a:r>
              <a:rPr lang="zh-CN" altLang="en-US" noProof="1"/>
              <a:t>单击此处编辑母版标题样式</a:t>
            </a:r>
          </a:p>
        </p:txBody>
      </p:sp>
      <p:sp>
        <p:nvSpPr>
          <p:cNvPr id="9" name="日期占位符 1">
            <a:extLst>
              <a:ext uri="{FF2B5EF4-FFF2-40B4-BE49-F238E27FC236}">
                <a16:creationId xmlns:a16="http://schemas.microsoft.com/office/drawing/2014/main" id="{A8B955FF-0328-444B-A955-07F9EAF2D019}"/>
              </a:ext>
            </a:extLst>
          </p:cNvPr>
          <p:cNvSpPr>
            <a:spLocks noGrp="1"/>
          </p:cNvSpPr>
          <p:nvPr>
            <p:ph type="dt" sz="half" idx="10"/>
          </p:nvPr>
        </p:nvSpPr>
        <p:spPr/>
        <p:txBody>
          <a:bodyPr/>
          <a:lstStyle>
            <a:lvl1pPr>
              <a:defRPr/>
            </a:lvl1pPr>
          </a:lstStyle>
          <a:p>
            <a:pPr>
              <a:defRPr/>
            </a:pPr>
            <a:fld id="{EFD99B62-7413-4FB4-9C1A-A0ED94A8AA58}" type="datetimeFigureOut">
              <a:rPr lang="zh-CN" altLang="en-US"/>
              <a:pPr>
                <a:defRPr/>
              </a:pPr>
              <a:t>2020/4/13</a:t>
            </a:fld>
            <a:endParaRPr lang="zh-CN" altLang="en-US"/>
          </a:p>
        </p:txBody>
      </p:sp>
      <p:sp>
        <p:nvSpPr>
          <p:cNvPr id="10" name="页脚占位符 2">
            <a:extLst>
              <a:ext uri="{FF2B5EF4-FFF2-40B4-BE49-F238E27FC236}">
                <a16:creationId xmlns:a16="http://schemas.microsoft.com/office/drawing/2014/main" id="{7A08F8AE-EBF9-468B-B7DA-6C4177987749}"/>
              </a:ext>
            </a:extLst>
          </p:cNvPr>
          <p:cNvSpPr>
            <a:spLocks noGrp="1"/>
          </p:cNvSpPr>
          <p:nvPr>
            <p:ph type="ftr" sz="quarter" idx="11"/>
          </p:nvPr>
        </p:nvSpPr>
        <p:spPr/>
        <p:txBody>
          <a:bodyPr/>
          <a:lstStyle>
            <a:lvl1pPr>
              <a:defRPr/>
            </a:lvl1pPr>
          </a:lstStyle>
          <a:p>
            <a:pPr>
              <a:defRPr/>
            </a:pPr>
            <a:endParaRPr lang="zh-CN" altLang="en-US"/>
          </a:p>
        </p:txBody>
      </p:sp>
      <p:sp>
        <p:nvSpPr>
          <p:cNvPr id="11" name="灯片编号占位符 3">
            <a:extLst>
              <a:ext uri="{FF2B5EF4-FFF2-40B4-BE49-F238E27FC236}">
                <a16:creationId xmlns:a16="http://schemas.microsoft.com/office/drawing/2014/main" id="{95ED2846-0561-49EC-99AC-42118DC01ACA}"/>
              </a:ext>
            </a:extLst>
          </p:cNvPr>
          <p:cNvSpPr>
            <a:spLocks noGrp="1"/>
          </p:cNvSpPr>
          <p:nvPr>
            <p:ph type="sldNum" sz="quarter" idx="12"/>
          </p:nvPr>
        </p:nvSpPr>
        <p:spPr/>
        <p:txBody>
          <a:bodyPr/>
          <a:lstStyle>
            <a:lvl1pPr>
              <a:defRPr/>
            </a:lvl1pPr>
          </a:lstStyle>
          <a:p>
            <a:pPr>
              <a:defRPr/>
            </a:pPr>
            <a:fld id="{87765BD0-8639-4309-B2A4-CEF6862AE3FC}" type="slidenum">
              <a:rPr lang="zh-CN" altLang="en-US"/>
              <a:pPr>
                <a:defRPr/>
              </a:pPr>
              <a:t>‹#›</a:t>
            </a:fld>
            <a:endParaRPr lang="zh-CN" altLang="en-US"/>
          </a:p>
        </p:txBody>
      </p:sp>
    </p:spTree>
    <p:extLst>
      <p:ext uri="{BB962C8B-B14F-4D97-AF65-F5344CB8AC3E}">
        <p14:creationId xmlns:p14="http://schemas.microsoft.com/office/powerpoint/2010/main" val="1694149260"/>
      </p:ext>
    </p:extLst>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68043D03-175C-41F8-B23C-567A13C347C7}"/>
              </a:ext>
            </a:extLst>
          </p:cNvPr>
          <p:cNvSpPr>
            <a:spLocks noChangeArrowheads="1"/>
          </p:cNvSpPr>
          <p:nvPr/>
        </p:nvSpPr>
        <p:spPr bwMode="auto">
          <a:xfrm>
            <a:off x="9937750" y="6392863"/>
            <a:ext cx="571500" cy="231775"/>
          </a:xfrm>
          <a:prstGeom prst="rect">
            <a:avLst/>
          </a:prstGeom>
          <a:noFill/>
          <a:ln>
            <a:noFill/>
          </a:ln>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a:defRPr/>
            </a:pPr>
            <a:r>
              <a:rPr lang="en-US" altLang="zh-CN" sz="1000">
                <a:solidFill>
                  <a:srgbClr val="7F7F7F"/>
                </a:solidFill>
                <a:latin typeface="Arial" panose="02080604020202020204" pitchFamily="34" charset="0"/>
                <a:cs typeface="Arial" panose="02080604020202020204" pitchFamily="34" charset="0"/>
              </a:rPr>
              <a:t> </a:t>
            </a:r>
            <a:fld id="{524AD63B-5F2C-4628-8441-2A0E534DA5F7}" type="slidenum">
              <a:rPr lang="en-US" altLang="zh-CN" sz="1000" smtClean="0">
                <a:latin typeface="Arial" panose="02080604020202020204" pitchFamily="34" charset="0"/>
                <a:cs typeface="Arial" panose="02080604020202020204" pitchFamily="34" charset="0"/>
              </a:rPr>
              <a:pPr algn="ctr">
                <a:defRPr/>
              </a:pPr>
              <a:t>‹#›</a:t>
            </a:fld>
            <a:endParaRPr lang="en-US" altLang="zh-CN" sz="1000">
              <a:latin typeface="Arial" panose="02080604020202020204" pitchFamily="34" charset="0"/>
              <a:cs typeface="Arial" panose="02080604020202020204" pitchFamily="34" charset="0"/>
            </a:endParaRPr>
          </a:p>
        </p:txBody>
      </p:sp>
      <p:cxnSp>
        <p:nvCxnSpPr>
          <p:cNvPr id="6" name="直接连接符 19">
            <a:extLst>
              <a:ext uri="{FF2B5EF4-FFF2-40B4-BE49-F238E27FC236}">
                <a16:creationId xmlns:a16="http://schemas.microsoft.com/office/drawing/2014/main" id="{F78A34D9-9611-49E9-9A84-DCBA08064D34}"/>
              </a:ext>
            </a:extLst>
          </p:cNvPr>
          <p:cNvCxnSpPr>
            <a:stCxn id="6"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a:extLst>
              <a:ext uri="{FF2B5EF4-FFF2-40B4-BE49-F238E27FC236}">
                <a16:creationId xmlns:a16="http://schemas.microsoft.com/office/drawing/2014/main" id="{1B4CE6B8-9988-4EA7-82CD-753135D5D2D3}"/>
              </a:ext>
            </a:extLst>
          </p:cNvPr>
          <p:cNvCxnSpPr>
            <a:cxnSpLocks/>
          </p:cNvCxnSpPr>
          <p:nvPr/>
        </p:nvCxnSpPr>
        <p:spPr>
          <a:xfrm>
            <a:off x="423819" y="6508750"/>
            <a:ext cx="9513931"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a:extLst>
              <a:ext uri="{FF2B5EF4-FFF2-40B4-BE49-F238E27FC236}">
                <a16:creationId xmlns:a16="http://schemas.microsoft.com/office/drawing/2014/main" id="{6E878488-638A-4D79-9065-3DDF84C2A8EC}"/>
              </a:ext>
            </a:extLst>
          </p:cNvPr>
          <p:cNvSpPr>
            <a:spLocks noChangeArrowheads="1"/>
          </p:cNvSpPr>
          <p:nvPr/>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ct val="50000"/>
              </a:spcBef>
              <a:spcAft>
                <a:spcPts val="0"/>
              </a:spcAft>
              <a:defRPr/>
            </a:pPr>
            <a:endParaRPr lang="zh-CN" altLang="en-US" sz="950"/>
          </a:p>
        </p:txBody>
      </p:sp>
      <p:sp>
        <p:nvSpPr>
          <p:cNvPr id="9" name="AutoShape 23">
            <a:extLst>
              <a:ext uri="{FF2B5EF4-FFF2-40B4-BE49-F238E27FC236}">
                <a16:creationId xmlns:a16="http://schemas.microsoft.com/office/drawing/2014/main" id="{D3ADCCC0-8460-4A51-B71F-8089C33290E1}"/>
              </a:ext>
            </a:extLst>
          </p:cNvPr>
          <p:cNvSpPr>
            <a:spLocks noChangeArrowheads="1"/>
          </p:cNvSpPr>
          <p:nvPr/>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ct val="50000"/>
              </a:spcBef>
              <a:spcAft>
                <a:spcPts val="0"/>
              </a:spcAft>
              <a:defRPr/>
            </a:pPr>
            <a:endParaRPr lang="zh-CN" altLang="en-US" sz="950"/>
          </a:p>
        </p:txBody>
      </p:sp>
      <p:sp>
        <p:nvSpPr>
          <p:cNvPr id="4" name="内容占位符 2"/>
          <p:cNvSpPr>
            <a:spLocks noGrp="1"/>
          </p:cNvSpPr>
          <p:nvPr>
            <p:ph idx="1"/>
          </p:nvPr>
        </p:nvSpPr>
        <p:spPr>
          <a:xfrm>
            <a:off x="423819" y="1741968"/>
            <a:ext cx="11107601" cy="4369231"/>
          </a:xfrm>
        </p:spPr>
        <p:txBody>
          <a:bodyPr>
            <a:noAutofit/>
          </a:bodyPr>
          <a:lstStyle>
            <a:lvl1pPr marL="362585" indent="-362585">
              <a:lnSpc>
                <a:spcPct val="150000"/>
              </a:lnSpc>
              <a:spcBef>
                <a:spcPts val="900"/>
              </a:spcBef>
              <a:buClr>
                <a:srgbClr val="032089"/>
              </a:buClr>
              <a:buFont typeface="Wingdings" panose="05000000000000000000" pitchFamily="2" charset="2"/>
              <a:buChar char="Ø"/>
              <a:defRPr sz="1800" b="0" baseline="0">
                <a:latin typeface="微软雅黑" pitchFamily="34" charset="-122"/>
                <a:ea typeface="微软雅黑" pitchFamily="34" charset="-122"/>
                <a:cs typeface="Times New Roman" pitchFamily="18" charset="0"/>
              </a:defRPr>
            </a:lvl1pPr>
            <a:lvl2pPr>
              <a:lnSpc>
                <a:spcPct val="130000"/>
              </a:lnSpc>
              <a:buClr>
                <a:srgbClr val="032089"/>
              </a:buClr>
              <a:buFont typeface="Wingdings" panose="05000000000000000000" pitchFamily="2" charset="2"/>
              <a:buChar char="l"/>
              <a:defRPr sz="2330"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zh-CN" altLang="en-US" noProof="1"/>
              <a:t>单击此处编辑母版文本样式</a:t>
            </a:r>
          </a:p>
        </p:txBody>
      </p:sp>
      <p:sp>
        <p:nvSpPr>
          <p:cNvPr id="2" name="标题 1"/>
          <p:cNvSpPr>
            <a:spLocks noGrp="1"/>
          </p:cNvSpPr>
          <p:nvPr>
            <p:ph type="title"/>
          </p:nvPr>
        </p:nvSpPr>
        <p:spPr>
          <a:xfrm>
            <a:off x="254876" y="359079"/>
            <a:ext cx="10972801" cy="528176"/>
          </a:xfrm>
        </p:spPr>
        <p:txBody>
          <a:bodyPr/>
          <a:lstStyle>
            <a:lvl1pPr>
              <a:defRPr sz="2400" b="1" baseline="0">
                <a:solidFill>
                  <a:schemeClr val="tx1"/>
                </a:solidFill>
                <a:latin typeface="微软雅黑" pitchFamily="34" charset="-122"/>
                <a:cs typeface="Times New Roman" pitchFamily="18" charset="0"/>
              </a:defRPr>
            </a:lvl1pPr>
          </a:lstStyle>
          <a:p>
            <a:r>
              <a:rPr lang="zh-CN" altLang="en-US" noProof="1"/>
              <a:t>单击此处编辑母版标题样式</a:t>
            </a:r>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baseline="0" dirty="0" smtClean="0">
                <a:latin typeface="微软雅黑" pitchFamily="34" charset="-122"/>
                <a:ea typeface="微软雅黑" pitchFamily="34" charset="-122"/>
                <a:cs typeface="Times New Roman" pitchFamily="18" charset="0"/>
              </a:defRPr>
            </a:lvl1pPr>
          </a:lstStyle>
          <a:p>
            <a:pPr lvl="0"/>
            <a:r>
              <a:rPr lang="zh-CN" altLang="en-US" noProof="1"/>
              <a:t>单击此处编辑母版文本样式</a:t>
            </a:r>
          </a:p>
        </p:txBody>
      </p:sp>
    </p:spTree>
    <p:extLst>
      <p:ext uri="{BB962C8B-B14F-4D97-AF65-F5344CB8AC3E}">
        <p14:creationId xmlns:p14="http://schemas.microsoft.com/office/powerpoint/2010/main" val="391174084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程序页">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D615E0F8-3969-4F3A-96F1-5A3FFDA1BBE9}"/>
              </a:ext>
            </a:extLst>
          </p:cNvPr>
          <p:cNvSpPr>
            <a:spLocks noChangeArrowheads="1"/>
          </p:cNvSpPr>
          <p:nvPr/>
        </p:nvSpPr>
        <p:spPr bwMode="auto">
          <a:xfrm>
            <a:off x="9937750" y="6392863"/>
            <a:ext cx="571500" cy="231775"/>
          </a:xfrm>
          <a:prstGeom prst="rect">
            <a:avLst/>
          </a:prstGeom>
          <a:noFill/>
          <a:ln>
            <a:noFill/>
          </a:ln>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a:defRPr/>
            </a:pPr>
            <a:r>
              <a:rPr lang="en-US" altLang="zh-CN" sz="1000">
                <a:solidFill>
                  <a:srgbClr val="7F7F7F"/>
                </a:solidFill>
                <a:latin typeface="Arial" panose="02080604020202020204" pitchFamily="34" charset="0"/>
                <a:cs typeface="Arial" panose="02080604020202020204" pitchFamily="34" charset="0"/>
              </a:rPr>
              <a:t> </a:t>
            </a:r>
            <a:fld id="{12438CEF-EDDA-4DCE-9A5B-764076D13ABE}" type="slidenum">
              <a:rPr lang="en-US" altLang="zh-CN" sz="1000" smtClean="0">
                <a:latin typeface="Arial" panose="02080604020202020204" pitchFamily="34" charset="0"/>
                <a:cs typeface="Arial" panose="02080604020202020204" pitchFamily="34" charset="0"/>
              </a:rPr>
              <a:pPr algn="ctr">
                <a:defRPr/>
              </a:pPr>
              <a:t>‹#›</a:t>
            </a:fld>
            <a:endParaRPr lang="en-US" altLang="zh-CN" sz="1000">
              <a:latin typeface="Arial" panose="02080604020202020204" pitchFamily="34" charset="0"/>
              <a:cs typeface="Arial" panose="02080604020202020204" pitchFamily="34" charset="0"/>
            </a:endParaRPr>
          </a:p>
        </p:txBody>
      </p:sp>
      <p:cxnSp>
        <p:nvCxnSpPr>
          <p:cNvPr id="6" name="直接连接符 19">
            <a:extLst>
              <a:ext uri="{FF2B5EF4-FFF2-40B4-BE49-F238E27FC236}">
                <a16:creationId xmlns:a16="http://schemas.microsoft.com/office/drawing/2014/main" id="{3BA5C705-64D7-4DC7-A8E4-F460CCE7F7C3}"/>
              </a:ext>
            </a:extLst>
          </p:cNvPr>
          <p:cNvCxnSpPr>
            <a:stCxn id="6"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a:extLst>
              <a:ext uri="{FF2B5EF4-FFF2-40B4-BE49-F238E27FC236}">
                <a16:creationId xmlns:a16="http://schemas.microsoft.com/office/drawing/2014/main" id="{5060A924-BE00-4E13-A89A-4C68D897A669}"/>
              </a:ext>
            </a:extLst>
          </p:cNvPr>
          <p:cNvCxnSpPr>
            <a:cxnSpLocks/>
          </p:cNvCxnSpPr>
          <p:nvPr/>
        </p:nvCxnSpPr>
        <p:spPr>
          <a:xfrm>
            <a:off x="423819" y="6508750"/>
            <a:ext cx="9513931"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a:extLst>
              <a:ext uri="{FF2B5EF4-FFF2-40B4-BE49-F238E27FC236}">
                <a16:creationId xmlns:a16="http://schemas.microsoft.com/office/drawing/2014/main" id="{8BBD29A0-7238-44B5-B95C-C6A0C7A8EA53}"/>
              </a:ext>
            </a:extLst>
          </p:cNvPr>
          <p:cNvSpPr>
            <a:spLocks noChangeArrowheads="1"/>
          </p:cNvSpPr>
          <p:nvPr/>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ct val="50000"/>
              </a:spcBef>
              <a:spcAft>
                <a:spcPts val="0"/>
              </a:spcAft>
              <a:defRPr/>
            </a:pPr>
            <a:endParaRPr lang="zh-CN" altLang="en-US" sz="950"/>
          </a:p>
        </p:txBody>
      </p:sp>
      <p:sp>
        <p:nvSpPr>
          <p:cNvPr id="9" name="AutoShape 23">
            <a:extLst>
              <a:ext uri="{FF2B5EF4-FFF2-40B4-BE49-F238E27FC236}">
                <a16:creationId xmlns:a16="http://schemas.microsoft.com/office/drawing/2014/main" id="{0B740AF4-4F4A-423C-AE67-DC3438642124}"/>
              </a:ext>
            </a:extLst>
          </p:cNvPr>
          <p:cNvSpPr>
            <a:spLocks noChangeArrowheads="1"/>
          </p:cNvSpPr>
          <p:nvPr/>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ct val="50000"/>
              </a:spcBef>
              <a:spcAft>
                <a:spcPts val="0"/>
              </a:spcAft>
              <a:defRPr/>
            </a:pPr>
            <a:endParaRPr lang="zh-CN" altLang="en-US" sz="950"/>
          </a:p>
        </p:txBody>
      </p:sp>
      <p:sp>
        <p:nvSpPr>
          <p:cNvPr id="4" name="内容占位符 2"/>
          <p:cNvSpPr>
            <a:spLocks noGrp="1"/>
          </p:cNvSpPr>
          <p:nvPr>
            <p:ph idx="1"/>
          </p:nvPr>
        </p:nvSpPr>
        <p:spPr>
          <a:xfrm>
            <a:off x="423819" y="1817174"/>
            <a:ext cx="11107601" cy="4339721"/>
          </a:xfrm>
        </p:spPr>
        <p:txBody>
          <a:bodyPr>
            <a:noAutofit/>
          </a:bodyPr>
          <a:lstStyle>
            <a:lvl1pPr marL="362585" indent="-362585">
              <a:lnSpc>
                <a:spcPct val="150000"/>
              </a:lnSpc>
              <a:buClr>
                <a:srgbClr val="032089"/>
              </a:buClr>
              <a:buFont typeface="Wingdings" panose="05000000000000000000" pitchFamily="2" charset="2"/>
              <a:buChar char="Ø"/>
              <a:defRPr sz="1800" b="0">
                <a:latin typeface="Times New Roman" pitchFamily="18" charset="0"/>
                <a:ea typeface="微软雅黑" pitchFamily="34" charset="-122"/>
                <a:cs typeface="Times New Roman" pitchFamily="18" charset="0"/>
              </a:defRPr>
            </a:lvl1pPr>
            <a:lvl2pPr>
              <a:lnSpc>
                <a:spcPct val="130000"/>
              </a:lnSpc>
              <a:buClr>
                <a:srgbClr val="032089"/>
              </a:buClr>
              <a:buFont typeface="Wingdings" panose="05000000000000000000" pitchFamily="2" charset="2"/>
              <a:buChar char="l"/>
              <a:defRPr sz="2330"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zh-CN" altLang="en-US" noProof="1"/>
              <a:t>单击此处编辑母版文本样式</a:t>
            </a:r>
          </a:p>
        </p:txBody>
      </p:sp>
      <p:sp>
        <p:nvSpPr>
          <p:cNvPr id="2" name="标题 1"/>
          <p:cNvSpPr>
            <a:spLocks noGrp="1"/>
          </p:cNvSpPr>
          <p:nvPr>
            <p:ph type="title"/>
          </p:nvPr>
        </p:nvSpPr>
        <p:spPr>
          <a:xfrm>
            <a:off x="254876" y="359079"/>
            <a:ext cx="10972801" cy="528176"/>
          </a:xfrm>
        </p:spPr>
        <p:txBody>
          <a:bodyPr/>
          <a:lstStyle>
            <a:lvl1pPr>
              <a:defRPr sz="2400" b="1" baseline="0">
                <a:solidFill>
                  <a:schemeClr val="tx1"/>
                </a:solidFill>
                <a:latin typeface="微软雅黑" pitchFamily="34" charset="-122"/>
                <a:cs typeface="Times New Roman" pitchFamily="18" charset="0"/>
              </a:defRPr>
            </a:lvl1pPr>
          </a:lstStyle>
          <a:p>
            <a:r>
              <a:rPr lang="zh-CN" altLang="en-US" noProof="1"/>
              <a:t>单击此处编辑母版标题样式</a:t>
            </a:r>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baseline="0" dirty="0" smtClean="0">
                <a:latin typeface="微软雅黑" pitchFamily="34" charset="-122"/>
                <a:ea typeface="微软雅黑" pitchFamily="34" charset="-122"/>
                <a:cs typeface="Times New Roman" pitchFamily="18" charset="0"/>
              </a:defRPr>
            </a:lvl1pPr>
          </a:lstStyle>
          <a:p>
            <a:pPr lvl="0"/>
            <a:r>
              <a:rPr lang="zh-CN" altLang="en-US" noProof="1"/>
              <a:t>单击此处编辑母版文本样式</a:t>
            </a:r>
          </a:p>
        </p:txBody>
      </p:sp>
    </p:spTree>
    <p:extLst>
      <p:ext uri="{BB962C8B-B14F-4D97-AF65-F5344CB8AC3E}">
        <p14:creationId xmlns:p14="http://schemas.microsoft.com/office/powerpoint/2010/main" val="122053139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359FCFE-780C-4DC9-BB8F-C2871BF58111}"/>
              </a:ext>
            </a:extLst>
          </p:cNvPr>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algn="ctr">
              <a:defRPr/>
            </a:pPr>
            <a:endParaRPr lang="zh-CN" altLang="en-US" sz="950" dirty="0">
              <a:solidFill>
                <a:schemeClr val="bg1"/>
              </a:solidFill>
              <a:latin typeface="Calibri"/>
              <a:ea typeface="宋体"/>
              <a:cs typeface="宋体" charset="0"/>
            </a:endParaRPr>
          </a:p>
        </p:txBody>
      </p:sp>
      <p:sp>
        <p:nvSpPr>
          <p:cNvPr id="3" name="Title 1">
            <a:extLst>
              <a:ext uri="{FF2B5EF4-FFF2-40B4-BE49-F238E27FC236}">
                <a16:creationId xmlns:a16="http://schemas.microsoft.com/office/drawing/2014/main" id="{B6754C84-BAA5-4112-B60B-5975A15E65C9}"/>
              </a:ext>
            </a:extLst>
          </p:cNvPr>
          <p:cNvSpPr txBox="1"/>
          <p:nvPr/>
        </p:nvSpPr>
        <p:spPr>
          <a:xfrm>
            <a:off x="5108398" y="2071633"/>
            <a:ext cx="7082050" cy="1653849"/>
          </a:xfrm>
          <a:prstGeom prst="rect">
            <a:avLst/>
          </a:prstGeom>
        </p:spPr>
        <p:txBody>
          <a:bodyPr anchor="b"/>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itchFamily="34" charset="-122"/>
                <a:ea typeface="微软雅黑" pitchFamily="34" charset="-122"/>
                <a:cs typeface="+mn-cs"/>
              </a:defRPr>
            </a:lvl1pPr>
          </a:lstStyle>
          <a:p>
            <a:pPr>
              <a:defRPr/>
            </a:pPr>
            <a:r>
              <a:rPr altLang="zh-CN" sz="6600">
                <a:ln>
                  <a:solidFill>
                    <a:schemeClr val="bg1"/>
                  </a:solidFill>
                </a:ln>
                <a:effectLst>
                  <a:reflection blurRad="6350" stA="50000" endA="300" endPos="50000" dist="29997" dir="5400000" sy="-100000" algn="bl" rotWithShape="0"/>
                </a:effectLst>
              </a:rPr>
              <a:t>Thank you!</a:t>
            </a:r>
            <a:endParaRPr lang="zh-CN" altLang="en-US" sz="6600">
              <a:ln>
                <a:solidFill>
                  <a:schemeClr val="bg1"/>
                </a:solidFill>
              </a:ln>
              <a:effectLst>
                <a:reflection blurRad="6350" stA="50000" endA="300" endPos="50000" dist="29997" dir="5400000" sy="-100000" algn="bl" rotWithShape="0"/>
              </a:effectLst>
            </a:endParaRPr>
          </a:p>
        </p:txBody>
      </p:sp>
      <p:pic>
        <p:nvPicPr>
          <p:cNvPr id="4" name="图片 3">
            <a:extLst>
              <a:ext uri="{FF2B5EF4-FFF2-40B4-BE49-F238E27FC236}">
                <a16:creationId xmlns:a16="http://schemas.microsoft.com/office/drawing/2014/main" id="{D1EC14CD-6350-48A6-ACBC-3346C739B2E8}"/>
              </a:ext>
            </a:extLst>
          </p:cNvPr>
          <p:cNvPicPr>
            <a:picLocks noChangeAspect="1"/>
          </p:cNvPicPr>
          <p:nvPr/>
        </p:nvPicPr>
        <p:blipFill>
          <a:blip r:embed="rId2" cstate="print"/>
          <a:stretch>
            <a:fillRect/>
          </a:stretch>
        </p:blipFill>
        <p:spPr>
          <a:xfrm>
            <a:off x="202394" y="2246810"/>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文本框 15">
            <a:extLst>
              <a:ext uri="{FF2B5EF4-FFF2-40B4-BE49-F238E27FC236}">
                <a16:creationId xmlns:a16="http://schemas.microsoft.com/office/drawing/2014/main" id="{3B34CABC-E0DA-4765-9608-109A1A4DF6A0}"/>
              </a:ext>
            </a:extLst>
          </p:cNvPr>
          <p:cNvSpPr txBox="1">
            <a:spLocks noChangeArrowheads="1"/>
          </p:cNvSpPr>
          <p:nvPr/>
        </p:nvSpPr>
        <p:spPr bwMode="auto">
          <a:xfrm>
            <a:off x="8152606" y="374650"/>
            <a:ext cx="2100263" cy="368300"/>
          </a:xfrm>
          <a:prstGeom prst="rect">
            <a:avLst/>
          </a:prstGeom>
          <a:noFill/>
          <a:ln>
            <a:noFill/>
          </a:ln>
        </p:spPr>
        <p:txBody>
          <a:bodyPr lIns="91343" tIns="45674" rIns="91343" bIns="45674">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a:defRPr/>
            </a:pPr>
            <a:r>
              <a:rPr lang="zh-CN" altLang="en-US" b="1" dirty="0">
                <a:solidFill>
                  <a:srgbClr val="064BB2"/>
                </a:solidFill>
                <a:latin typeface="仿宋" pitchFamily="49" charset="-122"/>
                <a:ea typeface="仿宋" pitchFamily="49" charset="-122"/>
              </a:rPr>
              <a:t>大数据，成就未来</a:t>
            </a:r>
          </a:p>
        </p:txBody>
      </p:sp>
      <p:cxnSp>
        <p:nvCxnSpPr>
          <p:cNvPr id="6" name="直接连接符 5">
            <a:extLst>
              <a:ext uri="{FF2B5EF4-FFF2-40B4-BE49-F238E27FC236}">
                <a16:creationId xmlns:a16="http://schemas.microsoft.com/office/drawing/2014/main" id="{0A909C07-3563-4E4D-8086-5D4D07F8D322}"/>
              </a:ext>
            </a:extLst>
          </p:cNvPr>
          <p:cNvCxnSpPr/>
          <p:nvPr/>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7" name="直接连接符 6">
            <a:extLst>
              <a:ext uri="{FF2B5EF4-FFF2-40B4-BE49-F238E27FC236}">
                <a16:creationId xmlns:a16="http://schemas.microsoft.com/office/drawing/2014/main" id="{54D0D142-168B-4B02-B53A-A0CA2104BDD7}"/>
              </a:ext>
            </a:extLst>
          </p:cNvPr>
          <p:cNvCxnSpPr/>
          <p:nvPr/>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470629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8865591E-F6A9-4405-B720-EDDBC0413155}"/>
              </a:ext>
            </a:extLst>
          </p:cNvPr>
          <p:cNvSpPr>
            <a:spLocks noGrp="1" noChangeArrowheads="1"/>
          </p:cNvSpPr>
          <p:nvPr>
            <p:ph type="title" idx="4294967295"/>
          </p:nvPr>
        </p:nvSpPr>
        <p:spPr bwMode="auto">
          <a:xfrm>
            <a:off x="255588" y="195263"/>
            <a:ext cx="109728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61510517-FAF7-45C6-B579-CD700F47710E}"/>
              </a:ext>
            </a:extLst>
          </p:cNvPr>
          <p:cNvSpPr>
            <a:spLocks noGrp="1" noChangeArrowheads="1"/>
          </p:cNvSpPr>
          <p:nvPr>
            <p:ph type="body" idx="4294967295"/>
          </p:nvPr>
        </p:nvSpPr>
        <p:spPr bwMode="auto">
          <a:xfrm>
            <a:off x="422275" y="1187450"/>
            <a:ext cx="109728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a:t>
            </a:r>
          </a:p>
        </p:txBody>
      </p:sp>
      <p:sp>
        <p:nvSpPr>
          <p:cNvPr id="8" name="日期占位符 7">
            <a:extLst>
              <a:ext uri="{FF2B5EF4-FFF2-40B4-BE49-F238E27FC236}">
                <a16:creationId xmlns:a16="http://schemas.microsoft.com/office/drawing/2014/main" id="{5E70D461-B6CD-42E9-9A0B-0CDC97B2EF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EFD99B62-7413-4FB4-9C1A-A0ED94A8AA58}" type="datetimeFigureOut">
              <a:rPr lang="zh-CN" altLang="en-US"/>
              <a:pPr>
                <a:defRPr/>
              </a:pPr>
              <a:t>2020/4/13</a:t>
            </a:fld>
            <a:endParaRPr lang="zh-CN" altLang="en-US"/>
          </a:p>
        </p:txBody>
      </p:sp>
      <p:sp>
        <p:nvSpPr>
          <p:cNvPr id="13" name="页脚占位符 12">
            <a:extLst>
              <a:ext uri="{FF2B5EF4-FFF2-40B4-BE49-F238E27FC236}">
                <a16:creationId xmlns:a16="http://schemas.microsoft.com/office/drawing/2014/main" id="{A1BC6B55-8EE6-4CCE-854A-A8EB6C2BB3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14" name="灯片编号占位符 13">
            <a:extLst>
              <a:ext uri="{FF2B5EF4-FFF2-40B4-BE49-F238E27FC236}">
                <a16:creationId xmlns:a16="http://schemas.microsoft.com/office/drawing/2014/main" id="{262F0417-C90C-4CA2-AD37-B360748FE143}"/>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pPr>
              <a:defRPr/>
            </a:pPr>
            <a:fld id="{3D239D69-AE9D-48DB-AB3A-AA2587BADC3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Lst>
  <p:txStyles>
    <p:titleStyle>
      <a:lvl1pPr algn="l" rtl="0" eaLnBrk="0" fontAlgn="base" hangingPunct="0">
        <a:spcBef>
          <a:spcPct val="0"/>
        </a:spcBef>
        <a:spcAft>
          <a:spcPct val="0"/>
        </a:spcAft>
        <a:defRPr sz="2500">
          <a:solidFill>
            <a:schemeClr val="tx1"/>
          </a:solidFill>
          <a:latin typeface="+mj-lt"/>
          <a:ea typeface="微软雅黑" pitchFamily="34" charset="-122"/>
          <a:cs typeface="微软雅黑" charset="0"/>
        </a:defRPr>
      </a:lvl1pPr>
      <a:lvl2pPr algn="l" rtl="0" eaLnBrk="0" fontAlgn="base" hangingPunct="0">
        <a:spcBef>
          <a:spcPct val="0"/>
        </a:spcBef>
        <a:spcAft>
          <a:spcPct val="0"/>
        </a:spcAft>
        <a:defRPr sz="2500">
          <a:solidFill>
            <a:schemeClr val="tx1"/>
          </a:solidFill>
          <a:latin typeface="Calibri" pitchFamily="34" charset="0"/>
          <a:ea typeface="微软雅黑" pitchFamily="34" charset="-122"/>
          <a:cs typeface="微软雅黑" charset="0"/>
        </a:defRPr>
      </a:lvl2pPr>
      <a:lvl3pPr algn="l" rtl="0" eaLnBrk="0" fontAlgn="base" hangingPunct="0">
        <a:spcBef>
          <a:spcPct val="0"/>
        </a:spcBef>
        <a:spcAft>
          <a:spcPct val="0"/>
        </a:spcAft>
        <a:defRPr sz="2500">
          <a:solidFill>
            <a:schemeClr val="tx1"/>
          </a:solidFill>
          <a:latin typeface="Calibri" pitchFamily="34" charset="0"/>
          <a:ea typeface="微软雅黑" pitchFamily="34" charset="-122"/>
          <a:cs typeface="微软雅黑" charset="0"/>
        </a:defRPr>
      </a:lvl3pPr>
      <a:lvl4pPr algn="l" rtl="0" eaLnBrk="0" fontAlgn="base" hangingPunct="0">
        <a:spcBef>
          <a:spcPct val="0"/>
        </a:spcBef>
        <a:spcAft>
          <a:spcPct val="0"/>
        </a:spcAft>
        <a:defRPr sz="2500">
          <a:solidFill>
            <a:schemeClr val="tx1"/>
          </a:solidFill>
          <a:latin typeface="Calibri" pitchFamily="34" charset="0"/>
          <a:ea typeface="微软雅黑" pitchFamily="34" charset="-122"/>
          <a:cs typeface="微软雅黑" charset="0"/>
        </a:defRPr>
      </a:lvl4pPr>
      <a:lvl5pPr algn="l" rtl="0" eaLnBrk="0" fontAlgn="base" hangingPunct="0">
        <a:spcBef>
          <a:spcPct val="0"/>
        </a:spcBef>
        <a:spcAft>
          <a:spcPct val="0"/>
        </a:spcAft>
        <a:defRPr sz="2500">
          <a:solidFill>
            <a:schemeClr val="tx1"/>
          </a:solidFill>
          <a:latin typeface="Calibri" pitchFamily="34" charset="0"/>
          <a:ea typeface="微软雅黑" pitchFamily="34" charset="-122"/>
          <a:cs typeface="微软雅黑" charset="0"/>
        </a:defRPr>
      </a:lvl5pPr>
      <a:lvl6pPr marL="483870" algn="l" rtl="0" eaLnBrk="0" fontAlgn="base" hangingPunct="0">
        <a:spcBef>
          <a:spcPct val="0"/>
        </a:spcBef>
        <a:spcAft>
          <a:spcPct val="0"/>
        </a:spcAft>
        <a:defRPr sz="2540">
          <a:solidFill>
            <a:schemeClr val="tx1"/>
          </a:solidFill>
          <a:latin typeface="Calibri" pitchFamily="34" charset="0"/>
          <a:ea typeface="黑体" panose="02010609060101010101" charset="-122"/>
        </a:defRPr>
      </a:lvl6pPr>
      <a:lvl7pPr marL="967740" algn="l" rtl="0" eaLnBrk="0" fontAlgn="base" hangingPunct="0">
        <a:spcBef>
          <a:spcPct val="0"/>
        </a:spcBef>
        <a:spcAft>
          <a:spcPct val="0"/>
        </a:spcAft>
        <a:defRPr sz="2540">
          <a:solidFill>
            <a:schemeClr val="tx1"/>
          </a:solidFill>
          <a:latin typeface="Calibri" pitchFamily="34" charset="0"/>
          <a:ea typeface="黑体" panose="02010609060101010101" charset="-122"/>
        </a:defRPr>
      </a:lvl7pPr>
      <a:lvl8pPr marL="1450975" algn="l" rtl="0" eaLnBrk="0" fontAlgn="base" hangingPunct="0">
        <a:spcBef>
          <a:spcPct val="0"/>
        </a:spcBef>
        <a:spcAft>
          <a:spcPct val="0"/>
        </a:spcAft>
        <a:defRPr sz="2540">
          <a:solidFill>
            <a:schemeClr val="tx1"/>
          </a:solidFill>
          <a:latin typeface="Calibri" pitchFamily="34" charset="0"/>
          <a:ea typeface="黑体" panose="02010609060101010101" charset="-122"/>
        </a:defRPr>
      </a:lvl8pPr>
      <a:lvl9pPr marL="1934845" algn="l" rtl="0" eaLnBrk="0" fontAlgn="base" hangingPunct="0">
        <a:spcBef>
          <a:spcPct val="0"/>
        </a:spcBef>
        <a:spcAft>
          <a:spcPct val="0"/>
        </a:spcAft>
        <a:defRPr sz="2540">
          <a:solidFill>
            <a:schemeClr val="tx1"/>
          </a:solidFill>
          <a:latin typeface="Calibri" pitchFamily="34" charset="0"/>
          <a:ea typeface="黑体" panose="02010609060101010101" charset="-122"/>
        </a:defRPr>
      </a:lvl9pPr>
    </p:titleStyle>
    <p:bodyStyle>
      <a:lvl1pPr marL="361950" indent="-361950" algn="l" rtl="0" eaLnBrk="0" fontAlgn="base" hangingPunct="0">
        <a:spcBef>
          <a:spcPct val="20000"/>
        </a:spcBef>
        <a:spcAft>
          <a:spcPct val="0"/>
        </a:spcAft>
        <a:buClr>
          <a:srgbClr val="000066"/>
        </a:buClr>
        <a:buFont typeface="Wingdings" panose="05000000000000000000" pitchFamily="2" charset="2"/>
        <a:buChar char="n"/>
        <a:defRPr sz="2100">
          <a:solidFill>
            <a:schemeClr val="tx1"/>
          </a:solidFill>
          <a:latin typeface="+mn-lt"/>
          <a:ea typeface="+mn-ea"/>
          <a:cs typeface="宋体" charset="0"/>
        </a:defRPr>
      </a:lvl1pPr>
      <a:lvl2pPr marL="785813" indent="-301625" algn="l" rtl="0" eaLnBrk="0" fontAlgn="base" hangingPunct="0">
        <a:spcBef>
          <a:spcPct val="20000"/>
        </a:spcBef>
        <a:spcAft>
          <a:spcPct val="0"/>
        </a:spcAft>
        <a:buFont typeface="Arial" panose="020B0604020202020204" pitchFamily="34" charset="0"/>
        <a:buChar char="–"/>
        <a:defRPr sz="2900">
          <a:solidFill>
            <a:schemeClr val="tx1"/>
          </a:solidFill>
          <a:latin typeface="+mn-lt"/>
          <a:ea typeface="+mn-ea"/>
        </a:defRPr>
      </a:lvl2pPr>
      <a:lvl3pPr marL="1208088" indent="-241300" algn="l" rtl="0" eaLnBrk="0" fontAlgn="base" hangingPunct="0">
        <a:spcBef>
          <a:spcPct val="20000"/>
        </a:spcBef>
        <a:spcAft>
          <a:spcPct val="0"/>
        </a:spcAft>
        <a:buFont typeface="Arial" panose="020B0604020202020204" pitchFamily="34" charset="0"/>
        <a:buChar char="•"/>
        <a:defRPr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sz="2100">
          <a:solidFill>
            <a:schemeClr val="tx1"/>
          </a:solidFill>
          <a:latin typeface="+mn-lt"/>
          <a:ea typeface="+mn-ea"/>
        </a:defRPr>
      </a:lvl4pPr>
      <a:lvl5pPr marL="2176463" indent="-241300" algn="l" rtl="0" eaLnBrk="0" fontAlgn="base" hangingPunct="0">
        <a:spcBef>
          <a:spcPct val="20000"/>
        </a:spcBef>
        <a:spcAft>
          <a:spcPct val="0"/>
        </a:spcAft>
        <a:buFont typeface="Arial" panose="020B0604020202020204" pitchFamily="34" charset="0"/>
        <a:buChar char="»"/>
        <a:defRPr sz="2100">
          <a:solidFill>
            <a:schemeClr val="tx1"/>
          </a:solidFill>
          <a:latin typeface="+mn-lt"/>
          <a:ea typeface="+mn-ea"/>
        </a:defRPr>
      </a:lvl5pPr>
      <a:lvl6pPr marL="2660650" indent="-241935" algn="l" rtl="0" eaLnBrk="0" fontAlgn="base" hangingPunct="0">
        <a:spcBef>
          <a:spcPct val="20000"/>
        </a:spcBef>
        <a:spcAft>
          <a:spcPct val="0"/>
        </a:spcAft>
        <a:buFont typeface="Arial" panose="02080604020202020204" pitchFamily="34" charset="0"/>
        <a:buChar char="»"/>
        <a:defRPr sz="2115">
          <a:solidFill>
            <a:schemeClr val="tx1"/>
          </a:solidFill>
          <a:latin typeface="+mn-lt"/>
          <a:ea typeface="+mn-ea"/>
        </a:defRPr>
      </a:lvl6pPr>
      <a:lvl7pPr marL="3144520" indent="-241935" algn="l" rtl="0" eaLnBrk="0" fontAlgn="base" hangingPunct="0">
        <a:spcBef>
          <a:spcPct val="20000"/>
        </a:spcBef>
        <a:spcAft>
          <a:spcPct val="0"/>
        </a:spcAft>
        <a:buFont typeface="Arial" panose="02080604020202020204" pitchFamily="34" charset="0"/>
        <a:buChar char="»"/>
        <a:defRPr sz="2115">
          <a:solidFill>
            <a:schemeClr val="tx1"/>
          </a:solidFill>
          <a:latin typeface="+mn-lt"/>
          <a:ea typeface="+mn-ea"/>
        </a:defRPr>
      </a:lvl7pPr>
      <a:lvl8pPr marL="3628390" indent="-241935" algn="l" rtl="0" eaLnBrk="0" fontAlgn="base" hangingPunct="0">
        <a:spcBef>
          <a:spcPct val="20000"/>
        </a:spcBef>
        <a:spcAft>
          <a:spcPct val="0"/>
        </a:spcAft>
        <a:buFont typeface="Arial" panose="02080604020202020204" pitchFamily="34" charset="0"/>
        <a:buChar char="»"/>
        <a:defRPr sz="2115">
          <a:solidFill>
            <a:schemeClr val="tx1"/>
          </a:solidFill>
          <a:latin typeface="+mn-lt"/>
          <a:ea typeface="+mn-ea"/>
        </a:defRPr>
      </a:lvl8pPr>
      <a:lvl9pPr marL="4112260" indent="-241935" algn="l" rtl="0" eaLnBrk="0" fontAlgn="base" hangingPunct="0">
        <a:spcBef>
          <a:spcPct val="20000"/>
        </a:spcBef>
        <a:spcAft>
          <a:spcPct val="0"/>
        </a:spcAft>
        <a:buFont typeface="Arial" panose="02080604020202020204" pitchFamily="34" charset="0"/>
        <a:buChar char="»"/>
        <a:defRPr sz="2115">
          <a:solidFill>
            <a:schemeClr val="tx1"/>
          </a:solidFill>
          <a:latin typeface="+mn-lt"/>
          <a:ea typeface="+mn-ea"/>
        </a:defRPr>
      </a:lvl9pPr>
    </p:bodyStyle>
    <p:otherStyle>
      <a:defPPr>
        <a:defRPr lang="zh-CN"/>
      </a:defPPr>
      <a:lvl1pPr marL="0" algn="l" defTabSz="967740" rtl="0" eaLnBrk="1" latinLnBrk="0" hangingPunct="1">
        <a:defRPr sz="1905" kern="1200">
          <a:solidFill>
            <a:schemeClr val="tx1"/>
          </a:solidFill>
          <a:latin typeface="+mn-lt"/>
          <a:ea typeface="+mn-ea"/>
          <a:cs typeface="+mn-cs"/>
        </a:defRPr>
      </a:lvl1pPr>
      <a:lvl2pPr marL="483870" algn="l" defTabSz="967740" rtl="0" eaLnBrk="1" latinLnBrk="0" hangingPunct="1">
        <a:defRPr sz="1905" kern="1200">
          <a:solidFill>
            <a:schemeClr val="tx1"/>
          </a:solidFill>
          <a:latin typeface="+mn-lt"/>
          <a:ea typeface="+mn-ea"/>
          <a:cs typeface="+mn-cs"/>
        </a:defRPr>
      </a:lvl2pPr>
      <a:lvl3pPr marL="967740" algn="l" defTabSz="967740" rtl="0" eaLnBrk="1" latinLnBrk="0" hangingPunct="1">
        <a:defRPr sz="1905" kern="1200">
          <a:solidFill>
            <a:schemeClr val="tx1"/>
          </a:solidFill>
          <a:latin typeface="+mn-lt"/>
          <a:ea typeface="+mn-ea"/>
          <a:cs typeface="+mn-cs"/>
        </a:defRPr>
      </a:lvl3pPr>
      <a:lvl4pPr marL="1450975" algn="l" defTabSz="967740" rtl="0" eaLnBrk="1" latinLnBrk="0" hangingPunct="1">
        <a:defRPr sz="1905" kern="1200">
          <a:solidFill>
            <a:schemeClr val="tx1"/>
          </a:solidFill>
          <a:latin typeface="+mn-lt"/>
          <a:ea typeface="+mn-ea"/>
          <a:cs typeface="+mn-cs"/>
        </a:defRPr>
      </a:lvl4pPr>
      <a:lvl5pPr marL="1934845" algn="l" defTabSz="967740" rtl="0" eaLnBrk="1" latinLnBrk="0" hangingPunct="1">
        <a:defRPr sz="1905" kern="1200">
          <a:solidFill>
            <a:schemeClr val="tx1"/>
          </a:solidFill>
          <a:latin typeface="+mn-lt"/>
          <a:ea typeface="+mn-ea"/>
          <a:cs typeface="+mn-cs"/>
        </a:defRPr>
      </a:lvl5pPr>
      <a:lvl6pPr marL="2418715" algn="l" defTabSz="967740" rtl="0" eaLnBrk="1" latinLnBrk="0" hangingPunct="1">
        <a:defRPr sz="1905" kern="1200">
          <a:solidFill>
            <a:schemeClr val="tx1"/>
          </a:solidFill>
          <a:latin typeface="+mn-lt"/>
          <a:ea typeface="+mn-ea"/>
          <a:cs typeface="+mn-cs"/>
        </a:defRPr>
      </a:lvl6pPr>
      <a:lvl7pPr marL="2902585" algn="l" defTabSz="967740" rtl="0" eaLnBrk="1" latinLnBrk="0" hangingPunct="1">
        <a:defRPr sz="1905" kern="1200">
          <a:solidFill>
            <a:schemeClr val="tx1"/>
          </a:solidFill>
          <a:latin typeface="+mn-lt"/>
          <a:ea typeface="+mn-ea"/>
          <a:cs typeface="+mn-cs"/>
        </a:defRPr>
      </a:lvl7pPr>
      <a:lvl8pPr marL="3386455" algn="l" defTabSz="967740" rtl="0" eaLnBrk="1" latinLnBrk="0" hangingPunct="1">
        <a:defRPr sz="1905" kern="1200">
          <a:solidFill>
            <a:schemeClr val="tx1"/>
          </a:solidFill>
          <a:latin typeface="+mn-lt"/>
          <a:ea typeface="+mn-ea"/>
          <a:cs typeface="+mn-cs"/>
        </a:defRPr>
      </a:lvl8pPr>
      <a:lvl9pPr marL="3870325" algn="l" defTabSz="967740" rtl="0" eaLnBrk="1" latinLnBrk="0" hangingPunct="1">
        <a:defRPr sz="19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11.xml"/><Relationship Id="rId1" Type="http://schemas.openxmlformats.org/officeDocument/2006/relationships/slideLayout" Target="../slideLayouts/slideLayout2.xml"/><Relationship Id="rId5" Type="http://schemas.openxmlformats.org/officeDocument/2006/relationships/slide" Target="slide30.xml"/><Relationship Id="rId4" Type="http://schemas.openxmlformats.org/officeDocument/2006/relationships/slide" Target="slide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11.xml"/><Relationship Id="rId1" Type="http://schemas.openxmlformats.org/officeDocument/2006/relationships/slideLayout" Target="../slideLayouts/slideLayout2.xml"/><Relationship Id="rId5" Type="http://schemas.openxmlformats.org/officeDocument/2006/relationships/slide" Target="slide30.xml"/><Relationship Id="rId4" Type="http://schemas.openxmlformats.org/officeDocument/2006/relationships/slide" Target="slide19.xml"/></Relationships>
</file>

<file path=ppt/slides/_rels/slide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11.xml"/><Relationship Id="rId1" Type="http://schemas.openxmlformats.org/officeDocument/2006/relationships/slideLayout" Target="../slideLayouts/slideLayout2.xml"/><Relationship Id="rId5" Type="http://schemas.openxmlformats.org/officeDocument/2006/relationships/slide" Target="slide30.xml"/><Relationship Id="rId4" Type="http://schemas.openxmlformats.org/officeDocument/2006/relationships/slide" Target="slide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11.xml"/><Relationship Id="rId1" Type="http://schemas.openxmlformats.org/officeDocument/2006/relationships/slideLayout" Target="../slideLayouts/slideLayout2.xml"/><Relationship Id="rId5" Type="http://schemas.openxmlformats.org/officeDocument/2006/relationships/slide" Target="slide30.xml"/><Relationship Id="rId4" Type="http://schemas.openxmlformats.org/officeDocument/2006/relationships/slide" Target="slide19.xml"/></Relationships>
</file>

<file path=ppt/slides/_rels/slide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标题 4">
            <a:extLst>
              <a:ext uri="{FF2B5EF4-FFF2-40B4-BE49-F238E27FC236}">
                <a16:creationId xmlns:a16="http://schemas.microsoft.com/office/drawing/2014/main" id="{9B66747D-3A3D-450A-BFE4-7BE9A0A51122}"/>
              </a:ext>
            </a:extLst>
          </p:cNvPr>
          <p:cNvSpPr>
            <a:spLocks noGrp="1" noChangeArrowheads="1"/>
          </p:cNvSpPr>
          <p:nvPr>
            <p:ph type="title"/>
          </p:nvPr>
        </p:nvSpPr>
        <p:spPr>
          <a:xfrm>
            <a:off x="5470525" y="2706688"/>
            <a:ext cx="6345238" cy="692150"/>
          </a:xfrm>
        </p:spPr>
        <p:txBody>
          <a:bodyPr/>
          <a:lstStyle/>
          <a:p>
            <a:r>
              <a:rPr lang="zh-CN" altLang="en-US" b="0" dirty="0"/>
              <a:t>航空公司客户价值分析</a:t>
            </a:r>
            <a:endParaRPr lang="zh-CN" altLang="en-US" b="0" dirty="0">
              <a:cs typeface="Times New Roman" panose="02020603050405020304" pitchFamily="18" charset="0"/>
            </a:endParaRPr>
          </a:p>
        </p:txBody>
      </p:sp>
      <p:sp>
        <p:nvSpPr>
          <p:cNvPr id="2" name="文本框 1">
            <a:extLst>
              <a:ext uri="{FF2B5EF4-FFF2-40B4-BE49-F238E27FC236}">
                <a16:creationId xmlns:a16="http://schemas.microsoft.com/office/drawing/2014/main" id="{5DA5A7B0-B1FC-4CBD-B5B0-E40F0A8F4AEF}"/>
              </a:ext>
            </a:extLst>
          </p:cNvPr>
          <p:cNvSpPr txBox="1"/>
          <p:nvPr/>
        </p:nvSpPr>
        <p:spPr>
          <a:xfrm>
            <a:off x="7880464" y="3582786"/>
            <a:ext cx="3873731" cy="369332"/>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小组成员：刘备、关羽、张飞</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2">
            <a:extLst>
              <a:ext uri="{FF2B5EF4-FFF2-40B4-BE49-F238E27FC236}">
                <a16:creationId xmlns:a16="http://schemas.microsoft.com/office/drawing/2014/main" id="{66EE020A-2779-4155-A63B-1C8608D87BBF}"/>
              </a:ext>
            </a:extLst>
          </p:cNvPr>
          <p:cNvSpPr>
            <a:spLocks noGrp="1" noChangeArrowheads="1"/>
          </p:cNvSpPr>
          <p:nvPr>
            <p:ph type="title"/>
          </p:nvPr>
        </p:nvSpPr>
        <p:spPr>
          <a:xfrm>
            <a:off x="255588" y="358775"/>
            <a:ext cx="10972800" cy="528638"/>
          </a:xfrm>
        </p:spPr>
        <p:txBody>
          <a:bodyPr/>
          <a:lstStyle/>
          <a:p>
            <a:r>
              <a:rPr lang="zh-CN" altLang="en-US"/>
              <a:t>熟悉航空客户价值分析的步骤与流程</a:t>
            </a:r>
          </a:p>
        </p:txBody>
      </p:sp>
      <p:sp>
        <p:nvSpPr>
          <p:cNvPr id="16386" name="内容占位符 3">
            <a:extLst>
              <a:ext uri="{FF2B5EF4-FFF2-40B4-BE49-F238E27FC236}">
                <a16:creationId xmlns:a16="http://schemas.microsoft.com/office/drawing/2014/main" id="{27E13724-F37C-4158-AAE8-D15D6BDF7834}"/>
              </a:ext>
            </a:extLst>
          </p:cNvPr>
          <p:cNvSpPr>
            <a:spLocks noGrp="1" noChangeArrowheads="1"/>
          </p:cNvSpPr>
          <p:nvPr>
            <p:ph idx="10"/>
          </p:nvPr>
        </p:nvSpPr>
        <p:spPr>
          <a:xfrm>
            <a:off x="423863" y="1138238"/>
            <a:ext cx="11107737" cy="427037"/>
          </a:xfrm>
        </p:spPr>
        <p:txBody>
          <a:bodyPr/>
          <a:lstStyle/>
          <a:p>
            <a:r>
              <a:rPr sz="1800"/>
              <a:t>航空客户价值分析项目的总体流程如图所示。</a:t>
            </a:r>
          </a:p>
        </p:txBody>
      </p:sp>
      <p:sp>
        <p:nvSpPr>
          <p:cNvPr id="16387" name="Rectangle 2">
            <a:extLst>
              <a:ext uri="{FF2B5EF4-FFF2-40B4-BE49-F238E27FC236}">
                <a16:creationId xmlns:a16="http://schemas.microsoft.com/office/drawing/2014/main" id="{0569D51B-DEC7-417E-8748-96FCCDE6F08F}"/>
              </a:ext>
            </a:extLst>
          </p:cNvPr>
          <p:cNvSpPr>
            <a:spLocks noChangeArrowheads="1"/>
          </p:cNvSpPr>
          <p:nvPr/>
        </p:nvSpPr>
        <p:spPr bwMode="auto">
          <a:xfrm>
            <a:off x="0" y="0"/>
            <a:ext cx="12192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16388" name="对象 5">
            <a:extLst>
              <a:ext uri="{FF2B5EF4-FFF2-40B4-BE49-F238E27FC236}">
                <a16:creationId xmlns:a16="http://schemas.microsoft.com/office/drawing/2014/main" id="{F9EDC76B-A9B5-4345-860E-1DBFB4F9D877}"/>
              </a:ext>
            </a:extLst>
          </p:cNvPr>
          <p:cNvGraphicFramePr>
            <a:graphicFrameLocks noChangeAspect="1"/>
          </p:cNvGraphicFramePr>
          <p:nvPr/>
        </p:nvGraphicFramePr>
        <p:xfrm>
          <a:off x="903288" y="1693863"/>
          <a:ext cx="10385425" cy="4540250"/>
        </p:xfrm>
        <a:graphic>
          <a:graphicData uri="http://schemas.openxmlformats.org/presentationml/2006/ole">
            <mc:AlternateContent xmlns:mc="http://schemas.openxmlformats.org/markup-compatibility/2006">
              <mc:Choice xmlns:v="urn:schemas-microsoft-com:vml" Requires="v">
                <p:oleObj spid="_x0000_s16391" r:id="rId3" imgW="5769360" imgH="2529360" progId="Visio.Drawing.11">
                  <p:embed/>
                </p:oleObj>
              </mc:Choice>
              <mc:Fallback>
                <p:oleObj r:id="rId3" imgW="5769360" imgH="2529360" progId="Visio.Drawing.11">
                  <p:embed/>
                  <p:pic>
                    <p:nvPicPr>
                      <p:cNvPr id="0" name="对象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3288" y="1693863"/>
                        <a:ext cx="10385425" cy="454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BB618BA5-38F0-4906-9065-85EB90D2F1D7}"/>
              </a:ext>
            </a:extLst>
          </p:cNvPr>
          <p:cNvCxnSpPr/>
          <p:nvPr/>
        </p:nvCxnSpPr>
        <p:spPr>
          <a:xfrm>
            <a:off x="3265488" y="1347788"/>
            <a:ext cx="4762" cy="4354512"/>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1FFBBC35-AD31-42C5-8F03-DB5CFBEA4A28}"/>
              </a:ext>
            </a:extLst>
          </p:cNvPr>
          <p:cNvSpPr>
            <a:spLocks noChangeShapeType="1"/>
          </p:cNvSpPr>
          <p:nvPr/>
        </p:nvSpPr>
        <p:spPr bwMode="auto">
          <a:xfrm>
            <a:off x="2649538" y="2947988"/>
            <a:ext cx="6605587" cy="0"/>
          </a:xfrm>
          <a:prstGeom prst="line">
            <a:avLst/>
          </a:prstGeom>
        </p:spPr>
        <p:style>
          <a:lnRef idx="2">
            <a:schemeClr val="dk1"/>
          </a:lnRef>
          <a:fillRef idx="0">
            <a:schemeClr val="dk1"/>
          </a:fillRef>
          <a:effectRef idx="1">
            <a:schemeClr val="dk1"/>
          </a:effectRef>
          <a:fontRef idx="minor">
            <a:schemeClr val="tx1"/>
          </a:fontRef>
        </p:style>
        <p:txBody>
          <a:bodyPr/>
          <a:lstStyle/>
          <a:p>
            <a:pPr algn="ctr" fontAlgn="auto">
              <a:spcBef>
                <a:spcPts val="0"/>
              </a:spcBef>
              <a:spcAft>
                <a:spcPts val="0"/>
              </a:spcAft>
              <a:defRPr/>
            </a:pPr>
            <a:endParaRPr lang="zh-CN" altLang="en-US" sz="1905" kern="0">
              <a:solidFill>
                <a:sysClr val="windowText" lastClr="000000"/>
              </a:solidFill>
              <a:latin typeface="微软雅黑" pitchFamily="34" charset="-122"/>
              <a:ea typeface="微软雅黑" pitchFamily="34" charset="-122"/>
            </a:endParaRPr>
          </a:p>
        </p:txBody>
      </p:sp>
      <p:sp>
        <p:nvSpPr>
          <p:cNvPr id="20" name="Oval 15">
            <a:extLst>
              <a:ext uri="{FF2B5EF4-FFF2-40B4-BE49-F238E27FC236}">
                <a16:creationId xmlns:a16="http://schemas.microsoft.com/office/drawing/2014/main" id="{BE7360D7-F2ED-4E4D-9004-4F75E3992007}"/>
              </a:ext>
            </a:extLst>
          </p:cNvPr>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hlinkClick r:id="rId2" action="ppaction://hlinksldjump"/>
            <a:extLst>
              <a:ext uri="{FF2B5EF4-FFF2-40B4-BE49-F238E27FC236}">
                <a16:creationId xmlns:a16="http://schemas.microsoft.com/office/drawing/2014/main" id="{5621ED85-3A7E-468E-B503-D36E4A77E3C0}"/>
              </a:ext>
            </a:extLst>
          </p:cNvPr>
          <p:cNvSpPr>
            <a:spLocks noChangeArrowheads="1"/>
          </p:cNvSpPr>
          <p:nvPr/>
        </p:nvSpPr>
        <p:spPr bwMode="auto">
          <a:xfrm>
            <a:off x="4000531" y="2608672"/>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latin typeface="微软雅黑" pitchFamily="34" charset="-122"/>
                <a:ea typeface="微软雅黑" pitchFamily="34" charset="-122"/>
                <a:sym typeface="微软雅黑" pitchFamily="34" charset="-122"/>
              </a:rPr>
              <a:t>预处理航空客户数据</a:t>
            </a:r>
          </a:p>
        </p:txBody>
      </p:sp>
      <p:sp>
        <p:nvSpPr>
          <p:cNvPr id="17413" name="标题 3">
            <a:extLst>
              <a:ext uri="{FF2B5EF4-FFF2-40B4-BE49-F238E27FC236}">
                <a16:creationId xmlns:a16="http://schemas.microsoft.com/office/drawing/2014/main" id="{CF1D2546-9C35-4EB5-B5AC-3CC1CA734DB4}"/>
              </a:ext>
            </a:extLst>
          </p:cNvPr>
          <p:cNvSpPr>
            <a:spLocks noGrp="1" noChangeArrowheads="1"/>
          </p:cNvSpPr>
          <p:nvPr>
            <p:ph type="title"/>
          </p:nvPr>
        </p:nvSpPr>
        <p:spPr>
          <a:xfrm>
            <a:off x="255588" y="358775"/>
            <a:ext cx="10972800" cy="528638"/>
          </a:xfrm>
        </p:spPr>
        <p:txBody>
          <a:bodyPr/>
          <a:lstStyle/>
          <a:p>
            <a:r>
              <a:rPr lang="zh-CN" altLang="en-US"/>
              <a:t>目录</a:t>
            </a:r>
          </a:p>
        </p:txBody>
      </p:sp>
      <p:sp>
        <p:nvSpPr>
          <p:cNvPr id="13" name="AutoShape 17">
            <a:hlinkClick r:id="rId3" action="ppaction://hlinksldjump"/>
            <a:extLst>
              <a:ext uri="{FF2B5EF4-FFF2-40B4-BE49-F238E27FC236}">
                <a16:creationId xmlns:a16="http://schemas.microsoft.com/office/drawing/2014/main" id="{99756485-756A-420D-9D70-082672891854}"/>
              </a:ext>
            </a:extLst>
          </p:cNvPr>
          <p:cNvSpPr>
            <a:spLocks noChangeArrowheads="1"/>
          </p:cNvSpPr>
          <p:nvPr/>
        </p:nvSpPr>
        <p:spPr bwMode="auto">
          <a:xfrm>
            <a:off x="4000531" y="1579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solidFill>
                  <a:schemeClr val="bg1"/>
                </a:solidFill>
                <a:latin typeface="微软雅黑" pitchFamily="34" charset="-122"/>
                <a:ea typeface="微软雅黑" pitchFamily="34" charset="-122"/>
                <a:sym typeface="微软雅黑" pitchFamily="34" charset="-122"/>
              </a:rPr>
              <a:t>了解航空公司现状与客户价值分析</a:t>
            </a:r>
          </a:p>
        </p:txBody>
      </p:sp>
      <p:sp>
        <p:nvSpPr>
          <p:cNvPr id="15" name="Oval 15">
            <a:extLst>
              <a:ext uri="{FF2B5EF4-FFF2-40B4-BE49-F238E27FC236}">
                <a16:creationId xmlns:a16="http://schemas.microsoft.com/office/drawing/2014/main" id="{33B1C8D3-9A54-474D-8A7F-60D8A8272F1A}"/>
              </a:ext>
            </a:extLst>
          </p:cNvPr>
          <p:cNvSpPr>
            <a:spLocks noChangeArrowheads="1"/>
          </p:cNvSpPr>
          <p:nvPr/>
        </p:nvSpPr>
        <p:spPr bwMode="auto">
          <a:xfrm>
            <a:off x="2928857" y="2626672"/>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a:hlinkClick r:id="rId4" action="ppaction://hlinksldjump"/>
            <a:extLst>
              <a:ext uri="{FF2B5EF4-FFF2-40B4-BE49-F238E27FC236}">
                <a16:creationId xmlns:a16="http://schemas.microsoft.com/office/drawing/2014/main" id="{4DC93A7D-3B6B-4987-A839-53286EAD1D9F}"/>
              </a:ext>
            </a:extLst>
          </p:cNvPr>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solidFill>
                  <a:srgbClr val="FEFFFF"/>
                </a:solidFill>
                <a:latin typeface="微软雅黑" pitchFamily="34" charset="-122"/>
                <a:ea typeface="微软雅黑" pitchFamily="34" charset="-122"/>
                <a:sym typeface="微软雅黑" pitchFamily="34" charset="-122"/>
              </a:rPr>
              <a:t>使用</a:t>
            </a:r>
            <a:r>
              <a:rPr lang="en-US" altLang="zh-CN" sz="2200" dirty="0">
                <a:solidFill>
                  <a:srgbClr val="FEFFFF"/>
                </a:solidFill>
                <a:latin typeface="微软雅黑" pitchFamily="34" charset="-122"/>
                <a:ea typeface="微软雅黑" pitchFamily="34" charset="-122"/>
                <a:sym typeface="微软雅黑" pitchFamily="34" charset="-122"/>
              </a:rPr>
              <a:t>K-Means</a:t>
            </a:r>
            <a:r>
              <a:rPr lang="zh-CN" altLang="en-US" sz="2200" dirty="0">
                <a:solidFill>
                  <a:srgbClr val="FEFFFF"/>
                </a:solidFill>
                <a:latin typeface="微软雅黑" pitchFamily="34" charset="-122"/>
                <a:ea typeface="微软雅黑" pitchFamily="34" charset="-122"/>
                <a:sym typeface="微软雅黑" pitchFamily="34" charset="-122"/>
              </a:rPr>
              <a:t>算法进行客户分群</a:t>
            </a:r>
            <a:endParaRPr lang="zh-CN" altLang="en-US" sz="2200" dirty="0">
              <a:latin typeface="微软雅黑" pitchFamily="34" charset="-122"/>
              <a:ea typeface="微软雅黑" pitchFamily="34" charset="-122"/>
              <a:sym typeface="微软雅黑" pitchFamily="34" charset="-122"/>
            </a:endParaRPr>
          </a:p>
        </p:txBody>
      </p:sp>
      <p:sp>
        <p:nvSpPr>
          <p:cNvPr id="22" name="Oval 15">
            <a:extLst>
              <a:ext uri="{FF2B5EF4-FFF2-40B4-BE49-F238E27FC236}">
                <a16:creationId xmlns:a16="http://schemas.microsoft.com/office/drawing/2014/main" id="{9ABAFD5A-6163-4BF2-AB72-BEB76E3A67E6}"/>
              </a:ext>
            </a:extLst>
          </p:cNvPr>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
        <p:nvSpPr>
          <p:cNvPr id="28" name="AutoShape 17">
            <a:hlinkClick r:id="rId5" action="ppaction://hlinksldjump"/>
            <a:extLst>
              <a:ext uri="{FF2B5EF4-FFF2-40B4-BE49-F238E27FC236}">
                <a16:creationId xmlns:a16="http://schemas.microsoft.com/office/drawing/2014/main" id="{5C995823-E6BF-43AC-BBB7-506E5A603C2F}"/>
              </a:ext>
            </a:extLst>
          </p:cNvPr>
          <p:cNvSpPr>
            <a:spLocks noChangeArrowheads="1"/>
          </p:cNvSpPr>
          <p:nvPr/>
        </p:nvSpPr>
        <p:spPr bwMode="auto">
          <a:xfrm>
            <a:off x="4012450" y="47154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latin typeface="微软雅黑" pitchFamily="34" charset="-122"/>
                <a:ea typeface="微软雅黑" pitchFamily="34" charset="-122"/>
              </a:rPr>
              <a:t>小结</a:t>
            </a:r>
          </a:p>
        </p:txBody>
      </p:sp>
      <p:sp>
        <p:nvSpPr>
          <p:cNvPr id="29" name="Oval 15">
            <a:extLst>
              <a:ext uri="{FF2B5EF4-FFF2-40B4-BE49-F238E27FC236}">
                <a16:creationId xmlns:a16="http://schemas.microsoft.com/office/drawing/2014/main" id="{DB0DA1D8-1067-4D91-8F9B-5FA496B9CFBB}"/>
              </a:ext>
            </a:extLst>
          </p:cNvPr>
          <p:cNvSpPr>
            <a:spLocks noChangeArrowheads="1"/>
          </p:cNvSpPr>
          <p:nvPr/>
        </p:nvSpPr>
        <p:spPr bwMode="auto">
          <a:xfrm>
            <a:off x="290494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4</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A367504-C379-456B-981A-A38F0C0A6F2D}"/>
              </a:ext>
            </a:extLst>
          </p:cNvPr>
          <p:cNvSpPr>
            <a:spLocks noGrp="1"/>
          </p:cNvSpPr>
          <p:nvPr>
            <p:ph idx="1"/>
          </p:nvPr>
        </p:nvSpPr>
        <p:spPr>
          <a:xfrm>
            <a:off x="423863" y="1741488"/>
            <a:ext cx="11107737" cy="4370387"/>
          </a:xfrm>
        </p:spPr>
        <p:txBody>
          <a:bodyPr/>
          <a:lstStyle/>
          <a:p>
            <a:pPr>
              <a:defRPr/>
            </a:pPr>
            <a:r>
              <a:rPr kumimoji="1" lang="zh-CN" altLang="en-US" dirty="0"/>
              <a:t>通过对数据观察发现原始数据中存在票价为空值，票价最小值为</a:t>
            </a:r>
            <a:r>
              <a:rPr kumimoji="1" lang="en-US" altLang="zh-CN" dirty="0"/>
              <a:t>0</a:t>
            </a:r>
            <a:r>
              <a:rPr kumimoji="1" lang="zh-CN" altLang="en-US" dirty="0"/>
              <a:t>，折扣率最小值为</a:t>
            </a:r>
            <a:r>
              <a:rPr kumimoji="1" lang="en-US" altLang="zh-CN" dirty="0"/>
              <a:t>0</a:t>
            </a:r>
            <a:r>
              <a:rPr kumimoji="1" lang="zh-CN" altLang="en-US" dirty="0"/>
              <a:t>，总飞行公里数大于</a:t>
            </a:r>
            <a:r>
              <a:rPr kumimoji="1" lang="en-US" altLang="zh-CN" dirty="0"/>
              <a:t>0</a:t>
            </a:r>
            <a:r>
              <a:rPr kumimoji="1" lang="zh-CN" altLang="en-US" dirty="0"/>
              <a:t>的记录。票价为空值的数据可能是客户不存在乘机记录造成。</a:t>
            </a:r>
            <a:endParaRPr kumimoji="1" lang="en-US" altLang="zh-CN" dirty="0"/>
          </a:p>
          <a:p>
            <a:pPr marL="360045" indent="0">
              <a:buFont typeface="Wingdings" panose="05000000000000000000" pitchFamily="2" charset="2"/>
              <a:buNone/>
              <a:defRPr/>
            </a:pPr>
            <a:r>
              <a:rPr kumimoji="1" lang="zh-CN" altLang="en-US" dirty="0"/>
              <a:t>处理方法：丢弃票价为空的记录。</a:t>
            </a:r>
            <a:endParaRPr kumimoji="1" lang="en-US" altLang="zh-CN" dirty="0"/>
          </a:p>
          <a:p>
            <a:pPr>
              <a:defRPr/>
            </a:pPr>
            <a:r>
              <a:rPr kumimoji="1" lang="zh-CN" altLang="en-US" dirty="0"/>
              <a:t>其他的数据可能是客户乘坐</a:t>
            </a:r>
            <a:r>
              <a:rPr kumimoji="1" lang="en-US" altLang="zh-CN" dirty="0"/>
              <a:t>0</a:t>
            </a:r>
            <a:r>
              <a:rPr kumimoji="1" lang="zh-CN" altLang="en-US" dirty="0"/>
              <a:t>折机票或者积分兑换造成。由于原始数据量大，这类数据所占比例较小，对于问题影响不大，因此对其进行丢弃处理。</a:t>
            </a:r>
            <a:endParaRPr kumimoji="1" lang="en-US" altLang="zh-CN" dirty="0"/>
          </a:p>
          <a:p>
            <a:pPr marL="360045" indent="0">
              <a:buFont typeface="Wingdings" panose="05000000000000000000" pitchFamily="2" charset="2"/>
              <a:buNone/>
              <a:defRPr/>
            </a:pPr>
            <a:r>
              <a:rPr kumimoji="1" lang="zh-CN" altLang="en-US" dirty="0"/>
              <a:t>处理方法：保留票价非</a:t>
            </a:r>
            <a:r>
              <a:rPr kumimoji="1" lang="en-US" altLang="zh-CN" dirty="0"/>
              <a:t>0</a:t>
            </a:r>
            <a:r>
              <a:rPr kumimoji="1" lang="zh-CN" altLang="en-US" dirty="0"/>
              <a:t>，或者平均折扣率不为</a:t>
            </a:r>
            <a:r>
              <a:rPr kumimoji="1" lang="en-US" altLang="zh-CN" dirty="0"/>
              <a:t>0</a:t>
            </a:r>
            <a:r>
              <a:rPr kumimoji="1" lang="zh-CN" altLang="en-US" dirty="0"/>
              <a:t>且总飞行公里数大于</a:t>
            </a:r>
            <a:r>
              <a:rPr kumimoji="1" lang="en-US" altLang="zh-CN" dirty="0"/>
              <a:t>0</a:t>
            </a:r>
            <a:r>
              <a:rPr kumimoji="1" lang="zh-CN" altLang="en-US" dirty="0"/>
              <a:t>的记录。</a:t>
            </a:r>
          </a:p>
          <a:p>
            <a:pPr>
              <a:defRPr/>
            </a:pPr>
            <a:endParaRPr kumimoji="1" lang="zh-CN" altLang="en-US" dirty="0"/>
          </a:p>
        </p:txBody>
      </p:sp>
      <p:sp>
        <p:nvSpPr>
          <p:cNvPr id="18434" name="标题 2">
            <a:extLst>
              <a:ext uri="{FF2B5EF4-FFF2-40B4-BE49-F238E27FC236}">
                <a16:creationId xmlns:a16="http://schemas.microsoft.com/office/drawing/2014/main" id="{113D1F46-887A-48B4-AE60-E42E7C4B2FC6}"/>
              </a:ext>
            </a:extLst>
          </p:cNvPr>
          <p:cNvSpPr>
            <a:spLocks noGrp="1" noChangeArrowheads="1"/>
          </p:cNvSpPr>
          <p:nvPr>
            <p:ph type="title"/>
          </p:nvPr>
        </p:nvSpPr>
        <p:spPr>
          <a:xfrm>
            <a:off x="255588" y="358775"/>
            <a:ext cx="10972800" cy="528638"/>
          </a:xfrm>
        </p:spPr>
        <p:txBody>
          <a:bodyPr/>
          <a:lstStyle/>
          <a:p>
            <a:r>
              <a:rPr lang="zh-CN" altLang="en-US"/>
              <a:t>处理数据缺失值与异常值</a:t>
            </a:r>
          </a:p>
        </p:txBody>
      </p:sp>
      <p:sp>
        <p:nvSpPr>
          <p:cNvPr id="18435" name="内容占位符 3">
            <a:extLst>
              <a:ext uri="{FF2B5EF4-FFF2-40B4-BE49-F238E27FC236}">
                <a16:creationId xmlns:a16="http://schemas.microsoft.com/office/drawing/2014/main" id="{65D1847B-8C62-4B83-8AF6-B70445E97A29}"/>
              </a:ext>
            </a:extLst>
          </p:cNvPr>
          <p:cNvSpPr>
            <a:spLocks noGrp="1" noChangeArrowheads="1"/>
          </p:cNvSpPr>
          <p:nvPr>
            <p:ph idx="10"/>
          </p:nvPr>
        </p:nvSpPr>
        <p:spPr>
          <a:xfrm>
            <a:off x="423863" y="1138238"/>
            <a:ext cx="11107737" cy="427037"/>
          </a:xfrm>
        </p:spPr>
        <p:txBody>
          <a:bodyPr/>
          <a:lstStyle/>
          <a:p>
            <a:r>
              <a:rPr sz="1800"/>
              <a:t>航空公司客户原始数据存在少量的缺失值和异常值，需要清洗后才能用于分析。</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A6F1FD3-6C8B-4425-AD20-101C99852F7B}"/>
              </a:ext>
            </a:extLst>
          </p:cNvPr>
          <p:cNvSpPr>
            <a:spLocks noGrp="1"/>
          </p:cNvSpPr>
          <p:nvPr>
            <p:ph idx="1"/>
          </p:nvPr>
        </p:nvSpPr>
        <p:spPr>
          <a:xfrm>
            <a:off x="423863" y="1741488"/>
            <a:ext cx="11436350" cy="4370387"/>
          </a:xfrm>
        </p:spPr>
        <p:txBody>
          <a:bodyPr/>
          <a:lstStyle/>
          <a:p>
            <a:pPr marL="0" indent="457200">
              <a:buFont typeface="Wingdings" panose="05000000000000000000" pitchFamily="2" charset="2"/>
              <a:buNone/>
              <a:defRPr/>
            </a:pPr>
            <a:r>
              <a:rPr kumimoji="1" lang="zh-CN" altLang="en-US" dirty="0"/>
              <a:t>本项目的目标是客户价值分析，即通过航空公司客户数据识别不同价值的客户，识别客户价值应用最广泛的模型是</a:t>
            </a:r>
            <a:r>
              <a:rPr kumimoji="1" lang="en-US" altLang="zh-CN" dirty="0"/>
              <a:t>RFM</a:t>
            </a:r>
            <a:r>
              <a:rPr kumimoji="1" lang="zh-CN" altLang="en-US" dirty="0"/>
              <a:t>模型。</a:t>
            </a:r>
            <a:endParaRPr kumimoji="1" lang="en-US" altLang="zh-CN" dirty="0"/>
          </a:p>
          <a:p>
            <a:pPr>
              <a:defRPr/>
            </a:pPr>
            <a:r>
              <a:rPr kumimoji="1" lang="en-US" altLang="zh-CN" dirty="0"/>
              <a:t>R</a:t>
            </a:r>
            <a:r>
              <a:rPr kumimoji="1" lang="zh-CN" altLang="en-US" dirty="0"/>
              <a:t>（</a:t>
            </a:r>
            <a:r>
              <a:rPr kumimoji="1" lang="en-US" altLang="zh-CN" dirty="0" err="1"/>
              <a:t>Recency</a:t>
            </a:r>
            <a:r>
              <a:rPr kumimoji="1" lang="zh-CN" altLang="en-US" dirty="0"/>
              <a:t>）指的是最近一次消费时间与截止时间的间隔。通常情况下，最近一次消费时间与截止时间的间隔越短，对即时提供的商品或是服务也最有可能感兴趣。</a:t>
            </a:r>
            <a:endParaRPr kumimoji="1" lang="en-US" altLang="zh-CN" dirty="0"/>
          </a:p>
          <a:p>
            <a:pPr>
              <a:defRPr/>
            </a:pPr>
            <a:r>
              <a:rPr kumimoji="1" lang="en-US" altLang="zh-CN" dirty="0"/>
              <a:t>F</a:t>
            </a:r>
            <a:r>
              <a:rPr kumimoji="1" lang="zh-CN" altLang="en-US" dirty="0"/>
              <a:t>（</a:t>
            </a:r>
            <a:r>
              <a:rPr kumimoji="1" lang="en-US" altLang="zh-CN" dirty="0"/>
              <a:t>Frequency</a:t>
            </a:r>
            <a:r>
              <a:rPr kumimoji="1" lang="zh-CN" altLang="en-US" dirty="0"/>
              <a:t>）指顾客在某段时间内所消费的次数。可以说消费频率越高的顾客，也是满意度越高的顾客，其忠诚度也就越高，顾客价值也就越大。</a:t>
            </a:r>
            <a:endParaRPr kumimoji="1" lang="en-US" altLang="zh-CN" dirty="0"/>
          </a:p>
          <a:p>
            <a:pPr>
              <a:defRPr/>
            </a:pPr>
            <a:r>
              <a:rPr kumimoji="1" lang="en-US" altLang="zh-CN" dirty="0"/>
              <a:t>M</a:t>
            </a:r>
            <a:r>
              <a:rPr kumimoji="1" lang="zh-CN" altLang="en-US" dirty="0"/>
              <a:t>（</a:t>
            </a:r>
            <a:r>
              <a:rPr kumimoji="1" lang="en-US" altLang="zh-CN" dirty="0"/>
              <a:t>Monetary</a:t>
            </a:r>
            <a:r>
              <a:rPr kumimoji="1" lang="zh-CN" altLang="en-US" dirty="0"/>
              <a:t>）指顾客在某段时间内所消费的金额。消费金额越大的顾客，他们的消费能力自然也就越大，这就是所谓“</a:t>
            </a:r>
            <a:r>
              <a:rPr kumimoji="1" lang="en-US" altLang="zh-CN" dirty="0"/>
              <a:t>20%</a:t>
            </a:r>
            <a:r>
              <a:rPr kumimoji="1" lang="zh-CN" altLang="en-US" dirty="0"/>
              <a:t>的顾客贡献了</a:t>
            </a:r>
            <a:r>
              <a:rPr kumimoji="1" lang="en-US" altLang="zh-CN" dirty="0"/>
              <a:t>80%</a:t>
            </a:r>
            <a:r>
              <a:rPr kumimoji="1" lang="zh-CN" altLang="en-US" dirty="0"/>
              <a:t>的销售额”的二八法则。</a:t>
            </a:r>
          </a:p>
        </p:txBody>
      </p:sp>
      <p:sp>
        <p:nvSpPr>
          <p:cNvPr id="19458" name="标题 2">
            <a:extLst>
              <a:ext uri="{FF2B5EF4-FFF2-40B4-BE49-F238E27FC236}">
                <a16:creationId xmlns:a16="http://schemas.microsoft.com/office/drawing/2014/main" id="{1A72AF90-907C-4CF0-8747-A510CCBC970F}"/>
              </a:ext>
            </a:extLst>
          </p:cNvPr>
          <p:cNvSpPr>
            <a:spLocks noGrp="1" noChangeArrowheads="1"/>
          </p:cNvSpPr>
          <p:nvPr>
            <p:ph type="title"/>
          </p:nvPr>
        </p:nvSpPr>
        <p:spPr>
          <a:xfrm>
            <a:off x="255588" y="358775"/>
            <a:ext cx="10972800" cy="528638"/>
          </a:xfrm>
        </p:spPr>
        <p:txBody>
          <a:bodyPr/>
          <a:lstStyle/>
          <a:p>
            <a:r>
              <a:rPr lang="zh-CN" altLang="en-US"/>
              <a:t>构建航空客户价值分析的关键特征</a:t>
            </a:r>
          </a:p>
        </p:txBody>
      </p:sp>
      <p:sp>
        <p:nvSpPr>
          <p:cNvPr id="19459" name="内容占位符 3">
            <a:extLst>
              <a:ext uri="{FF2B5EF4-FFF2-40B4-BE49-F238E27FC236}">
                <a16:creationId xmlns:a16="http://schemas.microsoft.com/office/drawing/2014/main" id="{316506FC-9744-4A12-86FA-EFDDA97756A2}"/>
              </a:ext>
            </a:extLst>
          </p:cNvPr>
          <p:cNvSpPr>
            <a:spLocks noGrp="1" noChangeArrowheads="1"/>
          </p:cNvSpPr>
          <p:nvPr>
            <p:ph idx="10"/>
          </p:nvPr>
        </p:nvSpPr>
        <p:spPr>
          <a:xfrm>
            <a:off x="423863" y="1138238"/>
            <a:ext cx="11107737" cy="427037"/>
          </a:xfrm>
        </p:spPr>
        <p:txBody>
          <a:bodyPr/>
          <a:lstStyle/>
          <a:p>
            <a:r>
              <a:rPr lang="en-US" altLang="zh-CN" b="1"/>
              <a:t>1. RFM</a:t>
            </a:r>
            <a:r>
              <a:rPr b="1"/>
              <a:t>模型介绍</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1">
            <a:extLst>
              <a:ext uri="{FF2B5EF4-FFF2-40B4-BE49-F238E27FC236}">
                <a16:creationId xmlns:a16="http://schemas.microsoft.com/office/drawing/2014/main" id="{567E77DA-BD1C-4DEA-B7AE-EA328DE29CBC}"/>
              </a:ext>
            </a:extLst>
          </p:cNvPr>
          <p:cNvSpPr>
            <a:spLocks noGrp="1"/>
          </p:cNvSpPr>
          <p:nvPr>
            <p:ph idx="1"/>
          </p:nvPr>
        </p:nvSpPr>
        <p:spPr>
          <a:xfrm>
            <a:off x="423863" y="1741488"/>
            <a:ext cx="4214812" cy="4370387"/>
          </a:xfrm>
        </p:spPr>
        <p:txBody>
          <a:bodyPr/>
          <a:lstStyle/>
          <a:p>
            <a:pPr marL="0" indent="457200">
              <a:buFont typeface="Wingdings" panose="05000000000000000000" pitchFamily="2" charset="2"/>
              <a:buNone/>
            </a:pPr>
            <a:r>
              <a:rPr kumimoji="1" lang="en-US" altLang="zh-CN" noProof="1">
                <a:cs typeface="宋体" charset="0"/>
              </a:rPr>
              <a:t>RFM</a:t>
            </a:r>
            <a:r>
              <a:rPr kumimoji="1" lang="zh-CN" altLang="zh-CN" noProof="1">
                <a:cs typeface="宋体" charset="0"/>
              </a:rPr>
              <a:t>模型包括三个特征</a:t>
            </a:r>
            <a:r>
              <a:rPr kumimoji="1" lang="zh-CN" altLang="en-US" noProof="1">
                <a:cs typeface="宋体" charset="0"/>
              </a:rPr>
              <a:t>，</a:t>
            </a:r>
            <a:r>
              <a:rPr kumimoji="1" lang="zh-CN" altLang="zh-CN" noProof="1">
                <a:cs typeface="宋体" charset="0"/>
              </a:rPr>
              <a:t>使用三维坐标系进行展示，如图所示</a:t>
            </a:r>
            <a:r>
              <a:rPr kumimoji="1" lang="zh-CN" altLang="en-US" noProof="1">
                <a:cs typeface="宋体" charset="0"/>
              </a:rPr>
              <a:t>。</a:t>
            </a:r>
            <a:r>
              <a:rPr kumimoji="1" lang="en-US" altLang="zh-CN" noProof="1">
                <a:cs typeface="宋体" charset="0"/>
              </a:rPr>
              <a:t>X</a:t>
            </a:r>
            <a:r>
              <a:rPr kumimoji="1" lang="zh-CN" altLang="zh-CN" noProof="1">
                <a:cs typeface="宋体" charset="0"/>
              </a:rPr>
              <a:t>轴表示</a:t>
            </a:r>
            <a:r>
              <a:rPr kumimoji="1" lang="en-US" altLang="zh-CN" noProof="1">
                <a:cs typeface="宋体" charset="0"/>
              </a:rPr>
              <a:t>Recency</a:t>
            </a:r>
            <a:r>
              <a:rPr kumimoji="1" lang="zh-CN" altLang="zh-CN" noProof="1">
                <a:cs typeface="宋体" charset="0"/>
              </a:rPr>
              <a:t>，</a:t>
            </a:r>
            <a:r>
              <a:rPr kumimoji="1" lang="en-US" altLang="zh-CN" noProof="1">
                <a:cs typeface="宋体" charset="0"/>
              </a:rPr>
              <a:t>Y</a:t>
            </a:r>
            <a:r>
              <a:rPr kumimoji="1" lang="zh-CN" altLang="zh-CN" noProof="1">
                <a:cs typeface="宋体" charset="0"/>
              </a:rPr>
              <a:t>轴表示</a:t>
            </a:r>
            <a:r>
              <a:rPr kumimoji="1" lang="en-US" altLang="zh-CN" noProof="1">
                <a:cs typeface="宋体" charset="0"/>
              </a:rPr>
              <a:t>Frequency</a:t>
            </a:r>
            <a:r>
              <a:rPr kumimoji="1" lang="zh-CN" altLang="zh-CN" noProof="1">
                <a:cs typeface="宋体" charset="0"/>
              </a:rPr>
              <a:t>，</a:t>
            </a:r>
            <a:r>
              <a:rPr kumimoji="1" lang="en-US" altLang="zh-CN" noProof="1">
                <a:cs typeface="宋体" charset="0"/>
              </a:rPr>
              <a:t>Z</a:t>
            </a:r>
            <a:r>
              <a:rPr kumimoji="1" lang="zh-CN" altLang="zh-CN" noProof="1">
                <a:cs typeface="宋体" charset="0"/>
              </a:rPr>
              <a:t>轴表示</a:t>
            </a:r>
            <a:r>
              <a:rPr kumimoji="1" lang="en-US" altLang="zh-CN" noProof="1">
                <a:cs typeface="宋体" charset="0"/>
              </a:rPr>
              <a:t>Monetary</a:t>
            </a:r>
            <a:r>
              <a:rPr kumimoji="1" lang="zh-CN" altLang="zh-CN" noProof="1">
                <a:cs typeface="宋体" charset="0"/>
              </a:rPr>
              <a:t>，每个轴一般会分成</a:t>
            </a:r>
            <a:r>
              <a:rPr kumimoji="1" lang="en-US" altLang="zh-CN" noProof="1">
                <a:cs typeface="宋体" charset="0"/>
              </a:rPr>
              <a:t>5</a:t>
            </a:r>
            <a:r>
              <a:rPr kumimoji="1" lang="zh-CN" altLang="zh-CN" noProof="1">
                <a:cs typeface="宋体" charset="0"/>
              </a:rPr>
              <a:t>级表示程度，</a:t>
            </a:r>
            <a:r>
              <a:rPr kumimoji="1" lang="en-US" altLang="zh-CN" noProof="1">
                <a:cs typeface="宋体" charset="0"/>
              </a:rPr>
              <a:t>1</a:t>
            </a:r>
            <a:r>
              <a:rPr kumimoji="1" lang="zh-CN" altLang="zh-CN" noProof="1">
                <a:cs typeface="宋体" charset="0"/>
              </a:rPr>
              <a:t>为最小，</a:t>
            </a:r>
            <a:r>
              <a:rPr kumimoji="1" lang="en-US" altLang="zh-CN" noProof="1">
                <a:cs typeface="宋体" charset="0"/>
              </a:rPr>
              <a:t>5</a:t>
            </a:r>
            <a:r>
              <a:rPr kumimoji="1" lang="zh-CN" altLang="zh-CN" noProof="1">
                <a:cs typeface="宋体" charset="0"/>
              </a:rPr>
              <a:t>为最大。</a:t>
            </a:r>
            <a:endParaRPr kumimoji="1" lang="zh-CN" altLang="en-US" noProof="1">
              <a:cs typeface="宋体" charset="0"/>
            </a:endParaRPr>
          </a:p>
        </p:txBody>
      </p:sp>
      <p:sp>
        <p:nvSpPr>
          <p:cNvPr id="2" name="标题 2">
            <a:extLst>
              <a:ext uri="{FF2B5EF4-FFF2-40B4-BE49-F238E27FC236}">
                <a16:creationId xmlns:a16="http://schemas.microsoft.com/office/drawing/2014/main" id="{50AFEBA6-1E93-4019-B496-4BDF55F371F2}"/>
              </a:ext>
            </a:extLst>
          </p:cNvPr>
          <p:cNvSpPr>
            <a:spLocks noGrp="1" noChangeArrowheads="1"/>
          </p:cNvSpPr>
          <p:nvPr>
            <p:ph type="title"/>
          </p:nvPr>
        </p:nvSpPr>
        <p:spPr>
          <a:xfrm>
            <a:off x="255588" y="358775"/>
            <a:ext cx="10972800" cy="528638"/>
          </a:xfrm>
        </p:spPr>
        <p:txBody>
          <a:bodyPr/>
          <a:lstStyle/>
          <a:p>
            <a:r>
              <a:rPr lang="zh-CN" altLang="en-US"/>
              <a:t>构建航空客户价值分析的关键特征</a:t>
            </a:r>
          </a:p>
        </p:txBody>
      </p:sp>
      <p:sp>
        <p:nvSpPr>
          <p:cNvPr id="20483" name="内容占位符 3">
            <a:extLst>
              <a:ext uri="{FF2B5EF4-FFF2-40B4-BE49-F238E27FC236}">
                <a16:creationId xmlns:a16="http://schemas.microsoft.com/office/drawing/2014/main" id="{01F6DD50-F48A-437C-8618-1EF05FCD5C01}"/>
              </a:ext>
            </a:extLst>
          </p:cNvPr>
          <p:cNvSpPr>
            <a:spLocks noGrp="1" noChangeArrowheads="1"/>
          </p:cNvSpPr>
          <p:nvPr>
            <p:ph idx="10"/>
          </p:nvPr>
        </p:nvSpPr>
        <p:spPr>
          <a:xfrm>
            <a:off x="423863" y="1138238"/>
            <a:ext cx="11107737" cy="427037"/>
          </a:xfrm>
        </p:spPr>
        <p:txBody>
          <a:bodyPr/>
          <a:lstStyle/>
          <a:p>
            <a:r>
              <a:rPr lang="en-US" altLang="zh-CN" b="1"/>
              <a:t>2. RFM</a:t>
            </a:r>
            <a:r>
              <a:rPr b="1"/>
              <a:t>模型结果解读</a:t>
            </a:r>
          </a:p>
        </p:txBody>
      </p:sp>
      <p:pic>
        <p:nvPicPr>
          <p:cNvPr id="20484" name="Picture 2">
            <a:extLst>
              <a:ext uri="{FF2B5EF4-FFF2-40B4-BE49-F238E27FC236}">
                <a16:creationId xmlns:a16="http://schemas.microsoft.com/office/drawing/2014/main" id="{07F1723A-BB52-4B54-A789-19DA5A409A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3488" y="1747838"/>
            <a:ext cx="6354762" cy="428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内容占位符 1">
            <a:extLst>
              <a:ext uri="{FF2B5EF4-FFF2-40B4-BE49-F238E27FC236}">
                <a16:creationId xmlns:a16="http://schemas.microsoft.com/office/drawing/2014/main" id="{27FC1101-2850-4382-A640-7D1F9065EF5D}"/>
              </a:ext>
            </a:extLst>
          </p:cNvPr>
          <p:cNvSpPr>
            <a:spLocks noGrp="1"/>
          </p:cNvSpPr>
          <p:nvPr>
            <p:ph idx="1"/>
          </p:nvPr>
        </p:nvSpPr>
        <p:spPr>
          <a:xfrm>
            <a:off x="423863" y="1741488"/>
            <a:ext cx="4376737" cy="4370387"/>
          </a:xfrm>
        </p:spPr>
        <p:txBody>
          <a:bodyPr/>
          <a:lstStyle/>
          <a:p>
            <a:pPr marL="0" indent="457200">
              <a:buFont typeface="Wingdings" panose="05000000000000000000" pitchFamily="2" charset="2"/>
              <a:buNone/>
            </a:pPr>
            <a:r>
              <a:rPr kumimoji="1" lang="zh-CN" altLang="en-US" noProof="1">
                <a:cs typeface="宋体" charset="0"/>
              </a:rPr>
              <a:t>在</a:t>
            </a:r>
            <a:r>
              <a:rPr kumimoji="1" lang="en-US" altLang="zh-CN" noProof="1">
                <a:cs typeface="宋体" charset="0"/>
              </a:rPr>
              <a:t>RFM</a:t>
            </a:r>
            <a:r>
              <a:rPr kumimoji="1" lang="zh-CN" altLang="en-US" noProof="1">
                <a:cs typeface="宋体" charset="0"/>
              </a:rPr>
              <a:t>模型中，消费金额表示在一段时间内，客户购买该企业产品金额的总和，由于航空票价受到运输距离，舱位等级等多种因素影响，同样消费金额的不同旅客对航空公司的价值是不同的，因此这个特征并不适合用于航空公司的客户价值分析。</a:t>
            </a:r>
          </a:p>
        </p:txBody>
      </p:sp>
      <p:sp>
        <p:nvSpPr>
          <p:cNvPr id="2" name="标题 2">
            <a:extLst>
              <a:ext uri="{FF2B5EF4-FFF2-40B4-BE49-F238E27FC236}">
                <a16:creationId xmlns:a16="http://schemas.microsoft.com/office/drawing/2014/main" id="{A5EC9422-005E-45B0-82E9-8850DD6BA2E4}"/>
              </a:ext>
            </a:extLst>
          </p:cNvPr>
          <p:cNvSpPr>
            <a:spLocks noGrp="1" noChangeArrowheads="1"/>
          </p:cNvSpPr>
          <p:nvPr>
            <p:ph type="title"/>
          </p:nvPr>
        </p:nvSpPr>
        <p:spPr>
          <a:xfrm>
            <a:off x="255588" y="358775"/>
            <a:ext cx="10972800" cy="528638"/>
          </a:xfrm>
        </p:spPr>
        <p:txBody>
          <a:bodyPr/>
          <a:lstStyle/>
          <a:p>
            <a:r>
              <a:rPr lang="zh-CN" altLang="en-US"/>
              <a:t>构建航空客户价值分析的关键特征</a:t>
            </a:r>
          </a:p>
        </p:txBody>
      </p:sp>
      <p:sp>
        <p:nvSpPr>
          <p:cNvPr id="21507" name="内容占位符 3">
            <a:extLst>
              <a:ext uri="{FF2B5EF4-FFF2-40B4-BE49-F238E27FC236}">
                <a16:creationId xmlns:a16="http://schemas.microsoft.com/office/drawing/2014/main" id="{946E919B-4458-4B17-BE16-10744A5D899B}"/>
              </a:ext>
            </a:extLst>
          </p:cNvPr>
          <p:cNvSpPr>
            <a:spLocks noGrp="1" noChangeArrowheads="1"/>
          </p:cNvSpPr>
          <p:nvPr>
            <p:ph idx="10"/>
          </p:nvPr>
        </p:nvSpPr>
        <p:spPr>
          <a:xfrm>
            <a:off x="423863" y="1138238"/>
            <a:ext cx="11107737" cy="427037"/>
          </a:xfrm>
        </p:spPr>
        <p:txBody>
          <a:bodyPr/>
          <a:lstStyle/>
          <a:p>
            <a:r>
              <a:rPr lang="en-US" altLang="zh-CN" b="1"/>
              <a:t>3. </a:t>
            </a:r>
            <a:r>
              <a:rPr b="1"/>
              <a:t>传统</a:t>
            </a:r>
            <a:r>
              <a:rPr lang="en-US" altLang="zh-CN" b="1"/>
              <a:t>RFM</a:t>
            </a:r>
            <a:r>
              <a:rPr b="1"/>
              <a:t>模型在航空行业的缺陷</a:t>
            </a:r>
          </a:p>
        </p:txBody>
      </p:sp>
      <p:pic>
        <p:nvPicPr>
          <p:cNvPr id="21508" name="Picture 2">
            <a:extLst>
              <a:ext uri="{FF2B5EF4-FFF2-40B4-BE49-F238E27FC236}">
                <a16:creationId xmlns:a16="http://schemas.microsoft.com/office/drawing/2014/main" id="{84F19E6B-5255-4436-98D5-5612ED71B7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3963" y="1922463"/>
            <a:ext cx="6491287" cy="39814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1">
            <a:extLst>
              <a:ext uri="{FF2B5EF4-FFF2-40B4-BE49-F238E27FC236}">
                <a16:creationId xmlns:a16="http://schemas.microsoft.com/office/drawing/2014/main" id="{ADA8CB34-DA21-4DDC-8512-9FE98F854F34}"/>
              </a:ext>
            </a:extLst>
          </p:cNvPr>
          <p:cNvSpPr>
            <a:spLocks noGrp="1"/>
          </p:cNvSpPr>
          <p:nvPr>
            <p:ph idx="1"/>
          </p:nvPr>
        </p:nvSpPr>
        <p:spPr>
          <a:xfrm>
            <a:off x="423863" y="1741488"/>
            <a:ext cx="11107737" cy="4370387"/>
          </a:xfrm>
        </p:spPr>
        <p:txBody>
          <a:bodyPr/>
          <a:lstStyle/>
          <a:p>
            <a:pPr marL="0" indent="457200">
              <a:buFont typeface="Wingdings" panose="05000000000000000000" pitchFamily="2" charset="2"/>
              <a:buNone/>
            </a:pPr>
            <a:r>
              <a:rPr kumimoji="1" lang="zh-CN" altLang="en-US" noProof="1">
                <a:cs typeface="宋体" charset="0"/>
              </a:rPr>
              <a:t>本项目选择客户在一定时间内累积的飞行里程</a:t>
            </a:r>
            <a:r>
              <a:rPr kumimoji="1" lang="en-US" altLang="zh-CN" noProof="1">
                <a:cs typeface="宋体" charset="0"/>
              </a:rPr>
              <a:t>M</a:t>
            </a:r>
            <a:r>
              <a:rPr kumimoji="1" lang="zh-CN" altLang="en-US" noProof="1">
                <a:cs typeface="宋体" charset="0"/>
              </a:rPr>
              <a:t>和客户在一定时间内乘坐舱位所对应的折扣系数的平均值</a:t>
            </a:r>
            <a:r>
              <a:rPr kumimoji="1" lang="en-US" altLang="zh-CN" noProof="1">
                <a:cs typeface="宋体" charset="0"/>
              </a:rPr>
              <a:t>C</a:t>
            </a:r>
            <a:r>
              <a:rPr kumimoji="1" lang="zh-CN" altLang="en-US" noProof="1">
                <a:cs typeface="宋体" charset="0"/>
              </a:rPr>
              <a:t>两个特征代替消费金额。此外，航空公司会员入会时间的长短在一定程度上能够影响客户价值，所以在模型中增加客户关系长度</a:t>
            </a:r>
            <a:r>
              <a:rPr kumimoji="1" lang="en-US" altLang="zh-CN" noProof="1">
                <a:cs typeface="宋体" charset="0"/>
              </a:rPr>
              <a:t>L</a:t>
            </a:r>
            <a:r>
              <a:rPr kumimoji="1" lang="zh-CN" altLang="en-US" noProof="1">
                <a:cs typeface="宋体" charset="0"/>
              </a:rPr>
              <a:t>，作为区分客户的另一特征。</a:t>
            </a:r>
            <a:endParaRPr kumimoji="1" lang="en-US" altLang="zh-CN" noProof="1">
              <a:cs typeface="宋体" charset="0"/>
            </a:endParaRPr>
          </a:p>
          <a:p>
            <a:pPr marL="0" indent="457200">
              <a:buFont typeface="Wingdings" panose="05000000000000000000" pitchFamily="2" charset="2"/>
              <a:buNone/>
            </a:pPr>
            <a:r>
              <a:rPr kumimoji="1" lang="zh-CN" altLang="en-US" noProof="1">
                <a:cs typeface="宋体" charset="0"/>
              </a:rPr>
              <a:t>本项目将客户关系长度</a:t>
            </a:r>
            <a:r>
              <a:rPr kumimoji="1" lang="en-US" altLang="zh-CN" noProof="1">
                <a:cs typeface="宋体" charset="0"/>
              </a:rPr>
              <a:t>L</a:t>
            </a:r>
            <a:r>
              <a:rPr kumimoji="1" lang="zh-CN" altLang="en-US" noProof="1">
                <a:cs typeface="宋体" charset="0"/>
              </a:rPr>
              <a:t>，消费时间间隔</a:t>
            </a:r>
            <a:r>
              <a:rPr kumimoji="1" lang="en-US" altLang="zh-CN" noProof="1">
                <a:cs typeface="宋体" charset="0"/>
              </a:rPr>
              <a:t>R</a:t>
            </a:r>
            <a:r>
              <a:rPr kumimoji="1" lang="zh-CN" altLang="en-US" noProof="1">
                <a:cs typeface="宋体" charset="0"/>
              </a:rPr>
              <a:t>，消费频率</a:t>
            </a:r>
            <a:r>
              <a:rPr kumimoji="1" lang="en-US" altLang="zh-CN" noProof="1">
                <a:cs typeface="宋体" charset="0"/>
              </a:rPr>
              <a:t>F</a:t>
            </a:r>
            <a:r>
              <a:rPr kumimoji="1" lang="zh-CN" altLang="en-US" noProof="1">
                <a:cs typeface="宋体" charset="0"/>
              </a:rPr>
              <a:t>，飞行里程</a:t>
            </a:r>
            <a:r>
              <a:rPr kumimoji="1" lang="en-US" altLang="zh-CN" noProof="1">
                <a:cs typeface="宋体" charset="0"/>
              </a:rPr>
              <a:t>M</a:t>
            </a:r>
            <a:r>
              <a:rPr kumimoji="1" lang="zh-CN" altLang="en-US" noProof="1">
                <a:cs typeface="宋体" charset="0"/>
              </a:rPr>
              <a:t>和折扣系数的平均值</a:t>
            </a:r>
            <a:r>
              <a:rPr kumimoji="1" lang="en-US" altLang="zh-CN" noProof="1">
                <a:cs typeface="宋体" charset="0"/>
              </a:rPr>
              <a:t>C</a:t>
            </a:r>
            <a:r>
              <a:rPr kumimoji="1" lang="zh-CN" altLang="en-US" noProof="1">
                <a:cs typeface="宋体" charset="0"/>
              </a:rPr>
              <a:t>作为航空公司识别客户价值的关键特征（如表 </a:t>
            </a:r>
            <a:r>
              <a:rPr kumimoji="1" lang="en-US" altLang="zh-CN" noProof="1">
                <a:cs typeface="宋体" charset="0"/>
              </a:rPr>
              <a:t>3 2</a:t>
            </a:r>
            <a:r>
              <a:rPr kumimoji="1" lang="zh-CN" altLang="en-US" noProof="1">
                <a:cs typeface="宋体" charset="0"/>
              </a:rPr>
              <a:t>所示），记为</a:t>
            </a:r>
            <a:r>
              <a:rPr kumimoji="1" lang="en-US" altLang="zh-CN" noProof="1">
                <a:cs typeface="宋体" charset="0"/>
              </a:rPr>
              <a:t>LRFMC</a:t>
            </a:r>
            <a:r>
              <a:rPr kumimoji="1" lang="zh-CN" altLang="en-US" noProof="1">
                <a:cs typeface="宋体" charset="0"/>
              </a:rPr>
              <a:t>模型。</a:t>
            </a:r>
          </a:p>
        </p:txBody>
      </p:sp>
      <p:sp>
        <p:nvSpPr>
          <p:cNvPr id="2" name="标题 2">
            <a:extLst>
              <a:ext uri="{FF2B5EF4-FFF2-40B4-BE49-F238E27FC236}">
                <a16:creationId xmlns:a16="http://schemas.microsoft.com/office/drawing/2014/main" id="{D90F1AD8-6DBB-41B1-B8CD-C46F321F6B66}"/>
              </a:ext>
            </a:extLst>
          </p:cNvPr>
          <p:cNvSpPr>
            <a:spLocks noGrp="1" noChangeArrowheads="1"/>
          </p:cNvSpPr>
          <p:nvPr>
            <p:ph type="title"/>
          </p:nvPr>
        </p:nvSpPr>
        <p:spPr>
          <a:xfrm>
            <a:off x="255588" y="358775"/>
            <a:ext cx="10972800" cy="528638"/>
          </a:xfrm>
        </p:spPr>
        <p:txBody>
          <a:bodyPr/>
          <a:lstStyle/>
          <a:p>
            <a:r>
              <a:rPr lang="zh-CN" altLang="en-US"/>
              <a:t>构建航空客户价值分析的关键特征</a:t>
            </a:r>
          </a:p>
        </p:txBody>
      </p:sp>
      <p:sp>
        <p:nvSpPr>
          <p:cNvPr id="22531" name="内容占位符 3">
            <a:extLst>
              <a:ext uri="{FF2B5EF4-FFF2-40B4-BE49-F238E27FC236}">
                <a16:creationId xmlns:a16="http://schemas.microsoft.com/office/drawing/2014/main" id="{16B25B61-529B-44C9-87AA-F9EE51C701CE}"/>
              </a:ext>
            </a:extLst>
          </p:cNvPr>
          <p:cNvSpPr>
            <a:spLocks noGrp="1" noChangeArrowheads="1"/>
          </p:cNvSpPr>
          <p:nvPr>
            <p:ph idx="10"/>
          </p:nvPr>
        </p:nvSpPr>
        <p:spPr>
          <a:xfrm>
            <a:off x="423863" y="1138238"/>
            <a:ext cx="11107737" cy="427037"/>
          </a:xfrm>
        </p:spPr>
        <p:txBody>
          <a:bodyPr/>
          <a:lstStyle/>
          <a:p>
            <a:r>
              <a:rPr lang="en-US" altLang="zh-CN" b="1"/>
              <a:t>4. </a:t>
            </a:r>
            <a:r>
              <a:rPr b="1"/>
              <a:t>航空客户价值分析的</a:t>
            </a:r>
            <a:r>
              <a:rPr lang="en-US" altLang="zh-CN" b="1"/>
              <a:t>LRFMC</a:t>
            </a:r>
            <a:r>
              <a:rPr b="1"/>
              <a:t>模型</a:t>
            </a:r>
          </a:p>
        </p:txBody>
      </p:sp>
      <p:graphicFrame>
        <p:nvGraphicFramePr>
          <p:cNvPr id="5" name="表格 4">
            <a:extLst>
              <a:ext uri="{FF2B5EF4-FFF2-40B4-BE49-F238E27FC236}">
                <a16:creationId xmlns:a16="http://schemas.microsoft.com/office/drawing/2014/main" id="{2B072481-135C-44C0-A574-181B41CFCA4E}"/>
              </a:ext>
            </a:extLst>
          </p:cNvPr>
          <p:cNvGraphicFramePr>
            <a:graphicFrameLocks noGrp="1"/>
          </p:cNvGraphicFramePr>
          <p:nvPr/>
        </p:nvGraphicFramePr>
        <p:xfrm>
          <a:off x="604838" y="4186238"/>
          <a:ext cx="10852152" cy="1528833"/>
        </p:xfrm>
        <a:graphic>
          <a:graphicData uri="http://schemas.openxmlformats.org/drawingml/2006/table">
            <a:tbl>
              <a:tblPr firstRow="1" firstCol="1" bandRow="1">
                <a:tableStyleId>{5C22544A-7EE6-4342-B048-85BDC9FD1C3A}</a:tableStyleId>
              </a:tblPr>
              <a:tblGrid>
                <a:gridCol w="1808692">
                  <a:extLst>
                    <a:ext uri="{9D8B030D-6E8A-4147-A177-3AD203B41FA5}">
                      <a16:colId xmlns:a16="http://schemas.microsoft.com/office/drawing/2014/main" val="20000"/>
                    </a:ext>
                  </a:extLst>
                </a:gridCol>
                <a:gridCol w="1808692">
                  <a:extLst>
                    <a:ext uri="{9D8B030D-6E8A-4147-A177-3AD203B41FA5}">
                      <a16:colId xmlns:a16="http://schemas.microsoft.com/office/drawing/2014/main" val="20001"/>
                    </a:ext>
                  </a:extLst>
                </a:gridCol>
                <a:gridCol w="1808692">
                  <a:extLst>
                    <a:ext uri="{9D8B030D-6E8A-4147-A177-3AD203B41FA5}">
                      <a16:colId xmlns:a16="http://schemas.microsoft.com/office/drawing/2014/main" val="20002"/>
                    </a:ext>
                  </a:extLst>
                </a:gridCol>
                <a:gridCol w="1808692">
                  <a:extLst>
                    <a:ext uri="{9D8B030D-6E8A-4147-A177-3AD203B41FA5}">
                      <a16:colId xmlns:a16="http://schemas.microsoft.com/office/drawing/2014/main" val="20003"/>
                    </a:ext>
                  </a:extLst>
                </a:gridCol>
                <a:gridCol w="1808692">
                  <a:extLst>
                    <a:ext uri="{9D8B030D-6E8A-4147-A177-3AD203B41FA5}">
                      <a16:colId xmlns:a16="http://schemas.microsoft.com/office/drawing/2014/main" val="20004"/>
                    </a:ext>
                  </a:extLst>
                </a:gridCol>
                <a:gridCol w="1808692">
                  <a:extLst>
                    <a:ext uri="{9D8B030D-6E8A-4147-A177-3AD203B41FA5}">
                      <a16:colId xmlns:a16="http://schemas.microsoft.com/office/drawing/2014/main" val="20005"/>
                    </a:ext>
                  </a:extLst>
                </a:gridCol>
              </a:tblGrid>
              <a:tr h="431553">
                <a:tc>
                  <a:txBody>
                    <a:bodyPr/>
                    <a:lstStyle/>
                    <a:p>
                      <a:pPr algn="ctr">
                        <a:spcAft>
                          <a:spcPts val="0"/>
                        </a:spcAft>
                      </a:pPr>
                      <a:r>
                        <a:rPr lang="zh-CN" sz="1800" kern="100" dirty="0">
                          <a:effectLst/>
                          <a:latin typeface="微软雅黑" pitchFamily="34" charset="-122"/>
                          <a:ea typeface="微软雅黑" pitchFamily="34" charset="-122"/>
                        </a:rPr>
                        <a:t>模型</a:t>
                      </a:r>
                      <a:endParaRPr lang="zh-CN" sz="1800" kern="100" dirty="0">
                        <a:effectLst/>
                        <a:latin typeface="微软雅黑" pitchFamily="34" charset="-122"/>
                        <a:ea typeface="微软雅黑" pitchFamily="34" charset="-122"/>
                        <a:cs typeface="Times New Roman"/>
                      </a:endParaRPr>
                    </a:p>
                  </a:txBody>
                  <a:tcPr marL="58191" marR="58191" marT="0" marB="0" anchor="ctr"/>
                </a:tc>
                <a:tc>
                  <a:txBody>
                    <a:bodyPr/>
                    <a:lstStyle/>
                    <a:p>
                      <a:pPr algn="ctr">
                        <a:spcAft>
                          <a:spcPts val="0"/>
                        </a:spcAft>
                      </a:pPr>
                      <a:r>
                        <a:rPr lang="en-US" sz="1800" kern="100" dirty="0">
                          <a:effectLst/>
                          <a:latin typeface="微软雅黑" pitchFamily="34" charset="-122"/>
                          <a:ea typeface="微软雅黑" pitchFamily="34" charset="-122"/>
                        </a:rPr>
                        <a:t>L</a:t>
                      </a:r>
                      <a:endParaRPr lang="zh-CN" sz="1800" kern="100" dirty="0">
                        <a:effectLst/>
                        <a:latin typeface="微软雅黑" pitchFamily="34" charset="-122"/>
                        <a:ea typeface="微软雅黑" pitchFamily="34" charset="-122"/>
                        <a:cs typeface="Times New Roman"/>
                      </a:endParaRPr>
                    </a:p>
                  </a:txBody>
                  <a:tcPr marL="58191" marR="58191" marT="0" marB="0" anchor="ctr"/>
                </a:tc>
                <a:tc>
                  <a:txBody>
                    <a:bodyPr/>
                    <a:lstStyle/>
                    <a:p>
                      <a:pPr algn="ctr">
                        <a:spcAft>
                          <a:spcPts val="0"/>
                        </a:spcAft>
                      </a:pPr>
                      <a:r>
                        <a:rPr lang="en-US" sz="1800" kern="100">
                          <a:effectLst/>
                          <a:latin typeface="微软雅黑" pitchFamily="34" charset="-122"/>
                          <a:ea typeface="微软雅黑" pitchFamily="34" charset="-122"/>
                        </a:rPr>
                        <a:t>R</a:t>
                      </a:r>
                      <a:endParaRPr lang="zh-CN" sz="1800" kern="100">
                        <a:effectLst/>
                        <a:latin typeface="微软雅黑" pitchFamily="34" charset="-122"/>
                        <a:ea typeface="微软雅黑" pitchFamily="34" charset="-122"/>
                        <a:cs typeface="Times New Roman"/>
                      </a:endParaRPr>
                    </a:p>
                  </a:txBody>
                  <a:tcPr marL="58191" marR="58191" marT="0" marB="0" anchor="ctr"/>
                </a:tc>
                <a:tc>
                  <a:txBody>
                    <a:bodyPr/>
                    <a:lstStyle/>
                    <a:p>
                      <a:pPr algn="ctr">
                        <a:spcAft>
                          <a:spcPts val="0"/>
                        </a:spcAft>
                      </a:pPr>
                      <a:r>
                        <a:rPr lang="en-US" sz="1800" kern="100">
                          <a:effectLst/>
                          <a:latin typeface="微软雅黑" pitchFamily="34" charset="-122"/>
                          <a:ea typeface="微软雅黑" pitchFamily="34" charset="-122"/>
                        </a:rPr>
                        <a:t>F</a:t>
                      </a:r>
                      <a:endParaRPr lang="zh-CN" sz="1800" kern="100">
                        <a:effectLst/>
                        <a:latin typeface="微软雅黑" pitchFamily="34" charset="-122"/>
                        <a:ea typeface="微软雅黑" pitchFamily="34" charset="-122"/>
                        <a:cs typeface="Times New Roman"/>
                      </a:endParaRPr>
                    </a:p>
                  </a:txBody>
                  <a:tcPr marL="58191" marR="58191" marT="0" marB="0" anchor="ctr"/>
                </a:tc>
                <a:tc>
                  <a:txBody>
                    <a:bodyPr/>
                    <a:lstStyle/>
                    <a:p>
                      <a:pPr algn="ctr">
                        <a:spcAft>
                          <a:spcPts val="0"/>
                        </a:spcAft>
                      </a:pPr>
                      <a:r>
                        <a:rPr lang="en-US" sz="1800" kern="100">
                          <a:effectLst/>
                          <a:latin typeface="微软雅黑" pitchFamily="34" charset="-122"/>
                          <a:ea typeface="微软雅黑" pitchFamily="34" charset="-122"/>
                        </a:rPr>
                        <a:t>M</a:t>
                      </a:r>
                      <a:endParaRPr lang="zh-CN" sz="1800" kern="100">
                        <a:effectLst/>
                        <a:latin typeface="微软雅黑" pitchFamily="34" charset="-122"/>
                        <a:ea typeface="微软雅黑" pitchFamily="34" charset="-122"/>
                        <a:cs typeface="Times New Roman"/>
                      </a:endParaRPr>
                    </a:p>
                  </a:txBody>
                  <a:tcPr marL="58191" marR="58191" marT="0" marB="0" anchor="ctr"/>
                </a:tc>
                <a:tc>
                  <a:txBody>
                    <a:bodyPr/>
                    <a:lstStyle/>
                    <a:p>
                      <a:pPr algn="ctr">
                        <a:spcAft>
                          <a:spcPts val="0"/>
                        </a:spcAft>
                      </a:pPr>
                      <a:r>
                        <a:rPr lang="en-US" sz="1800" kern="100">
                          <a:effectLst/>
                          <a:latin typeface="微软雅黑" pitchFamily="34" charset="-122"/>
                          <a:ea typeface="微软雅黑" pitchFamily="34" charset="-122"/>
                        </a:rPr>
                        <a:t>C</a:t>
                      </a:r>
                      <a:endParaRPr lang="zh-CN" sz="1800" kern="100">
                        <a:effectLst/>
                        <a:latin typeface="微软雅黑" pitchFamily="34" charset="-122"/>
                        <a:ea typeface="微软雅黑" pitchFamily="34" charset="-122"/>
                        <a:cs typeface="Times New Roman"/>
                      </a:endParaRPr>
                    </a:p>
                  </a:txBody>
                  <a:tcPr marL="58191" marR="58191" marT="0" marB="0" anchor="ctr"/>
                </a:tc>
                <a:extLst>
                  <a:ext uri="{0D108BD9-81ED-4DB2-BD59-A6C34878D82A}">
                    <a16:rowId xmlns:a16="http://schemas.microsoft.com/office/drawing/2014/main" val="10000"/>
                  </a:ext>
                </a:extLst>
              </a:tr>
              <a:tr h="1097209">
                <a:tc>
                  <a:txBody>
                    <a:bodyPr/>
                    <a:lstStyle/>
                    <a:p>
                      <a:pPr algn="ctr">
                        <a:spcAft>
                          <a:spcPts val="0"/>
                        </a:spcAft>
                      </a:pPr>
                      <a:r>
                        <a:rPr lang="zh-CN" sz="1800" b="0" kern="100" dirty="0">
                          <a:effectLst/>
                          <a:latin typeface="微软雅黑" pitchFamily="34" charset="-122"/>
                          <a:ea typeface="微软雅黑" pitchFamily="34" charset="-122"/>
                        </a:rPr>
                        <a:t>航空公司</a:t>
                      </a:r>
                      <a:endParaRPr lang="en-US" altLang="zh-CN" sz="1800" b="0" kern="100" dirty="0">
                        <a:effectLst/>
                        <a:latin typeface="微软雅黑" pitchFamily="34" charset="-122"/>
                        <a:ea typeface="微软雅黑" pitchFamily="34" charset="-122"/>
                      </a:endParaRPr>
                    </a:p>
                    <a:p>
                      <a:pPr algn="ctr">
                        <a:spcAft>
                          <a:spcPts val="0"/>
                        </a:spcAft>
                      </a:pPr>
                      <a:r>
                        <a:rPr lang="en-US" sz="1800" b="0" kern="100" dirty="0">
                          <a:effectLst/>
                          <a:latin typeface="微软雅黑" pitchFamily="34" charset="-122"/>
                          <a:ea typeface="微软雅黑" pitchFamily="34" charset="-122"/>
                        </a:rPr>
                        <a:t>LRFMC</a:t>
                      </a:r>
                      <a:r>
                        <a:rPr lang="zh-CN" sz="1800" b="0" kern="100" dirty="0">
                          <a:effectLst/>
                          <a:latin typeface="微软雅黑" pitchFamily="34" charset="-122"/>
                          <a:ea typeface="微软雅黑" pitchFamily="34" charset="-122"/>
                        </a:rPr>
                        <a:t>模型</a:t>
                      </a:r>
                      <a:endParaRPr lang="zh-CN" sz="1800" b="0" kern="100" dirty="0">
                        <a:effectLst/>
                        <a:latin typeface="微软雅黑" pitchFamily="34" charset="-122"/>
                        <a:ea typeface="微软雅黑" pitchFamily="34" charset="-122"/>
                        <a:cs typeface="Times New Roman"/>
                      </a:endParaRPr>
                    </a:p>
                  </a:txBody>
                  <a:tcPr marL="58191" marR="58191" marT="0" marB="0" anchor="ctr"/>
                </a:tc>
                <a:tc>
                  <a:txBody>
                    <a:bodyPr/>
                    <a:lstStyle/>
                    <a:p>
                      <a:pPr algn="ctr">
                        <a:spcAft>
                          <a:spcPts val="0"/>
                        </a:spcAft>
                      </a:pPr>
                      <a:r>
                        <a:rPr lang="zh-CN" sz="1800" kern="100" dirty="0">
                          <a:effectLst/>
                          <a:latin typeface="微软雅黑" pitchFamily="34" charset="-122"/>
                          <a:ea typeface="微软雅黑" pitchFamily="34" charset="-122"/>
                        </a:rPr>
                        <a:t>会员入会时间距观测窗口结束的月数</a:t>
                      </a:r>
                      <a:endParaRPr lang="zh-CN" sz="1800" kern="100" dirty="0">
                        <a:effectLst/>
                        <a:latin typeface="微软雅黑" pitchFamily="34" charset="-122"/>
                        <a:ea typeface="微软雅黑" pitchFamily="34" charset="-122"/>
                        <a:cs typeface="Times New Roman"/>
                      </a:endParaRPr>
                    </a:p>
                  </a:txBody>
                  <a:tcPr marL="58191" marR="58191" marT="0" marB="0" anchor="ctr"/>
                </a:tc>
                <a:tc>
                  <a:txBody>
                    <a:bodyPr/>
                    <a:lstStyle/>
                    <a:p>
                      <a:pPr algn="ctr">
                        <a:spcAft>
                          <a:spcPts val="0"/>
                        </a:spcAft>
                      </a:pPr>
                      <a:r>
                        <a:rPr lang="zh-CN" sz="1800" kern="100" dirty="0">
                          <a:effectLst/>
                          <a:latin typeface="微软雅黑" pitchFamily="34" charset="-122"/>
                          <a:ea typeface="微软雅黑" pitchFamily="34" charset="-122"/>
                        </a:rPr>
                        <a:t>客户最近一次乘坐公司飞机距观测窗口结束的月数</a:t>
                      </a:r>
                      <a:endParaRPr lang="zh-CN" sz="1800" kern="100" dirty="0">
                        <a:effectLst/>
                        <a:latin typeface="微软雅黑" pitchFamily="34" charset="-122"/>
                        <a:ea typeface="微软雅黑" pitchFamily="34" charset="-122"/>
                        <a:cs typeface="Times New Roman"/>
                      </a:endParaRPr>
                    </a:p>
                  </a:txBody>
                  <a:tcPr marL="58191" marR="58191" marT="0" marB="0" anchor="ctr"/>
                </a:tc>
                <a:tc>
                  <a:txBody>
                    <a:bodyPr/>
                    <a:lstStyle/>
                    <a:p>
                      <a:pPr algn="ctr">
                        <a:spcAft>
                          <a:spcPts val="0"/>
                        </a:spcAft>
                      </a:pPr>
                      <a:r>
                        <a:rPr lang="zh-CN" sz="1800" kern="100">
                          <a:effectLst/>
                          <a:latin typeface="微软雅黑" pitchFamily="34" charset="-122"/>
                          <a:ea typeface="微软雅黑" pitchFamily="34" charset="-122"/>
                        </a:rPr>
                        <a:t>客户在观测窗口内乘坐公司飞机的次数</a:t>
                      </a:r>
                      <a:endParaRPr lang="zh-CN" sz="1800" kern="100">
                        <a:effectLst/>
                        <a:latin typeface="微软雅黑" pitchFamily="34" charset="-122"/>
                        <a:ea typeface="微软雅黑" pitchFamily="34" charset="-122"/>
                        <a:cs typeface="Times New Roman"/>
                      </a:endParaRPr>
                    </a:p>
                  </a:txBody>
                  <a:tcPr marL="58191" marR="58191" marT="0" marB="0" anchor="ctr"/>
                </a:tc>
                <a:tc>
                  <a:txBody>
                    <a:bodyPr/>
                    <a:lstStyle/>
                    <a:p>
                      <a:pPr algn="ctr">
                        <a:spcAft>
                          <a:spcPts val="0"/>
                        </a:spcAft>
                      </a:pPr>
                      <a:r>
                        <a:rPr lang="zh-CN" sz="1800" kern="100">
                          <a:effectLst/>
                          <a:latin typeface="微软雅黑" pitchFamily="34" charset="-122"/>
                          <a:ea typeface="微软雅黑" pitchFamily="34" charset="-122"/>
                        </a:rPr>
                        <a:t>客户在观测窗口内累计的飞行里程</a:t>
                      </a:r>
                      <a:endParaRPr lang="zh-CN" sz="1800" kern="100">
                        <a:effectLst/>
                        <a:latin typeface="微软雅黑" pitchFamily="34" charset="-122"/>
                        <a:ea typeface="微软雅黑" pitchFamily="34" charset="-122"/>
                        <a:cs typeface="Times New Roman"/>
                      </a:endParaRPr>
                    </a:p>
                  </a:txBody>
                  <a:tcPr marL="58191" marR="58191" marT="0" marB="0" anchor="ctr"/>
                </a:tc>
                <a:tc>
                  <a:txBody>
                    <a:bodyPr/>
                    <a:lstStyle/>
                    <a:p>
                      <a:pPr algn="ctr">
                        <a:spcAft>
                          <a:spcPts val="0"/>
                        </a:spcAft>
                      </a:pPr>
                      <a:r>
                        <a:rPr lang="zh-CN" sz="1800" kern="100" dirty="0">
                          <a:effectLst/>
                          <a:latin typeface="微软雅黑" pitchFamily="34" charset="-122"/>
                          <a:ea typeface="微软雅黑" pitchFamily="34" charset="-122"/>
                        </a:rPr>
                        <a:t>客户在观测窗口内乘坐舱位所对应的折扣系数的平均值</a:t>
                      </a:r>
                      <a:endParaRPr lang="zh-CN" sz="1800" kern="100" dirty="0">
                        <a:effectLst/>
                        <a:latin typeface="微软雅黑" pitchFamily="34" charset="-122"/>
                        <a:ea typeface="微软雅黑" pitchFamily="34" charset="-122"/>
                        <a:cs typeface="Times New Roman"/>
                      </a:endParaRPr>
                    </a:p>
                  </a:txBody>
                  <a:tcPr marL="58191" marR="58191" marT="0" marB="0" anchor="ctr"/>
                </a:tc>
                <a:extLst>
                  <a:ext uri="{0D108BD9-81ED-4DB2-BD59-A6C34878D82A}">
                    <a16:rowId xmlns:a16="http://schemas.microsoft.com/office/drawing/2014/main" val="10001"/>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内容占位符 1">
            <a:extLst>
              <a:ext uri="{FF2B5EF4-FFF2-40B4-BE49-F238E27FC236}">
                <a16:creationId xmlns:a16="http://schemas.microsoft.com/office/drawing/2014/main" id="{5B3663B7-0A71-475D-98F1-A34EF35DE28B}"/>
              </a:ext>
            </a:extLst>
          </p:cNvPr>
          <p:cNvSpPr>
            <a:spLocks noGrp="1"/>
          </p:cNvSpPr>
          <p:nvPr>
            <p:ph idx="1"/>
          </p:nvPr>
        </p:nvSpPr>
        <p:spPr>
          <a:xfrm>
            <a:off x="423863" y="1741488"/>
            <a:ext cx="11107737" cy="4370387"/>
          </a:xfrm>
        </p:spPr>
        <p:txBody>
          <a:bodyPr/>
          <a:lstStyle/>
          <a:p>
            <a:pPr marL="0" indent="457200">
              <a:buFont typeface="Wingdings" panose="05000000000000000000" pitchFamily="2" charset="2"/>
              <a:buNone/>
            </a:pPr>
            <a:r>
              <a:rPr kumimoji="1" lang="zh-CN" altLang="en-US" noProof="1">
                <a:cs typeface="宋体" charset="0"/>
              </a:rPr>
              <a:t>完成五个特征的构建以后，对每个特征数据分布情况进行分析，其数据的取值范围如表所示。从表中数据可以发现，五个特征的取值范围数据差异较大，为了消除数量级数据带来的影响，需要对数据做标准化处理。</a:t>
            </a:r>
          </a:p>
        </p:txBody>
      </p:sp>
      <p:sp>
        <p:nvSpPr>
          <p:cNvPr id="2" name="标题 2">
            <a:extLst>
              <a:ext uri="{FF2B5EF4-FFF2-40B4-BE49-F238E27FC236}">
                <a16:creationId xmlns:a16="http://schemas.microsoft.com/office/drawing/2014/main" id="{E58A8190-EA9F-44B2-935B-5C40E2CFF8FA}"/>
              </a:ext>
            </a:extLst>
          </p:cNvPr>
          <p:cNvSpPr>
            <a:spLocks noGrp="1" noChangeArrowheads="1"/>
          </p:cNvSpPr>
          <p:nvPr>
            <p:ph type="title"/>
          </p:nvPr>
        </p:nvSpPr>
        <p:spPr>
          <a:xfrm>
            <a:off x="255588" y="358775"/>
            <a:ext cx="10972800" cy="528638"/>
          </a:xfrm>
        </p:spPr>
        <p:txBody>
          <a:bodyPr/>
          <a:lstStyle/>
          <a:p>
            <a:r>
              <a:rPr lang="zh-CN" altLang="en-US"/>
              <a:t>标准化</a:t>
            </a:r>
            <a:r>
              <a:rPr lang="en-US" altLang="zh-CN"/>
              <a:t>LRFMC</a:t>
            </a:r>
            <a:r>
              <a:rPr lang="zh-CN" altLang="en-US"/>
              <a:t>五个特征</a:t>
            </a:r>
          </a:p>
        </p:txBody>
      </p:sp>
      <p:graphicFrame>
        <p:nvGraphicFramePr>
          <p:cNvPr id="5" name="内容占位符 4">
            <a:extLst>
              <a:ext uri="{FF2B5EF4-FFF2-40B4-BE49-F238E27FC236}">
                <a16:creationId xmlns:a16="http://schemas.microsoft.com/office/drawing/2014/main" id="{20C3F80E-2062-4998-8ABB-70699BE36C9E}"/>
              </a:ext>
            </a:extLst>
          </p:cNvPr>
          <p:cNvGraphicFramePr>
            <a:graphicFrameLocks noGrp="1"/>
          </p:cNvGraphicFramePr>
          <p:nvPr>
            <p:ph idx="1"/>
          </p:nvPr>
        </p:nvGraphicFramePr>
        <p:xfrm>
          <a:off x="1990725" y="3397250"/>
          <a:ext cx="7866065" cy="1295400"/>
        </p:xfrm>
        <a:graphic>
          <a:graphicData uri="http://schemas.openxmlformats.org/drawingml/2006/table">
            <a:tbl>
              <a:tblPr firstRow="1" firstCol="1" bandRow="1">
                <a:tableStyleId>{5C22544A-7EE6-4342-B048-85BDC9FD1C3A}</a:tableStyleId>
              </a:tblPr>
              <a:tblGrid>
                <a:gridCol w="1655190">
                  <a:extLst>
                    <a:ext uri="{9D8B030D-6E8A-4147-A177-3AD203B41FA5}">
                      <a16:colId xmlns:a16="http://schemas.microsoft.com/office/drawing/2014/main" val="20000"/>
                    </a:ext>
                  </a:extLst>
                </a:gridCol>
                <a:gridCol w="1242175">
                  <a:extLst>
                    <a:ext uri="{9D8B030D-6E8A-4147-A177-3AD203B41FA5}">
                      <a16:colId xmlns:a16="http://schemas.microsoft.com/office/drawing/2014/main" val="20001"/>
                    </a:ext>
                  </a:extLst>
                </a:gridCol>
                <a:gridCol w="1242175">
                  <a:extLst>
                    <a:ext uri="{9D8B030D-6E8A-4147-A177-3AD203B41FA5}">
                      <a16:colId xmlns:a16="http://schemas.microsoft.com/office/drawing/2014/main" val="20002"/>
                    </a:ext>
                  </a:extLst>
                </a:gridCol>
                <a:gridCol w="1242175">
                  <a:extLst>
                    <a:ext uri="{9D8B030D-6E8A-4147-A177-3AD203B41FA5}">
                      <a16:colId xmlns:a16="http://schemas.microsoft.com/office/drawing/2014/main" val="20003"/>
                    </a:ext>
                  </a:extLst>
                </a:gridCol>
                <a:gridCol w="1242175">
                  <a:extLst>
                    <a:ext uri="{9D8B030D-6E8A-4147-A177-3AD203B41FA5}">
                      <a16:colId xmlns:a16="http://schemas.microsoft.com/office/drawing/2014/main" val="20004"/>
                    </a:ext>
                  </a:extLst>
                </a:gridCol>
                <a:gridCol w="1242175">
                  <a:extLst>
                    <a:ext uri="{9D8B030D-6E8A-4147-A177-3AD203B41FA5}">
                      <a16:colId xmlns:a16="http://schemas.microsoft.com/office/drawing/2014/main" val="20005"/>
                    </a:ext>
                  </a:extLst>
                </a:gridCol>
              </a:tblGrid>
              <a:tr h="431800">
                <a:tc>
                  <a:txBody>
                    <a:bodyPr/>
                    <a:lstStyle/>
                    <a:p>
                      <a:pPr algn="ctr" fontAlgn="auto">
                        <a:spcAft>
                          <a:spcPts val="0"/>
                        </a:spcAft>
                      </a:pPr>
                      <a:r>
                        <a:rPr lang="zh-CN" sz="1800" kern="100" dirty="0">
                          <a:effectLst/>
                          <a:latin typeface="微软雅黑" pitchFamily="34" charset="-122"/>
                          <a:ea typeface="微软雅黑" pitchFamily="34" charset="-122"/>
                        </a:rPr>
                        <a:t>特征名称</a:t>
                      </a:r>
                      <a:endParaRPr lang="zh-CN" sz="1800" kern="100" dirty="0">
                        <a:effectLst/>
                        <a:latin typeface="微软雅黑" pitchFamily="34" charset="-122"/>
                        <a:ea typeface="微软雅黑" pitchFamily="34" charset="-122"/>
                        <a:cs typeface="Times New Roman"/>
                      </a:endParaRPr>
                    </a:p>
                  </a:txBody>
                  <a:tcPr marL="38722" marR="38722" marT="0" marB="0" anchor="ctr"/>
                </a:tc>
                <a:tc>
                  <a:txBody>
                    <a:bodyPr/>
                    <a:lstStyle/>
                    <a:p>
                      <a:pPr algn="ctr">
                        <a:spcAft>
                          <a:spcPts val="0"/>
                        </a:spcAft>
                      </a:pPr>
                      <a:r>
                        <a:rPr lang="en-US" sz="1800" kern="100" dirty="0">
                          <a:effectLst/>
                          <a:latin typeface="微软雅黑" pitchFamily="34" charset="-122"/>
                          <a:ea typeface="微软雅黑" pitchFamily="34" charset="-122"/>
                        </a:rPr>
                        <a:t>L</a:t>
                      </a:r>
                      <a:endParaRPr lang="zh-CN" sz="1800" kern="100" dirty="0">
                        <a:effectLst/>
                        <a:latin typeface="微软雅黑" pitchFamily="34" charset="-122"/>
                        <a:ea typeface="微软雅黑" pitchFamily="34" charset="-122"/>
                        <a:cs typeface="Times New Roman"/>
                      </a:endParaRPr>
                    </a:p>
                  </a:txBody>
                  <a:tcPr marL="38722" marR="38722" marT="0" marB="0" anchor="ctr"/>
                </a:tc>
                <a:tc>
                  <a:txBody>
                    <a:bodyPr/>
                    <a:lstStyle/>
                    <a:p>
                      <a:pPr algn="ctr">
                        <a:spcAft>
                          <a:spcPts val="0"/>
                        </a:spcAft>
                      </a:pPr>
                      <a:r>
                        <a:rPr lang="en-US" sz="1800" kern="100">
                          <a:effectLst/>
                          <a:latin typeface="微软雅黑" pitchFamily="34" charset="-122"/>
                          <a:ea typeface="微软雅黑" pitchFamily="34" charset="-122"/>
                        </a:rPr>
                        <a:t>R</a:t>
                      </a:r>
                      <a:endParaRPr lang="zh-CN" sz="1800" kern="100">
                        <a:effectLst/>
                        <a:latin typeface="微软雅黑" pitchFamily="34" charset="-122"/>
                        <a:ea typeface="微软雅黑" pitchFamily="34" charset="-122"/>
                        <a:cs typeface="Times New Roman"/>
                      </a:endParaRPr>
                    </a:p>
                  </a:txBody>
                  <a:tcPr marL="38722" marR="38722" marT="0" marB="0" anchor="ctr"/>
                </a:tc>
                <a:tc>
                  <a:txBody>
                    <a:bodyPr/>
                    <a:lstStyle/>
                    <a:p>
                      <a:pPr algn="ctr">
                        <a:spcAft>
                          <a:spcPts val="0"/>
                        </a:spcAft>
                      </a:pPr>
                      <a:r>
                        <a:rPr lang="en-US" sz="1800" kern="100">
                          <a:effectLst/>
                          <a:latin typeface="微软雅黑" pitchFamily="34" charset="-122"/>
                          <a:ea typeface="微软雅黑" pitchFamily="34" charset="-122"/>
                        </a:rPr>
                        <a:t>F</a:t>
                      </a:r>
                      <a:endParaRPr lang="zh-CN" sz="1800" kern="100">
                        <a:effectLst/>
                        <a:latin typeface="微软雅黑" pitchFamily="34" charset="-122"/>
                        <a:ea typeface="微软雅黑" pitchFamily="34" charset="-122"/>
                        <a:cs typeface="Times New Roman"/>
                      </a:endParaRPr>
                    </a:p>
                  </a:txBody>
                  <a:tcPr marL="38722" marR="38722" marT="0" marB="0" anchor="ctr"/>
                </a:tc>
                <a:tc>
                  <a:txBody>
                    <a:bodyPr/>
                    <a:lstStyle/>
                    <a:p>
                      <a:pPr algn="ctr">
                        <a:spcAft>
                          <a:spcPts val="0"/>
                        </a:spcAft>
                      </a:pPr>
                      <a:r>
                        <a:rPr lang="en-US" sz="1800" kern="100">
                          <a:effectLst/>
                          <a:latin typeface="微软雅黑" pitchFamily="34" charset="-122"/>
                          <a:ea typeface="微软雅黑" pitchFamily="34" charset="-122"/>
                        </a:rPr>
                        <a:t>M</a:t>
                      </a:r>
                      <a:endParaRPr lang="zh-CN" sz="1800" kern="100">
                        <a:effectLst/>
                        <a:latin typeface="微软雅黑" pitchFamily="34" charset="-122"/>
                        <a:ea typeface="微软雅黑" pitchFamily="34" charset="-122"/>
                        <a:cs typeface="Times New Roman"/>
                      </a:endParaRPr>
                    </a:p>
                  </a:txBody>
                  <a:tcPr marL="38722" marR="38722" marT="0" marB="0" anchor="ctr"/>
                </a:tc>
                <a:tc>
                  <a:txBody>
                    <a:bodyPr/>
                    <a:lstStyle/>
                    <a:p>
                      <a:pPr algn="ctr">
                        <a:spcAft>
                          <a:spcPts val="0"/>
                        </a:spcAft>
                      </a:pPr>
                      <a:r>
                        <a:rPr lang="en-US" sz="1800" kern="100">
                          <a:effectLst/>
                          <a:latin typeface="微软雅黑" pitchFamily="34" charset="-122"/>
                          <a:ea typeface="微软雅黑" pitchFamily="34" charset="-122"/>
                        </a:rPr>
                        <a:t>C</a:t>
                      </a:r>
                      <a:endParaRPr lang="zh-CN" sz="1800" kern="100">
                        <a:effectLst/>
                        <a:latin typeface="微软雅黑" pitchFamily="34" charset="-122"/>
                        <a:ea typeface="微软雅黑" pitchFamily="34" charset="-122"/>
                        <a:cs typeface="Times New Roman"/>
                      </a:endParaRPr>
                    </a:p>
                  </a:txBody>
                  <a:tcPr marL="38722" marR="38722" marT="0" marB="0" anchor="ctr"/>
                </a:tc>
                <a:extLst>
                  <a:ext uri="{0D108BD9-81ED-4DB2-BD59-A6C34878D82A}">
                    <a16:rowId xmlns:a16="http://schemas.microsoft.com/office/drawing/2014/main" val="10000"/>
                  </a:ext>
                </a:extLst>
              </a:tr>
              <a:tr h="431800">
                <a:tc>
                  <a:txBody>
                    <a:bodyPr/>
                    <a:lstStyle/>
                    <a:p>
                      <a:pPr algn="ctr" fontAlgn="auto">
                        <a:spcAft>
                          <a:spcPts val="0"/>
                        </a:spcAft>
                      </a:pPr>
                      <a:r>
                        <a:rPr lang="zh-CN" sz="1800" b="0" kern="100" dirty="0">
                          <a:effectLst/>
                          <a:latin typeface="微软雅黑" pitchFamily="34" charset="-122"/>
                          <a:ea typeface="微软雅黑" pitchFamily="34" charset="-122"/>
                        </a:rPr>
                        <a:t>最小值</a:t>
                      </a:r>
                      <a:endParaRPr lang="zh-CN" sz="1800" b="0" kern="100" dirty="0">
                        <a:effectLst/>
                        <a:latin typeface="微软雅黑" pitchFamily="34" charset="-122"/>
                        <a:ea typeface="微软雅黑" pitchFamily="34" charset="-122"/>
                        <a:cs typeface="Times New Roman"/>
                      </a:endParaRPr>
                    </a:p>
                  </a:txBody>
                  <a:tcPr marL="38722" marR="38722" marT="0" marB="0" anchor="ctr"/>
                </a:tc>
                <a:tc>
                  <a:txBody>
                    <a:bodyPr/>
                    <a:lstStyle/>
                    <a:p>
                      <a:pPr algn="ctr">
                        <a:spcAft>
                          <a:spcPts val="0"/>
                        </a:spcAft>
                      </a:pPr>
                      <a:r>
                        <a:rPr lang="en-US" sz="1800" kern="100">
                          <a:effectLst/>
                          <a:latin typeface="微软雅黑" pitchFamily="34" charset="-122"/>
                          <a:ea typeface="微软雅黑" pitchFamily="34" charset="-122"/>
                        </a:rPr>
                        <a:t>12.17</a:t>
                      </a:r>
                      <a:endParaRPr lang="zh-CN" sz="1800" kern="100">
                        <a:effectLst/>
                        <a:latin typeface="微软雅黑" pitchFamily="34" charset="-122"/>
                        <a:ea typeface="微软雅黑" pitchFamily="34" charset="-122"/>
                        <a:cs typeface="Times New Roman"/>
                      </a:endParaRPr>
                    </a:p>
                  </a:txBody>
                  <a:tcPr marL="38722" marR="38722" marT="0" marB="0" anchor="ctr"/>
                </a:tc>
                <a:tc>
                  <a:txBody>
                    <a:bodyPr/>
                    <a:lstStyle/>
                    <a:p>
                      <a:pPr algn="ctr">
                        <a:spcAft>
                          <a:spcPts val="0"/>
                        </a:spcAft>
                      </a:pPr>
                      <a:r>
                        <a:rPr lang="en-US" sz="1800" kern="100">
                          <a:effectLst/>
                          <a:latin typeface="微软雅黑" pitchFamily="34" charset="-122"/>
                          <a:ea typeface="微软雅黑" pitchFamily="34" charset="-122"/>
                        </a:rPr>
                        <a:t>0.03</a:t>
                      </a:r>
                      <a:endParaRPr lang="zh-CN" sz="1800" kern="100">
                        <a:effectLst/>
                        <a:latin typeface="微软雅黑" pitchFamily="34" charset="-122"/>
                        <a:ea typeface="微软雅黑" pitchFamily="34" charset="-122"/>
                        <a:cs typeface="Times New Roman"/>
                      </a:endParaRPr>
                    </a:p>
                  </a:txBody>
                  <a:tcPr marL="38722" marR="38722" marT="0" marB="0" anchor="ctr"/>
                </a:tc>
                <a:tc>
                  <a:txBody>
                    <a:bodyPr/>
                    <a:lstStyle/>
                    <a:p>
                      <a:pPr algn="ctr">
                        <a:spcAft>
                          <a:spcPts val="0"/>
                        </a:spcAft>
                      </a:pPr>
                      <a:r>
                        <a:rPr lang="en-US" sz="1800" kern="100">
                          <a:effectLst/>
                          <a:latin typeface="微软雅黑" pitchFamily="34" charset="-122"/>
                          <a:ea typeface="微软雅黑" pitchFamily="34" charset="-122"/>
                        </a:rPr>
                        <a:t>2</a:t>
                      </a:r>
                      <a:endParaRPr lang="zh-CN" sz="1800" kern="100">
                        <a:effectLst/>
                        <a:latin typeface="微软雅黑" pitchFamily="34" charset="-122"/>
                        <a:ea typeface="微软雅黑" pitchFamily="34" charset="-122"/>
                        <a:cs typeface="Times New Roman"/>
                      </a:endParaRPr>
                    </a:p>
                  </a:txBody>
                  <a:tcPr marL="38722" marR="38722" marT="0" marB="0" anchor="ctr"/>
                </a:tc>
                <a:tc>
                  <a:txBody>
                    <a:bodyPr/>
                    <a:lstStyle/>
                    <a:p>
                      <a:pPr algn="ctr">
                        <a:spcAft>
                          <a:spcPts val="0"/>
                        </a:spcAft>
                      </a:pPr>
                      <a:r>
                        <a:rPr lang="en-US" sz="1800" kern="100">
                          <a:effectLst/>
                          <a:latin typeface="微软雅黑" pitchFamily="34" charset="-122"/>
                          <a:ea typeface="微软雅黑" pitchFamily="34" charset="-122"/>
                        </a:rPr>
                        <a:t>368</a:t>
                      </a:r>
                      <a:endParaRPr lang="zh-CN" sz="1800" kern="100">
                        <a:effectLst/>
                        <a:latin typeface="微软雅黑" pitchFamily="34" charset="-122"/>
                        <a:ea typeface="微软雅黑" pitchFamily="34" charset="-122"/>
                        <a:cs typeface="Times New Roman"/>
                      </a:endParaRPr>
                    </a:p>
                  </a:txBody>
                  <a:tcPr marL="38722" marR="38722" marT="0" marB="0" anchor="ctr"/>
                </a:tc>
                <a:tc>
                  <a:txBody>
                    <a:bodyPr/>
                    <a:lstStyle/>
                    <a:p>
                      <a:pPr algn="ctr">
                        <a:spcAft>
                          <a:spcPts val="0"/>
                        </a:spcAft>
                      </a:pPr>
                      <a:r>
                        <a:rPr lang="en-US" sz="1800" kern="100">
                          <a:effectLst/>
                          <a:latin typeface="微软雅黑" pitchFamily="34" charset="-122"/>
                          <a:ea typeface="微软雅黑" pitchFamily="34" charset="-122"/>
                        </a:rPr>
                        <a:t>0.14</a:t>
                      </a:r>
                      <a:endParaRPr lang="zh-CN" sz="1800" kern="100">
                        <a:effectLst/>
                        <a:latin typeface="微软雅黑" pitchFamily="34" charset="-122"/>
                        <a:ea typeface="微软雅黑" pitchFamily="34" charset="-122"/>
                        <a:cs typeface="Times New Roman"/>
                      </a:endParaRPr>
                    </a:p>
                  </a:txBody>
                  <a:tcPr marL="38722" marR="38722" marT="0" marB="0" anchor="ctr"/>
                </a:tc>
                <a:extLst>
                  <a:ext uri="{0D108BD9-81ED-4DB2-BD59-A6C34878D82A}">
                    <a16:rowId xmlns:a16="http://schemas.microsoft.com/office/drawing/2014/main" val="10001"/>
                  </a:ext>
                </a:extLst>
              </a:tr>
              <a:tr h="431800">
                <a:tc>
                  <a:txBody>
                    <a:bodyPr/>
                    <a:lstStyle/>
                    <a:p>
                      <a:pPr algn="ctr" fontAlgn="auto">
                        <a:spcAft>
                          <a:spcPts val="0"/>
                        </a:spcAft>
                      </a:pPr>
                      <a:r>
                        <a:rPr lang="zh-CN" sz="1800" b="0" kern="100" dirty="0">
                          <a:effectLst/>
                          <a:latin typeface="微软雅黑" pitchFamily="34" charset="-122"/>
                          <a:ea typeface="微软雅黑" pitchFamily="34" charset="-122"/>
                        </a:rPr>
                        <a:t>最大值</a:t>
                      </a:r>
                      <a:endParaRPr lang="zh-CN" sz="1800" b="0" kern="100" dirty="0">
                        <a:effectLst/>
                        <a:latin typeface="微软雅黑" pitchFamily="34" charset="-122"/>
                        <a:ea typeface="微软雅黑" pitchFamily="34" charset="-122"/>
                        <a:cs typeface="Times New Roman"/>
                      </a:endParaRPr>
                    </a:p>
                  </a:txBody>
                  <a:tcPr marL="38722" marR="38722" marT="0" marB="0" anchor="ctr"/>
                </a:tc>
                <a:tc>
                  <a:txBody>
                    <a:bodyPr/>
                    <a:lstStyle/>
                    <a:p>
                      <a:pPr algn="ctr">
                        <a:spcAft>
                          <a:spcPts val="0"/>
                        </a:spcAft>
                      </a:pPr>
                      <a:r>
                        <a:rPr lang="en-US" sz="1800" kern="100">
                          <a:effectLst/>
                          <a:latin typeface="微软雅黑" pitchFamily="34" charset="-122"/>
                          <a:ea typeface="微软雅黑" pitchFamily="34" charset="-122"/>
                        </a:rPr>
                        <a:t>114.57</a:t>
                      </a:r>
                      <a:endParaRPr lang="zh-CN" sz="1800" kern="100">
                        <a:effectLst/>
                        <a:latin typeface="微软雅黑" pitchFamily="34" charset="-122"/>
                        <a:ea typeface="微软雅黑" pitchFamily="34" charset="-122"/>
                        <a:cs typeface="Times New Roman"/>
                      </a:endParaRPr>
                    </a:p>
                  </a:txBody>
                  <a:tcPr marL="38722" marR="38722" marT="0" marB="0" anchor="ctr"/>
                </a:tc>
                <a:tc>
                  <a:txBody>
                    <a:bodyPr/>
                    <a:lstStyle/>
                    <a:p>
                      <a:pPr algn="ctr">
                        <a:spcAft>
                          <a:spcPts val="0"/>
                        </a:spcAft>
                      </a:pPr>
                      <a:r>
                        <a:rPr lang="en-US" sz="1800" kern="100">
                          <a:effectLst/>
                          <a:latin typeface="微软雅黑" pitchFamily="34" charset="-122"/>
                          <a:ea typeface="微软雅黑" pitchFamily="34" charset="-122"/>
                        </a:rPr>
                        <a:t>24.37</a:t>
                      </a:r>
                      <a:endParaRPr lang="zh-CN" sz="1800" kern="100">
                        <a:effectLst/>
                        <a:latin typeface="微软雅黑" pitchFamily="34" charset="-122"/>
                        <a:ea typeface="微软雅黑" pitchFamily="34" charset="-122"/>
                        <a:cs typeface="Times New Roman"/>
                      </a:endParaRPr>
                    </a:p>
                  </a:txBody>
                  <a:tcPr marL="38722" marR="38722" marT="0" marB="0" anchor="ctr"/>
                </a:tc>
                <a:tc>
                  <a:txBody>
                    <a:bodyPr/>
                    <a:lstStyle/>
                    <a:p>
                      <a:pPr algn="ctr">
                        <a:spcAft>
                          <a:spcPts val="0"/>
                        </a:spcAft>
                      </a:pPr>
                      <a:r>
                        <a:rPr lang="en-US" sz="1800" kern="100">
                          <a:effectLst/>
                          <a:latin typeface="微软雅黑" pitchFamily="34" charset="-122"/>
                          <a:ea typeface="微软雅黑" pitchFamily="34" charset="-122"/>
                        </a:rPr>
                        <a:t>213</a:t>
                      </a:r>
                      <a:endParaRPr lang="zh-CN" sz="1800" kern="100">
                        <a:effectLst/>
                        <a:latin typeface="微软雅黑" pitchFamily="34" charset="-122"/>
                        <a:ea typeface="微软雅黑" pitchFamily="34" charset="-122"/>
                        <a:cs typeface="Times New Roman"/>
                      </a:endParaRPr>
                    </a:p>
                  </a:txBody>
                  <a:tcPr marL="38722" marR="38722" marT="0" marB="0" anchor="ctr"/>
                </a:tc>
                <a:tc>
                  <a:txBody>
                    <a:bodyPr/>
                    <a:lstStyle/>
                    <a:p>
                      <a:pPr algn="ctr">
                        <a:spcAft>
                          <a:spcPts val="0"/>
                        </a:spcAft>
                      </a:pPr>
                      <a:r>
                        <a:rPr lang="en-US" sz="1800" kern="100">
                          <a:effectLst/>
                          <a:latin typeface="微软雅黑" pitchFamily="34" charset="-122"/>
                          <a:ea typeface="微软雅黑" pitchFamily="34" charset="-122"/>
                        </a:rPr>
                        <a:t>580717</a:t>
                      </a:r>
                      <a:endParaRPr lang="zh-CN" sz="1800" kern="100">
                        <a:effectLst/>
                        <a:latin typeface="微软雅黑" pitchFamily="34" charset="-122"/>
                        <a:ea typeface="微软雅黑" pitchFamily="34" charset="-122"/>
                        <a:cs typeface="Times New Roman"/>
                      </a:endParaRPr>
                    </a:p>
                  </a:txBody>
                  <a:tcPr marL="38722" marR="38722" marT="0" marB="0" anchor="ctr"/>
                </a:tc>
                <a:tc>
                  <a:txBody>
                    <a:bodyPr/>
                    <a:lstStyle/>
                    <a:p>
                      <a:pPr algn="ctr">
                        <a:spcAft>
                          <a:spcPts val="0"/>
                        </a:spcAft>
                      </a:pPr>
                      <a:r>
                        <a:rPr lang="en-US" sz="1800" kern="100" dirty="0">
                          <a:effectLst/>
                          <a:latin typeface="微软雅黑" pitchFamily="34" charset="-122"/>
                          <a:ea typeface="微软雅黑" pitchFamily="34" charset="-122"/>
                        </a:rPr>
                        <a:t>1.5</a:t>
                      </a:r>
                      <a:endParaRPr lang="zh-CN" sz="1800" kern="100" dirty="0">
                        <a:effectLst/>
                        <a:latin typeface="微软雅黑" pitchFamily="34" charset="-122"/>
                        <a:ea typeface="微软雅黑" pitchFamily="34" charset="-122"/>
                        <a:cs typeface="Times New Roman"/>
                      </a:endParaRPr>
                    </a:p>
                  </a:txBody>
                  <a:tcPr marL="38722" marR="38722" marT="0" marB="0" anchor="ctr"/>
                </a:tc>
                <a:extLst>
                  <a:ext uri="{0D108BD9-81ED-4DB2-BD59-A6C34878D82A}">
                    <a16:rowId xmlns:a16="http://schemas.microsoft.com/office/drawing/2014/main" val="10002"/>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a:extLst>
              <a:ext uri="{FF2B5EF4-FFF2-40B4-BE49-F238E27FC236}">
                <a16:creationId xmlns:a16="http://schemas.microsoft.com/office/drawing/2014/main" id="{E0FD232C-2856-4407-B132-E5B815A1FB5B}"/>
              </a:ext>
            </a:extLst>
          </p:cNvPr>
          <p:cNvGraphicFramePr>
            <a:graphicFrameLocks noGrp="1"/>
          </p:cNvGraphicFramePr>
          <p:nvPr>
            <p:ph idx="1"/>
          </p:nvPr>
        </p:nvGraphicFramePr>
        <p:xfrm>
          <a:off x="820738" y="1573213"/>
          <a:ext cx="10461625" cy="2349501"/>
        </p:xfrm>
        <a:graphic>
          <a:graphicData uri="http://schemas.openxmlformats.org/drawingml/2006/table">
            <a:tbl>
              <a:tblPr firstRow="1" firstCol="1" bandRow="1">
                <a:tableStyleId>{5C22544A-7EE6-4342-B048-85BDC9FD1C3A}</a:tableStyleId>
              </a:tblPr>
              <a:tblGrid>
                <a:gridCol w="2270395">
                  <a:extLst>
                    <a:ext uri="{9D8B030D-6E8A-4147-A177-3AD203B41FA5}">
                      <a16:colId xmlns:a16="http://schemas.microsoft.com/office/drawing/2014/main" val="20000"/>
                    </a:ext>
                  </a:extLst>
                </a:gridCol>
                <a:gridCol w="2025548">
                  <a:extLst>
                    <a:ext uri="{9D8B030D-6E8A-4147-A177-3AD203B41FA5}">
                      <a16:colId xmlns:a16="http://schemas.microsoft.com/office/drawing/2014/main" val="20001"/>
                    </a:ext>
                  </a:extLst>
                </a:gridCol>
                <a:gridCol w="1535855">
                  <a:extLst>
                    <a:ext uri="{9D8B030D-6E8A-4147-A177-3AD203B41FA5}">
                      <a16:colId xmlns:a16="http://schemas.microsoft.com/office/drawing/2014/main" val="20002"/>
                    </a:ext>
                  </a:extLst>
                </a:gridCol>
                <a:gridCol w="1446821">
                  <a:extLst>
                    <a:ext uri="{9D8B030D-6E8A-4147-A177-3AD203B41FA5}">
                      <a16:colId xmlns:a16="http://schemas.microsoft.com/office/drawing/2014/main" val="20003"/>
                    </a:ext>
                  </a:extLst>
                </a:gridCol>
                <a:gridCol w="1357787">
                  <a:extLst>
                    <a:ext uri="{9D8B030D-6E8A-4147-A177-3AD203B41FA5}">
                      <a16:colId xmlns:a16="http://schemas.microsoft.com/office/drawing/2014/main" val="20004"/>
                    </a:ext>
                  </a:extLst>
                </a:gridCol>
                <a:gridCol w="1825219">
                  <a:extLst>
                    <a:ext uri="{9D8B030D-6E8A-4147-A177-3AD203B41FA5}">
                      <a16:colId xmlns:a16="http://schemas.microsoft.com/office/drawing/2014/main" val="20005"/>
                    </a:ext>
                  </a:extLst>
                </a:gridCol>
              </a:tblGrid>
              <a:tr h="548841">
                <a:tc>
                  <a:txBody>
                    <a:bodyPr/>
                    <a:lstStyle/>
                    <a:p>
                      <a:pPr algn="ctr">
                        <a:spcAft>
                          <a:spcPts val="0"/>
                        </a:spcAft>
                      </a:pPr>
                      <a:r>
                        <a:rPr lang="en-US" sz="1800" kern="100" dirty="0">
                          <a:effectLst/>
                        </a:rPr>
                        <a:t>LOAD_TIME</a:t>
                      </a:r>
                      <a:endParaRPr lang="zh-CN" sz="1800" kern="100" dirty="0">
                        <a:effectLst/>
                        <a:latin typeface="Calibri"/>
                        <a:ea typeface="宋体"/>
                        <a:cs typeface="Times New Roman"/>
                      </a:endParaRPr>
                    </a:p>
                  </a:txBody>
                  <a:tcPr marL="55897" marR="55897" marT="0" marB="0" anchor="ctr"/>
                </a:tc>
                <a:tc>
                  <a:txBody>
                    <a:bodyPr/>
                    <a:lstStyle/>
                    <a:p>
                      <a:pPr algn="ctr">
                        <a:spcAft>
                          <a:spcPts val="0"/>
                        </a:spcAft>
                      </a:pPr>
                      <a:r>
                        <a:rPr lang="en-US" sz="1800" kern="100" dirty="0">
                          <a:effectLst/>
                        </a:rPr>
                        <a:t>FFP_DATE</a:t>
                      </a:r>
                      <a:endParaRPr lang="zh-CN" sz="1800" kern="100" dirty="0">
                        <a:effectLst/>
                        <a:latin typeface="Calibri"/>
                        <a:ea typeface="宋体"/>
                        <a:cs typeface="Times New Roman"/>
                      </a:endParaRPr>
                    </a:p>
                  </a:txBody>
                  <a:tcPr marL="55897" marR="55897" marT="0" marB="0" anchor="ctr"/>
                </a:tc>
                <a:tc>
                  <a:txBody>
                    <a:bodyPr/>
                    <a:lstStyle/>
                    <a:p>
                      <a:pPr algn="ctr">
                        <a:spcAft>
                          <a:spcPts val="0"/>
                        </a:spcAft>
                      </a:pPr>
                      <a:r>
                        <a:rPr lang="en-US" sz="1800" kern="100" dirty="0">
                          <a:effectLst/>
                        </a:rPr>
                        <a:t>LAST_</a:t>
                      </a:r>
                      <a:endParaRPr lang="zh-CN" sz="1800" kern="100" dirty="0">
                        <a:effectLst/>
                      </a:endParaRPr>
                    </a:p>
                    <a:p>
                      <a:pPr algn="ctr">
                        <a:spcAft>
                          <a:spcPts val="0"/>
                        </a:spcAft>
                      </a:pPr>
                      <a:r>
                        <a:rPr lang="en-US" sz="1800" kern="100" dirty="0">
                          <a:effectLst/>
                        </a:rPr>
                        <a:t>TO_END</a:t>
                      </a:r>
                      <a:endParaRPr lang="zh-CN" sz="1800" kern="100" dirty="0">
                        <a:effectLst/>
                        <a:latin typeface="Calibri"/>
                        <a:ea typeface="宋体"/>
                        <a:cs typeface="Times New Roman"/>
                      </a:endParaRPr>
                    </a:p>
                  </a:txBody>
                  <a:tcPr marL="55897" marR="55897" marT="0" marB="0" anchor="ctr"/>
                </a:tc>
                <a:tc>
                  <a:txBody>
                    <a:bodyPr/>
                    <a:lstStyle/>
                    <a:p>
                      <a:pPr algn="ctr">
                        <a:spcAft>
                          <a:spcPts val="0"/>
                        </a:spcAft>
                      </a:pPr>
                      <a:r>
                        <a:rPr lang="en-US" sz="1800" kern="100" dirty="0">
                          <a:effectLst/>
                        </a:rPr>
                        <a:t>FLIGHT_</a:t>
                      </a:r>
                      <a:endParaRPr lang="zh-CN" sz="1800" kern="100" dirty="0">
                        <a:effectLst/>
                      </a:endParaRPr>
                    </a:p>
                    <a:p>
                      <a:pPr algn="ctr">
                        <a:spcAft>
                          <a:spcPts val="0"/>
                        </a:spcAft>
                      </a:pPr>
                      <a:r>
                        <a:rPr lang="en-US" sz="1800" kern="100" dirty="0">
                          <a:effectLst/>
                        </a:rPr>
                        <a:t>COUNT</a:t>
                      </a:r>
                      <a:endParaRPr lang="zh-CN" sz="1800" kern="100" dirty="0">
                        <a:effectLst/>
                        <a:latin typeface="Calibri"/>
                        <a:ea typeface="宋体"/>
                        <a:cs typeface="Times New Roman"/>
                      </a:endParaRPr>
                    </a:p>
                  </a:txBody>
                  <a:tcPr marL="55897" marR="55897" marT="0" marB="0" anchor="ctr"/>
                </a:tc>
                <a:tc>
                  <a:txBody>
                    <a:bodyPr/>
                    <a:lstStyle/>
                    <a:p>
                      <a:pPr algn="ctr">
                        <a:spcAft>
                          <a:spcPts val="0"/>
                        </a:spcAft>
                      </a:pPr>
                      <a:r>
                        <a:rPr lang="en-US" sz="1800" kern="100">
                          <a:effectLst/>
                        </a:rPr>
                        <a:t>SEG_K</a:t>
                      </a:r>
                      <a:endParaRPr lang="zh-CN" sz="1800" kern="100">
                        <a:effectLst/>
                      </a:endParaRPr>
                    </a:p>
                    <a:p>
                      <a:pPr algn="ctr">
                        <a:spcAft>
                          <a:spcPts val="0"/>
                        </a:spcAft>
                      </a:pPr>
                      <a:r>
                        <a:rPr lang="en-US" sz="1800" kern="100">
                          <a:effectLst/>
                        </a:rPr>
                        <a:t>M_SUM</a:t>
                      </a:r>
                      <a:endParaRPr lang="zh-CN" sz="1800" kern="100">
                        <a:effectLst/>
                        <a:latin typeface="Calibri"/>
                        <a:ea typeface="宋体"/>
                        <a:cs typeface="Times New Roman"/>
                      </a:endParaRPr>
                    </a:p>
                  </a:txBody>
                  <a:tcPr marL="55897" marR="55897" marT="0" marB="0" anchor="ctr"/>
                </a:tc>
                <a:tc>
                  <a:txBody>
                    <a:bodyPr/>
                    <a:lstStyle/>
                    <a:p>
                      <a:pPr algn="ctr">
                        <a:spcAft>
                          <a:spcPts val="0"/>
                        </a:spcAft>
                      </a:pPr>
                      <a:r>
                        <a:rPr lang="en-US" sz="1800" kern="100">
                          <a:effectLst/>
                        </a:rPr>
                        <a:t>AVG_DIS</a:t>
                      </a:r>
                      <a:endParaRPr lang="zh-CN" sz="1800" kern="100">
                        <a:effectLst/>
                      </a:endParaRPr>
                    </a:p>
                    <a:p>
                      <a:pPr algn="ctr">
                        <a:spcAft>
                          <a:spcPts val="0"/>
                        </a:spcAft>
                      </a:pPr>
                      <a:r>
                        <a:rPr lang="en-US" sz="1800" kern="100">
                          <a:effectLst/>
                        </a:rPr>
                        <a:t>COUNT</a:t>
                      </a:r>
                      <a:endParaRPr lang="zh-CN" sz="1800" kern="100">
                        <a:effectLst/>
                        <a:latin typeface="Calibri"/>
                        <a:ea typeface="宋体"/>
                        <a:cs typeface="Times New Roman"/>
                      </a:endParaRPr>
                    </a:p>
                  </a:txBody>
                  <a:tcPr marL="55897" marR="55897" marT="0" marB="0" anchor="ctr"/>
                </a:tc>
                <a:extLst>
                  <a:ext uri="{0D108BD9-81ED-4DB2-BD59-A6C34878D82A}">
                    <a16:rowId xmlns:a16="http://schemas.microsoft.com/office/drawing/2014/main" val="10000"/>
                  </a:ext>
                </a:extLst>
              </a:tr>
              <a:tr h="360132">
                <a:tc>
                  <a:txBody>
                    <a:bodyPr/>
                    <a:lstStyle/>
                    <a:p>
                      <a:pPr algn="ctr">
                        <a:spcAft>
                          <a:spcPts val="0"/>
                        </a:spcAft>
                      </a:pPr>
                      <a:r>
                        <a:rPr lang="en-US" sz="1800" kern="100" dirty="0">
                          <a:effectLst/>
                        </a:rPr>
                        <a:t>2014/3/31</a:t>
                      </a:r>
                      <a:endParaRPr lang="zh-CN" sz="1800" kern="100" dirty="0">
                        <a:effectLst/>
                        <a:latin typeface="Calibri"/>
                        <a:ea typeface="宋体"/>
                        <a:cs typeface="Times New Roman"/>
                      </a:endParaRPr>
                    </a:p>
                  </a:txBody>
                  <a:tcPr marL="55897" marR="55897" marT="0" marB="0" anchor="ctr"/>
                </a:tc>
                <a:tc>
                  <a:txBody>
                    <a:bodyPr/>
                    <a:lstStyle/>
                    <a:p>
                      <a:pPr algn="ctr">
                        <a:spcAft>
                          <a:spcPts val="0"/>
                        </a:spcAft>
                      </a:pPr>
                      <a:r>
                        <a:rPr lang="en-US" sz="1800" kern="100">
                          <a:effectLst/>
                        </a:rPr>
                        <a:t>2013/3/16</a:t>
                      </a:r>
                      <a:endParaRPr lang="zh-CN" sz="1800" kern="100">
                        <a:effectLst/>
                        <a:latin typeface="Calibri"/>
                        <a:ea typeface="宋体"/>
                        <a:cs typeface="Times New Roman"/>
                      </a:endParaRPr>
                    </a:p>
                  </a:txBody>
                  <a:tcPr marL="55897" marR="55897" marT="0" marB="0" anchor="ctr"/>
                </a:tc>
                <a:tc>
                  <a:txBody>
                    <a:bodyPr/>
                    <a:lstStyle/>
                    <a:p>
                      <a:pPr algn="ctr">
                        <a:spcAft>
                          <a:spcPts val="0"/>
                        </a:spcAft>
                      </a:pPr>
                      <a:r>
                        <a:rPr lang="en-US" sz="1800" kern="100" dirty="0">
                          <a:effectLst/>
                        </a:rPr>
                        <a:t>23</a:t>
                      </a:r>
                      <a:endParaRPr lang="zh-CN" sz="1800" kern="100" dirty="0">
                        <a:effectLst/>
                        <a:latin typeface="Calibri"/>
                        <a:ea typeface="宋体"/>
                        <a:cs typeface="Times New Roman"/>
                      </a:endParaRPr>
                    </a:p>
                  </a:txBody>
                  <a:tcPr marL="55897" marR="55897" marT="0" marB="0" anchor="ctr"/>
                </a:tc>
                <a:tc>
                  <a:txBody>
                    <a:bodyPr/>
                    <a:lstStyle/>
                    <a:p>
                      <a:pPr algn="ctr">
                        <a:spcAft>
                          <a:spcPts val="0"/>
                        </a:spcAft>
                      </a:pPr>
                      <a:r>
                        <a:rPr lang="en-US" sz="1800" kern="100">
                          <a:effectLst/>
                        </a:rPr>
                        <a:t>14</a:t>
                      </a:r>
                      <a:endParaRPr lang="zh-CN" sz="1800" kern="100">
                        <a:effectLst/>
                        <a:latin typeface="Calibri"/>
                        <a:ea typeface="宋体"/>
                        <a:cs typeface="Times New Roman"/>
                      </a:endParaRPr>
                    </a:p>
                  </a:txBody>
                  <a:tcPr marL="55897" marR="55897" marT="0" marB="0" anchor="ctr"/>
                </a:tc>
                <a:tc>
                  <a:txBody>
                    <a:bodyPr/>
                    <a:lstStyle/>
                    <a:p>
                      <a:pPr algn="ctr">
                        <a:spcAft>
                          <a:spcPts val="0"/>
                        </a:spcAft>
                      </a:pPr>
                      <a:r>
                        <a:rPr lang="en-US" sz="1800" kern="100">
                          <a:effectLst/>
                        </a:rPr>
                        <a:t>126850</a:t>
                      </a:r>
                      <a:endParaRPr lang="zh-CN" sz="1800" kern="100">
                        <a:effectLst/>
                        <a:latin typeface="Calibri"/>
                        <a:ea typeface="宋体"/>
                        <a:cs typeface="Times New Roman"/>
                      </a:endParaRPr>
                    </a:p>
                  </a:txBody>
                  <a:tcPr marL="55897" marR="55897" marT="0" marB="0" anchor="ctr"/>
                </a:tc>
                <a:tc>
                  <a:txBody>
                    <a:bodyPr/>
                    <a:lstStyle/>
                    <a:p>
                      <a:pPr algn="ctr">
                        <a:spcAft>
                          <a:spcPts val="0"/>
                        </a:spcAft>
                      </a:pPr>
                      <a:r>
                        <a:rPr lang="en-US" sz="1800" kern="100">
                          <a:effectLst/>
                        </a:rPr>
                        <a:t>1.02</a:t>
                      </a:r>
                      <a:endParaRPr lang="zh-CN" sz="1800" kern="100">
                        <a:effectLst/>
                        <a:latin typeface="Calibri"/>
                        <a:ea typeface="宋体"/>
                        <a:cs typeface="Times New Roman"/>
                      </a:endParaRPr>
                    </a:p>
                  </a:txBody>
                  <a:tcPr marL="55897" marR="55897" marT="0" marB="0" anchor="ctr"/>
                </a:tc>
                <a:extLst>
                  <a:ext uri="{0D108BD9-81ED-4DB2-BD59-A6C34878D82A}">
                    <a16:rowId xmlns:a16="http://schemas.microsoft.com/office/drawing/2014/main" val="10001"/>
                  </a:ext>
                </a:extLst>
              </a:tr>
              <a:tr h="360132">
                <a:tc>
                  <a:txBody>
                    <a:bodyPr/>
                    <a:lstStyle/>
                    <a:p>
                      <a:pPr algn="ctr">
                        <a:spcAft>
                          <a:spcPts val="0"/>
                        </a:spcAft>
                      </a:pPr>
                      <a:r>
                        <a:rPr lang="en-US" sz="1800" kern="100" dirty="0">
                          <a:effectLst/>
                        </a:rPr>
                        <a:t>2014/3/31</a:t>
                      </a:r>
                      <a:endParaRPr lang="zh-CN" sz="1800" kern="100" dirty="0">
                        <a:effectLst/>
                        <a:latin typeface="Calibri"/>
                        <a:ea typeface="宋体"/>
                        <a:cs typeface="Times New Roman"/>
                      </a:endParaRPr>
                    </a:p>
                  </a:txBody>
                  <a:tcPr marL="55897" marR="55897" marT="0" marB="0" anchor="ctr"/>
                </a:tc>
                <a:tc>
                  <a:txBody>
                    <a:bodyPr/>
                    <a:lstStyle/>
                    <a:p>
                      <a:pPr algn="ctr">
                        <a:spcAft>
                          <a:spcPts val="0"/>
                        </a:spcAft>
                      </a:pPr>
                      <a:r>
                        <a:rPr lang="en-US" sz="1800" kern="100">
                          <a:effectLst/>
                        </a:rPr>
                        <a:t>2012/6/26</a:t>
                      </a:r>
                      <a:endParaRPr lang="zh-CN" sz="1800" kern="100">
                        <a:effectLst/>
                        <a:latin typeface="Calibri"/>
                        <a:ea typeface="宋体"/>
                        <a:cs typeface="Times New Roman"/>
                      </a:endParaRPr>
                    </a:p>
                  </a:txBody>
                  <a:tcPr marL="55897" marR="55897" marT="0" marB="0" anchor="ctr"/>
                </a:tc>
                <a:tc>
                  <a:txBody>
                    <a:bodyPr/>
                    <a:lstStyle/>
                    <a:p>
                      <a:pPr algn="ctr">
                        <a:spcAft>
                          <a:spcPts val="0"/>
                        </a:spcAft>
                      </a:pPr>
                      <a:r>
                        <a:rPr lang="en-US" sz="1800" kern="100" dirty="0">
                          <a:effectLst/>
                        </a:rPr>
                        <a:t>6</a:t>
                      </a:r>
                      <a:endParaRPr lang="zh-CN" sz="1800" kern="100" dirty="0">
                        <a:effectLst/>
                        <a:latin typeface="Calibri"/>
                        <a:ea typeface="宋体"/>
                        <a:cs typeface="Times New Roman"/>
                      </a:endParaRPr>
                    </a:p>
                  </a:txBody>
                  <a:tcPr marL="55897" marR="55897" marT="0" marB="0" anchor="ctr"/>
                </a:tc>
                <a:tc>
                  <a:txBody>
                    <a:bodyPr/>
                    <a:lstStyle/>
                    <a:p>
                      <a:pPr algn="ctr">
                        <a:spcAft>
                          <a:spcPts val="0"/>
                        </a:spcAft>
                      </a:pPr>
                      <a:r>
                        <a:rPr lang="en-US" sz="1800" kern="100">
                          <a:effectLst/>
                        </a:rPr>
                        <a:t>65</a:t>
                      </a:r>
                      <a:endParaRPr lang="zh-CN" sz="1800" kern="100">
                        <a:effectLst/>
                        <a:latin typeface="Calibri"/>
                        <a:ea typeface="宋体"/>
                        <a:cs typeface="Times New Roman"/>
                      </a:endParaRPr>
                    </a:p>
                  </a:txBody>
                  <a:tcPr marL="55897" marR="55897" marT="0" marB="0" anchor="ctr"/>
                </a:tc>
                <a:tc>
                  <a:txBody>
                    <a:bodyPr/>
                    <a:lstStyle/>
                    <a:p>
                      <a:pPr algn="ctr">
                        <a:spcAft>
                          <a:spcPts val="0"/>
                        </a:spcAft>
                      </a:pPr>
                      <a:r>
                        <a:rPr lang="en-US" sz="1800" kern="100">
                          <a:effectLst/>
                        </a:rPr>
                        <a:t>184730</a:t>
                      </a:r>
                      <a:endParaRPr lang="zh-CN" sz="1800" kern="100">
                        <a:effectLst/>
                        <a:latin typeface="Calibri"/>
                        <a:ea typeface="宋体"/>
                        <a:cs typeface="Times New Roman"/>
                      </a:endParaRPr>
                    </a:p>
                  </a:txBody>
                  <a:tcPr marL="55897" marR="55897" marT="0" marB="0" anchor="ctr"/>
                </a:tc>
                <a:tc>
                  <a:txBody>
                    <a:bodyPr/>
                    <a:lstStyle/>
                    <a:p>
                      <a:pPr algn="ctr">
                        <a:spcAft>
                          <a:spcPts val="0"/>
                        </a:spcAft>
                      </a:pPr>
                      <a:r>
                        <a:rPr lang="en-US" sz="1800" kern="100">
                          <a:effectLst/>
                        </a:rPr>
                        <a:t>0.76</a:t>
                      </a:r>
                      <a:endParaRPr lang="zh-CN" sz="1800" kern="100">
                        <a:effectLst/>
                        <a:latin typeface="Calibri"/>
                        <a:ea typeface="宋体"/>
                        <a:cs typeface="Times New Roman"/>
                      </a:endParaRPr>
                    </a:p>
                  </a:txBody>
                  <a:tcPr marL="55897" marR="55897" marT="0" marB="0" anchor="ctr"/>
                </a:tc>
                <a:extLst>
                  <a:ext uri="{0D108BD9-81ED-4DB2-BD59-A6C34878D82A}">
                    <a16:rowId xmlns:a16="http://schemas.microsoft.com/office/drawing/2014/main" val="10002"/>
                  </a:ext>
                </a:extLst>
              </a:tr>
              <a:tr h="360132">
                <a:tc>
                  <a:txBody>
                    <a:bodyPr/>
                    <a:lstStyle/>
                    <a:p>
                      <a:pPr algn="ctr">
                        <a:spcAft>
                          <a:spcPts val="0"/>
                        </a:spcAft>
                      </a:pPr>
                      <a:r>
                        <a:rPr lang="en-US" sz="1800" kern="100" dirty="0">
                          <a:effectLst/>
                        </a:rPr>
                        <a:t>2014/3/31</a:t>
                      </a:r>
                      <a:endParaRPr lang="zh-CN" sz="1800" kern="100" dirty="0">
                        <a:effectLst/>
                        <a:latin typeface="Calibri"/>
                        <a:ea typeface="宋体"/>
                        <a:cs typeface="Times New Roman"/>
                      </a:endParaRPr>
                    </a:p>
                  </a:txBody>
                  <a:tcPr marL="55897" marR="55897" marT="0" marB="0" anchor="ctr"/>
                </a:tc>
                <a:tc>
                  <a:txBody>
                    <a:bodyPr/>
                    <a:lstStyle/>
                    <a:p>
                      <a:pPr algn="ctr">
                        <a:spcAft>
                          <a:spcPts val="0"/>
                        </a:spcAft>
                      </a:pPr>
                      <a:r>
                        <a:rPr lang="en-US" sz="1800" kern="100" dirty="0">
                          <a:effectLst/>
                        </a:rPr>
                        <a:t>2009/12/8</a:t>
                      </a:r>
                      <a:endParaRPr lang="zh-CN" sz="1800" kern="100" dirty="0">
                        <a:effectLst/>
                        <a:latin typeface="Calibri"/>
                        <a:ea typeface="宋体"/>
                        <a:cs typeface="Times New Roman"/>
                      </a:endParaRPr>
                    </a:p>
                  </a:txBody>
                  <a:tcPr marL="55897" marR="55897" marT="0" marB="0" anchor="ctr"/>
                </a:tc>
                <a:tc>
                  <a:txBody>
                    <a:bodyPr/>
                    <a:lstStyle/>
                    <a:p>
                      <a:pPr algn="ctr">
                        <a:spcAft>
                          <a:spcPts val="0"/>
                        </a:spcAft>
                      </a:pPr>
                      <a:r>
                        <a:rPr lang="en-US" sz="1800" kern="100" dirty="0">
                          <a:effectLst/>
                        </a:rPr>
                        <a:t>2</a:t>
                      </a:r>
                      <a:endParaRPr lang="zh-CN" sz="1800" kern="100" dirty="0">
                        <a:effectLst/>
                        <a:latin typeface="Calibri"/>
                        <a:ea typeface="宋体"/>
                        <a:cs typeface="Times New Roman"/>
                      </a:endParaRPr>
                    </a:p>
                  </a:txBody>
                  <a:tcPr marL="55897" marR="55897" marT="0" marB="0" anchor="ctr"/>
                </a:tc>
                <a:tc>
                  <a:txBody>
                    <a:bodyPr/>
                    <a:lstStyle/>
                    <a:p>
                      <a:pPr algn="ctr">
                        <a:spcAft>
                          <a:spcPts val="0"/>
                        </a:spcAft>
                      </a:pPr>
                      <a:r>
                        <a:rPr lang="en-US" sz="1800" kern="100" dirty="0">
                          <a:effectLst/>
                        </a:rPr>
                        <a:t>33</a:t>
                      </a:r>
                      <a:endParaRPr lang="zh-CN" sz="1800" kern="100" dirty="0">
                        <a:effectLst/>
                        <a:latin typeface="Calibri"/>
                        <a:ea typeface="宋体"/>
                        <a:cs typeface="Times New Roman"/>
                      </a:endParaRPr>
                    </a:p>
                  </a:txBody>
                  <a:tcPr marL="55897" marR="55897" marT="0" marB="0" anchor="ctr"/>
                </a:tc>
                <a:tc>
                  <a:txBody>
                    <a:bodyPr/>
                    <a:lstStyle/>
                    <a:p>
                      <a:pPr algn="ctr">
                        <a:spcAft>
                          <a:spcPts val="0"/>
                        </a:spcAft>
                      </a:pPr>
                      <a:r>
                        <a:rPr lang="en-US" sz="1800" kern="100">
                          <a:effectLst/>
                        </a:rPr>
                        <a:t>60387</a:t>
                      </a:r>
                      <a:endParaRPr lang="zh-CN" sz="1800" kern="100">
                        <a:effectLst/>
                        <a:latin typeface="Calibri"/>
                        <a:ea typeface="宋体"/>
                        <a:cs typeface="Times New Roman"/>
                      </a:endParaRPr>
                    </a:p>
                  </a:txBody>
                  <a:tcPr marL="55897" marR="55897" marT="0" marB="0" anchor="ctr"/>
                </a:tc>
                <a:tc>
                  <a:txBody>
                    <a:bodyPr/>
                    <a:lstStyle/>
                    <a:p>
                      <a:pPr algn="ctr">
                        <a:spcAft>
                          <a:spcPts val="0"/>
                        </a:spcAft>
                      </a:pPr>
                      <a:r>
                        <a:rPr lang="en-US" sz="1800" kern="100">
                          <a:effectLst/>
                        </a:rPr>
                        <a:t>1.27</a:t>
                      </a:r>
                      <a:endParaRPr lang="zh-CN" sz="1800" kern="100">
                        <a:effectLst/>
                        <a:latin typeface="Calibri"/>
                        <a:ea typeface="宋体"/>
                        <a:cs typeface="Times New Roman"/>
                      </a:endParaRPr>
                    </a:p>
                  </a:txBody>
                  <a:tcPr marL="55897" marR="55897" marT="0" marB="0" anchor="ctr"/>
                </a:tc>
                <a:extLst>
                  <a:ext uri="{0D108BD9-81ED-4DB2-BD59-A6C34878D82A}">
                    <a16:rowId xmlns:a16="http://schemas.microsoft.com/office/drawing/2014/main" val="10003"/>
                  </a:ext>
                </a:extLst>
              </a:tr>
              <a:tr h="360132">
                <a:tc>
                  <a:txBody>
                    <a:bodyPr/>
                    <a:lstStyle/>
                    <a:p>
                      <a:pPr algn="ctr">
                        <a:spcAft>
                          <a:spcPts val="0"/>
                        </a:spcAft>
                      </a:pPr>
                      <a:r>
                        <a:rPr lang="en-US" sz="1800" kern="100" dirty="0">
                          <a:effectLst/>
                        </a:rPr>
                        <a:t>2014/3/31</a:t>
                      </a:r>
                      <a:endParaRPr lang="zh-CN" sz="1800" kern="100" dirty="0">
                        <a:effectLst/>
                        <a:latin typeface="Calibri"/>
                        <a:ea typeface="宋体"/>
                        <a:cs typeface="Times New Roman"/>
                      </a:endParaRPr>
                    </a:p>
                  </a:txBody>
                  <a:tcPr marL="55897" marR="55897" marT="0" marB="0" anchor="ctr"/>
                </a:tc>
                <a:tc>
                  <a:txBody>
                    <a:bodyPr/>
                    <a:lstStyle/>
                    <a:p>
                      <a:pPr algn="ctr">
                        <a:spcAft>
                          <a:spcPts val="0"/>
                        </a:spcAft>
                      </a:pPr>
                      <a:r>
                        <a:rPr lang="en-US" sz="1800" kern="100">
                          <a:effectLst/>
                        </a:rPr>
                        <a:t>2009/12/10</a:t>
                      </a:r>
                      <a:endParaRPr lang="zh-CN" sz="1800" kern="100">
                        <a:effectLst/>
                        <a:latin typeface="Calibri"/>
                        <a:ea typeface="宋体"/>
                        <a:cs typeface="Times New Roman"/>
                      </a:endParaRPr>
                    </a:p>
                  </a:txBody>
                  <a:tcPr marL="55897" marR="55897" marT="0" marB="0" anchor="ctr"/>
                </a:tc>
                <a:tc>
                  <a:txBody>
                    <a:bodyPr/>
                    <a:lstStyle/>
                    <a:p>
                      <a:pPr algn="ctr">
                        <a:spcAft>
                          <a:spcPts val="0"/>
                        </a:spcAft>
                      </a:pPr>
                      <a:r>
                        <a:rPr lang="en-US" sz="1800" kern="100" dirty="0">
                          <a:effectLst/>
                        </a:rPr>
                        <a:t>123</a:t>
                      </a:r>
                      <a:endParaRPr lang="zh-CN" sz="1800" kern="100" dirty="0">
                        <a:effectLst/>
                        <a:latin typeface="Calibri"/>
                        <a:ea typeface="宋体"/>
                        <a:cs typeface="Times New Roman"/>
                      </a:endParaRPr>
                    </a:p>
                  </a:txBody>
                  <a:tcPr marL="55897" marR="55897" marT="0" marB="0" anchor="ctr"/>
                </a:tc>
                <a:tc>
                  <a:txBody>
                    <a:bodyPr/>
                    <a:lstStyle/>
                    <a:p>
                      <a:pPr algn="ctr">
                        <a:spcAft>
                          <a:spcPts val="0"/>
                        </a:spcAft>
                      </a:pPr>
                      <a:r>
                        <a:rPr lang="en-US" sz="1800" kern="100" dirty="0">
                          <a:effectLst/>
                        </a:rPr>
                        <a:t>6</a:t>
                      </a:r>
                      <a:endParaRPr lang="zh-CN" sz="1800" kern="100" dirty="0">
                        <a:effectLst/>
                        <a:latin typeface="Calibri"/>
                        <a:ea typeface="宋体"/>
                        <a:cs typeface="Times New Roman"/>
                      </a:endParaRPr>
                    </a:p>
                  </a:txBody>
                  <a:tcPr marL="55897" marR="55897" marT="0" marB="0" anchor="ctr"/>
                </a:tc>
                <a:tc>
                  <a:txBody>
                    <a:bodyPr/>
                    <a:lstStyle/>
                    <a:p>
                      <a:pPr algn="ctr">
                        <a:spcAft>
                          <a:spcPts val="0"/>
                        </a:spcAft>
                      </a:pPr>
                      <a:r>
                        <a:rPr lang="en-US" sz="1800" kern="100">
                          <a:effectLst/>
                        </a:rPr>
                        <a:t>62259</a:t>
                      </a:r>
                      <a:endParaRPr lang="zh-CN" sz="1800" kern="100">
                        <a:effectLst/>
                        <a:latin typeface="Calibri"/>
                        <a:ea typeface="宋体"/>
                        <a:cs typeface="Times New Roman"/>
                      </a:endParaRPr>
                    </a:p>
                  </a:txBody>
                  <a:tcPr marL="55897" marR="55897" marT="0" marB="0" anchor="ctr"/>
                </a:tc>
                <a:tc>
                  <a:txBody>
                    <a:bodyPr/>
                    <a:lstStyle/>
                    <a:p>
                      <a:pPr algn="ctr">
                        <a:spcAft>
                          <a:spcPts val="0"/>
                        </a:spcAft>
                      </a:pPr>
                      <a:r>
                        <a:rPr lang="en-US" sz="1800" kern="100">
                          <a:effectLst/>
                        </a:rPr>
                        <a:t>1.02</a:t>
                      </a:r>
                      <a:endParaRPr lang="zh-CN" sz="1800" kern="100">
                        <a:effectLst/>
                        <a:latin typeface="Calibri"/>
                        <a:ea typeface="宋体"/>
                        <a:cs typeface="Times New Roman"/>
                      </a:endParaRPr>
                    </a:p>
                  </a:txBody>
                  <a:tcPr marL="55897" marR="55897" marT="0" marB="0" anchor="ctr"/>
                </a:tc>
                <a:extLst>
                  <a:ext uri="{0D108BD9-81ED-4DB2-BD59-A6C34878D82A}">
                    <a16:rowId xmlns:a16="http://schemas.microsoft.com/office/drawing/2014/main" val="10004"/>
                  </a:ext>
                </a:extLst>
              </a:tr>
              <a:tr h="360132">
                <a:tc>
                  <a:txBody>
                    <a:bodyPr/>
                    <a:lstStyle/>
                    <a:p>
                      <a:pPr algn="ctr">
                        <a:spcAft>
                          <a:spcPts val="0"/>
                        </a:spcAft>
                      </a:pPr>
                      <a:r>
                        <a:rPr lang="en-US" sz="1800" kern="100" dirty="0">
                          <a:effectLst/>
                        </a:rPr>
                        <a:t>2014/3/31</a:t>
                      </a:r>
                      <a:endParaRPr lang="zh-CN" sz="1800" kern="100" dirty="0">
                        <a:effectLst/>
                        <a:latin typeface="Calibri"/>
                        <a:ea typeface="宋体"/>
                        <a:cs typeface="Times New Roman"/>
                      </a:endParaRPr>
                    </a:p>
                  </a:txBody>
                  <a:tcPr marL="55897" marR="55897" marT="0" marB="0" anchor="ctr"/>
                </a:tc>
                <a:tc>
                  <a:txBody>
                    <a:bodyPr/>
                    <a:lstStyle/>
                    <a:p>
                      <a:pPr algn="ctr">
                        <a:spcAft>
                          <a:spcPts val="0"/>
                        </a:spcAft>
                      </a:pPr>
                      <a:r>
                        <a:rPr lang="en-US" sz="1800" kern="100" dirty="0">
                          <a:effectLst/>
                        </a:rPr>
                        <a:t>2011/8/25</a:t>
                      </a:r>
                      <a:endParaRPr lang="zh-CN" sz="1800" kern="100" dirty="0">
                        <a:effectLst/>
                        <a:latin typeface="Calibri"/>
                        <a:ea typeface="宋体"/>
                        <a:cs typeface="Times New Roman"/>
                      </a:endParaRPr>
                    </a:p>
                  </a:txBody>
                  <a:tcPr marL="55897" marR="55897" marT="0" marB="0" anchor="ctr"/>
                </a:tc>
                <a:tc>
                  <a:txBody>
                    <a:bodyPr/>
                    <a:lstStyle/>
                    <a:p>
                      <a:pPr algn="ctr">
                        <a:spcAft>
                          <a:spcPts val="0"/>
                        </a:spcAft>
                      </a:pPr>
                      <a:r>
                        <a:rPr lang="en-US" sz="1800" kern="100" dirty="0">
                          <a:effectLst/>
                        </a:rPr>
                        <a:t>14</a:t>
                      </a:r>
                      <a:endParaRPr lang="zh-CN" sz="1800" kern="100" dirty="0">
                        <a:effectLst/>
                        <a:latin typeface="Calibri"/>
                        <a:ea typeface="宋体"/>
                        <a:cs typeface="Times New Roman"/>
                      </a:endParaRPr>
                    </a:p>
                  </a:txBody>
                  <a:tcPr marL="55897" marR="55897" marT="0" marB="0" anchor="ctr"/>
                </a:tc>
                <a:tc>
                  <a:txBody>
                    <a:bodyPr/>
                    <a:lstStyle/>
                    <a:p>
                      <a:pPr algn="ctr">
                        <a:spcAft>
                          <a:spcPts val="0"/>
                        </a:spcAft>
                      </a:pPr>
                      <a:r>
                        <a:rPr lang="en-US" sz="1800" kern="100">
                          <a:effectLst/>
                        </a:rPr>
                        <a:t>22</a:t>
                      </a:r>
                      <a:endParaRPr lang="zh-CN" sz="1800" kern="100">
                        <a:effectLst/>
                        <a:latin typeface="Calibri"/>
                        <a:ea typeface="宋体"/>
                        <a:cs typeface="Times New Roman"/>
                      </a:endParaRPr>
                    </a:p>
                  </a:txBody>
                  <a:tcPr marL="55897" marR="55897" marT="0" marB="0" anchor="ctr"/>
                </a:tc>
                <a:tc>
                  <a:txBody>
                    <a:bodyPr/>
                    <a:lstStyle/>
                    <a:p>
                      <a:pPr algn="ctr">
                        <a:spcAft>
                          <a:spcPts val="0"/>
                        </a:spcAft>
                      </a:pPr>
                      <a:r>
                        <a:rPr lang="en-US" sz="1800" kern="100" dirty="0">
                          <a:effectLst/>
                        </a:rPr>
                        <a:t>54730</a:t>
                      </a:r>
                      <a:endParaRPr lang="zh-CN" sz="1800" kern="100" dirty="0">
                        <a:effectLst/>
                        <a:latin typeface="Calibri"/>
                        <a:ea typeface="宋体"/>
                        <a:cs typeface="Times New Roman"/>
                      </a:endParaRPr>
                    </a:p>
                  </a:txBody>
                  <a:tcPr marL="55897" marR="55897" marT="0" marB="0" anchor="ctr"/>
                </a:tc>
                <a:tc>
                  <a:txBody>
                    <a:bodyPr/>
                    <a:lstStyle/>
                    <a:p>
                      <a:pPr algn="ctr">
                        <a:spcAft>
                          <a:spcPts val="0"/>
                        </a:spcAft>
                      </a:pPr>
                      <a:r>
                        <a:rPr lang="en-US" sz="1800" kern="100" dirty="0">
                          <a:effectLst/>
                        </a:rPr>
                        <a:t>1.36</a:t>
                      </a:r>
                      <a:endParaRPr lang="zh-CN" sz="1800" kern="100" dirty="0">
                        <a:effectLst/>
                        <a:latin typeface="Calibri"/>
                        <a:ea typeface="宋体"/>
                        <a:cs typeface="Times New Roman"/>
                      </a:endParaRPr>
                    </a:p>
                  </a:txBody>
                  <a:tcPr marL="55897" marR="55897" marT="0" marB="0" anchor="ctr"/>
                </a:tc>
                <a:extLst>
                  <a:ext uri="{0D108BD9-81ED-4DB2-BD59-A6C34878D82A}">
                    <a16:rowId xmlns:a16="http://schemas.microsoft.com/office/drawing/2014/main" val="10005"/>
                  </a:ext>
                </a:extLst>
              </a:tr>
            </a:tbl>
          </a:graphicData>
        </a:graphic>
      </p:graphicFrame>
      <p:sp>
        <p:nvSpPr>
          <p:cNvPr id="24628" name="标题 2">
            <a:extLst>
              <a:ext uri="{FF2B5EF4-FFF2-40B4-BE49-F238E27FC236}">
                <a16:creationId xmlns:a16="http://schemas.microsoft.com/office/drawing/2014/main" id="{436D5C94-5719-402E-84F0-D8DF815C4FDE}"/>
              </a:ext>
            </a:extLst>
          </p:cNvPr>
          <p:cNvSpPr>
            <a:spLocks noGrp="1" noChangeArrowheads="1"/>
          </p:cNvSpPr>
          <p:nvPr>
            <p:ph type="title"/>
          </p:nvPr>
        </p:nvSpPr>
        <p:spPr>
          <a:xfrm>
            <a:off x="255588" y="358775"/>
            <a:ext cx="10972800" cy="528638"/>
          </a:xfrm>
        </p:spPr>
        <p:txBody>
          <a:bodyPr/>
          <a:lstStyle/>
          <a:p>
            <a:r>
              <a:rPr lang="zh-CN" altLang="en-US"/>
              <a:t>标准化</a:t>
            </a:r>
            <a:r>
              <a:rPr lang="en-US" altLang="zh-CN"/>
              <a:t>LRFMC</a:t>
            </a:r>
            <a:r>
              <a:rPr lang="zh-CN" altLang="en-US"/>
              <a:t>五个特征</a:t>
            </a:r>
          </a:p>
        </p:txBody>
      </p:sp>
      <p:sp>
        <p:nvSpPr>
          <p:cNvPr id="24629" name="内容占位符 3">
            <a:extLst>
              <a:ext uri="{FF2B5EF4-FFF2-40B4-BE49-F238E27FC236}">
                <a16:creationId xmlns:a16="http://schemas.microsoft.com/office/drawing/2014/main" id="{BE562DC1-8F05-48F3-87D7-C78C3DAB8D48}"/>
              </a:ext>
            </a:extLst>
          </p:cNvPr>
          <p:cNvSpPr>
            <a:spLocks noGrp="1" noChangeArrowheads="1"/>
          </p:cNvSpPr>
          <p:nvPr>
            <p:ph idx="10"/>
          </p:nvPr>
        </p:nvSpPr>
        <p:spPr>
          <a:xfrm>
            <a:off x="423863" y="1138238"/>
            <a:ext cx="11107737" cy="427037"/>
          </a:xfrm>
        </p:spPr>
        <p:txBody>
          <a:bodyPr/>
          <a:lstStyle/>
          <a:p>
            <a:r>
              <a:rPr lang="en-US" altLang="zh-CN"/>
              <a:t>L</a:t>
            </a:r>
            <a:r>
              <a:t>、</a:t>
            </a:r>
            <a:r>
              <a:rPr lang="en-US" altLang="zh-CN"/>
              <a:t>R</a:t>
            </a:r>
            <a:r>
              <a:t>、</a:t>
            </a:r>
            <a:r>
              <a:rPr lang="en-US" altLang="zh-CN"/>
              <a:t>F</a:t>
            </a:r>
            <a:r>
              <a:t>、</a:t>
            </a:r>
            <a:r>
              <a:rPr lang="en-US" altLang="zh-CN"/>
              <a:t>M</a:t>
            </a:r>
            <a:r>
              <a:t>和</a:t>
            </a:r>
            <a:r>
              <a:rPr lang="en-US" altLang="zh-CN"/>
              <a:t>C</a:t>
            </a:r>
            <a:r>
              <a:t>五个特征的数据示例，上图为原始数据，下图为标准差标准化处理后的数据。</a:t>
            </a:r>
          </a:p>
        </p:txBody>
      </p:sp>
      <p:graphicFrame>
        <p:nvGraphicFramePr>
          <p:cNvPr id="10" name="表格 9">
            <a:extLst>
              <a:ext uri="{FF2B5EF4-FFF2-40B4-BE49-F238E27FC236}">
                <a16:creationId xmlns:a16="http://schemas.microsoft.com/office/drawing/2014/main" id="{A74FE341-F5ED-4055-B106-BA473CBD5C3B}"/>
              </a:ext>
            </a:extLst>
          </p:cNvPr>
          <p:cNvGraphicFramePr>
            <a:graphicFrameLocks noGrp="1"/>
          </p:cNvGraphicFramePr>
          <p:nvPr/>
        </p:nvGraphicFramePr>
        <p:xfrm>
          <a:off x="806450" y="4102100"/>
          <a:ext cx="10461625" cy="2158998"/>
        </p:xfrm>
        <a:graphic>
          <a:graphicData uri="http://schemas.openxmlformats.org/drawingml/2006/table">
            <a:tbl>
              <a:tblPr firstRow="1" firstCol="1" bandRow="1">
                <a:tableStyleId>{5C22544A-7EE6-4342-B048-85BDC9FD1C3A}</a:tableStyleId>
              </a:tblPr>
              <a:tblGrid>
                <a:gridCol w="2092325">
                  <a:extLst>
                    <a:ext uri="{9D8B030D-6E8A-4147-A177-3AD203B41FA5}">
                      <a16:colId xmlns:a16="http://schemas.microsoft.com/office/drawing/2014/main" val="20000"/>
                    </a:ext>
                  </a:extLst>
                </a:gridCol>
                <a:gridCol w="2092325">
                  <a:extLst>
                    <a:ext uri="{9D8B030D-6E8A-4147-A177-3AD203B41FA5}">
                      <a16:colId xmlns:a16="http://schemas.microsoft.com/office/drawing/2014/main" val="20001"/>
                    </a:ext>
                  </a:extLst>
                </a:gridCol>
                <a:gridCol w="2092325">
                  <a:extLst>
                    <a:ext uri="{9D8B030D-6E8A-4147-A177-3AD203B41FA5}">
                      <a16:colId xmlns:a16="http://schemas.microsoft.com/office/drawing/2014/main" val="20002"/>
                    </a:ext>
                  </a:extLst>
                </a:gridCol>
                <a:gridCol w="2092325">
                  <a:extLst>
                    <a:ext uri="{9D8B030D-6E8A-4147-A177-3AD203B41FA5}">
                      <a16:colId xmlns:a16="http://schemas.microsoft.com/office/drawing/2014/main" val="20003"/>
                    </a:ext>
                  </a:extLst>
                </a:gridCol>
                <a:gridCol w="2092325">
                  <a:extLst>
                    <a:ext uri="{9D8B030D-6E8A-4147-A177-3AD203B41FA5}">
                      <a16:colId xmlns:a16="http://schemas.microsoft.com/office/drawing/2014/main" val="20004"/>
                    </a:ext>
                  </a:extLst>
                </a:gridCol>
              </a:tblGrid>
              <a:tr h="359833">
                <a:tc>
                  <a:txBody>
                    <a:bodyPr/>
                    <a:lstStyle/>
                    <a:p>
                      <a:pPr algn="ctr">
                        <a:spcAft>
                          <a:spcPts val="0"/>
                        </a:spcAft>
                      </a:pPr>
                      <a:r>
                        <a:rPr lang="en-US" sz="1800" kern="100" dirty="0">
                          <a:effectLst/>
                        </a:rPr>
                        <a:t>L</a:t>
                      </a:r>
                      <a:endParaRPr lang="zh-CN" sz="1800" kern="100" dirty="0">
                        <a:effectLst/>
                        <a:latin typeface="Calibri"/>
                        <a:ea typeface="宋体"/>
                        <a:cs typeface="Times New Roman"/>
                      </a:endParaRPr>
                    </a:p>
                  </a:txBody>
                  <a:tcPr marL="13059" marR="13059" marT="0" marB="0" anchor="ctr"/>
                </a:tc>
                <a:tc>
                  <a:txBody>
                    <a:bodyPr/>
                    <a:lstStyle/>
                    <a:p>
                      <a:pPr algn="ctr">
                        <a:spcAft>
                          <a:spcPts val="0"/>
                        </a:spcAft>
                      </a:pPr>
                      <a:r>
                        <a:rPr lang="en-US" sz="1800" kern="100" dirty="0">
                          <a:effectLst/>
                        </a:rPr>
                        <a:t>R</a:t>
                      </a:r>
                      <a:endParaRPr lang="zh-CN" sz="1800" kern="100" dirty="0">
                        <a:effectLst/>
                        <a:latin typeface="Calibri"/>
                        <a:ea typeface="宋体"/>
                        <a:cs typeface="Times New Roman"/>
                      </a:endParaRPr>
                    </a:p>
                  </a:txBody>
                  <a:tcPr marL="13059" marR="13059" marT="0" marB="0" anchor="ctr"/>
                </a:tc>
                <a:tc>
                  <a:txBody>
                    <a:bodyPr/>
                    <a:lstStyle/>
                    <a:p>
                      <a:pPr algn="ctr">
                        <a:spcAft>
                          <a:spcPts val="0"/>
                        </a:spcAft>
                      </a:pPr>
                      <a:r>
                        <a:rPr lang="en-US" sz="1800" kern="100">
                          <a:effectLst/>
                        </a:rPr>
                        <a:t>F</a:t>
                      </a:r>
                      <a:endParaRPr lang="zh-CN" sz="1800" kern="100">
                        <a:effectLst/>
                        <a:latin typeface="Calibri"/>
                        <a:ea typeface="宋体"/>
                        <a:cs typeface="Times New Roman"/>
                      </a:endParaRPr>
                    </a:p>
                  </a:txBody>
                  <a:tcPr marL="13059" marR="13059" marT="0" marB="0" anchor="ctr"/>
                </a:tc>
                <a:tc>
                  <a:txBody>
                    <a:bodyPr/>
                    <a:lstStyle/>
                    <a:p>
                      <a:pPr algn="ctr">
                        <a:spcAft>
                          <a:spcPts val="0"/>
                        </a:spcAft>
                      </a:pPr>
                      <a:r>
                        <a:rPr lang="en-US" sz="1800" kern="100">
                          <a:effectLst/>
                        </a:rPr>
                        <a:t>M</a:t>
                      </a:r>
                      <a:endParaRPr lang="zh-CN" sz="1800" kern="100">
                        <a:effectLst/>
                        <a:latin typeface="Calibri"/>
                        <a:ea typeface="宋体"/>
                        <a:cs typeface="Times New Roman"/>
                      </a:endParaRPr>
                    </a:p>
                  </a:txBody>
                  <a:tcPr marL="13059" marR="13059" marT="0" marB="0" anchor="ctr"/>
                </a:tc>
                <a:tc>
                  <a:txBody>
                    <a:bodyPr/>
                    <a:lstStyle/>
                    <a:p>
                      <a:pPr algn="ctr">
                        <a:spcAft>
                          <a:spcPts val="0"/>
                        </a:spcAft>
                      </a:pPr>
                      <a:r>
                        <a:rPr lang="en-US" sz="1800" kern="100">
                          <a:effectLst/>
                        </a:rPr>
                        <a:t>C</a:t>
                      </a:r>
                      <a:endParaRPr lang="zh-CN" sz="1800" kern="100">
                        <a:effectLst/>
                        <a:latin typeface="Calibri"/>
                        <a:ea typeface="宋体"/>
                        <a:cs typeface="Times New Roman"/>
                      </a:endParaRPr>
                    </a:p>
                  </a:txBody>
                  <a:tcPr marL="13059" marR="13059" marT="0" marB="0" anchor="ctr"/>
                </a:tc>
                <a:extLst>
                  <a:ext uri="{0D108BD9-81ED-4DB2-BD59-A6C34878D82A}">
                    <a16:rowId xmlns:a16="http://schemas.microsoft.com/office/drawing/2014/main" val="10000"/>
                  </a:ext>
                </a:extLst>
              </a:tr>
              <a:tr h="359833">
                <a:tc>
                  <a:txBody>
                    <a:bodyPr/>
                    <a:lstStyle/>
                    <a:p>
                      <a:pPr algn="ctr">
                        <a:spcAft>
                          <a:spcPts val="0"/>
                        </a:spcAft>
                      </a:pPr>
                      <a:r>
                        <a:rPr lang="en-US" sz="1800" kern="100">
                          <a:effectLst/>
                        </a:rPr>
                        <a:t>1.44</a:t>
                      </a:r>
                      <a:endParaRPr lang="zh-CN" sz="1800" kern="100">
                        <a:effectLst/>
                        <a:latin typeface="Calibri"/>
                        <a:ea typeface="宋体"/>
                        <a:cs typeface="Times New Roman"/>
                      </a:endParaRPr>
                    </a:p>
                  </a:txBody>
                  <a:tcPr marL="13059" marR="13059" marT="0" marB="0" anchor="ctr"/>
                </a:tc>
                <a:tc>
                  <a:txBody>
                    <a:bodyPr/>
                    <a:lstStyle/>
                    <a:p>
                      <a:pPr algn="ctr">
                        <a:spcAft>
                          <a:spcPts val="0"/>
                        </a:spcAft>
                      </a:pPr>
                      <a:r>
                        <a:rPr lang="en-US" sz="1800" kern="100" dirty="0">
                          <a:effectLst/>
                        </a:rPr>
                        <a:t>-0.95</a:t>
                      </a:r>
                      <a:endParaRPr lang="zh-CN" sz="1800" kern="100" dirty="0">
                        <a:effectLst/>
                        <a:latin typeface="Calibri"/>
                        <a:ea typeface="宋体"/>
                        <a:cs typeface="Times New Roman"/>
                      </a:endParaRPr>
                    </a:p>
                  </a:txBody>
                  <a:tcPr marL="13059" marR="13059" marT="0" marB="0" anchor="ctr"/>
                </a:tc>
                <a:tc>
                  <a:txBody>
                    <a:bodyPr/>
                    <a:lstStyle/>
                    <a:p>
                      <a:pPr algn="ctr">
                        <a:spcAft>
                          <a:spcPts val="0"/>
                        </a:spcAft>
                      </a:pPr>
                      <a:r>
                        <a:rPr lang="en-US" sz="1800" kern="100">
                          <a:effectLst/>
                        </a:rPr>
                        <a:t>14.03</a:t>
                      </a:r>
                      <a:endParaRPr lang="zh-CN" sz="1800" kern="100">
                        <a:effectLst/>
                        <a:latin typeface="Calibri"/>
                        <a:ea typeface="宋体"/>
                        <a:cs typeface="Times New Roman"/>
                      </a:endParaRPr>
                    </a:p>
                  </a:txBody>
                  <a:tcPr marL="13059" marR="13059" marT="0" marB="0" anchor="ctr"/>
                </a:tc>
                <a:tc>
                  <a:txBody>
                    <a:bodyPr/>
                    <a:lstStyle/>
                    <a:p>
                      <a:pPr algn="ctr">
                        <a:spcAft>
                          <a:spcPts val="0"/>
                        </a:spcAft>
                      </a:pPr>
                      <a:r>
                        <a:rPr lang="en-US" sz="1800" kern="100">
                          <a:effectLst/>
                        </a:rPr>
                        <a:t>26.76</a:t>
                      </a:r>
                      <a:endParaRPr lang="zh-CN" sz="1800" kern="100">
                        <a:effectLst/>
                        <a:latin typeface="Calibri"/>
                        <a:ea typeface="宋体"/>
                        <a:cs typeface="Times New Roman"/>
                      </a:endParaRPr>
                    </a:p>
                  </a:txBody>
                  <a:tcPr marL="13059" marR="13059" marT="0" marB="0" anchor="ctr"/>
                </a:tc>
                <a:tc>
                  <a:txBody>
                    <a:bodyPr/>
                    <a:lstStyle/>
                    <a:p>
                      <a:pPr algn="ctr">
                        <a:spcAft>
                          <a:spcPts val="0"/>
                        </a:spcAft>
                      </a:pPr>
                      <a:r>
                        <a:rPr lang="en-US" sz="1800" kern="100">
                          <a:effectLst/>
                        </a:rPr>
                        <a:t>1.30</a:t>
                      </a:r>
                      <a:endParaRPr lang="zh-CN" sz="1800" kern="100">
                        <a:effectLst/>
                        <a:latin typeface="Calibri"/>
                        <a:ea typeface="宋体"/>
                        <a:cs typeface="Times New Roman"/>
                      </a:endParaRPr>
                    </a:p>
                  </a:txBody>
                  <a:tcPr marL="13059" marR="13059" marT="0" marB="0" anchor="ctr"/>
                </a:tc>
                <a:extLst>
                  <a:ext uri="{0D108BD9-81ED-4DB2-BD59-A6C34878D82A}">
                    <a16:rowId xmlns:a16="http://schemas.microsoft.com/office/drawing/2014/main" val="10001"/>
                  </a:ext>
                </a:extLst>
              </a:tr>
              <a:tr h="359833">
                <a:tc>
                  <a:txBody>
                    <a:bodyPr/>
                    <a:lstStyle/>
                    <a:p>
                      <a:pPr algn="ctr">
                        <a:spcAft>
                          <a:spcPts val="0"/>
                        </a:spcAft>
                      </a:pPr>
                      <a:r>
                        <a:rPr lang="en-US" sz="1800" kern="100">
                          <a:effectLst/>
                        </a:rPr>
                        <a:t>1.31</a:t>
                      </a:r>
                      <a:endParaRPr lang="zh-CN" sz="1800" kern="100">
                        <a:effectLst/>
                        <a:latin typeface="Calibri"/>
                        <a:ea typeface="宋体"/>
                        <a:cs typeface="Times New Roman"/>
                      </a:endParaRPr>
                    </a:p>
                  </a:txBody>
                  <a:tcPr marL="13059" marR="13059" marT="0" marB="0" anchor="ctr"/>
                </a:tc>
                <a:tc>
                  <a:txBody>
                    <a:bodyPr/>
                    <a:lstStyle/>
                    <a:p>
                      <a:pPr algn="ctr">
                        <a:spcAft>
                          <a:spcPts val="0"/>
                        </a:spcAft>
                      </a:pPr>
                      <a:r>
                        <a:rPr lang="en-US" sz="1800" kern="100" dirty="0">
                          <a:effectLst/>
                        </a:rPr>
                        <a:t>-0.91</a:t>
                      </a:r>
                      <a:endParaRPr lang="zh-CN" sz="1800" kern="100" dirty="0">
                        <a:effectLst/>
                        <a:latin typeface="Calibri"/>
                        <a:ea typeface="宋体"/>
                        <a:cs typeface="Times New Roman"/>
                      </a:endParaRPr>
                    </a:p>
                  </a:txBody>
                  <a:tcPr marL="13059" marR="13059" marT="0" marB="0" anchor="ctr"/>
                </a:tc>
                <a:tc>
                  <a:txBody>
                    <a:bodyPr/>
                    <a:lstStyle/>
                    <a:p>
                      <a:pPr algn="ctr">
                        <a:spcAft>
                          <a:spcPts val="0"/>
                        </a:spcAft>
                      </a:pPr>
                      <a:r>
                        <a:rPr lang="en-US" sz="1800" kern="100">
                          <a:effectLst/>
                        </a:rPr>
                        <a:t>9.07</a:t>
                      </a:r>
                      <a:endParaRPr lang="zh-CN" sz="1800" kern="100">
                        <a:effectLst/>
                        <a:latin typeface="Calibri"/>
                        <a:ea typeface="宋体"/>
                        <a:cs typeface="Times New Roman"/>
                      </a:endParaRPr>
                    </a:p>
                  </a:txBody>
                  <a:tcPr marL="13059" marR="13059" marT="0" marB="0" anchor="ctr"/>
                </a:tc>
                <a:tc>
                  <a:txBody>
                    <a:bodyPr/>
                    <a:lstStyle/>
                    <a:p>
                      <a:pPr algn="ctr">
                        <a:spcAft>
                          <a:spcPts val="0"/>
                        </a:spcAft>
                      </a:pPr>
                      <a:r>
                        <a:rPr lang="en-US" sz="1800" kern="100">
                          <a:effectLst/>
                        </a:rPr>
                        <a:t>13.13</a:t>
                      </a:r>
                      <a:endParaRPr lang="zh-CN" sz="1800" kern="100">
                        <a:effectLst/>
                        <a:latin typeface="Calibri"/>
                        <a:ea typeface="宋体"/>
                        <a:cs typeface="Times New Roman"/>
                      </a:endParaRPr>
                    </a:p>
                  </a:txBody>
                  <a:tcPr marL="13059" marR="13059" marT="0" marB="0" anchor="ctr"/>
                </a:tc>
                <a:tc>
                  <a:txBody>
                    <a:bodyPr/>
                    <a:lstStyle/>
                    <a:p>
                      <a:pPr algn="ctr">
                        <a:spcAft>
                          <a:spcPts val="0"/>
                        </a:spcAft>
                      </a:pPr>
                      <a:r>
                        <a:rPr lang="en-US" sz="1800" kern="100">
                          <a:effectLst/>
                        </a:rPr>
                        <a:t>2.87</a:t>
                      </a:r>
                      <a:endParaRPr lang="zh-CN" sz="1800" kern="100">
                        <a:effectLst/>
                        <a:latin typeface="Calibri"/>
                        <a:ea typeface="宋体"/>
                        <a:cs typeface="Times New Roman"/>
                      </a:endParaRPr>
                    </a:p>
                  </a:txBody>
                  <a:tcPr marL="13059" marR="13059" marT="0" marB="0" anchor="ctr"/>
                </a:tc>
                <a:extLst>
                  <a:ext uri="{0D108BD9-81ED-4DB2-BD59-A6C34878D82A}">
                    <a16:rowId xmlns:a16="http://schemas.microsoft.com/office/drawing/2014/main" val="10002"/>
                  </a:ext>
                </a:extLst>
              </a:tr>
              <a:tr h="359833">
                <a:tc>
                  <a:txBody>
                    <a:bodyPr/>
                    <a:lstStyle/>
                    <a:p>
                      <a:pPr algn="ctr">
                        <a:spcAft>
                          <a:spcPts val="0"/>
                        </a:spcAft>
                      </a:pPr>
                      <a:r>
                        <a:rPr lang="en-US" sz="1800" kern="100">
                          <a:effectLst/>
                        </a:rPr>
                        <a:t>1.33</a:t>
                      </a:r>
                      <a:endParaRPr lang="zh-CN" sz="1800" kern="100">
                        <a:effectLst/>
                        <a:latin typeface="Calibri"/>
                        <a:ea typeface="宋体"/>
                        <a:cs typeface="Times New Roman"/>
                      </a:endParaRPr>
                    </a:p>
                  </a:txBody>
                  <a:tcPr marL="13059" marR="13059" marT="0" marB="0" anchor="ctr"/>
                </a:tc>
                <a:tc>
                  <a:txBody>
                    <a:bodyPr/>
                    <a:lstStyle/>
                    <a:p>
                      <a:pPr algn="ctr">
                        <a:spcAft>
                          <a:spcPts val="0"/>
                        </a:spcAft>
                      </a:pPr>
                      <a:r>
                        <a:rPr lang="en-US" sz="1800" kern="100" dirty="0">
                          <a:effectLst/>
                        </a:rPr>
                        <a:t>-0.89</a:t>
                      </a:r>
                      <a:endParaRPr lang="zh-CN" sz="1800" kern="100" dirty="0">
                        <a:effectLst/>
                        <a:latin typeface="Calibri"/>
                        <a:ea typeface="宋体"/>
                        <a:cs typeface="Times New Roman"/>
                      </a:endParaRPr>
                    </a:p>
                  </a:txBody>
                  <a:tcPr marL="13059" marR="13059" marT="0" marB="0" anchor="ctr"/>
                </a:tc>
                <a:tc>
                  <a:txBody>
                    <a:bodyPr/>
                    <a:lstStyle/>
                    <a:p>
                      <a:pPr algn="ctr">
                        <a:spcAft>
                          <a:spcPts val="0"/>
                        </a:spcAft>
                      </a:pPr>
                      <a:r>
                        <a:rPr lang="en-US" sz="1800" kern="100">
                          <a:effectLst/>
                        </a:rPr>
                        <a:t>8.72</a:t>
                      </a:r>
                      <a:endParaRPr lang="zh-CN" sz="1800" kern="100">
                        <a:effectLst/>
                        <a:latin typeface="Calibri"/>
                        <a:ea typeface="宋体"/>
                        <a:cs typeface="Times New Roman"/>
                      </a:endParaRPr>
                    </a:p>
                  </a:txBody>
                  <a:tcPr marL="13059" marR="13059" marT="0" marB="0" anchor="ctr"/>
                </a:tc>
                <a:tc>
                  <a:txBody>
                    <a:bodyPr/>
                    <a:lstStyle/>
                    <a:p>
                      <a:pPr algn="ctr">
                        <a:spcAft>
                          <a:spcPts val="0"/>
                        </a:spcAft>
                      </a:pPr>
                      <a:r>
                        <a:rPr lang="en-US" sz="1800" kern="100">
                          <a:effectLst/>
                        </a:rPr>
                        <a:t>12.65</a:t>
                      </a:r>
                      <a:endParaRPr lang="zh-CN" sz="1800" kern="100">
                        <a:effectLst/>
                        <a:latin typeface="Calibri"/>
                        <a:ea typeface="宋体"/>
                        <a:cs typeface="Times New Roman"/>
                      </a:endParaRPr>
                    </a:p>
                  </a:txBody>
                  <a:tcPr marL="13059" marR="13059" marT="0" marB="0" anchor="ctr"/>
                </a:tc>
                <a:tc>
                  <a:txBody>
                    <a:bodyPr/>
                    <a:lstStyle/>
                    <a:p>
                      <a:pPr algn="ctr">
                        <a:spcAft>
                          <a:spcPts val="0"/>
                        </a:spcAft>
                      </a:pPr>
                      <a:r>
                        <a:rPr lang="en-US" sz="1800" kern="100">
                          <a:effectLst/>
                        </a:rPr>
                        <a:t>2.88</a:t>
                      </a:r>
                      <a:endParaRPr lang="zh-CN" sz="1800" kern="100">
                        <a:effectLst/>
                        <a:latin typeface="Calibri"/>
                        <a:ea typeface="宋体"/>
                        <a:cs typeface="Times New Roman"/>
                      </a:endParaRPr>
                    </a:p>
                  </a:txBody>
                  <a:tcPr marL="13059" marR="13059" marT="0" marB="0" anchor="ctr"/>
                </a:tc>
                <a:extLst>
                  <a:ext uri="{0D108BD9-81ED-4DB2-BD59-A6C34878D82A}">
                    <a16:rowId xmlns:a16="http://schemas.microsoft.com/office/drawing/2014/main" val="10003"/>
                  </a:ext>
                </a:extLst>
              </a:tr>
              <a:tr h="359833">
                <a:tc>
                  <a:txBody>
                    <a:bodyPr/>
                    <a:lstStyle/>
                    <a:p>
                      <a:pPr algn="ctr">
                        <a:spcAft>
                          <a:spcPts val="0"/>
                        </a:spcAft>
                      </a:pPr>
                      <a:r>
                        <a:rPr lang="en-US" sz="1800" kern="100">
                          <a:effectLst/>
                        </a:rPr>
                        <a:t>0.66</a:t>
                      </a:r>
                      <a:endParaRPr lang="zh-CN" sz="1800" kern="100">
                        <a:effectLst/>
                        <a:latin typeface="Calibri"/>
                        <a:ea typeface="宋体"/>
                        <a:cs typeface="Times New Roman"/>
                      </a:endParaRPr>
                    </a:p>
                  </a:txBody>
                  <a:tcPr marL="13059" marR="13059" marT="0" marB="0" anchor="ctr"/>
                </a:tc>
                <a:tc>
                  <a:txBody>
                    <a:bodyPr/>
                    <a:lstStyle/>
                    <a:p>
                      <a:pPr algn="ctr">
                        <a:spcAft>
                          <a:spcPts val="0"/>
                        </a:spcAft>
                      </a:pPr>
                      <a:r>
                        <a:rPr lang="en-US" sz="1800" kern="100">
                          <a:effectLst/>
                        </a:rPr>
                        <a:t>-0.42</a:t>
                      </a:r>
                      <a:endParaRPr lang="zh-CN" sz="1800" kern="100">
                        <a:effectLst/>
                        <a:latin typeface="Calibri"/>
                        <a:ea typeface="宋体"/>
                        <a:cs typeface="Times New Roman"/>
                      </a:endParaRPr>
                    </a:p>
                  </a:txBody>
                  <a:tcPr marL="13059" marR="13059" marT="0" marB="0" anchor="ctr"/>
                </a:tc>
                <a:tc>
                  <a:txBody>
                    <a:bodyPr/>
                    <a:lstStyle/>
                    <a:p>
                      <a:pPr algn="ctr">
                        <a:spcAft>
                          <a:spcPts val="0"/>
                        </a:spcAft>
                      </a:pPr>
                      <a:r>
                        <a:rPr lang="en-US" sz="1800" kern="100">
                          <a:effectLst/>
                        </a:rPr>
                        <a:t>0.78</a:t>
                      </a:r>
                      <a:endParaRPr lang="zh-CN" sz="1800" kern="100">
                        <a:effectLst/>
                        <a:latin typeface="Calibri"/>
                        <a:ea typeface="宋体"/>
                        <a:cs typeface="Times New Roman"/>
                      </a:endParaRPr>
                    </a:p>
                  </a:txBody>
                  <a:tcPr marL="13059" marR="13059" marT="0" marB="0" anchor="ctr"/>
                </a:tc>
                <a:tc>
                  <a:txBody>
                    <a:bodyPr/>
                    <a:lstStyle/>
                    <a:p>
                      <a:pPr algn="ctr">
                        <a:spcAft>
                          <a:spcPts val="0"/>
                        </a:spcAft>
                      </a:pPr>
                      <a:r>
                        <a:rPr lang="en-US" sz="1800" kern="100">
                          <a:effectLst/>
                        </a:rPr>
                        <a:t>12.54</a:t>
                      </a:r>
                      <a:endParaRPr lang="zh-CN" sz="1800" kern="100">
                        <a:effectLst/>
                        <a:latin typeface="Calibri"/>
                        <a:ea typeface="宋体"/>
                        <a:cs typeface="Times New Roman"/>
                      </a:endParaRPr>
                    </a:p>
                  </a:txBody>
                  <a:tcPr marL="13059" marR="13059" marT="0" marB="0" anchor="ctr"/>
                </a:tc>
                <a:tc>
                  <a:txBody>
                    <a:bodyPr/>
                    <a:lstStyle/>
                    <a:p>
                      <a:pPr algn="ctr">
                        <a:spcAft>
                          <a:spcPts val="0"/>
                        </a:spcAft>
                      </a:pPr>
                      <a:r>
                        <a:rPr lang="en-US" sz="1800" kern="100">
                          <a:effectLst/>
                        </a:rPr>
                        <a:t>1.99</a:t>
                      </a:r>
                      <a:endParaRPr lang="zh-CN" sz="1800" kern="100">
                        <a:effectLst/>
                        <a:latin typeface="Calibri"/>
                        <a:ea typeface="宋体"/>
                        <a:cs typeface="Times New Roman"/>
                      </a:endParaRPr>
                    </a:p>
                  </a:txBody>
                  <a:tcPr marL="13059" marR="13059" marT="0" marB="0" anchor="ctr"/>
                </a:tc>
                <a:extLst>
                  <a:ext uri="{0D108BD9-81ED-4DB2-BD59-A6C34878D82A}">
                    <a16:rowId xmlns:a16="http://schemas.microsoft.com/office/drawing/2014/main" val="10004"/>
                  </a:ext>
                </a:extLst>
              </a:tr>
              <a:tr h="359833">
                <a:tc>
                  <a:txBody>
                    <a:bodyPr/>
                    <a:lstStyle/>
                    <a:p>
                      <a:pPr algn="ctr">
                        <a:spcAft>
                          <a:spcPts val="0"/>
                        </a:spcAft>
                      </a:pPr>
                      <a:r>
                        <a:rPr lang="en-US" sz="1800" kern="100" dirty="0">
                          <a:effectLst/>
                        </a:rPr>
                        <a:t>0.39</a:t>
                      </a:r>
                      <a:endParaRPr lang="zh-CN" sz="1800" kern="100" dirty="0">
                        <a:effectLst/>
                        <a:latin typeface="Calibri"/>
                        <a:ea typeface="宋体"/>
                        <a:cs typeface="Times New Roman"/>
                      </a:endParaRPr>
                    </a:p>
                  </a:txBody>
                  <a:tcPr marL="13059" marR="13059" marT="0" marB="0" anchor="ctr"/>
                </a:tc>
                <a:tc>
                  <a:txBody>
                    <a:bodyPr/>
                    <a:lstStyle/>
                    <a:p>
                      <a:pPr algn="ctr">
                        <a:spcAft>
                          <a:spcPts val="0"/>
                        </a:spcAft>
                      </a:pPr>
                      <a:r>
                        <a:rPr lang="en-US" sz="1800" kern="100">
                          <a:effectLst/>
                        </a:rPr>
                        <a:t>-0.92</a:t>
                      </a:r>
                      <a:endParaRPr lang="zh-CN" sz="1800" kern="100">
                        <a:effectLst/>
                        <a:latin typeface="Calibri"/>
                        <a:ea typeface="宋体"/>
                        <a:cs typeface="Times New Roman"/>
                      </a:endParaRPr>
                    </a:p>
                  </a:txBody>
                  <a:tcPr marL="13059" marR="13059" marT="0" marB="0" anchor="ctr"/>
                </a:tc>
                <a:tc>
                  <a:txBody>
                    <a:bodyPr/>
                    <a:lstStyle/>
                    <a:p>
                      <a:pPr algn="ctr">
                        <a:spcAft>
                          <a:spcPts val="0"/>
                        </a:spcAft>
                      </a:pPr>
                      <a:r>
                        <a:rPr lang="en-US" sz="1800" kern="100">
                          <a:effectLst/>
                        </a:rPr>
                        <a:t>9.92</a:t>
                      </a:r>
                      <a:endParaRPr lang="zh-CN" sz="1800" kern="100">
                        <a:effectLst/>
                        <a:latin typeface="Calibri"/>
                        <a:ea typeface="宋体"/>
                        <a:cs typeface="Times New Roman"/>
                      </a:endParaRPr>
                    </a:p>
                  </a:txBody>
                  <a:tcPr marL="13059" marR="13059" marT="0" marB="0" anchor="ctr"/>
                </a:tc>
                <a:tc>
                  <a:txBody>
                    <a:bodyPr/>
                    <a:lstStyle/>
                    <a:p>
                      <a:pPr algn="ctr">
                        <a:spcAft>
                          <a:spcPts val="0"/>
                        </a:spcAft>
                      </a:pPr>
                      <a:r>
                        <a:rPr lang="en-US" sz="1800" kern="100">
                          <a:effectLst/>
                        </a:rPr>
                        <a:t>13.90</a:t>
                      </a:r>
                      <a:endParaRPr lang="zh-CN" sz="1800" kern="100">
                        <a:effectLst/>
                        <a:latin typeface="Calibri"/>
                        <a:ea typeface="宋体"/>
                        <a:cs typeface="Times New Roman"/>
                      </a:endParaRPr>
                    </a:p>
                  </a:txBody>
                  <a:tcPr marL="13059" marR="13059" marT="0" marB="0" anchor="ctr"/>
                </a:tc>
                <a:tc>
                  <a:txBody>
                    <a:bodyPr/>
                    <a:lstStyle/>
                    <a:p>
                      <a:pPr algn="ctr">
                        <a:spcAft>
                          <a:spcPts val="0"/>
                        </a:spcAft>
                      </a:pPr>
                      <a:r>
                        <a:rPr lang="en-US" sz="1800" kern="100" dirty="0">
                          <a:effectLst/>
                        </a:rPr>
                        <a:t>1.34</a:t>
                      </a:r>
                      <a:endParaRPr lang="zh-CN" sz="1800" kern="100" dirty="0">
                        <a:effectLst/>
                        <a:latin typeface="Calibri"/>
                        <a:ea typeface="宋体"/>
                        <a:cs typeface="Times New Roman"/>
                      </a:endParaRPr>
                    </a:p>
                  </a:txBody>
                  <a:tcPr marL="13059" marR="13059" marT="0" marB="0"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FD36E7B7-A976-41C3-AFC8-392AA0F30ACA}"/>
              </a:ext>
            </a:extLst>
          </p:cNvPr>
          <p:cNvCxnSpPr/>
          <p:nvPr/>
        </p:nvCxnSpPr>
        <p:spPr>
          <a:xfrm>
            <a:off x="3265488" y="1347788"/>
            <a:ext cx="4762" cy="4354512"/>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8FC6745D-CEBB-4328-BD33-8C747785C952}"/>
              </a:ext>
            </a:extLst>
          </p:cNvPr>
          <p:cNvSpPr>
            <a:spLocks noChangeShapeType="1"/>
          </p:cNvSpPr>
          <p:nvPr/>
        </p:nvSpPr>
        <p:spPr bwMode="auto">
          <a:xfrm>
            <a:off x="2649538" y="4002088"/>
            <a:ext cx="6605587" cy="0"/>
          </a:xfrm>
          <a:prstGeom prst="line">
            <a:avLst/>
          </a:prstGeom>
        </p:spPr>
        <p:style>
          <a:lnRef idx="2">
            <a:schemeClr val="dk1"/>
          </a:lnRef>
          <a:fillRef idx="0">
            <a:schemeClr val="dk1"/>
          </a:fillRef>
          <a:effectRef idx="1">
            <a:schemeClr val="dk1"/>
          </a:effectRef>
          <a:fontRef idx="minor">
            <a:schemeClr val="tx1"/>
          </a:fontRef>
        </p:style>
        <p:txBody>
          <a:bodyPr/>
          <a:lstStyle/>
          <a:p>
            <a:pPr algn="ctr" fontAlgn="auto">
              <a:spcBef>
                <a:spcPts val="0"/>
              </a:spcBef>
              <a:spcAft>
                <a:spcPts val="0"/>
              </a:spcAft>
              <a:defRPr/>
            </a:pPr>
            <a:endParaRPr lang="zh-CN" altLang="en-US" sz="1905" kern="0">
              <a:solidFill>
                <a:sysClr val="windowText" lastClr="000000"/>
              </a:solidFill>
              <a:latin typeface="微软雅黑" pitchFamily="34" charset="-122"/>
              <a:ea typeface="微软雅黑" pitchFamily="34" charset="-122"/>
            </a:endParaRPr>
          </a:p>
        </p:txBody>
      </p:sp>
      <p:sp>
        <p:nvSpPr>
          <p:cNvPr id="20" name="Oval 15">
            <a:extLst>
              <a:ext uri="{FF2B5EF4-FFF2-40B4-BE49-F238E27FC236}">
                <a16:creationId xmlns:a16="http://schemas.microsoft.com/office/drawing/2014/main" id="{F2945DA1-B31B-47C9-B77E-14F52A6F86ED}"/>
              </a:ext>
            </a:extLst>
          </p:cNvPr>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hlinkClick r:id="rId2" action="ppaction://hlinksldjump"/>
            <a:extLst>
              <a:ext uri="{FF2B5EF4-FFF2-40B4-BE49-F238E27FC236}">
                <a16:creationId xmlns:a16="http://schemas.microsoft.com/office/drawing/2014/main" id="{E33963F0-59C3-48FD-8DA1-6174F298CBD3}"/>
              </a:ext>
            </a:extLst>
          </p:cNvPr>
          <p:cNvSpPr>
            <a:spLocks noChangeArrowheads="1"/>
          </p:cNvSpPr>
          <p:nvPr/>
        </p:nvSpPr>
        <p:spPr bwMode="auto">
          <a:xfrm>
            <a:off x="4000531" y="26086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latin typeface="微软雅黑" pitchFamily="34" charset="-122"/>
                <a:ea typeface="微软雅黑" pitchFamily="34" charset="-122"/>
                <a:sym typeface="微软雅黑" pitchFamily="34" charset="-122"/>
              </a:rPr>
              <a:t>预处理航空客户数据</a:t>
            </a:r>
          </a:p>
        </p:txBody>
      </p:sp>
      <p:sp>
        <p:nvSpPr>
          <p:cNvPr id="25605" name="标题 3">
            <a:extLst>
              <a:ext uri="{FF2B5EF4-FFF2-40B4-BE49-F238E27FC236}">
                <a16:creationId xmlns:a16="http://schemas.microsoft.com/office/drawing/2014/main" id="{2DB78BFF-04CE-4556-AFEA-4EE528ECDC27}"/>
              </a:ext>
            </a:extLst>
          </p:cNvPr>
          <p:cNvSpPr>
            <a:spLocks noGrp="1" noChangeArrowheads="1"/>
          </p:cNvSpPr>
          <p:nvPr>
            <p:ph type="title"/>
          </p:nvPr>
        </p:nvSpPr>
        <p:spPr>
          <a:xfrm>
            <a:off x="255588" y="358775"/>
            <a:ext cx="10972800" cy="528638"/>
          </a:xfrm>
        </p:spPr>
        <p:txBody>
          <a:bodyPr/>
          <a:lstStyle/>
          <a:p>
            <a:r>
              <a:rPr lang="zh-CN" altLang="en-US"/>
              <a:t>目录</a:t>
            </a:r>
          </a:p>
        </p:txBody>
      </p:sp>
      <p:sp>
        <p:nvSpPr>
          <p:cNvPr id="13" name="AutoShape 17">
            <a:hlinkClick r:id="rId3" action="ppaction://hlinksldjump"/>
            <a:extLst>
              <a:ext uri="{FF2B5EF4-FFF2-40B4-BE49-F238E27FC236}">
                <a16:creationId xmlns:a16="http://schemas.microsoft.com/office/drawing/2014/main" id="{A8BE6D0D-4531-4025-90E1-5F9C5C1FB8EE}"/>
              </a:ext>
            </a:extLst>
          </p:cNvPr>
          <p:cNvSpPr>
            <a:spLocks noChangeArrowheads="1"/>
          </p:cNvSpPr>
          <p:nvPr/>
        </p:nvSpPr>
        <p:spPr bwMode="auto">
          <a:xfrm>
            <a:off x="4000531" y="1579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solidFill>
                  <a:schemeClr val="bg1"/>
                </a:solidFill>
                <a:latin typeface="微软雅黑" pitchFamily="34" charset="-122"/>
                <a:ea typeface="微软雅黑" pitchFamily="34" charset="-122"/>
                <a:sym typeface="微软雅黑" pitchFamily="34" charset="-122"/>
              </a:rPr>
              <a:t>了解航空公司现状与客户价值分析</a:t>
            </a:r>
          </a:p>
        </p:txBody>
      </p:sp>
      <p:sp>
        <p:nvSpPr>
          <p:cNvPr id="15" name="Oval 15">
            <a:extLst>
              <a:ext uri="{FF2B5EF4-FFF2-40B4-BE49-F238E27FC236}">
                <a16:creationId xmlns:a16="http://schemas.microsoft.com/office/drawing/2014/main" id="{0CC1556E-EC20-4747-90D1-68E732A8A758}"/>
              </a:ext>
            </a:extLst>
          </p:cNvPr>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a:hlinkClick r:id="rId4" action="ppaction://hlinksldjump"/>
            <a:extLst>
              <a:ext uri="{FF2B5EF4-FFF2-40B4-BE49-F238E27FC236}">
                <a16:creationId xmlns:a16="http://schemas.microsoft.com/office/drawing/2014/main" id="{79E15AD2-CD84-4BF3-A998-8688A909FAAD}"/>
              </a:ext>
            </a:extLst>
          </p:cNvPr>
          <p:cNvSpPr>
            <a:spLocks noChangeArrowheads="1"/>
          </p:cNvSpPr>
          <p:nvPr/>
        </p:nvSpPr>
        <p:spPr bwMode="auto">
          <a:xfrm>
            <a:off x="4012450" y="366087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solidFill>
                  <a:srgbClr val="FEFFFF"/>
                </a:solidFill>
                <a:latin typeface="微软雅黑" pitchFamily="34" charset="-122"/>
                <a:ea typeface="微软雅黑" pitchFamily="34" charset="-122"/>
                <a:sym typeface="微软雅黑" pitchFamily="34" charset="-122"/>
              </a:rPr>
              <a:t>使用</a:t>
            </a:r>
            <a:r>
              <a:rPr lang="en-US" altLang="zh-CN" sz="2200" dirty="0">
                <a:solidFill>
                  <a:srgbClr val="FEFFFF"/>
                </a:solidFill>
                <a:latin typeface="微软雅黑" pitchFamily="34" charset="-122"/>
                <a:ea typeface="微软雅黑" pitchFamily="34" charset="-122"/>
                <a:sym typeface="微软雅黑" pitchFamily="34" charset="-122"/>
              </a:rPr>
              <a:t>K-Means</a:t>
            </a:r>
            <a:r>
              <a:rPr lang="zh-CN" altLang="en-US" sz="2200" dirty="0">
                <a:solidFill>
                  <a:srgbClr val="FEFFFF"/>
                </a:solidFill>
                <a:latin typeface="微软雅黑" pitchFamily="34" charset="-122"/>
                <a:ea typeface="微软雅黑" pitchFamily="34" charset="-122"/>
                <a:sym typeface="微软雅黑" pitchFamily="34" charset="-122"/>
              </a:rPr>
              <a:t>算法进行客户分群</a:t>
            </a:r>
            <a:endParaRPr lang="zh-CN" altLang="en-US" sz="2200" dirty="0">
              <a:latin typeface="微软雅黑" pitchFamily="34" charset="-122"/>
              <a:ea typeface="微软雅黑" pitchFamily="34" charset="-122"/>
              <a:sym typeface="微软雅黑" pitchFamily="34" charset="-122"/>
            </a:endParaRPr>
          </a:p>
        </p:txBody>
      </p:sp>
      <p:sp>
        <p:nvSpPr>
          <p:cNvPr id="22" name="Oval 15">
            <a:extLst>
              <a:ext uri="{FF2B5EF4-FFF2-40B4-BE49-F238E27FC236}">
                <a16:creationId xmlns:a16="http://schemas.microsoft.com/office/drawing/2014/main" id="{7AA9B2FF-918B-49A4-855E-0439BC4ED21C}"/>
              </a:ext>
            </a:extLst>
          </p:cNvPr>
          <p:cNvSpPr>
            <a:spLocks noChangeArrowheads="1"/>
          </p:cNvSpPr>
          <p:nvPr/>
        </p:nvSpPr>
        <p:spPr bwMode="auto">
          <a:xfrm>
            <a:off x="2928857" y="367887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
        <p:nvSpPr>
          <p:cNvPr id="28" name="AutoShape 17">
            <a:hlinkClick r:id="rId5" action="ppaction://hlinksldjump"/>
            <a:extLst>
              <a:ext uri="{FF2B5EF4-FFF2-40B4-BE49-F238E27FC236}">
                <a16:creationId xmlns:a16="http://schemas.microsoft.com/office/drawing/2014/main" id="{5C087C4A-B844-4643-A8B3-7AB5F65071EF}"/>
              </a:ext>
            </a:extLst>
          </p:cNvPr>
          <p:cNvSpPr>
            <a:spLocks noChangeArrowheads="1"/>
          </p:cNvSpPr>
          <p:nvPr/>
        </p:nvSpPr>
        <p:spPr bwMode="auto">
          <a:xfrm>
            <a:off x="4012450" y="47154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latin typeface="微软雅黑" pitchFamily="34" charset="-122"/>
                <a:ea typeface="微软雅黑" pitchFamily="34" charset="-122"/>
              </a:rPr>
              <a:t>小结</a:t>
            </a:r>
          </a:p>
        </p:txBody>
      </p:sp>
      <p:sp>
        <p:nvSpPr>
          <p:cNvPr id="29" name="Oval 15">
            <a:extLst>
              <a:ext uri="{FF2B5EF4-FFF2-40B4-BE49-F238E27FC236}">
                <a16:creationId xmlns:a16="http://schemas.microsoft.com/office/drawing/2014/main" id="{69BA4202-94AB-4E35-8D17-CC1731FBD5A3}"/>
              </a:ext>
            </a:extLst>
          </p:cNvPr>
          <p:cNvSpPr>
            <a:spLocks noChangeArrowheads="1"/>
          </p:cNvSpPr>
          <p:nvPr/>
        </p:nvSpPr>
        <p:spPr bwMode="auto">
          <a:xfrm>
            <a:off x="290494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7FD9EC0E-3C5A-41AE-B86E-FF5E22C8DAA6}"/>
              </a:ext>
            </a:extLst>
          </p:cNvPr>
          <p:cNvCxnSpPr/>
          <p:nvPr/>
        </p:nvCxnSpPr>
        <p:spPr>
          <a:xfrm>
            <a:off x="3265488" y="1347788"/>
            <a:ext cx="4762" cy="4354512"/>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2F01F21E-F4F9-4622-BD7E-0A05B9C18352}"/>
              </a:ext>
            </a:extLst>
          </p:cNvPr>
          <p:cNvSpPr>
            <a:spLocks noChangeShapeType="1"/>
          </p:cNvSpPr>
          <p:nvPr/>
        </p:nvSpPr>
        <p:spPr bwMode="auto">
          <a:xfrm>
            <a:off x="2649538" y="1939925"/>
            <a:ext cx="6605587" cy="0"/>
          </a:xfrm>
          <a:prstGeom prst="line">
            <a:avLst/>
          </a:prstGeom>
        </p:spPr>
        <p:style>
          <a:lnRef idx="2">
            <a:schemeClr val="dk1"/>
          </a:lnRef>
          <a:fillRef idx="0">
            <a:schemeClr val="dk1"/>
          </a:fillRef>
          <a:effectRef idx="1">
            <a:schemeClr val="dk1"/>
          </a:effectRef>
          <a:fontRef idx="minor">
            <a:schemeClr val="tx1"/>
          </a:fontRef>
        </p:style>
        <p:txBody>
          <a:bodyPr/>
          <a:lstStyle/>
          <a:p>
            <a:pPr algn="ctr" fontAlgn="auto">
              <a:spcBef>
                <a:spcPts val="0"/>
              </a:spcBef>
              <a:spcAft>
                <a:spcPts val="0"/>
              </a:spcAft>
              <a:defRPr/>
            </a:pPr>
            <a:endParaRPr lang="zh-CN" altLang="en-US" sz="1905" kern="0">
              <a:solidFill>
                <a:sysClr val="windowText" lastClr="000000"/>
              </a:solidFill>
              <a:latin typeface="微软雅黑" pitchFamily="34" charset="-122"/>
              <a:ea typeface="微软雅黑" pitchFamily="34" charset="-122"/>
            </a:endParaRPr>
          </a:p>
        </p:txBody>
      </p:sp>
      <p:sp>
        <p:nvSpPr>
          <p:cNvPr id="20" name="Oval 15">
            <a:extLst>
              <a:ext uri="{FF2B5EF4-FFF2-40B4-BE49-F238E27FC236}">
                <a16:creationId xmlns:a16="http://schemas.microsoft.com/office/drawing/2014/main" id="{30C80098-DBDF-44A8-8B78-79F16B01E9A4}"/>
              </a:ext>
            </a:extLst>
          </p:cNvPr>
          <p:cNvSpPr>
            <a:spLocks noChangeArrowheads="1"/>
          </p:cNvSpPr>
          <p:nvPr/>
        </p:nvSpPr>
        <p:spPr bwMode="auto">
          <a:xfrm>
            <a:off x="2904947" y="165174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hlinkClick r:id="rId2" action="ppaction://hlinksldjump"/>
            <a:extLst>
              <a:ext uri="{FF2B5EF4-FFF2-40B4-BE49-F238E27FC236}">
                <a16:creationId xmlns:a16="http://schemas.microsoft.com/office/drawing/2014/main" id="{1ED5858A-DC05-4505-828C-344F2BE2A69A}"/>
              </a:ext>
            </a:extLst>
          </p:cNvPr>
          <p:cNvSpPr>
            <a:spLocks noChangeArrowheads="1"/>
          </p:cNvSpPr>
          <p:nvPr/>
        </p:nvSpPr>
        <p:spPr bwMode="auto">
          <a:xfrm>
            <a:off x="4000531" y="26086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latin typeface="微软雅黑" pitchFamily="34" charset="-122"/>
                <a:ea typeface="微软雅黑" pitchFamily="34" charset="-122"/>
                <a:sym typeface="微软雅黑" pitchFamily="34" charset="-122"/>
              </a:rPr>
              <a:t>预处理航空客户数据</a:t>
            </a:r>
          </a:p>
        </p:txBody>
      </p:sp>
      <p:sp>
        <p:nvSpPr>
          <p:cNvPr id="8197" name="标题 3">
            <a:extLst>
              <a:ext uri="{FF2B5EF4-FFF2-40B4-BE49-F238E27FC236}">
                <a16:creationId xmlns:a16="http://schemas.microsoft.com/office/drawing/2014/main" id="{0CC56E7A-7656-401C-B8C3-6EED42EA6096}"/>
              </a:ext>
            </a:extLst>
          </p:cNvPr>
          <p:cNvSpPr>
            <a:spLocks noGrp="1" noChangeArrowheads="1"/>
          </p:cNvSpPr>
          <p:nvPr>
            <p:ph type="title"/>
          </p:nvPr>
        </p:nvSpPr>
        <p:spPr>
          <a:xfrm>
            <a:off x="255588" y="358775"/>
            <a:ext cx="10972800" cy="528638"/>
          </a:xfrm>
        </p:spPr>
        <p:txBody>
          <a:bodyPr/>
          <a:lstStyle/>
          <a:p>
            <a:r>
              <a:rPr lang="zh-CN" altLang="en-US"/>
              <a:t>目录</a:t>
            </a:r>
          </a:p>
        </p:txBody>
      </p:sp>
      <p:sp>
        <p:nvSpPr>
          <p:cNvPr id="13" name="AutoShape 17">
            <a:hlinkClick r:id="rId3" action="ppaction://hlinksldjump"/>
            <a:extLst>
              <a:ext uri="{FF2B5EF4-FFF2-40B4-BE49-F238E27FC236}">
                <a16:creationId xmlns:a16="http://schemas.microsoft.com/office/drawing/2014/main" id="{2EB060AE-3AE5-446D-843D-1BB385354C5A}"/>
              </a:ext>
            </a:extLst>
          </p:cNvPr>
          <p:cNvSpPr>
            <a:spLocks noChangeArrowheads="1"/>
          </p:cNvSpPr>
          <p:nvPr/>
        </p:nvSpPr>
        <p:spPr bwMode="auto">
          <a:xfrm>
            <a:off x="4000531" y="157974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solidFill>
                  <a:schemeClr val="bg1"/>
                </a:solidFill>
                <a:latin typeface="微软雅黑" pitchFamily="34" charset="-122"/>
                <a:ea typeface="微软雅黑" pitchFamily="34" charset="-122"/>
                <a:sym typeface="微软雅黑" pitchFamily="34" charset="-122"/>
              </a:rPr>
              <a:t>了解航空公司现状与客户价值分析</a:t>
            </a:r>
          </a:p>
        </p:txBody>
      </p:sp>
      <p:sp>
        <p:nvSpPr>
          <p:cNvPr id="15" name="Oval 15">
            <a:extLst>
              <a:ext uri="{FF2B5EF4-FFF2-40B4-BE49-F238E27FC236}">
                <a16:creationId xmlns:a16="http://schemas.microsoft.com/office/drawing/2014/main" id="{708487C8-882A-4D2D-B078-0123C99CF92A}"/>
              </a:ext>
            </a:extLst>
          </p:cNvPr>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a:hlinkClick r:id="rId4" action="ppaction://hlinksldjump"/>
            <a:extLst>
              <a:ext uri="{FF2B5EF4-FFF2-40B4-BE49-F238E27FC236}">
                <a16:creationId xmlns:a16="http://schemas.microsoft.com/office/drawing/2014/main" id="{97AA76CB-3DF5-4FCB-91BA-7B3E7E6C71B6}"/>
              </a:ext>
            </a:extLst>
          </p:cNvPr>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latin typeface="微软雅黑" pitchFamily="34" charset="-122"/>
                <a:ea typeface="微软雅黑" pitchFamily="34" charset="-122"/>
              </a:rPr>
              <a:t>使用</a:t>
            </a:r>
            <a:r>
              <a:rPr lang="en-US" altLang="zh-CN" sz="2200" dirty="0">
                <a:latin typeface="微软雅黑" pitchFamily="34" charset="-122"/>
                <a:ea typeface="微软雅黑" pitchFamily="34" charset="-122"/>
              </a:rPr>
              <a:t>K-Means</a:t>
            </a:r>
            <a:r>
              <a:rPr lang="zh-CN" altLang="en-US" sz="2200" dirty="0">
                <a:latin typeface="微软雅黑" pitchFamily="34" charset="-122"/>
                <a:ea typeface="微软雅黑" pitchFamily="34" charset="-122"/>
              </a:rPr>
              <a:t>算法进行客户分群</a:t>
            </a:r>
          </a:p>
        </p:txBody>
      </p:sp>
      <p:sp>
        <p:nvSpPr>
          <p:cNvPr id="22" name="Oval 15">
            <a:extLst>
              <a:ext uri="{FF2B5EF4-FFF2-40B4-BE49-F238E27FC236}">
                <a16:creationId xmlns:a16="http://schemas.microsoft.com/office/drawing/2014/main" id="{4866ACEF-1AAB-4031-93DC-1EEEC9666956}"/>
              </a:ext>
            </a:extLst>
          </p:cNvPr>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
        <p:nvSpPr>
          <p:cNvPr id="28" name="AutoShape 17">
            <a:hlinkClick r:id="rId5" action="ppaction://hlinksldjump"/>
            <a:extLst>
              <a:ext uri="{FF2B5EF4-FFF2-40B4-BE49-F238E27FC236}">
                <a16:creationId xmlns:a16="http://schemas.microsoft.com/office/drawing/2014/main" id="{4AF0CB43-FA2C-4791-BC8A-40DF0E19FFC2}"/>
              </a:ext>
            </a:extLst>
          </p:cNvPr>
          <p:cNvSpPr>
            <a:spLocks noChangeArrowheads="1"/>
          </p:cNvSpPr>
          <p:nvPr/>
        </p:nvSpPr>
        <p:spPr bwMode="auto">
          <a:xfrm>
            <a:off x="4012450" y="47154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latin typeface="微软雅黑" pitchFamily="34" charset="-122"/>
                <a:ea typeface="微软雅黑" pitchFamily="34" charset="-122"/>
              </a:rPr>
              <a:t>小结</a:t>
            </a:r>
          </a:p>
        </p:txBody>
      </p:sp>
      <p:sp>
        <p:nvSpPr>
          <p:cNvPr id="29" name="Oval 15">
            <a:extLst>
              <a:ext uri="{FF2B5EF4-FFF2-40B4-BE49-F238E27FC236}">
                <a16:creationId xmlns:a16="http://schemas.microsoft.com/office/drawing/2014/main" id="{7C89F5DC-5C3D-4656-9CA1-4F166931D657}"/>
              </a:ext>
            </a:extLst>
          </p:cNvPr>
          <p:cNvSpPr>
            <a:spLocks noChangeArrowheads="1"/>
          </p:cNvSpPr>
          <p:nvPr/>
        </p:nvSpPr>
        <p:spPr bwMode="auto">
          <a:xfrm>
            <a:off x="290494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4</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C832833-C321-4C9A-A0EE-17BED3B613F7}"/>
              </a:ext>
            </a:extLst>
          </p:cNvPr>
          <p:cNvSpPr>
            <a:spLocks noGrp="1"/>
          </p:cNvSpPr>
          <p:nvPr>
            <p:ph idx="1"/>
          </p:nvPr>
        </p:nvSpPr>
        <p:spPr>
          <a:xfrm>
            <a:off x="423863" y="1741488"/>
            <a:ext cx="11107737" cy="4370387"/>
          </a:xfrm>
        </p:spPr>
        <p:txBody>
          <a:bodyPr/>
          <a:lstStyle/>
          <a:p>
            <a:pPr marL="0" indent="0">
              <a:buFont typeface="Wingdings" panose="05000000000000000000" pitchFamily="2" charset="2"/>
              <a:buNone/>
              <a:defRPr/>
            </a:pPr>
            <a:r>
              <a:rPr kumimoji="1" lang="en-US" altLang="zh-CN" b="1" dirty="0"/>
              <a:t>K-Means</a:t>
            </a:r>
            <a:r>
              <a:rPr kumimoji="1" lang="zh-CN" altLang="en-US" b="1" dirty="0"/>
              <a:t>聚类算法</a:t>
            </a:r>
            <a:r>
              <a:rPr kumimoji="1" lang="zh-CN" altLang="en-US" dirty="0"/>
              <a:t>是一种基于质心的划分方法，输入聚类个数</a:t>
            </a:r>
            <a:r>
              <a:rPr kumimoji="1" lang="en-US" altLang="zh-CN" dirty="0"/>
              <a:t>k</a:t>
            </a:r>
            <a:r>
              <a:rPr kumimoji="1" lang="zh-CN" altLang="en-US" dirty="0"/>
              <a:t>，以及包含</a:t>
            </a:r>
            <a:r>
              <a:rPr kumimoji="1" lang="en-US" altLang="zh-CN" dirty="0"/>
              <a:t>n</a:t>
            </a:r>
            <a:r>
              <a:rPr kumimoji="1" lang="zh-CN" altLang="en-US" dirty="0"/>
              <a:t>个数据对象的数据库，输出满足误差平方和最小标准的</a:t>
            </a:r>
            <a:r>
              <a:rPr kumimoji="1" lang="en-US" altLang="zh-CN" dirty="0"/>
              <a:t>k</a:t>
            </a:r>
            <a:r>
              <a:rPr kumimoji="1" lang="zh-CN" altLang="en-US" dirty="0"/>
              <a:t>个聚类。算法步骤如下。</a:t>
            </a:r>
          </a:p>
          <a:p>
            <a:pPr>
              <a:defRPr/>
            </a:pPr>
            <a:r>
              <a:rPr kumimoji="1" lang="zh-CN" altLang="en-US" dirty="0"/>
              <a:t>从</a:t>
            </a:r>
            <a:r>
              <a:rPr kumimoji="1" lang="en-US" altLang="zh-CN" dirty="0"/>
              <a:t>n</a:t>
            </a:r>
            <a:r>
              <a:rPr kumimoji="1" lang="zh-CN" altLang="en-US" dirty="0"/>
              <a:t>个样本数据中随机选取</a:t>
            </a:r>
            <a:r>
              <a:rPr kumimoji="1" lang="en-US" altLang="zh-CN" dirty="0"/>
              <a:t>k</a:t>
            </a:r>
            <a:r>
              <a:rPr kumimoji="1" lang="zh-CN" altLang="en-US" dirty="0"/>
              <a:t>个对象作为初始的聚类中心。</a:t>
            </a:r>
          </a:p>
          <a:p>
            <a:pPr>
              <a:defRPr/>
            </a:pPr>
            <a:r>
              <a:rPr kumimoji="1" lang="zh-CN" altLang="en-US" dirty="0"/>
              <a:t>分别计算每个样本到各个聚类质心的距离，将样本分配到距离最近的那个聚类中心类别中。</a:t>
            </a:r>
          </a:p>
          <a:p>
            <a:pPr>
              <a:defRPr/>
            </a:pPr>
            <a:r>
              <a:rPr kumimoji="1" lang="zh-CN" altLang="en-US" dirty="0"/>
              <a:t>所有样本分配完成后，重新计算</a:t>
            </a:r>
            <a:r>
              <a:rPr kumimoji="1" lang="en-US" altLang="zh-CN" dirty="0"/>
              <a:t>k</a:t>
            </a:r>
            <a:r>
              <a:rPr kumimoji="1" lang="zh-CN" altLang="en-US" dirty="0"/>
              <a:t>个聚类的中心。</a:t>
            </a:r>
          </a:p>
          <a:p>
            <a:pPr>
              <a:defRPr/>
            </a:pPr>
            <a:r>
              <a:rPr kumimoji="1" lang="zh-CN" altLang="en-US" dirty="0"/>
              <a:t>与前一次计算得到的</a:t>
            </a:r>
            <a:r>
              <a:rPr kumimoji="1" lang="en-US" altLang="zh-CN" dirty="0"/>
              <a:t>k</a:t>
            </a:r>
            <a:r>
              <a:rPr kumimoji="1" lang="zh-CN" altLang="en-US" dirty="0"/>
              <a:t>个聚类中心比较，如果聚类中心发生变化，转</a:t>
            </a:r>
            <a:r>
              <a:rPr kumimoji="1" lang="en-US" altLang="zh-CN" dirty="0"/>
              <a:t>(2)</a:t>
            </a:r>
            <a:r>
              <a:rPr kumimoji="1" lang="zh-CN" altLang="en-US" dirty="0"/>
              <a:t>，否则转</a:t>
            </a:r>
            <a:r>
              <a:rPr kumimoji="1" lang="en-US" altLang="zh-CN" dirty="0"/>
              <a:t>(5)</a:t>
            </a:r>
            <a:r>
              <a:rPr kumimoji="1" lang="zh-CN" altLang="en-US" dirty="0"/>
              <a:t>。</a:t>
            </a:r>
          </a:p>
          <a:p>
            <a:pPr>
              <a:defRPr/>
            </a:pPr>
            <a:r>
              <a:rPr kumimoji="1" lang="zh-CN" altLang="en-US" dirty="0"/>
              <a:t>当质心不发生变化时停止并输出聚类结果。</a:t>
            </a:r>
          </a:p>
          <a:p>
            <a:pPr>
              <a:defRPr/>
            </a:pPr>
            <a:endParaRPr kumimoji="1" lang="zh-CN" altLang="en-US" dirty="0"/>
          </a:p>
        </p:txBody>
      </p:sp>
      <p:sp>
        <p:nvSpPr>
          <p:cNvPr id="26626" name="标题 2">
            <a:extLst>
              <a:ext uri="{FF2B5EF4-FFF2-40B4-BE49-F238E27FC236}">
                <a16:creationId xmlns:a16="http://schemas.microsoft.com/office/drawing/2014/main" id="{70B3B003-E890-4042-8094-4FE29115B71C}"/>
              </a:ext>
            </a:extLst>
          </p:cNvPr>
          <p:cNvSpPr>
            <a:spLocks noGrp="1" noChangeArrowheads="1"/>
          </p:cNvSpPr>
          <p:nvPr>
            <p:ph type="title"/>
          </p:nvPr>
        </p:nvSpPr>
        <p:spPr>
          <a:xfrm>
            <a:off x="255588" y="358775"/>
            <a:ext cx="10972800" cy="528638"/>
          </a:xfrm>
        </p:spPr>
        <p:txBody>
          <a:bodyPr/>
          <a:lstStyle/>
          <a:p>
            <a:r>
              <a:rPr lang="zh-CN" altLang="en-US"/>
              <a:t>了解</a:t>
            </a:r>
            <a:r>
              <a:rPr lang="en-US" altLang="zh-CN"/>
              <a:t>K-Means</a:t>
            </a:r>
            <a:r>
              <a:rPr lang="zh-CN" altLang="en-US"/>
              <a:t>聚类算法</a:t>
            </a:r>
          </a:p>
        </p:txBody>
      </p:sp>
      <p:sp>
        <p:nvSpPr>
          <p:cNvPr id="26627" name="内容占位符 3">
            <a:extLst>
              <a:ext uri="{FF2B5EF4-FFF2-40B4-BE49-F238E27FC236}">
                <a16:creationId xmlns:a16="http://schemas.microsoft.com/office/drawing/2014/main" id="{96D4FE0A-3DA0-4331-8740-1DD06420C050}"/>
              </a:ext>
            </a:extLst>
          </p:cNvPr>
          <p:cNvSpPr>
            <a:spLocks noGrp="1" noChangeArrowheads="1"/>
          </p:cNvSpPr>
          <p:nvPr>
            <p:ph idx="10"/>
          </p:nvPr>
        </p:nvSpPr>
        <p:spPr>
          <a:xfrm>
            <a:off x="423863" y="1138238"/>
            <a:ext cx="11107737" cy="427037"/>
          </a:xfrm>
        </p:spPr>
        <p:txBody>
          <a:bodyPr/>
          <a:lstStyle/>
          <a:p>
            <a:r>
              <a:rPr lang="en-US" altLang="zh-CN" b="1"/>
              <a:t>1. </a:t>
            </a:r>
            <a:r>
              <a:rPr b="1"/>
              <a:t>基本概念</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内容占位符 1">
            <a:extLst>
              <a:ext uri="{FF2B5EF4-FFF2-40B4-BE49-F238E27FC236}">
                <a16:creationId xmlns:a16="http://schemas.microsoft.com/office/drawing/2014/main" id="{9232ECE4-AD08-4482-9909-24E55423C968}"/>
              </a:ext>
            </a:extLst>
          </p:cNvPr>
          <p:cNvSpPr>
            <a:spLocks noGrp="1"/>
          </p:cNvSpPr>
          <p:nvPr>
            <p:ph idx="1"/>
          </p:nvPr>
        </p:nvSpPr>
        <p:spPr>
          <a:xfrm>
            <a:off x="423863" y="1741488"/>
            <a:ext cx="11436350" cy="4370387"/>
          </a:xfrm>
        </p:spPr>
        <p:txBody>
          <a:bodyPr/>
          <a:lstStyle/>
          <a:p>
            <a:pPr marL="0" indent="0">
              <a:buFont typeface="Wingdings" panose="05000000000000000000" pitchFamily="2" charset="2"/>
              <a:buNone/>
            </a:pPr>
            <a:r>
              <a:rPr kumimoji="1" lang="en-US" altLang="zh-CN" noProof="1">
                <a:cs typeface="宋体" charset="0"/>
              </a:rPr>
              <a:t>K-Means</a:t>
            </a:r>
            <a:r>
              <a:rPr kumimoji="1" lang="zh-CN" altLang="en-US" noProof="1">
                <a:cs typeface="宋体" charset="0"/>
              </a:rPr>
              <a:t>聚类算法是在数值类型数据的基础上进行研究，然而数据分析的样本复杂多样，因此要求不仅能够对特征为数值类型的数据进行分析，还要适应数据类型的变化，对不同特征做不同变换，以满足算法的要求。</a:t>
            </a:r>
          </a:p>
        </p:txBody>
      </p:sp>
      <p:sp>
        <p:nvSpPr>
          <p:cNvPr id="2" name="标题 2">
            <a:extLst>
              <a:ext uri="{FF2B5EF4-FFF2-40B4-BE49-F238E27FC236}">
                <a16:creationId xmlns:a16="http://schemas.microsoft.com/office/drawing/2014/main" id="{9CD86201-644F-4356-8683-19383B1CA44E}"/>
              </a:ext>
            </a:extLst>
          </p:cNvPr>
          <p:cNvSpPr>
            <a:spLocks noGrp="1" noChangeArrowheads="1"/>
          </p:cNvSpPr>
          <p:nvPr>
            <p:ph type="title"/>
          </p:nvPr>
        </p:nvSpPr>
        <p:spPr>
          <a:xfrm>
            <a:off x="255588" y="358775"/>
            <a:ext cx="10972800" cy="528638"/>
          </a:xfrm>
        </p:spPr>
        <p:txBody>
          <a:bodyPr/>
          <a:lstStyle/>
          <a:p>
            <a:r>
              <a:rPr lang="zh-CN" altLang="en-US"/>
              <a:t>了解</a:t>
            </a:r>
            <a:r>
              <a:rPr lang="en-US" altLang="zh-CN"/>
              <a:t>K-Means</a:t>
            </a:r>
            <a:r>
              <a:rPr lang="zh-CN" altLang="en-US"/>
              <a:t>聚类算法</a:t>
            </a:r>
          </a:p>
        </p:txBody>
      </p:sp>
      <p:sp>
        <p:nvSpPr>
          <p:cNvPr id="27651" name="内容占位符 3">
            <a:extLst>
              <a:ext uri="{FF2B5EF4-FFF2-40B4-BE49-F238E27FC236}">
                <a16:creationId xmlns:a16="http://schemas.microsoft.com/office/drawing/2014/main" id="{B98F060D-372B-43F0-9278-C986B376C349}"/>
              </a:ext>
            </a:extLst>
          </p:cNvPr>
          <p:cNvSpPr>
            <a:spLocks noGrp="1" noChangeArrowheads="1"/>
          </p:cNvSpPr>
          <p:nvPr>
            <p:ph idx="10"/>
          </p:nvPr>
        </p:nvSpPr>
        <p:spPr>
          <a:xfrm>
            <a:off x="423863" y="1138238"/>
            <a:ext cx="11107737" cy="427037"/>
          </a:xfrm>
        </p:spPr>
        <p:txBody>
          <a:bodyPr/>
          <a:lstStyle/>
          <a:p>
            <a:r>
              <a:rPr lang="en-US" altLang="zh-CN" b="1"/>
              <a:t>2. </a:t>
            </a:r>
            <a:r>
              <a:rPr b="1"/>
              <a:t>数据类型</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6F04436-D60C-4BC5-A7D3-CC97516CDAB6}"/>
              </a:ext>
            </a:extLst>
          </p:cNvPr>
          <p:cNvSpPr>
            <a:spLocks noGrp="1"/>
          </p:cNvSpPr>
          <p:nvPr>
            <p:ph idx="1"/>
          </p:nvPr>
        </p:nvSpPr>
        <p:spPr>
          <a:xfrm>
            <a:off x="423863" y="1741488"/>
            <a:ext cx="11107737" cy="2168525"/>
          </a:xfrm>
        </p:spPr>
        <p:txBody>
          <a:bodyPr/>
          <a:lstStyle/>
          <a:p>
            <a:pPr>
              <a:lnSpc>
                <a:spcPts val="3040"/>
              </a:lnSpc>
              <a:defRPr/>
            </a:pPr>
            <a:r>
              <a:rPr kumimoji="1" lang="en-US" altLang="zh-CN" dirty="0" err="1"/>
              <a:t>sklearn</a:t>
            </a:r>
            <a:r>
              <a:rPr kumimoji="1" lang="zh-CN" altLang="zh-CN" dirty="0"/>
              <a:t>的</a:t>
            </a:r>
            <a:r>
              <a:rPr kumimoji="1" lang="en-US" altLang="zh-CN" dirty="0"/>
              <a:t>cluster</a:t>
            </a:r>
            <a:r>
              <a:rPr kumimoji="1" lang="zh-CN" altLang="zh-CN" dirty="0"/>
              <a:t>模块提供了</a:t>
            </a:r>
            <a:r>
              <a:rPr kumimoji="1" lang="en-US" altLang="zh-CN" dirty="0" err="1"/>
              <a:t>KMeans</a:t>
            </a:r>
            <a:r>
              <a:rPr kumimoji="1" lang="zh-CN" altLang="zh-CN" dirty="0"/>
              <a:t>函数构建</a:t>
            </a:r>
            <a:r>
              <a:rPr kumimoji="1" lang="en-US" altLang="zh-CN" dirty="0"/>
              <a:t>K-Means</a:t>
            </a:r>
            <a:r>
              <a:rPr kumimoji="1" lang="zh-CN" altLang="zh-CN" dirty="0"/>
              <a:t>聚类模型，其基本语法如下。</a:t>
            </a:r>
          </a:p>
          <a:p>
            <a:pPr marL="422910" lvl="1" indent="0">
              <a:lnSpc>
                <a:spcPts val="3040"/>
              </a:lnSpc>
              <a:buFont typeface="Wingdings" panose="05000000000000000000" pitchFamily="2" charset="2"/>
              <a:buNone/>
              <a:defRPr/>
            </a:pPr>
            <a:r>
              <a:rPr kumimoji="1" lang="en-US" altLang="zh-CN" sz="2400" i="1" dirty="0" err="1">
                <a:latin typeface="Times New Roman" pitchFamily="18" charset="0"/>
                <a:cs typeface="+mn-ea"/>
              </a:rPr>
              <a:t>sklearn.cluster.</a:t>
            </a:r>
            <a:r>
              <a:rPr kumimoji="1" lang="en-US" altLang="zh-CN" sz="2400" b="1" i="1" dirty="0" err="1">
                <a:latin typeface="Times New Roman" pitchFamily="18" charset="0"/>
                <a:cs typeface="+mn-ea"/>
              </a:rPr>
              <a:t>KMeans</a:t>
            </a:r>
            <a:r>
              <a:rPr kumimoji="1" lang="en-US" altLang="zh-CN" sz="2400" i="1" dirty="0">
                <a:latin typeface="Times New Roman" pitchFamily="18" charset="0"/>
                <a:cs typeface="+mn-ea"/>
              </a:rPr>
              <a:t>(</a:t>
            </a:r>
            <a:r>
              <a:rPr kumimoji="1" lang="en-US" altLang="zh-CN" sz="2400" i="1" dirty="0" err="1">
                <a:latin typeface="Times New Roman" pitchFamily="18" charset="0"/>
                <a:cs typeface="+mn-ea"/>
              </a:rPr>
              <a:t>n_clusters</a:t>
            </a:r>
            <a:r>
              <a:rPr kumimoji="1" lang="en-US" altLang="zh-CN" sz="2400" i="1" dirty="0">
                <a:latin typeface="Times New Roman" pitchFamily="18" charset="0"/>
                <a:cs typeface="+mn-ea"/>
              </a:rPr>
              <a:t>=8, </a:t>
            </a:r>
            <a:r>
              <a:rPr kumimoji="1" lang="en-US" altLang="zh-CN" sz="2400" i="1" dirty="0" err="1">
                <a:latin typeface="Times New Roman" pitchFamily="18" charset="0"/>
                <a:cs typeface="+mn-ea"/>
              </a:rPr>
              <a:t>init</a:t>
            </a:r>
            <a:r>
              <a:rPr kumimoji="1" lang="en-US" altLang="zh-CN" sz="2400" i="1" dirty="0">
                <a:latin typeface="Times New Roman" pitchFamily="18" charset="0"/>
                <a:cs typeface="+mn-ea"/>
              </a:rPr>
              <a:t>='k-means++', </a:t>
            </a:r>
            <a:r>
              <a:rPr kumimoji="1" lang="en-US" altLang="zh-CN" sz="2400" i="1" dirty="0" err="1">
                <a:latin typeface="Times New Roman" pitchFamily="18" charset="0"/>
                <a:cs typeface="+mn-ea"/>
              </a:rPr>
              <a:t>n_init</a:t>
            </a:r>
            <a:r>
              <a:rPr kumimoji="1" lang="en-US" altLang="zh-CN" sz="2400" i="1" dirty="0">
                <a:latin typeface="Times New Roman" pitchFamily="18" charset="0"/>
                <a:cs typeface="+mn-ea"/>
              </a:rPr>
              <a:t>=10, </a:t>
            </a:r>
            <a:r>
              <a:rPr kumimoji="1" lang="en-US" altLang="zh-CN" sz="2400" i="1" dirty="0" err="1">
                <a:latin typeface="Times New Roman" pitchFamily="18" charset="0"/>
                <a:cs typeface="+mn-ea"/>
              </a:rPr>
              <a:t>max_iter</a:t>
            </a:r>
            <a:r>
              <a:rPr kumimoji="1" lang="en-US" altLang="zh-CN" sz="2400" i="1" dirty="0">
                <a:latin typeface="Times New Roman" pitchFamily="18" charset="0"/>
                <a:cs typeface="+mn-ea"/>
              </a:rPr>
              <a:t>=300, </a:t>
            </a:r>
            <a:r>
              <a:rPr kumimoji="1" lang="en-US" altLang="zh-CN" sz="2400" i="1" dirty="0" err="1">
                <a:latin typeface="Times New Roman" pitchFamily="18" charset="0"/>
                <a:cs typeface="+mn-ea"/>
              </a:rPr>
              <a:t>tol</a:t>
            </a:r>
            <a:r>
              <a:rPr kumimoji="1" lang="en-US" altLang="zh-CN" sz="2400" i="1" dirty="0">
                <a:latin typeface="Times New Roman" pitchFamily="18" charset="0"/>
                <a:cs typeface="+mn-ea"/>
              </a:rPr>
              <a:t>=0.0001,precompute_distances='auto', verbose=0, </a:t>
            </a:r>
            <a:r>
              <a:rPr kumimoji="1" lang="en-US" altLang="zh-CN" sz="2400" i="1" dirty="0" err="1">
                <a:latin typeface="Times New Roman" pitchFamily="18" charset="0"/>
                <a:cs typeface="+mn-ea"/>
              </a:rPr>
              <a:t>random_state</a:t>
            </a:r>
            <a:r>
              <a:rPr kumimoji="1" lang="en-US" altLang="zh-CN" sz="2400" i="1" dirty="0">
                <a:latin typeface="Times New Roman" pitchFamily="18" charset="0"/>
                <a:cs typeface="+mn-ea"/>
              </a:rPr>
              <a:t>=None, </a:t>
            </a:r>
            <a:r>
              <a:rPr kumimoji="1" lang="en-US" altLang="zh-CN" sz="2400" i="1" dirty="0" err="1">
                <a:latin typeface="Times New Roman" pitchFamily="18" charset="0"/>
                <a:cs typeface="+mn-ea"/>
              </a:rPr>
              <a:t>copy_x</a:t>
            </a:r>
            <a:r>
              <a:rPr kumimoji="1" lang="en-US" altLang="zh-CN" sz="2400" i="1" dirty="0">
                <a:latin typeface="Times New Roman" pitchFamily="18" charset="0"/>
                <a:cs typeface="+mn-ea"/>
              </a:rPr>
              <a:t>=True, </a:t>
            </a:r>
            <a:r>
              <a:rPr kumimoji="1" lang="en-US" altLang="zh-CN" sz="2400" i="1" dirty="0" err="1">
                <a:latin typeface="Times New Roman" pitchFamily="18" charset="0"/>
                <a:cs typeface="+mn-ea"/>
              </a:rPr>
              <a:t>n_jobs</a:t>
            </a:r>
            <a:r>
              <a:rPr kumimoji="1" lang="en-US" altLang="zh-CN" sz="2400" i="1" dirty="0">
                <a:latin typeface="Times New Roman" pitchFamily="18" charset="0"/>
                <a:cs typeface="+mn-ea"/>
              </a:rPr>
              <a:t>=1,algorithm='auto')</a:t>
            </a:r>
          </a:p>
          <a:p>
            <a:pPr marL="0" indent="0">
              <a:lnSpc>
                <a:spcPts val="3040"/>
              </a:lnSpc>
              <a:buFont typeface="Wingdings" panose="05000000000000000000" pitchFamily="2" charset="2"/>
              <a:buNone/>
              <a:defRPr/>
            </a:pPr>
            <a:r>
              <a:rPr kumimoji="1" lang="zh-CN" altLang="en-US" dirty="0">
                <a:latin typeface="Times New Roman" pitchFamily="18" charset="0"/>
              </a:rPr>
              <a:t>常用参数及其说明如表所示。</a:t>
            </a:r>
            <a:endParaRPr kumimoji="1" lang="en-US" altLang="zh-CN" dirty="0">
              <a:latin typeface="Times New Roman" pitchFamily="18" charset="0"/>
            </a:endParaRPr>
          </a:p>
          <a:p>
            <a:pPr>
              <a:defRPr/>
            </a:pPr>
            <a:endParaRPr kumimoji="1" lang="zh-CN" altLang="en-US" dirty="0">
              <a:latin typeface="Times New Roman" pitchFamily="18" charset="0"/>
            </a:endParaRPr>
          </a:p>
        </p:txBody>
      </p:sp>
      <p:sp>
        <p:nvSpPr>
          <p:cNvPr id="28674" name="标题 2">
            <a:extLst>
              <a:ext uri="{FF2B5EF4-FFF2-40B4-BE49-F238E27FC236}">
                <a16:creationId xmlns:a16="http://schemas.microsoft.com/office/drawing/2014/main" id="{F886566B-9BF4-48E3-B7E2-2CF09CACC2F5}"/>
              </a:ext>
            </a:extLst>
          </p:cNvPr>
          <p:cNvSpPr>
            <a:spLocks noGrp="1" noChangeArrowheads="1"/>
          </p:cNvSpPr>
          <p:nvPr>
            <p:ph type="title"/>
          </p:nvPr>
        </p:nvSpPr>
        <p:spPr>
          <a:xfrm>
            <a:off x="255588" y="358775"/>
            <a:ext cx="10972800" cy="528638"/>
          </a:xfrm>
        </p:spPr>
        <p:txBody>
          <a:bodyPr/>
          <a:lstStyle/>
          <a:p>
            <a:r>
              <a:rPr lang="zh-CN" altLang="en-US"/>
              <a:t>了解</a:t>
            </a:r>
            <a:r>
              <a:rPr lang="en-US" altLang="zh-CN"/>
              <a:t>K-Means</a:t>
            </a:r>
            <a:r>
              <a:rPr lang="zh-CN" altLang="en-US"/>
              <a:t>聚类算法</a:t>
            </a:r>
          </a:p>
        </p:txBody>
      </p:sp>
      <p:sp>
        <p:nvSpPr>
          <p:cNvPr id="28675" name="内容占位符 3">
            <a:extLst>
              <a:ext uri="{FF2B5EF4-FFF2-40B4-BE49-F238E27FC236}">
                <a16:creationId xmlns:a16="http://schemas.microsoft.com/office/drawing/2014/main" id="{CC9366D9-37BF-470C-85CC-E31B64E4C33F}"/>
              </a:ext>
            </a:extLst>
          </p:cNvPr>
          <p:cNvSpPr>
            <a:spLocks noGrp="1" noChangeArrowheads="1"/>
          </p:cNvSpPr>
          <p:nvPr>
            <p:ph idx="10"/>
          </p:nvPr>
        </p:nvSpPr>
        <p:spPr>
          <a:xfrm>
            <a:off x="423863" y="1138238"/>
            <a:ext cx="11107737" cy="427037"/>
          </a:xfrm>
        </p:spPr>
        <p:txBody>
          <a:bodyPr/>
          <a:lstStyle/>
          <a:p>
            <a:r>
              <a:rPr lang="en-US" altLang="zh-CN" b="1"/>
              <a:t>3. kmeans</a:t>
            </a:r>
            <a:r>
              <a:rPr b="1"/>
              <a:t>函数及其参数介绍</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1">
            <a:extLst>
              <a:ext uri="{FF2B5EF4-FFF2-40B4-BE49-F238E27FC236}">
                <a16:creationId xmlns:a16="http://schemas.microsoft.com/office/drawing/2014/main" id="{06CE9364-3135-4E1A-BE5F-331F15028507}"/>
              </a:ext>
            </a:extLst>
          </p:cNvPr>
          <p:cNvSpPr>
            <a:spLocks noGrp="1"/>
          </p:cNvSpPr>
          <p:nvPr>
            <p:ph idx="1"/>
          </p:nvPr>
        </p:nvSpPr>
        <p:spPr>
          <a:xfrm>
            <a:off x="423863" y="1741488"/>
            <a:ext cx="11107737" cy="2168525"/>
          </a:xfrm>
        </p:spPr>
        <p:txBody>
          <a:bodyPr/>
          <a:lstStyle/>
          <a:p>
            <a:pPr marL="361950" indent="-361950">
              <a:lnSpc>
                <a:spcPts val="3040"/>
              </a:lnSpc>
            </a:pPr>
            <a:r>
              <a:rPr kumimoji="1" lang="zh-CN" altLang="en-US" noProof="1">
                <a:latin typeface="Times New Roman" pitchFamily="18" charset="0"/>
                <a:cs typeface="宋体" charset="0"/>
              </a:rPr>
              <a:t>常用参数及其说明如表所示</a:t>
            </a:r>
            <a:r>
              <a:rPr kumimoji="1" lang="zh-CN" altLang="zh-CN" noProof="1">
                <a:cs typeface="宋体" charset="0"/>
              </a:rPr>
              <a:t>。</a:t>
            </a:r>
          </a:p>
          <a:p>
            <a:pPr marL="361950" indent="-361950"/>
            <a:endParaRPr kumimoji="1" lang="zh-CN" altLang="en-US" noProof="1">
              <a:latin typeface="Times New Roman" pitchFamily="18" charset="0"/>
              <a:cs typeface="宋体" charset="0"/>
            </a:endParaRPr>
          </a:p>
        </p:txBody>
      </p:sp>
      <p:sp>
        <p:nvSpPr>
          <p:cNvPr id="2" name="标题 2">
            <a:extLst>
              <a:ext uri="{FF2B5EF4-FFF2-40B4-BE49-F238E27FC236}">
                <a16:creationId xmlns:a16="http://schemas.microsoft.com/office/drawing/2014/main" id="{974DBDBC-49CA-417B-B18A-38301393EBC2}"/>
              </a:ext>
            </a:extLst>
          </p:cNvPr>
          <p:cNvSpPr>
            <a:spLocks noGrp="1" noChangeArrowheads="1"/>
          </p:cNvSpPr>
          <p:nvPr>
            <p:ph type="title"/>
          </p:nvPr>
        </p:nvSpPr>
        <p:spPr>
          <a:xfrm>
            <a:off x="255588" y="358775"/>
            <a:ext cx="10972800" cy="528638"/>
          </a:xfrm>
        </p:spPr>
        <p:txBody>
          <a:bodyPr/>
          <a:lstStyle/>
          <a:p>
            <a:r>
              <a:rPr lang="zh-CN" altLang="en-US"/>
              <a:t>了解</a:t>
            </a:r>
            <a:r>
              <a:rPr lang="en-US" altLang="zh-CN"/>
              <a:t>K-Means</a:t>
            </a:r>
            <a:r>
              <a:rPr lang="zh-CN" altLang="en-US"/>
              <a:t>聚类算法</a:t>
            </a:r>
          </a:p>
        </p:txBody>
      </p:sp>
      <p:sp>
        <p:nvSpPr>
          <p:cNvPr id="29699" name="内容占位符 3">
            <a:extLst>
              <a:ext uri="{FF2B5EF4-FFF2-40B4-BE49-F238E27FC236}">
                <a16:creationId xmlns:a16="http://schemas.microsoft.com/office/drawing/2014/main" id="{01B6DE7B-2351-4B5B-AD39-64686BD1C618}"/>
              </a:ext>
            </a:extLst>
          </p:cNvPr>
          <p:cNvSpPr>
            <a:spLocks noGrp="1" noChangeArrowheads="1"/>
          </p:cNvSpPr>
          <p:nvPr>
            <p:ph idx="10"/>
          </p:nvPr>
        </p:nvSpPr>
        <p:spPr>
          <a:xfrm>
            <a:off x="423863" y="1138238"/>
            <a:ext cx="11107737" cy="427037"/>
          </a:xfrm>
        </p:spPr>
        <p:txBody>
          <a:bodyPr/>
          <a:lstStyle/>
          <a:p>
            <a:r>
              <a:rPr lang="en-US" altLang="zh-CN" b="1"/>
              <a:t>3. kmeans</a:t>
            </a:r>
            <a:r>
              <a:rPr b="1"/>
              <a:t>函数及其参数介绍</a:t>
            </a:r>
          </a:p>
        </p:txBody>
      </p:sp>
      <p:graphicFrame>
        <p:nvGraphicFramePr>
          <p:cNvPr id="3" name="表格 2">
            <a:extLst>
              <a:ext uri="{FF2B5EF4-FFF2-40B4-BE49-F238E27FC236}">
                <a16:creationId xmlns:a16="http://schemas.microsoft.com/office/drawing/2014/main" id="{E2649AED-4D07-4D49-B507-2C1E98F432FE}"/>
              </a:ext>
            </a:extLst>
          </p:cNvPr>
          <p:cNvGraphicFramePr>
            <a:graphicFrameLocks noGrp="1"/>
          </p:cNvGraphicFramePr>
          <p:nvPr/>
        </p:nvGraphicFramePr>
        <p:xfrm>
          <a:off x="328613" y="2230438"/>
          <a:ext cx="11630025" cy="4464050"/>
        </p:xfrm>
        <a:graphic>
          <a:graphicData uri="http://schemas.openxmlformats.org/drawingml/2006/table">
            <a:tbl>
              <a:tblPr firstRow="1" firstCol="1" bandRow="1">
                <a:tableStyleId>{5C22544A-7EE6-4342-B048-85BDC9FD1C3A}</a:tableStyleId>
              </a:tblPr>
              <a:tblGrid>
                <a:gridCol w="2476764">
                  <a:extLst>
                    <a:ext uri="{9D8B030D-6E8A-4147-A177-3AD203B41FA5}">
                      <a16:colId xmlns:a16="http://schemas.microsoft.com/office/drawing/2014/main" val="20000"/>
                    </a:ext>
                  </a:extLst>
                </a:gridCol>
                <a:gridCol w="9153261">
                  <a:extLst>
                    <a:ext uri="{9D8B030D-6E8A-4147-A177-3AD203B41FA5}">
                      <a16:colId xmlns:a16="http://schemas.microsoft.com/office/drawing/2014/main" val="20001"/>
                    </a:ext>
                  </a:extLst>
                </a:gridCol>
              </a:tblGrid>
              <a:tr h="360004">
                <a:tc>
                  <a:txBody>
                    <a:bodyPr/>
                    <a:lstStyle/>
                    <a:p>
                      <a:pPr algn="ctr" fontAlgn="auto">
                        <a:spcAft>
                          <a:spcPts val="0"/>
                        </a:spcAft>
                      </a:pPr>
                      <a:r>
                        <a:rPr lang="zh-CN" sz="1600" kern="100" dirty="0">
                          <a:effectLst/>
                          <a:latin typeface="微软雅黑" pitchFamily="34" charset="-122"/>
                          <a:ea typeface="微软雅黑" pitchFamily="34" charset="-122"/>
                        </a:rPr>
                        <a:t>参数名称</a:t>
                      </a:r>
                      <a:endParaRPr lang="zh-CN" sz="1600" kern="100" dirty="0">
                        <a:effectLst/>
                        <a:latin typeface="微软雅黑" pitchFamily="34" charset="-122"/>
                        <a:ea typeface="微软雅黑" pitchFamily="34" charset="-122"/>
                        <a:cs typeface="Times New Roman"/>
                      </a:endParaRPr>
                    </a:p>
                  </a:txBody>
                  <a:tcPr marL="19613" marR="19613" marT="0" marB="0" anchor="ctr"/>
                </a:tc>
                <a:tc>
                  <a:txBody>
                    <a:bodyPr/>
                    <a:lstStyle/>
                    <a:p>
                      <a:pPr algn="ctr" fontAlgn="auto">
                        <a:spcAft>
                          <a:spcPts val="0"/>
                        </a:spcAft>
                      </a:pPr>
                      <a:r>
                        <a:rPr lang="zh-CN" sz="1600" kern="100">
                          <a:effectLst/>
                          <a:latin typeface="微软雅黑" pitchFamily="34" charset="-122"/>
                          <a:ea typeface="微软雅黑" pitchFamily="34" charset="-122"/>
                        </a:rPr>
                        <a:t>说明</a:t>
                      </a:r>
                      <a:endParaRPr lang="zh-CN" sz="1600" kern="100">
                        <a:effectLst/>
                        <a:latin typeface="微软雅黑" pitchFamily="34" charset="-122"/>
                        <a:ea typeface="微软雅黑" pitchFamily="34" charset="-122"/>
                        <a:cs typeface="Times New Roman"/>
                      </a:endParaRPr>
                    </a:p>
                  </a:txBody>
                  <a:tcPr marL="19613" marR="19613" marT="0" marB="0" anchor="ctr"/>
                </a:tc>
                <a:extLst>
                  <a:ext uri="{0D108BD9-81ED-4DB2-BD59-A6C34878D82A}">
                    <a16:rowId xmlns:a16="http://schemas.microsoft.com/office/drawing/2014/main" val="10000"/>
                  </a:ext>
                </a:extLst>
              </a:tr>
              <a:tr h="360004">
                <a:tc>
                  <a:txBody>
                    <a:bodyPr/>
                    <a:lstStyle/>
                    <a:p>
                      <a:pPr algn="ctr" fontAlgn="auto">
                        <a:spcAft>
                          <a:spcPts val="0"/>
                        </a:spcAft>
                      </a:pPr>
                      <a:r>
                        <a:rPr lang="en-US" sz="1600" kern="100" dirty="0" err="1">
                          <a:effectLst/>
                          <a:latin typeface="微软雅黑" pitchFamily="34" charset="-122"/>
                          <a:ea typeface="微软雅黑" pitchFamily="34" charset="-122"/>
                        </a:rPr>
                        <a:t>n_clusters</a:t>
                      </a:r>
                      <a:endParaRPr lang="zh-CN" sz="1600" kern="100" dirty="0">
                        <a:effectLst/>
                        <a:latin typeface="微软雅黑" pitchFamily="34" charset="-122"/>
                        <a:ea typeface="微软雅黑" pitchFamily="34" charset="-122"/>
                        <a:cs typeface="Times New Roman"/>
                      </a:endParaRPr>
                    </a:p>
                  </a:txBody>
                  <a:tcPr marL="19613" marR="19613" marT="0" marB="0" anchor="ctr"/>
                </a:tc>
                <a:tc>
                  <a:txBody>
                    <a:bodyPr/>
                    <a:lstStyle/>
                    <a:p>
                      <a:pPr algn="just" fontAlgn="auto">
                        <a:spcAft>
                          <a:spcPts val="0"/>
                        </a:spcAft>
                      </a:pPr>
                      <a:r>
                        <a:rPr lang="zh-CN" sz="1600" kern="100" dirty="0">
                          <a:effectLst/>
                          <a:latin typeface="微软雅黑" pitchFamily="34" charset="-122"/>
                          <a:ea typeface="微软雅黑" pitchFamily="34" charset="-122"/>
                        </a:rPr>
                        <a:t>接收</a:t>
                      </a:r>
                      <a:r>
                        <a:rPr lang="en-US" sz="1600" kern="100" dirty="0" err="1">
                          <a:effectLst/>
                          <a:latin typeface="微软雅黑" pitchFamily="34" charset="-122"/>
                          <a:ea typeface="微软雅黑" pitchFamily="34" charset="-122"/>
                        </a:rPr>
                        <a:t>int</a:t>
                      </a:r>
                      <a:r>
                        <a:rPr lang="zh-CN" sz="1600" kern="100" dirty="0">
                          <a:effectLst/>
                          <a:latin typeface="微软雅黑" pitchFamily="34" charset="-122"/>
                          <a:ea typeface="微软雅黑" pitchFamily="34" charset="-122"/>
                        </a:rPr>
                        <a:t>。表示分类簇的数量。无默认。</a:t>
                      </a:r>
                      <a:endParaRPr lang="zh-CN" sz="1600" kern="100" dirty="0">
                        <a:effectLst/>
                        <a:latin typeface="微软雅黑" pitchFamily="34" charset="-122"/>
                        <a:ea typeface="微软雅黑" pitchFamily="34" charset="-122"/>
                        <a:cs typeface="Times New Roman"/>
                      </a:endParaRPr>
                    </a:p>
                  </a:txBody>
                  <a:tcPr marL="19613" marR="19613" marT="0" marB="0" anchor="ctr"/>
                </a:tc>
                <a:extLst>
                  <a:ext uri="{0D108BD9-81ED-4DB2-BD59-A6C34878D82A}">
                    <a16:rowId xmlns:a16="http://schemas.microsoft.com/office/drawing/2014/main" val="10001"/>
                  </a:ext>
                </a:extLst>
              </a:tr>
              <a:tr h="360004">
                <a:tc>
                  <a:txBody>
                    <a:bodyPr/>
                    <a:lstStyle/>
                    <a:p>
                      <a:pPr algn="ctr" fontAlgn="auto">
                        <a:spcAft>
                          <a:spcPts val="0"/>
                        </a:spcAft>
                      </a:pPr>
                      <a:r>
                        <a:rPr lang="en-US" sz="1600" kern="100" dirty="0" err="1">
                          <a:effectLst/>
                          <a:latin typeface="微软雅黑" pitchFamily="34" charset="-122"/>
                          <a:ea typeface="微软雅黑" pitchFamily="34" charset="-122"/>
                        </a:rPr>
                        <a:t>max_iter</a:t>
                      </a:r>
                      <a:endParaRPr lang="zh-CN" sz="1600" kern="100" dirty="0">
                        <a:effectLst/>
                        <a:latin typeface="微软雅黑" pitchFamily="34" charset="-122"/>
                        <a:ea typeface="微软雅黑" pitchFamily="34" charset="-122"/>
                        <a:cs typeface="Times New Roman"/>
                      </a:endParaRPr>
                    </a:p>
                  </a:txBody>
                  <a:tcPr marL="19613" marR="19613" marT="0" marB="0" anchor="ctr"/>
                </a:tc>
                <a:tc>
                  <a:txBody>
                    <a:bodyPr/>
                    <a:lstStyle/>
                    <a:p>
                      <a:pPr algn="just" fontAlgn="auto">
                        <a:spcAft>
                          <a:spcPts val="0"/>
                        </a:spcAft>
                      </a:pPr>
                      <a:r>
                        <a:rPr lang="zh-CN" sz="1600" kern="100" dirty="0">
                          <a:effectLst/>
                          <a:latin typeface="微软雅黑" pitchFamily="34" charset="-122"/>
                          <a:ea typeface="微软雅黑" pitchFamily="34" charset="-122"/>
                        </a:rPr>
                        <a:t>接收</a:t>
                      </a:r>
                      <a:r>
                        <a:rPr lang="en-US" sz="1600" kern="100" dirty="0" err="1">
                          <a:effectLst/>
                          <a:latin typeface="微软雅黑" pitchFamily="34" charset="-122"/>
                          <a:ea typeface="微软雅黑" pitchFamily="34" charset="-122"/>
                        </a:rPr>
                        <a:t>int</a:t>
                      </a:r>
                      <a:r>
                        <a:rPr lang="zh-CN" sz="1600" kern="100" dirty="0">
                          <a:effectLst/>
                          <a:latin typeface="微软雅黑" pitchFamily="34" charset="-122"/>
                          <a:ea typeface="微软雅黑" pitchFamily="34" charset="-122"/>
                        </a:rPr>
                        <a:t>。表示最大的迭代次数。默认为</a:t>
                      </a:r>
                      <a:r>
                        <a:rPr lang="en-US" sz="1600" kern="100" dirty="0">
                          <a:effectLst/>
                          <a:latin typeface="微软雅黑" pitchFamily="34" charset="-122"/>
                          <a:ea typeface="微软雅黑" pitchFamily="34" charset="-122"/>
                        </a:rPr>
                        <a:t>300</a:t>
                      </a:r>
                      <a:r>
                        <a:rPr lang="zh-CN" sz="1600" kern="100" dirty="0">
                          <a:effectLst/>
                          <a:latin typeface="微软雅黑" pitchFamily="34" charset="-122"/>
                          <a:ea typeface="微软雅黑" pitchFamily="34" charset="-122"/>
                        </a:rPr>
                        <a:t>。</a:t>
                      </a:r>
                      <a:endParaRPr lang="zh-CN" sz="1600" kern="100" dirty="0">
                        <a:effectLst/>
                        <a:latin typeface="微软雅黑" pitchFamily="34" charset="-122"/>
                        <a:ea typeface="微软雅黑" pitchFamily="34" charset="-122"/>
                        <a:cs typeface="Times New Roman"/>
                      </a:endParaRPr>
                    </a:p>
                  </a:txBody>
                  <a:tcPr marL="19613" marR="19613" marT="0" marB="0" anchor="ctr"/>
                </a:tc>
                <a:extLst>
                  <a:ext uri="{0D108BD9-81ED-4DB2-BD59-A6C34878D82A}">
                    <a16:rowId xmlns:a16="http://schemas.microsoft.com/office/drawing/2014/main" val="10002"/>
                  </a:ext>
                </a:extLst>
              </a:tr>
              <a:tr h="360004">
                <a:tc>
                  <a:txBody>
                    <a:bodyPr/>
                    <a:lstStyle/>
                    <a:p>
                      <a:pPr algn="ctr" fontAlgn="auto">
                        <a:spcAft>
                          <a:spcPts val="0"/>
                        </a:spcAft>
                      </a:pPr>
                      <a:r>
                        <a:rPr lang="en-US" sz="1600" kern="100">
                          <a:effectLst/>
                          <a:latin typeface="微软雅黑" pitchFamily="34" charset="-122"/>
                          <a:ea typeface="微软雅黑" pitchFamily="34" charset="-122"/>
                        </a:rPr>
                        <a:t>n_init</a:t>
                      </a:r>
                      <a:endParaRPr lang="zh-CN" sz="1600" kern="100">
                        <a:effectLst/>
                        <a:latin typeface="微软雅黑" pitchFamily="34" charset="-122"/>
                        <a:ea typeface="微软雅黑" pitchFamily="34" charset="-122"/>
                        <a:cs typeface="Times New Roman"/>
                      </a:endParaRPr>
                    </a:p>
                  </a:txBody>
                  <a:tcPr marL="19613" marR="19613" marT="0" marB="0" anchor="ctr"/>
                </a:tc>
                <a:tc>
                  <a:txBody>
                    <a:bodyPr/>
                    <a:lstStyle/>
                    <a:p>
                      <a:pPr algn="just" fontAlgn="auto">
                        <a:spcAft>
                          <a:spcPts val="0"/>
                        </a:spcAft>
                      </a:pPr>
                      <a:r>
                        <a:rPr lang="zh-CN" sz="1600" kern="100" dirty="0">
                          <a:effectLst/>
                          <a:latin typeface="微软雅黑" pitchFamily="34" charset="-122"/>
                          <a:ea typeface="微软雅黑" pitchFamily="34" charset="-122"/>
                        </a:rPr>
                        <a:t>接收</a:t>
                      </a:r>
                      <a:r>
                        <a:rPr lang="en-US" sz="1600" kern="100" dirty="0" err="1">
                          <a:effectLst/>
                          <a:latin typeface="微软雅黑" pitchFamily="34" charset="-122"/>
                          <a:ea typeface="微软雅黑" pitchFamily="34" charset="-122"/>
                        </a:rPr>
                        <a:t>int</a:t>
                      </a:r>
                      <a:r>
                        <a:rPr lang="zh-CN" sz="1600" kern="100" dirty="0">
                          <a:effectLst/>
                          <a:latin typeface="微软雅黑" pitchFamily="34" charset="-122"/>
                          <a:ea typeface="微软雅黑" pitchFamily="34" charset="-122"/>
                        </a:rPr>
                        <a:t>。表示算法的运行次数。默认为</a:t>
                      </a:r>
                      <a:r>
                        <a:rPr lang="en-US" sz="1600" kern="100" dirty="0">
                          <a:effectLst/>
                          <a:latin typeface="微软雅黑" pitchFamily="34" charset="-122"/>
                          <a:ea typeface="微软雅黑" pitchFamily="34" charset="-122"/>
                        </a:rPr>
                        <a:t>10</a:t>
                      </a:r>
                      <a:r>
                        <a:rPr lang="zh-CN" sz="1600" kern="100" dirty="0">
                          <a:effectLst/>
                          <a:latin typeface="微软雅黑" pitchFamily="34" charset="-122"/>
                          <a:ea typeface="微软雅黑" pitchFamily="34" charset="-122"/>
                        </a:rPr>
                        <a:t>。</a:t>
                      </a:r>
                      <a:endParaRPr lang="zh-CN" sz="1600" kern="100" dirty="0">
                        <a:effectLst/>
                        <a:latin typeface="微软雅黑" pitchFamily="34" charset="-122"/>
                        <a:ea typeface="微软雅黑" pitchFamily="34" charset="-122"/>
                        <a:cs typeface="Times New Roman"/>
                      </a:endParaRPr>
                    </a:p>
                  </a:txBody>
                  <a:tcPr marL="19613" marR="19613" marT="0" marB="0" anchor="ctr"/>
                </a:tc>
                <a:extLst>
                  <a:ext uri="{0D108BD9-81ED-4DB2-BD59-A6C34878D82A}">
                    <a16:rowId xmlns:a16="http://schemas.microsoft.com/office/drawing/2014/main" val="10003"/>
                  </a:ext>
                </a:extLst>
              </a:tr>
              <a:tr h="828009">
                <a:tc>
                  <a:txBody>
                    <a:bodyPr/>
                    <a:lstStyle/>
                    <a:p>
                      <a:pPr algn="ctr" fontAlgn="auto">
                        <a:spcAft>
                          <a:spcPts val="0"/>
                        </a:spcAft>
                      </a:pPr>
                      <a:r>
                        <a:rPr lang="en-US" sz="1600" kern="100">
                          <a:effectLst/>
                          <a:latin typeface="微软雅黑" pitchFamily="34" charset="-122"/>
                          <a:ea typeface="微软雅黑" pitchFamily="34" charset="-122"/>
                        </a:rPr>
                        <a:t>init</a:t>
                      </a:r>
                      <a:endParaRPr lang="zh-CN" sz="1600" kern="100">
                        <a:effectLst/>
                        <a:latin typeface="微软雅黑" pitchFamily="34" charset="-122"/>
                        <a:ea typeface="微软雅黑" pitchFamily="34" charset="-122"/>
                        <a:cs typeface="Times New Roman"/>
                      </a:endParaRPr>
                    </a:p>
                  </a:txBody>
                  <a:tcPr marL="19613" marR="19613" marT="0" marB="0" anchor="ctr"/>
                </a:tc>
                <a:tc>
                  <a:txBody>
                    <a:bodyPr/>
                    <a:lstStyle/>
                    <a:p>
                      <a:pPr algn="just" fontAlgn="auto">
                        <a:spcAft>
                          <a:spcPts val="0"/>
                        </a:spcAft>
                      </a:pPr>
                      <a:r>
                        <a:rPr lang="zh-CN" sz="1600" kern="100" dirty="0">
                          <a:effectLst/>
                          <a:latin typeface="微软雅黑" pitchFamily="34" charset="-122"/>
                          <a:ea typeface="微软雅黑" pitchFamily="34" charset="-122"/>
                        </a:rPr>
                        <a:t>接收特定</a:t>
                      </a:r>
                      <a:r>
                        <a:rPr lang="en-US" sz="1600" kern="100" dirty="0">
                          <a:effectLst/>
                          <a:latin typeface="微软雅黑" pitchFamily="34" charset="-122"/>
                          <a:ea typeface="微软雅黑" pitchFamily="34" charset="-122"/>
                        </a:rPr>
                        <a:t>string</a:t>
                      </a:r>
                      <a:r>
                        <a:rPr lang="zh-CN" sz="1600" kern="100" dirty="0">
                          <a:effectLst/>
                          <a:latin typeface="微软雅黑" pitchFamily="34" charset="-122"/>
                          <a:ea typeface="微软雅黑" pitchFamily="34" charset="-122"/>
                        </a:rPr>
                        <a:t>。</a:t>
                      </a:r>
                      <a:r>
                        <a:rPr lang="en-US" sz="1600" kern="100" dirty="0" err="1">
                          <a:effectLst/>
                          <a:latin typeface="微软雅黑" pitchFamily="34" charset="-122"/>
                          <a:ea typeface="微软雅黑" pitchFamily="34" charset="-122"/>
                        </a:rPr>
                        <a:t>kmeans</a:t>
                      </a:r>
                      <a:r>
                        <a:rPr lang="en-US" sz="1600" kern="100" dirty="0">
                          <a:effectLst/>
                          <a:latin typeface="微软雅黑" pitchFamily="34" charset="-122"/>
                          <a:ea typeface="微软雅黑" pitchFamily="34" charset="-122"/>
                        </a:rPr>
                        <a:t>++</a:t>
                      </a:r>
                      <a:r>
                        <a:rPr lang="zh-CN" sz="1600" kern="100" dirty="0">
                          <a:effectLst/>
                          <a:latin typeface="微软雅黑" pitchFamily="34" charset="-122"/>
                          <a:ea typeface="微软雅黑" pitchFamily="34" charset="-122"/>
                        </a:rPr>
                        <a:t>表示该初始化策略选择的初始均值向量相互之间都距离较远，它的效果较好；</a:t>
                      </a:r>
                      <a:r>
                        <a:rPr lang="en-US" sz="1600" kern="100" dirty="0">
                          <a:effectLst/>
                          <a:latin typeface="微软雅黑" pitchFamily="34" charset="-122"/>
                          <a:ea typeface="微软雅黑" pitchFamily="34" charset="-122"/>
                        </a:rPr>
                        <a:t>random</a:t>
                      </a:r>
                      <a:r>
                        <a:rPr lang="zh-CN" sz="1600" kern="100" dirty="0">
                          <a:effectLst/>
                          <a:latin typeface="微软雅黑" pitchFamily="34" charset="-122"/>
                          <a:ea typeface="微软雅黑" pitchFamily="34" charset="-122"/>
                        </a:rPr>
                        <a:t>表示从数据中随机选择</a:t>
                      </a:r>
                      <a:r>
                        <a:rPr lang="en-US" sz="1600" kern="100" dirty="0">
                          <a:effectLst/>
                          <a:latin typeface="微软雅黑" pitchFamily="34" charset="-122"/>
                          <a:ea typeface="微软雅黑" pitchFamily="34" charset="-122"/>
                        </a:rPr>
                        <a:t>K</a:t>
                      </a:r>
                      <a:r>
                        <a:rPr lang="zh-CN" sz="1600" kern="100" dirty="0">
                          <a:effectLst/>
                          <a:latin typeface="微软雅黑" pitchFamily="34" charset="-122"/>
                          <a:ea typeface="微软雅黑" pitchFamily="34" charset="-122"/>
                        </a:rPr>
                        <a:t>个样本作为初始均值向量；或者提供一个数组，数组的形状为（</a:t>
                      </a:r>
                      <a:r>
                        <a:rPr lang="en-US" sz="1600" kern="100" dirty="0" err="1">
                          <a:effectLst/>
                          <a:latin typeface="微软雅黑" pitchFamily="34" charset="-122"/>
                          <a:ea typeface="微软雅黑" pitchFamily="34" charset="-122"/>
                        </a:rPr>
                        <a:t>n_clusters,n_features</a:t>
                      </a:r>
                      <a:r>
                        <a:rPr lang="zh-CN" sz="1600" kern="100" dirty="0">
                          <a:effectLst/>
                          <a:latin typeface="微软雅黑" pitchFamily="34" charset="-122"/>
                          <a:ea typeface="微软雅黑" pitchFamily="34" charset="-122"/>
                        </a:rPr>
                        <a:t>），该数组作为初始均值向量。默认为</a:t>
                      </a:r>
                      <a:r>
                        <a:rPr lang="en-US" sz="1600" kern="100" dirty="0" err="1">
                          <a:effectLst/>
                          <a:latin typeface="微软雅黑" pitchFamily="34" charset="-122"/>
                          <a:ea typeface="微软雅黑" pitchFamily="34" charset="-122"/>
                        </a:rPr>
                        <a:t>kmeans</a:t>
                      </a:r>
                      <a:r>
                        <a:rPr lang="en-US" sz="1600" kern="100" dirty="0">
                          <a:effectLst/>
                          <a:latin typeface="微软雅黑" pitchFamily="34" charset="-122"/>
                          <a:ea typeface="微软雅黑" pitchFamily="34" charset="-122"/>
                        </a:rPr>
                        <a:t>++</a:t>
                      </a:r>
                      <a:r>
                        <a:rPr lang="zh-CN" sz="1600" kern="100" dirty="0">
                          <a:effectLst/>
                          <a:latin typeface="微软雅黑" pitchFamily="34" charset="-122"/>
                          <a:ea typeface="微软雅黑" pitchFamily="34" charset="-122"/>
                        </a:rPr>
                        <a:t>。</a:t>
                      </a:r>
                      <a:endParaRPr lang="zh-CN" sz="1600" kern="100" dirty="0">
                        <a:effectLst/>
                        <a:latin typeface="微软雅黑" pitchFamily="34" charset="-122"/>
                        <a:ea typeface="微软雅黑" pitchFamily="34" charset="-122"/>
                        <a:cs typeface="Times New Roman"/>
                      </a:endParaRPr>
                    </a:p>
                  </a:txBody>
                  <a:tcPr marL="19613" marR="19613" marT="0" marB="0" anchor="ctr"/>
                </a:tc>
                <a:extLst>
                  <a:ext uri="{0D108BD9-81ED-4DB2-BD59-A6C34878D82A}">
                    <a16:rowId xmlns:a16="http://schemas.microsoft.com/office/drawing/2014/main" val="10004"/>
                  </a:ext>
                </a:extLst>
              </a:tr>
              <a:tr h="612007">
                <a:tc>
                  <a:txBody>
                    <a:bodyPr/>
                    <a:lstStyle/>
                    <a:p>
                      <a:pPr algn="ctr" fontAlgn="auto">
                        <a:spcAft>
                          <a:spcPts val="0"/>
                        </a:spcAft>
                      </a:pPr>
                      <a:r>
                        <a:rPr lang="en-US" sz="1600" kern="100">
                          <a:effectLst/>
                          <a:latin typeface="微软雅黑" pitchFamily="34" charset="-122"/>
                          <a:ea typeface="微软雅黑" pitchFamily="34" charset="-122"/>
                        </a:rPr>
                        <a:t>precompute_distances</a:t>
                      </a:r>
                      <a:endParaRPr lang="zh-CN" sz="1600" kern="100">
                        <a:effectLst/>
                        <a:latin typeface="微软雅黑" pitchFamily="34" charset="-122"/>
                        <a:ea typeface="微软雅黑" pitchFamily="34" charset="-122"/>
                        <a:cs typeface="Times New Roman"/>
                      </a:endParaRPr>
                    </a:p>
                  </a:txBody>
                  <a:tcPr marL="19613" marR="19613" marT="0" marB="0" anchor="ctr"/>
                </a:tc>
                <a:tc>
                  <a:txBody>
                    <a:bodyPr/>
                    <a:lstStyle/>
                    <a:p>
                      <a:pPr algn="just" fontAlgn="auto">
                        <a:spcAft>
                          <a:spcPts val="0"/>
                        </a:spcAft>
                      </a:pPr>
                      <a:r>
                        <a:rPr lang="zh-CN" sz="1600" kern="100" dirty="0">
                          <a:effectLst/>
                          <a:latin typeface="微软雅黑" pitchFamily="34" charset="-122"/>
                          <a:ea typeface="微软雅黑" pitchFamily="34" charset="-122"/>
                        </a:rPr>
                        <a:t>接收</a:t>
                      </a:r>
                      <a:r>
                        <a:rPr lang="en-US" sz="1600" kern="100" dirty="0" err="1">
                          <a:effectLst/>
                          <a:latin typeface="微软雅黑" pitchFamily="34" charset="-122"/>
                          <a:ea typeface="微软雅黑" pitchFamily="34" charset="-122"/>
                        </a:rPr>
                        <a:t>boolean</a:t>
                      </a:r>
                      <a:r>
                        <a:rPr lang="zh-CN" sz="1600" kern="100" dirty="0">
                          <a:effectLst/>
                          <a:latin typeface="微软雅黑" pitchFamily="34" charset="-122"/>
                          <a:ea typeface="微软雅黑" pitchFamily="34" charset="-122"/>
                        </a:rPr>
                        <a:t>或者</a:t>
                      </a:r>
                      <a:r>
                        <a:rPr lang="en-US" sz="1600" kern="100" dirty="0">
                          <a:effectLst/>
                          <a:latin typeface="微软雅黑" pitchFamily="34" charset="-122"/>
                          <a:ea typeface="微软雅黑" pitchFamily="34" charset="-122"/>
                        </a:rPr>
                        <a:t>auto</a:t>
                      </a:r>
                      <a:r>
                        <a:rPr lang="zh-CN" sz="1600" kern="100" dirty="0">
                          <a:effectLst/>
                          <a:latin typeface="微软雅黑" pitchFamily="34" charset="-122"/>
                          <a:ea typeface="微软雅黑" pitchFamily="34" charset="-122"/>
                        </a:rPr>
                        <a:t>。表示是否提前计算好样本之间的距离，</a:t>
                      </a:r>
                      <a:r>
                        <a:rPr lang="en-US" sz="1600" kern="100" dirty="0">
                          <a:effectLst/>
                          <a:latin typeface="微软雅黑" pitchFamily="34" charset="-122"/>
                          <a:ea typeface="微软雅黑" pitchFamily="34" charset="-122"/>
                        </a:rPr>
                        <a:t>auto</a:t>
                      </a:r>
                      <a:r>
                        <a:rPr lang="zh-CN" sz="1600" kern="100" dirty="0">
                          <a:effectLst/>
                          <a:latin typeface="微软雅黑" pitchFamily="34" charset="-122"/>
                          <a:ea typeface="微软雅黑" pitchFamily="34" charset="-122"/>
                        </a:rPr>
                        <a:t>表示如果</a:t>
                      </a:r>
                      <a:r>
                        <a:rPr lang="en-US" sz="1600" kern="100" dirty="0" err="1">
                          <a:effectLst/>
                          <a:latin typeface="微软雅黑" pitchFamily="34" charset="-122"/>
                          <a:ea typeface="微软雅黑" pitchFamily="34" charset="-122"/>
                        </a:rPr>
                        <a:t>n_samples</a:t>
                      </a:r>
                      <a:r>
                        <a:rPr lang="en-US" sz="1600" kern="100" dirty="0">
                          <a:effectLst/>
                          <a:latin typeface="微软雅黑" pitchFamily="34" charset="-122"/>
                          <a:ea typeface="微软雅黑" pitchFamily="34" charset="-122"/>
                        </a:rPr>
                        <a:t>*n &gt; 12million,</a:t>
                      </a:r>
                      <a:r>
                        <a:rPr lang="zh-CN" sz="1600" kern="100" dirty="0">
                          <a:effectLst/>
                          <a:latin typeface="微软雅黑" pitchFamily="34" charset="-122"/>
                          <a:ea typeface="微软雅黑" pitchFamily="34" charset="-122"/>
                        </a:rPr>
                        <a:t>则不提前计算。默认为</a:t>
                      </a:r>
                      <a:r>
                        <a:rPr lang="en-US" sz="1600" kern="100" dirty="0">
                          <a:effectLst/>
                          <a:latin typeface="微软雅黑" pitchFamily="34" charset="-122"/>
                          <a:ea typeface="微软雅黑" pitchFamily="34" charset="-122"/>
                        </a:rPr>
                        <a:t>auto</a:t>
                      </a:r>
                      <a:r>
                        <a:rPr lang="zh-CN" sz="1600" kern="100" dirty="0">
                          <a:effectLst/>
                          <a:latin typeface="微软雅黑" pitchFamily="34" charset="-122"/>
                          <a:ea typeface="微软雅黑" pitchFamily="34" charset="-122"/>
                        </a:rPr>
                        <a:t>。</a:t>
                      </a:r>
                      <a:endParaRPr lang="zh-CN" sz="1600" kern="100" dirty="0">
                        <a:effectLst/>
                        <a:latin typeface="微软雅黑" pitchFamily="34" charset="-122"/>
                        <a:ea typeface="微软雅黑" pitchFamily="34" charset="-122"/>
                        <a:cs typeface="Times New Roman"/>
                      </a:endParaRPr>
                    </a:p>
                  </a:txBody>
                  <a:tcPr marL="19613" marR="19613" marT="0" marB="0" anchor="ctr"/>
                </a:tc>
                <a:extLst>
                  <a:ext uri="{0D108BD9-81ED-4DB2-BD59-A6C34878D82A}">
                    <a16:rowId xmlns:a16="http://schemas.microsoft.com/office/drawing/2014/main" val="10005"/>
                  </a:ext>
                </a:extLst>
              </a:tr>
              <a:tr h="360004">
                <a:tc>
                  <a:txBody>
                    <a:bodyPr/>
                    <a:lstStyle/>
                    <a:p>
                      <a:pPr algn="ctr" fontAlgn="auto">
                        <a:spcAft>
                          <a:spcPts val="0"/>
                        </a:spcAft>
                      </a:pPr>
                      <a:r>
                        <a:rPr lang="en-US" sz="1600" kern="100" dirty="0" err="1">
                          <a:effectLst/>
                          <a:latin typeface="微软雅黑" pitchFamily="34" charset="-122"/>
                          <a:ea typeface="微软雅黑" pitchFamily="34" charset="-122"/>
                        </a:rPr>
                        <a:t>tol</a:t>
                      </a:r>
                      <a:endParaRPr lang="zh-CN" sz="1600" kern="100" dirty="0">
                        <a:effectLst/>
                        <a:latin typeface="微软雅黑" pitchFamily="34" charset="-122"/>
                        <a:ea typeface="微软雅黑" pitchFamily="34" charset="-122"/>
                        <a:cs typeface="Times New Roman"/>
                      </a:endParaRPr>
                    </a:p>
                  </a:txBody>
                  <a:tcPr marL="19613" marR="19613" marT="0" marB="0" anchor="ctr"/>
                </a:tc>
                <a:tc>
                  <a:txBody>
                    <a:bodyPr/>
                    <a:lstStyle/>
                    <a:p>
                      <a:pPr algn="just" fontAlgn="auto">
                        <a:spcAft>
                          <a:spcPts val="0"/>
                        </a:spcAft>
                      </a:pPr>
                      <a:r>
                        <a:rPr lang="zh-CN" sz="1600" kern="100" dirty="0">
                          <a:effectLst/>
                          <a:latin typeface="微软雅黑" pitchFamily="34" charset="-122"/>
                          <a:ea typeface="微软雅黑" pitchFamily="34" charset="-122"/>
                        </a:rPr>
                        <a:t>接收</a:t>
                      </a:r>
                      <a:r>
                        <a:rPr lang="en-US" sz="1600" kern="100" dirty="0">
                          <a:effectLst/>
                          <a:latin typeface="微软雅黑" pitchFamily="34" charset="-122"/>
                          <a:ea typeface="微软雅黑" pitchFamily="34" charset="-122"/>
                        </a:rPr>
                        <a:t>float</a:t>
                      </a:r>
                      <a:r>
                        <a:rPr lang="zh-CN" sz="1600" kern="100" dirty="0">
                          <a:effectLst/>
                          <a:latin typeface="微软雅黑" pitchFamily="34" charset="-122"/>
                          <a:ea typeface="微软雅黑" pitchFamily="34" charset="-122"/>
                        </a:rPr>
                        <a:t>。表示算法收敛的阈值。默认为</a:t>
                      </a:r>
                      <a:r>
                        <a:rPr lang="en-US" sz="1600" kern="100" dirty="0">
                          <a:effectLst/>
                          <a:latin typeface="微软雅黑" pitchFamily="34" charset="-122"/>
                          <a:ea typeface="微软雅黑" pitchFamily="34" charset="-122"/>
                        </a:rPr>
                        <a:t>0.0001</a:t>
                      </a:r>
                      <a:r>
                        <a:rPr lang="zh-CN" sz="1600" kern="100" dirty="0">
                          <a:effectLst/>
                          <a:latin typeface="微软雅黑" pitchFamily="34" charset="-122"/>
                          <a:ea typeface="微软雅黑" pitchFamily="34" charset="-122"/>
                        </a:rPr>
                        <a:t>。</a:t>
                      </a:r>
                      <a:endParaRPr lang="zh-CN" sz="1600" kern="100" dirty="0">
                        <a:effectLst/>
                        <a:latin typeface="微软雅黑" pitchFamily="34" charset="-122"/>
                        <a:ea typeface="微软雅黑" pitchFamily="34" charset="-122"/>
                        <a:cs typeface="Times New Roman"/>
                      </a:endParaRPr>
                    </a:p>
                  </a:txBody>
                  <a:tcPr marL="19613" marR="19613" marT="0" marB="0" anchor="ctr"/>
                </a:tc>
                <a:extLst>
                  <a:ext uri="{0D108BD9-81ED-4DB2-BD59-A6C34878D82A}">
                    <a16:rowId xmlns:a16="http://schemas.microsoft.com/office/drawing/2014/main" val="10006"/>
                  </a:ext>
                </a:extLst>
              </a:tr>
              <a:tr h="360004">
                <a:tc>
                  <a:txBody>
                    <a:bodyPr/>
                    <a:lstStyle/>
                    <a:p>
                      <a:pPr algn="ctr" fontAlgn="auto">
                        <a:spcAft>
                          <a:spcPts val="0"/>
                        </a:spcAft>
                      </a:pPr>
                      <a:r>
                        <a:rPr lang="en-US" sz="1600" kern="100">
                          <a:effectLst/>
                          <a:latin typeface="微软雅黑" pitchFamily="34" charset="-122"/>
                          <a:ea typeface="微软雅黑" pitchFamily="34" charset="-122"/>
                        </a:rPr>
                        <a:t>n_jobs</a:t>
                      </a:r>
                      <a:endParaRPr lang="zh-CN" sz="1600" kern="100">
                        <a:effectLst/>
                        <a:latin typeface="微软雅黑" pitchFamily="34" charset="-122"/>
                        <a:ea typeface="微软雅黑" pitchFamily="34" charset="-122"/>
                        <a:cs typeface="Times New Roman"/>
                      </a:endParaRPr>
                    </a:p>
                  </a:txBody>
                  <a:tcPr marL="19613" marR="19613" marT="0" marB="0" anchor="ctr"/>
                </a:tc>
                <a:tc>
                  <a:txBody>
                    <a:bodyPr/>
                    <a:lstStyle/>
                    <a:p>
                      <a:pPr algn="just" fontAlgn="auto">
                        <a:spcAft>
                          <a:spcPts val="0"/>
                        </a:spcAft>
                      </a:pPr>
                      <a:r>
                        <a:rPr lang="zh-CN" sz="1600" kern="100" dirty="0">
                          <a:effectLst/>
                          <a:latin typeface="微软雅黑" pitchFamily="34" charset="-122"/>
                          <a:ea typeface="微软雅黑" pitchFamily="34" charset="-122"/>
                        </a:rPr>
                        <a:t>接收</a:t>
                      </a:r>
                      <a:r>
                        <a:rPr lang="en-US" sz="1600" kern="100" dirty="0" err="1">
                          <a:effectLst/>
                          <a:latin typeface="微软雅黑" pitchFamily="34" charset="-122"/>
                          <a:ea typeface="微软雅黑" pitchFamily="34" charset="-122"/>
                        </a:rPr>
                        <a:t>int</a:t>
                      </a:r>
                      <a:r>
                        <a:rPr lang="zh-CN" sz="1600" kern="100" dirty="0">
                          <a:effectLst/>
                          <a:latin typeface="微软雅黑" pitchFamily="34" charset="-122"/>
                          <a:ea typeface="微软雅黑" pitchFamily="34" charset="-122"/>
                        </a:rPr>
                        <a:t>。表示任务使用的</a:t>
                      </a:r>
                      <a:r>
                        <a:rPr lang="en-US" sz="1600" kern="100" dirty="0">
                          <a:effectLst/>
                          <a:latin typeface="微软雅黑" pitchFamily="34" charset="-122"/>
                          <a:ea typeface="微软雅黑" pitchFamily="34" charset="-122"/>
                        </a:rPr>
                        <a:t>CPU</a:t>
                      </a:r>
                      <a:r>
                        <a:rPr lang="zh-CN" sz="1600" kern="100" dirty="0">
                          <a:effectLst/>
                          <a:latin typeface="微软雅黑" pitchFamily="34" charset="-122"/>
                          <a:ea typeface="微软雅黑" pitchFamily="34" charset="-122"/>
                        </a:rPr>
                        <a:t>数量。默认为</a:t>
                      </a:r>
                      <a:r>
                        <a:rPr lang="en-US" sz="1600" kern="100" dirty="0">
                          <a:effectLst/>
                          <a:latin typeface="微软雅黑" pitchFamily="34" charset="-122"/>
                          <a:ea typeface="微软雅黑" pitchFamily="34" charset="-122"/>
                        </a:rPr>
                        <a:t>1</a:t>
                      </a:r>
                      <a:r>
                        <a:rPr lang="zh-CN" sz="1600" kern="100" dirty="0">
                          <a:effectLst/>
                          <a:latin typeface="微软雅黑" pitchFamily="34" charset="-122"/>
                          <a:ea typeface="微软雅黑" pitchFamily="34" charset="-122"/>
                        </a:rPr>
                        <a:t>。</a:t>
                      </a:r>
                      <a:endParaRPr lang="zh-CN" sz="1600" kern="100" dirty="0">
                        <a:effectLst/>
                        <a:latin typeface="微软雅黑" pitchFamily="34" charset="-122"/>
                        <a:ea typeface="微软雅黑" pitchFamily="34" charset="-122"/>
                        <a:cs typeface="Times New Roman"/>
                      </a:endParaRPr>
                    </a:p>
                  </a:txBody>
                  <a:tcPr marL="19613" marR="19613" marT="0" marB="0" anchor="ctr"/>
                </a:tc>
                <a:extLst>
                  <a:ext uri="{0D108BD9-81ED-4DB2-BD59-A6C34878D82A}">
                    <a16:rowId xmlns:a16="http://schemas.microsoft.com/office/drawing/2014/main" val="10007"/>
                  </a:ext>
                </a:extLst>
              </a:tr>
              <a:tr h="360004">
                <a:tc>
                  <a:txBody>
                    <a:bodyPr/>
                    <a:lstStyle/>
                    <a:p>
                      <a:pPr algn="ctr" fontAlgn="auto">
                        <a:spcAft>
                          <a:spcPts val="0"/>
                        </a:spcAft>
                      </a:pPr>
                      <a:r>
                        <a:rPr lang="en-US" sz="1600" kern="100">
                          <a:effectLst/>
                          <a:latin typeface="微软雅黑" pitchFamily="34" charset="-122"/>
                          <a:ea typeface="微软雅黑" pitchFamily="34" charset="-122"/>
                        </a:rPr>
                        <a:t>random_state</a:t>
                      </a:r>
                      <a:endParaRPr lang="zh-CN" sz="1600" kern="100">
                        <a:effectLst/>
                        <a:latin typeface="微软雅黑" pitchFamily="34" charset="-122"/>
                        <a:ea typeface="微软雅黑" pitchFamily="34" charset="-122"/>
                        <a:cs typeface="Times New Roman"/>
                      </a:endParaRPr>
                    </a:p>
                  </a:txBody>
                  <a:tcPr marL="19613" marR="19613" marT="0" marB="0" anchor="ctr"/>
                </a:tc>
                <a:tc>
                  <a:txBody>
                    <a:bodyPr/>
                    <a:lstStyle/>
                    <a:p>
                      <a:pPr algn="just" fontAlgn="auto">
                        <a:spcAft>
                          <a:spcPts val="0"/>
                        </a:spcAft>
                      </a:pPr>
                      <a:r>
                        <a:rPr lang="zh-CN" sz="1600" kern="100" dirty="0">
                          <a:effectLst/>
                          <a:latin typeface="微软雅黑" pitchFamily="34" charset="-122"/>
                          <a:ea typeface="微软雅黑" pitchFamily="34" charset="-122"/>
                        </a:rPr>
                        <a:t>接收</a:t>
                      </a:r>
                      <a:r>
                        <a:rPr lang="en-US" sz="1600" kern="100" dirty="0" err="1">
                          <a:effectLst/>
                          <a:latin typeface="微软雅黑" pitchFamily="34" charset="-122"/>
                          <a:ea typeface="微软雅黑" pitchFamily="34" charset="-122"/>
                        </a:rPr>
                        <a:t>int</a:t>
                      </a:r>
                      <a:r>
                        <a:rPr lang="zh-CN" sz="1600" kern="100" dirty="0">
                          <a:effectLst/>
                          <a:latin typeface="微软雅黑" pitchFamily="34" charset="-122"/>
                          <a:ea typeface="微软雅黑" pitchFamily="34" charset="-122"/>
                        </a:rPr>
                        <a:t>。表示随机数生成器的种子。默认为</a:t>
                      </a:r>
                      <a:r>
                        <a:rPr lang="en-US" sz="1600" kern="100" dirty="0">
                          <a:effectLst/>
                          <a:latin typeface="微软雅黑" pitchFamily="34" charset="-122"/>
                          <a:ea typeface="微软雅黑" pitchFamily="34" charset="-122"/>
                        </a:rPr>
                        <a:t>None</a:t>
                      </a:r>
                      <a:r>
                        <a:rPr lang="zh-CN" sz="1600" kern="100" dirty="0">
                          <a:effectLst/>
                          <a:latin typeface="微软雅黑" pitchFamily="34" charset="-122"/>
                          <a:ea typeface="微软雅黑" pitchFamily="34" charset="-122"/>
                        </a:rPr>
                        <a:t>。</a:t>
                      </a:r>
                      <a:endParaRPr lang="zh-CN" sz="1600" kern="100" dirty="0">
                        <a:effectLst/>
                        <a:latin typeface="微软雅黑" pitchFamily="34" charset="-122"/>
                        <a:ea typeface="微软雅黑" pitchFamily="34" charset="-122"/>
                        <a:cs typeface="Times New Roman"/>
                      </a:endParaRPr>
                    </a:p>
                  </a:txBody>
                  <a:tcPr marL="19613" marR="19613" marT="0" marB="0" anchor="ctr"/>
                </a:tc>
                <a:extLst>
                  <a:ext uri="{0D108BD9-81ED-4DB2-BD59-A6C34878D82A}">
                    <a16:rowId xmlns:a16="http://schemas.microsoft.com/office/drawing/2014/main" val="10008"/>
                  </a:ext>
                </a:extLst>
              </a:tr>
              <a:tr h="504006">
                <a:tc>
                  <a:txBody>
                    <a:bodyPr/>
                    <a:lstStyle/>
                    <a:p>
                      <a:pPr algn="ctr" fontAlgn="auto">
                        <a:spcAft>
                          <a:spcPts val="0"/>
                        </a:spcAft>
                      </a:pPr>
                      <a:r>
                        <a:rPr lang="en-US" sz="1600" kern="100">
                          <a:effectLst/>
                          <a:latin typeface="微软雅黑" pitchFamily="34" charset="-122"/>
                          <a:ea typeface="微软雅黑" pitchFamily="34" charset="-122"/>
                        </a:rPr>
                        <a:t>verbose</a:t>
                      </a:r>
                      <a:endParaRPr lang="zh-CN" sz="1600" kern="100">
                        <a:effectLst/>
                        <a:latin typeface="微软雅黑" pitchFamily="34" charset="-122"/>
                        <a:ea typeface="微软雅黑" pitchFamily="34" charset="-122"/>
                        <a:cs typeface="Times New Roman"/>
                      </a:endParaRPr>
                    </a:p>
                  </a:txBody>
                  <a:tcPr marL="19613" marR="19613" marT="0" marB="0" anchor="ctr"/>
                </a:tc>
                <a:tc>
                  <a:txBody>
                    <a:bodyPr/>
                    <a:lstStyle/>
                    <a:p>
                      <a:pPr algn="just" fontAlgn="auto">
                        <a:spcAft>
                          <a:spcPts val="0"/>
                        </a:spcAft>
                      </a:pPr>
                      <a:r>
                        <a:rPr lang="zh-CN" sz="1600" kern="100" dirty="0">
                          <a:effectLst/>
                          <a:latin typeface="微软雅黑" pitchFamily="34" charset="-122"/>
                          <a:ea typeface="微软雅黑" pitchFamily="34" charset="-122"/>
                        </a:rPr>
                        <a:t>接收</a:t>
                      </a:r>
                      <a:r>
                        <a:rPr lang="en-US" sz="1600" kern="100" dirty="0" err="1">
                          <a:effectLst/>
                          <a:latin typeface="微软雅黑" pitchFamily="34" charset="-122"/>
                          <a:ea typeface="微软雅黑" pitchFamily="34" charset="-122"/>
                        </a:rPr>
                        <a:t>int</a:t>
                      </a:r>
                      <a:r>
                        <a:rPr lang="zh-CN" sz="1600" kern="100" dirty="0">
                          <a:effectLst/>
                          <a:latin typeface="微软雅黑" pitchFamily="34" charset="-122"/>
                          <a:ea typeface="微软雅黑" pitchFamily="34" charset="-122"/>
                        </a:rPr>
                        <a:t>。</a:t>
                      </a:r>
                      <a:r>
                        <a:rPr lang="en-US" sz="1600" kern="100" dirty="0">
                          <a:effectLst/>
                          <a:latin typeface="微软雅黑" pitchFamily="34" charset="-122"/>
                          <a:ea typeface="微软雅黑" pitchFamily="34" charset="-122"/>
                        </a:rPr>
                        <a:t>0</a:t>
                      </a:r>
                      <a:r>
                        <a:rPr lang="zh-CN" sz="1600" kern="100" dirty="0">
                          <a:effectLst/>
                          <a:latin typeface="微软雅黑" pitchFamily="34" charset="-122"/>
                          <a:ea typeface="微软雅黑" pitchFamily="34" charset="-122"/>
                        </a:rPr>
                        <a:t>表示不输出日志信息；</a:t>
                      </a:r>
                      <a:r>
                        <a:rPr lang="en-US" sz="1600" kern="100" dirty="0">
                          <a:effectLst/>
                          <a:latin typeface="微软雅黑" pitchFamily="34" charset="-122"/>
                          <a:ea typeface="微软雅黑" pitchFamily="34" charset="-122"/>
                        </a:rPr>
                        <a:t>1</a:t>
                      </a:r>
                      <a:r>
                        <a:rPr lang="zh-CN" sz="1600" kern="100" dirty="0">
                          <a:effectLst/>
                          <a:latin typeface="微软雅黑" pitchFamily="34" charset="-122"/>
                          <a:ea typeface="微软雅黑" pitchFamily="34" charset="-122"/>
                        </a:rPr>
                        <a:t>表示每隔一段时间打印一次日志信息，如果大于</a:t>
                      </a:r>
                      <a:r>
                        <a:rPr lang="en-US" sz="1600" kern="100" dirty="0">
                          <a:effectLst/>
                          <a:latin typeface="微软雅黑" pitchFamily="34" charset="-122"/>
                          <a:ea typeface="微软雅黑" pitchFamily="34" charset="-122"/>
                        </a:rPr>
                        <a:t>1</a:t>
                      </a:r>
                      <a:r>
                        <a:rPr lang="zh-CN" sz="1600" kern="100" dirty="0">
                          <a:effectLst/>
                          <a:latin typeface="微软雅黑" pitchFamily="34" charset="-122"/>
                          <a:ea typeface="微软雅黑" pitchFamily="34" charset="-122"/>
                        </a:rPr>
                        <a:t>，则打印日志信息更频繁。默认为</a:t>
                      </a:r>
                      <a:r>
                        <a:rPr lang="en-US" sz="1600" kern="100" dirty="0">
                          <a:effectLst/>
                          <a:latin typeface="微软雅黑" pitchFamily="34" charset="-122"/>
                          <a:ea typeface="微软雅黑" pitchFamily="34" charset="-122"/>
                        </a:rPr>
                        <a:t>0</a:t>
                      </a:r>
                      <a:r>
                        <a:rPr lang="zh-CN" sz="1600" kern="100" dirty="0">
                          <a:effectLst/>
                          <a:latin typeface="微软雅黑" pitchFamily="34" charset="-122"/>
                          <a:ea typeface="微软雅黑" pitchFamily="34" charset="-122"/>
                        </a:rPr>
                        <a:t>。</a:t>
                      </a:r>
                      <a:endParaRPr lang="zh-CN" sz="1600" kern="100" dirty="0">
                        <a:effectLst/>
                        <a:latin typeface="微软雅黑" pitchFamily="34" charset="-122"/>
                        <a:ea typeface="微软雅黑" pitchFamily="34" charset="-122"/>
                        <a:cs typeface="Times New Roman"/>
                      </a:endParaRPr>
                    </a:p>
                  </a:txBody>
                  <a:tcPr marL="19613" marR="19613" marT="0" marB="0" anchor="ctr"/>
                </a:tc>
                <a:extLst>
                  <a:ext uri="{0D108BD9-81ED-4DB2-BD59-A6C34878D82A}">
                    <a16:rowId xmlns:a16="http://schemas.microsoft.com/office/drawing/2014/main" val="10009"/>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内容占位符 1">
            <a:extLst>
              <a:ext uri="{FF2B5EF4-FFF2-40B4-BE49-F238E27FC236}">
                <a16:creationId xmlns:a16="http://schemas.microsoft.com/office/drawing/2014/main" id="{73B6ED78-24B3-4C83-A828-6E0DC497FFBD}"/>
              </a:ext>
            </a:extLst>
          </p:cNvPr>
          <p:cNvSpPr>
            <a:spLocks noGrp="1"/>
          </p:cNvSpPr>
          <p:nvPr>
            <p:ph idx="1"/>
          </p:nvPr>
        </p:nvSpPr>
        <p:spPr>
          <a:xfrm>
            <a:off x="423863" y="1741488"/>
            <a:ext cx="11107737" cy="4370387"/>
          </a:xfrm>
        </p:spPr>
        <p:txBody>
          <a:bodyPr/>
          <a:lstStyle/>
          <a:p>
            <a:pPr marL="361950" indent="-361950"/>
            <a:r>
              <a:rPr kumimoji="1" lang="en-US" altLang="zh-CN" noProof="1">
                <a:cs typeface="宋体" charset="0"/>
              </a:rPr>
              <a:t>K-Means</a:t>
            </a:r>
            <a:r>
              <a:rPr kumimoji="1" lang="zh-CN" altLang="zh-CN" noProof="1">
                <a:cs typeface="宋体" charset="0"/>
              </a:rPr>
              <a:t>模型构建完成后可以通过属性查看不同的信息，如表所示。</a:t>
            </a:r>
            <a:endParaRPr kumimoji="1" lang="zh-CN" altLang="en-US" noProof="1">
              <a:latin typeface="Times New Roman" pitchFamily="18" charset="0"/>
              <a:cs typeface="宋体" charset="0"/>
            </a:endParaRPr>
          </a:p>
        </p:txBody>
      </p:sp>
      <p:sp>
        <p:nvSpPr>
          <p:cNvPr id="2" name="标题 2">
            <a:extLst>
              <a:ext uri="{FF2B5EF4-FFF2-40B4-BE49-F238E27FC236}">
                <a16:creationId xmlns:a16="http://schemas.microsoft.com/office/drawing/2014/main" id="{7BB88560-FDB1-4BE2-8385-3F00CBF24BD9}"/>
              </a:ext>
            </a:extLst>
          </p:cNvPr>
          <p:cNvSpPr>
            <a:spLocks noGrp="1" noChangeArrowheads="1"/>
          </p:cNvSpPr>
          <p:nvPr>
            <p:ph type="title"/>
          </p:nvPr>
        </p:nvSpPr>
        <p:spPr>
          <a:xfrm>
            <a:off x="255588" y="358775"/>
            <a:ext cx="10972800" cy="528638"/>
          </a:xfrm>
        </p:spPr>
        <p:txBody>
          <a:bodyPr/>
          <a:lstStyle/>
          <a:p>
            <a:r>
              <a:rPr lang="zh-CN" altLang="en-US"/>
              <a:t>了解</a:t>
            </a:r>
            <a:r>
              <a:rPr lang="en-US" altLang="zh-CN"/>
              <a:t>K-Means</a:t>
            </a:r>
            <a:r>
              <a:rPr lang="zh-CN" altLang="en-US"/>
              <a:t>聚类算法</a:t>
            </a:r>
          </a:p>
        </p:txBody>
      </p:sp>
      <p:sp>
        <p:nvSpPr>
          <p:cNvPr id="30723" name="内容占位符 3">
            <a:extLst>
              <a:ext uri="{FF2B5EF4-FFF2-40B4-BE49-F238E27FC236}">
                <a16:creationId xmlns:a16="http://schemas.microsoft.com/office/drawing/2014/main" id="{ECB990F6-90CE-4343-A04B-D3AB02E3AA99}"/>
              </a:ext>
            </a:extLst>
          </p:cNvPr>
          <p:cNvSpPr>
            <a:spLocks noGrp="1" noChangeArrowheads="1"/>
          </p:cNvSpPr>
          <p:nvPr>
            <p:ph idx="10"/>
          </p:nvPr>
        </p:nvSpPr>
        <p:spPr>
          <a:xfrm>
            <a:off x="423863" y="1138238"/>
            <a:ext cx="11107737" cy="427037"/>
          </a:xfrm>
        </p:spPr>
        <p:txBody>
          <a:bodyPr/>
          <a:lstStyle/>
          <a:p>
            <a:r>
              <a:rPr lang="en-US" altLang="zh-CN" b="1"/>
              <a:t>3. kmeans</a:t>
            </a:r>
            <a:r>
              <a:rPr b="1"/>
              <a:t>函数及其参数介绍</a:t>
            </a:r>
          </a:p>
        </p:txBody>
      </p:sp>
      <p:graphicFrame>
        <p:nvGraphicFramePr>
          <p:cNvPr id="5" name="表格 4">
            <a:extLst>
              <a:ext uri="{FF2B5EF4-FFF2-40B4-BE49-F238E27FC236}">
                <a16:creationId xmlns:a16="http://schemas.microsoft.com/office/drawing/2014/main" id="{9439044A-A16E-477B-A163-5ADD0A571FBB}"/>
              </a:ext>
            </a:extLst>
          </p:cNvPr>
          <p:cNvGraphicFramePr>
            <a:graphicFrameLocks noGrp="1"/>
          </p:cNvGraphicFramePr>
          <p:nvPr/>
        </p:nvGraphicFramePr>
        <p:xfrm>
          <a:off x="1492250" y="2720975"/>
          <a:ext cx="9010650" cy="1728788"/>
        </p:xfrm>
        <a:graphic>
          <a:graphicData uri="http://schemas.openxmlformats.org/drawingml/2006/table">
            <a:tbl>
              <a:tblPr firstRow="1" firstCol="1" bandRow="1">
                <a:tableStyleId>{5C22544A-7EE6-4342-B048-85BDC9FD1C3A}</a:tableStyleId>
              </a:tblPr>
              <a:tblGrid>
                <a:gridCol w="2370972">
                  <a:extLst>
                    <a:ext uri="{9D8B030D-6E8A-4147-A177-3AD203B41FA5}">
                      <a16:colId xmlns:a16="http://schemas.microsoft.com/office/drawing/2014/main" val="20000"/>
                    </a:ext>
                  </a:extLst>
                </a:gridCol>
                <a:gridCol w="6639678">
                  <a:extLst>
                    <a:ext uri="{9D8B030D-6E8A-4147-A177-3AD203B41FA5}">
                      <a16:colId xmlns:a16="http://schemas.microsoft.com/office/drawing/2014/main" val="20001"/>
                    </a:ext>
                  </a:extLst>
                </a:gridCol>
              </a:tblGrid>
              <a:tr h="432197">
                <a:tc>
                  <a:txBody>
                    <a:bodyPr/>
                    <a:lstStyle/>
                    <a:p>
                      <a:pPr algn="ctr" fontAlgn="auto">
                        <a:spcAft>
                          <a:spcPts val="0"/>
                        </a:spcAft>
                      </a:pPr>
                      <a:r>
                        <a:rPr lang="zh-CN" sz="1800" kern="100" dirty="0">
                          <a:effectLst/>
                          <a:latin typeface="微软雅黑" pitchFamily="34" charset="-122"/>
                          <a:ea typeface="微软雅黑" pitchFamily="34" charset="-122"/>
                        </a:rPr>
                        <a:t>属性</a:t>
                      </a:r>
                      <a:endParaRPr lang="zh-CN" sz="1800" kern="100" dirty="0">
                        <a:effectLst/>
                        <a:latin typeface="微软雅黑" pitchFamily="34" charset="-122"/>
                        <a:ea typeface="微软雅黑" pitchFamily="34" charset="-122"/>
                        <a:cs typeface="Times New Roman"/>
                      </a:endParaRPr>
                    </a:p>
                  </a:txBody>
                  <a:tcPr marL="39181" marR="39181" marT="0" marB="0" anchor="ctr"/>
                </a:tc>
                <a:tc>
                  <a:txBody>
                    <a:bodyPr/>
                    <a:lstStyle/>
                    <a:p>
                      <a:pPr algn="ctr" fontAlgn="auto">
                        <a:spcAft>
                          <a:spcPts val="0"/>
                        </a:spcAft>
                      </a:pPr>
                      <a:r>
                        <a:rPr lang="zh-CN" sz="1800" kern="100">
                          <a:effectLst/>
                          <a:latin typeface="微软雅黑" pitchFamily="34" charset="-122"/>
                          <a:ea typeface="微软雅黑" pitchFamily="34" charset="-122"/>
                        </a:rPr>
                        <a:t>说明</a:t>
                      </a:r>
                      <a:endParaRPr lang="zh-CN" sz="1800" kern="100">
                        <a:effectLst/>
                        <a:latin typeface="微软雅黑" pitchFamily="34" charset="-122"/>
                        <a:ea typeface="微软雅黑" pitchFamily="34" charset="-122"/>
                        <a:cs typeface="Times New Roman"/>
                      </a:endParaRPr>
                    </a:p>
                  </a:txBody>
                  <a:tcPr marL="39181" marR="39181" marT="0" marB="0" anchor="ctr"/>
                </a:tc>
                <a:extLst>
                  <a:ext uri="{0D108BD9-81ED-4DB2-BD59-A6C34878D82A}">
                    <a16:rowId xmlns:a16="http://schemas.microsoft.com/office/drawing/2014/main" val="10000"/>
                  </a:ext>
                </a:extLst>
              </a:tr>
              <a:tr h="432197">
                <a:tc>
                  <a:txBody>
                    <a:bodyPr/>
                    <a:lstStyle/>
                    <a:p>
                      <a:pPr algn="ctr" fontAlgn="auto">
                        <a:spcAft>
                          <a:spcPts val="0"/>
                        </a:spcAft>
                      </a:pPr>
                      <a:r>
                        <a:rPr lang="en-US" sz="1800" b="0" kern="100" dirty="0" err="1">
                          <a:solidFill>
                            <a:schemeClr val="lt1"/>
                          </a:solidFill>
                          <a:effectLst/>
                          <a:latin typeface="微软雅黑" pitchFamily="34" charset="-122"/>
                          <a:ea typeface="微软雅黑" pitchFamily="34" charset="-122"/>
                          <a:cs typeface="+mn-cs"/>
                        </a:rPr>
                        <a:t>cluster_centers</a:t>
                      </a:r>
                      <a:r>
                        <a:rPr lang="en-US" sz="1800" b="0" kern="100" dirty="0">
                          <a:solidFill>
                            <a:schemeClr val="lt1"/>
                          </a:solidFill>
                          <a:effectLst/>
                          <a:latin typeface="微软雅黑" pitchFamily="34" charset="-122"/>
                          <a:ea typeface="微软雅黑" pitchFamily="34" charset="-122"/>
                          <a:cs typeface="+mn-cs"/>
                        </a:rPr>
                        <a:t>_</a:t>
                      </a:r>
                      <a:endParaRPr lang="zh-CN" sz="1800" b="0" kern="100" dirty="0">
                        <a:solidFill>
                          <a:schemeClr val="lt1"/>
                        </a:solidFill>
                        <a:effectLst/>
                        <a:latin typeface="微软雅黑" pitchFamily="34" charset="-122"/>
                        <a:ea typeface="微软雅黑" pitchFamily="34" charset="-122"/>
                        <a:cs typeface="+mn-cs"/>
                      </a:endParaRPr>
                    </a:p>
                  </a:txBody>
                  <a:tcPr marL="68580" marR="68580" marT="0" marB="0" anchor="ctr"/>
                </a:tc>
                <a:tc>
                  <a:txBody>
                    <a:bodyPr/>
                    <a:lstStyle/>
                    <a:p>
                      <a:pPr algn="just" fontAlgn="auto">
                        <a:spcAft>
                          <a:spcPts val="0"/>
                        </a:spcAft>
                      </a:pPr>
                      <a:r>
                        <a:rPr lang="zh-CN" sz="1800" kern="100">
                          <a:solidFill>
                            <a:schemeClr val="dk1"/>
                          </a:solidFill>
                          <a:effectLst/>
                          <a:latin typeface="微软雅黑" pitchFamily="34" charset="-122"/>
                          <a:ea typeface="微软雅黑" pitchFamily="34" charset="-122"/>
                          <a:cs typeface="+mn-cs"/>
                        </a:rPr>
                        <a:t>返回</a:t>
                      </a:r>
                      <a:r>
                        <a:rPr lang="en-US" sz="1800" kern="100">
                          <a:solidFill>
                            <a:schemeClr val="dk1"/>
                          </a:solidFill>
                          <a:effectLst/>
                          <a:latin typeface="微软雅黑" pitchFamily="34" charset="-122"/>
                          <a:ea typeface="微软雅黑" pitchFamily="34" charset="-122"/>
                          <a:cs typeface="+mn-cs"/>
                        </a:rPr>
                        <a:t>ndarray</a:t>
                      </a:r>
                      <a:r>
                        <a:rPr lang="zh-CN" sz="1800" kern="100">
                          <a:solidFill>
                            <a:schemeClr val="dk1"/>
                          </a:solidFill>
                          <a:effectLst/>
                          <a:latin typeface="微软雅黑" pitchFamily="34" charset="-122"/>
                          <a:ea typeface="微软雅黑" pitchFamily="34" charset="-122"/>
                          <a:cs typeface="+mn-cs"/>
                        </a:rPr>
                        <a:t>。表示分类簇的均值向量。</a:t>
                      </a:r>
                    </a:p>
                  </a:txBody>
                  <a:tcPr marL="68580" marR="68580" marT="0" marB="0" anchor="ctr"/>
                </a:tc>
                <a:extLst>
                  <a:ext uri="{0D108BD9-81ED-4DB2-BD59-A6C34878D82A}">
                    <a16:rowId xmlns:a16="http://schemas.microsoft.com/office/drawing/2014/main" val="10001"/>
                  </a:ext>
                </a:extLst>
              </a:tr>
              <a:tr h="432197">
                <a:tc>
                  <a:txBody>
                    <a:bodyPr/>
                    <a:lstStyle/>
                    <a:p>
                      <a:pPr algn="ctr" fontAlgn="auto">
                        <a:spcAft>
                          <a:spcPts val="0"/>
                        </a:spcAft>
                      </a:pPr>
                      <a:r>
                        <a:rPr lang="en-US" sz="1800" b="0" kern="100">
                          <a:solidFill>
                            <a:schemeClr val="lt1"/>
                          </a:solidFill>
                          <a:effectLst/>
                          <a:latin typeface="微软雅黑" pitchFamily="34" charset="-122"/>
                          <a:ea typeface="微软雅黑" pitchFamily="34" charset="-122"/>
                          <a:cs typeface="+mn-cs"/>
                        </a:rPr>
                        <a:t>labels_</a:t>
                      </a:r>
                      <a:endParaRPr lang="zh-CN" sz="1800" b="0" kern="100">
                        <a:solidFill>
                          <a:schemeClr val="lt1"/>
                        </a:solidFill>
                        <a:effectLst/>
                        <a:latin typeface="微软雅黑" pitchFamily="34" charset="-122"/>
                        <a:ea typeface="微软雅黑" pitchFamily="34" charset="-122"/>
                        <a:cs typeface="+mn-cs"/>
                      </a:endParaRPr>
                    </a:p>
                  </a:txBody>
                  <a:tcPr marL="68580" marR="68580" marT="0" marB="0" anchor="ctr"/>
                </a:tc>
                <a:tc>
                  <a:txBody>
                    <a:bodyPr/>
                    <a:lstStyle/>
                    <a:p>
                      <a:pPr algn="just" fontAlgn="auto">
                        <a:spcAft>
                          <a:spcPts val="0"/>
                        </a:spcAft>
                      </a:pPr>
                      <a:r>
                        <a:rPr lang="zh-CN" sz="1800" kern="100" dirty="0">
                          <a:solidFill>
                            <a:schemeClr val="dk1"/>
                          </a:solidFill>
                          <a:effectLst/>
                          <a:latin typeface="微软雅黑" pitchFamily="34" charset="-122"/>
                          <a:ea typeface="微软雅黑" pitchFamily="34" charset="-122"/>
                          <a:cs typeface="+mn-cs"/>
                        </a:rPr>
                        <a:t>返回</a:t>
                      </a:r>
                      <a:r>
                        <a:rPr lang="en-US" sz="1800" kern="100" dirty="0" err="1">
                          <a:solidFill>
                            <a:schemeClr val="dk1"/>
                          </a:solidFill>
                          <a:effectLst/>
                          <a:latin typeface="微软雅黑" pitchFamily="34" charset="-122"/>
                          <a:ea typeface="微软雅黑" pitchFamily="34" charset="-122"/>
                          <a:cs typeface="+mn-cs"/>
                        </a:rPr>
                        <a:t>ndarray</a:t>
                      </a:r>
                      <a:r>
                        <a:rPr lang="zh-CN" sz="1800" kern="100" dirty="0">
                          <a:solidFill>
                            <a:schemeClr val="dk1"/>
                          </a:solidFill>
                          <a:effectLst/>
                          <a:latin typeface="微软雅黑" pitchFamily="34" charset="-122"/>
                          <a:ea typeface="微软雅黑" pitchFamily="34" charset="-122"/>
                          <a:cs typeface="+mn-cs"/>
                        </a:rPr>
                        <a:t>。表示每个样本所属的簇的标记。</a:t>
                      </a:r>
                    </a:p>
                  </a:txBody>
                  <a:tcPr marL="68580" marR="68580" marT="0" marB="0" anchor="ctr"/>
                </a:tc>
                <a:extLst>
                  <a:ext uri="{0D108BD9-81ED-4DB2-BD59-A6C34878D82A}">
                    <a16:rowId xmlns:a16="http://schemas.microsoft.com/office/drawing/2014/main" val="10002"/>
                  </a:ext>
                </a:extLst>
              </a:tr>
              <a:tr h="432197">
                <a:tc>
                  <a:txBody>
                    <a:bodyPr/>
                    <a:lstStyle/>
                    <a:p>
                      <a:pPr algn="ctr" fontAlgn="auto">
                        <a:spcAft>
                          <a:spcPts val="0"/>
                        </a:spcAft>
                      </a:pPr>
                      <a:r>
                        <a:rPr lang="en-US" sz="1800" b="0" kern="100" dirty="0">
                          <a:solidFill>
                            <a:schemeClr val="lt1"/>
                          </a:solidFill>
                          <a:effectLst/>
                          <a:latin typeface="微软雅黑" pitchFamily="34" charset="-122"/>
                          <a:ea typeface="微软雅黑" pitchFamily="34" charset="-122"/>
                          <a:cs typeface="+mn-cs"/>
                        </a:rPr>
                        <a:t>Inertia_</a:t>
                      </a:r>
                      <a:endParaRPr lang="zh-CN" sz="1800" b="0" kern="100" dirty="0">
                        <a:solidFill>
                          <a:schemeClr val="lt1"/>
                        </a:solidFill>
                        <a:effectLst/>
                        <a:latin typeface="微软雅黑" pitchFamily="34" charset="-122"/>
                        <a:ea typeface="微软雅黑" pitchFamily="34" charset="-122"/>
                        <a:cs typeface="+mn-cs"/>
                      </a:endParaRPr>
                    </a:p>
                  </a:txBody>
                  <a:tcPr marL="68580" marR="68580" marT="0" marB="0" anchor="ctr"/>
                </a:tc>
                <a:tc>
                  <a:txBody>
                    <a:bodyPr/>
                    <a:lstStyle/>
                    <a:p>
                      <a:pPr algn="just" fontAlgn="auto">
                        <a:spcAft>
                          <a:spcPts val="0"/>
                        </a:spcAft>
                      </a:pPr>
                      <a:r>
                        <a:rPr lang="zh-CN" sz="1800" kern="100" dirty="0">
                          <a:solidFill>
                            <a:schemeClr val="dk1"/>
                          </a:solidFill>
                          <a:effectLst/>
                          <a:latin typeface="微软雅黑" pitchFamily="34" charset="-122"/>
                          <a:ea typeface="微软雅黑" pitchFamily="34" charset="-122"/>
                          <a:cs typeface="+mn-cs"/>
                        </a:rPr>
                        <a:t>返回</a:t>
                      </a:r>
                      <a:r>
                        <a:rPr lang="en-US" sz="1800" kern="100" dirty="0" err="1">
                          <a:solidFill>
                            <a:schemeClr val="dk1"/>
                          </a:solidFill>
                          <a:effectLst/>
                          <a:latin typeface="微软雅黑" pitchFamily="34" charset="-122"/>
                          <a:ea typeface="微软雅黑" pitchFamily="34" charset="-122"/>
                          <a:cs typeface="+mn-cs"/>
                        </a:rPr>
                        <a:t>ndarray</a:t>
                      </a:r>
                      <a:r>
                        <a:rPr lang="zh-CN" sz="1800" kern="100" dirty="0">
                          <a:solidFill>
                            <a:schemeClr val="dk1"/>
                          </a:solidFill>
                          <a:effectLst/>
                          <a:latin typeface="微软雅黑" pitchFamily="34" charset="-122"/>
                          <a:ea typeface="微软雅黑" pitchFamily="34" charset="-122"/>
                          <a:cs typeface="+mn-cs"/>
                        </a:rPr>
                        <a:t>。表示每个样本距离它们各自最近簇中心之和。</a:t>
                      </a:r>
                    </a:p>
                  </a:txBody>
                  <a:tcPr marL="68580" marR="68580" marT="0" marB="0"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2">
            <a:extLst>
              <a:ext uri="{FF2B5EF4-FFF2-40B4-BE49-F238E27FC236}">
                <a16:creationId xmlns:a16="http://schemas.microsoft.com/office/drawing/2014/main" id="{0A9BC474-715A-4C82-9636-7A4CF1DD759A}"/>
              </a:ext>
            </a:extLst>
          </p:cNvPr>
          <p:cNvSpPr>
            <a:spLocks noGrp="1" noChangeArrowheads="1"/>
          </p:cNvSpPr>
          <p:nvPr>
            <p:ph type="title"/>
          </p:nvPr>
        </p:nvSpPr>
        <p:spPr>
          <a:xfrm>
            <a:off x="255588" y="358775"/>
            <a:ext cx="10972800" cy="528638"/>
          </a:xfrm>
        </p:spPr>
        <p:txBody>
          <a:bodyPr/>
          <a:lstStyle/>
          <a:p>
            <a:r>
              <a:rPr lang="zh-CN" altLang="en-US"/>
              <a:t>分析聚类结果</a:t>
            </a:r>
          </a:p>
        </p:txBody>
      </p:sp>
      <p:sp>
        <p:nvSpPr>
          <p:cNvPr id="31746" name="内容占位符 3">
            <a:extLst>
              <a:ext uri="{FF2B5EF4-FFF2-40B4-BE49-F238E27FC236}">
                <a16:creationId xmlns:a16="http://schemas.microsoft.com/office/drawing/2014/main" id="{00605E07-B784-4349-BB13-57F34CE7A1D2}"/>
              </a:ext>
            </a:extLst>
          </p:cNvPr>
          <p:cNvSpPr>
            <a:spLocks noGrp="1" noChangeArrowheads="1"/>
          </p:cNvSpPr>
          <p:nvPr>
            <p:ph idx="10"/>
          </p:nvPr>
        </p:nvSpPr>
        <p:spPr>
          <a:xfrm>
            <a:off x="423863" y="1138238"/>
            <a:ext cx="11107737" cy="427037"/>
          </a:xfrm>
        </p:spPr>
        <p:txBody>
          <a:bodyPr/>
          <a:lstStyle/>
          <a:p>
            <a:r>
              <a:t>对数据进行聚类分群的结果如表所示。</a:t>
            </a:r>
          </a:p>
        </p:txBody>
      </p:sp>
      <p:graphicFrame>
        <p:nvGraphicFramePr>
          <p:cNvPr id="9" name="内容占位符 8">
            <a:extLst>
              <a:ext uri="{FF2B5EF4-FFF2-40B4-BE49-F238E27FC236}">
                <a16:creationId xmlns:a16="http://schemas.microsoft.com/office/drawing/2014/main" id="{0739A4F7-2292-4E19-AE70-B3A84FB656C6}"/>
              </a:ext>
            </a:extLst>
          </p:cNvPr>
          <p:cNvGraphicFramePr>
            <a:graphicFrameLocks noGrp="1"/>
          </p:cNvGraphicFramePr>
          <p:nvPr>
            <p:ph idx="1"/>
          </p:nvPr>
        </p:nvGraphicFramePr>
        <p:xfrm>
          <a:off x="1209675" y="2393950"/>
          <a:ext cx="9634538" cy="3024189"/>
        </p:xfrm>
        <a:graphic>
          <a:graphicData uri="http://schemas.openxmlformats.org/drawingml/2006/table">
            <a:tbl>
              <a:tblPr>
                <a:tableStyleId>{5C22544A-7EE6-4342-B048-85BDC9FD1C3A}</a:tableStyleId>
              </a:tblPr>
              <a:tblGrid>
                <a:gridCol w="1449693">
                  <a:extLst>
                    <a:ext uri="{9D8B030D-6E8A-4147-A177-3AD203B41FA5}">
                      <a16:colId xmlns:a16="http://schemas.microsoft.com/office/drawing/2014/main" val="20000"/>
                    </a:ext>
                  </a:extLst>
                </a:gridCol>
                <a:gridCol w="1175360">
                  <a:extLst>
                    <a:ext uri="{9D8B030D-6E8A-4147-A177-3AD203B41FA5}">
                      <a16:colId xmlns:a16="http://schemas.microsoft.com/office/drawing/2014/main" val="20001"/>
                    </a:ext>
                  </a:extLst>
                </a:gridCol>
                <a:gridCol w="1449693">
                  <a:extLst>
                    <a:ext uri="{9D8B030D-6E8A-4147-A177-3AD203B41FA5}">
                      <a16:colId xmlns:a16="http://schemas.microsoft.com/office/drawing/2014/main" val="20002"/>
                    </a:ext>
                  </a:extLst>
                </a:gridCol>
                <a:gridCol w="1389948">
                  <a:extLst>
                    <a:ext uri="{9D8B030D-6E8A-4147-A177-3AD203B41FA5}">
                      <a16:colId xmlns:a16="http://schemas.microsoft.com/office/drawing/2014/main" val="20003"/>
                    </a:ext>
                  </a:extLst>
                </a:gridCol>
                <a:gridCol w="1389948">
                  <a:extLst>
                    <a:ext uri="{9D8B030D-6E8A-4147-A177-3AD203B41FA5}">
                      <a16:colId xmlns:a16="http://schemas.microsoft.com/office/drawing/2014/main" val="20004"/>
                    </a:ext>
                  </a:extLst>
                </a:gridCol>
                <a:gridCol w="1389948">
                  <a:extLst>
                    <a:ext uri="{9D8B030D-6E8A-4147-A177-3AD203B41FA5}">
                      <a16:colId xmlns:a16="http://schemas.microsoft.com/office/drawing/2014/main" val="20005"/>
                    </a:ext>
                  </a:extLst>
                </a:gridCol>
                <a:gridCol w="1389948">
                  <a:extLst>
                    <a:ext uri="{9D8B030D-6E8A-4147-A177-3AD203B41FA5}">
                      <a16:colId xmlns:a16="http://schemas.microsoft.com/office/drawing/2014/main" val="20006"/>
                    </a:ext>
                  </a:extLst>
                </a:gridCol>
              </a:tblGrid>
              <a:tr h="432027">
                <a:tc rowSpan="2">
                  <a:txBody>
                    <a:bodyPr/>
                    <a:lstStyle/>
                    <a:p>
                      <a:pPr algn="ctr">
                        <a:spcAft>
                          <a:spcPts val="0"/>
                        </a:spcAft>
                      </a:pPr>
                      <a:r>
                        <a:rPr lang="zh-CN" sz="1800" b="1" kern="100" dirty="0">
                          <a:solidFill>
                            <a:schemeClr val="bg1"/>
                          </a:solidFill>
                          <a:effectLst/>
                          <a:latin typeface="微软雅黑" pitchFamily="34" charset="-122"/>
                          <a:ea typeface="微软雅黑" pitchFamily="34" charset="-122"/>
                        </a:rPr>
                        <a:t>聚类</a:t>
                      </a:r>
                    </a:p>
                    <a:p>
                      <a:pPr algn="ctr">
                        <a:spcAft>
                          <a:spcPts val="0"/>
                        </a:spcAft>
                      </a:pPr>
                      <a:r>
                        <a:rPr lang="zh-CN" sz="1800" b="1" kern="100" dirty="0">
                          <a:solidFill>
                            <a:schemeClr val="bg1"/>
                          </a:solidFill>
                          <a:effectLst/>
                          <a:latin typeface="微软雅黑" pitchFamily="34" charset="-122"/>
                          <a:ea typeface="微软雅黑" pitchFamily="34" charset="-122"/>
                        </a:rPr>
                        <a:t>类别</a:t>
                      </a:r>
                      <a:endParaRPr lang="zh-CN" sz="1800" b="1" kern="100" dirty="0">
                        <a:solidFill>
                          <a:schemeClr val="bg1"/>
                        </a:solidFill>
                        <a:effectLst/>
                        <a:latin typeface="微软雅黑" pitchFamily="34" charset="-122"/>
                        <a:ea typeface="微软雅黑" pitchFamily="34" charset="-122"/>
                        <a:cs typeface="Times New Roman"/>
                      </a:endParaRPr>
                    </a:p>
                  </a:txBody>
                  <a:tcPr marL="68584" marR="68584" marT="0" marB="0" anchor="ctr">
                    <a:solidFill>
                      <a:schemeClr val="accent1"/>
                    </a:solidFill>
                  </a:tcPr>
                </a:tc>
                <a:tc rowSpan="2">
                  <a:txBody>
                    <a:bodyPr/>
                    <a:lstStyle/>
                    <a:p>
                      <a:pPr algn="ctr">
                        <a:spcAft>
                          <a:spcPts val="0"/>
                        </a:spcAft>
                      </a:pPr>
                      <a:r>
                        <a:rPr lang="zh-CN" sz="1800" b="1" kern="100" dirty="0">
                          <a:solidFill>
                            <a:schemeClr val="bg1"/>
                          </a:solidFill>
                          <a:effectLst/>
                          <a:latin typeface="微软雅黑" pitchFamily="34" charset="-122"/>
                          <a:ea typeface="微软雅黑" pitchFamily="34" charset="-122"/>
                        </a:rPr>
                        <a:t>聚类</a:t>
                      </a:r>
                    </a:p>
                    <a:p>
                      <a:pPr algn="ctr">
                        <a:spcAft>
                          <a:spcPts val="0"/>
                        </a:spcAft>
                      </a:pPr>
                      <a:r>
                        <a:rPr lang="zh-CN" sz="1800" b="1" kern="100" dirty="0">
                          <a:solidFill>
                            <a:schemeClr val="bg1"/>
                          </a:solidFill>
                          <a:effectLst/>
                          <a:latin typeface="微软雅黑" pitchFamily="34" charset="-122"/>
                          <a:ea typeface="微软雅黑" pitchFamily="34" charset="-122"/>
                        </a:rPr>
                        <a:t>个数</a:t>
                      </a:r>
                      <a:endParaRPr lang="zh-CN" sz="1800" b="1" kern="100" dirty="0">
                        <a:solidFill>
                          <a:schemeClr val="bg1"/>
                        </a:solidFill>
                        <a:effectLst/>
                        <a:latin typeface="微软雅黑" pitchFamily="34" charset="-122"/>
                        <a:ea typeface="微软雅黑" pitchFamily="34" charset="-122"/>
                        <a:cs typeface="Times New Roman"/>
                      </a:endParaRPr>
                    </a:p>
                  </a:txBody>
                  <a:tcPr marL="68584" marR="68584" marT="0" marB="0" anchor="ctr">
                    <a:solidFill>
                      <a:schemeClr val="accent1"/>
                    </a:solidFill>
                  </a:tcPr>
                </a:tc>
                <a:tc gridSpan="5">
                  <a:txBody>
                    <a:bodyPr/>
                    <a:lstStyle/>
                    <a:p>
                      <a:pPr algn="ctr">
                        <a:spcAft>
                          <a:spcPts val="0"/>
                        </a:spcAft>
                      </a:pPr>
                      <a:r>
                        <a:rPr lang="zh-CN" sz="1800" b="1" kern="100" dirty="0">
                          <a:solidFill>
                            <a:schemeClr val="bg1"/>
                          </a:solidFill>
                          <a:effectLst/>
                          <a:latin typeface="微软雅黑" pitchFamily="34" charset="-122"/>
                          <a:ea typeface="微软雅黑" pitchFamily="34" charset="-122"/>
                        </a:rPr>
                        <a:t>聚类中心</a:t>
                      </a:r>
                      <a:endParaRPr lang="zh-CN" sz="1800" b="1" kern="100" dirty="0">
                        <a:solidFill>
                          <a:schemeClr val="bg1"/>
                        </a:solidFill>
                        <a:effectLst/>
                        <a:latin typeface="微软雅黑" pitchFamily="34" charset="-122"/>
                        <a:ea typeface="微软雅黑" pitchFamily="34" charset="-122"/>
                        <a:cs typeface="Times New Roman"/>
                      </a:endParaRPr>
                    </a:p>
                  </a:txBody>
                  <a:tcPr marL="68584" marR="68584" marT="0" marB="0" anchor="ctr">
                    <a:solidFill>
                      <a:schemeClr val="accent1"/>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432027">
                <a:tc vMerge="1">
                  <a:txBody>
                    <a:bodyPr/>
                    <a:lstStyle/>
                    <a:p>
                      <a:endParaRPr lang="zh-CN"/>
                    </a:p>
                  </a:txBody>
                  <a:tcPr/>
                </a:tc>
                <a:tc vMerge="1">
                  <a:txBody>
                    <a:bodyPr/>
                    <a:lstStyle/>
                    <a:p>
                      <a:endParaRPr lang="zh-CN"/>
                    </a:p>
                  </a:txBody>
                  <a:tcPr/>
                </a:tc>
                <a:tc>
                  <a:txBody>
                    <a:bodyPr/>
                    <a:lstStyle/>
                    <a:p>
                      <a:pPr algn="ctr">
                        <a:spcAft>
                          <a:spcPts val="0"/>
                        </a:spcAft>
                      </a:pPr>
                      <a:r>
                        <a:rPr lang="en-US" sz="1800" b="1" kern="100" dirty="0">
                          <a:solidFill>
                            <a:schemeClr val="bg1"/>
                          </a:solidFill>
                          <a:effectLst/>
                          <a:latin typeface="微软雅黑" pitchFamily="34" charset="-122"/>
                          <a:ea typeface="微软雅黑" pitchFamily="34" charset="-122"/>
                        </a:rPr>
                        <a:t>ZL</a:t>
                      </a:r>
                      <a:endParaRPr lang="zh-CN" sz="1800" b="1" kern="100" dirty="0">
                        <a:solidFill>
                          <a:schemeClr val="bg1"/>
                        </a:solidFill>
                        <a:effectLst/>
                        <a:latin typeface="微软雅黑" pitchFamily="34" charset="-122"/>
                        <a:ea typeface="微软雅黑" pitchFamily="34" charset="-122"/>
                        <a:cs typeface="Times New Roman"/>
                      </a:endParaRPr>
                    </a:p>
                  </a:txBody>
                  <a:tcPr marL="68584" marR="68584" marT="0" marB="0" anchor="ctr">
                    <a:solidFill>
                      <a:schemeClr val="accent1"/>
                    </a:solidFill>
                  </a:tcPr>
                </a:tc>
                <a:tc>
                  <a:txBody>
                    <a:bodyPr/>
                    <a:lstStyle/>
                    <a:p>
                      <a:pPr algn="ctr">
                        <a:spcAft>
                          <a:spcPts val="0"/>
                        </a:spcAft>
                      </a:pPr>
                      <a:r>
                        <a:rPr lang="en-US" sz="1800" b="1" kern="100" dirty="0">
                          <a:solidFill>
                            <a:schemeClr val="bg1"/>
                          </a:solidFill>
                          <a:effectLst/>
                          <a:latin typeface="微软雅黑" pitchFamily="34" charset="-122"/>
                          <a:ea typeface="微软雅黑" pitchFamily="34" charset="-122"/>
                        </a:rPr>
                        <a:t>ZR</a:t>
                      </a:r>
                      <a:endParaRPr lang="zh-CN" sz="1800" b="1" kern="100" dirty="0">
                        <a:solidFill>
                          <a:schemeClr val="bg1"/>
                        </a:solidFill>
                        <a:effectLst/>
                        <a:latin typeface="微软雅黑" pitchFamily="34" charset="-122"/>
                        <a:ea typeface="微软雅黑" pitchFamily="34" charset="-122"/>
                        <a:cs typeface="Times New Roman"/>
                      </a:endParaRPr>
                    </a:p>
                  </a:txBody>
                  <a:tcPr marL="68584" marR="68584" marT="0" marB="0" anchor="ctr">
                    <a:solidFill>
                      <a:schemeClr val="accent1"/>
                    </a:solidFill>
                  </a:tcPr>
                </a:tc>
                <a:tc>
                  <a:txBody>
                    <a:bodyPr/>
                    <a:lstStyle/>
                    <a:p>
                      <a:pPr algn="ctr">
                        <a:spcAft>
                          <a:spcPts val="0"/>
                        </a:spcAft>
                      </a:pPr>
                      <a:r>
                        <a:rPr lang="en-US" sz="1800" b="1" kern="100" dirty="0">
                          <a:solidFill>
                            <a:schemeClr val="bg1"/>
                          </a:solidFill>
                          <a:effectLst/>
                          <a:latin typeface="微软雅黑" pitchFamily="34" charset="-122"/>
                          <a:ea typeface="微软雅黑" pitchFamily="34" charset="-122"/>
                        </a:rPr>
                        <a:t>ZF</a:t>
                      </a:r>
                      <a:endParaRPr lang="zh-CN" sz="1800" b="1" kern="100" dirty="0">
                        <a:solidFill>
                          <a:schemeClr val="bg1"/>
                        </a:solidFill>
                        <a:effectLst/>
                        <a:latin typeface="微软雅黑" pitchFamily="34" charset="-122"/>
                        <a:ea typeface="微软雅黑" pitchFamily="34" charset="-122"/>
                        <a:cs typeface="Times New Roman"/>
                      </a:endParaRPr>
                    </a:p>
                  </a:txBody>
                  <a:tcPr marL="68584" marR="68584" marT="0" marB="0" anchor="ctr">
                    <a:solidFill>
                      <a:schemeClr val="accent1"/>
                    </a:solidFill>
                  </a:tcPr>
                </a:tc>
                <a:tc>
                  <a:txBody>
                    <a:bodyPr/>
                    <a:lstStyle/>
                    <a:p>
                      <a:pPr algn="ctr">
                        <a:spcAft>
                          <a:spcPts val="0"/>
                        </a:spcAft>
                      </a:pPr>
                      <a:r>
                        <a:rPr lang="en-US" sz="1800" b="1" kern="100" dirty="0">
                          <a:solidFill>
                            <a:schemeClr val="bg1"/>
                          </a:solidFill>
                          <a:effectLst/>
                          <a:latin typeface="微软雅黑" pitchFamily="34" charset="-122"/>
                          <a:ea typeface="微软雅黑" pitchFamily="34" charset="-122"/>
                        </a:rPr>
                        <a:t>ZM</a:t>
                      </a:r>
                      <a:endParaRPr lang="zh-CN" sz="1800" b="1" kern="100" dirty="0">
                        <a:solidFill>
                          <a:schemeClr val="bg1"/>
                        </a:solidFill>
                        <a:effectLst/>
                        <a:latin typeface="微软雅黑" pitchFamily="34" charset="-122"/>
                        <a:ea typeface="微软雅黑" pitchFamily="34" charset="-122"/>
                        <a:cs typeface="Times New Roman"/>
                      </a:endParaRPr>
                    </a:p>
                  </a:txBody>
                  <a:tcPr marL="68584" marR="68584" marT="0" marB="0" anchor="ctr">
                    <a:solidFill>
                      <a:schemeClr val="accent1"/>
                    </a:solidFill>
                  </a:tcPr>
                </a:tc>
                <a:tc>
                  <a:txBody>
                    <a:bodyPr/>
                    <a:lstStyle/>
                    <a:p>
                      <a:pPr algn="ctr">
                        <a:spcAft>
                          <a:spcPts val="0"/>
                        </a:spcAft>
                      </a:pPr>
                      <a:r>
                        <a:rPr lang="en-US" sz="1800" b="1" kern="100" dirty="0">
                          <a:solidFill>
                            <a:schemeClr val="bg1"/>
                          </a:solidFill>
                          <a:effectLst/>
                          <a:latin typeface="微软雅黑" pitchFamily="34" charset="-122"/>
                          <a:ea typeface="微软雅黑" pitchFamily="34" charset="-122"/>
                        </a:rPr>
                        <a:t>ZC</a:t>
                      </a:r>
                      <a:endParaRPr lang="zh-CN" sz="1800" b="1" kern="100" dirty="0">
                        <a:solidFill>
                          <a:schemeClr val="bg1"/>
                        </a:solidFill>
                        <a:effectLst/>
                        <a:latin typeface="微软雅黑" pitchFamily="34" charset="-122"/>
                        <a:ea typeface="微软雅黑" pitchFamily="34" charset="-122"/>
                        <a:cs typeface="Times New Roman"/>
                      </a:endParaRPr>
                    </a:p>
                  </a:txBody>
                  <a:tcPr marL="68584" marR="68584" marT="0" marB="0" anchor="ctr">
                    <a:solidFill>
                      <a:schemeClr val="accent1"/>
                    </a:solidFill>
                  </a:tcPr>
                </a:tc>
                <a:extLst>
                  <a:ext uri="{0D108BD9-81ED-4DB2-BD59-A6C34878D82A}">
                    <a16:rowId xmlns:a16="http://schemas.microsoft.com/office/drawing/2014/main" val="10001"/>
                  </a:ext>
                </a:extLst>
              </a:tr>
              <a:tr h="432027">
                <a:tc>
                  <a:txBody>
                    <a:bodyPr/>
                    <a:lstStyle/>
                    <a:p>
                      <a:pPr algn="ctr">
                        <a:spcAft>
                          <a:spcPts val="0"/>
                        </a:spcAft>
                      </a:pPr>
                      <a:r>
                        <a:rPr lang="zh-CN" sz="1800" b="0" kern="0" dirty="0">
                          <a:solidFill>
                            <a:schemeClr val="bg1"/>
                          </a:solidFill>
                          <a:effectLst/>
                          <a:latin typeface="微软雅黑" pitchFamily="34" charset="-122"/>
                          <a:ea typeface="微软雅黑" pitchFamily="34" charset="-122"/>
                        </a:rPr>
                        <a:t>客户群</a:t>
                      </a:r>
                      <a:r>
                        <a:rPr lang="en-US" sz="1800" b="0" kern="100" dirty="0">
                          <a:solidFill>
                            <a:schemeClr val="bg1"/>
                          </a:solidFill>
                          <a:effectLst/>
                          <a:latin typeface="微软雅黑" pitchFamily="34" charset="-122"/>
                          <a:ea typeface="微软雅黑" pitchFamily="34" charset="-122"/>
                        </a:rPr>
                        <a:t>1</a:t>
                      </a:r>
                      <a:endParaRPr lang="zh-CN" sz="1800" b="0" kern="100" dirty="0">
                        <a:solidFill>
                          <a:schemeClr val="bg1"/>
                        </a:solidFill>
                        <a:effectLst/>
                        <a:latin typeface="微软雅黑" pitchFamily="34" charset="-122"/>
                        <a:ea typeface="微软雅黑" pitchFamily="34" charset="-122"/>
                        <a:cs typeface="Times New Roman"/>
                      </a:endParaRPr>
                    </a:p>
                  </a:txBody>
                  <a:tcPr marL="68584" marR="68584" marT="0" marB="0" anchor="ctr">
                    <a:solidFill>
                      <a:schemeClr val="accent1"/>
                    </a:solidFill>
                  </a:tcPr>
                </a:tc>
                <a:tc>
                  <a:txBody>
                    <a:bodyPr/>
                    <a:lstStyle/>
                    <a:p>
                      <a:pPr algn="ctr">
                        <a:spcAft>
                          <a:spcPts val="0"/>
                        </a:spcAft>
                      </a:pPr>
                      <a:r>
                        <a:rPr lang="en-US" sz="1800" kern="100" dirty="0">
                          <a:effectLst/>
                          <a:latin typeface="Times New Roman"/>
                          <a:ea typeface="宋体"/>
                          <a:cs typeface="Times New Roman"/>
                        </a:rPr>
                        <a:t>5337</a:t>
                      </a:r>
                      <a:endParaRPr lang="zh-CN" sz="1800" kern="100" dirty="0">
                        <a:effectLst/>
                        <a:latin typeface="Calibri"/>
                        <a:ea typeface="宋体"/>
                        <a:cs typeface="Times New Roman"/>
                      </a:endParaRPr>
                    </a:p>
                  </a:txBody>
                  <a:tcPr marL="68580" marR="68580" marT="0" marB="0" anchor="ctr"/>
                </a:tc>
                <a:tc>
                  <a:txBody>
                    <a:bodyPr/>
                    <a:lstStyle/>
                    <a:p>
                      <a:pPr algn="ctr">
                        <a:spcAft>
                          <a:spcPts val="0"/>
                        </a:spcAft>
                      </a:pPr>
                      <a:r>
                        <a:rPr lang="en-US" sz="1800" kern="100" dirty="0">
                          <a:effectLst/>
                          <a:latin typeface="Times New Roman"/>
                          <a:ea typeface="宋体"/>
                          <a:cs typeface="Times New Roman"/>
                        </a:rPr>
                        <a:t>0.483</a:t>
                      </a:r>
                      <a:endParaRPr lang="zh-CN" sz="1800" kern="100" dirty="0">
                        <a:effectLst/>
                        <a:latin typeface="Calibri"/>
                        <a:ea typeface="宋体"/>
                        <a:cs typeface="Times New Roman"/>
                      </a:endParaRPr>
                    </a:p>
                  </a:txBody>
                  <a:tcPr marL="68580" marR="68580" marT="0" marB="0" anchor="ctr"/>
                </a:tc>
                <a:tc>
                  <a:txBody>
                    <a:bodyPr/>
                    <a:lstStyle/>
                    <a:p>
                      <a:pPr algn="ctr">
                        <a:spcAft>
                          <a:spcPts val="0"/>
                        </a:spcAft>
                      </a:pPr>
                      <a:r>
                        <a:rPr lang="en-US" sz="1800" kern="100">
                          <a:effectLst/>
                          <a:latin typeface="Times New Roman"/>
                          <a:ea typeface="宋体"/>
                          <a:cs typeface="Times New Roman"/>
                        </a:rPr>
                        <a:t>-0.799</a:t>
                      </a:r>
                      <a:endParaRPr lang="zh-CN" sz="1800" kern="100">
                        <a:effectLst/>
                        <a:latin typeface="Calibri"/>
                        <a:ea typeface="宋体"/>
                        <a:cs typeface="Times New Roman"/>
                      </a:endParaRPr>
                    </a:p>
                  </a:txBody>
                  <a:tcPr marL="68580" marR="68580" marT="0" marB="0" anchor="ctr"/>
                </a:tc>
                <a:tc>
                  <a:txBody>
                    <a:bodyPr/>
                    <a:lstStyle/>
                    <a:p>
                      <a:pPr algn="ctr">
                        <a:spcAft>
                          <a:spcPts val="0"/>
                        </a:spcAft>
                      </a:pPr>
                      <a:r>
                        <a:rPr lang="en-US" sz="1800" kern="100">
                          <a:effectLst/>
                          <a:latin typeface="Times New Roman"/>
                          <a:ea typeface="宋体"/>
                          <a:cs typeface="Times New Roman"/>
                        </a:rPr>
                        <a:t>2.483</a:t>
                      </a:r>
                      <a:endParaRPr lang="zh-CN" sz="1800" kern="100">
                        <a:effectLst/>
                        <a:latin typeface="Calibri"/>
                        <a:ea typeface="宋体"/>
                        <a:cs typeface="Times New Roman"/>
                      </a:endParaRPr>
                    </a:p>
                  </a:txBody>
                  <a:tcPr marL="68580" marR="68580" marT="0" marB="0" anchor="ctr"/>
                </a:tc>
                <a:tc>
                  <a:txBody>
                    <a:bodyPr/>
                    <a:lstStyle/>
                    <a:p>
                      <a:pPr algn="ctr">
                        <a:spcAft>
                          <a:spcPts val="0"/>
                        </a:spcAft>
                      </a:pPr>
                      <a:r>
                        <a:rPr lang="en-US" sz="1800" kern="100">
                          <a:effectLst/>
                          <a:latin typeface="Times New Roman"/>
                          <a:ea typeface="宋体"/>
                          <a:cs typeface="Times New Roman"/>
                        </a:rPr>
                        <a:t>2.424</a:t>
                      </a:r>
                      <a:endParaRPr lang="zh-CN" sz="1800" kern="100">
                        <a:effectLst/>
                        <a:latin typeface="Calibri"/>
                        <a:ea typeface="宋体"/>
                        <a:cs typeface="Times New Roman"/>
                      </a:endParaRPr>
                    </a:p>
                  </a:txBody>
                  <a:tcPr marL="68580" marR="68580" marT="0" marB="0" anchor="ctr"/>
                </a:tc>
                <a:tc>
                  <a:txBody>
                    <a:bodyPr/>
                    <a:lstStyle/>
                    <a:p>
                      <a:pPr algn="ctr">
                        <a:spcAft>
                          <a:spcPts val="0"/>
                        </a:spcAft>
                      </a:pPr>
                      <a:r>
                        <a:rPr lang="en-US" sz="1800" kern="100">
                          <a:effectLst/>
                          <a:latin typeface="Times New Roman"/>
                          <a:ea typeface="宋体"/>
                          <a:cs typeface="Times New Roman"/>
                        </a:rPr>
                        <a:t>0.308</a:t>
                      </a:r>
                      <a:endParaRPr lang="zh-CN" sz="1800" kern="100">
                        <a:effectLst/>
                        <a:latin typeface="Calibri"/>
                        <a:ea typeface="宋体"/>
                        <a:cs typeface="Times New Roman"/>
                      </a:endParaRPr>
                    </a:p>
                  </a:txBody>
                  <a:tcPr marL="68580" marR="68580" marT="0" marB="0" anchor="ctr"/>
                </a:tc>
                <a:extLst>
                  <a:ext uri="{0D108BD9-81ED-4DB2-BD59-A6C34878D82A}">
                    <a16:rowId xmlns:a16="http://schemas.microsoft.com/office/drawing/2014/main" val="10002"/>
                  </a:ext>
                </a:extLst>
              </a:tr>
              <a:tr h="432027">
                <a:tc>
                  <a:txBody>
                    <a:bodyPr/>
                    <a:lstStyle/>
                    <a:p>
                      <a:pPr algn="ctr">
                        <a:spcAft>
                          <a:spcPts val="0"/>
                        </a:spcAft>
                      </a:pPr>
                      <a:r>
                        <a:rPr lang="zh-CN" sz="1800" b="0" kern="0" dirty="0">
                          <a:solidFill>
                            <a:schemeClr val="bg1"/>
                          </a:solidFill>
                          <a:effectLst/>
                          <a:latin typeface="微软雅黑" pitchFamily="34" charset="-122"/>
                          <a:ea typeface="微软雅黑" pitchFamily="34" charset="-122"/>
                        </a:rPr>
                        <a:t>客户群</a:t>
                      </a:r>
                      <a:r>
                        <a:rPr lang="en-US" sz="1800" b="0" kern="100" dirty="0">
                          <a:solidFill>
                            <a:schemeClr val="bg1"/>
                          </a:solidFill>
                          <a:effectLst/>
                          <a:latin typeface="微软雅黑" pitchFamily="34" charset="-122"/>
                          <a:ea typeface="微软雅黑" pitchFamily="34" charset="-122"/>
                        </a:rPr>
                        <a:t>2</a:t>
                      </a:r>
                      <a:endParaRPr lang="zh-CN" sz="1800" b="0" kern="100" dirty="0">
                        <a:solidFill>
                          <a:schemeClr val="bg1"/>
                        </a:solidFill>
                        <a:effectLst/>
                        <a:latin typeface="微软雅黑" pitchFamily="34" charset="-122"/>
                        <a:ea typeface="微软雅黑" pitchFamily="34" charset="-122"/>
                        <a:cs typeface="Times New Roman"/>
                      </a:endParaRPr>
                    </a:p>
                  </a:txBody>
                  <a:tcPr marL="68584" marR="68584" marT="0" marB="0" anchor="ctr">
                    <a:solidFill>
                      <a:schemeClr val="accent1"/>
                    </a:solidFill>
                  </a:tcPr>
                </a:tc>
                <a:tc>
                  <a:txBody>
                    <a:bodyPr/>
                    <a:lstStyle/>
                    <a:p>
                      <a:pPr algn="ctr">
                        <a:spcAft>
                          <a:spcPts val="0"/>
                        </a:spcAft>
                      </a:pPr>
                      <a:r>
                        <a:rPr lang="en-US" sz="1800" kern="100">
                          <a:effectLst/>
                          <a:latin typeface="Times New Roman"/>
                          <a:ea typeface="宋体"/>
                          <a:cs typeface="Times New Roman"/>
                        </a:rPr>
                        <a:t>15735</a:t>
                      </a:r>
                      <a:endParaRPr lang="zh-CN" sz="1800" kern="100">
                        <a:effectLst/>
                        <a:latin typeface="Calibri"/>
                        <a:ea typeface="宋体"/>
                        <a:cs typeface="Times New Roman"/>
                      </a:endParaRPr>
                    </a:p>
                  </a:txBody>
                  <a:tcPr marL="68580" marR="68580" marT="0" marB="0" anchor="ctr"/>
                </a:tc>
                <a:tc>
                  <a:txBody>
                    <a:bodyPr/>
                    <a:lstStyle/>
                    <a:p>
                      <a:pPr algn="ctr">
                        <a:spcAft>
                          <a:spcPts val="0"/>
                        </a:spcAft>
                      </a:pPr>
                      <a:r>
                        <a:rPr lang="en-US" sz="1800" kern="100" dirty="0">
                          <a:effectLst/>
                          <a:latin typeface="Times New Roman"/>
                          <a:ea typeface="宋体"/>
                          <a:cs typeface="Times New Roman"/>
                        </a:rPr>
                        <a:t>1.160</a:t>
                      </a:r>
                      <a:endParaRPr lang="zh-CN" sz="1800" kern="100" dirty="0">
                        <a:effectLst/>
                        <a:latin typeface="Calibri"/>
                        <a:ea typeface="宋体"/>
                        <a:cs typeface="Times New Roman"/>
                      </a:endParaRPr>
                    </a:p>
                  </a:txBody>
                  <a:tcPr marL="68580" marR="68580" marT="0" marB="0" anchor="ctr"/>
                </a:tc>
                <a:tc>
                  <a:txBody>
                    <a:bodyPr/>
                    <a:lstStyle/>
                    <a:p>
                      <a:pPr algn="ctr">
                        <a:spcAft>
                          <a:spcPts val="0"/>
                        </a:spcAft>
                      </a:pPr>
                      <a:r>
                        <a:rPr lang="en-US" sz="1800" kern="100" dirty="0">
                          <a:effectLst/>
                          <a:latin typeface="Times New Roman"/>
                          <a:ea typeface="宋体"/>
                          <a:cs typeface="Times New Roman"/>
                        </a:rPr>
                        <a:t>-0.377</a:t>
                      </a:r>
                      <a:endParaRPr lang="zh-CN" sz="1800" kern="100" dirty="0">
                        <a:effectLst/>
                        <a:latin typeface="Calibri"/>
                        <a:ea typeface="宋体"/>
                        <a:cs typeface="Times New Roman"/>
                      </a:endParaRPr>
                    </a:p>
                  </a:txBody>
                  <a:tcPr marL="68580" marR="68580" marT="0" marB="0" anchor="ctr"/>
                </a:tc>
                <a:tc>
                  <a:txBody>
                    <a:bodyPr/>
                    <a:lstStyle/>
                    <a:p>
                      <a:pPr algn="ctr">
                        <a:spcAft>
                          <a:spcPts val="0"/>
                        </a:spcAft>
                      </a:pPr>
                      <a:r>
                        <a:rPr lang="en-US" sz="1800" kern="100" dirty="0">
                          <a:effectLst/>
                          <a:latin typeface="Times New Roman"/>
                          <a:ea typeface="宋体"/>
                          <a:cs typeface="Times New Roman"/>
                        </a:rPr>
                        <a:t>-0.087</a:t>
                      </a:r>
                      <a:endParaRPr lang="zh-CN" sz="1800" kern="100" dirty="0">
                        <a:effectLst/>
                        <a:latin typeface="Calibri"/>
                        <a:ea typeface="宋体"/>
                        <a:cs typeface="Times New Roman"/>
                      </a:endParaRPr>
                    </a:p>
                  </a:txBody>
                  <a:tcPr marL="68580" marR="68580" marT="0" marB="0" anchor="ctr"/>
                </a:tc>
                <a:tc>
                  <a:txBody>
                    <a:bodyPr/>
                    <a:lstStyle/>
                    <a:p>
                      <a:pPr algn="ctr">
                        <a:spcAft>
                          <a:spcPts val="0"/>
                        </a:spcAft>
                      </a:pPr>
                      <a:r>
                        <a:rPr lang="en-US" sz="1800" kern="100">
                          <a:effectLst/>
                          <a:latin typeface="Times New Roman"/>
                          <a:ea typeface="宋体"/>
                          <a:cs typeface="Times New Roman"/>
                        </a:rPr>
                        <a:t>-0.095</a:t>
                      </a:r>
                      <a:endParaRPr lang="zh-CN" sz="1800" kern="100">
                        <a:effectLst/>
                        <a:latin typeface="Calibri"/>
                        <a:ea typeface="宋体"/>
                        <a:cs typeface="Times New Roman"/>
                      </a:endParaRPr>
                    </a:p>
                  </a:txBody>
                  <a:tcPr marL="68580" marR="68580" marT="0" marB="0" anchor="ctr"/>
                </a:tc>
                <a:tc>
                  <a:txBody>
                    <a:bodyPr/>
                    <a:lstStyle/>
                    <a:p>
                      <a:pPr algn="ctr">
                        <a:spcAft>
                          <a:spcPts val="0"/>
                        </a:spcAft>
                      </a:pPr>
                      <a:r>
                        <a:rPr lang="en-US" sz="1800" kern="100">
                          <a:effectLst/>
                          <a:latin typeface="Times New Roman"/>
                          <a:ea typeface="宋体"/>
                          <a:cs typeface="Times New Roman"/>
                        </a:rPr>
                        <a:t>-0.158</a:t>
                      </a:r>
                      <a:endParaRPr lang="zh-CN" sz="1800" kern="100">
                        <a:effectLst/>
                        <a:latin typeface="Calibri"/>
                        <a:ea typeface="宋体"/>
                        <a:cs typeface="Times New Roman"/>
                      </a:endParaRPr>
                    </a:p>
                  </a:txBody>
                  <a:tcPr marL="68580" marR="68580" marT="0" marB="0" anchor="ctr"/>
                </a:tc>
                <a:extLst>
                  <a:ext uri="{0D108BD9-81ED-4DB2-BD59-A6C34878D82A}">
                    <a16:rowId xmlns:a16="http://schemas.microsoft.com/office/drawing/2014/main" val="10003"/>
                  </a:ext>
                </a:extLst>
              </a:tr>
              <a:tr h="432027">
                <a:tc>
                  <a:txBody>
                    <a:bodyPr/>
                    <a:lstStyle/>
                    <a:p>
                      <a:pPr algn="ctr">
                        <a:spcAft>
                          <a:spcPts val="0"/>
                        </a:spcAft>
                      </a:pPr>
                      <a:r>
                        <a:rPr lang="zh-CN" sz="1800" b="0" kern="0" dirty="0">
                          <a:solidFill>
                            <a:schemeClr val="bg1"/>
                          </a:solidFill>
                          <a:effectLst/>
                          <a:latin typeface="微软雅黑" pitchFamily="34" charset="-122"/>
                          <a:ea typeface="微软雅黑" pitchFamily="34" charset="-122"/>
                        </a:rPr>
                        <a:t>客户群</a:t>
                      </a:r>
                      <a:r>
                        <a:rPr lang="en-US" sz="1800" b="0" kern="100" dirty="0">
                          <a:solidFill>
                            <a:schemeClr val="bg1"/>
                          </a:solidFill>
                          <a:effectLst/>
                          <a:latin typeface="微软雅黑" pitchFamily="34" charset="-122"/>
                          <a:ea typeface="微软雅黑" pitchFamily="34" charset="-122"/>
                        </a:rPr>
                        <a:t>3</a:t>
                      </a:r>
                      <a:endParaRPr lang="zh-CN" sz="1800" b="0" kern="100" dirty="0">
                        <a:solidFill>
                          <a:schemeClr val="bg1"/>
                        </a:solidFill>
                        <a:effectLst/>
                        <a:latin typeface="微软雅黑" pitchFamily="34" charset="-122"/>
                        <a:ea typeface="微软雅黑" pitchFamily="34" charset="-122"/>
                        <a:cs typeface="Times New Roman"/>
                      </a:endParaRPr>
                    </a:p>
                  </a:txBody>
                  <a:tcPr marL="68584" marR="68584" marT="0" marB="0" anchor="ctr">
                    <a:solidFill>
                      <a:schemeClr val="accent1"/>
                    </a:solidFill>
                  </a:tcPr>
                </a:tc>
                <a:tc>
                  <a:txBody>
                    <a:bodyPr/>
                    <a:lstStyle/>
                    <a:p>
                      <a:pPr algn="ctr">
                        <a:spcAft>
                          <a:spcPts val="0"/>
                        </a:spcAft>
                      </a:pPr>
                      <a:r>
                        <a:rPr lang="en-US" sz="1800" kern="100">
                          <a:effectLst/>
                          <a:latin typeface="Times New Roman"/>
                          <a:ea typeface="宋体"/>
                          <a:cs typeface="Times New Roman"/>
                        </a:rPr>
                        <a:t>12130</a:t>
                      </a:r>
                      <a:endParaRPr lang="zh-CN" sz="1800" kern="100">
                        <a:effectLst/>
                        <a:latin typeface="Calibri"/>
                        <a:ea typeface="宋体"/>
                        <a:cs typeface="Times New Roman"/>
                      </a:endParaRPr>
                    </a:p>
                  </a:txBody>
                  <a:tcPr marL="68580" marR="68580" marT="0" marB="0" anchor="ctr"/>
                </a:tc>
                <a:tc>
                  <a:txBody>
                    <a:bodyPr/>
                    <a:lstStyle/>
                    <a:p>
                      <a:pPr algn="ctr">
                        <a:spcAft>
                          <a:spcPts val="0"/>
                        </a:spcAft>
                      </a:pPr>
                      <a:r>
                        <a:rPr lang="en-US" sz="1800" kern="100">
                          <a:effectLst/>
                          <a:latin typeface="Times New Roman"/>
                          <a:ea typeface="宋体"/>
                          <a:cs typeface="Times New Roman"/>
                        </a:rPr>
                        <a:t>-0.314</a:t>
                      </a:r>
                      <a:endParaRPr lang="zh-CN" sz="1800" kern="100">
                        <a:effectLst/>
                        <a:latin typeface="Calibri"/>
                        <a:ea typeface="宋体"/>
                        <a:cs typeface="Times New Roman"/>
                      </a:endParaRPr>
                    </a:p>
                  </a:txBody>
                  <a:tcPr marL="68580" marR="68580" marT="0" marB="0" anchor="ctr"/>
                </a:tc>
                <a:tc>
                  <a:txBody>
                    <a:bodyPr/>
                    <a:lstStyle/>
                    <a:p>
                      <a:pPr algn="ctr">
                        <a:spcAft>
                          <a:spcPts val="0"/>
                        </a:spcAft>
                      </a:pPr>
                      <a:r>
                        <a:rPr lang="en-US" sz="1800" kern="100">
                          <a:effectLst/>
                          <a:latin typeface="Times New Roman"/>
                          <a:ea typeface="宋体"/>
                          <a:cs typeface="Times New Roman"/>
                        </a:rPr>
                        <a:t>1.686</a:t>
                      </a:r>
                      <a:endParaRPr lang="zh-CN" sz="1800" kern="100">
                        <a:effectLst/>
                        <a:latin typeface="Calibri"/>
                        <a:ea typeface="宋体"/>
                        <a:cs typeface="Times New Roman"/>
                      </a:endParaRPr>
                    </a:p>
                  </a:txBody>
                  <a:tcPr marL="68580" marR="68580" marT="0" marB="0" anchor="ctr"/>
                </a:tc>
                <a:tc>
                  <a:txBody>
                    <a:bodyPr/>
                    <a:lstStyle/>
                    <a:p>
                      <a:pPr algn="ctr">
                        <a:spcAft>
                          <a:spcPts val="0"/>
                        </a:spcAft>
                      </a:pPr>
                      <a:r>
                        <a:rPr lang="en-US" sz="1800" kern="100" dirty="0">
                          <a:effectLst/>
                          <a:latin typeface="Times New Roman"/>
                          <a:ea typeface="宋体"/>
                          <a:cs typeface="Times New Roman"/>
                        </a:rPr>
                        <a:t>-0.574</a:t>
                      </a:r>
                      <a:endParaRPr lang="zh-CN" sz="1800" kern="100" dirty="0">
                        <a:effectLst/>
                        <a:latin typeface="Calibri"/>
                        <a:ea typeface="宋体"/>
                        <a:cs typeface="Times New Roman"/>
                      </a:endParaRPr>
                    </a:p>
                  </a:txBody>
                  <a:tcPr marL="68580" marR="68580" marT="0" marB="0" anchor="ctr"/>
                </a:tc>
                <a:tc>
                  <a:txBody>
                    <a:bodyPr/>
                    <a:lstStyle/>
                    <a:p>
                      <a:pPr algn="ctr">
                        <a:spcAft>
                          <a:spcPts val="0"/>
                        </a:spcAft>
                      </a:pPr>
                      <a:r>
                        <a:rPr lang="en-US" sz="1800" kern="100" dirty="0">
                          <a:effectLst/>
                          <a:latin typeface="Times New Roman"/>
                          <a:ea typeface="宋体"/>
                          <a:cs typeface="Times New Roman"/>
                        </a:rPr>
                        <a:t>-0.537</a:t>
                      </a:r>
                      <a:endParaRPr lang="zh-CN" sz="1800" kern="100" dirty="0">
                        <a:effectLst/>
                        <a:latin typeface="Calibri"/>
                        <a:ea typeface="宋体"/>
                        <a:cs typeface="Times New Roman"/>
                      </a:endParaRPr>
                    </a:p>
                  </a:txBody>
                  <a:tcPr marL="68580" marR="68580" marT="0" marB="0" anchor="ctr"/>
                </a:tc>
                <a:tc>
                  <a:txBody>
                    <a:bodyPr/>
                    <a:lstStyle/>
                    <a:p>
                      <a:pPr algn="ctr">
                        <a:spcAft>
                          <a:spcPts val="0"/>
                        </a:spcAft>
                      </a:pPr>
                      <a:r>
                        <a:rPr lang="en-US" sz="1800" kern="100" dirty="0">
                          <a:effectLst/>
                          <a:latin typeface="Times New Roman"/>
                          <a:ea typeface="宋体"/>
                          <a:cs typeface="Times New Roman"/>
                        </a:rPr>
                        <a:t>-0.171</a:t>
                      </a:r>
                      <a:endParaRPr lang="zh-CN" sz="1800" kern="100" dirty="0">
                        <a:effectLst/>
                        <a:latin typeface="Calibri"/>
                        <a:ea typeface="宋体"/>
                        <a:cs typeface="Times New Roman"/>
                      </a:endParaRPr>
                    </a:p>
                  </a:txBody>
                  <a:tcPr marL="68580" marR="68580" marT="0" marB="0" anchor="ctr"/>
                </a:tc>
                <a:extLst>
                  <a:ext uri="{0D108BD9-81ED-4DB2-BD59-A6C34878D82A}">
                    <a16:rowId xmlns:a16="http://schemas.microsoft.com/office/drawing/2014/main" val="10004"/>
                  </a:ext>
                </a:extLst>
              </a:tr>
              <a:tr h="432027">
                <a:tc>
                  <a:txBody>
                    <a:bodyPr/>
                    <a:lstStyle/>
                    <a:p>
                      <a:pPr algn="ctr">
                        <a:spcAft>
                          <a:spcPts val="0"/>
                        </a:spcAft>
                      </a:pPr>
                      <a:r>
                        <a:rPr lang="zh-CN" sz="1800" b="0" kern="0" dirty="0">
                          <a:solidFill>
                            <a:schemeClr val="bg1"/>
                          </a:solidFill>
                          <a:effectLst/>
                          <a:latin typeface="微软雅黑" pitchFamily="34" charset="-122"/>
                          <a:ea typeface="微软雅黑" pitchFamily="34" charset="-122"/>
                        </a:rPr>
                        <a:t>客户群</a:t>
                      </a:r>
                      <a:r>
                        <a:rPr lang="en-US" sz="1800" b="0" kern="100" dirty="0">
                          <a:solidFill>
                            <a:schemeClr val="bg1"/>
                          </a:solidFill>
                          <a:effectLst/>
                          <a:latin typeface="微软雅黑" pitchFamily="34" charset="-122"/>
                          <a:ea typeface="微软雅黑" pitchFamily="34" charset="-122"/>
                        </a:rPr>
                        <a:t>4</a:t>
                      </a:r>
                      <a:endParaRPr lang="zh-CN" sz="1800" b="0" kern="100" dirty="0">
                        <a:solidFill>
                          <a:schemeClr val="bg1"/>
                        </a:solidFill>
                        <a:effectLst/>
                        <a:latin typeface="微软雅黑" pitchFamily="34" charset="-122"/>
                        <a:ea typeface="微软雅黑" pitchFamily="34" charset="-122"/>
                        <a:cs typeface="Times New Roman"/>
                      </a:endParaRPr>
                    </a:p>
                  </a:txBody>
                  <a:tcPr marL="68584" marR="68584" marT="0" marB="0" anchor="ctr">
                    <a:solidFill>
                      <a:schemeClr val="accent1"/>
                    </a:solidFill>
                  </a:tcPr>
                </a:tc>
                <a:tc>
                  <a:txBody>
                    <a:bodyPr/>
                    <a:lstStyle/>
                    <a:p>
                      <a:pPr algn="ctr">
                        <a:spcAft>
                          <a:spcPts val="0"/>
                        </a:spcAft>
                      </a:pPr>
                      <a:r>
                        <a:rPr lang="en-US" sz="1800" kern="100">
                          <a:effectLst/>
                          <a:latin typeface="Times New Roman"/>
                          <a:ea typeface="宋体"/>
                          <a:cs typeface="Times New Roman"/>
                        </a:rPr>
                        <a:t>24644</a:t>
                      </a:r>
                      <a:endParaRPr lang="zh-CN" sz="1800" kern="100">
                        <a:effectLst/>
                        <a:latin typeface="Calibri"/>
                        <a:ea typeface="宋体"/>
                        <a:cs typeface="Times New Roman"/>
                      </a:endParaRPr>
                    </a:p>
                  </a:txBody>
                  <a:tcPr marL="68580" marR="68580" marT="0" marB="0" anchor="ctr"/>
                </a:tc>
                <a:tc>
                  <a:txBody>
                    <a:bodyPr/>
                    <a:lstStyle/>
                    <a:p>
                      <a:pPr algn="ctr">
                        <a:spcAft>
                          <a:spcPts val="0"/>
                        </a:spcAft>
                      </a:pPr>
                      <a:r>
                        <a:rPr lang="en-US" sz="1800" kern="100">
                          <a:effectLst/>
                          <a:latin typeface="Times New Roman"/>
                          <a:ea typeface="宋体"/>
                          <a:cs typeface="Times New Roman"/>
                        </a:rPr>
                        <a:t>-0.701</a:t>
                      </a:r>
                      <a:endParaRPr lang="zh-CN" sz="1800" kern="100">
                        <a:effectLst/>
                        <a:latin typeface="Calibri"/>
                        <a:ea typeface="宋体"/>
                        <a:cs typeface="Times New Roman"/>
                      </a:endParaRPr>
                    </a:p>
                  </a:txBody>
                  <a:tcPr marL="68580" marR="68580" marT="0" marB="0" anchor="ctr"/>
                </a:tc>
                <a:tc>
                  <a:txBody>
                    <a:bodyPr/>
                    <a:lstStyle/>
                    <a:p>
                      <a:pPr algn="ctr">
                        <a:spcAft>
                          <a:spcPts val="0"/>
                        </a:spcAft>
                      </a:pPr>
                      <a:r>
                        <a:rPr lang="en-US" sz="1800" kern="100">
                          <a:effectLst/>
                          <a:latin typeface="Times New Roman"/>
                          <a:ea typeface="宋体"/>
                          <a:cs typeface="Times New Roman"/>
                        </a:rPr>
                        <a:t>-0.415</a:t>
                      </a:r>
                      <a:endParaRPr lang="zh-CN" sz="1800" kern="100">
                        <a:effectLst/>
                        <a:latin typeface="Calibri"/>
                        <a:ea typeface="宋体"/>
                        <a:cs typeface="Times New Roman"/>
                      </a:endParaRPr>
                    </a:p>
                  </a:txBody>
                  <a:tcPr marL="68580" marR="68580" marT="0" marB="0" anchor="ctr"/>
                </a:tc>
                <a:tc>
                  <a:txBody>
                    <a:bodyPr/>
                    <a:lstStyle/>
                    <a:p>
                      <a:pPr algn="ctr">
                        <a:spcAft>
                          <a:spcPts val="0"/>
                        </a:spcAft>
                      </a:pPr>
                      <a:r>
                        <a:rPr lang="en-US" sz="1800" kern="100">
                          <a:effectLst/>
                          <a:latin typeface="Times New Roman"/>
                          <a:ea typeface="宋体"/>
                          <a:cs typeface="Times New Roman"/>
                        </a:rPr>
                        <a:t>-0.161</a:t>
                      </a:r>
                      <a:endParaRPr lang="zh-CN" sz="1800" kern="100">
                        <a:effectLst/>
                        <a:latin typeface="Calibri"/>
                        <a:ea typeface="宋体"/>
                        <a:cs typeface="Times New Roman"/>
                      </a:endParaRPr>
                    </a:p>
                  </a:txBody>
                  <a:tcPr marL="68580" marR="68580" marT="0" marB="0" anchor="ctr"/>
                </a:tc>
                <a:tc>
                  <a:txBody>
                    <a:bodyPr/>
                    <a:lstStyle/>
                    <a:p>
                      <a:pPr algn="ctr">
                        <a:spcAft>
                          <a:spcPts val="0"/>
                        </a:spcAft>
                      </a:pPr>
                      <a:r>
                        <a:rPr lang="en-US" sz="1800" kern="100">
                          <a:effectLst/>
                          <a:latin typeface="Times New Roman"/>
                          <a:ea typeface="宋体"/>
                          <a:cs typeface="Times New Roman"/>
                        </a:rPr>
                        <a:t>-0.165</a:t>
                      </a:r>
                      <a:endParaRPr lang="zh-CN" sz="1800" kern="100">
                        <a:effectLst/>
                        <a:latin typeface="Calibri"/>
                        <a:ea typeface="宋体"/>
                        <a:cs typeface="Times New Roman"/>
                      </a:endParaRPr>
                    </a:p>
                  </a:txBody>
                  <a:tcPr marL="68580" marR="68580" marT="0" marB="0" anchor="ctr"/>
                </a:tc>
                <a:tc>
                  <a:txBody>
                    <a:bodyPr/>
                    <a:lstStyle/>
                    <a:p>
                      <a:pPr algn="ctr">
                        <a:spcAft>
                          <a:spcPts val="0"/>
                        </a:spcAft>
                      </a:pPr>
                      <a:r>
                        <a:rPr lang="en-US" sz="1800" kern="100" dirty="0">
                          <a:effectLst/>
                          <a:latin typeface="Times New Roman"/>
                          <a:ea typeface="宋体"/>
                          <a:cs typeface="Times New Roman"/>
                        </a:rPr>
                        <a:t>-0.255</a:t>
                      </a:r>
                      <a:endParaRPr lang="zh-CN" sz="1800" kern="100" dirty="0">
                        <a:effectLst/>
                        <a:latin typeface="Calibri"/>
                        <a:ea typeface="宋体"/>
                        <a:cs typeface="Times New Roman"/>
                      </a:endParaRPr>
                    </a:p>
                  </a:txBody>
                  <a:tcPr marL="68580" marR="68580" marT="0" marB="0" anchor="ctr"/>
                </a:tc>
                <a:extLst>
                  <a:ext uri="{0D108BD9-81ED-4DB2-BD59-A6C34878D82A}">
                    <a16:rowId xmlns:a16="http://schemas.microsoft.com/office/drawing/2014/main" val="10005"/>
                  </a:ext>
                </a:extLst>
              </a:tr>
              <a:tr h="432027">
                <a:tc>
                  <a:txBody>
                    <a:bodyPr/>
                    <a:lstStyle/>
                    <a:p>
                      <a:pPr algn="ctr">
                        <a:spcAft>
                          <a:spcPts val="0"/>
                        </a:spcAft>
                      </a:pPr>
                      <a:r>
                        <a:rPr lang="zh-CN" sz="1800" b="0" kern="0" dirty="0">
                          <a:solidFill>
                            <a:schemeClr val="bg1"/>
                          </a:solidFill>
                          <a:effectLst/>
                          <a:latin typeface="微软雅黑" pitchFamily="34" charset="-122"/>
                          <a:ea typeface="微软雅黑" pitchFamily="34" charset="-122"/>
                        </a:rPr>
                        <a:t>客户群</a:t>
                      </a:r>
                      <a:r>
                        <a:rPr lang="en-US" sz="1800" b="0" kern="100" dirty="0">
                          <a:solidFill>
                            <a:schemeClr val="bg1"/>
                          </a:solidFill>
                          <a:effectLst/>
                          <a:latin typeface="微软雅黑" pitchFamily="34" charset="-122"/>
                          <a:ea typeface="微软雅黑" pitchFamily="34" charset="-122"/>
                        </a:rPr>
                        <a:t>5</a:t>
                      </a:r>
                      <a:endParaRPr lang="zh-CN" sz="1800" b="0" kern="100" dirty="0">
                        <a:solidFill>
                          <a:schemeClr val="bg1"/>
                        </a:solidFill>
                        <a:effectLst/>
                        <a:latin typeface="微软雅黑" pitchFamily="34" charset="-122"/>
                        <a:ea typeface="微软雅黑" pitchFamily="34" charset="-122"/>
                        <a:cs typeface="Times New Roman"/>
                      </a:endParaRPr>
                    </a:p>
                  </a:txBody>
                  <a:tcPr marL="68584" marR="68584" marT="0" marB="0" anchor="ctr">
                    <a:solidFill>
                      <a:schemeClr val="accent1"/>
                    </a:solidFill>
                  </a:tcPr>
                </a:tc>
                <a:tc>
                  <a:txBody>
                    <a:bodyPr/>
                    <a:lstStyle/>
                    <a:p>
                      <a:pPr algn="ctr">
                        <a:spcAft>
                          <a:spcPts val="0"/>
                        </a:spcAft>
                      </a:pPr>
                      <a:r>
                        <a:rPr lang="en-US" sz="1800" kern="100">
                          <a:effectLst/>
                          <a:latin typeface="Times New Roman"/>
                          <a:ea typeface="宋体"/>
                          <a:cs typeface="Times New Roman"/>
                        </a:rPr>
                        <a:t>4198</a:t>
                      </a:r>
                      <a:endParaRPr lang="zh-CN" sz="1800" kern="100">
                        <a:effectLst/>
                        <a:latin typeface="Calibri"/>
                        <a:ea typeface="宋体"/>
                        <a:cs typeface="Times New Roman"/>
                      </a:endParaRPr>
                    </a:p>
                  </a:txBody>
                  <a:tcPr marL="68580" marR="68580" marT="0" marB="0" anchor="ctr"/>
                </a:tc>
                <a:tc>
                  <a:txBody>
                    <a:bodyPr/>
                    <a:lstStyle/>
                    <a:p>
                      <a:pPr algn="ctr">
                        <a:spcAft>
                          <a:spcPts val="0"/>
                        </a:spcAft>
                      </a:pPr>
                      <a:r>
                        <a:rPr lang="en-US" sz="1800" kern="100">
                          <a:effectLst/>
                          <a:latin typeface="Times New Roman"/>
                          <a:ea typeface="宋体"/>
                          <a:cs typeface="Times New Roman"/>
                        </a:rPr>
                        <a:t>0.057</a:t>
                      </a:r>
                      <a:endParaRPr lang="zh-CN" sz="1800" kern="100">
                        <a:effectLst/>
                        <a:latin typeface="Calibri"/>
                        <a:ea typeface="宋体"/>
                        <a:cs typeface="Times New Roman"/>
                      </a:endParaRPr>
                    </a:p>
                  </a:txBody>
                  <a:tcPr marL="68580" marR="68580" marT="0" marB="0" anchor="ctr"/>
                </a:tc>
                <a:tc>
                  <a:txBody>
                    <a:bodyPr/>
                    <a:lstStyle/>
                    <a:p>
                      <a:pPr algn="ctr">
                        <a:spcAft>
                          <a:spcPts val="0"/>
                        </a:spcAft>
                      </a:pPr>
                      <a:r>
                        <a:rPr lang="en-US" sz="1800" kern="100">
                          <a:effectLst/>
                          <a:latin typeface="Times New Roman"/>
                          <a:ea typeface="宋体"/>
                          <a:cs typeface="Times New Roman"/>
                        </a:rPr>
                        <a:t>-0.006</a:t>
                      </a:r>
                      <a:endParaRPr lang="zh-CN" sz="1800" kern="100">
                        <a:effectLst/>
                        <a:latin typeface="Calibri"/>
                        <a:ea typeface="宋体"/>
                        <a:cs typeface="Times New Roman"/>
                      </a:endParaRPr>
                    </a:p>
                  </a:txBody>
                  <a:tcPr marL="68580" marR="68580" marT="0" marB="0" anchor="ctr"/>
                </a:tc>
                <a:tc>
                  <a:txBody>
                    <a:bodyPr/>
                    <a:lstStyle/>
                    <a:p>
                      <a:pPr algn="ctr">
                        <a:spcAft>
                          <a:spcPts val="0"/>
                        </a:spcAft>
                      </a:pPr>
                      <a:r>
                        <a:rPr lang="en-US" sz="1800" kern="100">
                          <a:effectLst/>
                          <a:latin typeface="Times New Roman"/>
                          <a:ea typeface="宋体"/>
                          <a:cs typeface="Times New Roman"/>
                        </a:rPr>
                        <a:t>-0.227</a:t>
                      </a:r>
                      <a:endParaRPr lang="zh-CN" sz="1800" kern="100">
                        <a:effectLst/>
                        <a:latin typeface="Calibri"/>
                        <a:ea typeface="宋体"/>
                        <a:cs typeface="Times New Roman"/>
                      </a:endParaRPr>
                    </a:p>
                  </a:txBody>
                  <a:tcPr marL="68580" marR="68580" marT="0" marB="0" anchor="ctr"/>
                </a:tc>
                <a:tc>
                  <a:txBody>
                    <a:bodyPr/>
                    <a:lstStyle/>
                    <a:p>
                      <a:pPr algn="ctr">
                        <a:spcAft>
                          <a:spcPts val="0"/>
                        </a:spcAft>
                      </a:pPr>
                      <a:r>
                        <a:rPr lang="en-US" sz="1800" kern="100">
                          <a:effectLst/>
                          <a:latin typeface="Times New Roman"/>
                          <a:ea typeface="宋体"/>
                          <a:cs typeface="Times New Roman"/>
                        </a:rPr>
                        <a:t>-0.230</a:t>
                      </a:r>
                      <a:endParaRPr lang="zh-CN" sz="1800" kern="100">
                        <a:effectLst/>
                        <a:latin typeface="Calibri"/>
                        <a:ea typeface="宋体"/>
                        <a:cs typeface="Times New Roman"/>
                      </a:endParaRPr>
                    </a:p>
                  </a:txBody>
                  <a:tcPr marL="68580" marR="68580" marT="0" marB="0" anchor="ctr"/>
                </a:tc>
                <a:tc>
                  <a:txBody>
                    <a:bodyPr/>
                    <a:lstStyle/>
                    <a:p>
                      <a:pPr algn="ctr">
                        <a:spcAft>
                          <a:spcPts val="0"/>
                        </a:spcAft>
                      </a:pPr>
                      <a:r>
                        <a:rPr lang="en-US" sz="1800" kern="100" dirty="0">
                          <a:effectLst/>
                          <a:latin typeface="Times New Roman"/>
                          <a:ea typeface="宋体"/>
                          <a:cs typeface="Times New Roman"/>
                        </a:rPr>
                        <a:t>2.191</a:t>
                      </a:r>
                      <a:endParaRPr lang="zh-CN" sz="1800" kern="100" dirty="0">
                        <a:effectLst/>
                        <a:latin typeface="Calibri"/>
                        <a:ea typeface="宋体"/>
                        <a:cs typeface="Times New Roman"/>
                      </a:endParaRPr>
                    </a:p>
                  </a:txBody>
                  <a:tcPr marL="68580" marR="68580" marT="0" marB="0"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2">
            <a:extLst>
              <a:ext uri="{FF2B5EF4-FFF2-40B4-BE49-F238E27FC236}">
                <a16:creationId xmlns:a16="http://schemas.microsoft.com/office/drawing/2014/main" id="{0398EB19-A2E8-4B43-AD9C-D9F7A7501217}"/>
              </a:ext>
            </a:extLst>
          </p:cNvPr>
          <p:cNvSpPr>
            <a:spLocks noGrp="1" noChangeArrowheads="1"/>
          </p:cNvSpPr>
          <p:nvPr>
            <p:ph type="title"/>
          </p:nvPr>
        </p:nvSpPr>
        <p:spPr>
          <a:xfrm>
            <a:off x="255588" y="358775"/>
            <a:ext cx="10972800" cy="528638"/>
          </a:xfrm>
        </p:spPr>
        <p:txBody>
          <a:bodyPr/>
          <a:lstStyle/>
          <a:p>
            <a:r>
              <a:rPr lang="zh-CN" altLang="en-US"/>
              <a:t>分析聚类结果</a:t>
            </a:r>
          </a:p>
        </p:txBody>
      </p:sp>
      <p:sp>
        <p:nvSpPr>
          <p:cNvPr id="32770" name="内容占位符 3">
            <a:extLst>
              <a:ext uri="{FF2B5EF4-FFF2-40B4-BE49-F238E27FC236}">
                <a16:creationId xmlns:a16="http://schemas.microsoft.com/office/drawing/2014/main" id="{0C5B42ED-8F3E-42BD-95B3-BA6A57CC1E06}"/>
              </a:ext>
            </a:extLst>
          </p:cNvPr>
          <p:cNvSpPr>
            <a:spLocks noGrp="1" noChangeArrowheads="1"/>
          </p:cNvSpPr>
          <p:nvPr>
            <p:ph idx="10"/>
          </p:nvPr>
        </p:nvSpPr>
        <p:spPr>
          <a:xfrm>
            <a:off x="423863" y="1138238"/>
            <a:ext cx="11107737" cy="427037"/>
          </a:xfrm>
        </p:spPr>
        <p:txBody>
          <a:bodyPr/>
          <a:lstStyle/>
          <a:p>
            <a:r>
              <a:t>针对聚类结果进行特征分析，如图所示。</a:t>
            </a:r>
          </a:p>
        </p:txBody>
      </p:sp>
      <p:pic>
        <p:nvPicPr>
          <p:cNvPr id="32772" name="Picture 2">
            <a:extLst>
              <a:ext uri="{FF2B5EF4-FFF2-40B4-BE49-F238E27FC236}">
                <a16:creationId xmlns:a16="http://schemas.microsoft.com/office/drawing/2014/main" id="{E9E48F97-0462-4D30-819B-740CBDF32511}"/>
              </a:ext>
            </a:extLst>
          </p:cNvPr>
          <p:cNvPicPr>
            <a:picLocks noGrp="1" noChangeAspect="1"/>
          </p:cNvPicPr>
          <p:nvPr>
            <p:ph idx="1"/>
          </p:nvPr>
        </p:nvPicPr>
        <p:blipFill>
          <a:blip r:embed="rId2"/>
          <a:srcRect/>
          <a:stretch>
            <a:fillRect/>
          </a:stretch>
        </p:blipFill>
        <p:spPr>
          <a:xfrm>
            <a:off x="2635250" y="1835150"/>
            <a:ext cx="6845300" cy="3876675"/>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2">
            <a:extLst>
              <a:ext uri="{FF2B5EF4-FFF2-40B4-BE49-F238E27FC236}">
                <a16:creationId xmlns:a16="http://schemas.microsoft.com/office/drawing/2014/main" id="{D2712A81-D404-4F73-B7BF-D36FDC1E25EB}"/>
              </a:ext>
            </a:extLst>
          </p:cNvPr>
          <p:cNvSpPr>
            <a:spLocks noGrp="1" noChangeArrowheads="1"/>
          </p:cNvSpPr>
          <p:nvPr>
            <p:ph type="title"/>
          </p:nvPr>
        </p:nvSpPr>
        <p:spPr>
          <a:xfrm>
            <a:off x="255588" y="358775"/>
            <a:ext cx="10972800" cy="528638"/>
          </a:xfrm>
        </p:spPr>
        <p:txBody>
          <a:bodyPr/>
          <a:lstStyle/>
          <a:p>
            <a:r>
              <a:rPr lang="zh-CN" altLang="en-US"/>
              <a:t>分析聚类结果</a:t>
            </a:r>
          </a:p>
        </p:txBody>
      </p:sp>
      <p:sp>
        <p:nvSpPr>
          <p:cNvPr id="33794" name="内容占位符 3">
            <a:extLst>
              <a:ext uri="{FF2B5EF4-FFF2-40B4-BE49-F238E27FC236}">
                <a16:creationId xmlns:a16="http://schemas.microsoft.com/office/drawing/2014/main" id="{07D26053-BDD7-4573-8FEE-E5CF3C60F888}"/>
              </a:ext>
            </a:extLst>
          </p:cNvPr>
          <p:cNvSpPr>
            <a:spLocks noGrp="1" noChangeArrowheads="1"/>
          </p:cNvSpPr>
          <p:nvPr>
            <p:ph idx="10"/>
          </p:nvPr>
        </p:nvSpPr>
        <p:spPr>
          <a:xfrm>
            <a:off x="423863" y="1138238"/>
            <a:ext cx="11107737" cy="427037"/>
          </a:xfrm>
        </p:spPr>
        <p:txBody>
          <a:bodyPr/>
          <a:lstStyle/>
          <a:p>
            <a:pPr>
              <a:lnSpc>
                <a:spcPct val="150000"/>
              </a:lnSpc>
            </a:pPr>
            <a:r>
              <a:rPr sz="1800"/>
              <a:t>结合业务分析，通过比较各个特征在群间的大小对某一个群的特征进行评价分析，从而总结出每个群的优势和弱势特征，具体结果如表所示。</a:t>
            </a:r>
          </a:p>
        </p:txBody>
      </p:sp>
      <p:graphicFrame>
        <p:nvGraphicFramePr>
          <p:cNvPr id="2" name="表格 1">
            <a:extLst>
              <a:ext uri="{FF2B5EF4-FFF2-40B4-BE49-F238E27FC236}">
                <a16:creationId xmlns:a16="http://schemas.microsoft.com/office/drawing/2014/main" id="{CE608F3E-C2FC-425D-8BB7-383B583EB16B}"/>
              </a:ext>
            </a:extLst>
          </p:cNvPr>
          <p:cNvGraphicFramePr>
            <a:graphicFrameLocks noGrp="1"/>
          </p:cNvGraphicFramePr>
          <p:nvPr/>
        </p:nvGraphicFramePr>
        <p:xfrm>
          <a:off x="2238375" y="2058988"/>
          <a:ext cx="6562724" cy="2592390"/>
        </p:xfrm>
        <a:graphic>
          <a:graphicData uri="http://schemas.openxmlformats.org/drawingml/2006/table">
            <a:tbl>
              <a:tblPr>
                <a:tableStyleId>{5C22544A-7EE6-4342-B048-85BDC9FD1C3A}</a:tableStyleId>
              </a:tblPr>
              <a:tblGrid>
                <a:gridCol w="1277195">
                  <a:extLst>
                    <a:ext uri="{9D8B030D-6E8A-4147-A177-3AD203B41FA5}">
                      <a16:colId xmlns:a16="http://schemas.microsoft.com/office/drawing/2014/main" val="20000"/>
                    </a:ext>
                  </a:extLst>
                </a:gridCol>
                <a:gridCol w="1027524">
                  <a:extLst>
                    <a:ext uri="{9D8B030D-6E8A-4147-A177-3AD203B41FA5}">
                      <a16:colId xmlns:a16="http://schemas.microsoft.com/office/drawing/2014/main" val="20001"/>
                    </a:ext>
                  </a:extLst>
                </a:gridCol>
                <a:gridCol w="1027524">
                  <a:extLst>
                    <a:ext uri="{9D8B030D-6E8A-4147-A177-3AD203B41FA5}">
                      <a16:colId xmlns:a16="http://schemas.microsoft.com/office/drawing/2014/main" val="20002"/>
                    </a:ext>
                  </a:extLst>
                </a:gridCol>
                <a:gridCol w="766136">
                  <a:extLst>
                    <a:ext uri="{9D8B030D-6E8A-4147-A177-3AD203B41FA5}">
                      <a16:colId xmlns:a16="http://schemas.microsoft.com/office/drawing/2014/main" val="20003"/>
                    </a:ext>
                  </a:extLst>
                </a:gridCol>
                <a:gridCol w="1150105">
                  <a:extLst>
                    <a:ext uri="{9D8B030D-6E8A-4147-A177-3AD203B41FA5}">
                      <a16:colId xmlns:a16="http://schemas.microsoft.com/office/drawing/2014/main" val="20004"/>
                    </a:ext>
                  </a:extLst>
                </a:gridCol>
                <a:gridCol w="337596">
                  <a:extLst>
                    <a:ext uri="{9D8B030D-6E8A-4147-A177-3AD203B41FA5}">
                      <a16:colId xmlns:a16="http://schemas.microsoft.com/office/drawing/2014/main" val="20005"/>
                    </a:ext>
                  </a:extLst>
                </a:gridCol>
                <a:gridCol w="337596">
                  <a:extLst>
                    <a:ext uri="{9D8B030D-6E8A-4147-A177-3AD203B41FA5}">
                      <a16:colId xmlns:a16="http://schemas.microsoft.com/office/drawing/2014/main" val="20006"/>
                    </a:ext>
                  </a:extLst>
                </a:gridCol>
                <a:gridCol w="639048">
                  <a:extLst>
                    <a:ext uri="{9D8B030D-6E8A-4147-A177-3AD203B41FA5}">
                      <a16:colId xmlns:a16="http://schemas.microsoft.com/office/drawing/2014/main" val="20007"/>
                    </a:ext>
                  </a:extLst>
                </a:gridCol>
              </a:tblGrid>
              <a:tr h="432065">
                <a:tc>
                  <a:txBody>
                    <a:bodyPr/>
                    <a:lstStyle/>
                    <a:p>
                      <a:pPr algn="ctr">
                        <a:spcAft>
                          <a:spcPts val="0"/>
                        </a:spcAft>
                      </a:pPr>
                      <a:r>
                        <a:rPr lang="zh-CN" sz="1800" b="1" kern="100" dirty="0">
                          <a:solidFill>
                            <a:schemeClr val="bg1"/>
                          </a:solidFill>
                          <a:effectLst/>
                          <a:latin typeface="+mn-lt"/>
                          <a:ea typeface="+mn-ea"/>
                          <a:cs typeface="+mn-cs"/>
                        </a:rPr>
                        <a:t>群类别</a:t>
                      </a:r>
                    </a:p>
                  </a:txBody>
                  <a:tcPr marL="45711" marR="45711" marT="0" marB="0" anchor="ctr">
                    <a:solidFill>
                      <a:schemeClr val="tx2">
                        <a:lumMod val="60000"/>
                        <a:lumOff val="40000"/>
                      </a:schemeClr>
                    </a:solidFill>
                  </a:tcPr>
                </a:tc>
                <a:tc gridSpan="3">
                  <a:txBody>
                    <a:bodyPr/>
                    <a:lstStyle/>
                    <a:p>
                      <a:pPr algn="ctr">
                        <a:spcAft>
                          <a:spcPts val="0"/>
                        </a:spcAft>
                      </a:pPr>
                      <a:r>
                        <a:rPr lang="zh-CN" sz="1800" b="1" kern="100" dirty="0">
                          <a:solidFill>
                            <a:schemeClr val="bg1"/>
                          </a:solidFill>
                          <a:effectLst/>
                          <a:latin typeface="+mn-lt"/>
                          <a:ea typeface="+mn-ea"/>
                          <a:cs typeface="+mn-cs"/>
                        </a:rPr>
                        <a:t>优势特征</a:t>
                      </a:r>
                    </a:p>
                  </a:txBody>
                  <a:tcPr marL="45711" marR="45711" marT="0" marB="0" anchor="ctr">
                    <a:solidFill>
                      <a:schemeClr val="tx2">
                        <a:lumMod val="60000"/>
                        <a:lumOff val="40000"/>
                      </a:schemeClr>
                    </a:solidFill>
                  </a:tcPr>
                </a:tc>
                <a:tc hMerge="1">
                  <a:txBody>
                    <a:bodyPr/>
                    <a:lstStyle/>
                    <a:p>
                      <a:endParaRPr lang="zh-CN"/>
                    </a:p>
                  </a:txBody>
                  <a:tcPr/>
                </a:tc>
                <a:tc hMerge="1">
                  <a:txBody>
                    <a:bodyPr/>
                    <a:lstStyle/>
                    <a:p>
                      <a:endParaRPr lang="zh-CN"/>
                    </a:p>
                  </a:txBody>
                  <a:tcPr/>
                </a:tc>
                <a:tc gridSpan="4">
                  <a:txBody>
                    <a:bodyPr/>
                    <a:lstStyle/>
                    <a:p>
                      <a:pPr algn="ctr">
                        <a:spcAft>
                          <a:spcPts val="0"/>
                        </a:spcAft>
                      </a:pPr>
                      <a:r>
                        <a:rPr lang="zh-CN" sz="1800" b="1" kern="100" dirty="0">
                          <a:solidFill>
                            <a:schemeClr val="bg1"/>
                          </a:solidFill>
                          <a:effectLst/>
                          <a:latin typeface="+mn-lt"/>
                          <a:ea typeface="+mn-ea"/>
                          <a:cs typeface="+mn-cs"/>
                        </a:rPr>
                        <a:t>弱势特征</a:t>
                      </a:r>
                    </a:p>
                  </a:txBody>
                  <a:tcPr marL="45711" marR="45711" marT="0" marB="0" anchor="ctr">
                    <a:solidFill>
                      <a:schemeClr val="tx2">
                        <a:lumMod val="60000"/>
                        <a:lumOff val="40000"/>
                      </a:schemeClr>
                    </a:solidFill>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432065">
                <a:tc>
                  <a:txBody>
                    <a:bodyPr/>
                    <a:lstStyle/>
                    <a:p>
                      <a:pPr algn="ctr">
                        <a:spcAft>
                          <a:spcPts val="0"/>
                        </a:spcAft>
                      </a:pPr>
                      <a:r>
                        <a:rPr lang="zh-CN" sz="1800" b="1" kern="100" dirty="0">
                          <a:solidFill>
                            <a:schemeClr val="bg1"/>
                          </a:solidFill>
                          <a:effectLst/>
                          <a:latin typeface="+mn-lt"/>
                          <a:ea typeface="+mn-ea"/>
                          <a:cs typeface="+mn-cs"/>
                        </a:rPr>
                        <a:t>客户群</a:t>
                      </a:r>
                      <a:r>
                        <a:rPr lang="en-US" sz="1800" b="1" kern="100" dirty="0">
                          <a:solidFill>
                            <a:schemeClr val="bg1"/>
                          </a:solidFill>
                          <a:effectLst/>
                          <a:latin typeface="+mn-lt"/>
                          <a:ea typeface="+mn-ea"/>
                          <a:cs typeface="+mn-cs"/>
                        </a:rPr>
                        <a:t>1</a:t>
                      </a:r>
                      <a:endParaRPr lang="zh-CN" sz="1800" b="1" kern="100" dirty="0">
                        <a:solidFill>
                          <a:schemeClr val="bg1"/>
                        </a:solidFill>
                        <a:effectLst/>
                        <a:latin typeface="+mn-lt"/>
                        <a:ea typeface="+mn-ea"/>
                        <a:cs typeface="+mn-cs"/>
                      </a:endParaRPr>
                    </a:p>
                  </a:txBody>
                  <a:tcPr marL="45711" marR="45711" marT="0" marB="0" anchor="ctr">
                    <a:solidFill>
                      <a:schemeClr val="tx2">
                        <a:lumMod val="60000"/>
                        <a:lumOff val="40000"/>
                      </a:schemeClr>
                    </a:solidFill>
                  </a:tcPr>
                </a:tc>
                <a:tc>
                  <a:txBody>
                    <a:bodyPr/>
                    <a:lstStyle/>
                    <a:p>
                      <a:pPr marL="0" algn="ctr" defTabSz="967740" rtl="0" eaLnBrk="1" latinLnBrk="0" hangingPunct="1">
                        <a:spcAft>
                          <a:spcPts val="0"/>
                        </a:spcAft>
                      </a:pPr>
                      <a:r>
                        <a:rPr lang="en-US" sz="1800" kern="100" dirty="0">
                          <a:solidFill>
                            <a:schemeClr val="dk1"/>
                          </a:solidFill>
                          <a:effectLst/>
                          <a:latin typeface="+mn-lt"/>
                          <a:ea typeface="+mn-ea"/>
                          <a:cs typeface="+mn-cs"/>
                        </a:rPr>
                        <a:t>F</a:t>
                      </a:r>
                      <a:endParaRPr lang="zh-CN" sz="1800" kern="100" dirty="0">
                        <a:solidFill>
                          <a:schemeClr val="dk1"/>
                        </a:solidFill>
                        <a:effectLst/>
                        <a:latin typeface="+mn-lt"/>
                        <a:ea typeface="+mn-ea"/>
                        <a:cs typeface="+mn-cs"/>
                      </a:endParaRPr>
                    </a:p>
                  </a:txBody>
                  <a:tcPr marL="45711" marR="45711" marT="0" marB="0" anchor="ctr"/>
                </a:tc>
                <a:tc>
                  <a:txBody>
                    <a:bodyPr/>
                    <a:lstStyle/>
                    <a:p>
                      <a:pPr marL="0" algn="ctr" defTabSz="967740" rtl="0" eaLnBrk="1" latinLnBrk="0" hangingPunct="1">
                        <a:spcAft>
                          <a:spcPts val="0"/>
                        </a:spcAft>
                      </a:pPr>
                      <a:r>
                        <a:rPr lang="en-US" sz="1800" kern="100" dirty="0">
                          <a:solidFill>
                            <a:schemeClr val="dk1"/>
                          </a:solidFill>
                          <a:effectLst/>
                          <a:latin typeface="+mn-lt"/>
                          <a:ea typeface="+mn-ea"/>
                          <a:cs typeface="+mn-cs"/>
                        </a:rPr>
                        <a:t>M</a:t>
                      </a:r>
                      <a:endParaRPr lang="zh-CN" sz="1800" kern="100" dirty="0">
                        <a:solidFill>
                          <a:schemeClr val="dk1"/>
                        </a:solidFill>
                        <a:effectLst/>
                        <a:latin typeface="+mn-lt"/>
                        <a:ea typeface="+mn-ea"/>
                        <a:cs typeface="+mn-cs"/>
                      </a:endParaRPr>
                    </a:p>
                  </a:txBody>
                  <a:tcPr marL="45711" marR="45711" marT="0" marB="0" anchor="ctr"/>
                </a:tc>
                <a:tc>
                  <a:txBody>
                    <a:bodyPr/>
                    <a:lstStyle/>
                    <a:p>
                      <a:pPr marL="0" algn="ctr" defTabSz="967740" rtl="0" eaLnBrk="1" latinLnBrk="0" hangingPunct="1">
                        <a:spcAft>
                          <a:spcPts val="0"/>
                        </a:spcAft>
                      </a:pPr>
                      <a:r>
                        <a:rPr lang="en-US" sz="1800" kern="100" dirty="0">
                          <a:solidFill>
                            <a:schemeClr val="dk1"/>
                          </a:solidFill>
                          <a:effectLst/>
                          <a:latin typeface="+mn-lt"/>
                          <a:ea typeface="+mn-ea"/>
                          <a:cs typeface="+mn-cs"/>
                        </a:rPr>
                        <a:t>R</a:t>
                      </a:r>
                      <a:endParaRPr lang="zh-CN" sz="1800" kern="100" dirty="0">
                        <a:solidFill>
                          <a:schemeClr val="dk1"/>
                        </a:solidFill>
                        <a:effectLst/>
                        <a:latin typeface="+mn-lt"/>
                        <a:ea typeface="+mn-ea"/>
                        <a:cs typeface="+mn-cs"/>
                      </a:endParaRPr>
                    </a:p>
                  </a:txBody>
                  <a:tcPr marL="45711" marR="45711" marT="0" marB="0" anchor="ctr"/>
                </a:tc>
                <a:tc gridSpan="4">
                  <a:txBody>
                    <a:bodyPr/>
                    <a:lstStyle/>
                    <a:p>
                      <a:pPr marL="0" algn="ctr" defTabSz="967740" rtl="0" eaLnBrk="1" latinLnBrk="0" hangingPunct="1">
                        <a:spcAft>
                          <a:spcPts val="0"/>
                        </a:spcAft>
                      </a:pPr>
                      <a:r>
                        <a:rPr lang="en-US" sz="1800" kern="100">
                          <a:solidFill>
                            <a:schemeClr val="dk1"/>
                          </a:solidFill>
                          <a:effectLst/>
                          <a:latin typeface="+mn-lt"/>
                          <a:ea typeface="+mn-ea"/>
                          <a:cs typeface="+mn-cs"/>
                        </a:rPr>
                        <a:t> </a:t>
                      </a:r>
                      <a:endParaRPr lang="zh-CN" sz="1800" kern="100">
                        <a:solidFill>
                          <a:schemeClr val="dk1"/>
                        </a:solidFill>
                        <a:effectLst/>
                        <a:latin typeface="+mn-lt"/>
                        <a:ea typeface="+mn-ea"/>
                        <a:cs typeface="+mn-cs"/>
                      </a:endParaRPr>
                    </a:p>
                  </a:txBody>
                  <a:tcPr marL="45711" marR="45711" marT="0" marB="0" anchor="ct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1"/>
                  </a:ext>
                </a:extLst>
              </a:tr>
              <a:tr h="432065">
                <a:tc>
                  <a:txBody>
                    <a:bodyPr/>
                    <a:lstStyle/>
                    <a:p>
                      <a:pPr algn="ctr">
                        <a:spcAft>
                          <a:spcPts val="0"/>
                        </a:spcAft>
                      </a:pPr>
                      <a:r>
                        <a:rPr lang="zh-CN" sz="1800" b="1" kern="100" dirty="0">
                          <a:solidFill>
                            <a:schemeClr val="bg1"/>
                          </a:solidFill>
                          <a:effectLst/>
                          <a:latin typeface="+mn-lt"/>
                          <a:ea typeface="+mn-ea"/>
                          <a:cs typeface="+mn-cs"/>
                        </a:rPr>
                        <a:t>客户群</a:t>
                      </a:r>
                      <a:r>
                        <a:rPr lang="en-US" sz="1800" b="1" kern="100" dirty="0">
                          <a:solidFill>
                            <a:schemeClr val="bg1"/>
                          </a:solidFill>
                          <a:effectLst/>
                          <a:latin typeface="+mn-lt"/>
                          <a:ea typeface="+mn-ea"/>
                          <a:cs typeface="+mn-cs"/>
                        </a:rPr>
                        <a:t>2</a:t>
                      </a:r>
                      <a:endParaRPr lang="zh-CN" sz="1800" b="1" kern="100" dirty="0">
                        <a:solidFill>
                          <a:schemeClr val="bg1"/>
                        </a:solidFill>
                        <a:effectLst/>
                        <a:latin typeface="+mn-lt"/>
                        <a:ea typeface="+mn-ea"/>
                        <a:cs typeface="+mn-cs"/>
                      </a:endParaRPr>
                    </a:p>
                  </a:txBody>
                  <a:tcPr marL="45711" marR="45711" marT="0" marB="0" anchor="ctr">
                    <a:solidFill>
                      <a:schemeClr val="tx2">
                        <a:lumMod val="60000"/>
                        <a:lumOff val="40000"/>
                      </a:schemeClr>
                    </a:solidFill>
                  </a:tcPr>
                </a:tc>
                <a:tc>
                  <a:txBody>
                    <a:bodyPr/>
                    <a:lstStyle/>
                    <a:p>
                      <a:pPr marL="0" algn="ctr" defTabSz="967740" rtl="0" eaLnBrk="1" latinLnBrk="0" hangingPunct="1">
                        <a:spcAft>
                          <a:spcPts val="0"/>
                        </a:spcAft>
                      </a:pPr>
                      <a:r>
                        <a:rPr lang="en-US" sz="1800" kern="100" dirty="0">
                          <a:solidFill>
                            <a:schemeClr val="dk1"/>
                          </a:solidFill>
                          <a:effectLst/>
                          <a:latin typeface="+mn-lt"/>
                          <a:ea typeface="+mn-ea"/>
                          <a:cs typeface="+mn-cs"/>
                        </a:rPr>
                        <a:t>L</a:t>
                      </a:r>
                      <a:endParaRPr lang="zh-CN" sz="1800" kern="100" dirty="0">
                        <a:solidFill>
                          <a:schemeClr val="dk1"/>
                        </a:solidFill>
                        <a:effectLst/>
                        <a:latin typeface="+mn-lt"/>
                        <a:ea typeface="+mn-ea"/>
                        <a:cs typeface="+mn-cs"/>
                      </a:endParaRPr>
                    </a:p>
                  </a:txBody>
                  <a:tcPr marL="45711" marR="45711" marT="0" marB="0" anchor="ctr"/>
                </a:tc>
                <a:tc>
                  <a:txBody>
                    <a:bodyPr/>
                    <a:lstStyle/>
                    <a:p>
                      <a:pPr marL="0" algn="ctr" defTabSz="967740" rtl="0" eaLnBrk="1" latinLnBrk="0" hangingPunct="1">
                        <a:spcAft>
                          <a:spcPts val="0"/>
                        </a:spcAft>
                      </a:pPr>
                      <a:r>
                        <a:rPr lang="en-US" sz="1800" kern="100" dirty="0">
                          <a:solidFill>
                            <a:schemeClr val="dk1"/>
                          </a:solidFill>
                          <a:effectLst/>
                          <a:latin typeface="+mn-lt"/>
                          <a:ea typeface="+mn-ea"/>
                          <a:cs typeface="+mn-cs"/>
                        </a:rPr>
                        <a:t>F</a:t>
                      </a:r>
                      <a:endParaRPr lang="zh-CN" sz="1800" kern="100" dirty="0">
                        <a:solidFill>
                          <a:schemeClr val="dk1"/>
                        </a:solidFill>
                        <a:effectLst/>
                        <a:latin typeface="+mn-lt"/>
                        <a:ea typeface="+mn-ea"/>
                        <a:cs typeface="+mn-cs"/>
                      </a:endParaRPr>
                    </a:p>
                  </a:txBody>
                  <a:tcPr marL="45711" marR="45711" marT="0" marB="0" anchor="ctr"/>
                </a:tc>
                <a:tc>
                  <a:txBody>
                    <a:bodyPr/>
                    <a:lstStyle/>
                    <a:p>
                      <a:pPr marL="0" algn="ctr" defTabSz="967740" rtl="0" eaLnBrk="1" latinLnBrk="0" hangingPunct="1">
                        <a:spcAft>
                          <a:spcPts val="0"/>
                        </a:spcAft>
                      </a:pPr>
                      <a:r>
                        <a:rPr lang="en-US" sz="1800" kern="100" dirty="0">
                          <a:solidFill>
                            <a:schemeClr val="dk1"/>
                          </a:solidFill>
                          <a:effectLst/>
                          <a:latin typeface="+mn-lt"/>
                          <a:ea typeface="+mn-ea"/>
                          <a:cs typeface="+mn-cs"/>
                        </a:rPr>
                        <a:t>M</a:t>
                      </a:r>
                      <a:endParaRPr lang="zh-CN" sz="1800" kern="100" dirty="0">
                        <a:solidFill>
                          <a:schemeClr val="dk1"/>
                        </a:solidFill>
                        <a:effectLst/>
                        <a:latin typeface="+mn-lt"/>
                        <a:ea typeface="+mn-ea"/>
                        <a:cs typeface="+mn-cs"/>
                      </a:endParaRPr>
                    </a:p>
                  </a:txBody>
                  <a:tcPr marL="45711" marR="45711" marT="0" marB="0" anchor="ctr"/>
                </a:tc>
                <a:tc gridSpan="4">
                  <a:txBody>
                    <a:bodyPr/>
                    <a:lstStyle/>
                    <a:p>
                      <a:pPr marL="0" algn="ctr" defTabSz="967740" rtl="0" eaLnBrk="1" latinLnBrk="0" hangingPunct="1">
                        <a:spcAft>
                          <a:spcPts val="0"/>
                        </a:spcAft>
                      </a:pPr>
                      <a:r>
                        <a:rPr lang="en-US" sz="1800" kern="100" dirty="0">
                          <a:solidFill>
                            <a:schemeClr val="dk1"/>
                          </a:solidFill>
                          <a:effectLst/>
                          <a:latin typeface="+mn-lt"/>
                          <a:ea typeface="+mn-ea"/>
                          <a:cs typeface="+mn-cs"/>
                        </a:rPr>
                        <a:t> </a:t>
                      </a:r>
                      <a:endParaRPr lang="zh-CN" sz="1800" kern="100" dirty="0">
                        <a:solidFill>
                          <a:schemeClr val="dk1"/>
                        </a:solidFill>
                        <a:effectLst/>
                        <a:latin typeface="+mn-lt"/>
                        <a:ea typeface="+mn-ea"/>
                        <a:cs typeface="+mn-cs"/>
                      </a:endParaRPr>
                    </a:p>
                  </a:txBody>
                  <a:tcPr marL="45711" marR="45711" marT="0" marB="0" anchor="ct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2"/>
                  </a:ext>
                </a:extLst>
              </a:tr>
              <a:tr h="432065">
                <a:tc>
                  <a:txBody>
                    <a:bodyPr/>
                    <a:lstStyle/>
                    <a:p>
                      <a:pPr algn="ctr">
                        <a:spcAft>
                          <a:spcPts val="0"/>
                        </a:spcAft>
                      </a:pPr>
                      <a:r>
                        <a:rPr lang="zh-CN" sz="1800" b="1" kern="100" dirty="0">
                          <a:solidFill>
                            <a:schemeClr val="bg1"/>
                          </a:solidFill>
                          <a:effectLst/>
                          <a:latin typeface="+mn-lt"/>
                          <a:ea typeface="+mn-ea"/>
                          <a:cs typeface="+mn-cs"/>
                        </a:rPr>
                        <a:t>客户群</a:t>
                      </a:r>
                      <a:r>
                        <a:rPr lang="en-US" sz="1800" b="1" kern="100" dirty="0">
                          <a:solidFill>
                            <a:schemeClr val="bg1"/>
                          </a:solidFill>
                          <a:effectLst/>
                          <a:latin typeface="+mn-lt"/>
                          <a:ea typeface="+mn-ea"/>
                          <a:cs typeface="+mn-cs"/>
                        </a:rPr>
                        <a:t>3</a:t>
                      </a:r>
                      <a:endParaRPr lang="zh-CN" sz="1800" b="1" kern="100" dirty="0">
                        <a:solidFill>
                          <a:schemeClr val="bg1"/>
                        </a:solidFill>
                        <a:effectLst/>
                        <a:latin typeface="+mn-lt"/>
                        <a:ea typeface="+mn-ea"/>
                        <a:cs typeface="+mn-cs"/>
                      </a:endParaRPr>
                    </a:p>
                  </a:txBody>
                  <a:tcPr marL="45711" marR="45711" marT="0" marB="0" anchor="ctr">
                    <a:solidFill>
                      <a:schemeClr val="tx2">
                        <a:lumMod val="60000"/>
                        <a:lumOff val="40000"/>
                      </a:schemeClr>
                    </a:solidFill>
                  </a:tcPr>
                </a:tc>
                <a:tc gridSpan="3">
                  <a:txBody>
                    <a:bodyPr/>
                    <a:lstStyle/>
                    <a:p>
                      <a:pPr marL="0" algn="ctr" defTabSz="967740" rtl="0" eaLnBrk="1" latinLnBrk="0" hangingPunct="1">
                        <a:spcAft>
                          <a:spcPts val="0"/>
                        </a:spcAft>
                      </a:pPr>
                      <a:r>
                        <a:rPr lang="en-US" sz="1800" kern="100" dirty="0">
                          <a:solidFill>
                            <a:schemeClr val="dk1"/>
                          </a:solidFill>
                          <a:effectLst/>
                          <a:latin typeface="+mn-lt"/>
                          <a:ea typeface="+mn-ea"/>
                          <a:cs typeface="+mn-cs"/>
                        </a:rPr>
                        <a:t> </a:t>
                      </a:r>
                      <a:endParaRPr lang="zh-CN" sz="1800" kern="100" dirty="0">
                        <a:solidFill>
                          <a:schemeClr val="dk1"/>
                        </a:solidFill>
                        <a:effectLst/>
                        <a:latin typeface="+mn-lt"/>
                        <a:ea typeface="+mn-ea"/>
                        <a:cs typeface="+mn-cs"/>
                      </a:endParaRPr>
                    </a:p>
                  </a:txBody>
                  <a:tcPr marL="45711" marR="45711" marT="0" marB="0" anchor="ctr"/>
                </a:tc>
                <a:tc hMerge="1">
                  <a:txBody>
                    <a:bodyPr/>
                    <a:lstStyle/>
                    <a:p>
                      <a:endParaRPr lang="zh-CN"/>
                    </a:p>
                  </a:txBody>
                  <a:tcPr/>
                </a:tc>
                <a:tc hMerge="1">
                  <a:txBody>
                    <a:bodyPr/>
                    <a:lstStyle/>
                    <a:p>
                      <a:endParaRPr lang="zh-CN"/>
                    </a:p>
                  </a:txBody>
                  <a:tcPr/>
                </a:tc>
                <a:tc>
                  <a:txBody>
                    <a:bodyPr/>
                    <a:lstStyle/>
                    <a:p>
                      <a:pPr marL="0" algn="ctr" defTabSz="967740" rtl="0" eaLnBrk="1" latinLnBrk="0" hangingPunct="1">
                        <a:spcAft>
                          <a:spcPts val="0"/>
                        </a:spcAft>
                      </a:pPr>
                      <a:r>
                        <a:rPr lang="en-US" sz="1800" kern="100" dirty="0">
                          <a:solidFill>
                            <a:schemeClr val="dk1"/>
                          </a:solidFill>
                          <a:effectLst/>
                          <a:latin typeface="+mn-lt"/>
                          <a:ea typeface="+mn-ea"/>
                          <a:cs typeface="+mn-cs"/>
                        </a:rPr>
                        <a:t>F</a:t>
                      </a:r>
                      <a:endParaRPr lang="zh-CN" sz="1800" kern="100" dirty="0">
                        <a:solidFill>
                          <a:schemeClr val="dk1"/>
                        </a:solidFill>
                        <a:effectLst/>
                        <a:latin typeface="+mn-lt"/>
                        <a:ea typeface="+mn-ea"/>
                        <a:cs typeface="+mn-cs"/>
                      </a:endParaRPr>
                    </a:p>
                  </a:txBody>
                  <a:tcPr marL="45711" marR="45711" marT="0" marB="0" anchor="ctr"/>
                </a:tc>
                <a:tc gridSpan="2">
                  <a:txBody>
                    <a:bodyPr/>
                    <a:lstStyle/>
                    <a:p>
                      <a:pPr marL="0" algn="ctr" defTabSz="967740" rtl="0" eaLnBrk="1" latinLnBrk="0" hangingPunct="1">
                        <a:spcAft>
                          <a:spcPts val="0"/>
                        </a:spcAft>
                      </a:pPr>
                      <a:r>
                        <a:rPr lang="en-US" sz="1800" kern="100">
                          <a:solidFill>
                            <a:schemeClr val="dk1"/>
                          </a:solidFill>
                          <a:effectLst/>
                          <a:latin typeface="+mn-lt"/>
                          <a:ea typeface="+mn-ea"/>
                          <a:cs typeface="+mn-cs"/>
                        </a:rPr>
                        <a:t>M</a:t>
                      </a:r>
                      <a:endParaRPr lang="zh-CN" sz="1800" kern="100">
                        <a:solidFill>
                          <a:schemeClr val="dk1"/>
                        </a:solidFill>
                        <a:effectLst/>
                        <a:latin typeface="+mn-lt"/>
                        <a:ea typeface="+mn-ea"/>
                        <a:cs typeface="+mn-cs"/>
                      </a:endParaRPr>
                    </a:p>
                  </a:txBody>
                  <a:tcPr marL="45711" marR="45711" marT="0" marB="0" anchor="ctr"/>
                </a:tc>
                <a:tc hMerge="1">
                  <a:txBody>
                    <a:bodyPr/>
                    <a:lstStyle/>
                    <a:p>
                      <a:endParaRPr lang="zh-CN"/>
                    </a:p>
                  </a:txBody>
                  <a:tcPr/>
                </a:tc>
                <a:tc>
                  <a:txBody>
                    <a:bodyPr/>
                    <a:lstStyle/>
                    <a:p>
                      <a:pPr marL="0" algn="ctr" defTabSz="967740" rtl="0" eaLnBrk="1" latinLnBrk="0" hangingPunct="1">
                        <a:spcAft>
                          <a:spcPts val="0"/>
                        </a:spcAft>
                      </a:pPr>
                      <a:r>
                        <a:rPr lang="en-US" sz="1800" kern="100">
                          <a:solidFill>
                            <a:schemeClr val="dk1"/>
                          </a:solidFill>
                          <a:effectLst/>
                          <a:latin typeface="+mn-lt"/>
                          <a:ea typeface="+mn-ea"/>
                          <a:cs typeface="+mn-cs"/>
                        </a:rPr>
                        <a:t>R</a:t>
                      </a:r>
                      <a:endParaRPr lang="zh-CN" sz="1800" kern="100">
                        <a:solidFill>
                          <a:schemeClr val="dk1"/>
                        </a:solidFill>
                        <a:effectLst/>
                        <a:latin typeface="+mn-lt"/>
                        <a:ea typeface="+mn-ea"/>
                        <a:cs typeface="+mn-cs"/>
                      </a:endParaRPr>
                    </a:p>
                  </a:txBody>
                  <a:tcPr marL="45711" marR="45711" marT="0" marB="0" anchor="ctr"/>
                </a:tc>
                <a:extLst>
                  <a:ext uri="{0D108BD9-81ED-4DB2-BD59-A6C34878D82A}">
                    <a16:rowId xmlns:a16="http://schemas.microsoft.com/office/drawing/2014/main" val="10003"/>
                  </a:ext>
                </a:extLst>
              </a:tr>
              <a:tr h="432065">
                <a:tc>
                  <a:txBody>
                    <a:bodyPr/>
                    <a:lstStyle/>
                    <a:p>
                      <a:pPr algn="ctr">
                        <a:spcAft>
                          <a:spcPts val="0"/>
                        </a:spcAft>
                      </a:pPr>
                      <a:r>
                        <a:rPr lang="zh-CN" sz="1800" b="1" kern="100" dirty="0">
                          <a:solidFill>
                            <a:schemeClr val="bg1"/>
                          </a:solidFill>
                          <a:effectLst/>
                          <a:latin typeface="+mn-lt"/>
                          <a:ea typeface="+mn-ea"/>
                          <a:cs typeface="+mn-cs"/>
                        </a:rPr>
                        <a:t>客户群</a:t>
                      </a:r>
                      <a:r>
                        <a:rPr lang="en-US" sz="1800" b="1" kern="100" dirty="0">
                          <a:solidFill>
                            <a:schemeClr val="bg1"/>
                          </a:solidFill>
                          <a:effectLst/>
                          <a:latin typeface="+mn-lt"/>
                          <a:ea typeface="+mn-ea"/>
                          <a:cs typeface="+mn-cs"/>
                        </a:rPr>
                        <a:t>4</a:t>
                      </a:r>
                      <a:endParaRPr lang="zh-CN" sz="1800" b="1" kern="100" dirty="0">
                        <a:solidFill>
                          <a:schemeClr val="bg1"/>
                        </a:solidFill>
                        <a:effectLst/>
                        <a:latin typeface="+mn-lt"/>
                        <a:ea typeface="+mn-ea"/>
                        <a:cs typeface="+mn-cs"/>
                      </a:endParaRPr>
                    </a:p>
                  </a:txBody>
                  <a:tcPr marL="45711" marR="45711" marT="0" marB="0" anchor="ctr">
                    <a:solidFill>
                      <a:schemeClr val="tx2">
                        <a:lumMod val="60000"/>
                        <a:lumOff val="40000"/>
                      </a:schemeClr>
                    </a:solidFill>
                  </a:tcPr>
                </a:tc>
                <a:tc gridSpan="3">
                  <a:txBody>
                    <a:bodyPr/>
                    <a:lstStyle/>
                    <a:p>
                      <a:pPr marL="0" algn="ctr" defTabSz="967740" rtl="0" eaLnBrk="1" latinLnBrk="0" hangingPunct="1">
                        <a:spcAft>
                          <a:spcPts val="0"/>
                        </a:spcAft>
                      </a:pPr>
                      <a:r>
                        <a:rPr lang="en-US" sz="1800" kern="100">
                          <a:solidFill>
                            <a:schemeClr val="dk1"/>
                          </a:solidFill>
                          <a:effectLst/>
                          <a:latin typeface="+mn-lt"/>
                          <a:ea typeface="+mn-ea"/>
                          <a:cs typeface="+mn-cs"/>
                        </a:rPr>
                        <a:t> </a:t>
                      </a:r>
                      <a:endParaRPr lang="zh-CN" sz="1800" kern="100">
                        <a:solidFill>
                          <a:schemeClr val="dk1"/>
                        </a:solidFill>
                        <a:effectLst/>
                        <a:latin typeface="+mn-lt"/>
                        <a:ea typeface="+mn-ea"/>
                        <a:cs typeface="+mn-cs"/>
                      </a:endParaRPr>
                    </a:p>
                  </a:txBody>
                  <a:tcPr marL="45711" marR="45711" marT="0" marB="0" anchor="ctr"/>
                </a:tc>
                <a:tc hMerge="1">
                  <a:txBody>
                    <a:bodyPr/>
                    <a:lstStyle/>
                    <a:p>
                      <a:endParaRPr lang="zh-CN"/>
                    </a:p>
                  </a:txBody>
                  <a:tcPr/>
                </a:tc>
                <a:tc hMerge="1">
                  <a:txBody>
                    <a:bodyPr/>
                    <a:lstStyle/>
                    <a:p>
                      <a:endParaRPr lang="zh-CN"/>
                    </a:p>
                  </a:txBody>
                  <a:tcPr/>
                </a:tc>
                <a:tc gridSpan="2">
                  <a:txBody>
                    <a:bodyPr/>
                    <a:lstStyle/>
                    <a:p>
                      <a:pPr marL="0" algn="ctr" defTabSz="967740" rtl="0" eaLnBrk="1" latinLnBrk="0" hangingPunct="1">
                        <a:spcAft>
                          <a:spcPts val="0"/>
                        </a:spcAft>
                      </a:pPr>
                      <a:r>
                        <a:rPr lang="en-US" sz="1800" kern="100" dirty="0">
                          <a:solidFill>
                            <a:schemeClr val="dk1"/>
                          </a:solidFill>
                          <a:effectLst/>
                          <a:latin typeface="+mn-lt"/>
                          <a:ea typeface="+mn-ea"/>
                          <a:cs typeface="+mn-cs"/>
                        </a:rPr>
                        <a:t>L</a:t>
                      </a:r>
                      <a:endParaRPr lang="zh-CN" sz="1800" kern="100" dirty="0">
                        <a:solidFill>
                          <a:schemeClr val="dk1"/>
                        </a:solidFill>
                        <a:effectLst/>
                        <a:latin typeface="+mn-lt"/>
                        <a:ea typeface="+mn-ea"/>
                        <a:cs typeface="+mn-cs"/>
                      </a:endParaRPr>
                    </a:p>
                  </a:txBody>
                  <a:tcPr marL="45711" marR="45711" marT="0" marB="0" anchor="ctr"/>
                </a:tc>
                <a:tc hMerge="1">
                  <a:txBody>
                    <a:bodyPr/>
                    <a:lstStyle/>
                    <a:p>
                      <a:endParaRPr lang="zh-CN"/>
                    </a:p>
                  </a:txBody>
                  <a:tcPr/>
                </a:tc>
                <a:tc gridSpan="2">
                  <a:txBody>
                    <a:bodyPr/>
                    <a:lstStyle/>
                    <a:p>
                      <a:pPr marL="0" algn="ctr" defTabSz="967740" rtl="0" eaLnBrk="1" latinLnBrk="0" hangingPunct="1">
                        <a:spcAft>
                          <a:spcPts val="0"/>
                        </a:spcAft>
                      </a:pPr>
                      <a:r>
                        <a:rPr lang="en-US" sz="1800" kern="100" dirty="0">
                          <a:solidFill>
                            <a:schemeClr val="dk1"/>
                          </a:solidFill>
                          <a:effectLst/>
                          <a:latin typeface="+mn-lt"/>
                          <a:ea typeface="+mn-ea"/>
                          <a:cs typeface="+mn-cs"/>
                        </a:rPr>
                        <a:t>C</a:t>
                      </a:r>
                      <a:endParaRPr lang="zh-CN" sz="1800" kern="100" dirty="0">
                        <a:solidFill>
                          <a:schemeClr val="dk1"/>
                        </a:solidFill>
                        <a:effectLst/>
                        <a:latin typeface="+mn-lt"/>
                        <a:ea typeface="+mn-ea"/>
                        <a:cs typeface="+mn-cs"/>
                      </a:endParaRPr>
                    </a:p>
                  </a:txBody>
                  <a:tcPr marL="45711" marR="45711" marT="0" marB="0" anchor="ctr"/>
                </a:tc>
                <a:tc hMerge="1">
                  <a:txBody>
                    <a:bodyPr/>
                    <a:lstStyle/>
                    <a:p>
                      <a:endParaRPr lang="zh-CN"/>
                    </a:p>
                  </a:txBody>
                  <a:tcPr/>
                </a:tc>
                <a:extLst>
                  <a:ext uri="{0D108BD9-81ED-4DB2-BD59-A6C34878D82A}">
                    <a16:rowId xmlns:a16="http://schemas.microsoft.com/office/drawing/2014/main" val="10004"/>
                  </a:ext>
                </a:extLst>
              </a:tr>
              <a:tr h="432065">
                <a:tc>
                  <a:txBody>
                    <a:bodyPr/>
                    <a:lstStyle/>
                    <a:p>
                      <a:pPr algn="ctr">
                        <a:spcAft>
                          <a:spcPts val="0"/>
                        </a:spcAft>
                      </a:pPr>
                      <a:r>
                        <a:rPr lang="zh-CN" sz="1800" b="1" kern="100" dirty="0">
                          <a:solidFill>
                            <a:schemeClr val="bg1"/>
                          </a:solidFill>
                          <a:effectLst/>
                          <a:latin typeface="+mn-lt"/>
                          <a:ea typeface="+mn-ea"/>
                          <a:cs typeface="+mn-cs"/>
                        </a:rPr>
                        <a:t>客户群</a:t>
                      </a:r>
                      <a:r>
                        <a:rPr lang="en-US" sz="1800" b="1" kern="100" dirty="0">
                          <a:solidFill>
                            <a:schemeClr val="bg1"/>
                          </a:solidFill>
                          <a:effectLst/>
                          <a:latin typeface="+mn-lt"/>
                          <a:ea typeface="+mn-ea"/>
                          <a:cs typeface="+mn-cs"/>
                        </a:rPr>
                        <a:t>5</a:t>
                      </a:r>
                      <a:endParaRPr lang="zh-CN" sz="1800" b="1" kern="100" dirty="0">
                        <a:solidFill>
                          <a:schemeClr val="bg1"/>
                        </a:solidFill>
                        <a:effectLst/>
                        <a:latin typeface="+mn-lt"/>
                        <a:ea typeface="+mn-ea"/>
                        <a:cs typeface="+mn-cs"/>
                      </a:endParaRPr>
                    </a:p>
                  </a:txBody>
                  <a:tcPr marL="45711" marR="45711" marT="0" marB="0" anchor="ctr">
                    <a:solidFill>
                      <a:schemeClr val="tx2">
                        <a:lumMod val="60000"/>
                        <a:lumOff val="40000"/>
                      </a:schemeClr>
                    </a:solidFill>
                  </a:tcPr>
                </a:tc>
                <a:tc gridSpan="3">
                  <a:txBody>
                    <a:bodyPr/>
                    <a:lstStyle/>
                    <a:p>
                      <a:pPr marL="0" algn="ctr" defTabSz="967740" rtl="0" eaLnBrk="1" latinLnBrk="0" hangingPunct="1">
                        <a:spcAft>
                          <a:spcPts val="0"/>
                        </a:spcAft>
                      </a:pPr>
                      <a:r>
                        <a:rPr lang="en-US" sz="1800" kern="100">
                          <a:solidFill>
                            <a:schemeClr val="dk1"/>
                          </a:solidFill>
                          <a:effectLst/>
                          <a:latin typeface="+mn-lt"/>
                          <a:ea typeface="+mn-ea"/>
                          <a:cs typeface="+mn-cs"/>
                        </a:rPr>
                        <a:t>C</a:t>
                      </a:r>
                      <a:endParaRPr lang="zh-CN" sz="1800" kern="100">
                        <a:solidFill>
                          <a:schemeClr val="dk1"/>
                        </a:solidFill>
                        <a:effectLst/>
                        <a:latin typeface="+mn-lt"/>
                        <a:ea typeface="+mn-ea"/>
                        <a:cs typeface="+mn-cs"/>
                      </a:endParaRPr>
                    </a:p>
                  </a:txBody>
                  <a:tcPr marL="45711" marR="45711" marT="0" marB="0" anchor="ctr"/>
                </a:tc>
                <a:tc hMerge="1">
                  <a:txBody>
                    <a:bodyPr/>
                    <a:lstStyle/>
                    <a:p>
                      <a:endParaRPr lang="zh-CN"/>
                    </a:p>
                  </a:txBody>
                  <a:tcPr/>
                </a:tc>
                <a:tc hMerge="1">
                  <a:txBody>
                    <a:bodyPr/>
                    <a:lstStyle/>
                    <a:p>
                      <a:endParaRPr lang="zh-CN"/>
                    </a:p>
                  </a:txBody>
                  <a:tcPr/>
                </a:tc>
                <a:tc>
                  <a:txBody>
                    <a:bodyPr/>
                    <a:lstStyle/>
                    <a:p>
                      <a:pPr marL="0" algn="ctr" defTabSz="967740" rtl="0" eaLnBrk="1" latinLnBrk="0" hangingPunct="1">
                        <a:spcAft>
                          <a:spcPts val="0"/>
                        </a:spcAft>
                      </a:pPr>
                      <a:r>
                        <a:rPr lang="en-US" sz="1800" kern="100">
                          <a:solidFill>
                            <a:schemeClr val="dk1"/>
                          </a:solidFill>
                          <a:effectLst/>
                          <a:latin typeface="+mn-lt"/>
                          <a:ea typeface="+mn-ea"/>
                          <a:cs typeface="+mn-cs"/>
                        </a:rPr>
                        <a:t>R</a:t>
                      </a:r>
                      <a:endParaRPr lang="zh-CN" sz="1800" kern="100">
                        <a:solidFill>
                          <a:schemeClr val="dk1"/>
                        </a:solidFill>
                        <a:effectLst/>
                        <a:latin typeface="+mn-lt"/>
                        <a:ea typeface="+mn-ea"/>
                        <a:cs typeface="+mn-cs"/>
                      </a:endParaRPr>
                    </a:p>
                  </a:txBody>
                  <a:tcPr marL="45711" marR="45711" marT="0" marB="0" anchor="ctr"/>
                </a:tc>
                <a:tc gridSpan="2">
                  <a:txBody>
                    <a:bodyPr/>
                    <a:lstStyle/>
                    <a:p>
                      <a:pPr marL="0" algn="ctr" defTabSz="967740" rtl="0" eaLnBrk="1" latinLnBrk="0" hangingPunct="1">
                        <a:spcAft>
                          <a:spcPts val="0"/>
                        </a:spcAft>
                      </a:pPr>
                      <a:r>
                        <a:rPr lang="en-US" sz="1800" kern="100" dirty="0">
                          <a:solidFill>
                            <a:schemeClr val="dk1"/>
                          </a:solidFill>
                          <a:effectLst/>
                          <a:latin typeface="+mn-lt"/>
                          <a:ea typeface="+mn-ea"/>
                          <a:cs typeface="+mn-cs"/>
                        </a:rPr>
                        <a:t>F</a:t>
                      </a:r>
                      <a:endParaRPr lang="zh-CN" sz="1800" kern="100" dirty="0">
                        <a:solidFill>
                          <a:schemeClr val="dk1"/>
                        </a:solidFill>
                        <a:effectLst/>
                        <a:latin typeface="+mn-lt"/>
                        <a:ea typeface="+mn-ea"/>
                        <a:cs typeface="+mn-cs"/>
                      </a:endParaRPr>
                    </a:p>
                  </a:txBody>
                  <a:tcPr marL="45711" marR="45711" marT="0" marB="0" anchor="ctr"/>
                </a:tc>
                <a:tc hMerge="1">
                  <a:txBody>
                    <a:bodyPr/>
                    <a:lstStyle/>
                    <a:p>
                      <a:endParaRPr lang="zh-CN"/>
                    </a:p>
                  </a:txBody>
                  <a:tcPr/>
                </a:tc>
                <a:tc>
                  <a:txBody>
                    <a:bodyPr/>
                    <a:lstStyle/>
                    <a:p>
                      <a:pPr marL="0" algn="ctr" defTabSz="967740" rtl="0" eaLnBrk="1" latinLnBrk="0" hangingPunct="1">
                        <a:spcAft>
                          <a:spcPts val="0"/>
                        </a:spcAft>
                      </a:pPr>
                      <a:r>
                        <a:rPr lang="en-US" sz="1800" kern="100" dirty="0">
                          <a:solidFill>
                            <a:schemeClr val="dk1"/>
                          </a:solidFill>
                          <a:effectLst/>
                          <a:latin typeface="+mn-lt"/>
                          <a:ea typeface="+mn-ea"/>
                          <a:cs typeface="+mn-cs"/>
                        </a:rPr>
                        <a:t>M</a:t>
                      </a:r>
                      <a:endParaRPr lang="zh-CN" sz="1800" kern="100" dirty="0">
                        <a:solidFill>
                          <a:schemeClr val="dk1"/>
                        </a:solidFill>
                        <a:effectLst/>
                        <a:latin typeface="+mn-lt"/>
                        <a:ea typeface="+mn-ea"/>
                        <a:cs typeface="+mn-cs"/>
                      </a:endParaRPr>
                    </a:p>
                  </a:txBody>
                  <a:tcPr marL="45711" marR="45711" marT="0" marB="0"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2">
            <a:extLst>
              <a:ext uri="{FF2B5EF4-FFF2-40B4-BE49-F238E27FC236}">
                <a16:creationId xmlns:a16="http://schemas.microsoft.com/office/drawing/2014/main" id="{98C1CB4F-046F-49E3-BAD0-8DEBF46BE2DC}"/>
              </a:ext>
            </a:extLst>
          </p:cNvPr>
          <p:cNvSpPr>
            <a:spLocks noGrp="1" noChangeArrowheads="1"/>
          </p:cNvSpPr>
          <p:nvPr>
            <p:ph type="title"/>
          </p:nvPr>
        </p:nvSpPr>
        <p:spPr>
          <a:xfrm>
            <a:off x="255588" y="358775"/>
            <a:ext cx="10972800" cy="528638"/>
          </a:xfrm>
        </p:spPr>
        <p:txBody>
          <a:bodyPr/>
          <a:lstStyle/>
          <a:p>
            <a:r>
              <a:rPr lang="zh-CN" altLang="en-US"/>
              <a:t>分析聚类结果</a:t>
            </a:r>
          </a:p>
        </p:txBody>
      </p:sp>
      <p:sp>
        <p:nvSpPr>
          <p:cNvPr id="34818" name="内容占位符 3">
            <a:extLst>
              <a:ext uri="{FF2B5EF4-FFF2-40B4-BE49-F238E27FC236}">
                <a16:creationId xmlns:a16="http://schemas.microsoft.com/office/drawing/2014/main" id="{6CC927AE-9DD1-4A36-BDA3-7C355E4B6942}"/>
              </a:ext>
            </a:extLst>
          </p:cNvPr>
          <p:cNvSpPr>
            <a:spLocks noGrp="1" noChangeArrowheads="1"/>
          </p:cNvSpPr>
          <p:nvPr>
            <p:ph idx="10"/>
          </p:nvPr>
        </p:nvSpPr>
        <p:spPr>
          <a:xfrm>
            <a:off x="423863" y="1138238"/>
            <a:ext cx="11301412" cy="427037"/>
          </a:xfrm>
        </p:spPr>
        <p:txBody>
          <a:bodyPr/>
          <a:lstStyle/>
          <a:p>
            <a:pPr>
              <a:lnSpc>
                <a:spcPct val="150000"/>
              </a:lnSpc>
            </a:pPr>
            <a:r>
              <a:rPr sz="1800"/>
              <a:t>基于特征描述，本项目定义五个等级的客户类别：重要保持客户，重要发展客户，重要挽留客户，一般客户，低价值客户。每种客户类别的特征如图所示。</a:t>
            </a:r>
          </a:p>
        </p:txBody>
      </p:sp>
      <p:pic>
        <p:nvPicPr>
          <p:cNvPr id="34820" name="Picture 1">
            <a:extLst>
              <a:ext uri="{FF2B5EF4-FFF2-40B4-BE49-F238E27FC236}">
                <a16:creationId xmlns:a16="http://schemas.microsoft.com/office/drawing/2014/main" id="{57B72D43-EE8C-4D73-A746-E4D031EE8FF5}"/>
              </a:ext>
            </a:extLst>
          </p:cNvPr>
          <p:cNvPicPr>
            <a:picLocks noGrp="1" noChangeAspect="1"/>
          </p:cNvPicPr>
          <p:nvPr>
            <p:ph idx="1"/>
          </p:nvPr>
        </p:nvPicPr>
        <p:blipFill>
          <a:blip r:embed="rId2"/>
          <a:srcRect/>
          <a:stretch>
            <a:fillRect/>
          </a:stretch>
        </p:blipFill>
        <p:spPr>
          <a:xfrm>
            <a:off x="2746375" y="1882775"/>
            <a:ext cx="6518275" cy="3944938"/>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1">
            <a:extLst>
              <a:ext uri="{FF2B5EF4-FFF2-40B4-BE49-F238E27FC236}">
                <a16:creationId xmlns:a16="http://schemas.microsoft.com/office/drawing/2014/main" id="{CE84987E-B6D6-4D6C-B236-C976AB547284}"/>
              </a:ext>
            </a:extLst>
          </p:cNvPr>
          <p:cNvSpPr>
            <a:spLocks noGrp="1"/>
          </p:cNvSpPr>
          <p:nvPr>
            <p:ph idx="1"/>
          </p:nvPr>
        </p:nvSpPr>
        <p:spPr>
          <a:xfrm>
            <a:off x="423863" y="1741488"/>
            <a:ext cx="11342687" cy="4370387"/>
          </a:xfrm>
        </p:spPr>
        <p:txBody>
          <a:bodyPr/>
          <a:lstStyle/>
          <a:p>
            <a:pPr marL="361950" indent="-361950"/>
            <a:r>
              <a:rPr kumimoji="1" lang="zh-CN" altLang="en-US" b="1" noProof="1">
                <a:cs typeface="宋体" charset="0"/>
              </a:rPr>
              <a:t>会员的升级与保级</a:t>
            </a:r>
            <a:r>
              <a:rPr kumimoji="1" lang="zh-CN" altLang="en-US" noProof="1">
                <a:cs typeface="宋体" charset="0"/>
              </a:rPr>
              <a:t>：</a:t>
            </a:r>
            <a:r>
              <a:rPr kumimoji="1" lang="zh-CN" altLang="zh-CN" noProof="1">
                <a:cs typeface="宋体" charset="0"/>
              </a:rPr>
              <a:t>航空公司可以在对会员升级或保级进行评价的时间点之前，对那些接近但尚未达到要求的较高消费客户进行适当提醒甚至采取一些促销活动，刺激他们通过消费达到相应标准。这样既可以获得收益，同时也提高了客户的满意度，增加了公司的精英会员。</a:t>
            </a:r>
            <a:endParaRPr kumimoji="1" lang="en-US" altLang="zh-CN" noProof="1">
              <a:cs typeface="宋体" charset="0"/>
            </a:endParaRPr>
          </a:p>
          <a:p>
            <a:pPr marL="361950" indent="-361950"/>
            <a:r>
              <a:rPr kumimoji="1" lang="zh-CN" altLang="en-US" b="1" noProof="1">
                <a:cs typeface="宋体" charset="0"/>
              </a:rPr>
              <a:t>首次兑换</a:t>
            </a:r>
            <a:r>
              <a:rPr kumimoji="1" lang="zh-CN" altLang="en-US" noProof="1">
                <a:cs typeface="宋体" charset="0"/>
              </a:rPr>
              <a:t>：采取的措施是从数据库中提取出接近但尚未达到首次兑换标准的会员，对他们进行提醒或促销，使他们通过消费达到标准。一旦实现了首次兑换，客户在本公司进行再次消费兑换就比在其他公司进行兑换要容易许多，在一定程度上等于提高了转移的成本。</a:t>
            </a:r>
            <a:endParaRPr kumimoji="1" lang="en-US" altLang="zh-CN" noProof="1">
              <a:cs typeface="宋体" charset="0"/>
            </a:endParaRPr>
          </a:p>
          <a:p>
            <a:pPr marL="361950" indent="-361950"/>
            <a:r>
              <a:rPr kumimoji="1" lang="zh-CN" altLang="en-US" b="1" noProof="1">
                <a:cs typeface="宋体" charset="0"/>
              </a:rPr>
              <a:t>交叉销售</a:t>
            </a:r>
            <a:r>
              <a:rPr kumimoji="1" lang="zh-CN" altLang="en-US" noProof="1">
                <a:cs typeface="宋体" charset="0"/>
              </a:rPr>
              <a:t>：通过发行联名卡等与非航空类企业的合作，使客户在其他企业的消费过程中获得本公司的积分，增强与公司的联系，提高他们的忠诚度。</a:t>
            </a:r>
            <a:endParaRPr kumimoji="1" lang="en-US" altLang="zh-CN" noProof="1">
              <a:cs typeface="宋体" charset="0"/>
            </a:endParaRPr>
          </a:p>
          <a:p>
            <a:pPr marL="361950" indent="-361950"/>
            <a:endParaRPr kumimoji="1" lang="zh-CN" altLang="en-US" noProof="1">
              <a:cs typeface="宋体" charset="0"/>
            </a:endParaRPr>
          </a:p>
        </p:txBody>
      </p:sp>
      <p:sp>
        <p:nvSpPr>
          <p:cNvPr id="2" name="标题 2">
            <a:extLst>
              <a:ext uri="{FF2B5EF4-FFF2-40B4-BE49-F238E27FC236}">
                <a16:creationId xmlns:a16="http://schemas.microsoft.com/office/drawing/2014/main" id="{08035431-0ADE-4E2D-83A5-798C32F79942}"/>
              </a:ext>
            </a:extLst>
          </p:cNvPr>
          <p:cNvSpPr>
            <a:spLocks noGrp="1" noChangeArrowheads="1"/>
          </p:cNvSpPr>
          <p:nvPr>
            <p:ph type="title"/>
          </p:nvPr>
        </p:nvSpPr>
        <p:spPr>
          <a:xfrm>
            <a:off x="255588" y="358775"/>
            <a:ext cx="10972800" cy="528638"/>
          </a:xfrm>
        </p:spPr>
        <p:txBody>
          <a:bodyPr/>
          <a:lstStyle/>
          <a:p>
            <a:r>
              <a:rPr lang="zh-CN" altLang="en-US"/>
              <a:t>模型应用</a:t>
            </a:r>
          </a:p>
        </p:txBody>
      </p:sp>
      <p:sp>
        <p:nvSpPr>
          <p:cNvPr id="35843" name="内容占位符 3">
            <a:extLst>
              <a:ext uri="{FF2B5EF4-FFF2-40B4-BE49-F238E27FC236}">
                <a16:creationId xmlns:a16="http://schemas.microsoft.com/office/drawing/2014/main" id="{6FDB8C9F-AAA2-48B0-A27C-5E339108A00C}"/>
              </a:ext>
            </a:extLst>
          </p:cNvPr>
          <p:cNvSpPr>
            <a:spLocks noGrp="1" noChangeArrowheads="1"/>
          </p:cNvSpPr>
          <p:nvPr>
            <p:ph idx="10"/>
          </p:nvPr>
        </p:nvSpPr>
        <p:spPr>
          <a:xfrm>
            <a:off x="423863" y="1138238"/>
            <a:ext cx="11274425" cy="427037"/>
          </a:xfrm>
        </p:spPr>
        <p:txBody>
          <a:bodyPr/>
          <a:lstStyle/>
          <a:p>
            <a:r>
              <a:rPr sz="1800"/>
              <a:t>根据对各个客户群进行特征分析，采取下面的一些营销手段和策略，为航空公司的价值客户群管理提供参考。</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 1">
            <a:extLst>
              <a:ext uri="{FF2B5EF4-FFF2-40B4-BE49-F238E27FC236}">
                <a16:creationId xmlns:a16="http://schemas.microsoft.com/office/drawing/2014/main" id="{586A7127-8AB1-4A74-9EBA-0FE50C6C119C}"/>
              </a:ext>
            </a:extLst>
          </p:cNvPr>
          <p:cNvSpPr>
            <a:spLocks noGrp="1" noChangeArrowheads="1"/>
          </p:cNvSpPr>
          <p:nvPr>
            <p:ph type="title"/>
          </p:nvPr>
        </p:nvSpPr>
        <p:spPr>
          <a:xfrm>
            <a:off x="255588" y="358775"/>
            <a:ext cx="10972800" cy="528638"/>
          </a:xfrm>
        </p:spPr>
        <p:txBody>
          <a:bodyPr/>
          <a:lstStyle/>
          <a:p>
            <a:r>
              <a:rPr lang="zh-CN" altLang="en-US"/>
              <a:t>分析航空公司现状</a:t>
            </a:r>
          </a:p>
        </p:txBody>
      </p:sp>
      <p:sp>
        <p:nvSpPr>
          <p:cNvPr id="9218" name="内容占位符 3">
            <a:extLst>
              <a:ext uri="{FF2B5EF4-FFF2-40B4-BE49-F238E27FC236}">
                <a16:creationId xmlns:a16="http://schemas.microsoft.com/office/drawing/2014/main" id="{9E356460-102A-4941-9370-46DD7CE90B2A}"/>
              </a:ext>
            </a:extLst>
          </p:cNvPr>
          <p:cNvSpPr>
            <a:spLocks noGrp="1" noChangeArrowheads="1"/>
          </p:cNvSpPr>
          <p:nvPr>
            <p:ph idx="10"/>
          </p:nvPr>
        </p:nvSpPr>
        <p:spPr>
          <a:xfrm>
            <a:off x="423863" y="1138238"/>
            <a:ext cx="11107737" cy="427037"/>
          </a:xfrm>
        </p:spPr>
        <p:txBody>
          <a:bodyPr/>
          <a:lstStyle/>
          <a:p>
            <a:r>
              <a:rPr lang="en-US" altLang="zh-CN" b="1"/>
              <a:t>1. </a:t>
            </a:r>
            <a:r>
              <a:rPr b="1"/>
              <a:t>行业内竞争</a:t>
            </a:r>
          </a:p>
        </p:txBody>
      </p:sp>
      <p:sp>
        <p:nvSpPr>
          <p:cNvPr id="3" name="内容占位符 2">
            <a:extLst>
              <a:ext uri="{FF2B5EF4-FFF2-40B4-BE49-F238E27FC236}">
                <a16:creationId xmlns:a16="http://schemas.microsoft.com/office/drawing/2014/main" id="{F988F139-8F3F-4394-B02A-DBB9B34D2C95}"/>
              </a:ext>
            </a:extLst>
          </p:cNvPr>
          <p:cNvSpPr>
            <a:spLocks noGrp="1"/>
          </p:cNvSpPr>
          <p:nvPr>
            <p:ph idx="1"/>
          </p:nvPr>
        </p:nvSpPr>
        <p:spPr>
          <a:xfrm>
            <a:off x="423863" y="1817688"/>
            <a:ext cx="11107737" cy="4338637"/>
          </a:xfrm>
        </p:spPr>
        <p:txBody>
          <a:bodyPr/>
          <a:lstStyle/>
          <a:p>
            <a:pPr marL="0" indent="0">
              <a:buFont typeface="Wingdings" panose="05000000000000000000" pitchFamily="2" charset="2"/>
              <a:buNone/>
              <a:defRPr/>
            </a:pPr>
            <a:r>
              <a:rPr kumimoji="1" lang="zh-CN" altLang="en-US" dirty="0"/>
              <a:t>民航的竞争除了三大航空公司之间的竞争之外，还将加入新崛起的各类小型航空公司、民营航空公司，甚至国外航空巨头。航空产品生产过剩，产品同质化特征愈加明显，于是航空公司从价格、服务间的竞争逐渐转向对客户的竞争。</a:t>
            </a:r>
          </a:p>
          <a:p>
            <a:pPr marL="0" indent="457200">
              <a:buFont typeface="Wingdings" panose="05000000000000000000" pitchFamily="2" charset="2"/>
              <a:buNone/>
              <a:defRPr/>
            </a:pPr>
            <a:endParaRPr kumimoji="1" lang="zh-CN" altLang="en-US" dirty="0"/>
          </a:p>
          <a:p>
            <a:pPr marL="0" indent="457200">
              <a:buFont typeface="Wingdings" panose="05000000000000000000" pitchFamily="2" charset="2"/>
              <a:buNone/>
              <a:defRPr/>
            </a:pPr>
            <a:endParaRPr kumimoji="1" lang="zh-CN" altLang="en-US" dirty="0"/>
          </a:p>
          <a:p>
            <a:pPr>
              <a:defRPr/>
            </a:pPr>
            <a:endParaRPr kumimoji="1" lang="zh-CN" altLang="en-US" dirty="0"/>
          </a:p>
        </p:txBody>
      </p:sp>
      <p:pic>
        <p:nvPicPr>
          <p:cNvPr id="9220" name="Picture 2">
            <a:extLst>
              <a:ext uri="{FF2B5EF4-FFF2-40B4-BE49-F238E27FC236}">
                <a16:creationId xmlns:a16="http://schemas.microsoft.com/office/drawing/2014/main" id="{16226249-6DD3-4F10-922C-A9C7BB7B23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3340100"/>
            <a:ext cx="111506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8ACCD7EE-3258-4F8B-991B-95B0D88369EE}"/>
              </a:ext>
            </a:extLst>
          </p:cNvPr>
          <p:cNvCxnSpPr/>
          <p:nvPr/>
        </p:nvCxnSpPr>
        <p:spPr>
          <a:xfrm>
            <a:off x="3265488" y="1347788"/>
            <a:ext cx="4762" cy="4354512"/>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4FF6664E-ED4D-476D-8928-F8DDD1134C2F}"/>
              </a:ext>
            </a:extLst>
          </p:cNvPr>
          <p:cNvSpPr>
            <a:spLocks noChangeShapeType="1"/>
          </p:cNvSpPr>
          <p:nvPr/>
        </p:nvSpPr>
        <p:spPr bwMode="auto">
          <a:xfrm>
            <a:off x="2649538" y="5092700"/>
            <a:ext cx="6605587" cy="0"/>
          </a:xfrm>
          <a:prstGeom prst="line">
            <a:avLst/>
          </a:prstGeom>
        </p:spPr>
        <p:style>
          <a:lnRef idx="2">
            <a:schemeClr val="dk1"/>
          </a:lnRef>
          <a:fillRef idx="0">
            <a:schemeClr val="dk1"/>
          </a:fillRef>
          <a:effectRef idx="1">
            <a:schemeClr val="dk1"/>
          </a:effectRef>
          <a:fontRef idx="minor">
            <a:schemeClr val="tx1"/>
          </a:fontRef>
        </p:style>
        <p:txBody>
          <a:bodyPr/>
          <a:lstStyle/>
          <a:p>
            <a:pPr algn="ctr" fontAlgn="auto">
              <a:spcBef>
                <a:spcPts val="0"/>
              </a:spcBef>
              <a:spcAft>
                <a:spcPts val="0"/>
              </a:spcAft>
              <a:defRPr/>
            </a:pPr>
            <a:endParaRPr lang="zh-CN" altLang="en-US" sz="1905" kern="0">
              <a:solidFill>
                <a:sysClr val="windowText" lastClr="000000"/>
              </a:solidFill>
              <a:latin typeface="微软雅黑" pitchFamily="34" charset="-122"/>
              <a:ea typeface="微软雅黑" pitchFamily="34" charset="-122"/>
            </a:endParaRPr>
          </a:p>
        </p:txBody>
      </p:sp>
      <p:sp>
        <p:nvSpPr>
          <p:cNvPr id="20" name="Oval 15">
            <a:extLst>
              <a:ext uri="{FF2B5EF4-FFF2-40B4-BE49-F238E27FC236}">
                <a16:creationId xmlns:a16="http://schemas.microsoft.com/office/drawing/2014/main" id="{8CB0AFB5-04DF-465A-B763-66AD386A23B0}"/>
              </a:ext>
            </a:extLst>
          </p:cNvPr>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hlinkClick r:id="rId2" action="ppaction://hlinksldjump"/>
            <a:extLst>
              <a:ext uri="{FF2B5EF4-FFF2-40B4-BE49-F238E27FC236}">
                <a16:creationId xmlns:a16="http://schemas.microsoft.com/office/drawing/2014/main" id="{2522DB4A-ACE3-4E13-9F8A-3E92C85E5B8F}"/>
              </a:ext>
            </a:extLst>
          </p:cNvPr>
          <p:cNvSpPr>
            <a:spLocks noChangeArrowheads="1"/>
          </p:cNvSpPr>
          <p:nvPr/>
        </p:nvSpPr>
        <p:spPr bwMode="auto">
          <a:xfrm>
            <a:off x="4000531" y="26086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latin typeface="微软雅黑" pitchFamily="34" charset="-122"/>
                <a:ea typeface="微软雅黑" pitchFamily="34" charset="-122"/>
                <a:sym typeface="微软雅黑" pitchFamily="34" charset="-122"/>
              </a:rPr>
              <a:t>分析方法与过程</a:t>
            </a:r>
            <a:endParaRPr lang="zh-CN" altLang="en-US" sz="2200" dirty="0">
              <a:latin typeface="微软雅黑" pitchFamily="34" charset="-122"/>
              <a:ea typeface="微软雅黑" pitchFamily="34" charset="-122"/>
            </a:endParaRPr>
          </a:p>
        </p:txBody>
      </p:sp>
      <p:sp>
        <p:nvSpPr>
          <p:cNvPr id="36869" name="标题 3">
            <a:extLst>
              <a:ext uri="{FF2B5EF4-FFF2-40B4-BE49-F238E27FC236}">
                <a16:creationId xmlns:a16="http://schemas.microsoft.com/office/drawing/2014/main" id="{B21CD4BE-9A9E-45D0-BA7D-7E895448FDEE}"/>
              </a:ext>
            </a:extLst>
          </p:cNvPr>
          <p:cNvSpPr>
            <a:spLocks noGrp="1" noChangeArrowheads="1"/>
          </p:cNvSpPr>
          <p:nvPr>
            <p:ph type="title"/>
          </p:nvPr>
        </p:nvSpPr>
        <p:spPr>
          <a:xfrm>
            <a:off x="255588" y="358775"/>
            <a:ext cx="10972800" cy="528638"/>
          </a:xfrm>
        </p:spPr>
        <p:txBody>
          <a:bodyPr/>
          <a:lstStyle/>
          <a:p>
            <a:r>
              <a:rPr lang="zh-CN" altLang="en-US"/>
              <a:t>目录</a:t>
            </a:r>
          </a:p>
        </p:txBody>
      </p:sp>
      <p:sp>
        <p:nvSpPr>
          <p:cNvPr id="13" name="AutoShape 17">
            <a:hlinkClick r:id="rId3" action="ppaction://hlinksldjump"/>
            <a:extLst>
              <a:ext uri="{FF2B5EF4-FFF2-40B4-BE49-F238E27FC236}">
                <a16:creationId xmlns:a16="http://schemas.microsoft.com/office/drawing/2014/main" id="{60AAEE25-68C9-4DA3-AAF5-D539ECA7897B}"/>
              </a:ext>
            </a:extLst>
          </p:cNvPr>
          <p:cNvSpPr>
            <a:spLocks noChangeArrowheads="1"/>
          </p:cNvSpPr>
          <p:nvPr/>
        </p:nvSpPr>
        <p:spPr bwMode="auto">
          <a:xfrm>
            <a:off x="4000531" y="1579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solidFill>
                  <a:schemeClr val="bg1"/>
                </a:solidFill>
                <a:latin typeface="微软雅黑" pitchFamily="34" charset="-122"/>
                <a:ea typeface="微软雅黑" pitchFamily="34" charset="-122"/>
                <a:sym typeface="微软雅黑" pitchFamily="34" charset="-122"/>
              </a:rPr>
              <a:t>了解航空公司现状与客户价值分析</a:t>
            </a:r>
          </a:p>
        </p:txBody>
      </p:sp>
      <p:sp>
        <p:nvSpPr>
          <p:cNvPr id="15" name="Oval 15">
            <a:extLst>
              <a:ext uri="{FF2B5EF4-FFF2-40B4-BE49-F238E27FC236}">
                <a16:creationId xmlns:a16="http://schemas.microsoft.com/office/drawing/2014/main" id="{EBF4AA3E-E3D6-4CEE-ACCD-9A8AC4891C47}"/>
              </a:ext>
            </a:extLst>
          </p:cNvPr>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a:hlinkClick r:id="rId4" action="ppaction://hlinksldjump"/>
            <a:extLst>
              <a:ext uri="{FF2B5EF4-FFF2-40B4-BE49-F238E27FC236}">
                <a16:creationId xmlns:a16="http://schemas.microsoft.com/office/drawing/2014/main" id="{80DEB5B2-52E5-4F8B-885B-C294AE49558F}"/>
              </a:ext>
            </a:extLst>
          </p:cNvPr>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solidFill>
                  <a:srgbClr val="FEFFFF"/>
                </a:solidFill>
                <a:latin typeface="微软雅黑" pitchFamily="34" charset="-122"/>
                <a:ea typeface="微软雅黑" pitchFamily="34" charset="-122"/>
                <a:sym typeface="微软雅黑" pitchFamily="34" charset="-122"/>
              </a:rPr>
              <a:t>使用</a:t>
            </a:r>
            <a:r>
              <a:rPr lang="en-US" altLang="zh-CN" sz="2200" dirty="0">
                <a:solidFill>
                  <a:srgbClr val="FEFFFF"/>
                </a:solidFill>
                <a:latin typeface="微软雅黑" pitchFamily="34" charset="-122"/>
                <a:ea typeface="微软雅黑" pitchFamily="34" charset="-122"/>
                <a:sym typeface="微软雅黑" pitchFamily="34" charset="-122"/>
              </a:rPr>
              <a:t>K-Means</a:t>
            </a:r>
            <a:r>
              <a:rPr lang="zh-CN" altLang="en-US" sz="2200" dirty="0">
                <a:solidFill>
                  <a:srgbClr val="FEFFFF"/>
                </a:solidFill>
                <a:latin typeface="微软雅黑" pitchFamily="34" charset="-122"/>
                <a:ea typeface="微软雅黑" pitchFamily="34" charset="-122"/>
                <a:sym typeface="微软雅黑" pitchFamily="34" charset="-122"/>
              </a:rPr>
              <a:t>算法进行客户分群</a:t>
            </a:r>
            <a:endParaRPr lang="zh-CN" altLang="en-US" sz="2200" dirty="0">
              <a:latin typeface="微软雅黑" pitchFamily="34" charset="-122"/>
              <a:ea typeface="微软雅黑" pitchFamily="34" charset="-122"/>
              <a:sym typeface="微软雅黑" pitchFamily="34" charset="-122"/>
            </a:endParaRPr>
          </a:p>
        </p:txBody>
      </p:sp>
      <p:sp>
        <p:nvSpPr>
          <p:cNvPr id="22" name="Oval 15">
            <a:extLst>
              <a:ext uri="{FF2B5EF4-FFF2-40B4-BE49-F238E27FC236}">
                <a16:creationId xmlns:a16="http://schemas.microsoft.com/office/drawing/2014/main" id="{46ABEEAC-C74D-470F-B26F-6BEE73553AF7}"/>
              </a:ext>
            </a:extLst>
          </p:cNvPr>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
        <p:nvSpPr>
          <p:cNvPr id="28" name="AutoShape 17">
            <a:hlinkClick r:id="rId5" action="ppaction://hlinksldjump"/>
            <a:extLst>
              <a:ext uri="{FF2B5EF4-FFF2-40B4-BE49-F238E27FC236}">
                <a16:creationId xmlns:a16="http://schemas.microsoft.com/office/drawing/2014/main" id="{22D949C0-2D96-4912-BD9D-7F7E1B6051CC}"/>
              </a:ext>
            </a:extLst>
          </p:cNvPr>
          <p:cNvSpPr>
            <a:spLocks noChangeArrowheads="1"/>
          </p:cNvSpPr>
          <p:nvPr/>
        </p:nvSpPr>
        <p:spPr bwMode="auto">
          <a:xfrm>
            <a:off x="4012450" y="4715497"/>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latin typeface="微软雅黑" pitchFamily="34" charset="-122"/>
                <a:ea typeface="微软雅黑" pitchFamily="34" charset="-122"/>
              </a:rPr>
              <a:t>小结</a:t>
            </a:r>
          </a:p>
        </p:txBody>
      </p:sp>
      <p:sp>
        <p:nvSpPr>
          <p:cNvPr id="29" name="Oval 15">
            <a:extLst>
              <a:ext uri="{FF2B5EF4-FFF2-40B4-BE49-F238E27FC236}">
                <a16:creationId xmlns:a16="http://schemas.microsoft.com/office/drawing/2014/main" id="{7FB39C50-4A11-40DB-869D-5FA48C1941E1}"/>
              </a:ext>
            </a:extLst>
          </p:cNvPr>
          <p:cNvSpPr>
            <a:spLocks noChangeArrowheads="1"/>
          </p:cNvSpPr>
          <p:nvPr/>
        </p:nvSpPr>
        <p:spPr bwMode="auto">
          <a:xfrm>
            <a:off x="2904947" y="4733497"/>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4</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内容占位符 1">
            <a:extLst>
              <a:ext uri="{FF2B5EF4-FFF2-40B4-BE49-F238E27FC236}">
                <a16:creationId xmlns:a16="http://schemas.microsoft.com/office/drawing/2014/main" id="{B2844C31-2031-4035-B92B-4AD6F3D0C4D4}"/>
              </a:ext>
            </a:extLst>
          </p:cNvPr>
          <p:cNvSpPr>
            <a:spLocks noGrp="1"/>
          </p:cNvSpPr>
          <p:nvPr>
            <p:ph idx="1"/>
          </p:nvPr>
        </p:nvSpPr>
        <p:spPr>
          <a:xfrm>
            <a:off x="423863" y="1296988"/>
            <a:ext cx="11107737" cy="4814887"/>
          </a:xfrm>
        </p:spPr>
        <p:txBody>
          <a:bodyPr/>
          <a:lstStyle/>
          <a:p>
            <a:pPr marL="0" indent="0">
              <a:buFont typeface="Wingdings" panose="05000000000000000000" pitchFamily="2" charset="2"/>
              <a:buNone/>
            </a:pPr>
            <a:r>
              <a:rPr kumimoji="1" lang="zh-CN" altLang="en-US" noProof="1">
                <a:cs typeface="宋体" charset="0"/>
              </a:rPr>
              <a:t>本项目结合航空公司客户价值分析的案例，重点介绍了数据分析算法中</a:t>
            </a:r>
            <a:r>
              <a:rPr kumimoji="1" lang="en-US" altLang="zh-CN" noProof="1">
                <a:cs typeface="宋体" charset="0"/>
              </a:rPr>
              <a:t>K-Means</a:t>
            </a:r>
            <a:r>
              <a:rPr kumimoji="1" lang="zh-CN" altLang="en-US" noProof="1">
                <a:cs typeface="宋体" charset="0"/>
              </a:rPr>
              <a:t>聚类算法在客户价值分析中的应用。针对</a:t>
            </a:r>
            <a:r>
              <a:rPr kumimoji="1" lang="en-US" altLang="zh-CN" noProof="1">
                <a:cs typeface="宋体" charset="0"/>
              </a:rPr>
              <a:t>RFM</a:t>
            </a:r>
            <a:r>
              <a:rPr kumimoji="1" lang="zh-CN" altLang="en-US" noProof="1">
                <a:cs typeface="宋体" charset="0"/>
              </a:rPr>
              <a:t>客户价值分析模型的不足，使用</a:t>
            </a:r>
            <a:r>
              <a:rPr kumimoji="1" lang="en-US" altLang="zh-CN" noProof="1">
                <a:cs typeface="宋体" charset="0"/>
              </a:rPr>
              <a:t>K-Means</a:t>
            </a:r>
            <a:r>
              <a:rPr kumimoji="1" lang="zh-CN" altLang="en-US" noProof="1">
                <a:cs typeface="宋体" charset="0"/>
              </a:rPr>
              <a:t>算法构建了航空客户价值分析</a:t>
            </a:r>
            <a:r>
              <a:rPr kumimoji="1" lang="en-US" altLang="zh-CN" noProof="1">
                <a:cs typeface="宋体" charset="0"/>
              </a:rPr>
              <a:t>LRFMC</a:t>
            </a:r>
            <a:r>
              <a:rPr kumimoji="1" lang="zh-CN" altLang="en-US" noProof="1">
                <a:cs typeface="宋体" charset="0"/>
              </a:rPr>
              <a:t>模型，详细描述了数据分析的整个过程。</a:t>
            </a:r>
          </a:p>
        </p:txBody>
      </p:sp>
      <p:sp>
        <p:nvSpPr>
          <p:cNvPr id="2" name="标题 2">
            <a:extLst>
              <a:ext uri="{FF2B5EF4-FFF2-40B4-BE49-F238E27FC236}">
                <a16:creationId xmlns:a16="http://schemas.microsoft.com/office/drawing/2014/main" id="{2E33090E-590B-4B85-B632-7AF3643D42B8}"/>
              </a:ext>
            </a:extLst>
          </p:cNvPr>
          <p:cNvSpPr>
            <a:spLocks noGrp="1" noChangeArrowheads="1"/>
          </p:cNvSpPr>
          <p:nvPr>
            <p:ph type="title"/>
          </p:nvPr>
        </p:nvSpPr>
        <p:spPr>
          <a:xfrm>
            <a:off x="255588" y="358775"/>
            <a:ext cx="10972800" cy="528638"/>
          </a:xfrm>
        </p:spPr>
        <p:txBody>
          <a:bodyPr/>
          <a:lstStyle/>
          <a:p>
            <a:r>
              <a:rPr lang="zh-CN" altLang="en-US"/>
              <a:t>小结</a:t>
            </a:r>
          </a:p>
        </p:txBody>
      </p:sp>
      <p:pic>
        <p:nvPicPr>
          <p:cNvPr id="37891" name="Picture 2">
            <a:extLst>
              <a:ext uri="{FF2B5EF4-FFF2-40B4-BE49-F238E27FC236}">
                <a16:creationId xmlns:a16="http://schemas.microsoft.com/office/drawing/2014/main" id="{EE2B4775-F233-4790-920C-C7FF9B350C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3450" y="3240088"/>
            <a:ext cx="3810000" cy="255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2">
            <a:extLst>
              <a:ext uri="{FF2B5EF4-FFF2-40B4-BE49-F238E27FC236}">
                <a16:creationId xmlns:a16="http://schemas.microsoft.com/office/drawing/2014/main" id="{BD2FE0FD-FCE9-4D51-80B5-6A0129286146}"/>
              </a:ext>
            </a:extLst>
          </p:cNvPr>
          <p:cNvSpPr>
            <a:spLocks noChangeArrowheads="1"/>
          </p:cNvSpPr>
          <p:nvPr/>
        </p:nvSpPr>
        <p:spPr bwMode="gray">
          <a:xfrm>
            <a:off x="1524000" y="-319088"/>
            <a:ext cx="184150" cy="239713"/>
          </a:xfrm>
          <a:prstGeom prst="rect">
            <a:avLst/>
          </a:prstGeom>
          <a:noFill/>
          <a:ln>
            <a:noFill/>
          </a:ln>
          <a:effectLst>
            <a:outerShdw dist="107763" dir="2700000" algn="ctr" rotWithShape="0">
              <a:srgbClr val="B2B2B2">
                <a:alpha val="50000"/>
              </a:srgbClr>
            </a:outerShdw>
          </a:effectLst>
        </p:spPr>
        <p:txBody>
          <a:bodyPr wrap="none" anchor="ctr">
            <a:spAutoFit/>
          </a:bodyPr>
          <a:lstStyle>
            <a:lvl1pPr eaLnBrk="0" hangingPunct="0">
              <a:defRPr sz="900">
                <a:solidFill>
                  <a:srgbClr val="000000"/>
                </a:solidFill>
                <a:latin typeface="Arial" panose="02080604020202020204" pitchFamily="34" charset="0"/>
                <a:ea typeface="宋体" pitchFamily="2" charset="-122"/>
              </a:defRPr>
            </a:lvl1pPr>
            <a:lvl2pPr marL="742950" indent="-285750" eaLnBrk="0" hangingPunct="0">
              <a:defRPr sz="900">
                <a:solidFill>
                  <a:srgbClr val="000000"/>
                </a:solidFill>
                <a:latin typeface="Arial" panose="02080604020202020204" pitchFamily="34" charset="0"/>
                <a:ea typeface="宋体" pitchFamily="2" charset="-122"/>
              </a:defRPr>
            </a:lvl2pPr>
            <a:lvl3pPr marL="1143000" indent="-228600" eaLnBrk="0" hangingPunct="0">
              <a:defRPr sz="900">
                <a:solidFill>
                  <a:srgbClr val="000000"/>
                </a:solidFill>
                <a:latin typeface="Arial" panose="02080604020202020204" pitchFamily="34" charset="0"/>
                <a:ea typeface="宋体" pitchFamily="2" charset="-122"/>
              </a:defRPr>
            </a:lvl3pPr>
            <a:lvl4pPr marL="1600200" indent="-228600" eaLnBrk="0" hangingPunct="0">
              <a:defRPr sz="900">
                <a:solidFill>
                  <a:srgbClr val="000000"/>
                </a:solidFill>
                <a:latin typeface="Arial" panose="02080604020202020204" pitchFamily="34" charset="0"/>
                <a:ea typeface="宋体" pitchFamily="2" charset="-122"/>
              </a:defRPr>
            </a:lvl4pPr>
            <a:lvl5pPr marL="2057400" indent="-228600" eaLnBrk="0" hangingPunct="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eaLnBrk="1" fontAlgn="auto" hangingPunct="1">
              <a:spcBef>
                <a:spcPts val="0"/>
              </a:spcBef>
              <a:spcAft>
                <a:spcPts val="0"/>
              </a:spcAft>
              <a:defRPr/>
            </a:pPr>
            <a:endParaRPr lang="zh-CN" altLang="en-US" sz="950"/>
          </a:p>
        </p:txBody>
      </p:sp>
      <p:sp>
        <p:nvSpPr>
          <p:cNvPr id="10246" name="Rectangle 6">
            <a:extLst>
              <a:ext uri="{FF2B5EF4-FFF2-40B4-BE49-F238E27FC236}">
                <a16:creationId xmlns:a16="http://schemas.microsoft.com/office/drawing/2014/main" id="{C35E8D78-1EA1-441D-BC02-1217E3DE851A}"/>
              </a:ext>
            </a:extLst>
          </p:cNvPr>
          <p:cNvSpPr>
            <a:spLocks noChangeArrowheads="1"/>
          </p:cNvSpPr>
          <p:nvPr/>
        </p:nvSpPr>
        <p:spPr bwMode="auto">
          <a:xfrm>
            <a:off x="1524000" y="-392113"/>
            <a:ext cx="184150" cy="385763"/>
          </a:xfrm>
          <a:prstGeom prst="rect">
            <a:avLst/>
          </a:prstGeom>
          <a:noFill/>
          <a:ln w="9525">
            <a:noFill/>
            <a:miter lim="800000"/>
          </a:ln>
          <a:effectLst>
            <a:prstShdw prst="shdw17" dist="17961" dir="2700000">
              <a:schemeClr val="accent1">
                <a:gamma/>
                <a:shade val="60000"/>
                <a:invGamma/>
              </a:schemeClr>
            </a:prstShdw>
          </a:effectLst>
        </p:spPr>
        <p:txBody>
          <a:bodyPr wrap="none" anchor="ctr">
            <a:spAutoFit/>
          </a:bodyPr>
          <a:lstStyle/>
          <a:p>
            <a:pPr fontAlgn="auto">
              <a:spcBef>
                <a:spcPts val="0"/>
              </a:spcBef>
              <a:spcAft>
                <a:spcPts val="0"/>
              </a:spcAft>
              <a:defRPr/>
            </a:pPr>
            <a:endParaRPr lang="zh-CN" altLang="en-US" sz="1905">
              <a:latin typeface="Arial" panose="02080604020202020204" pitchFamily="34" charset="0"/>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
            <a:extLst>
              <a:ext uri="{FF2B5EF4-FFF2-40B4-BE49-F238E27FC236}">
                <a16:creationId xmlns:a16="http://schemas.microsoft.com/office/drawing/2014/main" id="{59B9377D-4743-48DC-B7D8-235685900D64}"/>
              </a:ext>
            </a:extLst>
          </p:cNvPr>
          <p:cNvSpPr>
            <a:spLocks noGrp="1" noChangeArrowheads="1"/>
          </p:cNvSpPr>
          <p:nvPr>
            <p:ph type="title"/>
          </p:nvPr>
        </p:nvSpPr>
        <p:spPr>
          <a:xfrm>
            <a:off x="255588" y="358775"/>
            <a:ext cx="10972800" cy="528638"/>
          </a:xfrm>
        </p:spPr>
        <p:txBody>
          <a:bodyPr/>
          <a:lstStyle/>
          <a:p>
            <a:r>
              <a:rPr lang="zh-CN" altLang="en-US"/>
              <a:t>分析航空公司现状</a:t>
            </a:r>
          </a:p>
        </p:txBody>
      </p:sp>
      <p:sp>
        <p:nvSpPr>
          <p:cNvPr id="10242" name="内容占位符 3">
            <a:extLst>
              <a:ext uri="{FF2B5EF4-FFF2-40B4-BE49-F238E27FC236}">
                <a16:creationId xmlns:a16="http://schemas.microsoft.com/office/drawing/2014/main" id="{7E51AF10-650B-40E2-B0AD-CCF72E9C592A}"/>
              </a:ext>
            </a:extLst>
          </p:cNvPr>
          <p:cNvSpPr>
            <a:spLocks noGrp="1" noChangeArrowheads="1"/>
          </p:cNvSpPr>
          <p:nvPr>
            <p:ph idx="10"/>
          </p:nvPr>
        </p:nvSpPr>
        <p:spPr>
          <a:xfrm>
            <a:off x="423863" y="1138238"/>
            <a:ext cx="11107737" cy="427037"/>
          </a:xfrm>
        </p:spPr>
        <p:txBody>
          <a:bodyPr/>
          <a:lstStyle/>
          <a:p>
            <a:r>
              <a:rPr lang="en-US" altLang="zh-CN" b="1"/>
              <a:t>2. </a:t>
            </a:r>
            <a:r>
              <a:rPr b="1"/>
              <a:t>行业外竞争</a:t>
            </a:r>
          </a:p>
        </p:txBody>
      </p:sp>
      <p:sp>
        <p:nvSpPr>
          <p:cNvPr id="10244" name="内容占位符 2">
            <a:extLst>
              <a:ext uri="{FF2B5EF4-FFF2-40B4-BE49-F238E27FC236}">
                <a16:creationId xmlns:a16="http://schemas.microsoft.com/office/drawing/2014/main" id="{E5782920-375F-4EE2-A17B-5273E095A8EC}"/>
              </a:ext>
            </a:extLst>
          </p:cNvPr>
          <p:cNvSpPr>
            <a:spLocks noGrp="1"/>
          </p:cNvSpPr>
          <p:nvPr>
            <p:ph idx="1"/>
          </p:nvPr>
        </p:nvSpPr>
        <p:spPr>
          <a:xfrm>
            <a:off x="423863" y="1817688"/>
            <a:ext cx="11107737" cy="4338637"/>
          </a:xfrm>
        </p:spPr>
        <p:txBody>
          <a:bodyPr/>
          <a:lstStyle/>
          <a:p>
            <a:pPr marL="0" indent="0">
              <a:buFont typeface="Wingdings" panose="05000000000000000000" pitchFamily="2" charset="2"/>
              <a:buNone/>
            </a:pPr>
            <a:r>
              <a:rPr kumimoji="1" lang="zh-CN" altLang="en-US" noProof="1">
                <a:cs typeface="宋体" charset="0"/>
              </a:rPr>
              <a:t>随着高铁、动车等铁路运输的兴建，航空公司受到巨大冲击。</a:t>
            </a:r>
          </a:p>
        </p:txBody>
      </p:sp>
      <p:pic>
        <p:nvPicPr>
          <p:cNvPr id="2" name="Picture 6">
            <a:extLst>
              <a:ext uri="{FF2B5EF4-FFF2-40B4-BE49-F238E27FC236}">
                <a16:creationId xmlns:a16="http://schemas.microsoft.com/office/drawing/2014/main" id="{428EC859-C066-49C6-9A71-C0F73C482F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0213" y="2373313"/>
            <a:ext cx="6240462" cy="390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2">
            <a:extLst>
              <a:ext uri="{FF2B5EF4-FFF2-40B4-BE49-F238E27FC236}">
                <a16:creationId xmlns:a16="http://schemas.microsoft.com/office/drawing/2014/main" id="{67CA6BDA-5B5A-42A9-954E-4554AEDD0515}"/>
              </a:ext>
            </a:extLst>
          </p:cNvPr>
          <p:cNvSpPr>
            <a:spLocks noGrp="1"/>
          </p:cNvSpPr>
          <p:nvPr>
            <p:ph idx="1"/>
          </p:nvPr>
        </p:nvSpPr>
        <p:spPr>
          <a:xfrm>
            <a:off x="330200" y="1817688"/>
            <a:ext cx="4322763" cy="4338637"/>
          </a:xfrm>
        </p:spPr>
        <p:txBody>
          <a:bodyPr/>
          <a:lstStyle/>
          <a:p>
            <a:pPr marL="361950" indent="-361950"/>
            <a:r>
              <a:rPr kumimoji="1" lang="zh-CN" altLang="en-US" noProof="1">
                <a:cs typeface="宋体" charset="0"/>
              </a:rPr>
              <a:t>目前航空公司已积累了大量的会员档案信息和其乘坐航班记录。</a:t>
            </a:r>
            <a:endParaRPr kumimoji="1" lang="en-US" altLang="zh-CN" noProof="1">
              <a:cs typeface="宋体" charset="0"/>
            </a:endParaRPr>
          </a:p>
          <a:p>
            <a:pPr marL="361950" indent="-361950"/>
            <a:r>
              <a:rPr kumimoji="1" lang="zh-CN" altLang="en-US" noProof="1">
                <a:cs typeface="宋体" charset="0"/>
              </a:rPr>
              <a:t>以</a:t>
            </a:r>
            <a:r>
              <a:rPr kumimoji="1" lang="en-US" altLang="zh-CN" noProof="1">
                <a:cs typeface="宋体" charset="0"/>
              </a:rPr>
              <a:t>2014-03-31</a:t>
            </a:r>
            <a:r>
              <a:rPr kumimoji="1" lang="zh-CN" altLang="en-US" noProof="1">
                <a:cs typeface="宋体" charset="0"/>
              </a:rPr>
              <a:t>为结束时间，选取宽度为两年的时间段作为分析观测窗口，抽取观测窗口内有乘机记录的所有客户的详细数据形成历史数据，</a:t>
            </a:r>
            <a:r>
              <a:rPr kumimoji="1" lang="en-US" altLang="zh-CN" noProof="1">
                <a:cs typeface="宋体" charset="0"/>
              </a:rPr>
              <a:t>44</a:t>
            </a:r>
            <a:r>
              <a:rPr kumimoji="1" lang="zh-CN" altLang="en-US" noProof="1">
                <a:cs typeface="宋体" charset="0"/>
              </a:rPr>
              <a:t>个特征，总共</a:t>
            </a:r>
            <a:r>
              <a:rPr kumimoji="1" lang="en-US" altLang="zh-CN" noProof="1">
                <a:cs typeface="宋体" charset="0"/>
              </a:rPr>
              <a:t>62988</a:t>
            </a:r>
            <a:r>
              <a:rPr kumimoji="1" lang="zh-CN" altLang="en-US" noProof="1">
                <a:cs typeface="宋体" charset="0"/>
              </a:rPr>
              <a:t>条记录。数据特征及其说明如右表所示。</a:t>
            </a:r>
          </a:p>
          <a:p>
            <a:pPr marL="361950" indent="-361950"/>
            <a:endParaRPr kumimoji="1" lang="zh-CN" altLang="en-US" noProof="1">
              <a:cs typeface="宋体" charset="0"/>
            </a:endParaRPr>
          </a:p>
        </p:txBody>
      </p:sp>
      <p:sp>
        <p:nvSpPr>
          <p:cNvPr id="2" name="标题 1">
            <a:extLst>
              <a:ext uri="{FF2B5EF4-FFF2-40B4-BE49-F238E27FC236}">
                <a16:creationId xmlns:a16="http://schemas.microsoft.com/office/drawing/2014/main" id="{81DD446E-6FD0-4B3A-AEBC-016D78D6FF91}"/>
              </a:ext>
            </a:extLst>
          </p:cNvPr>
          <p:cNvSpPr>
            <a:spLocks noGrp="1" noChangeArrowheads="1"/>
          </p:cNvSpPr>
          <p:nvPr>
            <p:ph type="title"/>
          </p:nvPr>
        </p:nvSpPr>
        <p:spPr>
          <a:xfrm>
            <a:off x="255588" y="358775"/>
            <a:ext cx="10972800" cy="528638"/>
          </a:xfrm>
        </p:spPr>
        <p:txBody>
          <a:bodyPr/>
          <a:lstStyle/>
          <a:p>
            <a:r>
              <a:rPr lang="zh-CN" altLang="en-US"/>
              <a:t>分析航空公司现状</a:t>
            </a:r>
          </a:p>
        </p:txBody>
      </p:sp>
      <p:sp>
        <p:nvSpPr>
          <p:cNvPr id="11267" name="内容占位符 3">
            <a:extLst>
              <a:ext uri="{FF2B5EF4-FFF2-40B4-BE49-F238E27FC236}">
                <a16:creationId xmlns:a16="http://schemas.microsoft.com/office/drawing/2014/main" id="{5202AE2C-85CA-4A72-81B8-5DF7885FA058}"/>
              </a:ext>
            </a:extLst>
          </p:cNvPr>
          <p:cNvSpPr>
            <a:spLocks noGrp="1" noChangeArrowheads="1"/>
          </p:cNvSpPr>
          <p:nvPr>
            <p:ph idx="10"/>
          </p:nvPr>
        </p:nvSpPr>
        <p:spPr>
          <a:xfrm>
            <a:off x="423863" y="1138238"/>
            <a:ext cx="11107737" cy="427037"/>
          </a:xfrm>
        </p:spPr>
        <p:txBody>
          <a:bodyPr/>
          <a:lstStyle/>
          <a:p>
            <a:r>
              <a:rPr altLang="zh-CN" b="1"/>
              <a:t>航空公司数据特征说明</a:t>
            </a:r>
            <a:endParaRPr b="1"/>
          </a:p>
        </p:txBody>
      </p:sp>
      <p:graphicFrame>
        <p:nvGraphicFramePr>
          <p:cNvPr id="6" name="表格 5">
            <a:extLst>
              <a:ext uri="{FF2B5EF4-FFF2-40B4-BE49-F238E27FC236}">
                <a16:creationId xmlns:a16="http://schemas.microsoft.com/office/drawing/2014/main" id="{C69A3BF2-4A8B-44EF-93C1-703EE8694FA6}"/>
              </a:ext>
            </a:extLst>
          </p:cNvPr>
          <p:cNvGraphicFramePr>
            <a:graphicFrameLocks noGrp="1"/>
          </p:cNvGraphicFramePr>
          <p:nvPr/>
        </p:nvGraphicFramePr>
        <p:xfrm>
          <a:off x="4840288" y="1860550"/>
          <a:ext cx="6550026" cy="4319590"/>
        </p:xfrm>
        <a:graphic>
          <a:graphicData uri="http://schemas.openxmlformats.org/drawingml/2006/table">
            <a:tbl>
              <a:tblPr>
                <a:tableStyleId>{5C22544A-7EE6-4342-B048-85BDC9FD1C3A}</a:tableStyleId>
              </a:tblPr>
              <a:tblGrid>
                <a:gridCol w="1591192">
                  <a:extLst>
                    <a:ext uri="{9D8B030D-6E8A-4147-A177-3AD203B41FA5}">
                      <a16:colId xmlns:a16="http://schemas.microsoft.com/office/drawing/2014/main" val="20000"/>
                    </a:ext>
                  </a:extLst>
                </a:gridCol>
                <a:gridCol w="2479417">
                  <a:extLst>
                    <a:ext uri="{9D8B030D-6E8A-4147-A177-3AD203B41FA5}">
                      <a16:colId xmlns:a16="http://schemas.microsoft.com/office/drawing/2014/main" val="20001"/>
                    </a:ext>
                  </a:extLst>
                </a:gridCol>
                <a:gridCol w="2479417">
                  <a:extLst>
                    <a:ext uri="{9D8B030D-6E8A-4147-A177-3AD203B41FA5}">
                      <a16:colId xmlns:a16="http://schemas.microsoft.com/office/drawing/2014/main" val="20002"/>
                    </a:ext>
                  </a:extLst>
                </a:gridCol>
              </a:tblGrid>
              <a:tr h="431959">
                <a:tc>
                  <a:txBody>
                    <a:bodyPr/>
                    <a:lstStyle/>
                    <a:p>
                      <a:pPr algn="ctr">
                        <a:lnSpc>
                          <a:spcPct val="115000"/>
                        </a:lnSpc>
                        <a:spcAft>
                          <a:spcPts val="0"/>
                        </a:spcAft>
                      </a:pPr>
                      <a:r>
                        <a:rPr lang="en-US" sz="1800" b="1" kern="0" dirty="0">
                          <a:solidFill>
                            <a:schemeClr val="bg1"/>
                          </a:solidFill>
                          <a:effectLst/>
                          <a:latin typeface="微软雅黑" pitchFamily="34" charset="-122"/>
                          <a:ea typeface="微软雅黑" pitchFamily="34" charset="-122"/>
                        </a:rPr>
                        <a:t> </a:t>
                      </a:r>
                      <a:endParaRPr lang="zh-CN" sz="1800" b="1" kern="100" dirty="0">
                        <a:solidFill>
                          <a:schemeClr val="bg1"/>
                        </a:solidFill>
                        <a:effectLst/>
                        <a:latin typeface="微软雅黑" pitchFamily="34" charset="-122"/>
                        <a:ea typeface="微软雅黑" pitchFamily="34" charset="-122"/>
                        <a:cs typeface="Times New Roman"/>
                      </a:endParaRPr>
                    </a:p>
                  </a:txBody>
                  <a:tcPr marL="27428" marR="27428" marT="0" marB="0" anchor="ctr">
                    <a:solidFill>
                      <a:schemeClr val="accent1"/>
                    </a:solidFill>
                  </a:tcPr>
                </a:tc>
                <a:tc>
                  <a:txBody>
                    <a:bodyPr/>
                    <a:lstStyle/>
                    <a:p>
                      <a:pPr algn="ctr">
                        <a:lnSpc>
                          <a:spcPct val="115000"/>
                        </a:lnSpc>
                        <a:spcAft>
                          <a:spcPts val="0"/>
                        </a:spcAft>
                      </a:pPr>
                      <a:r>
                        <a:rPr lang="zh-CN" sz="1800" b="1" kern="0" dirty="0">
                          <a:solidFill>
                            <a:schemeClr val="bg1"/>
                          </a:solidFill>
                          <a:effectLst/>
                          <a:latin typeface="微软雅黑" pitchFamily="34" charset="-122"/>
                          <a:ea typeface="微软雅黑" pitchFamily="34" charset="-122"/>
                        </a:rPr>
                        <a:t>特征名称</a:t>
                      </a:r>
                      <a:endParaRPr lang="zh-CN" sz="1800" b="1" kern="100" dirty="0">
                        <a:solidFill>
                          <a:schemeClr val="bg1"/>
                        </a:solidFill>
                        <a:effectLst/>
                        <a:latin typeface="微软雅黑" pitchFamily="34" charset="-122"/>
                        <a:ea typeface="微软雅黑" pitchFamily="34" charset="-122"/>
                        <a:cs typeface="Times New Roman"/>
                      </a:endParaRPr>
                    </a:p>
                  </a:txBody>
                  <a:tcPr marL="27428" marR="27428" marT="0" marB="0" anchor="ctr">
                    <a:solidFill>
                      <a:schemeClr val="accent1"/>
                    </a:solidFill>
                  </a:tcPr>
                </a:tc>
                <a:tc>
                  <a:txBody>
                    <a:bodyPr/>
                    <a:lstStyle/>
                    <a:p>
                      <a:pPr algn="ctr">
                        <a:lnSpc>
                          <a:spcPct val="115000"/>
                        </a:lnSpc>
                        <a:spcAft>
                          <a:spcPts val="0"/>
                        </a:spcAft>
                      </a:pPr>
                      <a:r>
                        <a:rPr lang="zh-CN" sz="1800" b="1" kern="0" dirty="0">
                          <a:solidFill>
                            <a:schemeClr val="bg1"/>
                          </a:solidFill>
                          <a:effectLst/>
                          <a:latin typeface="微软雅黑" pitchFamily="34" charset="-122"/>
                          <a:ea typeface="微软雅黑" pitchFamily="34" charset="-122"/>
                        </a:rPr>
                        <a:t>特征说明</a:t>
                      </a:r>
                      <a:endParaRPr lang="zh-CN" sz="1800" b="1" kern="100" dirty="0">
                        <a:solidFill>
                          <a:schemeClr val="bg1"/>
                        </a:solidFill>
                        <a:effectLst/>
                        <a:latin typeface="微软雅黑" pitchFamily="34" charset="-122"/>
                        <a:ea typeface="微软雅黑" pitchFamily="34" charset="-122"/>
                        <a:cs typeface="Times New Roman"/>
                      </a:endParaRPr>
                    </a:p>
                  </a:txBody>
                  <a:tcPr marL="27428" marR="27428" marT="0" marB="0" anchor="ctr">
                    <a:solidFill>
                      <a:schemeClr val="accent1"/>
                    </a:solidFill>
                  </a:tcPr>
                </a:tc>
                <a:extLst>
                  <a:ext uri="{0D108BD9-81ED-4DB2-BD59-A6C34878D82A}">
                    <a16:rowId xmlns:a16="http://schemas.microsoft.com/office/drawing/2014/main" val="10000"/>
                  </a:ext>
                </a:extLst>
              </a:tr>
              <a:tr h="431959">
                <a:tc rowSpan="9">
                  <a:txBody>
                    <a:bodyPr/>
                    <a:lstStyle/>
                    <a:p>
                      <a:pPr algn="ctr">
                        <a:lnSpc>
                          <a:spcPct val="115000"/>
                        </a:lnSpc>
                        <a:spcAft>
                          <a:spcPts val="0"/>
                        </a:spcAft>
                      </a:pPr>
                      <a:r>
                        <a:rPr lang="zh-CN" sz="1800" kern="0" dirty="0">
                          <a:solidFill>
                            <a:schemeClr val="bg1"/>
                          </a:solidFill>
                          <a:effectLst/>
                          <a:latin typeface="微软雅黑" pitchFamily="34" charset="-122"/>
                          <a:ea typeface="微软雅黑" pitchFamily="34" charset="-122"/>
                        </a:rPr>
                        <a:t>客户基本信息</a:t>
                      </a:r>
                      <a:endParaRPr lang="zh-CN" sz="1800" kern="100" dirty="0">
                        <a:solidFill>
                          <a:schemeClr val="bg1"/>
                        </a:solidFill>
                        <a:effectLst/>
                        <a:latin typeface="微软雅黑" pitchFamily="34" charset="-122"/>
                        <a:ea typeface="微软雅黑" pitchFamily="34" charset="-122"/>
                        <a:cs typeface="Times New Roman"/>
                      </a:endParaRPr>
                    </a:p>
                  </a:txBody>
                  <a:tcPr marL="27428" marR="27428" marT="0" marB="0" anchor="ctr">
                    <a:solidFill>
                      <a:schemeClr val="accent1"/>
                    </a:solidFill>
                  </a:tcPr>
                </a:tc>
                <a:tc>
                  <a:txBody>
                    <a:bodyPr/>
                    <a:lstStyle/>
                    <a:p>
                      <a:pPr algn="ctr">
                        <a:lnSpc>
                          <a:spcPct val="115000"/>
                        </a:lnSpc>
                        <a:spcAft>
                          <a:spcPts val="0"/>
                        </a:spcAft>
                      </a:pPr>
                      <a:r>
                        <a:rPr lang="en-US" sz="1800" kern="0" dirty="0">
                          <a:effectLst/>
                          <a:latin typeface="微软雅黑" pitchFamily="34" charset="-122"/>
                          <a:ea typeface="微软雅黑" pitchFamily="34" charset="-122"/>
                        </a:rPr>
                        <a:t>MEMBER_NO</a:t>
                      </a:r>
                      <a:endParaRPr lang="zh-CN" sz="1800" kern="100" dirty="0">
                        <a:effectLst/>
                        <a:latin typeface="微软雅黑" pitchFamily="34" charset="-122"/>
                        <a:ea typeface="微软雅黑" pitchFamily="34" charset="-122"/>
                        <a:cs typeface="Times New Roman"/>
                      </a:endParaRPr>
                    </a:p>
                  </a:txBody>
                  <a:tcPr marL="27428" marR="27428" marT="0" marB="0" anchor="ctr"/>
                </a:tc>
                <a:tc>
                  <a:txBody>
                    <a:bodyPr/>
                    <a:lstStyle/>
                    <a:p>
                      <a:pPr algn="ctr">
                        <a:lnSpc>
                          <a:spcPct val="115000"/>
                        </a:lnSpc>
                        <a:spcAft>
                          <a:spcPts val="0"/>
                        </a:spcAft>
                      </a:pPr>
                      <a:r>
                        <a:rPr lang="zh-CN" sz="1800" kern="0">
                          <a:effectLst/>
                          <a:latin typeface="微软雅黑" pitchFamily="34" charset="-122"/>
                          <a:ea typeface="微软雅黑" pitchFamily="34" charset="-122"/>
                        </a:rPr>
                        <a:t>会员卡号</a:t>
                      </a:r>
                      <a:endParaRPr lang="zh-CN" sz="1800" kern="100">
                        <a:effectLst/>
                        <a:latin typeface="微软雅黑" pitchFamily="34" charset="-122"/>
                        <a:ea typeface="微软雅黑" pitchFamily="34" charset="-122"/>
                        <a:cs typeface="Times New Roman"/>
                      </a:endParaRPr>
                    </a:p>
                  </a:txBody>
                  <a:tcPr marL="27428" marR="27428" marT="0" marB="0" anchor="ctr"/>
                </a:tc>
                <a:extLst>
                  <a:ext uri="{0D108BD9-81ED-4DB2-BD59-A6C34878D82A}">
                    <a16:rowId xmlns:a16="http://schemas.microsoft.com/office/drawing/2014/main" val="10001"/>
                  </a:ext>
                </a:extLst>
              </a:tr>
              <a:tr h="431959">
                <a:tc vMerge="1">
                  <a:txBody>
                    <a:bodyPr/>
                    <a:lstStyle/>
                    <a:p>
                      <a:endParaRPr lang="zh-CN"/>
                    </a:p>
                  </a:txBody>
                  <a:tcPr/>
                </a:tc>
                <a:tc>
                  <a:txBody>
                    <a:bodyPr/>
                    <a:lstStyle/>
                    <a:p>
                      <a:pPr algn="ctr">
                        <a:lnSpc>
                          <a:spcPct val="115000"/>
                        </a:lnSpc>
                        <a:spcAft>
                          <a:spcPts val="0"/>
                        </a:spcAft>
                      </a:pPr>
                      <a:r>
                        <a:rPr lang="en-US" sz="1800" kern="0">
                          <a:effectLst/>
                          <a:latin typeface="微软雅黑" pitchFamily="34" charset="-122"/>
                          <a:ea typeface="微软雅黑" pitchFamily="34" charset="-122"/>
                        </a:rPr>
                        <a:t>FFP_DATE</a:t>
                      </a:r>
                      <a:endParaRPr lang="zh-CN" sz="1800" kern="100">
                        <a:effectLst/>
                        <a:latin typeface="微软雅黑" pitchFamily="34" charset="-122"/>
                        <a:ea typeface="微软雅黑" pitchFamily="34" charset="-122"/>
                        <a:cs typeface="Times New Roman"/>
                      </a:endParaRPr>
                    </a:p>
                  </a:txBody>
                  <a:tcPr marL="27428" marR="27428" marT="0" marB="0" anchor="ctr"/>
                </a:tc>
                <a:tc>
                  <a:txBody>
                    <a:bodyPr/>
                    <a:lstStyle/>
                    <a:p>
                      <a:pPr algn="ctr">
                        <a:lnSpc>
                          <a:spcPct val="115000"/>
                        </a:lnSpc>
                        <a:spcAft>
                          <a:spcPts val="0"/>
                        </a:spcAft>
                      </a:pPr>
                      <a:r>
                        <a:rPr lang="zh-CN" sz="1800" kern="0">
                          <a:effectLst/>
                          <a:latin typeface="微软雅黑" pitchFamily="34" charset="-122"/>
                          <a:ea typeface="微软雅黑" pitchFamily="34" charset="-122"/>
                        </a:rPr>
                        <a:t>入会时间</a:t>
                      </a:r>
                      <a:endParaRPr lang="zh-CN" sz="1800" kern="100">
                        <a:effectLst/>
                        <a:latin typeface="微软雅黑" pitchFamily="34" charset="-122"/>
                        <a:ea typeface="微软雅黑" pitchFamily="34" charset="-122"/>
                        <a:cs typeface="Times New Roman"/>
                      </a:endParaRPr>
                    </a:p>
                  </a:txBody>
                  <a:tcPr marL="27428" marR="27428" marT="0" marB="0" anchor="ctr"/>
                </a:tc>
                <a:extLst>
                  <a:ext uri="{0D108BD9-81ED-4DB2-BD59-A6C34878D82A}">
                    <a16:rowId xmlns:a16="http://schemas.microsoft.com/office/drawing/2014/main" val="10002"/>
                  </a:ext>
                </a:extLst>
              </a:tr>
              <a:tr h="431959">
                <a:tc vMerge="1">
                  <a:txBody>
                    <a:bodyPr/>
                    <a:lstStyle/>
                    <a:p>
                      <a:endParaRPr lang="zh-CN"/>
                    </a:p>
                  </a:txBody>
                  <a:tcPr/>
                </a:tc>
                <a:tc>
                  <a:txBody>
                    <a:bodyPr/>
                    <a:lstStyle/>
                    <a:p>
                      <a:pPr algn="ctr">
                        <a:lnSpc>
                          <a:spcPct val="115000"/>
                        </a:lnSpc>
                        <a:spcAft>
                          <a:spcPts val="0"/>
                        </a:spcAft>
                      </a:pPr>
                      <a:r>
                        <a:rPr lang="en-US" sz="1800" kern="0" dirty="0">
                          <a:effectLst/>
                          <a:latin typeface="微软雅黑" pitchFamily="34" charset="-122"/>
                          <a:ea typeface="微软雅黑" pitchFamily="34" charset="-122"/>
                        </a:rPr>
                        <a:t>FIRST_FLIGHT_DATE</a:t>
                      </a:r>
                      <a:endParaRPr lang="zh-CN" sz="1800" kern="100" dirty="0">
                        <a:effectLst/>
                        <a:latin typeface="微软雅黑" pitchFamily="34" charset="-122"/>
                        <a:ea typeface="微软雅黑" pitchFamily="34" charset="-122"/>
                        <a:cs typeface="Times New Roman"/>
                      </a:endParaRPr>
                    </a:p>
                  </a:txBody>
                  <a:tcPr marL="27428" marR="27428" marT="0" marB="0" anchor="ctr"/>
                </a:tc>
                <a:tc>
                  <a:txBody>
                    <a:bodyPr/>
                    <a:lstStyle/>
                    <a:p>
                      <a:pPr algn="ctr">
                        <a:lnSpc>
                          <a:spcPct val="115000"/>
                        </a:lnSpc>
                        <a:spcAft>
                          <a:spcPts val="0"/>
                        </a:spcAft>
                      </a:pPr>
                      <a:r>
                        <a:rPr lang="zh-CN" sz="1800" kern="0">
                          <a:effectLst/>
                          <a:latin typeface="微软雅黑" pitchFamily="34" charset="-122"/>
                          <a:ea typeface="微软雅黑" pitchFamily="34" charset="-122"/>
                        </a:rPr>
                        <a:t>第一次飞行日期</a:t>
                      </a:r>
                      <a:endParaRPr lang="zh-CN" sz="1800" kern="100">
                        <a:effectLst/>
                        <a:latin typeface="微软雅黑" pitchFamily="34" charset="-122"/>
                        <a:ea typeface="微软雅黑" pitchFamily="34" charset="-122"/>
                        <a:cs typeface="Times New Roman"/>
                      </a:endParaRPr>
                    </a:p>
                  </a:txBody>
                  <a:tcPr marL="27428" marR="27428" marT="0" marB="0" anchor="ctr"/>
                </a:tc>
                <a:extLst>
                  <a:ext uri="{0D108BD9-81ED-4DB2-BD59-A6C34878D82A}">
                    <a16:rowId xmlns:a16="http://schemas.microsoft.com/office/drawing/2014/main" val="10003"/>
                  </a:ext>
                </a:extLst>
              </a:tr>
              <a:tr h="431959">
                <a:tc vMerge="1">
                  <a:txBody>
                    <a:bodyPr/>
                    <a:lstStyle/>
                    <a:p>
                      <a:endParaRPr lang="zh-CN"/>
                    </a:p>
                  </a:txBody>
                  <a:tcPr/>
                </a:tc>
                <a:tc>
                  <a:txBody>
                    <a:bodyPr/>
                    <a:lstStyle/>
                    <a:p>
                      <a:pPr algn="ctr">
                        <a:lnSpc>
                          <a:spcPct val="115000"/>
                        </a:lnSpc>
                        <a:spcAft>
                          <a:spcPts val="0"/>
                        </a:spcAft>
                      </a:pPr>
                      <a:r>
                        <a:rPr lang="en-US" sz="1800" kern="0">
                          <a:effectLst/>
                          <a:latin typeface="微软雅黑" pitchFamily="34" charset="-122"/>
                          <a:ea typeface="微软雅黑" pitchFamily="34" charset="-122"/>
                        </a:rPr>
                        <a:t>GENDER</a:t>
                      </a:r>
                      <a:endParaRPr lang="zh-CN" sz="1800" kern="100">
                        <a:effectLst/>
                        <a:latin typeface="微软雅黑" pitchFamily="34" charset="-122"/>
                        <a:ea typeface="微软雅黑" pitchFamily="34" charset="-122"/>
                        <a:cs typeface="Times New Roman"/>
                      </a:endParaRPr>
                    </a:p>
                  </a:txBody>
                  <a:tcPr marL="27428" marR="27428" marT="0" marB="0" anchor="ctr"/>
                </a:tc>
                <a:tc>
                  <a:txBody>
                    <a:bodyPr/>
                    <a:lstStyle/>
                    <a:p>
                      <a:pPr algn="ctr">
                        <a:lnSpc>
                          <a:spcPct val="115000"/>
                        </a:lnSpc>
                        <a:spcAft>
                          <a:spcPts val="0"/>
                        </a:spcAft>
                      </a:pPr>
                      <a:r>
                        <a:rPr lang="zh-CN" sz="1800" kern="0" dirty="0">
                          <a:effectLst/>
                          <a:latin typeface="微软雅黑" pitchFamily="34" charset="-122"/>
                          <a:ea typeface="微软雅黑" pitchFamily="34" charset="-122"/>
                        </a:rPr>
                        <a:t>性别</a:t>
                      </a:r>
                      <a:endParaRPr lang="zh-CN" sz="1800" kern="100" dirty="0">
                        <a:effectLst/>
                        <a:latin typeface="微软雅黑" pitchFamily="34" charset="-122"/>
                        <a:ea typeface="微软雅黑" pitchFamily="34" charset="-122"/>
                        <a:cs typeface="Times New Roman"/>
                      </a:endParaRPr>
                    </a:p>
                  </a:txBody>
                  <a:tcPr marL="27428" marR="27428" marT="0" marB="0" anchor="ctr"/>
                </a:tc>
                <a:extLst>
                  <a:ext uri="{0D108BD9-81ED-4DB2-BD59-A6C34878D82A}">
                    <a16:rowId xmlns:a16="http://schemas.microsoft.com/office/drawing/2014/main" val="10004"/>
                  </a:ext>
                </a:extLst>
              </a:tr>
              <a:tr h="431959">
                <a:tc vMerge="1">
                  <a:txBody>
                    <a:bodyPr/>
                    <a:lstStyle/>
                    <a:p>
                      <a:endParaRPr lang="zh-CN"/>
                    </a:p>
                  </a:txBody>
                  <a:tcPr/>
                </a:tc>
                <a:tc>
                  <a:txBody>
                    <a:bodyPr/>
                    <a:lstStyle/>
                    <a:p>
                      <a:pPr algn="ctr">
                        <a:lnSpc>
                          <a:spcPct val="115000"/>
                        </a:lnSpc>
                        <a:spcAft>
                          <a:spcPts val="0"/>
                        </a:spcAft>
                      </a:pPr>
                      <a:r>
                        <a:rPr lang="en-US" sz="1800" kern="0">
                          <a:effectLst/>
                          <a:latin typeface="微软雅黑" pitchFamily="34" charset="-122"/>
                          <a:ea typeface="微软雅黑" pitchFamily="34" charset="-122"/>
                        </a:rPr>
                        <a:t>FFP_TIER</a:t>
                      </a:r>
                      <a:endParaRPr lang="zh-CN" sz="1800" kern="100">
                        <a:effectLst/>
                        <a:latin typeface="微软雅黑" pitchFamily="34" charset="-122"/>
                        <a:ea typeface="微软雅黑" pitchFamily="34" charset="-122"/>
                        <a:cs typeface="Times New Roman"/>
                      </a:endParaRPr>
                    </a:p>
                  </a:txBody>
                  <a:tcPr marL="27428" marR="27428" marT="0" marB="0" anchor="ctr"/>
                </a:tc>
                <a:tc>
                  <a:txBody>
                    <a:bodyPr/>
                    <a:lstStyle/>
                    <a:p>
                      <a:pPr algn="ctr">
                        <a:lnSpc>
                          <a:spcPct val="115000"/>
                        </a:lnSpc>
                        <a:spcAft>
                          <a:spcPts val="0"/>
                        </a:spcAft>
                      </a:pPr>
                      <a:r>
                        <a:rPr lang="zh-CN" sz="1800" kern="0">
                          <a:effectLst/>
                          <a:latin typeface="微软雅黑" pitchFamily="34" charset="-122"/>
                          <a:ea typeface="微软雅黑" pitchFamily="34" charset="-122"/>
                        </a:rPr>
                        <a:t>会员卡级别</a:t>
                      </a:r>
                      <a:endParaRPr lang="zh-CN" sz="1800" kern="100">
                        <a:effectLst/>
                        <a:latin typeface="微软雅黑" pitchFamily="34" charset="-122"/>
                        <a:ea typeface="微软雅黑" pitchFamily="34" charset="-122"/>
                        <a:cs typeface="Times New Roman"/>
                      </a:endParaRPr>
                    </a:p>
                  </a:txBody>
                  <a:tcPr marL="27428" marR="27428" marT="0" marB="0" anchor="ctr"/>
                </a:tc>
                <a:extLst>
                  <a:ext uri="{0D108BD9-81ED-4DB2-BD59-A6C34878D82A}">
                    <a16:rowId xmlns:a16="http://schemas.microsoft.com/office/drawing/2014/main" val="10005"/>
                  </a:ext>
                </a:extLst>
              </a:tr>
              <a:tr h="431959">
                <a:tc vMerge="1">
                  <a:txBody>
                    <a:bodyPr/>
                    <a:lstStyle/>
                    <a:p>
                      <a:endParaRPr lang="zh-CN"/>
                    </a:p>
                  </a:txBody>
                  <a:tcPr/>
                </a:tc>
                <a:tc>
                  <a:txBody>
                    <a:bodyPr/>
                    <a:lstStyle/>
                    <a:p>
                      <a:pPr algn="ctr">
                        <a:lnSpc>
                          <a:spcPct val="115000"/>
                        </a:lnSpc>
                        <a:spcAft>
                          <a:spcPts val="0"/>
                        </a:spcAft>
                      </a:pPr>
                      <a:r>
                        <a:rPr lang="en-US" sz="1800" kern="0">
                          <a:effectLst/>
                          <a:latin typeface="微软雅黑" pitchFamily="34" charset="-122"/>
                          <a:ea typeface="微软雅黑" pitchFamily="34" charset="-122"/>
                        </a:rPr>
                        <a:t>WORK_CITY</a:t>
                      </a:r>
                      <a:endParaRPr lang="zh-CN" sz="1800" kern="100">
                        <a:effectLst/>
                        <a:latin typeface="微软雅黑" pitchFamily="34" charset="-122"/>
                        <a:ea typeface="微软雅黑" pitchFamily="34" charset="-122"/>
                        <a:cs typeface="Times New Roman"/>
                      </a:endParaRPr>
                    </a:p>
                  </a:txBody>
                  <a:tcPr marL="27428" marR="27428" marT="0" marB="0" anchor="ctr"/>
                </a:tc>
                <a:tc>
                  <a:txBody>
                    <a:bodyPr/>
                    <a:lstStyle/>
                    <a:p>
                      <a:pPr algn="ctr">
                        <a:lnSpc>
                          <a:spcPct val="115000"/>
                        </a:lnSpc>
                        <a:spcAft>
                          <a:spcPts val="0"/>
                        </a:spcAft>
                      </a:pPr>
                      <a:r>
                        <a:rPr lang="zh-CN" sz="1800" kern="0">
                          <a:effectLst/>
                          <a:latin typeface="微软雅黑" pitchFamily="34" charset="-122"/>
                          <a:ea typeface="微软雅黑" pitchFamily="34" charset="-122"/>
                        </a:rPr>
                        <a:t>工作地城市</a:t>
                      </a:r>
                      <a:endParaRPr lang="zh-CN" sz="1800" kern="100">
                        <a:effectLst/>
                        <a:latin typeface="微软雅黑" pitchFamily="34" charset="-122"/>
                        <a:ea typeface="微软雅黑" pitchFamily="34" charset="-122"/>
                        <a:cs typeface="Times New Roman"/>
                      </a:endParaRPr>
                    </a:p>
                  </a:txBody>
                  <a:tcPr marL="27428" marR="27428" marT="0" marB="0" anchor="ctr"/>
                </a:tc>
                <a:extLst>
                  <a:ext uri="{0D108BD9-81ED-4DB2-BD59-A6C34878D82A}">
                    <a16:rowId xmlns:a16="http://schemas.microsoft.com/office/drawing/2014/main" val="10006"/>
                  </a:ext>
                </a:extLst>
              </a:tr>
              <a:tr h="431959">
                <a:tc vMerge="1">
                  <a:txBody>
                    <a:bodyPr/>
                    <a:lstStyle/>
                    <a:p>
                      <a:endParaRPr lang="zh-CN"/>
                    </a:p>
                  </a:txBody>
                  <a:tcPr/>
                </a:tc>
                <a:tc>
                  <a:txBody>
                    <a:bodyPr/>
                    <a:lstStyle/>
                    <a:p>
                      <a:pPr algn="ctr">
                        <a:lnSpc>
                          <a:spcPct val="115000"/>
                        </a:lnSpc>
                        <a:spcAft>
                          <a:spcPts val="0"/>
                        </a:spcAft>
                      </a:pPr>
                      <a:r>
                        <a:rPr lang="en-US" sz="1800" kern="0">
                          <a:effectLst/>
                          <a:latin typeface="微软雅黑" pitchFamily="34" charset="-122"/>
                          <a:ea typeface="微软雅黑" pitchFamily="34" charset="-122"/>
                        </a:rPr>
                        <a:t>WORK_PROVINCE</a:t>
                      </a:r>
                      <a:endParaRPr lang="zh-CN" sz="1800" kern="100">
                        <a:effectLst/>
                        <a:latin typeface="微软雅黑" pitchFamily="34" charset="-122"/>
                        <a:ea typeface="微软雅黑" pitchFamily="34" charset="-122"/>
                        <a:cs typeface="Times New Roman"/>
                      </a:endParaRPr>
                    </a:p>
                  </a:txBody>
                  <a:tcPr marL="27428" marR="27428" marT="0" marB="0" anchor="ctr"/>
                </a:tc>
                <a:tc>
                  <a:txBody>
                    <a:bodyPr/>
                    <a:lstStyle/>
                    <a:p>
                      <a:pPr algn="ctr">
                        <a:lnSpc>
                          <a:spcPct val="115000"/>
                        </a:lnSpc>
                        <a:spcAft>
                          <a:spcPts val="0"/>
                        </a:spcAft>
                      </a:pPr>
                      <a:r>
                        <a:rPr lang="zh-CN" sz="1800" kern="0">
                          <a:effectLst/>
                          <a:latin typeface="微软雅黑" pitchFamily="34" charset="-122"/>
                          <a:ea typeface="微软雅黑" pitchFamily="34" charset="-122"/>
                        </a:rPr>
                        <a:t>工作地所在省份</a:t>
                      </a:r>
                      <a:endParaRPr lang="zh-CN" sz="1800" kern="100">
                        <a:effectLst/>
                        <a:latin typeface="微软雅黑" pitchFamily="34" charset="-122"/>
                        <a:ea typeface="微软雅黑" pitchFamily="34" charset="-122"/>
                        <a:cs typeface="Times New Roman"/>
                      </a:endParaRPr>
                    </a:p>
                  </a:txBody>
                  <a:tcPr marL="27428" marR="27428" marT="0" marB="0" anchor="ctr"/>
                </a:tc>
                <a:extLst>
                  <a:ext uri="{0D108BD9-81ED-4DB2-BD59-A6C34878D82A}">
                    <a16:rowId xmlns:a16="http://schemas.microsoft.com/office/drawing/2014/main" val="10007"/>
                  </a:ext>
                </a:extLst>
              </a:tr>
              <a:tr h="431959">
                <a:tc vMerge="1">
                  <a:txBody>
                    <a:bodyPr/>
                    <a:lstStyle/>
                    <a:p>
                      <a:endParaRPr lang="zh-CN"/>
                    </a:p>
                  </a:txBody>
                  <a:tcPr/>
                </a:tc>
                <a:tc>
                  <a:txBody>
                    <a:bodyPr/>
                    <a:lstStyle/>
                    <a:p>
                      <a:pPr algn="ctr">
                        <a:lnSpc>
                          <a:spcPct val="115000"/>
                        </a:lnSpc>
                        <a:spcAft>
                          <a:spcPts val="0"/>
                        </a:spcAft>
                      </a:pPr>
                      <a:r>
                        <a:rPr lang="en-US" sz="1800" kern="0">
                          <a:effectLst/>
                          <a:latin typeface="微软雅黑" pitchFamily="34" charset="-122"/>
                          <a:ea typeface="微软雅黑" pitchFamily="34" charset="-122"/>
                        </a:rPr>
                        <a:t>WORK_COUNTRY</a:t>
                      </a:r>
                      <a:endParaRPr lang="zh-CN" sz="1800" kern="100">
                        <a:effectLst/>
                        <a:latin typeface="微软雅黑" pitchFamily="34" charset="-122"/>
                        <a:ea typeface="微软雅黑" pitchFamily="34" charset="-122"/>
                        <a:cs typeface="Times New Roman"/>
                      </a:endParaRPr>
                    </a:p>
                  </a:txBody>
                  <a:tcPr marL="27428" marR="27428" marT="0" marB="0" anchor="ctr"/>
                </a:tc>
                <a:tc>
                  <a:txBody>
                    <a:bodyPr/>
                    <a:lstStyle/>
                    <a:p>
                      <a:pPr algn="ctr">
                        <a:lnSpc>
                          <a:spcPct val="115000"/>
                        </a:lnSpc>
                        <a:spcAft>
                          <a:spcPts val="0"/>
                        </a:spcAft>
                      </a:pPr>
                      <a:r>
                        <a:rPr lang="zh-CN" sz="1800" kern="0">
                          <a:effectLst/>
                          <a:latin typeface="微软雅黑" pitchFamily="34" charset="-122"/>
                          <a:ea typeface="微软雅黑" pitchFamily="34" charset="-122"/>
                        </a:rPr>
                        <a:t>工作地所在国家</a:t>
                      </a:r>
                      <a:endParaRPr lang="zh-CN" sz="1800" kern="100">
                        <a:effectLst/>
                        <a:latin typeface="微软雅黑" pitchFamily="34" charset="-122"/>
                        <a:ea typeface="微软雅黑" pitchFamily="34" charset="-122"/>
                        <a:cs typeface="Times New Roman"/>
                      </a:endParaRPr>
                    </a:p>
                  </a:txBody>
                  <a:tcPr marL="27428" marR="27428" marT="0" marB="0" anchor="ctr"/>
                </a:tc>
                <a:extLst>
                  <a:ext uri="{0D108BD9-81ED-4DB2-BD59-A6C34878D82A}">
                    <a16:rowId xmlns:a16="http://schemas.microsoft.com/office/drawing/2014/main" val="10008"/>
                  </a:ext>
                </a:extLst>
              </a:tr>
              <a:tr h="431959">
                <a:tc vMerge="1">
                  <a:txBody>
                    <a:bodyPr/>
                    <a:lstStyle/>
                    <a:p>
                      <a:endParaRPr lang="zh-CN"/>
                    </a:p>
                  </a:txBody>
                  <a:tcPr/>
                </a:tc>
                <a:tc>
                  <a:txBody>
                    <a:bodyPr/>
                    <a:lstStyle/>
                    <a:p>
                      <a:pPr algn="ctr">
                        <a:lnSpc>
                          <a:spcPct val="115000"/>
                        </a:lnSpc>
                        <a:spcAft>
                          <a:spcPts val="0"/>
                        </a:spcAft>
                      </a:pPr>
                      <a:r>
                        <a:rPr lang="en-US" sz="1800" kern="0">
                          <a:effectLst/>
                          <a:latin typeface="微软雅黑" pitchFamily="34" charset="-122"/>
                          <a:ea typeface="微软雅黑" pitchFamily="34" charset="-122"/>
                        </a:rPr>
                        <a:t>AGE</a:t>
                      </a:r>
                      <a:endParaRPr lang="zh-CN" sz="1800" kern="100">
                        <a:effectLst/>
                        <a:latin typeface="微软雅黑" pitchFamily="34" charset="-122"/>
                        <a:ea typeface="微软雅黑" pitchFamily="34" charset="-122"/>
                        <a:cs typeface="Times New Roman"/>
                      </a:endParaRPr>
                    </a:p>
                  </a:txBody>
                  <a:tcPr marL="27428" marR="27428" marT="0" marB="0" anchor="ctr"/>
                </a:tc>
                <a:tc>
                  <a:txBody>
                    <a:bodyPr/>
                    <a:lstStyle/>
                    <a:p>
                      <a:pPr algn="ctr">
                        <a:lnSpc>
                          <a:spcPct val="115000"/>
                        </a:lnSpc>
                        <a:spcAft>
                          <a:spcPts val="0"/>
                        </a:spcAft>
                      </a:pPr>
                      <a:r>
                        <a:rPr lang="zh-CN" sz="1800" kern="0" dirty="0">
                          <a:effectLst/>
                          <a:latin typeface="微软雅黑" pitchFamily="34" charset="-122"/>
                          <a:ea typeface="微软雅黑" pitchFamily="34" charset="-122"/>
                        </a:rPr>
                        <a:t>年龄</a:t>
                      </a:r>
                      <a:endParaRPr lang="zh-CN" sz="1800" kern="100" dirty="0">
                        <a:effectLst/>
                        <a:latin typeface="微软雅黑" pitchFamily="34" charset="-122"/>
                        <a:ea typeface="微软雅黑" pitchFamily="34" charset="-122"/>
                        <a:cs typeface="Times New Roman"/>
                      </a:endParaRPr>
                    </a:p>
                  </a:txBody>
                  <a:tcPr marL="27428" marR="27428" marT="0" marB="0" anchor="ctr"/>
                </a:tc>
                <a:extLst>
                  <a:ext uri="{0D108BD9-81ED-4DB2-BD59-A6C34878D82A}">
                    <a16:rowId xmlns:a16="http://schemas.microsoft.com/office/drawing/2014/main" val="10009"/>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a:extLst>
              <a:ext uri="{FF2B5EF4-FFF2-40B4-BE49-F238E27FC236}">
                <a16:creationId xmlns:a16="http://schemas.microsoft.com/office/drawing/2014/main" id="{571C1163-B7D3-480F-B8F6-53673CF748CC}"/>
              </a:ext>
            </a:extLst>
          </p:cNvPr>
          <p:cNvSpPr>
            <a:spLocks noGrp="1" noChangeArrowheads="1"/>
          </p:cNvSpPr>
          <p:nvPr>
            <p:ph type="title"/>
          </p:nvPr>
        </p:nvSpPr>
        <p:spPr>
          <a:xfrm>
            <a:off x="255588" y="358775"/>
            <a:ext cx="10972800" cy="528638"/>
          </a:xfrm>
        </p:spPr>
        <p:txBody>
          <a:bodyPr/>
          <a:lstStyle/>
          <a:p>
            <a:r>
              <a:rPr lang="zh-CN" altLang="en-US"/>
              <a:t>航空公司客户数据说明</a:t>
            </a:r>
          </a:p>
        </p:txBody>
      </p:sp>
      <p:graphicFrame>
        <p:nvGraphicFramePr>
          <p:cNvPr id="5" name="内容占位符 4">
            <a:extLst>
              <a:ext uri="{FF2B5EF4-FFF2-40B4-BE49-F238E27FC236}">
                <a16:creationId xmlns:a16="http://schemas.microsoft.com/office/drawing/2014/main" id="{2D5D1207-C60E-4AF6-8ED0-2B8D0D232280}"/>
              </a:ext>
            </a:extLst>
          </p:cNvPr>
          <p:cNvGraphicFramePr>
            <a:graphicFrameLocks noGrp="1"/>
          </p:cNvGraphicFramePr>
          <p:nvPr>
            <p:ph idx="1"/>
          </p:nvPr>
        </p:nvGraphicFramePr>
        <p:xfrm>
          <a:off x="633413" y="1379538"/>
          <a:ext cx="10798175" cy="4895847"/>
        </p:xfrm>
        <a:graphic>
          <a:graphicData uri="http://schemas.openxmlformats.org/drawingml/2006/table">
            <a:tbl>
              <a:tblPr>
                <a:tableStyleId>{5C22544A-7EE6-4342-B048-85BDC9FD1C3A}</a:tableStyleId>
              </a:tblPr>
              <a:tblGrid>
                <a:gridCol w="2623193">
                  <a:extLst>
                    <a:ext uri="{9D8B030D-6E8A-4147-A177-3AD203B41FA5}">
                      <a16:colId xmlns:a16="http://schemas.microsoft.com/office/drawing/2014/main" val="20000"/>
                    </a:ext>
                  </a:extLst>
                </a:gridCol>
                <a:gridCol w="4087491">
                  <a:extLst>
                    <a:ext uri="{9D8B030D-6E8A-4147-A177-3AD203B41FA5}">
                      <a16:colId xmlns:a16="http://schemas.microsoft.com/office/drawing/2014/main" val="20001"/>
                    </a:ext>
                  </a:extLst>
                </a:gridCol>
                <a:gridCol w="4087491">
                  <a:extLst>
                    <a:ext uri="{9D8B030D-6E8A-4147-A177-3AD203B41FA5}">
                      <a16:colId xmlns:a16="http://schemas.microsoft.com/office/drawing/2014/main" val="20002"/>
                    </a:ext>
                  </a:extLst>
                </a:gridCol>
              </a:tblGrid>
              <a:tr h="287991">
                <a:tc>
                  <a:txBody>
                    <a:bodyPr/>
                    <a:lstStyle/>
                    <a:p>
                      <a:pPr algn="ctr">
                        <a:lnSpc>
                          <a:spcPct val="115000"/>
                        </a:lnSpc>
                        <a:spcAft>
                          <a:spcPts val="0"/>
                        </a:spcAft>
                      </a:pPr>
                      <a:r>
                        <a:rPr lang="zh-CN" altLang="en-US" sz="1600" b="1" kern="100" dirty="0">
                          <a:solidFill>
                            <a:schemeClr val="bg1"/>
                          </a:solidFill>
                          <a:effectLst/>
                          <a:latin typeface="微软雅黑" pitchFamily="34" charset="-122"/>
                          <a:ea typeface="微软雅黑" pitchFamily="34" charset="-122"/>
                          <a:cs typeface="Times New Roman"/>
                        </a:rPr>
                        <a:t>表  名</a:t>
                      </a:r>
                      <a:endParaRPr lang="zh-CN" sz="1600" b="1" kern="100" dirty="0">
                        <a:solidFill>
                          <a:schemeClr val="bg1"/>
                        </a:solidFill>
                        <a:effectLst/>
                        <a:latin typeface="微软雅黑" pitchFamily="34" charset="-122"/>
                        <a:ea typeface="微软雅黑" pitchFamily="34" charset="-122"/>
                        <a:cs typeface="Times New Roman"/>
                      </a:endParaRPr>
                    </a:p>
                  </a:txBody>
                  <a:tcPr marL="68581" marR="68581" marT="0" marB="0" anchor="ctr">
                    <a:solidFill>
                      <a:schemeClr val="accent1"/>
                    </a:solidFill>
                  </a:tcPr>
                </a:tc>
                <a:tc>
                  <a:txBody>
                    <a:bodyPr/>
                    <a:lstStyle/>
                    <a:p>
                      <a:pPr algn="ctr">
                        <a:lnSpc>
                          <a:spcPct val="115000"/>
                        </a:lnSpc>
                        <a:spcAft>
                          <a:spcPts val="0"/>
                        </a:spcAft>
                      </a:pPr>
                      <a:r>
                        <a:rPr lang="zh-CN" sz="1600" b="1" kern="0" dirty="0">
                          <a:solidFill>
                            <a:schemeClr val="bg1"/>
                          </a:solidFill>
                          <a:effectLst/>
                          <a:latin typeface="微软雅黑" pitchFamily="34" charset="-122"/>
                          <a:ea typeface="微软雅黑" pitchFamily="34" charset="-122"/>
                        </a:rPr>
                        <a:t>特征名称</a:t>
                      </a:r>
                      <a:endParaRPr lang="zh-CN" sz="1600" b="1" kern="100" dirty="0">
                        <a:solidFill>
                          <a:schemeClr val="bg1"/>
                        </a:solidFill>
                        <a:effectLst/>
                        <a:latin typeface="微软雅黑" pitchFamily="34" charset="-122"/>
                        <a:ea typeface="微软雅黑" pitchFamily="34" charset="-122"/>
                        <a:cs typeface="Times New Roman"/>
                      </a:endParaRPr>
                    </a:p>
                  </a:txBody>
                  <a:tcPr marL="27423" marR="27423" marT="0" marB="0" anchor="ctr">
                    <a:solidFill>
                      <a:schemeClr val="accent1"/>
                    </a:solidFill>
                  </a:tcPr>
                </a:tc>
                <a:tc>
                  <a:txBody>
                    <a:bodyPr/>
                    <a:lstStyle/>
                    <a:p>
                      <a:pPr algn="ctr">
                        <a:lnSpc>
                          <a:spcPct val="115000"/>
                        </a:lnSpc>
                        <a:spcAft>
                          <a:spcPts val="0"/>
                        </a:spcAft>
                      </a:pPr>
                      <a:r>
                        <a:rPr lang="zh-CN" sz="1600" b="1" kern="0" dirty="0">
                          <a:solidFill>
                            <a:schemeClr val="bg1"/>
                          </a:solidFill>
                          <a:effectLst/>
                          <a:latin typeface="微软雅黑" pitchFamily="34" charset="-122"/>
                          <a:ea typeface="微软雅黑" pitchFamily="34" charset="-122"/>
                        </a:rPr>
                        <a:t>特征说明</a:t>
                      </a:r>
                      <a:endParaRPr lang="zh-CN" sz="1600" b="1" kern="100" dirty="0">
                        <a:solidFill>
                          <a:schemeClr val="bg1"/>
                        </a:solidFill>
                        <a:effectLst/>
                        <a:latin typeface="微软雅黑" pitchFamily="34" charset="-122"/>
                        <a:ea typeface="微软雅黑" pitchFamily="34" charset="-122"/>
                        <a:cs typeface="Times New Roman"/>
                      </a:endParaRPr>
                    </a:p>
                  </a:txBody>
                  <a:tcPr marL="27423" marR="27423" marT="0" marB="0" anchor="ctr">
                    <a:solidFill>
                      <a:schemeClr val="accent1"/>
                    </a:solidFill>
                  </a:tcPr>
                </a:tc>
                <a:extLst>
                  <a:ext uri="{0D108BD9-81ED-4DB2-BD59-A6C34878D82A}">
                    <a16:rowId xmlns:a16="http://schemas.microsoft.com/office/drawing/2014/main" val="10000"/>
                  </a:ext>
                </a:extLst>
              </a:tr>
              <a:tr h="287991">
                <a:tc rowSpan="9">
                  <a:txBody>
                    <a:bodyPr/>
                    <a:lstStyle/>
                    <a:p>
                      <a:pPr algn="ctr">
                        <a:lnSpc>
                          <a:spcPct val="115000"/>
                        </a:lnSpc>
                        <a:spcAft>
                          <a:spcPts val="0"/>
                        </a:spcAft>
                      </a:pPr>
                      <a:r>
                        <a:rPr lang="zh-CN" sz="1600" kern="0" dirty="0">
                          <a:solidFill>
                            <a:schemeClr val="bg1"/>
                          </a:solidFill>
                          <a:effectLst/>
                          <a:latin typeface="微软雅黑" pitchFamily="34" charset="-122"/>
                          <a:ea typeface="微软雅黑" pitchFamily="34" charset="-122"/>
                        </a:rPr>
                        <a:t>乘机信息</a:t>
                      </a:r>
                      <a:endParaRPr lang="zh-CN" sz="1600" kern="100" dirty="0">
                        <a:solidFill>
                          <a:schemeClr val="bg1"/>
                        </a:solidFill>
                        <a:effectLst/>
                        <a:latin typeface="微软雅黑" pitchFamily="34" charset="-122"/>
                        <a:ea typeface="微软雅黑" pitchFamily="34" charset="-122"/>
                        <a:cs typeface="Times New Roman"/>
                      </a:endParaRPr>
                    </a:p>
                  </a:txBody>
                  <a:tcPr marL="68581" marR="68581" marT="0" marB="0" anchor="ctr">
                    <a:solidFill>
                      <a:schemeClr val="accent1"/>
                    </a:solidFill>
                  </a:tcPr>
                </a:tc>
                <a:tc>
                  <a:txBody>
                    <a:bodyPr/>
                    <a:lstStyle/>
                    <a:p>
                      <a:pPr algn="ctr">
                        <a:lnSpc>
                          <a:spcPct val="115000"/>
                        </a:lnSpc>
                        <a:spcAft>
                          <a:spcPts val="0"/>
                        </a:spcAft>
                      </a:pPr>
                      <a:r>
                        <a:rPr lang="en-US" sz="1600" kern="0">
                          <a:effectLst/>
                          <a:latin typeface="微软雅黑" pitchFamily="34" charset="-122"/>
                          <a:ea typeface="微软雅黑" pitchFamily="34" charset="-122"/>
                        </a:rPr>
                        <a:t>FLIGHT_COUNT</a:t>
                      </a:r>
                      <a:endParaRPr lang="zh-CN" sz="1600" kern="100">
                        <a:effectLst/>
                        <a:latin typeface="微软雅黑" pitchFamily="34" charset="-122"/>
                        <a:ea typeface="微软雅黑" pitchFamily="34" charset="-122"/>
                        <a:cs typeface="Times New Roman"/>
                      </a:endParaRPr>
                    </a:p>
                  </a:txBody>
                  <a:tcPr marL="68581" marR="68581" marT="0" marB="0" anchor="ctr"/>
                </a:tc>
                <a:tc>
                  <a:txBody>
                    <a:bodyPr/>
                    <a:lstStyle/>
                    <a:p>
                      <a:pPr algn="ctr">
                        <a:lnSpc>
                          <a:spcPct val="115000"/>
                        </a:lnSpc>
                        <a:spcAft>
                          <a:spcPts val="0"/>
                        </a:spcAft>
                      </a:pPr>
                      <a:r>
                        <a:rPr lang="zh-CN" sz="1600" kern="0">
                          <a:effectLst/>
                          <a:latin typeface="微软雅黑" pitchFamily="34" charset="-122"/>
                          <a:ea typeface="微软雅黑" pitchFamily="34" charset="-122"/>
                        </a:rPr>
                        <a:t>观测窗口内的飞行次数</a:t>
                      </a:r>
                      <a:endParaRPr lang="zh-CN" sz="1600" kern="100">
                        <a:effectLst/>
                        <a:latin typeface="微软雅黑" pitchFamily="34" charset="-122"/>
                        <a:ea typeface="微软雅黑" pitchFamily="34" charset="-122"/>
                        <a:cs typeface="Times New Roman"/>
                      </a:endParaRPr>
                    </a:p>
                  </a:txBody>
                  <a:tcPr marL="68581" marR="68581" marT="0" marB="0" anchor="ctr"/>
                </a:tc>
                <a:extLst>
                  <a:ext uri="{0D108BD9-81ED-4DB2-BD59-A6C34878D82A}">
                    <a16:rowId xmlns:a16="http://schemas.microsoft.com/office/drawing/2014/main" val="10001"/>
                  </a:ext>
                </a:extLst>
              </a:tr>
              <a:tr h="287991">
                <a:tc vMerge="1">
                  <a:txBody>
                    <a:bodyPr/>
                    <a:lstStyle/>
                    <a:p>
                      <a:endParaRPr lang="zh-CN"/>
                    </a:p>
                  </a:txBody>
                  <a:tcPr/>
                </a:tc>
                <a:tc>
                  <a:txBody>
                    <a:bodyPr/>
                    <a:lstStyle/>
                    <a:p>
                      <a:pPr algn="ctr">
                        <a:lnSpc>
                          <a:spcPct val="115000"/>
                        </a:lnSpc>
                        <a:spcAft>
                          <a:spcPts val="0"/>
                        </a:spcAft>
                      </a:pPr>
                      <a:r>
                        <a:rPr lang="en-US" sz="1600" kern="0">
                          <a:effectLst/>
                          <a:latin typeface="微软雅黑" pitchFamily="34" charset="-122"/>
                          <a:ea typeface="微软雅黑" pitchFamily="34" charset="-122"/>
                        </a:rPr>
                        <a:t>LOAD_TIME</a:t>
                      </a:r>
                      <a:endParaRPr lang="zh-CN" sz="1600" kern="100">
                        <a:effectLst/>
                        <a:latin typeface="微软雅黑" pitchFamily="34" charset="-122"/>
                        <a:ea typeface="微软雅黑" pitchFamily="34" charset="-122"/>
                        <a:cs typeface="Times New Roman"/>
                      </a:endParaRPr>
                    </a:p>
                  </a:txBody>
                  <a:tcPr marL="68581" marR="68581" marT="0" marB="0" anchor="ctr"/>
                </a:tc>
                <a:tc>
                  <a:txBody>
                    <a:bodyPr/>
                    <a:lstStyle/>
                    <a:p>
                      <a:pPr algn="ctr">
                        <a:lnSpc>
                          <a:spcPct val="115000"/>
                        </a:lnSpc>
                        <a:spcAft>
                          <a:spcPts val="0"/>
                        </a:spcAft>
                      </a:pPr>
                      <a:r>
                        <a:rPr lang="zh-CN" sz="1600" kern="0">
                          <a:effectLst/>
                          <a:latin typeface="微软雅黑" pitchFamily="34" charset="-122"/>
                          <a:ea typeface="微软雅黑" pitchFamily="34" charset="-122"/>
                        </a:rPr>
                        <a:t>观测窗口的结束时间</a:t>
                      </a:r>
                      <a:endParaRPr lang="zh-CN" sz="1600" kern="100">
                        <a:effectLst/>
                        <a:latin typeface="微软雅黑" pitchFamily="34" charset="-122"/>
                        <a:ea typeface="微软雅黑" pitchFamily="34" charset="-122"/>
                        <a:cs typeface="Times New Roman"/>
                      </a:endParaRPr>
                    </a:p>
                  </a:txBody>
                  <a:tcPr marL="68581" marR="68581" marT="0" marB="0" anchor="ctr"/>
                </a:tc>
                <a:extLst>
                  <a:ext uri="{0D108BD9-81ED-4DB2-BD59-A6C34878D82A}">
                    <a16:rowId xmlns:a16="http://schemas.microsoft.com/office/drawing/2014/main" val="10002"/>
                  </a:ext>
                </a:extLst>
              </a:tr>
              <a:tr h="287991">
                <a:tc vMerge="1">
                  <a:txBody>
                    <a:bodyPr/>
                    <a:lstStyle/>
                    <a:p>
                      <a:endParaRPr lang="zh-CN"/>
                    </a:p>
                  </a:txBody>
                  <a:tcPr/>
                </a:tc>
                <a:tc>
                  <a:txBody>
                    <a:bodyPr/>
                    <a:lstStyle/>
                    <a:p>
                      <a:pPr algn="ctr">
                        <a:lnSpc>
                          <a:spcPct val="115000"/>
                        </a:lnSpc>
                        <a:spcAft>
                          <a:spcPts val="0"/>
                        </a:spcAft>
                      </a:pPr>
                      <a:r>
                        <a:rPr lang="en-US" sz="1600" kern="0">
                          <a:effectLst/>
                          <a:latin typeface="微软雅黑" pitchFamily="34" charset="-122"/>
                          <a:ea typeface="微软雅黑" pitchFamily="34" charset="-122"/>
                        </a:rPr>
                        <a:t>LAST_TO_END</a:t>
                      </a:r>
                      <a:endParaRPr lang="zh-CN" sz="1600" kern="100">
                        <a:effectLst/>
                        <a:latin typeface="微软雅黑" pitchFamily="34" charset="-122"/>
                        <a:ea typeface="微软雅黑" pitchFamily="34" charset="-122"/>
                        <a:cs typeface="Times New Roman"/>
                      </a:endParaRPr>
                    </a:p>
                  </a:txBody>
                  <a:tcPr marL="68581" marR="68581" marT="0" marB="0" anchor="ctr"/>
                </a:tc>
                <a:tc>
                  <a:txBody>
                    <a:bodyPr/>
                    <a:lstStyle/>
                    <a:p>
                      <a:pPr algn="ctr">
                        <a:lnSpc>
                          <a:spcPct val="115000"/>
                        </a:lnSpc>
                        <a:spcAft>
                          <a:spcPts val="0"/>
                        </a:spcAft>
                      </a:pPr>
                      <a:r>
                        <a:rPr lang="zh-CN" sz="1600" kern="0">
                          <a:effectLst/>
                          <a:latin typeface="微软雅黑" pitchFamily="34" charset="-122"/>
                          <a:ea typeface="微软雅黑" pitchFamily="34" charset="-122"/>
                        </a:rPr>
                        <a:t>最后一次乘机时间至观测窗口结束时长</a:t>
                      </a:r>
                      <a:endParaRPr lang="zh-CN" sz="1600" kern="100">
                        <a:effectLst/>
                        <a:latin typeface="微软雅黑" pitchFamily="34" charset="-122"/>
                        <a:ea typeface="微软雅黑" pitchFamily="34" charset="-122"/>
                        <a:cs typeface="Times New Roman"/>
                      </a:endParaRPr>
                    </a:p>
                  </a:txBody>
                  <a:tcPr marL="68581" marR="68581" marT="0" marB="0" anchor="ctr"/>
                </a:tc>
                <a:extLst>
                  <a:ext uri="{0D108BD9-81ED-4DB2-BD59-A6C34878D82A}">
                    <a16:rowId xmlns:a16="http://schemas.microsoft.com/office/drawing/2014/main" val="10003"/>
                  </a:ext>
                </a:extLst>
              </a:tr>
              <a:tr h="287991">
                <a:tc vMerge="1">
                  <a:txBody>
                    <a:bodyPr/>
                    <a:lstStyle/>
                    <a:p>
                      <a:endParaRPr lang="zh-CN"/>
                    </a:p>
                  </a:txBody>
                  <a:tcPr/>
                </a:tc>
                <a:tc>
                  <a:txBody>
                    <a:bodyPr/>
                    <a:lstStyle/>
                    <a:p>
                      <a:pPr algn="ctr">
                        <a:lnSpc>
                          <a:spcPct val="115000"/>
                        </a:lnSpc>
                        <a:spcAft>
                          <a:spcPts val="0"/>
                        </a:spcAft>
                      </a:pPr>
                      <a:r>
                        <a:rPr lang="en-US" sz="1600" kern="0">
                          <a:effectLst/>
                          <a:latin typeface="微软雅黑" pitchFamily="34" charset="-122"/>
                          <a:ea typeface="微软雅黑" pitchFamily="34" charset="-122"/>
                        </a:rPr>
                        <a:t>AVG_DISCOUNT</a:t>
                      </a:r>
                      <a:endParaRPr lang="zh-CN" sz="1600" kern="100">
                        <a:effectLst/>
                        <a:latin typeface="微软雅黑" pitchFamily="34" charset="-122"/>
                        <a:ea typeface="微软雅黑" pitchFamily="34" charset="-122"/>
                        <a:cs typeface="Times New Roman"/>
                      </a:endParaRPr>
                    </a:p>
                  </a:txBody>
                  <a:tcPr marL="68581" marR="68581" marT="0" marB="0" anchor="ctr"/>
                </a:tc>
                <a:tc>
                  <a:txBody>
                    <a:bodyPr/>
                    <a:lstStyle/>
                    <a:p>
                      <a:pPr algn="ctr">
                        <a:lnSpc>
                          <a:spcPct val="115000"/>
                        </a:lnSpc>
                        <a:spcAft>
                          <a:spcPts val="0"/>
                        </a:spcAft>
                      </a:pPr>
                      <a:r>
                        <a:rPr lang="zh-CN" sz="1600" kern="0">
                          <a:effectLst/>
                          <a:latin typeface="微软雅黑" pitchFamily="34" charset="-122"/>
                          <a:ea typeface="微软雅黑" pitchFamily="34" charset="-122"/>
                        </a:rPr>
                        <a:t>平均折扣率</a:t>
                      </a:r>
                      <a:endParaRPr lang="zh-CN" sz="1600" kern="100">
                        <a:effectLst/>
                        <a:latin typeface="微软雅黑" pitchFamily="34" charset="-122"/>
                        <a:ea typeface="微软雅黑" pitchFamily="34" charset="-122"/>
                        <a:cs typeface="Times New Roman"/>
                      </a:endParaRPr>
                    </a:p>
                  </a:txBody>
                  <a:tcPr marL="68581" marR="68581" marT="0" marB="0" anchor="ctr"/>
                </a:tc>
                <a:extLst>
                  <a:ext uri="{0D108BD9-81ED-4DB2-BD59-A6C34878D82A}">
                    <a16:rowId xmlns:a16="http://schemas.microsoft.com/office/drawing/2014/main" val="10004"/>
                  </a:ext>
                </a:extLst>
              </a:tr>
              <a:tr h="287991">
                <a:tc vMerge="1">
                  <a:txBody>
                    <a:bodyPr/>
                    <a:lstStyle/>
                    <a:p>
                      <a:endParaRPr lang="zh-CN"/>
                    </a:p>
                  </a:txBody>
                  <a:tcPr/>
                </a:tc>
                <a:tc>
                  <a:txBody>
                    <a:bodyPr/>
                    <a:lstStyle/>
                    <a:p>
                      <a:pPr algn="ctr">
                        <a:lnSpc>
                          <a:spcPct val="115000"/>
                        </a:lnSpc>
                        <a:spcAft>
                          <a:spcPts val="0"/>
                        </a:spcAft>
                      </a:pPr>
                      <a:r>
                        <a:rPr lang="en-US" sz="1600" kern="0">
                          <a:effectLst/>
                          <a:latin typeface="微软雅黑" pitchFamily="34" charset="-122"/>
                          <a:ea typeface="微软雅黑" pitchFamily="34" charset="-122"/>
                        </a:rPr>
                        <a:t>SUM_YR</a:t>
                      </a:r>
                      <a:endParaRPr lang="zh-CN" sz="1600" kern="100">
                        <a:effectLst/>
                        <a:latin typeface="微软雅黑" pitchFamily="34" charset="-122"/>
                        <a:ea typeface="微软雅黑" pitchFamily="34" charset="-122"/>
                        <a:cs typeface="Times New Roman"/>
                      </a:endParaRPr>
                    </a:p>
                  </a:txBody>
                  <a:tcPr marL="68581" marR="68581" marT="0" marB="0" anchor="ctr"/>
                </a:tc>
                <a:tc>
                  <a:txBody>
                    <a:bodyPr/>
                    <a:lstStyle/>
                    <a:p>
                      <a:pPr algn="ctr">
                        <a:lnSpc>
                          <a:spcPct val="115000"/>
                        </a:lnSpc>
                        <a:spcAft>
                          <a:spcPts val="0"/>
                        </a:spcAft>
                      </a:pPr>
                      <a:r>
                        <a:rPr lang="zh-CN" sz="1600" kern="0">
                          <a:effectLst/>
                          <a:latin typeface="微软雅黑" pitchFamily="34" charset="-122"/>
                          <a:ea typeface="微软雅黑" pitchFamily="34" charset="-122"/>
                        </a:rPr>
                        <a:t>观测窗口的票价收入</a:t>
                      </a:r>
                      <a:endParaRPr lang="zh-CN" sz="1600" kern="100">
                        <a:effectLst/>
                        <a:latin typeface="微软雅黑" pitchFamily="34" charset="-122"/>
                        <a:ea typeface="微软雅黑" pitchFamily="34" charset="-122"/>
                        <a:cs typeface="Times New Roman"/>
                      </a:endParaRPr>
                    </a:p>
                  </a:txBody>
                  <a:tcPr marL="68581" marR="68581" marT="0" marB="0" anchor="ctr"/>
                </a:tc>
                <a:extLst>
                  <a:ext uri="{0D108BD9-81ED-4DB2-BD59-A6C34878D82A}">
                    <a16:rowId xmlns:a16="http://schemas.microsoft.com/office/drawing/2014/main" val="10005"/>
                  </a:ext>
                </a:extLst>
              </a:tr>
              <a:tr h="287991">
                <a:tc vMerge="1">
                  <a:txBody>
                    <a:bodyPr/>
                    <a:lstStyle/>
                    <a:p>
                      <a:endParaRPr lang="zh-CN"/>
                    </a:p>
                  </a:txBody>
                  <a:tcPr/>
                </a:tc>
                <a:tc>
                  <a:txBody>
                    <a:bodyPr/>
                    <a:lstStyle/>
                    <a:p>
                      <a:pPr algn="ctr">
                        <a:lnSpc>
                          <a:spcPct val="115000"/>
                        </a:lnSpc>
                        <a:spcAft>
                          <a:spcPts val="0"/>
                        </a:spcAft>
                      </a:pPr>
                      <a:r>
                        <a:rPr lang="en-US" sz="1600" kern="0" dirty="0">
                          <a:effectLst/>
                          <a:latin typeface="微软雅黑" pitchFamily="34" charset="-122"/>
                          <a:ea typeface="微软雅黑" pitchFamily="34" charset="-122"/>
                        </a:rPr>
                        <a:t>SEG_KM_SUM</a:t>
                      </a:r>
                      <a:endParaRPr lang="zh-CN" sz="1600" kern="100" dirty="0">
                        <a:effectLst/>
                        <a:latin typeface="微软雅黑" pitchFamily="34" charset="-122"/>
                        <a:ea typeface="微软雅黑" pitchFamily="34" charset="-122"/>
                        <a:cs typeface="Times New Roman"/>
                      </a:endParaRPr>
                    </a:p>
                  </a:txBody>
                  <a:tcPr marL="68581" marR="68581" marT="0" marB="0" anchor="ctr"/>
                </a:tc>
                <a:tc>
                  <a:txBody>
                    <a:bodyPr/>
                    <a:lstStyle/>
                    <a:p>
                      <a:pPr algn="ctr">
                        <a:lnSpc>
                          <a:spcPct val="115000"/>
                        </a:lnSpc>
                        <a:spcAft>
                          <a:spcPts val="0"/>
                        </a:spcAft>
                      </a:pPr>
                      <a:r>
                        <a:rPr lang="zh-CN" sz="1600" kern="0">
                          <a:effectLst/>
                          <a:latin typeface="微软雅黑" pitchFamily="34" charset="-122"/>
                          <a:ea typeface="微软雅黑" pitchFamily="34" charset="-122"/>
                        </a:rPr>
                        <a:t>观测窗口的总飞行公里数</a:t>
                      </a:r>
                      <a:endParaRPr lang="zh-CN" sz="1600" kern="100">
                        <a:effectLst/>
                        <a:latin typeface="微软雅黑" pitchFamily="34" charset="-122"/>
                        <a:ea typeface="微软雅黑" pitchFamily="34" charset="-122"/>
                        <a:cs typeface="Times New Roman"/>
                      </a:endParaRPr>
                    </a:p>
                  </a:txBody>
                  <a:tcPr marL="68581" marR="68581" marT="0" marB="0" anchor="ctr"/>
                </a:tc>
                <a:extLst>
                  <a:ext uri="{0D108BD9-81ED-4DB2-BD59-A6C34878D82A}">
                    <a16:rowId xmlns:a16="http://schemas.microsoft.com/office/drawing/2014/main" val="10006"/>
                  </a:ext>
                </a:extLst>
              </a:tr>
              <a:tr h="287991">
                <a:tc vMerge="1">
                  <a:txBody>
                    <a:bodyPr/>
                    <a:lstStyle/>
                    <a:p>
                      <a:endParaRPr lang="zh-CN"/>
                    </a:p>
                  </a:txBody>
                  <a:tcPr/>
                </a:tc>
                <a:tc>
                  <a:txBody>
                    <a:bodyPr/>
                    <a:lstStyle/>
                    <a:p>
                      <a:pPr algn="ctr">
                        <a:lnSpc>
                          <a:spcPct val="115000"/>
                        </a:lnSpc>
                        <a:spcAft>
                          <a:spcPts val="0"/>
                        </a:spcAft>
                      </a:pPr>
                      <a:r>
                        <a:rPr lang="en-US" sz="1600" kern="0">
                          <a:effectLst/>
                          <a:latin typeface="微软雅黑" pitchFamily="34" charset="-122"/>
                          <a:ea typeface="微软雅黑" pitchFamily="34" charset="-122"/>
                        </a:rPr>
                        <a:t>LAST_FLIGHT_DATE</a:t>
                      </a:r>
                      <a:endParaRPr lang="zh-CN" sz="1600" kern="100">
                        <a:effectLst/>
                        <a:latin typeface="微软雅黑" pitchFamily="34" charset="-122"/>
                        <a:ea typeface="微软雅黑" pitchFamily="34" charset="-122"/>
                        <a:cs typeface="Times New Roman"/>
                      </a:endParaRPr>
                    </a:p>
                  </a:txBody>
                  <a:tcPr marL="68581" marR="68581" marT="0" marB="0" anchor="ctr"/>
                </a:tc>
                <a:tc>
                  <a:txBody>
                    <a:bodyPr/>
                    <a:lstStyle/>
                    <a:p>
                      <a:pPr algn="ctr">
                        <a:lnSpc>
                          <a:spcPct val="115000"/>
                        </a:lnSpc>
                        <a:spcAft>
                          <a:spcPts val="0"/>
                        </a:spcAft>
                      </a:pPr>
                      <a:r>
                        <a:rPr lang="zh-CN" sz="1600" kern="0">
                          <a:effectLst/>
                          <a:latin typeface="微软雅黑" pitchFamily="34" charset="-122"/>
                          <a:ea typeface="微软雅黑" pitchFamily="34" charset="-122"/>
                        </a:rPr>
                        <a:t>末次飞行日期</a:t>
                      </a:r>
                      <a:endParaRPr lang="zh-CN" sz="1600" kern="100">
                        <a:effectLst/>
                        <a:latin typeface="微软雅黑" pitchFamily="34" charset="-122"/>
                        <a:ea typeface="微软雅黑" pitchFamily="34" charset="-122"/>
                        <a:cs typeface="Times New Roman"/>
                      </a:endParaRPr>
                    </a:p>
                  </a:txBody>
                  <a:tcPr marL="68581" marR="68581" marT="0" marB="0" anchor="ctr"/>
                </a:tc>
                <a:extLst>
                  <a:ext uri="{0D108BD9-81ED-4DB2-BD59-A6C34878D82A}">
                    <a16:rowId xmlns:a16="http://schemas.microsoft.com/office/drawing/2014/main" val="10007"/>
                  </a:ext>
                </a:extLst>
              </a:tr>
              <a:tr h="287991">
                <a:tc vMerge="1">
                  <a:txBody>
                    <a:bodyPr/>
                    <a:lstStyle/>
                    <a:p>
                      <a:endParaRPr lang="zh-CN"/>
                    </a:p>
                  </a:txBody>
                  <a:tcPr/>
                </a:tc>
                <a:tc>
                  <a:txBody>
                    <a:bodyPr/>
                    <a:lstStyle/>
                    <a:p>
                      <a:pPr algn="ctr">
                        <a:lnSpc>
                          <a:spcPct val="115000"/>
                        </a:lnSpc>
                        <a:spcAft>
                          <a:spcPts val="0"/>
                        </a:spcAft>
                      </a:pPr>
                      <a:r>
                        <a:rPr lang="en-US" sz="1600" kern="0" dirty="0">
                          <a:effectLst/>
                          <a:latin typeface="微软雅黑" pitchFamily="34" charset="-122"/>
                          <a:ea typeface="微软雅黑" pitchFamily="34" charset="-122"/>
                        </a:rPr>
                        <a:t>AVG_INTERVAL</a:t>
                      </a:r>
                      <a:endParaRPr lang="zh-CN" sz="1600" kern="100" dirty="0">
                        <a:effectLst/>
                        <a:latin typeface="微软雅黑" pitchFamily="34" charset="-122"/>
                        <a:ea typeface="微软雅黑" pitchFamily="34" charset="-122"/>
                        <a:cs typeface="Times New Roman"/>
                      </a:endParaRPr>
                    </a:p>
                  </a:txBody>
                  <a:tcPr marL="68581" marR="68581" marT="0" marB="0" anchor="ctr"/>
                </a:tc>
                <a:tc>
                  <a:txBody>
                    <a:bodyPr/>
                    <a:lstStyle/>
                    <a:p>
                      <a:pPr algn="ctr">
                        <a:lnSpc>
                          <a:spcPct val="115000"/>
                        </a:lnSpc>
                        <a:spcAft>
                          <a:spcPts val="0"/>
                        </a:spcAft>
                      </a:pPr>
                      <a:r>
                        <a:rPr lang="zh-CN" sz="1600" kern="0">
                          <a:effectLst/>
                          <a:latin typeface="微软雅黑" pitchFamily="34" charset="-122"/>
                          <a:ea typeface="微软雅黑" pitchFamily="34" charset="-122"/>
                        </a:rPr>
                        <a:t>平均乘机时间间隔</a:t>
                      </a:r>
                      <a:endParaRPr lang="zh-CN" sz="1600" kern="100">
                        <a:effectLst/>
                        <a:latin typeface="微软雅黑" pitchFamily="34" charset="-122"/>
                        <a:ea typeface="微软雅黑" pitchFamily="34" charset="-122"/>
                        <a:cs typeface="Times New Roman"/>
                      </a:endParaRPr>
                    </a:p>
                  </a:txBody>
                  <a:tcPr marL="68581" marR="68581" marT="0" marB="0" anchor="ctr"/>
                </a:tc>
                <a:extLst>
                  <a:ext uri="{0D108BD9-81ED-4DB2-BD59-A6C34878D82A}">
                    <a16:rowId xmlns:a16="http://schemas.microsoft.com/office/drawing/2014/main" val="10008"/>
                  </a:ext>
                </a:extLst>
              </a:tr>
              <a:tr h="287991">
                <a:tc vMerge="1">
                  <a:txBody>
                    <a:bodyPr/>
                    <a:lstStyle/>
                    <a:p>
                      <a:endParaRPr lang="zh-CN"/>
                    </a:p>
                  </a:txBody>
                  <a:tcPr/>
                </a:tc>
                <a:tc>
                  <a:txBody>
                    <a:bodyPr/>
                    <a:lstStyle/>
                    <a:p>
                      <a:pPr algn="ctr">
                        <a:lnSpc>
                          <a:spcPct val="115000"/>
                        </a:lnSpc>
                        <a:spcAft>
                          <a:spcPts val="0"/>
                        </a:spcAft>
                      </a:pPr>
                      <a:r>
                        <a:rPr lang="en-US" sz="1600" kern="0">
                          <a:effectLst/>
                          <a:latin typeface="微软雅黑" pitchFamily="34" charset="-122"/>
                          <a:ea typeface="微软雅黑" pitchFamily="34" charset="-122"/>
                        </a:rPr>
                        <a:t>MAX_INTERVAL</a:t>
                      </a:r>
                      <a:endParaRPr lang="zh-CN" sz="1600" kern="100">
                        <a:effectLst/>
                        <a:latin typeface="微软雅黑" pitchFamily="34" charset="-122"/>
                        <a:ea typeface="微软雅黑" pitchFamily="34" charset="-122"/>
                        <a:cs typeface="Times New Roman"/>
                      </a:endParaRPr>
                    </a:p>
                  </a:txBody>
                  <a:tcPr marL="68581" marR="68581" marT="0" marB="0" anchor="ctr"/>
                </a:tc>
                <a:tc>
                  <a:txBody>
                    <a:bodyPr/>
                    <a:lstStyle/>
                    <a:p>
                      <a:pPr algn="ctr">
                        <a:lnSpc>
                          <a:spcPct val="115000"/>
                        </a:lnSpc>
                        <a:spcAft>
                          <a:spcPts val="0"/>
                        </a:spcAft>
                      </a:pPr>
                      <a:r>
                        <a:rPr lang="zh-CN" sz="1600" kern="0">
                          <a:effectLst/>
                          <a:latin typeface="微软雅黑" pitchFamily="34" charset="-122"/>
                          <a:ea typeface="微软雅黑" pitchFamily="34" charset="-122"/>
                        </a:rPr>
                        <a:t>最大乘机间隔</a:t>
                      </a:r>
                      <a:endParaRPr lang="zh-CN" sz="1600" kern="100">
                        <a:effectLst/>
                        <a:latin typeface="微软雅黑" pitchFamily="34" charset="-122"/>
                        <a:ea typeface="微软雅黑" pitchFamily="34" charset="-122"/>
                        <a:cs typeface="Times New Roman"/>
                      </a:endParaRPr>
                    </a:p>
                  </a:txBody>
                  <a:tcPr marL="68581" marR="68581" marT="0" marB="0" anchor="ctr"/>
                </a:tc>
                <a:extLst>
                  <a:ext uri="{0D108BD9-81ED-4DB2-BD59-A6C34878D82A}">
                    <a16:rowId xmlns:a16="http://schemas.microsoft.com/office/drawing/2014/main" val="10009"/>
                  </a:ext>
                </a:extLst>
              </a:tr>
              <a:tr h="287991">
                <a:tc rowSpan="7">
                  <a:txBody>
                    <a:bodyPr/>
                    <a:lstStyle/>
                    <a:p>
                      <a:pPr algn="ctr">
                        <a:lnSpc>
                          <a:spcPct val="115000"/>
                        </a:lnSpc>
                        <a:spcAft>
                          <a:spcPts val="0"/>
                        </a:spcAft>
                      </a:pPr>
                      <a:r>
                        <a:rPr lang="zh-CN" sz="1600" kern="100" dirty="0">
                          <a:solidFill>
                            <a:schemeClr val="bg1"/>
                          </a:solidFill>
                          <a:effectLst/>
                          <a:latin typeface="微软雅黑" pitchFamily="34" charset="-122"/>
                          <a:ea typeface="微软雅黑" pitchFamily="34" charset="-122"/>
                        </a:rPr>
                        <a:t>积分信息</a:t>
                      </a:r>
                      <a:endParaRPr lang="zh-CN" sz="1600" kern="100" dirty="0">
                        <a:solidFill>
                          <a:schemeClr val="bg1"/>
                        </a:solidFill>
                        <a:effectLst/>
                        <a:latin typeface="微软雅黑" pitchFamily="34" charset="-122"/>
                        <a:ea typeface="微软雅黑" pitchFamily="34" charset="-122"/>
                        <a:cs typeface="Times New Roman"/>
                      </a:endParaRPr>
                    </a:p>
                  </a:txBody>
                  <a:tcPr marL="68581" marR="68581" marT="0" marB="0" anchor="ctr">
                    <a:solidFill>
                      <a:schemeClr val="accent1"/>
                    </a:solidFill>
                  </a:tcPr>
                </a:tc>
                <a:tc>
                  <a:txBody>
                    <a:bodyPr/>
                    <a:lstStyle/>
                    <a:p>
                      <a:pPr algn="ctr">
                        <a:lnSpc>
                          <a:spcPct val="115000"/>
                        </a:lnSpc>
                        <a:spcAft>
                          <a:spcPts val="0"/>
                        </a:spcAft>
                      </a:pPr>
                      <a:r>
                        <a:rPr lang="en-US" sz="1600" kern="0">
                          <a:effectLst/>
                          <a:latin typeface="微软雅黑" pitchFamily="34" charset="-122"/>
                          <a:ea typeface="微软雅黑" pitchFamily="34" charset="-122"/>
                        </a:rPr>
                        <a:t>EXCHANGE_COUNT</a:t>
                      </a:r>
                      <a:endParaRPr lang="zh-CN" sz="1600" kern="100">
                        <a:effectLst/>
                        <a:latin typeface="微软雅黑" pitchFamily="34" charset="-122"/>
                        <a:ea typeface="微软雅黑" pitchFamily="34" charset="-122"/>
                        <a:cs typeface="Times New Roman"/>
                      </a:endParaRPr>
                    </a:p>
                  </a:txBody>
                  <a:tcPr marL="68581" marR="68581" marT="0" marB="0" anchor="ctr"/>
                </a:tc>
                <a:tc>
                  <a:txBody>
                    <a:bodyPr/>
                    <a:lstStyle/>
                    <a:p>
                      <a:pPr algn="ctr">
                        <a:lnSpc>
                          <a:spcPct val="115000"/>
                        </a:lnSpc>
                        <a:spcAft>
                          <a:spcPts val="0"/>
                        </a:spcAft>
                      </a:pPr>
                      <a:r>
                        <a:rPr lang="zh-CN" sz="1600" kern="0">
                          <a:effectLst/>
                          <a:latin typeface="微软雅黑" pitchFamily="34" charset="-122"/>
                          <a:ea typeface="微软雅黑" pitchFamily="34" charset="-122"/>
                        </a:rPr>
                        <a:t>积分兑换次数</a:t>
                      </a:r>
                      <a:endParaRPr lang="zh-CN" sz="1600" kern="100">
                        <a:effectLst/>
                        <a:latin typeface="微软雅黑" pitchFamily="34" charset="-122"/>
                        <a:ea typeface="微软雅黑" pitchFamily="34" charset="-122"/>
                        <a:cs typeface="Times New Roman"/>
                      </a:endParaRPr>
                    </a:p>
                  </a:txBody>
                  <a:tcPr marL="68581" marR="68581" marT="0" marB="0" anchor="ctr"/>
                </a:tc>
                <a:extLst>
                  <a:ext uri="{0D108BD9-81ED-4DB2-BD59-A6C34878D82A}">
                    <a16:rowId xmlns:a16="http://schemas.microsoft.com/office/drawing/2014/main" val="10010"/>
                  </a:ext>
                </a:extLst>
              </a:tr>
              <a:tr h="287991">
                <a:tc vMerge="1">
                  <a:txBody>
                    <a:bodyPr/>
                    <a:lstStyle/>
                    <a:p>
                      <a:endParaRPr lang="zh-CN"/>
                    </a:p>
                  </a:txBody>
                  <a:tcPr/>
                </a:tc>
                <a:tc>
                  <a:txBody>
                    <a:bodyPr/>
                    <a:lstStyle/>
                    <a:p>
                      <a:pPr algn="ctr">
                        <a:lnSpc>
                          <a:spcPct val="115000"/>
                        </a:lnSpc>
                        <a:spcAft>
                          <a:spcPts val="0"/>
                        </a:spcAft>
                      </a:pPr>
                      <a:r>
                        <a:rPr lang="en-US" sz="1600" kern="0">
                          <a:effectLst/>
                          <a:latin typeface="微软雅黑" pitchFamily="34" charset="-122"/>
                          <a:ea typeface="微软雅黑" pitchFamily="34" charset="-122"/>
                        </a:rPr>
                        <a:t>EP_SUM</a:t>
                      </a:r>
                      <a:endParaRPr lang="zh-CN" sz="1600" kern="100">
                        <a:effectLst/>
                        <a:latin typeface="微软雅黑" pitchFamily="34" charset="-122"/>
                        <a:ea typeface="微软雅黑" pitchFamily="34" charset="-122"/>
                        <a:cs typeface="Times New Roman"/>
                      </a:endParaRPr>
                    </a:p>
                  </a:txBody>
                  <a:tcPr marL="68581" marR="68581" marT="0" marB="0" anchor="ctr"/>
                </a:tc>
                <a:tc>
                  <a:txBody>
                    <a:bodyPr/>
                    <a:lstStyle/>
                    <a:p>
                      <a:pPr algn="ctr">
                        <a:lnSpc>
                          <a:spcPct val="115000"/>
                        </a:lnSpc>
                        <a:spcAft>
                          <a:spcPts val="0"/>
                        </a:spcAft>
                      </a:pPr>
                      <a:r>
                        <a:rPr lang="zh-CN" sz="1600" kern="0">
                          <a:effectLst/>
                          <a:latin typeface="微软雅黑" pitchFamily="34" charset="-122"/>
                          <a:ea typeface="微软雅黑" pitchFamily="34" charset="-122"/>
                        </a:rPr>
                        <a:t>总精英积分</a:t>
                      </a:r>
                      <a:endParaRPr lang="zh-CN" sz="1600" kern="100">
                        <a:effectLst/>
                        <a:latin typeface="微软雅黑" pitchFamily="34" charset="-122"/>
                        <a:ea typeface="微软雅黑" pitchFamily="34" charset="-122"/>
                        <a:cs typeface="Times New Roman"/>
                      </a:endParaRPr>
                    </a:p>
                  </a:txBody>
                  <a:tcPr marL="68581" marR="68581" marT="0" marB="0" anchor="ctr"/>
                </a:tc>
                <a:extLst>
                  <a:ext uri="{0D108BD9-81ED-4DB2-BD59-A6C34878D82A}">
                    <a16:rowId xmlns:a16="http://schemas.microsoft.com/office/drawing/2014/main" val="10011"/>
                  </a:ext>
                </a:extLst>
              </a:tr>
              <a:tr h="287991">
                <a:tc vMerge="1">
                  <a:txBody>
                    <a:bodyPr/>
                    <a:lstStyle/>
                    <a:p>
                      <a:endParaRPr lang="zh-CN"/>
                    </a:p>
                  </a:txBody>
                  <a:tcPr/>
                </a:tc>
                <a:tc>
                  <a:txBody>
                    <a:bodyPr/>
                    <a:lstStyle/>
                    <a:p>
                      <a:pPr algn="ctr">
                        <a:lnSpc>
                          <a:spcPct val="115000"/>
                        </a:lnSpc>
                        <a:spcAft>
                          <a:spcPts val="0"/>
                        </a:spcAft>
                      </a:pPr>
                      <a:r>
                        <a:rPr lang="en-US" sz="1600" kern="0">
                          <a:effectLst/>
                          <a:latin typeface="微软雅黑" pitchFamily="34" charset="-122"/>
                          <a:ea typeface="微软雅黑" pitchFamily="34" charset="-122"/>
                        </a:rPr>
                        <a:t>PROMOPTIVE_SUM</a:t>
                      </a:r>
                      <a:endParaRPr lang="zh-CN" sz="1600" kern="100">
                        <a:effectLst/>
                        <a:latin typeface="微软雅黑" pitchFamily="34" charset="-122"/>
                        <a:ea typeface="微软雅黑" pitchFamily="34" charset="-122"/>
                        <a:cs typeface="Times New Roman"/>
                      </a:endParaRPr>
                    </a:p>
                  </a:txBody>
                  <a:tcPr marL="68581" marR="68581" marT="0" marB="0" anchor="ctr"/>
                </a:tc>
                <a:tc>
                  <a:txBody>
                    <a:bodyPr/>
                    <a:lstStyle/>
                    <a:p>
                      <a:pPr algn="ctr">
                        <a:lnSpc>
                          <a:spcPct val="115000"/>
                        </a:lnSpc>
                        <a:spcAft>
                          <a:spcPts val="0"/>
                        </a:spcAft>
                      </a:pPr>
                      <a:r>
                        <a:rPr lang="zh-CN" sz="1600" kern="0">
                          <a:effectLst/>
                          <a:latin typeface="微软雅黑" pitchFamily="34" charset="-122"/>
                          <a:ea typeface="微软雅黑" pitchFamily="34" charset="-122"/>
                        </a:rPr>
                        <a:t>促销积分</a:t>
                      </a:r>
                      <a:endParaRPr lang="zh-CN" sz="1600" kern="100">
                        <a:effectLst/>
                        <a:latin typeface="微软雅黑" pitchFamily="34" charset="-122"/>
                        <a:ea typeface="微软雅黑" pitchFamily="34" charset="-122"/>
                        <a:cs typeface="Times New Roman"/>
                      </a:endParaRPr>
                    </a:p>
                  </a:txBody>
                  <a:tcPr marL="68581" marR="68581" marT="0" marB="0" anchor="ctr"/>
                </a:tc>
                <a:extLst>
                  <a:ext uri="{0D108BD9-81ED-4DB2-BD59-A6C34878D82A}">
                    <a16:rowId xmlns:a16="http://schemas.microsoft.com/office/drawing/2014/main" val="10012"/>
                  </a:ext>
                </a:extLst>
              </a:tr>
              <a:tr h="287991">
                <a:tc vMerge="1">
                  <a:txBody>
                    <a:bodyPr/>
                    <a:lstStyle/>
                    <a:p>
                      <a:endParaRPr lang="zh-CN"/>
                    </a:p>
                  </a:txBody>
                  <a:tcPr/>
                </a:tc>
                <a:tc>
                  <a:txBody>
                    <a:bodyPr/>
                    <a:lstStyle/>
                    <a:p>
                      <a:pPr algn="ctr">
                        <a:lnSpc>
                          <a:spcPct val="115000"/>
                        </a:lnSpc>
                        <a:spcAft>
                          <a:spcPts val="0"/>
                        </a:spcAft>
                      </a:pPr>
                      <a:r>
                        <a:rPr lang="en-US" sz="1600" kern="0">
                          <a:effectLst/>
                          <a:latin typeface="微软雅黑" pitchFamily="34" charset="-122"/>
                          <a:ea typeface="微软雅黑" pitchFamily="34" charset="-122"/>
                        </a:rPr>
                        <a:t>PARTNER_SUM</a:t>
                      </a:r>
                      <a:endParaRPr lang="zh-CN" sz="1600" kern="100">
                        <a:effectLst/>
                        <a:latin typeface="微软雅黑" pitchFamily="34" charset="-122"/>
                        <a:ea typeface="微软雅黑" pitchFamily="34" charset="-122"/>
                        <a:cs typeface="Times New Roman"/>
                      </a:endParaRPr>
                    </a:p>
                  </a:txBody>
                  <a:tcPr marL="68581" marR="68581" marT="0" marB="0" anchor="ctr"/>
                </a:tc>
                <a:tc>
                  <a:txBody>
                    <a:bodyPr/>
                    <a:lstStyle/>
                    <a:p>
                      <a:pPr algn="ctr">
                        <a:lnSpc>
                          <a:spcPct val="115000"/>
                        </a:lnSpc>
                        <a:spcAft>
                          <a:spcPts val="0"/>
                        </a:spcAft>
                      </a:pPr>
                      <a:r>
                        <a:rPr lang="zh-CN" sz="1600" kern="0">
                          <a:effectLst/>
                          <a:latin typeface="微软雅黑" pitchFamily="34" charset="-122"/>
                          <a:ea typeface="微软雅黑" pitchFamily="34" charset="-122"/>
                        </a:rPr>
                        <a:t>合作伙伴积分</a:t>
                      </a:r>
                      <a:endParaRPr lang="zh-CN" sz="1600" kern="100">
                        <a:effectLst/>
                        <a:latin typeface="微软雅黑" pitchFamily="34" charset="-122"/>
                        <a:ea typeface="微软雅黑" pitchFamily="34" charset="-122"/>
                        <a:cs typeface="Times New Roman"/>
                      </a:endParaRPr>
                    </a:p>
                  </a:txBody>
                  <a:tcPr marL="68581" marR="68581" marT="0" marB="0" anchor="ctr"/>
                </a:tc>
                <a:extLst>
                  <a:ext uri="{0D108BD9-81ED-4DB2-BD59-A6C34878D82A}">
                    <a16:rowId xmlns:a16="http://schemas.microsoft.com/office/drawing/2014/main" val="10013"/>
                  </a:ext>
                </a:extLst>
              </a:tr>
              <a:tr h="287991">
                <a:tc vMerge="1">
                  <a:txBody>
                    <a:bodyPr/>
                    <a:lstStyle/>
                    <a:p>
                      <a:endParaRPr lang="zh-CN"/>
                    </a:p>
                  </a:txBody>
                  <a:tcPr/>
                </a:tc>
                <a:tc>
                  <a:txBody>
                    <a:bodyPr/>
                    <a:lstStyle/>
                    <a:p>
                      <a:pPr algn="ctr">
                        <a:lnSpc>
                          <a:spcPct val="115000"/>
                        </a:lnSpc>
                        <a:spcAft>
                          <a:spcPts val="0"/>
                        </a:spcAft>
                      </a:pPr>
                      <a:r>
                        <a:rPr lang="en-US" sz="1600" kern="0">
                          <a:effectLst/>
                          <a:latin typeface="微软雅黑" pitchFamily="34" charset="-122"/>
                          <a:ea typeface="微软雅黑" pitchFamily="34" charset="-122"/>
                        </a:rPr>
                        <a:t>POINTS_SUM</a:t>
                      </a:r>
                      <a:endParaRPr lang="zh-CN" sz="1600" kern="100">
                        <a:effectLst/>
                        <a:latin typeface="微软雅黑" pitchFamily="34" charset="-122"/>
                        <a:ea typeface="微软雅黑" pitchFamily="34" charset="-122"/>
                        <a:cs typeface="Times New Roman"/>
                      </a:endParaRPr>
                    </a:p>
                  </a:txBody>
                  <a:tcPr marL="68581" marR="68581" marT="0" marB="0" anchor="ctr"/>
                </a:tc>
                <a:tc>
                  <a:txBody>
                    <a:bodyPr/>
                    <a:lstStyle/>
                    <a:p>
                      <a:pPr algn="ctr">
                        <a:lnSpc>
                          <a:spcPct val="115000"/>
                        </a:lnSpc>
                        <a:spcAft>
                          <a:spcPts val="0"/>
                        </a:spcAft>
                      </a:pPr>
                      <a:r>
                        <a:rPr lang="zh-CN" sz="1600" kern="0">
                          <a:effectLst/>
                          <a:latin typeface="微软雅黑" pitchFamily="34" charset="-122"/>
                          <a:ea typeface="微软雅黑" pitchFamily="34" charset="-122"/>
                        </a:rPr>
                        <a:t>总累计积分</a:t>
                      </a:r>
                      <a:endParaRPr lang="zh-CN" sz="1600" kern="100">
                        <a:effectLst/>
                        <a:latin typeface="微软雅黑" pitchFamily="34" charset="-122"/>
                        <a:ea typeface="微软雅黑" pitchFamily="34" charset="-122"/>
                        <a:cs typeface="Times New Roman"/>
                      </a:endParaRPr>
                    </a:p>
                  </a:txBody>
                  <a:tcPr marL="68581" marR="68581" marT="0" marB="0" anchor="ctr"/>
                </a:tc>
                <a:extLst>
                  <a:ext uri="{0D108BD9-81ED-4DB2-BD59-A6C34878D82A}">
                    <a16:rowId xmlns:a16="http://schemas.microsoft.com/office/drawing/2014/main" val="10014"/>
                  </a:ext>
                </a:extLst>
              </a:tr>
              <a:tr h="287991">
                <a:tc vMerge="1">
                  <a:txBody>
                    <a:bodyPr/>
                    <a:lstStyle/>
                    <a:p>
                      <a:endParaRPr lang="zh-CN"/>
                    </a:p>
                  </a:txBody>
                  <a:tcPr/>
                </a:tc>
                <a:tc>
                  <a:txBody>
                    <a:bodyPr/>
                    <a:lstStyle/>
                    <a:p>
                      <a:pPr algn="ctr">
                        <a:lnSpc>
                          <a:spcPct val="115000"/>
                        </a:lnSpc>
                        <a:spcAft>
                          <a:spcPts val="0"/>
                        </a:spcAft>
                      </a:pPr>
                      <a:r>
                        <a:rPr lang="en-US" sz="1600" kern="0">
                          <a:effectLst/>
                          <a:latin typeface="微软雅黑" pitchFamily="34" charset="-122"/>
                          <a:ea typeface="微软雅黑" pitchFamily="34" charset="-122"/>
                        </a:rPr>
                        <a:t>POINT_NOTFLIGHT</a:t>
                      </a:r>
                      <a:endParaRPr lang="zh-CN" sz="1600" kern="100">
                        <a:effectLst/>
                        <a:latin typeface="微软雅黑" pitchFamily="34" charset="-122"/>
                        <a:ea typeface="微软雅黑" pitchFamily="34" charset="-122"/>
                        <a:cs typeface="Times New Roman"/>
                      </a:endParaRPr>
                    </a:p>
                  </a:txBody>
                  <a:tcPr marL="68581" marR="68581" marT="0" marB="0" anchor="ctr"/>
                </a:tc>
                <a:tc>
                  <a:txBody>
                    <a:bodyPr/>
                    <a:lstStyle/>
                    <a:p>
                      <a:pPr algn="ctr">
                        <a:lnSpc>
                          <a:spcPct val="115000"/>
                        </a:lnSpc>
                        <a:spcAft>
                          <a:spcPts val="0"/>
                        </a:spcAft>
                      </a:pPr>
                      <a:r>
                        <a:rPr lang="zh-CN" sz="1600" kern="0">
                          <a:effectLst/>
                          <a:latin typeface="微软雅黑" pitchFamily="34" charset="-122"/>
                          <a:ea typeface="微软雅黑" pitchFamily="34" charset="-122"/>
                        </a:rPr>
                        <a:t>非乘机的积分变动次数</a:t>
                      </a:r>
                      <a:endParaRPr lang="zh-CN" sz="1600" kern="100">
                        <a:effectLst/>
                        <a:latin typeface="微软雅黑" pitchFamily="34" charset="-122"/>
                        <a:ea typeface="微软雅黑" pitchFamily="34" charset="-122"/>
                        <a:cs typeface="Times New Roman"/>
                      </a:endParaRPr>
                    </a:p>
                  </a:txBody>
                  <a:tcPr marL="68581" marR="68581" marT="0" marB="0" anchor="ctr"/>
                </a:tc>
                <a:extLst>
                  <a:ext uri="{0D108BD9-81ED-4DB2-BD59-A6C34878D82A}">
                    <a16:rowId xmlns:a16="http://schemas.microsoft.com/office/drawing/2014/main" val="10015"/>
                  </a:ext>
                </a:extLst>
              </a:tr>
              <a:tr h="287991">
                <a:tc vMerge="1">
                  <a:txBody>
                    <a:bodyPr/>
                    <a:lstStyle/>
                    <a:p>
                      <a:endParaRPr lang="zh-CN"/>
                    </a:p>
                  </a:txBody>
                  <a:tcPr/>
                </a:tc>
                <a:tc>
                  <a:txBody>
                    <a:bodyPr/>
                    <a:lstStyle/>
                    <a:p>
                      <a:pPr algn="ctr">
                        <a:lnSpc>
                          <a:spcPct val="115000"/>
                        </a:lnSpc>
                        <a:spcAft>
                          <a:spcPts val="0"/>
                        </a:spcAft>
                      </a:pPr>
                      <a:r>
                        <a:rPr lang="en-US" sz="1600" kern="0">
                          <a:effectLst/>
                          <a:latin typeface="微软雅黑" pitchFamily="34" charset="-122"/>
                          <a:ea typeface="微软雅黑" pitchFamily="34" charset="-122"/>
                        </a:rPr>
                        <a:t>BP_SUM</a:t>
                      </a:r>
                      <a:endParaRPr lang="zh-CN" sz="1600" kern="100">
                        <a:effectLst/>
                        <a:latin typeface="微软雅黑" pitchFamily="34" charset="-122"/>
                        <a:ea typeface="微软雅黑" pitchFamily="34" charset="-122"/>
                        <a:cs typeface="Times New Roman"/>
                      </a:endParaRPr>
                    </a:p>
                  </a:txBody>
                  <a:tcPr marL="68581" marR="68581" marT="0" marB="0" anchor="ctr"/>
                </a:tc>
                <a:tc>
                  <a:txBody>
                    <a:bodyPr/>
                    <a:lstStyle/>
                    <a:p>
                      <a:pPr algn="ctr">
                        <a:lnSpc>
                          <a:spcPct val="115000"/>
                        </a:lnSpc>
                        <a:spcAft>
                          <a:spcPts val="0"/>
                        </a:spcAft>
                      </a:pPr>
                      <a:r>
                        <a:rPr lang="zh-CN" sz="1600" kern="0" dirty="0">
                          <a:effectLst/>
                          <a:latin typeface="微软雅黑" pitchFamily="34" charset="-122"/>
                          <a:ea typeface="微软雅黑" pitchFamily="34" charset="-122"/>
                        </a:rPr>
                        <a:t>总基本积分</a:t>
                      </a:r>
                      <a:endParaRPr lang="zh-CN" sz="1600" kern="100" dirty="0">
                        <a:effectLst/>
                        <a:latin typeface="微软雅黑" pitchFamily="34" charset="-122"/>
                        <a:ea typeface="微软雅黑" pitchFamily="34" charset="-122"/>
                        <a:cs typeface="Times New Roman"/>
                      </a:endParaRPr>
                    </a:p>
                  </a:txBody>
                  <a:tcPr marL="68581" marR="68581" marT="0" marB="0" anchor="ctr"/>
                </a:tc>
                <a:extLst>
                  <a:ext uri="{0D108BD9-81ED-4DB2-BD59-A6C34878D82A}">
                    <a16:rowId xmlns:a16="http://schemas.microsoft.com/office/drawing/2014/main" val="10016"/>
                  </a:ext>
                </a:extLst>
              </a:tr>
            </a:tbl>
          </a:graphicData>
        </a:graphic>
      </p:graphicFrame>
      <p:sp>
        <p:nvSpPr>
          <p:cNvPr id="12350" name="TextBox 2">
            <a:extLst>
              <a:ext uri="{FF2B5EF4-FFF2-40B4-BE49-F238E27FC236}">
                <a16:creationId xmlns:a16="http://schemas.microsoft.com/office/drawing/2014/main" id="{C3D5EFDC-0275-42AF-AF32-C89281587412}"/>
              </a:ext>
            </a:extLst>
          </p:cNvPr>
          <p:cNvSpPr txBox="1">
            <a:spLocks noChangeArrowheads="1"/>
          </p:cNvSpPr>
          <p:nvPr/>
        </p:nvSpPr>
        <p:spPr bwMode="auto">
          <a:xfrm>
            <a:off x="10574338" y="989013"/>
            <a:ext cx="7810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t>续表</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内容占位符 1">
            <a:extLst>
              <a:ext uri="{FF2B5EF4-FFF2-40B4-BE49-F238E27FC236}">
                <a16:creationId xmlns:a16="http://schemas.microsoft.com/office/drawing/2014/main" id="{72406DC5-7A8B-4D50-8D3E-67133B33E071}"/>
              </a:ext>
            </a:extLst>
          </p:cNvPr>
          <p:cNvSpPr>
            <a:spLocks noGrp="1"/>
          </p:cNvSpPr>
          <p:nvPr>
            <p:ph idx="1"/>
          </p:nvPr>
        </p:nvSpPr>
        <p:spPr>
          <a:xfrm>
            <a:off x="415925" y="1309688"/>
            <a:ext cx="6869113" cy="4340225"/>
          </a:xfrm>
        </p:spPr>
        <p:txBody>
          <a:bodyPr/>
          <a:lstStyle/>
          <a:p>
            <a:pPr marL="0" indent="0">
              <a:buFont typeface="Wingdings" panose="05000000000000000000" pitchFamily="2" charset="2"/>
              <a:buNone/>
            </a:pPr>
            <a:r>
              <a:rPr kumimoji="1" lang="zh-CN" altLang="en-US" noProof="1">
                <a:cs typeface="宋体" charset="0"/>
              </a:rPr>
              <a:t>原始数据中包含</a:t>
            </a:r>
            <a:r>
              <a:rPr kumimoji="1" lang="en-US" altLang="zh-CN" noProof="1">
                <a:cs typeface="宋体" charset="0"/>
              </a:rPr>
              <a:t>40</a:t>
            </a:r>
            <a:r>
              <a:rPr kumimoji="1" lang="zh-CN" altLang="en-US" noProof="1">
                <a:cs typeface="宋体" charset="0"/>
              </a:rPr>
              <a:t>多个特征，利用这些特征做些什么呢？我们又该从哪些角度出发呢？</a:t>
            </a:r>
          </a:p>
        </p:txBody>
      </p:sp>
      <p:sp>
        <p:nvSpPr>
          <p:cNvPr id="2" name="标题 2">
            <a:extLst>
              <a:ext uri="{FF2B5EF4-FFF2-40B4-BE49-F238E27FC236}">
                <a16:creationId xmlns:a16="http://schemas.microsoft.com/office/drawing/2014/main" id="{E8C11AB2-5BDE-4210-8859-234BCBB523AF}"/>
              </a:ext>
            </a:extLst>
          </p:cNvPr>
          <p:cNvSpPr>
            <a:spLocks noGrp="1" noChangeArrowheads="1"/>
          </p:cNvSpPr>
          <p:nvPr>
            <p:ph type="title"/>
          </p:nvPr>
        </p:nvSpPr>
        <p:spPr>
          <a:xfrm>
            <a:off x="255588" y="358775"/>
            <a:ext cx="10972800" cy="528638"/>
          </a:xfrm>
        </p:spPr>
        <p:txBody>
          <a:bodyPr/>
          <a:lstStyle/>
          <a:p>
            <a:r>
              <a:rPr lang="zh-CN" altLang="en-US"/>
              <a:t>思考</a:t>
            </a:r>
          </a:p>
        </p:txBody>
      </p:sp>
      <p:pic>
        <p:nvPicPr>
          <p:cNvPr id="13315" name="Picture 2">
            <a:extLst>
              <a:ext uri="{FF2B5EF4-FFF2-40B4-BE49-F238E27FC236}">
                <a16:creationId xmlns:a16="http://schemas.microsoft.com/office/drawing/2014/main" id="{43E6299C-28EF-4891-A9B1-5DC50466C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7313" y="1844675"/>
            <a:ext cx="4094162" cy="438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1">
            <a:extLst>
              <a:ext uri="{FF2B5EF4-FFF2-40B4-BE49-F238E27FC236}">
                <a16:creationId xmlns:a16="http://schemas.microsoft.com/office/drawing/2014/main" id="{07093613-82CD-4D3C-AD35-E4EF03B450EE}"/>
              </a:ext>
            </a:extLst>
          </p:cNvPr>
          <p:cNvSpPr>
            <a:spLocks noGrp="1"/>
          </p:cNvSpPr>
          <p:nvPr>
            <p:ph idx="1"/>
          </p:nvPr>
        </p:nvSpPr>
        <p:spPr>
          <a:xfrm>
            <a:off x="423863" y="1817688"/>
            <a:ext cx="11107737" cy="4338637"/>
          </a:xfrm>
        </p:spPr>
        <p:txBody>
          <a:bodyPr/>
          <a:lstStyle/>
          <a:p>
            <a:pPr marL="361950" indent="-361950"/>
            <a:r>
              <a:rPr kumimoji="1" lang="zh-CN" altLang="en-US" noProof="1">
                <a:cs typeface="宋体" charset="0"/>
              </a:rPr>
              <a:t>借助航空公司客户数据，对客户进行分类。</a:t>
            </a:r>
          </a:p>
          <a:p>
            <a:pPr marL="361950" indent="-361950"/>
            <a:r>
              <a:rPr kumimoji="1" lang="zh-CN" altLang="en-US" noProof="1">
                <a:cs typeface="宋体" charset="0"/>
              </a:rPr>
              <a:t>对不同的客户类别进行特征分析，比较不同类别客户的客户价值。</a:t>
            </a:r>
          </a:p>
          <a:p>
            <a:pPr marL="361950" indent="-361950"/>
            <a:r>
              <a:rPr kumimoji="1" lang="zh-CN" altLang="en-US" noProof="1">
                <a:cs typeface="宋体" charset="0"/>
              </a:rPr>
              <a:t>对不同价值的客户类别提供个性化服务，制定相应的营销策略。</a:t>
            </a:r>
          </a:p>
          <a:p>
            <a:pPr marL="361950" indent="-361950"/>
            <a:endParaRPr kumimoji="1" lang="zh-CN" altLang="en-US" noProof="1">
              <a:cs typeface="宋体" charset="0"/>
            </a:endParaRPr>
          </a:p>
        </p:txBody>
      </p:sp>
      <p:sp>
        <p:nvSpPr>
          <p:cNvPr id="2" name="标题 2">
            <a:extLst>
              <a:ext uri="{FF2B5EF4-FFF2-40B4-BE49-F238E27FC236}">
                <a16:creationId xmlns:a16="http://schemas.microsoft.com/office/drawing/2014/main" id="{6DFE2B0D-E375-45BD-9776-F0615C94B3C1}"/>
              </a:ext>
            </a:extLst>
          </p:cNvPr>
          <p:cNvSpPr>
            <a:spLocks noGrp="1" noChangeArrowheads="1"/>
          </p:cNvSpPr>
          <p:nvPr>
            <p:ph type="title"/>
          </p:nvPr>
        </p:nvSpPr>
        <p:spPr>
          <a:xfrm>
            <a:off x="255588" y="358775"/>
            <a:ext cx="10972800" cy="528638"/>
          </a:xfrm>
        </p:spPr>
        <p:txBody>
          <a:bodyPr/>
          <a:lstStyle/>
          <a:p>
            <a:r>
              <a:rPr lang="zh-CN" altLang="en-US"/>
              <a:t>项目目标</a:t>
            </a:r>
          </a:p>
        </p:txBody>
      </p:sp>
      <p:sp>
        <p:nvSpPr>
          <p:cNvPr id="14339" name="内容占位符 3">
            <a:extLst>
              <a:ext uri="{FF2B5EF4-FFF2-40B4-BE49-F238E27FC236}">
                <a16:creationId xmlns:a16="http://schemas.microsoft.com/office/drawing/2014/main" id="{1E676BAE-1677-40A5-AE36-DF2CC90C774D}"/>
              </a:ext>
            </a:extLst>
          </p:cNvPr>
          <p:cNvSpPr>
            <a:spLocks noGrp="1" noChangeArrowheads="1"/>
          </p:cNvSpPr>
          <p:nvPr>
            <p:ph idx="10"/>
          </p:nvPr>
        </p:nvSpPr>
        <p:spPr>
          <a:xfrm>
            <a:off x="423863" y="1138238"/>
            <a:ext cx="11107737" cy="427037"/>
          </a:xfrm>
        </p:spPr>
        <p:txBody>
          <a:bodyPr/>
          <a:lstStyle/>
          <a:p>
            <a:r>
              <a:rPr sz="1800"/>
              <a:t>结合目前航空公司的数据情况，可以实现以下目标。</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A38C28E-B406-4A06-86A6-A9CA1360AA75}"/>
              </a:ext>
            </a:extLst>
          </p:cNvPr>
          <p:cNvSpPr>
            <a:spLocks noGrp="1"/>
          </p:cNvSpPr>
          <p:nvPr>
            <p:ph idx="1"/>
          </p:nvPr>
        </p:nvSpPr>
        <p:spPr>
          <a:xfrm>
            <a:off x="423863" y="1817688"/>
            <a:ext cx="11107737" cy="4338637"/>
          </a:xfrm>
        </p:spPr>
        <p:txBody>
          <a:bodyPr/>
          <a:lstStyle/>
          <a:p>
            <a:pPr>
              <a:defRPr/>
            </a:pPr>
            <a:r>
              <a:rPr kumimoji="1" lang="zh-CN" altLang="en-US" dirty="0"/>
              <a:t>公司收入的</a:t>
            </a:r>
            <a:r>
              <a:rPr kumimoji="1" lang="en-US" altLang="zh-CN" dirty="0"/>
              <a:t>80%</a:t>
            </a:r>
            <a:r>
              <a:rPr kumimoji="1" lang="zh-CN" altLang="en-US" dirty="0"/>
              <a:t>来自顶端的</a:t>
            </a:r>
            <a:r>
              <a:rPr kumimoji="1" lang="en-US" altLang="zh-CN" dirty="0"/>
              <a:t>20%</a:t>
            </a:r>
            <a:r>
              <a:rPr kumimoji="1" lang="zh-CN" altLang="en-US" dirty="0"/>
              <a:t>的客户。</a:t>
            </a:r>
          </a:p>
          <a:p>
            <a:pPr>
              <a:defRPr/>
            </a:pPr>
            <a:r>
              <a:rPr kumimoji="1" lang="en-US" altLang="zh-CN" dirty="0"/>
              <a:t>20%</a:t>
            </a:r>
            <a:r>
              <a:rPr kumimoji="1" lang="zh-CN" altLang="en-US" dirty="0"/>
              <a:t>的客户其利润率</a:t>
            </a:r>
            <a:r>
              <a:rPr kumimoji="1" lang="en-US" altLang="zh-CN" dirty="0"/>
              <a:t>100%</a:t>
            </a:r>
            <a:r>
              <a:rPr kumimoji="1" lang="zh-CN" altLang="en-US" dirty="0"/>
              <a:t>。</a:t>
            </a:r>
          </a:p>
          <a:p>
            <a:pPr>
              <a:defRPr/>
            </a:pPr>
            <a:r>
              <a:rPr kumimoji="1" lang="en-US" altLang="zh-CN" dirty="0"/>
              <a:t>90%</a:t>
            </a:r>
            <a:r>
              <a:rPr kumimoji="1" lang="zh-CN" altLang="en-US" dirty="0"/>
              <a:t>以上的收入来自现有客户。</a:t>
            </a:r>
          </a:p>
          <a:p>
            <a:pPr>
              <a:defRPr/>
            </a:pPr>
            <a:r>
              <a:rPr kumimoji="1" lang="zh-CN" altLang="en-US" dirty="0"/>
              <a:t>大部分的营销预算经常被用在非现有客户上。</a:t>
            </a:r>
          </a:p>
          <a:p>
            <a:pPr>
              <a:defRPr/>
            </a:pPr>
            <a:r>
              <a:rPr kumimoji="1" lang="en-US" altLang="zh-CN" dirty="0"/>
              <a:t>5%</a:t>
            </a:r>
            <a:r>
              <a:rPr kumimoji="1" lang="zh-CN" altLang="en-US" dirty="0"/>
              <a:t>至</a:t>
            </a:r>
            <a:r>
              <a:rPr kumimoji="1" lang="en-US" altLang="zh-CN" dirty="0"/>
              <a:t>30%</a:t>
            </a:r>
            <a:r>
              <a:rPr kumimoji="1" lang="zh-CN" altLang="en-US" dirty="0"/>
              <a:t>的客户在客户金字塔中具有升级潜力。</a:t>
            </a:r>
          </a:p>
          <a:p>
            <a:pPr>
              <a:defRPr/>
            </a:pPr>
            <a:r>
              <a:rPr kumimoji="1" lang="zh-CN" altLang="en-US" dirty="0"/>
              <a:t>客户金字塔中客户升级</a:t>
            </a:r>
            <a:r>
              <a:rPr kumimoji="1" lang="en-US" altLang="zh-CN" dirty="0"/>
              <a:t>2%</a:t>
            </a:r>
            <a:r>
              <a:rPr kumimoji="1" lang="zh-CN" altLang="en-US" dirty="0"/>
              <a:t>，意味着销售收入增加</a:t>
            </a:r>
            <a:r>
              <a:rPr kumimoji="1" lang="en-US" altLang="zh-CN" dirty="0"/>
              <a:t>10%</a:t>
            </a:r>
            <a:r>
              <a:rPr kumimoji="1" lang="zh-CN" altLang="en-US" dirty="0"/>
              <a:t>，利润增加</a:t>
            </a:r>
            <a:r>
              <a:rPr kumimoji="1" lang="en-US" altLang="zh-CN" dirty="0"/>
              <a:t>50%</a:t>
            </a:r>
            <a:r>
              <a:rPr kumimoji="1" lang="zh-CN" altLang="en-US" dirty="0"/>
              <a:t>。</a:t>
            </a:r>
          </a:p>
          <a:p>
            <a:pPr marL="0" indent="0">
              <a:buFont typeface="Wingdings" panose="05000000000000000000" pitchFamily="2" charset="2"/>
              <a:buNone/>
              <a:defRPr/>
            </a:pPr>
            <a:r>
              <a:rPr kumimoji="1" lang="zh-CN" altLang="en-US" dirty="0"/>
              <a:t>这些经验也许并不完全准确，但是它揭示了新时代客户分化的趋势，也说明了对客户价值分析的迫切性和必要性。</a:t>
            </a:r>
          </a:p>
        </p:txBody>
      </p:sp>
      <p:sp>
        <p:nvSpPr>
          <p:cNvPr id="15362" name="标题 2">
            <a:extLst>
              <a:ext uri="{FF2B5EF4-FFF2-40B4-BE49-F238E27FC236}">
                <a16:creationId xmlns:a16="http://schemas.microsoft.com/office/drawing/2014/main" id="{34EBA3B6-E6A3-4819-B759-BEF6B1E2D61A}"/>
              </a:ext>
            </a:extLst>
          </p:cNvPr>
          <p:cNvSpPr>
            <a:spLocks noGrp="1" noChangeArrowheads="1"/>
          </p:cNvSpPr>
          <p:nvPr>
            <p:ph type="title"/>
          </p:nvPr>
        </p:nvSpPr>
        <p:spPr>
          <a:xfrm>
            <a:off x="255588" y="358775"/>
            <a:ext cx="10972800" cy="528638"/>
          </a:xfrm>
        </p:spPr>
        <p:txBody>
          <a:bodyPr/>
          <a:lstStyle/>
          <a:p>
            <a:r>
              <a:rPr lang="zh-CN" altLang="en-US"/>
              <a:t>了解客户价值分析</a:t>
            </a:r>
          </a:p>
        </p:txBody>
      </p:sp>
      <p:sp>
        <p:nvSpPr>
          <p:cNvPr id="15363" name="内容占位符 3">
            <a:extLst>
              <a:ext uri="{FF2B5EF4-FFF2-40B4-BE49-F238E27FC236}">
                <a16:creationId xmlns:a16="http://schemas.microsoft.com/office/drawing/2014/main" id="{727A3AE6-3BD8-47F1-ACE2-5E8B64D2C1AC}"/>
              </a:ext>
            </a:extLst>
          </p:cNvPr>
          <p:cNvSpPr>
            <a:spLocks noGrp="1" noChangeArrowheads="1"/>
          </p:cNvSpPr>
          <p:nvPr>
            <p:ph idx="10"/>
          </p:nvPr>
        </p:nvSpPr>
        <p:spPr>
          <a:xfrm>
            <a:off x="423863" y="1138238"/>
            <a:ext cx="11107737" cy="427037"/>
          </a:xfrm>
        </p:spPr>
        <p:txBody>
          <a:bodyPr/>
          <a:lstStyle/>
          <a:p>
            <a:r>
              <a:rPr sz="1800"/>
              <a:t>客户营销战略倡导者</a:t>
            </a:r>
            <a:r>
              <a:rPr lang="en-US" altLang="zh-CN" sz="1800"/>
              <a:t>Jay &amp; Adam Curry</a:t>
            </a:r>
            <a:r>
              <a:rPr sz="1800"/>
              <a:t>从国外数百家公司进行了客户营销实施的经验中提炼了如下经验。</a:t>
            </a:r>
          </a:p>
        </p:txBody>
      </p:sp>
    </p:spTree>
  </p:cSld>
  <p:clrMapOvr>
    <a:masterClrMapping/>
  </p:clrMapOvr>
</p:sld>
</file>

<file path=ppt/theme/theme1.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TotalTime>
  <Words>2533</Words>
  <Application>Microsoft Office PowerPoint</Application>
  <PresentationFormat>宽屏</PresentationFormat>
  <Paragraphs>392</Paragraphs>
  <Slides>32</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32</vt:i4>
      </vt:variant>
    </vt:vector>
  </HeadingPairs>
  <TitlesOfParts>
    <vt:vector size="41" baseType="lpstr">
      <vt:lpstr>等线</vt:lpstr>
      <vt:lpstr>仿宋</vt:lpstr>
      <vt:lpstr>微软雅黑</vt:lpstr>
      <vt:lpstr>Arial</vt:lpstr>
      <vt:lpstr>Calibri</vt:lpstr>
      <vt:lpstr>Times New Roman</vt:lpstr>
      <vt:lpstr>Wingdings</vt:lpstr>
      <vt:lpstr>2_Office 主题</vt:lpstr>
      <vt:lpstr>Microsoft Visio 2003-2010 Drawing</vt:lpstr>
      <vt:lpstr>航空公司客户价值分析</vt:lpstr>
      <vt:lpstr>目录</vt:lpstr>
      <vt:lpstr>分析航空公司现状</vt:lpstr>
      <vt:lpstr>分析航空公司现状</vt:lpstr>
      <vt:lpstr>分析航空公司现状</vt:lpstr>
      <vt:lpstr>航空公司客户数据说明</vt:lpstr>
      <vt:lpstr>思考</vt:lpstr>
      <vt:lpstr>项目目标</vt:lpstr>
      <vt:lpstr>了解客户价值分析</vt:lpstr>
      <vt:lpstr>熟悉航空客户价值分析的步骤与流程</vt:lpstr>
      <vt:lpstr>目录</vt:lpstr>
      <vt:lpstr>处理数据缺失值与异常值</vt:lpstr>
      <vt:lpstr>构建航空客户价值分析的关键特征</vt:lpstr>
      <vt:lpstr>构建航空客户价值分析的关键特征</vt:lpstr>
      <vt:lpstr>构建航空客户价值分析的关键特征</vt:lpstr>
      <vt:lpstr>构建航空客户价值分析的关键特征</vt:lpstr>
      <vt:lpstr>标准化LRFMC五个特征</vt:lpstr>
      <vt:lpstr>标准化LRFMC五个特征</vt:lpstr>
      <vt:lpstr>目录</vt:lpstr>
      <vt:lpstr>了解K-Means聚类算法</vt:lpstr>
      <vt:lpstr>了解K-Means聚类算法</vt:lpstr>
      <vt:lpstr>了解K-Means聚类算法</vt:lpstr>
      <vt:lpstr>了解K-Means聚类算法</vt:lpstr>
      <vt:lpstr>了解K-Means聚类算法</vt:lpstr>
      <vt:lpstr>分析聚类结果</vt:lpstr>
      <vt:lpstr>分析聚类结果</vt:lpstr>
      <vt:lpstr>分析聚类结果</vt:lpstr>
      <vt:lpstr>分析聚类结果</vt:lpstr>
      <vt:lpstr>模型应用</vt:lpstr>
      <vt:lpstr>目录</vt:lpstr>
      <vt:lpstr>小结</vt:lpstr>
      <vt:lpstr>PowerPoint 演示文稿</vt:lpstr>
    </vt:vector>
  </TitlesOfParts>
  <Company>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Roc Ren</dc:creator>
  <cp:lastModifiedBy>Lap Shing</cp:lastModifiedBy>
  <cp:revision>296</cp:revision>
  <dcterms:created xsi:type="dcterms:W3CDTF">2017-01-10T23:44:52Z</dcterms:created>
  <dcterms:modified xsi:type="dcterms:W3CDTF">2020-04-13T06:29:17Z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2052-11.1.0.8865</vt:lpwstr>
  </property>
</Properties>
</file>