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565" r:id="rId2"/>
    <p:sldId id="566" r:id="rId3"/>
    <p:sldId id="567" r:id="rId4"/>
    <p:sldId id="568" r:id="rId5"/>
    <p:sldId id="569" r:id="rId6"/>
    <p:sldId id="570" r:id="rId7"/>
    <p:sldId id="571" r:id="rId8"/>
    <p:sldId id="601" r:id="rId9"/>
    <p:sldId id="572" r:id="rId10"/>
    <p:sldId id="603" r:id="rId11"/>
    <p:sldId id="602" r:id="rId12"/>
    <p:sldId id="585" r:id="rId13"/>
    <p:sldId id="607" r:id="rId14"/>
    <p:sldId id="577" r:id="rId15"/>
    <p:sldId id="588" r:id="rId16"/>
    <p:sldId id="604" r:id="rId17"/>
    <p:sldId id="606" r:id="rId18"/>
    <p:sldId id="581" r:id="rId19"/>
    <p:sldId id="599" r:id="rId20"/>
    <p:sldId id="608" r:id="rId21"/>
    <p:sldId id="605" r:id="rId22"/>
    <p:sldId id="600" r:id="rId23"/>
    <p:sldId id="583" r:id="rId24"/>
    <p:sldId id="579" r:id="rId25"/>
    <p:sldId id="573" r:id="rId26"/>
    <p:sldId id="260" r:id="rId2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64BB2"/>
    <a:srgbClr val="FFBF2B"/>
    <a:srgbClr val="FFCB54"/>
    <a:srgbClr val="FB9708"/>
    <a:srgbClr val="2B6EE1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1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123" y="57"/>
      </p:cViewPr>
      <p:guideLst>
        <p:guide orient="horz" pos="2160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AF0FF35-6807-4826-B024-04037DF45D46}" type="datetimeFigureOut">
              <a:rPr lang="zh-CN" altLang="en-US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21D7D7B5-C437-49A8-9DAA-652FD435201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A1B552-615F-42DA-85F2-80E7008928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884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A1B552-615F-42DA-85F2-80E7008928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197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A1B552-615F-42DA-85F2-80E7008928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814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A1B552-615F-42DA-85F2-80E7008928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81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810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/>
          <p:cNvSpPr txBox="1">
            <a:spLocks noChangeArrowheads="1"/>
          </p:cNvSpPr>
          <p:nvPr/>
        </p:nvSpPr>
        <p:spPr bwMode="auto">
          <a:xfrm>
            <a:off x="8152606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99B62-7413-4FB4-9C1A-A0ED94A8AA58}" type="datetimeFigureOut">
              <a:rPr lang="zh-CN" altLang="en-US"/>
              <a:t>2020/7/13</a:t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65BD0-8639-4309-B2A4-CEF6862AE3F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524AD63B-5F2C-4628-8441-2A0E534DA5F7}" type="slidenum">
              <a:rPr lang="en-US" altLang="zh-CN" sz="100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/>
          <p:nvPr/>
        </p:nvCxnSpPr>
        <p:spPr>
          <a:xfrm>
            <a:off x="423819" y="6508750"/>
            <a:ext cx="9513931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9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baseline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12438CEF-EDDA-4DCE-9A5B-764076D13ABE}" type="slidenum">
              <a:rPr lang="en-US" altLang="zh-CN" sz="100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/>
          <p:nvPr/>
        </p:nvCxnSpPr>
        <p:spPr>
          <a:xfrm>
            <a:off x="423819" y="6508750"/>
            <a:ext cx="9513931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5108398" y="2071633"/>
            <a:ext cx="7082050" cy="1653849"/>
          </a:xfrm>
          <a:prstGeom prst="rect">
            <a:avLst/>
          </a:prstGeom>
        </p:spPr>
        <p:txBody>
          <a:bodyPr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810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/>
          <p:cNvSpPr txBox="1">
            <a:spLocks noChangeArrowheads="1"/>
          </p:cNvSpPr>
          <p:nvPr/>
        </p:nvSpPr>
        <p:spPr bwMode="auto">
          <a:xfrm>
            <a:off x="8152606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2" name="图片 21" descr="AW视觉符号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7329751" y="3658901"/>
            <a:ext cx="20049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3" name="文本框 15"/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图片 16" descr="LOGO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D99B62-7413-4FB4-9C1A-A0ED94A8AA58}" type="datetimeFigureOut">
              <a:rPr lang="zh-CN" altLang="en-US"/>
              <a:t>2020/7/13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239D69-AE9D-48DB-AB3A-AA2587BADC3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tipdm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1700889631@qq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066030" y="2117725"/>
            <a:ext cx="6750685" cy="6921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嘉应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学院在线实习开班仪式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1034168" y="3541718"/>
            <a:ext cx="8775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charset="-122"/>
                <a:cs typeface="Times New Roman" panose="02020603050405020304" pitchFamily="18" charset="0"/>
              </a:rPr>
              <a:t>卢毅</a:t>
            </a:r>
          </a:p>
        </p:txBody>
      </p:sp>
      <p:sp>
        <p:nvSpPr>
          <p:cNvPr id="2" name="标题 4"/>
          <p:cNvSpPr>
            <a:spLocks noGrp="1"/>
          </p:cNvSpPr>
          <p:nvPr/>
        </p:nvSpPr>
        <p:spPr>
          <a:xfrm>
            <a:off x="5272088" y="2965864"/>
            <a:ext cx="6544007" cy="69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广东泰迪智能科技股份有限公司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D2F2B8-3872-49D4-B413-736E6790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43275"/>
            <a:ext cx="11107601" cy="5296155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）前置课程：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Python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数据分析与应用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天 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day1-2 )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）前置课程：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Python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数据分析实训 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(1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天 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day 3  )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）前置课程：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Python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数据可视化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天 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day 4-6)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）案例实战：市财政收入分析及预测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天 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day 7-8 )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）项目演练：超市销售数据分析 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(5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天 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day 9-13 )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）前置课程：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Python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网络爬虫实战 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 (4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天 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day 14-17 )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7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）案例实战：大数据岗位人才招聘信息的分析与挖掘 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(3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天 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day 18-20)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8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）项目演练：热门电影影评数据爬取与分析 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(5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天 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</a:rPr>
              <a:t>day 21-25 )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639EF96-26A3-490A-94FF-D3EBA69A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云课堂学习（</a:t>
            </a:r>
            <a:r>
              <a:rPr lang="en-US" altLang="zh-CN" dirty="0"/>
              <a:t>1705</a:t>
            </a:r>
            <a:r>
              <a:rPr lang="zh-CN" altLang="en-US" dirty="0"/>
              <a:t>班）</a:t>
            </a:r>
          </a:p>
        </p:txBody>
      </p:sp>
    </p:spTree>
    <p:extLst>
      <p:ext uri="{BB962C8B-B14F-4D97-AF65-F5344CB8AC3E}">
        <p14:creationId xmlns:p14="http://schemas.microsoft.com/office/powerpoint/2010/main" val="121664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08F2FC-7945-4B45-B68C-02336434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166013"/>
            <a:ext cx="11107601" cy="4945187"/>
          </a:xfrm>
        </p:spPr>
        <p:txBody>
          <a:bodyPr/>
          <a:lstStyle/>
          <a:p>
            <a:pPr marL="0" lvl="0" indent="0" algn="just" eaLnBrk="1" hangingPunct="1">
              <a:spcBef>
                <a:spcPct val="0"/>
              </a:spcBef>
              <a:spcAft>
                <a:spcPts val="0"/>
              </a:spcAft>
              <a:buClrTx/>
              <a:buNone/>
            </a:pPr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）前置课程：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Python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数据分析与应用 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(3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天 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day1-3)</a:t>
            </a:r>
          </a:p>
          <a:p>
            <a:pPr marL="0" lvl="0" indent="0" algn="just" eaLnBrk="1" hangingPunct="1">
              <a:spcBef>
                <a:spcPct val="0"/>
              </a:spcBef>
              <a:spcAft>
                <a:spcPts val="0"/>
              </a:spcAft>
              <a:buClrTx/>
              <a:buNone/>
            </a:pPr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）前置课程：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Python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数据分析实训 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(2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天 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day4-5)</a:t>
            </a:r>
          </a:p>
          <a:p>
            <a:pPr marL="0" lvl="0" indent="0" algn="just" eaLnBrk="1" hangingPunct="1">
              <a:spcBef>
                <a:spcPct val="0"/>
              </a:spcBef>
              <a:spcAft>
                <a:spcPts val="0"/>
              </a:spcAft>
              <a:buClrTx/>
              <a:buNone/>
            </a:pPr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）前置课程：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Python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数据可视化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天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day6-9)</a:t>
            </a:r>
            <a:endParaRPr lang="zh-CN" altLang="zh-CN" sz="2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lvl="0" indent="0" algn="just" eaLnBrk="1" hangingPunct="1">
              <a:spcBef>
                <a:spcPct val="0"/>
              </a:spcBef>
              <a:spcAft>
                <a:spcPts val="0"/>
              </a:spcAft>
              <a:buClrTx/>
              <a:buNone/>
            </a:pP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）案例实战：航空公司客户价值分析 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(2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天 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day 10-11)</a:t>
            </a:r>
            <a:endParaRPr lang="zh-CN" altLang="zh-CN" sz="2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lvl="0" indent="0" algn="just" eaLnBrk="1" hangingPunct="1">
              <a:spcBef>
                <a:spcPct val="0"/>
              </a:spcBef>
              <a:spcAft>
                <a:spcPts val="0"/>
              </a:spcAft>
              <a:buClrTx/>
              <a:buNone/>
            </a:pP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）项目演练：新零售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无人智能售货机商务数据分析 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(5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天 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day 12-16)</a:t>
            </a:r>
            <a:endParaRPr lang="zh-CN" altLang="zh-CN" sz="2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lvl="0" indent="0" algn="just" eaLnBrk="1" hangingPunct="1">
              <a:spcBef>
                <a:spcPct val="0"/>
              </a:spcBef>
              <a:spcAft>
                <a:spcPts val="0"/>
              </a:spcAft>
              <a:buClrTx/>
              <a:buNone/>
            </a:pP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）案例实战：电子商务网站用户行为分析及服务推荐 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(4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天 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day 17-20)</a:t>
            </a:r>
            <a:endParaRPr lang="zh-CN" altLang="zh-CN" sz="2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lvl="0" indent="0" algn="just" eaLnBrk="1" hangingPunct="1">
              <a:spcBef>
                <a:spcPct val="0"/>
              </a:spcBef>
              <a:spcAft>
                <a:spcPts val="0"/>
              </a:spcAft>
              <a:buClrTx/>
              <a:buNone/>
            </a:pP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）项目演练：餐饮智能推荐服务 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(5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天 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day 21-25)</a:t>
            </a:r>
            <a:endParaRPr lang="zh-CN" altLang="zh-CN" sz="2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None/>
            </a:pP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2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14628E-BA36-4E42-8C49-6529DF07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云课堂学习（</a:t>
            </a:r>
            <a:r>
              <a:rPr lang="en-US" altLang="zh-CN" dirty="0"/>
              <a:t>1706</a:t>
            </a:r>
            <a:r>
              <a:rPr lang="zh-CN" altLang="en-US" dirty="0"/>
              <a:t>班）</a:t>
            </a:r>
          </a:p>
        </p:txBody>
      </p:sp>
    </p:spTree>
    <p:extLst>
      <p:ext uri="{BB962C8B-B14F-4D97-AF65-F5344CB8AC3E}">
        <p14:creationId xmlns:p14="http://schemas.microsoft.com/office/powerpoint/2010/main" val="296318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云课堂学习</a:t>
            </a: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254635" y="1067435"/>
            <a:ext cx="11578590" cy="516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2585" indent="-362585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32089"/>
              </a:buClr>
              <a:buFont typeface="Wingdings" panose="05000000000000000000" pitchFamily="2" charset="2"/>
              <a:buChar char="l"/>
              <a:defRPr sz="233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sym typeface="+mn-ea"/>
            </a:endParaRP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406183" y="2197015"/>
            <a:ext cx="11578590" cy="4213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2585" indent="-362585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32089"/>
              </a:buClr>
              <a:buFont typeface="Wingdings" panose="05000000000000000000" pitchFamily="2" charset="2"/>
              <a:buChar char="l"/>
              <a:defRPr sz="233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ym typeface="+mn-ea"/>
              </a:rPr>
              <a:t>云课堂网址：</a:t>
            </a:r>
            <a:r>
              <a:rPr lang="en-US" altLang="zh-CN" sz="2400" dirty="0">
                <a:sym typeface="+mn-ea"/>
                <a:hlinkClick r:id="rId3"/>
              </a:rPr>
              <a:t>https://edu.tipdm.org/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电脑端：打开浏览器，输入网址</a:t>
            </a: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手机端：下载阔知学堂，输入网址</a:t>
            </a: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账户：邮箱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手机号</a:t>
            </a: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初始密码：pw123654（如果自己已经注册过账号的，则密码不变。）</a:t>
            </a:r>
          </a:p>
          <a:p>
            <a:pPr marL="0" indent="0">
              <a:buNone/>
            </a:pPr>
            <a:r>
              <a:rPr lang="zh-CN" altLang="en-US" kern="0" dirty="0">
                <a:solidFill>
                  <a:srgbClr val="000000"/>
                </a:solidFill>
              </a:rPr>
              <a:t>具体操作请参照</a:t>
            </a:r>
            <a:r>
              <a:rPr lang="en-US" altLang="zh-CN" kern="0" dirty="0">
                <a:solidFill>
                  <a:srgbClr val="000000"/>
                </a:solidFill>
              </a:rPr>
              <a:t>《</a:t>
            </a:r>
            <a:r>
              <a:rPr lang="zh-CN" altLang="en-US" kern="0" dirty="0">
                <a:solidFill>
                  <a:srgbClr val="000000"/>
                </a:solidFill>
              </a:rPr>
              <a:t>泰迪云课堂班级学习操作说明</a:t>
            </a:r>
            <a:r>
              <a:rPr lang="en-US" altLang="zh-CN" kern="0" dirty="0">
                <a:solidFill>
                  <a:srgbClr val="000000"/>
                </a:solidFill>
              </a:rPr>
              <a:t>》</a:t>
            </a:r>
            <a:endParaRPr lang="zh-CN" altLang="en-US" sz="2000" dirty="0"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07AFA0-F5B9-4702-8A10-C09C18945F65}"/>
              </a:ext>
            </a:extLst>
          </p:cNvPr>
          <p:cNvSpPr/>
          <p:nvPr/>
        </p:nvSpPr>
        <p:spPr bwMode="auto">
          <a:xfrm>
            <a:off x="406183" y="1110393"/>
            <a:ext cx="8171980" cy="8407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2.1.2,</a:t>
            </a: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操作演示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在线实习教学安排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89183" y="1724791"/>
            <a:ext cx="6604980" cy="3657282"/>
            <a:chOff x="2807251" y="1542600"/>
            <a:chExt cx="6604980" cy="3657282"/>
          </a:xfrm>
          <a:solidFill>
            <a:srgbClr val="064BB2"/>
          </a:solidFill>
        </p:grpSpPr>
        <p:cxnSp>
          <p:nvCxnSpPr>
            <p:cNvPr id="30" name="直接连接符 6"/>
            <p:cNvCxnSpPr>
              <a:cxnSpLocks/>
            </p:cNvCxnSpPr>
            <p:nvPr/>
          </p:nvCxnSpPr>
          <p:spPr>
            <a:xfrm>
              <a:off x="3731137" y="1542600"/>
              <a:ext cx="21137" cy="365728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ine 2"/>
            <p:cNvSpPr>
              <a:spLocks noChangeShapeType="1"/>
            </p:cNvSpPr>
            <p:nvPr/>
          </p:nvSpPr>
          <p:spPr bwMode="auto">
            <a:xfrm>
              <a:off x="2807251" y="2184772"/>
              <a:ext cx="660498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AutoShape 12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14769" y="3148642"/>
              <a:ext cx="4188125" cy="441073"/>
            </a:xfrm>
            <a:prstGeom prst="actionButtonBlank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36" tIns="45719" rIns="91436" bIns="45719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作业</a:t>
              </a:r>
            </a:p>
          </p:txBody>
        </p:sp>
        <p:sp>
          <p:nvSpPr>
            <p:cNvPr id="8" name="Oval 13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474960" y="3148642"/>
              <a:ext cx="554629" cy="41938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36" tIns="45719" rIns="91436" bIns="45719" anchor="ctr"/>
            <a:lstStyle>
              <a:lvl1pPr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2.3</a:t>
              </a:r>
            </a:p>
          </p:txBody>
        </p:sp>
        <p:sp>
          <p:nvSpPr>
            <p:cNvPr id="9" name="Oval 15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474960" y="1964156"/>
              <a:ext cx="554629" cy="41937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lIns="91436" tIns="45719" rIns="91436" bIns="45719" anchor="ctr"/>
            <a:lstStyle>
              <a:lvl1pPr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2.1</a:t>
              </a:r>
            </a:p>
          </p:txBody>
        </p:sp>
        <p:sp>
          <p:nvSpPr>
            <p:cNvPr id="10" name="AutoShape 17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09689" y="1964156"/>
              <a:ext cx="4188125" cy="441071"/>
            </a:xfrm>
            <a:prstGeom prst="actionButtonBlank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lIns="91436" tIns="45719" rIns="91436" bIns="45719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云课堂学习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Oval 13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474960" y="3732159"/>
              <a:ext cx="554629" cy="41937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36" tIns="45719" rIns="91436" bIns="45719" anchor="ctr"/>
            <a:lstStyle>
              <a:lvl1pPr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2.4</a:t>
              </a:r>
            </a:p>
          </p:txBody>
        </p:sp>
        <p:sp>
          <p:nvSpPr>
            <p:cNvPr id="12" name="AutoShape 12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14769" y="2572578"/>
              <a:ext cx="4188125" cy="441073"/>
            </a:xfrm>
            <a:prstGeom prst="actionButtonBlank">
              <a:avLst/>
            </a:prstGeom>
            <a:solidFill>
              <a:srgbClr val="FFBF2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none" lIns="91436" tIns="45719" rIns="91436" bIns="4571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群的交流与分享</a:t>
              </a:r>
            </a:p>
          </p:txBody>
        </p:sp>
        <p:sp>
          <p:nvSpPr>
            <p:cNvPr id="13" name="Oval 13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474960" y="2572578"/>
              <a:ext cx="554629" cy="419380"/>
            </a:xfrm>
            <a:prstGeom prst="ellipse">
              <a:avLst/>
            </a:prstGeom>
            <a:solidFill>
              <a:srgbClr val="FFBF2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none" lIns="91436" tIns="45719" rIns="91436" bIns="4571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2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.2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14" name="AutoShape 12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14444" y="3724223"/>
              <a:ext cx="4188125" cy="441073"/>
            </a:xfrm>
            <a:prstGeom prst="actionButtonBlank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36" tIns="45719" rIns="91436" bIns="45719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成绩评定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494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116918"/>
            <a:ext cx="11107601" cy="49942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highlight>
                  <a:srgbClr val="FFFF00"/>
                </a:highlight>
              </a:rPr>
              <a:t>2.2.1</a:t>
            </a:r>
            <a:r>
              <a:rPr lang="zh-CN" altLang="en-US" sz="2400" dirty="0">
                <a:highlight>
                  <a:srgbClr val="FFFF00"/>
                </a:highlight>
              </a:rPr>
              <a:t>老师答疑</a:t>
            </a:r>
            <a:r>
              <a:rPr lang="zh-CN" altLang="en-US" dirty="0"/>
              <a:t>，请同学按照模板提问，以便老师精准答疑。集中答疑时间（</a:t>
            </a:r>
            <a:r>
              <a:rPr lang="en-US" altLang="zh-CN" dirty="0"/>
              <a:t>16</a:t>
            </a:r>
            <a:r>
              <a:rPr lang="zh-CN" altLang="en-US" dirty="0"/>
              <a:t>：</a:t>
            </a:r>
            <a:r>
              <a:rPr lang="en-US" altLang="zh-CN" dirty="0"/>
              <a:t>00-18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方式一：直接分享</a:t>
            </a:r>
            <a:r>
              <a:rPr lang="zh-CN" altLang="en-US" dirty="0"/>
              <a:t>。模板</a:t>
            </a:r>
            <a:r>
              <a:rPr lang="en-US" altLang="zh-CN" sz="2400" kern="1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【</a:t>
            </a:r>
            <a:r>
              <a:rPr lang="en-US" altLang="zh-CN" dirty="0">
                <a:solidFill>
                  <a:srgbClr val="000000"/>
                </a:solidFill>
              </a:rPr>
              <a:t>@</a:t>
            </a:r>
            <a:r>
              <a:rPr lang="zh-CN" altLang="en-US" dirty="0">
                <a:solidFill>
                  <a:srgbClr val="000000"/>
                </a:solidFill>
              </a:rPr>
              <a:t>老师</a:t>
            </a:r>
            <a:r>
              <a:rPr lang="en-US" altLang="zh-CN" dirty="0">
                <a:solidFill>
                  <a:srgbClr val="000000"/>
                </a:solidFill>
              </a:rPr>
              <a:t>+</a:t>
            </a:r>
            <a:r>
              <a:rPr lang="zh-CN" altLang="en-US" dirty="0">
                <a:solidFill>
                  <a:srgbClr val="000000"/>
                </a:solidFill>
              </a:rPr>
              <a:t>问题出处</a:t>
            </a:r>
            <a:r>
              <a:rPr lang="en-US" altLang="zh-CN" dirty="0">
                <a:solidFill>
                  <a:srgbClr val="000000"/>
                </a:solidFill>
              </a:rPr>
              <a:t>+</a:t>
            </a:r>
            <a:r>
              <a:rPr lang="zh-CN" altLang="en-US" dirty="0">
                <a:solidFill>
                  <a:srgbClr val="000000"/>
                </a:solidFill>
              </a:rPr>
              <a:t>问题描述</a:t>
            </a:r>
            <a:r>
              <a:rPr lang="en-US" altLang="zh-CN" dirty="0">
                <a:solidFill>
                  <a:srgbClr val="000000"/>
                </a:solidFill>
              </a:rPr>
              <a:t>+</a:t>
            </a:r>
            <a:r>
              <a:rPr lang="zh-CN" altLang="en-US" dirty="0">
                <a:solidFill>
                  <a:srgbClr val="000000"/>
                </a:solidFill>
              </a:rPr>
              <a:t>截图（截到完整的代码及报错）</a:t>
            </a:r>
            <a:r>
              <a:rPr lang="en-US" altLang="zh-CN" dirty="0">
                <a:solidFill>
                  <a:srgbClr val="000000"/>
                </a:solidFill>
              </a:rPr>
              <a:t>】</a:t>
            </a:r>
            <a:r>
              <a:rPr lang="zh-CN" altLang="en-US" dirty="0">
                <a:solidFill>
                  <a:srgbClr val="000000"/>
                </a:solidFill>
              </a:rPr>
              <a:t>  建议安装微信</a:t>
            </a:r>
            <a:r>
              <a:rPr lang="en-US" altLang="zh-CN" dirty="0">
                <a:solidFill>
                  <a:srgbClr val="000000"/>
                </a:solidFill>
              </a:rPr>
              <a:t>PC</a:t>
            </a:r>
            <a:r>
              <a:rPr lang="zh-CN" altLang="en-US" dirty="0">
                <a:solidFill>
                  <a:srgbClr val="000000"/>
                </a:solidFill>
              </a:rPr>
              <a:t>版，方便截图（</a:t>
            </a:r>
            <a:r>
              <a:rPr lang="en-US" altLang="zh-CN" dirty="0" err="1">
                <a:solidFill>
                  <a:srgbClr val="000000"/>
                </a:solidFill>
              </a:rPr>
              <a:t>Alt+A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群的交流与分享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804" y="3237668"/>
            <a:ext cx="5636282" cy="3050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7CAE74-564F-48D7-B1C9-2931CB99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99" y="3429000"/>
            <a:ext cx="3407959" cy="16094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群的交流与分享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841698" y="1976086"/>
            <a:ext cx="5024120" cy="4028900"/>
          </a:xfrm>
        </p:spPr>
        <p:txBody>
          <a:bodyPr/>
          <a:lstStyle/>
          <a:p>
            <a:r>
              <a:rPr lang="zh-CN" altLang="en-US" sz="2400" dirty="0"/>
              <a:t>方式二：在线文档</a:t>
            </a:r>
            <a:endParaRPr lang="en-US" altLang="zh-CN" sz="2400" dirty="0"/>
          </a:p>
          <a:p>
            <a:r>
              <a:rPr lang="en-US" altLang="zh-CN" sz="1800" dirty="0"/>
              <a:t>1705</a:t>
            </a:r>
            <a:r>
              <a:rPr lang="zh-CN" altLang="en-US" sz="1800" dirty="0"/>
              <a:t>班：</a:t>
            </a:r>
          </a:p>
          <a:p>
            <a:r>
              <a:rPr lang="en-US" altLang="zh-CN" sz="1800" dirty="0"/>
              <a:t>https://kdocs.cn/l/c1gcAYWGY</a:t>
            </a:r>
          </a:p>
          <a:p>
            <a:r>
              <a:rPr lang="en-US" altLang="zh-CN" sz="1800" dirty="0"/>
              <a:t>[</a:t>
            </a:r>
            <a:r>
              <a:rPr lang="zh-CN" altLang="en-US" sz="1800" dirty="0"/>
              <a:t>金山文档</a:t>
            </a:r>
            <a:r>
              <a:rPr lang="en-US" altLang="zh-CN" sz="1800" dirty="0"/>
              <a:t>] </a:t>
            </a:r>
            <a:r>
              <a:rPr lang="zh-CN" altLang="en-US" sz="1800" dirty="0"/>
              <a:t>嘉应学院</a:t>
            </a:r>
            <a:r>
              <a:rPr lang="en-US" altLang="zh-CN" sz="1800" dirty="0"/>
              <a:t>1705</a:t>
            </a:r>
            <a:r>
              <a:rPr lang="zh-CN" altLang="en-US" sz="1800" dirty="0"/>
              <a:t>班学生问题收集表</a:t>
            </a:r>
            <a:r>
              <a:rPr lang="en-US" altLang="zh-CN" sz="1800" dirty="0"/>
              <a:t>.docx</a:t>
            </a:r>
          </a:p>
          <a:p>
            <a:endParaRPr lang="zh-CN" altLang="en-US" sz="1800" dirty="0"/>
          </a:p>
          <a:p>
            <a:r>
              <a:rPr lang="en-US" altLang="zh-CN" sz="1800" dirty="0"/>
              <a:t>1706</a:t>
            </a:r>
            <a:r>
              <a:rPr lang="zh-CN" altLang="en-US" sz="1800" dirty="0"/>
              <a:t>班：</a:t>
            </a:r>
          </a:p>
          <a:p>
            <a:r>
              <a:rPr lang="en-US" altLang="zh-CN" sz="1800" dirty="0"/>
              <a:t>https://kdocs.cn/l/c9IohHEuz</a:t>
            </a:r>
          </a:p>
          <a:p>
            <a:r>
              <a:rPr lang="en-US" altLang="zh-CN" sz="1800" dirty="0"/>
              <a:t>[</a:t>
            </a:r>
            <a:r>
              <a:rPr lang="zh-CN" altLang="en-US" sz="1800" dirty="0"/>
              <a:t>金山文档</a:t>
            </a:r>
            <a:r>
              <a:rPr lang="en-US" altLang="zh-CN" sz="1800" dirty="0"/>
              <a:t>] </a:t>
            </a:r>
            <a:r>
              <a:rPr lang="zh-CN" altLang="en-US" sz="1800" dirty="0"/>
              <a:t>嘉应学院</a:t>
            </a:r>
            <a:r>
              <a:rPr lang="en-US" altLang="zh-CN" sz="1800" dirty="0"/>
              <a:t>1706</a:t>
            </a:r>
            <a:r>
              <a:rPr lang="zh-CN" altLang="en-US" sz="1800" dirty="0"/>
              <a:t>班学生问题收集表</a:t>
            </a:r>
            <a:r>
              <a:rPr lang="en-US" altLang="zh-CN" sz="1800" dirty="0"/>
              <a:t>.docx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FBF728-7F53-4D43-8C14-8E33935A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216" y="1607871"/>
            <a:ext cx="4769026" cy="439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1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F61271-4F7D-47EA-8B2F-B7D8BAFF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073960"/>
            <a:ext cx="11107601" cy="5037239"/>
          </a:xfrm>
        </p:spPr>
        <p:txBody>
          <a:bodyPr/>
          <a:lstStyle/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2400" kern="12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2400" kern="12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2.2.2</a:t>
            </a:r>
            <a:r>
              <a:rPr lang="zh-CN" altLang="en-US" sz="2400" kern="12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打卡分享</a:t>
            </a:r>
            <a:r>
              <a:rPr lang="zh-CN" altLang="en-US" sz="2400" kern="1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：在群里每天打卡并分享心得</a:t>
            </a:r>
            <a:endParaRPr lang="en-US" altLang="zh-CN" sz="2400" kern="12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zh-CN" altLang="en-US" sz="2400" kern="1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模板</a:t>
            </a:r>
            <a:r>
              <a:rPr lang="en-US" altLang="zh-CN" sz="2400" kern="1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:【</a:t>
            </a:r>
            <a:r>
              <a:rPr lang="zh-CN" altLang="en-US" dirty="0">
                <a:solidFill>
                  <a:srgbClr val="000000"/>
                </a:solidFill>
              </a:rPr>
              <a:t>累积</a:t>
            </a:r>
            <a:r>
              <a:rPr lang="zh-CN" altLang="zh-CN" dirty="0">
                <a:solidFill>
                  <a:srgbClr val="000000"/>
                </a:solidFill>
              </a:rPr>
              <a:t>打卡</a:t>
            </a:r>
            <a:r>
              <a:rPr lang="en-US" altLang="zh-CN" dirty="0">
                <a:solidFill>
                  <a:srgbClr val="000000"/>
                </a:solidFill>
              </a:rPr>
              <a:t>+</a:t>
            </a:r>
            <a:r>
              <a:rPr lang="zh-CN" altLang="zh-CN" dirty="0">
                <a:solidFill>
                  <a:srgbClr val="000000"/>
                </a:solidFill>
              </a:rPr>
              <a:t>学习心得分享</a:t>
            </a:r>
            <a:r>
              <a:rPr lang="en-US" altLang="zh-CN" sz="2400" kern="1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】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2400" kern="12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zh-CN" altLang="en-US" sz="2400" kern="12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8077730-910E-40D5-AE4B-6DD6DEB8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群的交流与分享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2CEBBC-01A0-4FDB-8A27-4BA5FCEF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86" y="3209364"/>
            <a:ext cx="3407959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44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在线实习教学安排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89183" y="1700243"/>
            <a:ext cx="6604980" cy="3657282"/>
            <a:chOff x="2807251" y="1542600"/>
            <a:chExt cx="6604980" cy="3657282"/>
          </a:xfrm>
          <a:solidFill>
            <a:srgbClr val="064BB2"/>
          </a:solidFill>
        </p:grpSpPr>
        <p:cxnSp>
          <p:nvCxnSpPr>
            <p:cNvPr id="30" name="直接连接符 6"/>
            <p:cNvCxnSpPr>
              <a:cxnSpLocks/>
            </p:cNvCxnSpPr>
            <p:nvPr/>
          </p:nvCxnSpPr>
          <p:spPr>
            <a:xfrm>
              <a:off x="3731137" y="1542600"/>
              <a:ext cx="21137" cy="365728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ine 2"/>
            <p:cNvSpPr>
              <a:spLocks noChangeShapeType="1"/>
            </p:cNvSpPr>
            <p:nvPr/>
          </p:nvSpPr>
          <p:spPr bwMode="auto">
            <a:xfrm>
              <a:off x="2807251" y="2184772"/>
              <a:ext cx="660498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AutoShape 12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14769" y="3148642"/>
              <a:ext cx="4188125" cy="441073"/>
            </a:xfrm>
            <a:prstGeom prst="actionButtonBlank">
              <a:avLst/>
            </a:prstGeom>
            <a:solidFill>
              <a:srgbClr val="FFBF2B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36" tIns="45719" rIns="91436" bIns="45719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作业</a:t>
              </a:r>
            </a:p>
          </p:txBody>
        </p:sp>
        <p:sp>
          <p:nvSpPr>
            <p:cNvPr id="8" name="Oval 13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474960" y="3148642"/>
              <a:ext cx="554629" cy="419380"/>
            </a:xfrm>
            <a:prstGeom prst="ellipse">
              <a:avLst/>
            </a:prstGeom>
            <a:solidFill>
              <a:srgbClr val="FFBF2B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36" tIns="45719" rIns="91436" bIns="45719" anchor="ctr"/>
            <a:lstStyle>
              <a:lvl1pPr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2.3</a:t>
              </a:r>
            </a:p>
          </p:txBody>
        </p:sp>
        <p:sp>
          <p:nvSpPr>
            <p:cNvPr id="9" name="Oval 15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474960" y="1964156"/>
              <a:ext cx="554629" cy="419378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lIns="91436" tIns="45719" rIns="91436" bIns="45719" anchor="ctr"/>
            <a:lstStyle>
              <a:lvl1pPr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2.1</a:t>
              </a:r>
            </a:p>
          </p:txBody>
        </p:sp>
        <p:sp>
          <p:nvSpPr>
            <p:cNvPr id="10" name="AutoShape 17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09689" y="1964156"/>
              <a:ext cx="4188125" cy="441071"/>
            </a:xfrm>
            <a:prstGeom prst="actionButtonBlank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lIns="91436" tIns="45719" rIns="91436" bIns="45719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云课堂学习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Oval 13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474960" y="3732159"/>
              <a:ext cx="554629" cy="41937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36" tIns="45719" rIns="91436" bIns="45719" anchor="ctr"/>
            <a:lstStyle>
              <a:lvl1pPr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2.4</a:t>
              </a:r>
            </a:p>
          </p:txBody>
        </p:sp>
        <p:sp>
          <p:nvSpPr>
            <p:cNvPr id="12" name="AutoShape 12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14769" y="2572578"/>
              <a:ext cx="4188125" cy="441073"/>
            </a:xfrm>
            <a:prstGeom prst="actionButtonBlank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none" lIns="91436" tIns="45719" rIns="91436" bIns="4571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群的交流与分享</a:t>
              </a:r>
            </a:p>
          </p:txBody>
        </p:sp>
        <p:sp>
          <p:nvSpPr>
            <p:cNvPr id="13" name="Oval 13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474960" y="2572578"/>
              <a:ext cx="554629" cy="419380"/>
            </a:xfrm>
            <a:prstGeom prst="ellipse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none" lIns="91436" tIns="45719" rIns="91436" bIns="4571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2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.2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14" name="AutoShape 12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14444" y="3724223"/>
              <a:ext cx="4188125" cy="441073"/>
            </a:xfrm>
            <a:prstGeom prst="actionButtonBlank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36" tIns="45719" rIns="91436" bIns="45719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成绩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评定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338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项目作业</a:t>
            </a: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254635" y="1067435"/>
            <a:ext cx="11578590" cy="516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2585" indent="-362585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32089"/>
              </a:buClr>
              <a:buFont typeface="Wingdings" panose="05000000000000000000" pitchFamily="2" charset="2"/>
              <a:buChar char="l"/>
              <a:defRPr sz="233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sym typeface="+mn-ea"/>
            </a:endParaRP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381635" y="1194435"/>
            <a:ext cx="11578590" cy="516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2585" indent="-362585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32089"/>
              </a:buClr>
              <a:buFont typeface="Wingdings" panose="05000000000000000000" pitchFamily="2" charset="2"/>
              <a:buChar char="l"/>
              <a:defRPr sz="233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		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endParaRPr lang="zh-CN" altLang="en-US" sz="2400" dirty="0">
              <a:sym typeface="+mn-ea"/>
            </a:endParaRPr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473075" y="1135329"/>
            <a:ext cx="11623040" cy="5356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2585" indent="-362585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32089"/>
              </a:buClr>
              <a:buFont typeface="Wingdings" panose="05000000000000000000" pitchFamily="2" charset="2"/>
              <a:buChar char="l"/>
              <a:defRPr sz="233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2.3.1</a:t>
            </a:r>
            <a:r>
              <a:rPr lang="zh-CN" alt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项目成果</a:t>
            </a:r>
            <a:endParaRPr lang="en-US" altLang="zh-CN" sz="2400" b="1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0000"/>
                </a:solidFill>
                <a:cs typeface="+mn-cs"/>
                <a:sym typeface="+mn-ea"/>
              </a:rPr>
              <a:t>提交时间：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1705</a:t>
            </a: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班第一个项目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:7</a:t>
            </a: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29</a:t>
            </a: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日，第二个项目：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8</a:t>
            </a: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14</a:t>
            </a: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日</a:t>
            </a:r>
            <a:endParaRPr lang="en-US" altLang="zh-CN" sz="2000" b="1" dirty="0">
              <a:solidFill>
                <a:srgbClr val="000000"/>
              </a:solidFill>
              <a:latin typeface="+mj-ea"/>
              <a:ea typeface="+mj-ea"/>
              <a:cs typeface="+mn-cs"/>
              <a:sym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          1706</a:t>
            </a:r>
            <a:r>
              <a:rPr lang="zh-CN" altLang="en-US" sz="2000" b="1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班第一</a:t>
            </a: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个项目：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8</a:t>
            </a: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日，第二个项目：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8</a:t>
            </a: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14</a:t>
            </a: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+mn-cs"/>
                <a:sym typeface="+mn-ea"/>
              </a:rPr>
              <a:t>日</a:t>
            </a:r>
            <a:endParaRPr lang="en-US" altLang="zh-CN" sz="2000" b="1" dirty="0">
              <a:latin typeface="+mj-ea"/>
              <a:ea typeface="+mj-ea"/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zh-CN" altLang="en-US" sz="2000" b="1" dirty="0">
                <a:sym typeface="+mn-ea"/>
              </a:rPr>
              <a:t>提交内容：</a:t>
            </a:r>
            <a:r>
              <a:rPr lang="zh-CN" altLang="en-US" sz="2000" dirty="0">
                <a:sym typeface="+mn-ea"/>
              </a:rPr>
              <a:t>项目报告、</a:t>
            </a:r>
            <a:r>
              <a:rPr lang="en-US" altLang="zh-CN" sz="2000" dirty="0">
                <a:sym typeface="+mn-ea"/>
              </a:rPr>
              <a:t>PPT</a:t>
            </a:r>
            <a:r>
              <a:rPr lang="zh-CN" altLang="en-US" sz="2000" dirty="0">
                <a:sym typeface="+mn-ea"/>
              </a:rPr>
              <a:t>、数据、代码（所有打包）（模板）</a:t>
            </a:r>
            <a:endParaRPr lang="en-US" altLang="zh-CN" sz="2000" dirty="0"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zh-CN" altLang="en-US" sz="2000" b="1" dirty="0">
                <a:sym typeface="+mn-ea"/>
              </a:rPr>
              <a:t>提交方式：</a:t>
            </a:r>
            <a:r>
              <a:rPr lang="zh-CN" altLang="en-US" sz="2000" dirty="0">
                <a:sym typeface="+mn-ea"/>
              </a:rPr>
              <a:t>（提交两份）一份在云课堂提交文件，</a:t>
            </a:r>
            <a:endParaRPr lang="en-US" altLang="zh-CN" sz="2000" dirty="0"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zh-CN" altLang="en-US" sz="2000" dirty="0">
                <a:sym typeface="+mn-ea"/>
              </a:rPr>
              <a:t>                                     一份提交给各班班长，班长发到邮箱（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邮箱：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  <a:hlinkClick r:id="rId3"/>
              </a:rPr>
              <a:t>1700889631@qq.com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）</a:t>
            </a:r>
            <a:endParaRPr lang="en-US" altLang="zh-CN" sz="2000" dirty="0">
              <a:sym typeface="+mn-ea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班级总文件夹命名要求：学校名称-班级名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项目名称（班长注意）</a:t>
            </a:r>
            <a:endParaRPr lang="zh-CN" altLang="en-US" sz="2000" dirty="0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7A9202-E48A-4200-B41E-9E1FFED80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634" y="4430195"/>
            <a:ext cx="2581626" cy="17445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作业</a:t>
            </a: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254635" y="1067435"/>
            <a:ext cx="11578590" cy="516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2585" indent="-362585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32089"/>
              </a:buClr>
              <a:buFont typeface="Wingdings" panose="05000000000000000000" pitchFamily="2" charset="2"/>
              <a:buChar char="l"/>
              <a:defRPr sz="233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sym typeface="+mn-ea"/>
            </a:endParaRP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381635" y="1194435"/>
            <a:ext cx="11578590" cy="516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2585" indent="-362585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32089"/>
              </a:buClr>
              <a:buFont typeface="Wingdings" panose="05000000000000000000" pitchFamily="2" charset="2"/>
              <a:buChar char="l"/>
              <a:defRPr sz="233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		</a:t>
            </a:r>
            <a:endParaRPr lang="zh-CN" altLang="en-US" sz="2400" dirty="0"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个人项目总文件命名要求：学生学号-姓名-项目名称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个人子文件的命名：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01.+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名称</a:t>
            </a:r>
          </a:p>
          <a:p>
            <a:pPr marL="0" indent="0">
              <a:buNone/>
            </a:pPr>
            <a:endParaRPr lang="zh-CN" altLang="en-US" sz="2400" dirty="0">
              <a:sym typeface="+mn-ea"/>
            </a:endParaRPr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473075" y="1391285"/>
            <a:ext cx="11623040" cy="5100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2585" indent="-362585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32089"/>
              </a:buClr>
              <a:buFont typeface="Wingdings" panose="05000000000000000000" pitchFamily="2" charset="2"/>
              <a:buChar char="l"/>
              <a:defRPr sz="233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b="1" dirty="0">
              <a:sym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9F118AE-20FD-4E0B-BE63-494BD86C3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752" y="2075185"/>
            <a:ext cx="5633686" cy="145078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88D74CF-56D5-494D-8802-23591D5FC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642" y="4079419"/>
            <a:ext cx="5011346" cy="15607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713730" y="2430905"/>
            <a:ext cx="6604980" cy="2325202"/>
            <a:chOff x="2807251" y="1542969"/>
            <a:chExt cx="6604980" cy="2325202"/>
          </a:xfrm>
        </p:grpSpPr>
        <p:cxnSp>
          <p:nvCxnSpPr>
            <p:cNvPr id="30" name="直接连接符 6"/>
            <p:cNvCxnSpPr>
              <a:cxnSpLocks/>
            </p:cNvCxnSpPr>
            <p:nvPr/>
          </p:nvCxnSpPr>
          <p:spPr>
            <a:xfrm>
              <a:off x="3780971" y="1542969"/>
              <a:ext cx="36992" cy="2325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ine 2"/>
            <p:cNvSpPr>
              <a:spLocks noChangeShapeType="1"/>
            </p:cNvSpPr>
            <p:nvPr/>
          </p:nvSpPr>
          <p:spPr bwMode="auto">
            <a:xfrm>
              <a:off x="2807251" y="2184772"/>
              <a:ext cx="66049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ctr">
                <a:defRPr/>
              </a:pPr>
              <a:endParaRPr lang="zh-CN" altLang="en-US" sz="1905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Oval 15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606337" y="1964156"/>
              <a:ext cx="423252" cy="419378"/>
            </a:xfrm>
            <a:prstGeom prst="ellipse">
              <a:avLst/>
            </a:prstGeom>
            <a:solidFill>
              <a:srgbClr val="FB9708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lIns="91436" tIns="45719" rIns="91436" bIns="45719" anchor="ctr"/>
            <a:lstStyle>
              <a:lvl1pPr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AutoShape 17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14769" y="1964156"/>
              <a:ext cx="4188125" cy="441071"/>
            </a:xfrm>
            <a:prstGeom prst="actionButtonBlank">
              <a:avLst/>
            </a:prstGeom>
            <a:solidFill>
              <a:srgbClr val="FB9708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lIns="91436" tIns="45719" rIns="91436" bIns="45719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介绍大数据岗位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AutoShape 12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14769" y="2572578"/>
              <a:ext cx="4188125" cy="441073"/>
            </a:xfrm>
            <a:prstGeom prst="actionButtonBlank">
              <a:avLst/>
            </a:prstGeom>
            <a:solidFill>
              <a:srgbClr val="064BB2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36" tIns="45719" rIns="91436" bIns="45719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在线实习教学安排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3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606337" y="2572578"/>
              <a:ext cx="423252" cy="419380"/>
            </a:xfrm>
            <a:prstGeom prst="ellipse">
              <a:avLst/>
            </a:prstGeom>
            <a:solidFill>
              <a:srgbClr val="064BB2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36" tIns="45719" rIns="91436" bIns="45719" anchor="ctr"/>
            <a:lstStyle>
              <a:lvl1pPr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D0529D-4EA6-416C-846C-1FC0B5E0F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227384"/>
            <a:ext cx="11107601" cy="4883816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dirty="0">
                <a:highlight>
                  <a:srgbClr val="FFFF00"/>
                </a:highlight>
                <a:latin typeface="+mj-ea"/>
                <a:ea typeface="+mj-ea"/>
              </a:rPr>
              <a:t>2.3.2</a:t>
            </a:r>
            <a:r>
              <a:rPr lang="zh-CN" altLang="en-US" sz="2400" kern="1200" dirty="0">
                <a:solidFill>
                  <a:srgbClr val="000000"/>
                </a:solidFill>
                <a:highlight>
                  <a:srgbClr val="FFFF00"/>
                </a:highlight>
                <a:latin typeface="+mj-ea"/>
                <a:ea typeface="+mj-ea"/>
                <a:cs typeface="+mn-cs"/>
                <a:sym typeface="+mn-ea"/>
              </a:rPr>
              <a:t>期末测试</a:t>
            </a:r>
            <a:endParaRPr lang="en-US" altLang="zh-CN" sz="2400" kern="1200" dirty="0">
              <a:solidFill>
                <a:srgbClr val="000000"/>
              </a:solidFill>
              <a:highlight>
                <a:srgbClr val="FFFF00"/>
              </a:highlight>
              <a:latin typeface="+mj-ea"/>
              <a:ea typeface="+mj-ea"/>
              <a:cs typeface="+mn-cs"/>
              <a:sym typeface="+mn-ea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2400" kern="1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地点：云课堂</a:t>
            </a:r>
            <a:endParaRPr lang="en-US" altLang="zh-CN" sz="2400" kern="12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2400" dirty="0">
                <a:latin typeface="+mn-ea"/>
                <a:ea typeface="+mn-ea"/>
              </a:rPr>
              <a:t>内容：模拟考试（</a:t>
            </a:r>
            <a:r>
              <a:rPr lang="en-US" altLang="zh-CN" sz="2400" dirty="0">
                <a:latin typeface="+mn-ea"/>
                <a:ea typeface="+mn-ea"/>
              </a:rPr>
              <a:t>15</a:t>
            </a:r>
            <a:r>
              <a:rPr lang="zh-CN" altLang="en-US" sz="2400" dirty="0">
                <a:latin typeface="+mn-ea"/>
                <a:ea typeface="+mn-ea"/>
              </a:rPr>
              <a:t>道选择题）</a:t>
            </a:r>
            <a:r>
              <a:rPr lang="en-US" altLang="zh-CN" sz="2400" dirty="0">
                <a:latin typeface="+mn-ea"/>
                <a:ea typeface="+mn-ea"/>
              </a:rPr>
              <a:t>+</a:t>
            </a:r>
            <a:r>
              <a:rPr lang="zh-CN" altLang="en-US" sz="2400" dirty="0">
                <a:latin typeface="+mn-ea"/>
                <a:ea typeface="+mn-ea"/>
              </a:rPr>
              <a:t>正式考试（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15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道选择题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+1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道问答题）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范围：主要是前置基础知识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（考前说明考试前发）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370C7D7-BECA-4CBE-AA30-ED3D15A1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4149995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在线实习教学安排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89183" y="1700243"/>
            <a:ext cx="6604980" cy="3657282"/>
            <a:chOff x="2807251" y="1542600"/>
            <a:chExt cx="6604980" cy="3657282"/>
          </a:xfrm>
        </p:grpSpPr>
        <p:cxnSp>
          <p:nvCxnSpPr>
            <p:cNvPr id="30" name="直接连接符 6"/>
            <p:cNvCxnSpPr>
              <a:cxnSpLocks/>
            </p:cNvCxnSpPr>
            <p:nvPr/>
          </p:nvCxnSpPr>
          <p:spPr>
            <a:xfrm>
              <a:off x="3731137" y="1542600"/>
              <a:ext cx="21137" cy="3657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ine 2"/>
            <p:cNvSpPr>
              <a:spLocks noChangeShapeType="1"/>
            </p:cNvSpPr>
            <p:nvPr/>
          </p:nvSpPr>
          <p:spPr bwMode="auto">
            <a:xfrm>
              <a:off x="2807251" y="2184772"/>
              <a:ext cx="66049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AutoShape 12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14769" y="3148642"/>
              <a:ext cx="4188125" cy="441073"/>
            </a:xfrm>
            <a:prstGeom prst="actionButtonBlank">
              <a:avLst/>
            </a:prstGeom>
            <a:solidFill>
              <a:srgbClr val="064BB2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36" tIns="45719" rIns="91436" bIns="45719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作业</a:t>
              </a:r>
            </a:p>
          </p:txBody>
        </p:sp>
        <p:sp>
          <p:nvSpPr>
            <p:cNvPr id="8" name="Oval 13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474960" y="3148642"/>
              <a:ext cx="554629" cy="419380"/>
            </a:xfrm>
            <a:prstGeom prst="ellipse">
              <a:avLst/>
            </a:prstGeom>
            <a:solidFill>
              <a:srgbClr val="064BB2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36" tIns="45719" rIns="91436" bIns="45719" anchor="ctr"/>
            <a:lstStyle>
              <a:lvl1pPr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2.3</a:t>
              </a:r>
            </a:p>
          </p:txBody>
        </p:sp>
        <p:sp>
          <p:nvSpPr>
            <p:cNvPr id="9" name="Oval 15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474960" y="1964156"/>
              <a:ext cx="554629" cy="419378"/>
            </a:xfrm>
            <a:prstGeom prst="ellipse">
              <a:avLst/>
            </a:prstGeom>
            <a:solidFill>
              <a:srgbClr val="064BB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lIns="91436" tIns="45719" rIns="91436" bIns="45719" anchor="ctr"/>
            <a:lstStyle>
              <a:lvl1pPr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2.1</a:t>
              </a:r>
            </a:p>
          </p:txBody>
        </p:sp>
        <p:sp>
          <p:nvSpPr>
            <p:cNvPr id="10" name="AutoShape 17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09689" y="1964156"/>
              <a:ext cx="4188125" cy="441071"/>
            </a:xfrm>
            <a:prstGeom prst="actionButtonBlank">
              <a:avLst/>
            </a:prstGeom>
            <a:solidFill>
              <a:srgbClr val="064BB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lIns="91436" tIns="45719" rIns="91436" bIns="45719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云课堂学习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Oval 13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474960" y="3732159"/>
              <a:ext cx="554629" cy="419378"/>
            </a:xfrm>
            <a:prstGeom prst="ellipse">
              <a:avLst/>
            </a:prstGeom>
            <a:solidFill>
              <a:srgbClr val="FFBF2B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36" tIns="45719" rIns="91436" bIns="45719" anchor="ctr"/>
            <a:lstStyle>
              <a:lvl1pPr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2.4</a:t>
              </a:r>
            </a:p>
          </p:txBody>
        </p:sp>
        <p:sp>
          <p:nvSpPr>
            <p:cNvPr id="12" name="AutoShape 12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14769" y="2572578"/>
              <a:ext cx="4188125" cy="441073"/>
            </a:xfrm>
            <a:prstGeom prst="actionButtonBlank">
              <a:avLst/>
            </a:prstGeom>
            <a:solidFill>
              <a:srgbClr val="064BB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none" lIns="91436" tIns="45719" rIns="91436" bIns="4571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群的交流与分享</a:t>
              </a:r>
            </a:p>
          </p:txBody>
        </p:sp>
        <p:sp>
          <p:nvSpPr>
            <p:cNvPr id="13" name="Oval 13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474960" y="2572578"/>
              <a:ext cx="554629" cy="419380"/>
            </a:xfrm>
            <a:prstGeom prst="ellipse">
              <a:avLst/>
            </a:prstGeom>
            <a:solidFill>
              <a:srgbClr val="064BB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none" lIns="91436" tIns="45719" rIns="91436" bIns="4571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2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.2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14" name="AutoShape 12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14444" y="3724223"/>
              <a:ext cx="4188125" cy="441073"/>
            </a:xfrm>
            <a:prstGeom prst="actionButtonBlank">
              <a:avLst/>
            </a:prstGeom>
            <a:solidFill>
              <a:srgbClr val="FFBF2B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36" tIns="45719" rIns="91436" bIns="45719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成绩评定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374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2.4</a:t>
            </a:r>
            <a:r>
              <a:rPr kumimoji="1" lang="zh-CN" altLang="en-US" dirty="0"/>
              <a:t>评定</a:t>
            </a: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254635" y="1067435"/>
            <a:ext cx="11578590" cy="512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2585" indent="-362585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32089"/>
              </a:buClr>
              <a:buFont typeface="Wingdings" panose="05000000000000000000" pitchFamily="2" charset="2"/>
              <a:buChar char="l"/>
              <a:defRPr sz="233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highlight>
                  <a:srgbClr val="FFFF00"/>
                </a:highlight>
                <a:sym typeface="+mn-ea"/>
              </a:rPr>
              <a:t>实习成绩评定：</a:t>
            </a:r>
            <a:r>
              <a:rPr lang="en-US" altLang="zh-CN" sz="2400" dirty="0">
                <a:sym typeface="+mn-ea"/>
              </a:rPr>
              <a:t>【</a:t>
            </a:r>
            <a:r>
              <a:rPr lang="zh-CN" altLang="en-US" sz="2400" dirty="0">
                <a:sym typeface="+mn-ea"/>
              </a:rPr>
              <a:t>以等级评定（优秀、良好、中等、合格、不合格）</a:t>
            </a:r>
            <a:r>
              <a:rPr lang="en-US" altLang="zh-CN" sz="2400" dirty="0">
                <a:sym typeface="+mn-ea"/>
              </a:rPr>
              <a:t>】</a:t>
            </a: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）项目成果（报告、</a:t>
            </a:r>
            <a:r>
              <a:rPr lang="en-US" altLang="zh-CN" sz="2400" dirty="0">
                <a:sym typeface="+mn-ea"/>
              </a:rPr>
              <a:t>PPT</a:t>
            </a:r>
            <a:r>
              <a:rPr lang="zh-CN" altLang="en-US" sz="2400" dirty="0">
                <a:sym typeface="+mn-ea"/>
              </a:rPr>
              <a:t>、代码、数据）（最重要）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）期末测试成绩（云</a:t>
            </a:r>
            <a:r>
              <a:rPr lang="zh-CN" altLang="en-US" sz="2400">
                <a:sym typeface="+mn-ea"/>
              </a:rPr>
              <a:t>课堂中期末考试</a:t>
            </a:r>
            <a:r>
              <a:rPr lang="zh-CN" altLang="en-US" sz="2400" dirty="0">
                <a:sym typeface="+mn-ea"/>
              </a:rPr>
              <a:t>）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）考勤（云课堂学习情况、学习打卡）</a:t>
            </a:r>
          </a:p>
          <a:p>
            <a:pPr marL="0" indent="0">
              <a:buNone/>
            </a:pP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2.4</a:t>
            </a:r>
            <a:r>
              <a:rPr kumimoji="1" lang="zh-CN" altLang="en-US" dirty="0"/>
              <a:t>成绩评定</a:t>
            </a: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254635" y="1067435"/>
            <a:ext cx="11578590" cy="516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2585" indent="-362585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32089"/>
              </a:buClr>
              <a:buFont typeface="Wingdings" panose="05000000000000000000" pitchFamily="2" charset="2"/>
              <a:buChar char="l"/>
              <a:defRPr sz="233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sym typeface="+mn-ea"/>
            </a:endParaRP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381635" y="1194435"/>
            <a:ext cx="11578590" cy="516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2585" indent="-362585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32089"/>
              </a:buClr>
              <a:buFont typeface="Wingdings" panose="05000000000000000000" pitchFamily="2" charset="2"/>
              <a:buChar char="l"/>
              <a:defRPr sz="233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b="1" kern="0" dirty="0">
                <a:solidFill>
                  <a:srgbClr val="000000"/>
                </a:solidFill>
              </a:rPr>
              <a:t>项目报告</a:t>
            </a:r>
            <a:r>
              <a:rPr kumimoji="1" lang="en-US" altLang="zh-CN" sz="2400" b="1" kern="0" dirty="0">
                <a:solidFill>
                  <a:srgbClr val="000000"/>
                </a:solidFill>
              </a:rPr>
              <a:t>-</a:t>
            </a:r>
            <a:r>
              <a:rPr kumimoji="1" lang="zh-CN" altLang="en-US" sz="2400" b="1" kern="0" dirty="0">
                <a:solidFill>
                  <a:srgbClr val="000000"/>
                </a:solidFill>
              </a:rPr>
              <a:t>评分标准</a:t>
            </a:r>
            <a:r>
              <a:rPr lang="en-US" altLang="zh-CN" sz="2400" dirty="0">
                <a:sym typeface="+mn-ea"/>
              </a:rPr>
              <a:t>		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endParaRPr lang="zh-CN" altLang="en-US" sz="2400" dirty="0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354652"/>
              </p:ext>
            </p:extLst>
          </p:nvPr>
        </p:nvGraphicFramePr>
        <p:xfrm>
          <a:off x="659774" y="2562514"/>
          <a:ext cx="10276205" cy="33940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9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/>
                        <a:t>序号</a:t>
                      </a:r>
                      <a:endParaRPr lang="en-US" altLang="en-US" sz="1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/>
                        <a:t>评审项目</a:t>
                      </a:r>
                      <a:endParaRPr lang="en-US" altLang="en-US" sz="1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/>
                        <a:t>子项目</a:t>
                      </a:r>
                      <a:endParaRPr lang="en-US" altLang="en-US" sz="1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/>
                        <a:t>指         标</a:t>
                      </a:r>
                      <a:endParaRPr lang="en-US" altLang="en-US" sz="1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/>
                        <a:t>满分</a:t>
                      </a:r>
                      <a:endParaRPr lang="en-US" altLang="en-US" sz="1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/>
                        <a:t>分数</a:t>
                      </a:r>
                      <a:endParaRPr lang="en-US" altLang="en-US" sz="14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/>
                        <a:t>备注</a:t>
                      </a:r>
                      <a:endParaRPr lang="en-US" altLang="en-US" sz="14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1</a:t>
                      </a:r>
                      <a:endParaRPr lang="en-US" altLang="en-US" sz="12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报告文档</a:t>
                      </a:r>
                      <a:endParaRPr lang="en-US" altLang="en-US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dirty="0" err="1"/>
                        <a:t>内容完整性</a:t>
                      </a:r>
                      <a:endParaRPr lang="en-US" altLang="en-US" sz="1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dirty="0" err="1"/>
                        <a:t>与模板进行对比，是否各个步骤都在文档中体现出来</a:t>
                      </a:r>
                      <a:endParaRPr lang="en-US" altLang="en-US" sz="1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15</a:t>
                      </a:r>
                      <a:endParaRPr lang="en-US" altLang="en-US" sz="12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　</a:t>
                      </a:r>
                      <a:endParaRPr lang="en-US" altLang="en-US" sz="1000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dirty="0"/>
                        <a:t>　</a:t>
                      </a:r>
                      <a:endParaRPr lang="en-US" altLang="en-US" sz="1000" dirty="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 </a:t>
                      </a:r>
                      <a:endParaRPr lang="en-US" altLang="en-US" sz="12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 </a:t>
                      </a:r>
                      <a:endParaRPr lang="en-US" altLang="en-US" sz="12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dirty="0" err="1"/>
                        <a:t>排版</a:t>
                      </a:r>
                      <a:endParaRPr lang="en-US" altLang="en-US" sz="1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dirty="0" err="1"/>
                        <a:t>与模板进行对比，是否按标准格式进行排版</a:t>
                      </a:r>
                      <a:endParaRPr lang="en-US" altLang="en-US" sz="1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15</a:t>
                      </a:r>
                      <a:endParaRPr lang="en-US" altLang="en-US" sz="12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　</a:t>
                      </a:r>
                      <a:endParaRPr lang="en-US" altLang="en-US" sz="1000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dirty="0"/>
                        <a:t>　</a:t>
                      </a:r>
                      <a:endParaRPr lang="en-US" altLang="en-US" sz="1000" dirty="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 </a:t>
                      </a:r>
                      <a:endParaRPr lang="en-US" altLang="en-US" sz="12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 </a:t>
                      </a:r>
                      <a:endParaRPr lang="en-US" altLang="en-US" sz="12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dirty="0" err="1"/>
                        <a:t>内容质量</a:t>
                      </a:r>
                      <a:endParaRPr lang="en-US" altLang="en-US" sz="1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方案合理性思路是否清晰模型结果是否优异创新性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/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　</a:t>
                      </a:r>
                      <a:endParaRPr lang="en-US" altLang="en-US" sz="1000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　</a:t>
                      </a:r>
                      <a:endParaRPr lang="en-US" altLang="en-US" sz="100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代码&amp;中间数据</a:t>
                      </a:r>
                      <a:endParaRPr lang="en-US" altLang="en-US" sz="12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dirty="0" err="1"/>
                        <a:t>内容完整性</a:t>
                      </a:r>
                      <a:endParaRPr lang="en-US" altLang="en-US" sz="1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是否包含项目解决方案的各个环节对应的代码；是否有必要的中间数据。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15</a:t>
                      </a:r>
                      <a:endParaRPr lang="en-US" altLang="en-US" sz="12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　</a:t>
                      </a:r>
                      <a:endParaRPr lang="en-US" altLang="en-US" sz="12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　</a:t>
                      </a:r>
                      <a:endParaRPr lang="en-US" altLang="en-US" sz="100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 </a:t>
                      </a:r>
                      <a:endParaRPr lang="en-US" altLang="en-US" sz="12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 </a:t>
                      </a:r>
                      <a:endParaRPr lang="en-US" altLang="en-US" sz="12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dirty="0" err="1"/>
                        <a:t>代码规范与设计</a:t>
                      </a:r>
                      <a:endParaRPr lang="en-US" altLang="en-US" sz="1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代码编写是否简洁、规范、高效；脚本分割与命名是否与模板对应。</a:t>
                      </a: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15</a:t>
                      </a:r>
                      <a:endParaRPr lang="en-US" altLang="en-US" sz="12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　</a:t>
                      </a:r>
                      <a:endParaRPr lang="en-US" altLang="en-US" sz="1000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　</a:t>
                      </a:r>
                      <a:endParaRPr lang="en-US" altLang="en-US" sz="100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200" dirty="0"/>
                        <a:t>提交内容文件名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dirty="0"/>
                        <a:t>名称规范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000"/>
                        <a:t>文件命名是否按要求格式命名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dirty="0"/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2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2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000"/>
                        <a:t>总计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330">
                <a:tc grid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/>
                        <a:t>总</a:t>
                      </a:r>
                      <a:r>
                        <a:rPr lang="zh-CN" altLang="en-US" sz="1000"/>
                        <a:t>分</a:t>
                      </a: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/>
                        <a:t>　</a:t>
                      </a:r>
                      <a:endParaRPr lang="en-US" altLang="en-US" sz="1000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dirty="0"/>
                        <a:t>　</a:t>
                      </a:r>
                      <a:endParaRPr lang="en-US" altLang="en-US" sz="1000" dirty="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实习证明</a:t>
            </a:r>
            <a:r>
              <a:rPr lang="en-US" altLang="zh-CN" dirty="0"/>
              <a:t>+</a:t>
            </a:r>
            <a:r>
              <a:rPr lang="en-US" altLang="zh-CN" dirty="0">
                <a:sym typeface="+mn-ea"/>
              </a:rPr>
              <a:t>CBDA</a:t>
            </a:r>
            <a:r>
              <a:rPr lang="zh-CN" altLang="en-US" dirty="0">
                <a:sym typeface="+mn-ea"/>
              </a:rPr>
              <a:t>大数据分析工程师证书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64" y="1562910"/>
            <a:ext cx="3605386" cy="4936011"/>
          </a:xfrm>
          <a:prstGeom prst="rect">
            <a:avLst/>
          </a:prstGeom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00" y="1697990"/>
            <a:ext cx="6591935" cy="46653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结课</a:t>
            </a: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254635" y="3370580"/>
            <a:ext cx="11578590" cy="167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2585" indent="-362585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32089"/>
              </a:buClr>
              <a:buFont typeface="Wingdings" panose="05000000000000000000" pitchFamily="2" charset="2"/>
              <a:buChar char="l"/>
              <a:defRPr sz="233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zh-CN" altLang="en-US" sz="2400" dirty="0"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F72085-34CD-4300-A9CC-EAB5A83BF2FD}"/>
              </a:ext>
            </a:extLst>
          </p:cNvPr>
          <p:cNvSpPr/>
          <p:nvPr/>
        </p:nvSpPr>
        <p:spPr>
          <a:xfrm>
            <a:off x="1139420" y="1801737"/>
            <a:ext cx="8648956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结课直播时间：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月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14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日下午（暂定）</a:t>
            </a:r>
          </a:p>
          <a:p>
            <a:pPr lvl="0"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  <a:sym typeface="+mn-ea"/>
            </a:endParaRPr>
          </a:p>
          <a:p>
            <a:pPr lvl="0"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  <a:sym typeface="+mn-ea"/>
            </a:endParaRPr>
          </a:p>
          <a:p>
            <a:pPr lvl="0">
              <a:lnSpc>
                <a:spcPct val="150000"/>
              </a:lnSpc>
            </a:pPr>
            <a:endParaRPr lang="zh-CN" altLang="en-US" sz="240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0" y="-319088"/>
            <a:ext cx="184150" cy="2397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0" y="-392113"/>
            <a:ext cx="184150" cy="3857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大数据行业企业岗位体系</a:t>
            </a: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254635" y="1067435"/>
            <a:ext cx="11578590" cy="516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2585" indent="-362585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32089"/>
              </a:buClr>
              <a:buFont typeface="Wingdings" panose="05000000000000000000" pitchFamily="2" charset="2"/>
              <a:buChar char="l"/>
              <a:defRPr sz="233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dirty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35" y="1429698"/>
            <a:ext cx="10438130" cy="4474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大数据产业人才需求现状</a:t>
            </a: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254635" y="1067435"/>
            <a:ext cx="11578590" cy="516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2585" indent="-362585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32089"/>
              </a:buClr>
              <a:buFont typeface="Wingdings" panose="05000000000000000000" pitchFamily="2" charset="2"/>
              <a:buChar char="l"/>
              <a:defRPr sz="233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 dirty="0">
              <a:sym typeface="+mn-ea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697061" y="2013744"/>
            <a:ext cx="15843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智联招聘</a:t>
            </a:r>
            <a:endParaRPr kumimoji="0"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前程无忧</a:t>
            </a:r>
            <a:endParaRPr kumimoji="0"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拉勾网</a:t>
            </a:r>
            <a:endParaRPr kumimoji="0"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kumimoji="0"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直聘</a:t>
            </a:r>
            <a:endParaRPr kumimoji="0"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0"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002111" y="2013744"/>
            <a:ext cx="179933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网络爬虫</a:t>
            </a:r>
            <a:endParaRPr kumimoji="0"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kumimoji="0"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kumimoji="0"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大数据开发</a:t>
            </a:r>
            <a:endParaRPr kumimoji="0"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0"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234771" y="1067427"/>
            <a:ext cx="6961039" cy="5340854"/>
          </a:xfrm>
          <a:prstGeom prst="roundRect">
            <a:avLst>
              <a:gd name="adj" fmla="val 9074"/>
            </a:avLst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 vert="horz" wrap="square" lIns="91432" tIns="45715" rIns="91432" bIns="45715" numCol="1" anchor="t" anchorCtr="0" compatLnSpc="1"/>
          <a:lstStyle/>
          <a:p>
            <a:pPr indent="-240030">
              <a:lnSpc>
                <a:spcPts val="3735"/>
              </a:lnSpc>
              <a:buFont typeface="Arial" panose="020B0604020202020204" pitchFamily="34" charset="0"/>
              <a:buChar char="•"/>
            </a:pPr>
            <a:endParaRPr lang="zh-CN" altLang="en-US" sz="1800" ker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07593" y="2611096"/>
            <a:ext cx="56154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chemeClr val="accent1"/>
                </a:solidFill>
                <a:latin typeface="+mj-ea"/>
                <a:ea typeface="+mj-ea"/>
                <a:cs typeface="+mj-ea"/>
                <a:sym typeface="+mn-ea"/>
              </a:rPr>
              <a:t>共计 </a:t>
            </a:r>
            <a:r>
              <a:rPr lang="en-US" altLang="zh-CN" sz="3200" b="1" i="1" noProof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+mn-ea"/>
                <a:ea typeface="+mn-ea"/>
                <a:cs typeface="+mj-ea"/>
                <a:sym typeface="+mn-ea"/>
              </a:rPr>
              <a:t>561543</a:t>
            </a:r>
            <a:r>
              <a:rPr lang="en-US" altLang="zh-CN" sz="2800" b="1" noProof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 </a:t>
            </a:r>
            <a:r>
              <a:rPr lang="zh-CN" altLang="en-US" sz="2800" noProof="1">
                <a:solidFill>
                  <a:schemeClr val="accent1"/>
                </a:solidFill>
                <a:latin typeface="+mj-ea"/>
                <a:ea typeface="+mj-ea"/>
                <a:cs typeface="+mj-ea"/>
                <a:sym typeface="+mn-ea"/>
              </a:rPr>
              <a:t>条招聘记录</a:t>
            </a:r>
            <a:endParaRPr lang="en-US" altLang="zh-CN" sz="2800" noProof="1">
              <a:solidFill>
                <a:schemeClr val="accent1"/>
              </a:solidFill>
              <a:latin typeface="+mj-ea"/>
              <a:ea typeface="+mj-ea"/>
              <a:cs typeface="+mj-ea"/>
              <a:sym typeface="+mn-ea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chemeClr val="accent1"/>
                </a:solidFill>
                <a:latin typeface="+mj-ea"/>
                <a:ea typeface="+mj-ea"/>
                <a:cs typeface="+mj-ea"/>
                <a:sym typeface="+mn-ea"/>
              </a:rPr>
              <a:t>统计分析了</a:t>
            </a:r>
            <a:r>
              <a:rPr lang="zh-CN" altLang="en-US" sz="3200" b="1" noProof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+mn-ea"/>
                <a:ea typeface="+mn-ea"/>
                <a:cs typeface="+mj-ea"/>
                <a:sym typeface="+mn-ea"/>
              </a:rPr>
              <a:t>工作地点</a:t>
            </a:r>
            <a:r>
              <a:rPr lang="zh-CN" altLang="en-US" sz="2800" noProof="1">
                <a:solidFill>
                  <a:schemeClr val="bg1"/>
                </a:solidFill>
                <a:latin typeface="+mn-ea"/>
                <a:ea typeface="+mn-ea"/>
                <a:cs typeface="+mj-ea"/>
                <a:sym typeface="+mn-ea"/>
              </a:rPr>
              <a:t>、</a:t>
            </a:r>
            <a:r>
              <a:rPr lang="zh-CN" altLang="en-US" sz="3200" b="1" noProof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+mn-ea"/>
                <a:ea typeface="+mn-ea"/>
                <a:cs typeface="+mj-ea"/>
                <a:sym typeface="+mn-ea"/>
              </a:rPr>
              <a:t>招聘职位技能要求</a:t>
            </a:r>
            <a:r>
              <a:rPr lang="zh-CN" altLang="en-US" sz="2800" noProof="1">
                <a:solidFill>
                  <a:schemeClr val="accent1"/>
                </a:solidFill>
                <a:latin typeface="+mj-ea"/>
                <a:ea typeface="+mj-ea"/>
                <a:cs typeface="+mj-ea"/>
                <a:sym typeface="+mn-ea"/>
              </a:rPr>
              <a:t>以及</a:t>
            </a:r>
            <a:r>
              <a:rPr lang="zh-CN" altLang="en-US" sz="3200" b="1" noProof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+mn-ea"/>
                <a:ea typeface="+mn-ea"/>
                <a:cs typeface="+mj-ea"/>
                <a:sym typeface="+mn-ea"/>
              </a:rPr>
              <a:t>薪资待遇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41604" y="1543984"/>
            <a:ext cx="5615434" cy="461963"/>
          </a:xfrm>
          <a:prstGeom prst="rect">
            <a:avLst/>
          </a:prstGeom>
          <a:solidFill>
            <a:schemeClr val="bg1"/>
          </a:solidFill>
        </p:spPr>
        <p:txBody>
          <a:bodyPr wrap="square" lIns="108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企业究竟需要何种人才？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/>
          <a:p>
            <a:r>
              <a:rPr kumimoji="1" lang="zh-CN" altLang="en-US" dirty="0"/>
              <a:t>大数据岗位薪酬情况</a:t>
            </a: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254635" y="1067435"/>
            <a:ext cx="11578590" cy="516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2585" indent="-362585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32089"/>
              </a:buClr>
              <a:buFont typeface="Wingdings" panose="05000000000000000000" pitchFamily="2" charset="2"/>
              <a:buChar char="l"/>
              <a:defRPr sz="233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481910" y="1094426"/>
            <a:ext cx="2313554" cy="1909348"/>
            <a:chOff x="6740712" y="1479177"/>
            <a:chExt cx="1979613" cy="1199364"/>
          </a:xfrm>
        </p:grpSpPr>
        <p:sp>
          <p:nvSpPr>
            <p:cNvPr id="13" name="矩形 12"/>
            <p:cNvSpPr/>
            <p:nvPr/>
          </p:nvSpPr>
          <p:spPr>
            <a:xfrm>
              <a:off x="6740712" y="1479177"/>
              <a:ext cx="1979613" cy="11993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Group 14"/>
            <p:cNvGrpSpPr>
              <a:grpSpLocks noChangeAspect="1"/>
            </p:cNvGrpSpPr>
            <p:nvPr/>
          </p:nvGrpSpPr>
          <p:grpSpPr bwMode="auto">
            <a:xfrm>
              <a:off x="7430481" y="1714780"/>
              <a:ext cx="600075" cy="752475"/>
              <a:chOff x="2692" y="1921"/>
              <a:chExt cx="378" cy="474"/>
            </a:xfrm>
            <a:solidFill>
              <a:srgbClr val="FFFFFF"/>
            </a:solidFill>
          </p:grpSpPr>
          <p:sp>
            <p:nvSpPr>
              <p:cNvPr id="15" name="Freeform 15"/>
              <p:cNvSpPr/>
              <p:nvPr/>
            </p:nvSpPr>
            <p:spPr bwMode="auto">
              <a:xfrm>
                <a:off x="2822" y="2244"/>
                <a:ext cx="178" cy="14"/>
              </a:xfrm>
              <a:custGeom>
                <a:avLst/>
                <a:gdLst>
                  <a:gd name="T0" fmla="*/ 71 w 74"/>
                  <a:gd name="T1" fmla="*/ 0 h 6"/>
                  <a:gd name="T2" fmla="*/ 2 w 74"/>
                  <a:gd name="T3" fmla="*/ 0 h 6"/>
                  <a:gd name="T4" fmla="*/ 0 w 74"/>
                  <a:gd name="T5" fmla="*/ 3 h 6"/>
                  <a:gd name="T6" fmla="*/ 2 w 74"/>
                  <a:gd name="T7" fmla="*/ 6 h 6"/>
                  <a:gd name="T8" fmla="*/ 71 w 74"/>
                  <a:gd name="T9" fmla="*/ 6 h 6"/>
                  <a:gd name="T10" fmla="*/ 74 w 74"/>
                  <a:gd name="T11" fmla="*/ 3 h 6"/>
                  <a:gd name="T12" fmla="*/ 71 w 74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6">
                    <a:moveTo>
                      <a:pt x="7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2" y="6"/>
                      <a:pt x="74" y="5"/>
                      <a:pt x="74" y="3"/>
                    </a:cubicBezTo>
                    <a:cubicBezTo>
                      <a:pt x="74" y="2"/>
                      <a:pt x="72" y="0"/>
                      <a:pt x="7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2822" y="2167"/>
                <a:ext cx="178" cy="12"/>
              </a:xfrm>
              <a:custGeom>
                <a:avLst/>
                <a:gdLst>
                  <a:gd name="T0" fmla="*/ 71 w 74"/>
                  <a:gd name="T1" fmla="*/ 0 h 5"/>
                  <a:gd name="T2" fmla="*/ 2 w 74"/>
                  <a:gd name="T3" fmla="*/ 0 h 5"/>
                  <a:gd name="T4" fmla="*/ 0 w 74"/>
                  <a:gd name="T5" fmla="*/ 2 h 5"/>
                  <a:gd name="T6" fmla="*/ 2 w 74"/>
                  <a:gd name="T7" fmla="*/ 5 h 5"/>
                  <a:gd name="T8" fmla="*/ 71 w 74"/>
                  <a:gd name="T9" fmla="*/ 5 h 5"/>
                  <a:gd name="T10" fmla="*/ 74 w 74"/>
                  <a:gd name="T11" fmla="*/ 2 h 5"/>
                  <a:gd name="T12" fmla="*/ 71 w 74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5">
                    <a:moveTo>
                      <a:pt x="7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2" y="5"/>
                      <a:pt x="74" y="4"/>
                      <a:pt x="74" y="2"/>
                    </a:cubicBezTo>
                    <a:cubicBezTo>
                      <a:pt x="74" y="1"/>
                      <a:pt x="72" y="0"/>
                      <a:pt x="7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2822" y="2088"/>
                <a:ext cx="178" cy="12"/>
              </a:xfrm>
              <a:custGeom>
                <a:avLst/>
                <a:gdLst>
                  <a:gd name="T0" fmla="*/ 71 w 74"/>
                  <a:gd name="T1" fmla="*/ 0 h 5"/>
                  <a:gd name="T2" fmla="*/ 2 w 74"/>
                  <a:gd name="T3" fmla="*/ 0 h 5"/>
                  <a:gd name="T4" fmla="*/ 0 w 74"/>
                  <a:gd name="T5" fmla="*/ 3 h 5"/>
                  <a:gd name="T6" fmla="*/ 2 w 74"/>
                  <a:gd name="T7" fmla="*/ 5 h 5"/>
                  <a:gd name="T8" fmla="*/ 71 w 74"/>
                  <a:gd name="T9" fmla="*/ 5 h 5"/>
                  <a:gd name="T10" fmla="*/ 74 w 74"/>
                  <a:gd name="T11" fmla="*/ 3 h 5"/>
                  <a:gd name="T12" fmla="*/ 71 w 74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5">
                    <a:moveTo>
                      <a:pt x="7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2" y="5"/>
                      <a:pt x="74" y="4"/>
                      <a:pt x="74" y="3"/>
                    </a:cubicBezTo>
                    <a:cubicBezTo>
                      <a:pt x="74" y="1"/>
                      <a:pt x="72" y="0"/>
                      <a:pt x="7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2757" y="2074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4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4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2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2757" y="2153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2 h 17"/>
                  <a:gd name="T6" fmla="*/ 0 w 17"/>
                  <a:gd name="T7" fmla="*/ 14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4 h 17"/>
                  <a:gd name="T14" fmla="*/ 17 w 17"/>
                  <a:gd name="T15" fmla="*/ 2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2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4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0" name="Freeform 20"/>
              <p:cNvSpPr/>
              <p:nvPr/>
            </p:nvSpPr>
            <p:spPr bwMode="auto">
              <a:xfrm>
                <a:off x="2757" y="2232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2 h 17"/>
                  <a:gd name="T6" fmla="*/ 0 w 17"/>
                  <a:gd name="T7" fmla="*/ 14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4 h 17"/>
                  <a:gd name="T14" fmla="*/ 17 w 17"/>
                  <a:gd name="T15" fmla="*/ 2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2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5"/>
                      <a:pt x="17" y="14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21" name="Freeform 21"/>
              <p:cNvSpPr>
                <a:spLocks noEditPoints="1"/>
              </p:cNvSpPr>
              <p:nvPr/>
            </p:nvSpPr>
            <p:spPr bwMode="auto">
              <a:xfrm>
                <a:off x="2692" y="1921"/>
                <a:ext cx="378" cy="474"/>
              </a:xfrm>
              <a:custGeom>
                <a:avLst/>
                <a:gdLst>
                  <a:gd name="T0" fmla="*/ 155 w 157"/>
                  <a:gd name="T1" fmla="*/ 30 h 198"/>
                  <a:gd name="T2" fmla="*/ 126 w 157"/>
                  <a:gd name="T3" fmla="*/ 2 h 198"/>
                  <a:gd name="T4" fmla="*/ 121 w 157"/>
                  <a:gd name="T5" fmla="*/ 0 h 198"/>
                  <a:gd name="T6" fmla="*/ 7 w 157"/>
                  <a:gd name="T7" fmla="*/ 0 h 198"/>
                  <a:gd name="T8" fmla="*/ 0 w 157"/>
                  <a:gd name="T9" fmla="*/ 6 h 198"/>
                  <a:gd name="T10" fmla="*/ 0 w 157"/>
                  <a:gd name="T11" fmla="*/ 191 h 198"/>
                  <a:gd name="T12" fmla="*/ 7 w 157"/>
                  <a:gd name="T13" fmla="*/ 198 h 198"/>
                  <a:gd name="T14" fmla="*/ 150 w 157"/>
                  <a:gd name="T15" fmla="*/ 198 h 198"/>
                  <a:gd name="T16" fmla="*/ 157 w 157"/>
                  <a:gd name="T17" fmla="*/ 191 h 198"/>
                  <a:gd name="T18" fmla="*/ 157 w 157"/>
                  <a:gd name="T19" fmla="*/ 35 h 198"/>
                  <a:gd name="T20" fmla="*/ 155 w 157"/>
                  <a:gd name="T21" fmla="*/ 30 h 198"/>
                  <a:gd name="T22" fmla="*/ 14 w 157"/>
                  <a:gd name="T23" fmla="*/ 184 h 198"/>
                  <a:gd name="T24" fmla="*/ 14 w 157"/>
                  <a:gd name="T25" fmla="*/ 13 h 198"/>
                  <a:gd name="T26" fmla="*/ 117 w 157"/>
                  <a:gd name="T27" fmla="*/ 13 h 198"/>
                  <a:gd name="T28" fmla="*/ 117 w 157"/>
                  <a:gd name="T29" fmla="*/ 37 h 198"/>
                  <a:gd name="T30" fmla="*/ 121 w 157"/>
                  <a:gd name="T31" fmla="*/ 41 h 198"/>
                  <a:gd name="T32" fmla="*/ 144 w 157"/>
                  <a:gd name="T33" fmla="*/ 41 h 198"/>
                  <a:gd name="T34" fmla="*/ 144 w 157"/>
                  <a:gd name="T35" fmla="*/ 184 h 198"/>
                  <a:gd name="T36" fmla="*/ 14 w 157"/>
                  <a:gd name="T37" fmla="*/ 18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7" h="198">
                    <a:moveTo>
                      <a:pt x="155" y="30"/>
                    </a:moveTo>
                    <a:cubicBezTo>
                      <a:pt x="126" y="2"/>
                      <a:pt x="126" y="2"/>
                      <a:pt x="126" y="2"/>
                    </a:cubicBezTo>
                    <a:cubicBezTo>
                      <a:pt x="125" y="0"/>
                      <a:pt x="123" y="0"/>
                      <a:pt x="12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5"/>
                      <a:pt x="3" y="198"/>
                      <a:pt x="7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54" y="198"/>
                      <a:pt x="157" y="195"/>
                      <a:pt x="157" y="191"/>
                    </a:cubicBezTo>
                    <a:cubicBezTo>
                      <a:pt x="157" y="35"/>
                      <a:pt x="157" y="35"/>
                      <a:pt x="157" y="35"/>
                    </a:cubicBezTo>
                    <a:cubicBezTo>
                      <a:pt x="157" y="33"/>
                      <a:pt x="156" y="31"/>
                      <a:pt x="155" y="30"/>
                    </a:cubicBezTo>
                    <a:close/>
                    <a:moveTo>
                      <a:pt x="14" y="184"/>
                    </a:moveTo>
                    <a:cubicBezTo>
                      <a:pt x="14" y="13"/>
                      <a:pt x="14" y="13"/>
                      <a:pt x="14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7" y="39"/>
                      <a:pt x="119" y="41"/>
                      <a:pt x="121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184"/>
                      <a:pt x="144" y="184"/>
                      <a:pt x="144" y="184"/>
                    </a:cubicBezTo>
                    <a:lnTo>
                      <a:pt x="14" y="1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sp>
        <p:nvSpPr>
          <p:cNvPr id="26" name="文本框 93"/>
          <p:cNvSpPr txBox="1">
            <a:spLocks noChangeArrowheads="1"/>
          </p:cNvSpPr>
          <p:nvPr/>
        </p:nvSpPr>
        <p:spPr bwMode="auto">
          <a:xfrm>
            <a:off x="2733547" y="1056838"/>
            <a:ext cx="9081196" cy="222894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314575" indent="-257175"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71775" indent="-257175" defTabSz="71247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28975" indent="-257175" defTabSz="71247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686175" indent="-257175" defTabSz="71247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143375" indent="-257175" defTabSz="71247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r>
              <a:rPr lang="zh-CN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大数据类职位的平均月工资均在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12k</a:t>
            </a:r>
            <a:r>
              <a:rPr lang="zh-CN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以上</a:t>
            </a:r>
            <a:endParaRPr lang="en-US" altLang="zh-CN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r>
              <a:rPr lang="zh-CN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其中数据分析师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、</a:t>
            </a:r>
            <a:r>
              <a:rPr lang="zh-CN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数据抓取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、数据运维工</a:t>
            </a:r>
            <a:r>
              <a:rPr lang="zh-CN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程师工资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相对</a:t>
            </a:r>
            <a:r>
              <a:rPr lang="zh-CN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较低</a:t>
            </a:r>
            <a:endParaRPr lang="en-US" altLang="zh-CN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3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r>
              <a:rPr lang="zh-CN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大数据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挖掘</a:t>
            </a:r>
            <a:r>
              <a:rPr lang="zh-CN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师、数据产品经理、数据算法工程师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，以及大数据开发工程师</a:t>
            </a:r>
            <a:endParaRPr lang="en-US" altLang="zh-CN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</a:t>
            </a:r>
            <a:r>
              <a:rPr lang="zh-CN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平均月工资均在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18k</a:t>
            </a:r>
            <a:r>
              <a:rPr lang="zh-CN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以上</a:t>
            </a:r>
          </a:p>
        </p:txBody>
      </p:sp>
      <p:sp>
        <p:nvSpPr>
          <p:cNvPr id="27" name="矩形 26"/>
          <p:cNvSpPr/>
          <p:nvPr/>
        </p:nvSpPr>
        <p:spPr>
          <a:xfrm rot="16200000">
            <a:off x="2546701" y="948014"/>
            <a:ext cx="3297309" cy="742689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55" y="3003139"/>
            <a:ext cx="6667501" cy="330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组合 28"/>
          <p:cNvGrpSpPr/>
          <p:nvPr/>
        </p:nvGrpSpPr>
        <p:grpSpPr bwMode="auto">
          <a:xfrm rot="-5400000">
            <a:off x="8959287" y="3431986"/>
            <a:ext cx="3307485" cy="2470078"/>
            <a:chOff x="740206" y="1593271"/>
            <a:chExt cx="1979613" cy="1060580"/>
          </a:xfrm>
        </p:grpSpPr>
        <p:sp>
          <p:nvSpPr>
            <p:cNvPr id="30" name="矩形 29"/>
            <p:cNvSpPr/>
            <p:nvPr/>
          </p:nvSpPr>
          <p:spPr>
            <a:xfrm>
              <a:off x="740206" y="1593271"/>
              <a:ext cx="1979613" cy="106058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1349064" y="1845748"/>
              <a:ext cx="760413" cy="655638"/>
              <a:chOff x="2629" y="2006"/>
              <a:chExt cx="479" cy="413"/>
            </a:xfrm>
            <a:solidFill>
              <a:srgbClr val="FFFFFF"/>
            </a:solidFill>
          </p:grpSpPr>
          <p:sp>
            <p:nvSpPr>
              <p:cNvPr id="32" name="Freeform 5"/>
              <p:cNvSpPr/>
              <p:nvPr/>
            </p:nvSpPr>
            <p:spPr bwMode="auto">
              <a:xfrm>
                <a:off x="2741" y="2181"/>
                <a:ext cx="177" cy="7"/>
              </a:xfrm>
              <a:custGeom>
                <a:avLst/>
                <a:gdLst>
                  <a:gd name="T0" fmla="*/ 72 w 74"/>
                  <a:gd name="T1" fmla="*/ 0 h 3"/>
                  <a:gd name="T2" fmla="*/ 2 w 74"/>
                  <a:gd name="T3" fmla="*/ 0 h 3"/>
                  <a:gd name="T4" fmla="*/ 0 w 74"/>
                  <a:gd name="T5" fmla="*/ 2 h 3"/>
                  <a:gd name="T6" fmla="*/ 2 w 74"/>
                  <a:gd name="T7" fmla="*/ 3 h 3"/>
                  <a:gd name="T8" fmla="*/ 72 w 74"/>
                  <a:gd name="T9" fmla="*/ 3 h 3"/>
                  <a:gd name="T10" fmla="*/ 74 w 74"/>
                  <a:gd name="T11" fmla="*/ 2 h 3"/>
                  <a:gd name="T12" fmla="*/ 72 w 74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3">
                    <a:moveTo>
                      <a:pt x="7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73" y="3"/>
                      <a:pt x="74" y="3"/>
                      <a:pt x="74" y="2"/>
                    </a:cubicBezTo>
                    <a:cubicBezTo>
                      <a:pt x="74" y="1"/>
                      <a:pt x="73" y="0"/>
                      <a:pt x="7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3" name="Freeform 6"/>
              <p:cNvSpPr>
                <a:spLocks noEditPoints="1"/>
              </p:cNvSpPr>
              <p:nvPr/>
            </p:nvSpPr>
            <p:spPr bwMode="auto">
              <a:xfrm rot="5400000">
                <a:off x="2662" y="1973"/>
                <a:ext cx="413" cy="479"/>
              </a:xfrm>
              <a:custGeom>
                <a:avLst/>
                <a:gdLst>
                  <a:gd name="T0" fmla="*/ 171 w 198"/>
                  <a:gd name="T1" fmla="*/ 27 h 173"/>
                  <a:gd name="T2" fmla="*/ 136 w 198"/>
                  <a:gd name="T3" fmla="*/ 27 h 173"/>
                  <a:gd name="T4" fmla="*/ 133 w 198"/>
                  <a:gd name="T5" fmla="*/ 14 h 173"/>
                  <a:gd name="T6" fmla="*/ 99 w 198"/>
                  <a:gd name="T7" fmla="*/ 0 h 173"/>
                  <a:gd name="T8" fmla="*/ 64 w 198"/>
                  <a:gd name="T9" fmla="*/ 13 h 173"/>
                  <a:gd name="T10" fmla="*/ 61 w 198"/>
                  <a:gd name="T11" fmla="*/ 27 h 173"/>
                  <a:gd name="T12" fmla="*/ 26 w 198"/>
                  <a:gd name="T13" fmla="*/ 27 h 173"/>
                  <a:gd name="T14" fmla="*/ 0 w 198"/>
                  <a:gd name="T15" fmla="*/ 53 h 173"/>
                  <a:gd name="T16" fmla="*/ 0 w 198"/>
                  <a:gd name="T17" fmla="*/ 147 h 173"/>
                  <a:gd name="T18" fmla="*/ 26 w 198"/>
                  <a:gd name="T19" fmla="*/ 173 h 173"/>
                  <a:gd name="T20" fmla="*/ 171 w 198"/>
                  <a:gd name="T21" fmla="*/ 173 h 173"/>
                  <a:gd name="T22" fmla="*/ 198 w 198"/>
                  <a:gd name="T23" fmla="*/ 147 h 173"/>
                  <a:gd name="T24" fmla="*/ 198 w 198"/>
                  <a:gd name="T25" fmla="*/ 53 h 173"/>
                  <a:gd name="T26" fmla="*/ 171 w 198"/>
                  <a:gd name="T27" fmla="*/ 27 h 173"/>
                  <a:gd name="T28" fmla="*/ 74 w 198"/>
                  <a:gd name="T29" fmla="*/ 19 h 173"/>
                  <a:gd name="T30" fmla="*/ 99 w 198"/>
                  <a:gd name="T31" fmla="*/ 11 h 173"/>
                  <a:gd name="T32" fmla="*/ 124 w 198"/>
                  <a:gd name="T33" fmla="*/ 19 h 173"/>
                  <a:gd name="T34" fmla="*/ 125 w 198"/>
                  <a:gd name="T35" fmla="*/ 27 h 173"/>
                  <a:gd name="T36" fmla="*/ 72 w 198"/>
                  <a:gd name="T37" fmla="*/ 27 h 173"/>
                  <a:gd name="T38" fmla="*/ 74 w 198"/>
                  <a:gd name="T39" fmla="*/ 19 h 173"/>
                  <a:gd name="T40" fmla="*/ 136 w 198"/>
                  <a:gd name="T41" fmla="*/ 126 h 173"/>
                  <a:gd name="T42" fmla="*/ 112 w 198"/>
                  <a:gd name="T43" fmla="*/ 110 h 173"/>
                  <a:gd name="T44" fmla="*/ 90 w 198"/>
                  <a:gd name="T45" fmla="*/ 110 h 173"/>
                  <a:gd name="T46" fmla="*/ 79 w 198"/>
                  <a:gd name="T47" fmla="*/ 102 h 173"/>
                  <a:gd name="T48" fmla="*/ 67 w 198"/>
                  <a:gd name="T49" fmla="*/ 111 h 173"/>
                  <a:gd name="T50" fmla="*/ 58 w 198"/>
                  <a:gd name="T51" fmla="*/ 105 h 173"/>
                  <a:gd name="T52" fmla="*/ 47 w 198"/>
                  <a:gd name="T53" fmla="*/ 109 h 173"/>
                  <a:gd name="T54" fmla="*/ 36 w 198"/>
                  <a:gd name="T55" fmla="*/ 99 h 173"/>
                  <a:gd name="T56" fmla="*/ 39 w 198"/>
                  <a:gd name="T57" fmla="*/ 90 h 173"/>
                  <a:gd name="T58" fmla="*/ 113 w 198"/>
                  <a:gd name="T59" fmla="*/ 90 h 173"/>
                  <a:gd name="T60" fmla="*/ 136 w 198"/>
                  <a:gd name="T61" fmla="*/ 75 h 173"/>
                  <a:gd name="T62" fmla="*/ 162 w 198"/>
                  <a:gd name="T63" fmla="*/ 101 h 173"/>
                  <a:gd name="T64" fmla="*/ 136 w 198"/>
                  <a:gd name="T65" fmla="*/ 126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8" h="173">
                    <a:moveTo>
                      <a:pt x="171" y="27"/>
                    </a:moveTo>
                    <a:cubicBezTo>
                      <a:pt x="136" y="27"/>
                      <a:pt x="136" y="27"/>
                      <a:pt x="136" y="27"/>
                    </a:cubicBezTo>
                    <a:cubicBezTo>
                      <a:pt x="136" y="22"/>
                      <a:pt x="136" y="18"/>
                      <a:pt x="133" y="14"/>
                    </a:cubicBezTo>
                    <a:cubicBezTo>
                      <a:pt x="128" y="5"/>
                      <a:pt x="116" y="0"/>
                      <a:pt x="99" y="0"/>
                    </a:cubicBezTo>
                    <a:cubicBezTo>
                      <a:pt x="81" y="0"/>
                      <a:pt x="70" y="4"/>
                      <a:pt x="64" y="13"/>
                    </a:cubicBezTo>
                    <a:cubicBezTo>
                      <a:pt x="62" y="18"/>
                      <a:pt x="61" y="22"/>
                      <a:pt x="6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12" y="27"/>
                      <a:pt x="0" y="38"/>
                      <a:pt x="0" y="53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61"/>
                      <a:pt x="12" y="173"/>
                      <a:pt x="26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86" y="173"/>
                      <a:pt x="198" y="161"/>
                      <a:pt x="198" y="147"/>
                    </a:cubicBezTo>
                    <a:cubicBezTo>
                      <a:pt x="198" y="53"/>
                      <a:pt x="198" y="53"/>
                      <a:pt x="198" y="53"/>
                    </a:cubicBezTo>
                    <a:cubicBezTo>
                      <a:pt x="198" y="38"/>
                      <a:pt x="186" y="27"/>
                      <a:pt x="171" y="27"/>
                    </a:cubicBezTo>
                    <a:close/>
                    <a:moveTo>
                      <a:pt x="74" y="19"/>
                    </a:moveTo>
                    <a:cubicBezTo>
                      <a:pt x="77" y="14"/>
                      <a:pt x="86" y="11"/>
                      <a:pt x="99" y="11"/>
                    </a:cubicBezTo>
                    <a:cubicBezTo>
                      <a:pt x="112" y="11"/>
                      <a:pt x="121" y="14"/>
                      <a:pt x="124" y="19"/>
                    </a:cubicBezTo>
                    <a:cubicBezTo>
                      <a:pt x="125" y="22"/>
                      <a:pt x="126" y="24"/>
                      <a:pt x="125" y="27"/>
                    </a:cubicBezTo>
                    <a:cubicBezTo>
                      <a:pt x="72" y="27"/>
                      <a:pt x="72" y="27"/>
                      <a:pt x="72" y="27"/>
                    </a:cubicBezTo>
                    <a:cubicBezTo>
                      <a:pt x="72" y="24"/>
                      <a:pt x="72" y="21"/>
                      <a:pt x="74" y="19"/>
                    </a:cubicBezTo>
                    <a:close/>
                    <a:moveTo>
                      <a:pt x="136" y="126"/>
                    </a:moveTo>
                    <a:cubicBezTo>
                      <a:pt x="125" y="126"/>
                      <a:pt x="116" y="120"/>
                      <a:pt x="112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58" y="105"/>
                      <a:pt x="58" y="105"/>
                      <a:pt x="58" y="105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36" y="99"/>
                      <a:pt x="36" y="99"/>
                      <a:pt x="36" y="99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113" y="90"/>
                      <a:pt x="113" y="90"/>
                      <a:pt x="113" y="90"/>
                    </a:cubicBezTo>
                    <a:cubicBezTo>
                      <a:pt x="117" y="81"/>
                      <a:pt x="126" y="75"/>
                      <a:pt x="136" y="75"/>
                    </a:cubicBezTo>
                    <a:cubicBezTo>
                      <a:pt x="151" y="75"/>
                      <a:pt x="162" y="87"/>
                      <a:pt x="162" y="101"/>
                    </a:cubicBezTo>
                    <a:cubicBezTo>
                      <a:pt x="162" y="115"/>
                      <a:pt x="151" y="126"/>
                      <a:pt x="136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4" name="Oval 7"/>
              <p:cNvSpPr>
                <a:spLocks noChangeArrowheads="1"/>
              </p:cNvSpPr>
              <p:nvPr/>
            </p:nvSpPr>
            <p:spPr bwMode="auto">
              <a:xfrm>
                <a:off x="2980" y="218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大数据岗位的技能要求</a:t>
            </a: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254635" y="1067435"/>
            <a:ext cx="11578590" cy="516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2585" indent="-362585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32089"/>
              </a:buClr>
              <a:buFont typeface="Wingdings" panose="05000000000000000000" pitchFamily="2" charset="2"/>
              <a:buChar char="l"/>
              <a:defRPr sz="233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sym typeface="+mn-ea"/>
            </a:endParaRPr>
          </a:p>
        </p:txBody>
      </p:sp>
      <p:pic>
        <p:nvPicPr>
          <p:cNvPr id="7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08" y="1412956"/>
            <a:ext cx="4824412" cy="447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84"/>
          <p:cNvSpPr>
            <a:spLocks noChangeArrowheads="1"/>
          </p:cNvSpPr>
          <p:nvPr/>
        </p:nvSpPr>
        <p:spPr bwMode="auto">
          <a:xfrm>
            <a:off x="5922044" y="2678480"/>
            <a:ext cx="5360119" cy="279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2775" indent="403225" defTabSz="71247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339975" indent="403225" defTabSz="71247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97175" indent="403225" defTabSz="71247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54375" indent="403225" defTabSz="71247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对招聘需求进行分词和词频统计，通过绘制词云图可以看出，Python、Hadoop、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、SQL、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是人工智能、大数据、数据挖掘、机器学习的主流技能。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22278" y="1672243"/>
            <a:ext cx="5327650" cy="461962"/>
          </a:xfrm>
          <a:prstGeom prst="rect">
            <a:avLst/>
          </a:prstGeom>
          <a:solidFill>
            <a:schemeClr val="bg1"/>
          </a:solidFill>
        </p:spPr>
        <p:txBody>
          <a:bodyPr lIns="108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高薪，该掌握哪些技能？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793510" y="1700613"/>
            <a:ext cx="6604980" cy="3653155"/>
            <a:chOff x="2807251" y="1542969"/>
            <a:chExt cx="6604980" cy="3653155"/>
          </a:xfrm>
        </p:grpSpPr>
        <p:cxnSp>
          <p:nvCxnSpPr>
            <p:cNvPr id="30" name="直接连接符 6"/>
            <p:cNvCxnSpPr/>
            <p:nvPr/>
          </p:nvCxnSpPr>
          <p:spPr>
            <a:xfrm>
              <a:off x="3780971" y="1542969"/>
              <a:ext cx="64135" cy="3653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ine 2"/>
            <p:cNvSpPr>
              <a:spLocks noChangeShapeType="1"/>
            </p:cNvSpPr>
            <p:nvPr/>
          </p:nvSpPr>
          <p:spPr bwMode="auto">
            <a:xfrm>
              <a:off x="2807251" y="2184772"/>
              <a:ext cx="66049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ctr">
                <a:defRPr/>
              </a:pPr>
              <a:endParaRPr lang="zh-CN" altLang="en-US" sz="1905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Oval 15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606337" y="1964156"/>
              <a:ext cx="423252" cy="419378"/>
            </a:xfrm>
            <a:prstGeom prst="ellipse">
              <a:avLst/>
            </a:prstGeom>
            <a:solidFill>
              <a:srgbClr val="064BB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lIns="91436" tIns="45719" rIns="91436" bIns="45719" anchor="ctr"/>
            <a:lstStyle>
              <a:lvl1pPr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AutoShape 17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09689" y="1964156"/>
              <a:ext cx="4188125" cy="441071"/>
            </a:xfrm>
            <a:prstGeom prst="actionButtonBlank">
              <a:avLst/>
            </a:prstGeom>
            <a:solidFill>
              <a:srgbClr val="064BB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lIns="91436" tIns="45719" rIns="91436" bIns="45719"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介绍大数据岗位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AutoShape 12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14769" y="2572578"/>
              <a:ext cx="4188125" cy="441073"/>
            </a:xfrm>
            <a:prstGeom prst="actionButtonBlank">
              <a:avLst/>
            </a:prstGeom>
            <a:solidFill>
              <a:srgbClr val="FFBF2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none" lIns="91436" tIns="45719" rIns="91436" bIns="45719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在线实习教学安排</a:t>
              </a:r>
            </a:p>
          </p:txBody>
        </p:sp>
        <p:sp>
          <p:nvSpPr>
            <p:cNvPr id="13" name="Oval 13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606337" y="2572578"/>
              <a:ext cx="423252" cy="4193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none" lIns="91436" tIns="45719" rIns="91436" bIns="45719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在线实习教学安排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89183" y="1700243"/>
            <a:ext cx="6604980" cy="3657282"/>
            <a:chOff x="2807251" y="1542600"/>
            <a:chExt cx="6604980" cy="3657282"/>
          </a:xfrm>
        </p:grpSpPr>
        <p:cxnSp>
          <p:nvCxnSpPr>
            <p:cNvPr id="30" name="直接连接符 6"/>
            <p:cNvCxnSpPr>
              <a:cxnSpLocks/>
            </p:cNvCxnSpPr>
            <p:nvPr/>
          </p:nvCxnSpPr>
          <p:spPr>
            <a:xfrm>
              <a:off x="3731137" y="1542600"/>
              <a:ext cx="21137" cy="3657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ine 2"/>
            <p:cNvSpPr>
              <a:spLocks noChangeShapeType="1"/>
            </p:cNvSpPr>
            <p:nvPr/>
          </p:nvSpPr>
          <p:spPr bwMode="auto">
            <a:xfrm>
              <a:off x="2807251" y="2184772"/>
              <a:ext cx="66049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AutoShape 12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14769" y="3148642"/>
              <a:ext cx="4188125" cy="441073"/>
            </a:xfrm>
            <a:prstGeom prst="actionButtonBlank">
              <a:avLst/>
            </a:prstGeom>
            <a:solidFill>
              <a:srgbClr val="064BB2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36" tIns="45719" rIns="91436" bIns="45719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作业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8" name="Oval 13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474960" y="3148642"/>
              <a:ext cx="554629" cy="419380"/>
            </a:xfrm>
            <a:prstGeom prst="ellipse">
              <a:avLst/>
            </a:prstGeom>
            <a:solidFill>
              <a:srgbClr val="064BB2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36" tIns="45719" rIns="91436" bIns="45719" anchor="ctr"/>
            <a:lstStyle>
              <a:lvl1pPr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Oval 15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474960" y="1964156"/>
              <a:ext cx="554629" cy="419378"/>
            </a:xfrm>
            <a:prstGeom prst="ellipse">
              <a:avLst/>
            </a:prstGeom>
            <a:solidFill>
              <a:srgbClr val="064BB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lIns="91436" tIns="45719" rIns="91436" bIns="45719" anchor="ctr"/>
            <a:lstStyle>
              <a:lvl1pPr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2.1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AutoShape 17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09689" y="1964156"/>
              <a:ext cx="4188125" cy="441071"/>
            </a:xfrm>
            <a:prstGeom prst="actionButtonBlank">
              <a:avLst/>
            </a:prstGeom>
            <a:solidFill>
              <a:srgbClr val="064BB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lIns="91436" tIns="45719" rIns="91436" bIns="45719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云课堂学习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Oval 13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474960" y="3732159"/>
              <a:ext cx="554629" cy="419378"/>
            </a:xfrm>
            <a:prstGeom prst="ellipse">
              <a:avLst/>
            </a:prstGeom>
            <a:solidFill>
              <a:srgbClr val="064BB2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36" tIns="45719" rIns="91436" bIns="45719" anchor="ctr"/>
            <a:lstStyle>
              <a:lvl1pPr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2.4</a:t>
              </a:r>
            </a:p>
          </p:txBody>
        </p:sp>
        <p:sp>
          <p:nvSpPr>
            <p:cNvPr id="12" name="AutoShape 12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14769" y="2572578"/>
              <a:ext cx="4188125" cy="441073"/>
            </a:xfrm>
            <a:prstGeom prst="actionButtonBlank">
              <a:avLst/>
            </a:prstGeom>
            <a:solidFill>
              <a:srgbClr val="064BB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none" lIns="91436" tIns="45719" rIns="91436" bIns="4571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群的交流与分享</a:t>
              </a:r>
            </a:p>
          </p:txBody>
        </p:sp>
        <p:sp>
          <p:nvSpPr>
            <p:cNvPr id="13" name="Oval 13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3474960" y="2572578"/>
              <a:ext cx="554629" cy="419380"/>
            </a:xfrm>
            <a:prstGeom prst="ellipse">
              <a:avLst/>
            </a:prstGeom>
            <a:solidFill>
              <a:srgbClr val="064BB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none" lIns="91436" tIns="45719" rIns="91436" bIns="4571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2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.2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14" name="AutoShape 12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514444" y="3724223"/>
              <a:ext cx="4188125" cy="441073"/>
            </a:xfrm>
            <a:prstGeom prst="actionButtonBlank">
              <a:avLst/>
            </a:prstGeom>
            <a:solidFill>
              <a:srgbClr val="064BB2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1436" tIns="45719" rIns="91436" bIns="45719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成绩评定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5363EDE-10FA-475C-BBAA-1FCEF9F2CA1A}"/>
              </a:ext>
            </a:extLst>
          </p:cNvPr>
          <p:cNvSpPr/>
          <p:nvPr/>
        </p:nvSpPr>
        <p:spPr bwMode="auto">
          <a:xfrm>
            <a:off x="2143701" y="1563402"/>
            <a:ext cx="554629" cy="3485766"/>
          </a:xfrm>
          <a:prstGeom prst="rect">
            <a:avLst/>
          </a:prstGeom>
          <a:solidFill>
            <a:srgbClr val="FFBF2B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在线教学安排</a:t>
            </a:r>
          </a:p>
        </p:txBody>
      </p:sp>
    </p:spTree>
    <p:extLst>
      <p:ext uri="{BB962C8B-B14F-4D97-AF65-F5344CB8AC3E}">
        <p14:creationId xmlns:p14="http://schemas.microsoft.com/office/powerpoint/2010/main" val="294659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云课堂学习</a:t>
            </a: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80992" y="867410"/>
            <a:ext cx="11578590" cy="512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2585" indent="-362585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32089"/>
              </a:buClr>
              <a:buFont typeface="Wingdings" panose="05000000000000000000" pitchFamily="2" charset="2"/>
              <a:buChar char="l"/>
              <a:defRPr sz="233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highlight>
                  <a:srgbClr val="FFFF00"/>
                </a:highlight>
                <a:sym typeface="+mn-ea"/>
              </a:rPr>
              <a:t>2.1.1</a:t>
            </a:r>
            <a:r>
              <a:rPr lang="zh-CN" altLang="en-US" sz="2400" dirty="0">
                <a:highlight>
                  <a:srgbClr val="FFFF00"/>
                </a:highlight>
                <a:sym typeface="Wingdings" panose="05000000000000000000" pitchFamily="2" charset="2"/>
              </a:rPr>
              <a:t>学习内容</a:t>
            </a:r>
            <a:endParaRPr lang="en-US" altLang="zh-CN" sz="24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(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)前置知识学习：提供项目所需知识的云课堂课程，快速掌握项目前置知识。</a:t>
            </a:r>
            <a:endParaRPr lang="en-US" altLang="zh-CN" sz="2400" dirty="0">
              <a:sym typeface="+mn-ea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en-US" sz="2400" dirty="0">
                <a:sym typeface="+mn-ea"/>
              </a:rPr>
              <a:t>(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)案例学习：了解项目流程，巩固理论知识。</a:t>
            </a:r>
            <a:endParaRPr lang="en-US" altLang="zh-CN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(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)项目实践：获取项目需求，动手做项目。</a:t>
            </a:r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90f2867-e1ef-4417-acf4-6114c0b703d8}"/>
</p:tagLst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1260</Words>
  <Application>Microsoft Office PowerPoint</Application>
  <PresentationFormat>宽屏</PresentationFormat>
  <Paragraphs>232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仿宋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2_Office 主题</vt:lpstr>
      <vt:lpstr>嘉应学院在线实习开班仪式</vt:lpstr>
      <vt:lpstr>目录</vt:lpstr>
      <vt:lpstr>大数据行业企业岗位体系</vt:lpstr>
      <vt:lpstr>大数据产业人才需求现状</vt:lpstr>
      <vt:lpstr>大数据岗位薪酬情况</vt:lpstr>
      <vt:lpstr>大数据岗位的技能要求</vt:lpstr>
      <vt:lpstr>目录</vt:lpstr>
      <vt:lpstr>在线实习教学安排</vt:lpstr>
      <vt:lpstr>2.1云课堂学习</vt:lpstr>
      <vt:lpstr>2.1云课堂学习（1705班）</vt:lpstr>
      <vt:lpstr>2.1云课堂学习（1706班）</vt:lpstr>
      <vt:lpstr>2.1云课堂学习</vt:lpstr>
      <vt:lpstr>在线实习教学安排</vt:lpstr>
      <vt:lpstr>2.2群的交流与分享</vt:lpstr>
      <vt:lpstr>2.2群的交流与分享</vt:lpstr>
      <vt:lpstr>2.2群的交流与分享</vt:lpstr>
      <vt:lpstr>在线实习教学安排</vt:lpstr>
      <vt:lpstr>2.3项目作业</vt:lpstr>
      <vt:lpstr>2.3作业</vt:lpstr>
      <vt:lpstr>2.3作业</vt:lpstr>
      <vt:lpstr>在线实习教学安排</vt:lpstr>
      <vt:lpstr>2.4评定</vt:lpstr>
      <vt:lpstr>2.4成绩评定</vt:lpstr>
      <vt:lpstr>实习证明+CBDA大数据分析工程师证书</vt:lpstr>
      <vt:lpstr>结课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lu yi</cp:lastModifiedBy>
  <cp:revision>347</cp:revision>
  <dcterms:created xsi:type="dcterms:W3CDTF">2017-01-10T23:44:00Z</dcterms:created>
  <dcterms:modified xsi:type="dcterms:W3CDTF">2020-07-13T01:48:56Z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