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57" r:id="rId3"/>
    <p:sldId id="258" r:id="rId4"/>
    <p:sldId id="260" r:id="rId5"/>
    <p:sldId id="264" r:id="rId6"/>
    <p:sldId id="262" r:id="rId7"/>
    <p:sldId id="267" r:id="rId8"/>
    <p:sldId id="266" r:id="rId9"/>
    <p:sldId id="268" r:id="rId10"/>
    <p:sldId id="270" r:id="rId11"/>
    <p:sldId id="273" r:id="rId12"/>
    <p:sldId id="293" r:id="rId13"/>
    <p:sldId id="294" r:id="rId14"/>
    <p:sldId id="288" r:id="rId15"/>
    <p:sldId id="289" r:id="rId16"/>
    <p:sldId id="290" r:id="rId17"/>
    <p:sldId id="291" r:id="rId18"/>
    <p:sldId id="272" r:id="rId19"/>
    <p:sldId id="303" r:id="rId20"/>
    <p:sldId id="302" r:id="rId21"/>
    <p:sldId id="280" r:id="rId22"/>
    <p:sldId id="286" r:id="rId23"/>
    <p:sldId id="304" r:id="rId24"/>
    <p:sldId id="305" r:id="rId25"/>
    <p:sldId id="306" r:id="rId26"/>
    <p:sldId id="307" r:id="rId27"/>
    <p:sldId id="308" r:id="rId28"/>
    <p:sldId id="309" r:id="rId29"/>
    <p:sldId id="310" r:id="rId30"/>
    <p:sldId id="311" r:id="rId31"/>
    <p:sldId id="312" r:id="rId32"/>
    <p:sldId id="313" r:id="rId33"/>
    <p:sldId id="314" r:id="rId34"/>
  </p:sldIdLst>
  <p:sldSz cx="9144000" cy="6858000" type="screen4x3"/>
  <p:notesSz cx="9874250"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89" d="100"/>
          <a:sy n="89" d="100"/>
        </p:scale>
        <p:origin x="108" y="3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46B61743-2A67-4540-B61F-0054EF4788DC}" type="datetimeFigureOut">
              <a:rPr lang="ko-KR" altLang="en-US" smtClean="0"/>
              <a:t>2018-10-10</a:t>
            </a:fld>
            <a:endParaRPr lang="ko-KR" altLang="en-US"/>
          </a:p>
        </p:txBody>
      </p:sp>
      <p:sp>
        <p:nvSpPr>
          <p:cNvPr id="4" name="바닥글 개체 틀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0BEFDA33-B6F1-4017-9E3B-F4BA229AA5E7}" type="slidenum">
              <a:rPr lang="ko-KR" altLang="en-US" smtClean="0"/>
              <a:t>‹#›</a:t>
            </a:fld>
            <a:endParaRPr lang="ko-KR" altLang="en-US"/>
          </a:p>
        </p:txBody>
      </p:sp>
    </p:spTree>
    <p:extLst>
      <p:ext uri="{BB962C8B-B14F-4D97-AF65-F5344CB8AC3E}">
        <p14:creationId xmlns:p14="http://schemas.microsoft.com/office/powerpoint/2010/main" val="311518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F26F54C3-8394-49D1-8B90-7FE52C0048E0}" type="datetimeFigureOut">
              <a:rPr lang="ko-KR" altLang="en-US" smtClean="0"/>
              <a:t>2018-10-10</a:t>
            </a:fld>
            <a:endParaRPr lang="ko-KR" altLang="en-US"/>
          </a:p>
        </p:txBody>
      </p:sp>
      <p:sp>
        <p:nvSpPr>
          <p:cNvPr id="4" name="슬라이드 이미지 개체 틀 3"/>
          <p:cNvSpPr>
            <a:spLocks noGrp="1" noRot="1" noChangeAspect="1"/>
          </p:cNvSpPr>
          <p:nvPr>
            <p:ph type="sldImg" idx="2"/>
          </p:nvPr>
        </p:nvSpPr>
        <p:spPr>
          <a:xfrm>
            <a:off x="3408363" y="849313"/>
            <a:ext cx="3057525" cy="229393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66B5468-6C00-4CEF-9580-FF460A0CB1F3}" type="slidenum">
              <a:rPr lang="ko-KR" altLang="en-US" smtClean="0"/>
              <a:t>‹#›</a:t>
            </a:fld>
            <a:endParaRPr lang="ko-KR" altLang="en-US"/>
          </a:p>
        </p:txBody>
      </p:sp>
    </p:spTree>
    <p:extLst>
      <p:ext uri="{BB962C8B-B14F-4D97-AF65-F5344CB8AC3E}">
        <p14:creationId xmlns:p14="http://schemas.microsoft.com/office/powerpoint/2010/main" val="22489708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baseline="0" dirty="0" smtClean="0"/>
          </a:p>
        </p:txBody>
      </p:sp>
      <p:sp>
        <p:nvSpPr>
          <p:cNvPr id="4" name="슬라이드 번호 개체 틀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uk-UA" sz="1200" b="0" i="0" u="none" strike="noStrike" cap="none" smtClean="0">
                <a:solidFill>
                  <a:schemeClr val="dk1"/>
                </a:solidFill>
                <a:latin typeface="Arial"/>
                <a:ea typeface="Arial"/>
                <a:cs typeface="Arial"/>
                <a:sym typeface="Arial"/>
              </a:rPr>
              <a:t>20</a:t>
            </a:fld>
            <a:endParaRPr lang="uk-UA"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82721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25239150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88713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176490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212272" y="185513"/>
            <a:ext cx="7886700" cy="777874"/>
          </a:xfrm>
        </p:spPr>
        <p:txBody>
          <a:bodyPr/>
          <a:lstStyle>
            <a:lvl1pPr>
              <a:defRPr b="1"/>
            </a:lvl1pPr>
          </a:lstStyle>
          <a:p>
            <a:r>
              <a:rPr lang="ko-KR" altLang="en-US" dirty="0" smtClean="0"/>
              <a:t>마스터 제목 스타일 편집</a:t>
            </a:r>
            <a:endParaRPr lang="en-US" dirty="0"/>
          </a:p>
        </p:txBody>
      </p:sp>
      <p:sp>
        <p:nvSpPr>
          <p:cNvPr id="3" name="Content Placeholder 2"/>
          <p:cNvSpPr>
            <a:spLocks noGrp="1"/>
          </p:cNvSpPr>
          <p:nvPr>
            <p:ph idx="1"/>
          </p:nvPr>
        </p:nvSpPr>
        <p:spPr>
          <a:xfrm>
            <a:off x="220430" y="1061359"/>
            <a:ext cx="8727627" cy="5331280"/>
          </a:xfrm>
        </p:spPr>
        <p:txBody>
          <a:bodyPr>
            <a:normAutofit/>
          </a:bodyPr>
          <a:lstStyle>
            <a:lvl1pPr>
              <a:defRPr sz="2000"/>
            </a:lvl1pPr>
            <a:lvl2pPr>
              <a:defRPr sz="1800"/>
            </a:lvl2pPr>
            <a:lvl3pPr>
              <a:defRPr sz="1600"/>
            </a:lvl3pPr>
            <a:lvl4pPr>
              <a:defRPr sz="1400"/>
            </a:lvl4pPr>
            <a:lvl5pPr>
              <a:defRPr sz="14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Tree>
    <p:extLst>
      <p:ext uri="{BB962C8B-B14F-4D97-AF65-F5344CB8AC3E}">
        <p14:creationId xmlns:p14="http://schemas.microsoft.com/office/powerpoint/2010/main" val="21058938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14812712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321158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366041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192115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53155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162770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A5830E5-E120-49F2-AC0D-E5F1A77B7453}" type="slidenum">
              <a:rPr lang="ko-KR" altLang="en-US" smtClean="0"/>
              <a:t>‹#›</a:t>
            </a:fld>
            <a:endParaRPr lang="ko-KR" altLang="en-US"/>
          </a:p>
        </p:txBody>
      </p:sp>
    </p:spTree>
    <p:extLst>
      <p:ext uri="{BB962C8B-B14F-4D97-AF65-F5344CB8AC3E}">
        <p14:creationId xmlns:p14="http://schemas.microsoft.com/office/powerpoint/2010/main" val="181546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036864"/>
            <a:ext cx="78867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30E5-E120-49F2-AC0D-E5F1A77B7453}" type="slidenum">
              <a:rPr lang="ko-KR" altLang="en-US" smtClean="0"/>
              <a:t>‹#›</a:t>
            </a:fld>
            <a:endParaRPr lang="ko-KR" altLang="en-US"/>
          </a:p>
        </p:txBody>
      </p:sp>
      <p:sp>
        <p:nvSpPr>
          <p:cNvPr id="7" name="직사각형 6"/>
          <p:cNvSpPr/>
          <p:nvPr userDrawn="1"/>
        </p:nvSpPr>
        <p:spPr>
          <a:xfrm>
            <a:off x="0" y="0"/>
            <a:ext cx="9144000" cy="9715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Placeholder 1"/>
          <p:cNvSpPr>
            <a:spLocks noGrp="1"/>
          </p:cNvSpPr>
          <p:nvPr>
            <p:ph type="title"/>
          </p:nvPr>
        </p:nvSpPr>
        <p:spPr>
          <a:xfrm>
            <a:off x="0" y="258990"/>
            <a:ext cx="7886700" cy="777874"/>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Tree>
    <p:extLst>
      <p:ext uri="{BB962C8B-B14F-4D97-AF65-F5344CB8AC3E}">
        <p14:creationId xmlns:p14="http://schemas.microsoft.com/office/powerpoint/2010/main" val="553971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DSTC7</a:t>
            </a:r>
            <a:endParaRPr lang="ko-KR" altLang="en-US" dirty="0"/>
          </a:p>
        </p:txBody>
      </p:sp>
      <p:sp>
        <p:nvSpPr>
          <p:cNvPr id="3" name="부제목 2"/>
          <p:cNvSpPr>
            <a:spLocks noGrp="1"/>
          </p:cNvSpPr>
          <p:nvPr>
            <p:ph type="subTitle" idx="1"/>
          </p:nvPr>
        </p:nvSpPr>
        <p:spPr>
          <a:xfrm>
            <a:off x="1143000" y="4335206"/>
            <a:ext cx="6858000" cy="1655762"/>
          </a:xfrm>
        </p:spPr>
        <p:txBody>
          <a:bodyPr/>
          <a:lstStyle/>
          <a:p>
            <a:r>
              <a:rPr lang="en-US" altLang="ko-KR" dirty="0" smtClean="0"/>
              <a:t>2018. 10. 10</a:t>
            </a:r>
          </a:p>
          <a:p>
            <a:r>
              <a:rPr lang="en-US" altLang="ko-KR" dirty="0" err="1" smtClean="0"/>
              <a:t>Shinhyung</a:t>
            </a:r>
            <a:r>
              <a:rPr lang="en-US" altLang="ko-KR" dirty="0" smtClean="0"/>
              <a:t> Kim, </a:t>
            </a:r>
            <a:r>
              <a:rPr lang="en-US" altLang="ko-KR" dirty="0" err="1" smtClean="0"/>
              <a:t>HyeongJoo</a:t>
            </a:r>
            <a:r>
              <a:rPr lang="en-US" altLang="ko-KR" dirty="0" smtClean="0"/>
              <a:t> Hwang</a:t>
            </a:r>
            <a:endParaRPr lang="ko-KR" altLang="en-US" dirty="0"/>
          </a:p>
        </p:txBody>
      </p:sp>
      <p:sp>
        <p:nvSpPr>
          <p:cNvPr id="6" name="Slide Number Placeholder 5"/>
          <p:cNvSpPr>
            <a:spLocks noGrp="1"/>
          </p:cNvSpPr>
          <p:nvPr>
            <p:ph type="sldNum" sz="quarter" idx="12"/>
          </p:nvPr>
        </p:nvSpPr>
        <p:spPr/>
        <p:txBody>
          <a:bodyPr/>
          <a:lstStyle/>
          <a:p>
            <a:fld id="{5A5830E5-E120-49F2-AC0D-E5F1A77B7453}" type="slidenum">
              <a:rPr lang="ko-KR" altLang="en-US" smtClean="0"/>
              <a:t>1</a:t>
            </a:fld>
            <a:endParaRPr lang="ko-KR" altLang="en-US"/>
          </a:p>
        </p:txBody>
      </p:sp>
    </p:spTree>
    <p:extLst>
      <p:ext uri="{BB962C8B-B14F-4D97-AF65-F5344CB8AC3E}">
        <p14:creationId xmlns:p14="http://schemas.microsoft.com/office/powerpoint/2010/main" val="3687238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Baseline model: Dual Encoder</a:t>
            </a:r>
            <a:endParaRPr lang="ko-KR" altLang="en-US" dirty="0"/>
          </a:p>
        </p:txBody>
      </p:sp>
      <p:sp>
        <p:nvSpPr>
          <p:cNvPr id="3" name="내용 개체 틀 2"/>
          <p:cNvSpPr>
            <a:spLocks noGrp="1"/>
          </p:cNvSpPr>
          <p:nvPr>
            <p:ph idx="1"/>
          </p:nvPr>
        </p:nvSpPr>
        <p:spPr>
          <a:xfrm>
            <a:off x="220430" y="1061359"/>
            <a:ext cx="8727627" cy="5331280"/>
          </a:xfrm>
        </p:spPr>
        <p:txBody>
          <a:bodyPr/>
          <a:lstStyle/>
          <a:p>
            <a:r>
              <a:rPr lang="en-US" altLang="ko-KR" dirty="0" smtClean="0"/>
              <a:t>Structure of Dual Encoder</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Dual Encoder Baselines (Recall)</a:t>
            </a:r>
          </a:p>
          <a:p>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2747848" y="1550634"/>
            <a:ext cx="3672789" cy="2583987"/>
          </a:xfrm>
          <a:prstGeom prst="rect">
            <a:avLst/>
          </a:prstGeom>
        </p:spPr>
      </p:pic>
      <p:sp>
        <p:nvSpPr>
          <p:cNvPr id="5" name="TextBox 4"/>
          <p:cNvSpPr txBox="1"/>
          <p:nvPr/>
        </p:nvSpPr>
        <p:spPr>
          <a:xfrm>
            <a:off x="2119448" y="2334393"/>
            <a:ext cx="881448" cy="646331"/>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t>conversation</a:t>
            </a:r>
            <a:endParaRPr lang="ko-KR" altLang="en-US" dirty="0"/>
          </a:p>
        </p:txBody>
      </p:sp>
      <p:sp>
        <p:nvSpPr>
          <p:cNvPr id="6" name="TextBox 5"/>
          <p:cNvSpPr txBox="1"/>
          <p:nvPr/>
        </p:nvSpPr>
        <p:spPr>
          <a:xfrm>
            <a:off x="2018268" y="3672956"/>
            <a:ext cx="1046205" cy="369332"/>
          </a:xfrm>
          <a:prstGeom prst="rect">
            <a:avLst/>
          </a:prstGeom>
          <a:solidFill>
            <a:schemeClr val="accent2">
              <a:lumMod val="40000"/>
              <a:lumOff val="60000"/>
            </a:schemeClr>
          </a:solidFill>
          <a:ln>
            <a:solidFill>
              <a:schemeClr val="tx1"/>
            </a:solidFill>
          </a:ln>
        </p:spPr>
        <p:txBody>
          <a:bodyPr wrap="square" rtlCol="0">
            <a:spAutoFit/>
          </a:bodyPr>
          <a:lstStyle/>
          <a:p>
            <a:pPr algn="ctr"/>
            <a:r>
              <a:rPr lang="en-US" altLang="ko-KR" dirty="0" smtClean="0"/>
              <a:t>response</a:t>
            </a:r>
            <a:endParaRPr lang="ko-KR" altLang="en-US" dirty="0"/>
          </a:p>
        </p:txBody>
      </p:sp>
      <p:sp>
        <p:nvSpPr>
          <p:cNvPr id="7" name="TextBox 6"/>
          <p:cNvSpPr txBox="1"/>
          <p:nvPr/>
        </p:nvSpPr>
        <p:spPr>
          <a:xfrm>
            <a:off x="6868802" y="2563337"/>
            <a:ext cx="1230169" cy="369332"/>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US" altLang="ko-KR" dirty="0" smtClean="0"/>
              <a:t>probability</a:t>
            </a:r>
            <a:endParaRPr lang="ko-KR" altLang="en-US" dirty="0"/>
          </a:p>
        </p:txBody>
      </p:sp>
      <p:cxnSp>
        <p:nvCxnSpPr>
          <p:cNvPr id="9" name="직선 화살표 연결선 8"/>
          <p:cNvCxnSpPr>
            <a:stCxn id="5" idx="3"/>
          </p:cNvCxnSpPr>
          <p:nvPr/>
        </p:nvCxnSpPr>
        <p:spPr>
          <a:xfrm flipV="1">
            <a:off x="3000896" y="2519059"/>
            <a:ext cx="518983" cy="13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직선 화살표 연결선 10"/>
          <p:cNvCxnSpPr>
            <a:stCxn id="6" idx="3"/>
          </p:cNvCxnSpPr>
          <p:nvPr/>
        </p:nvCxnSpPr>
        <p:spPr>
          <a:xfrm>
            <a:off x="3064473" y="3857622"/>
            <a:ext cx="453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6420637" y="2738396"/>
            <a:ext cx="453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표 14"/>
          <p:cNvGraphicFramePr>
            <a:graphicFrameLocks noGrp="1"/>
          </p:cNvGraphicFramePr>
          <p:nvPr>
            <p:extLst>
              <p:ext uri="{D42A27DB-BD31-4B8C-83A1-F6EECF244321}">
                <p14:modId xmlns:p14="http://schemas.microsoft.com/office/powerpoint/2010/main" val="4254946411"/>
              </p:ext>
            </p:extLst>
          </p:nvPr>
        </p:nvGraphicFramePr>
        <p:xfrm>
          <a:off x="525104" y="4881512"/>
          <a:ext cx="8118276" cy="1407160"/>
        </p:xfrm>
        <a:graphic>
          <a:graphicData uri="http://schemas.openxmlformats.org/drawingml/2006/table">
            <a:tbl>
              <a:tblPr firstRow="1" bandRow="1">
                <a:tableStyleId>{5C22544A-7EE6-4342-B048-85BDC9FD1C3A}</a:tableStyleId>
              </a:tblPr>
              <a:tblGrid>
                <a:gridCol w="1353046">
                  <a:extLst>
                    <a:ext uri="{9D8B030D-6E8A-4147-A177-3AD203B41FA5}">
                      <a16:colId xmlns:a16="http://schemas.microsoft.com/office/drawing/2014/main" val="20000"/>
                    </a:ext>
                  </a:extLst>
                </a:gridCol>
                <a:gridCol w="1353046">
                  <a:extLst>
                    <a:ext uri="{9D8B030D-6E8A-4147-A177-3AD203B41FA5}">
                      <a16:colId xmlns:a16="http://schemas.microsoft.com/office/drawing/2014/main" val="20001"/>
                    </a:ext>
                  </a:extLst>
                </a:gridCol>
                <a:gridCol w="1353046">
                  <a:extLst>
                    <a:ext uri="{9D8B030D-6E8A-4147-A177-3AD203B41FA5}">
                      <a16:colId xmlns:a16="http://schemas.microsoft.com/office/drawing/2014/main" val="20002"/>
                    </a:ext>
                  </a:extLst>
                </a:gridCol>
                <a:gridCol w="1353046">
                  <a:extLst>
                    <a:ext uri="{9D8B030D-6E8A-4147-A177-3AD203B41FA5}">
                      <a16:colId xmlns:a16="http://schemas.microsoft.com/office/drawing/2014/main" val="20003"/>
                    </a:ext>
                  </a:extLst>
                </a:gridCol>
                <a:gridCol w="1353046">
                  <a:extLst>
                    <a:ext uri="{9D8B030D-6E8A-4147-A177-3AD203B41FA5}">
                      <a16:colId xmlns:a16="http://schemas.microsoft.com/office/drawing/2014/main" val="20004"/>
                    </a:ext>
                  </a:extLst>
                </a:gridCol>
                <a:gridCol w="1353046">
                  <a:extLst>
                    <a:ext uri="{9D8B030D-6E8A-4147-A177-3AD203B41FA5}">
                      <a16:colId xmlns:a16="http://schemas.microsoft.com/office/drawing/2014/main" val="20005"/>
                    </a:ext>
                  </a:extLst>
                </a:gridCol>
              </a:tblGrid>
              <a:tr h="370840">
                <a:tc>
                  <a:txBody>
                    <a:bodyPr/>
                    <a:lstStyle/>
                    <a:p>
                      <a:pPr algn="ctr" latinLnBrk="1"/>
                      <a:r>
                        <a:rPr lang="en-US" altLang="ko-KR" sz="1400" dirty="0" smtClean="0">
                          <a:solidFill>
                            <a:schemeClr val="tx1"/>
                          </a:solidFill>
                        </a:rPr>
                        <a:t>Dataset</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 in 100 R@1</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 in 100 R@2</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 in 100 R@5</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 in 100 R@10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 in 100 R@50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3551">
                <a:tc>
                  <a:txBody>
                    <a:bodyPr/>
                    <a:lstStyle/>
                    <a:p>
                      <a:pPr algn="ctr" latinLnBrk="1"/>
                      <a:r>
                        <a:rPr lang="en-US" altLang="ko-KR" sz="1400" dirty="0" smtClean="0">
                          <a:solidFill>
                            <a:schemeClr val="tx1"/>
                          </a:solidFill>
                        </a:rPr>
                        <a:t>Ubuntu – Subtask1</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8.32%</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13.36%</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24.26%</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35.98%</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80.04%</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1319">
                <a:tc>
                  <a:txBody>
                    <a:bodyPr/>
                    <a:lstStyle/>
                    <a:p>
                      <a:pPr algn="ctr" latinLnBrk="1"/>
                      <a:r>
                        <a:rPr lang="en-US" altLang="ko-KR" sz="1400" dirty="0" smtClean="0">
                          <a:solidFill>
                            <a:schemeClr val="tx1"/>
                          </a:solidFill>
                        </a:rPr>
                        <a:t>Advising – Subtask1</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6.20%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9.80%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18.40%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29.60%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smtClean="0">
                          <a:solidFill>
                            <a:schemeClr val="tx1"/>
                          </a:solidFill>
                        </a:rPr>
                        <a:t>72.80%</a:t>
                      </a:r>
                      <a:endParaRPr lang="ko-KR"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6" name="직사각형 15"/>
          <p:cNvSpPr/>
          <p:nvPr/>
        </p:nvSpPr>
        <p:spPr>
          <a:xfrm>
            <a:off x="5800342" y="3474649"/>
            <a:ext cx="1688757" cy="905389"/>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rPr>
              <a:t>Softmax</a:t>
            </a:r>
            <a:endParaRPr lang="en-US" altLang="ko-KR" dirty="0" smtClean="0">
              <a:solidFill>
                <a:schemeClr val="tx1"/>
              </a:solidFill>
            </a:endParaRPr>
          </a:p>
          <a:p>
            <a:pPr algn="ctr"/>
            <a:r>
              <a:rPr lang="en-US" altLang="ko-KR" dirty="0" smtClean="0">
                <a:solidFill>
                  <a:schemeClr val="tx1"/>
                </a:solidFill>
              </a:rPr>
              <a:t> 100 responses</a:t>
            </a:r>
            <a:endParaRPr lang="ko-KR" altLang="en-US" dirty="0">
              <a:solidFill>
                <a:schemeClr val="tx1"/>
              </a:solidFill>
            </a:endParaRPr>
          </a:p>
        </p:txBody>
      </p:sp>
      <p:cxnSp>
        <p:nvCxnSpPr>
          <p:cNvPr id="18" name="직선 화살표 연결선 17"/>
          <p:cNvCxnSpPr>
            <a:stCxn id="16" idx="0"/>
          </p:cNvCxnSpPr>
          <p:nvPr/>
        </p:nvCxnSpPr>
        <p:spPr>
          <a:xfrm flipH="1" flipV="1">
            <a:off x="6644720" y="2748003"/>
            <a:ext cx="1" cy="726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205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Baseline: Dual Encoder</a:t>
            </a:r>
            <a:endParaRPr lang="ko-KR" altLang="en-US" dirty="0"/>
          </a:p>
        </p:txBody>
      </p:sp>
      <p:sp>
        <p:nvSpPr>
          <p:cNvPr id="3" name="내용 개체 틀 2"/>
          <p:cNvSpPr>
            <a:spLocks noGrp="1"/>
          </p:cNvSpPr>
          <p:nvPr>
            <p:ph idx="1"/>
          </p:nvPr>
        </p:nvSpPr>
        <p:spPr/>
        <p:txBody>
          <a:bodyPr anchor="ctr">
            <a:noAutofit/>
          </a:bodyPr>
          <a:lstStyle/>
          <a:p>
            <a:r>
              <a:rPr lang="en-US" altLang="ko-KR" sz="1800" dirty="0" smtClean="0"/>
              <a:t>Details</a:t>
            </a:r>
            <a:endParaRPr lang="en-US" altLang="ko-KR" sz="1800" dirty="0"/>
          </a:p>
          <a:p>
            <a:pPr marL="342900" indent="-342900">
              <a:buFont typeface="+mj-lt"/>
              <a:buAutoNum type="arabicPeriod"/>
            </a:pPr>
            <a:r>
              <a:rPr lang="en-US" altLang="ko-KR" sz="1800" dirty="0" smtClean="0"/>
              <a:t>Both </a:t>
            </a:r>
            <a:r>
              <a:rPr lang="en-US" altLang="ko-KR" sz="1800" dirty="0"/>
              <a:t>the </a:t>
            </a:r>
            <a:r>
              <a:rPr lang="en-US" altLang="ko-KR" sz="1800" dirty="0" smtClean="0"/>
              <a:t>conversation </a:t>
            </a:r>
            <a:r>
              <a:rPr lang="en-US" altLang="ko-KR" sz="1800" dirty="0"/>
              <a:t>and the response text are split by words, and each word is embedded into a vector. The word </a:t>
            </a:r>
            <a:r>
              <a:rPr lang="en-US" altLang="ko-KR" sz="1800" dirty="0" err="1"/>
              <a:t>embeddings</a:t>
            </a:r>
            <a:r>
              <a:rPr lang="en-US" altLang="ko-KR" sz="1800" dirty="0"/>
              <a:t> are initialized with Stanford’s </a:t>
            </a:r>
            <a:r>
              <a:rPr lang="en-US" altLang="ko-KR" sz="1800" dirty="0" err="1"/>
              <a:t>GloVe</a:t>
            </a:r>
            <a:r>
              <a:rPr lang="en-US" altLang="ko-KR" sz="1800" dirty="0"/>
              <a:t> vectors and are fine-tuned during </a:t>
            </a:r>
            <a:r>
              <a:rPr lang="en-US" altLang="ko-KR" sz="1800" dirty="0" smtClean="0"/>
              <a:t>training.</a:t>
            </a:r>
            <a:endParaRPr lang="en-US" altLang="ko-KR" sz="1800" dirty="0"/>
          </a:p>
          <a:p>
            <a:pPr marL="342900" indent="-342900">
              <a:buFont typeface="+mj-lt"/>
              <a:buAutoNum type="arabicPeriod"/>
            </a:pPr>
            <a:r>
              <a:rPr lang="en-US" altLang="ko-KR" sz="1800" dirty="0"/>
              <a:t>Both the embedded </a:t>
            </a:r>
            <a:r>
              <a:rPr lang="en-US" altLang="ko-KR" sz="1800" dirty="0" smtClean="0"/>
              <a:t>conversation </a:t>
            </a:r>
            <a:r>
              <a:rPr lang="en-US" altLang="ko-KR" sz="1800" dirty="0"/>
              <a:t>and response are fed into the same Recurrent Neural Network word-by-word. The RNN generates a vector representation that, loosely speaking, captures the “meaning” of the </a:t>
            </a:r>
            <a:r>
              <a:rPr lang="en-US" altLang="ko-KR" sz="1800" dirty="0" smtClean="0"/>
              <a:t>conversation </a:t>
            </a:r>
            <a:r>
              <a:rPr lang="en-US" altLang="ko-KR" sz="1800" dirty="0"/>
              <a:t>and response (c and r in the picture). We can choose how large these vectors should be, but let’s say we pick 256 dimensions.</a:t>
            </a:r>
          </a:p>
          <a:p>
            <a:pPr marL="342900" indent="-342900">
              <a:buFont typeface="+mj-lt"/>
              <a:buAutoNum type="arabicPeriod"/>
            </a:pPr>
            <a:r>
              <a:rPr lang="en-US" altLang="ko-KR" sz="1800" dirty="0" smtClean="0"/>
              <a:t>We </a:t>
            </a:r>
            <a:r>
              <a:rPr lang="en-US" altLang="ko-KR" sz="1800" dirty="0"/>
              <a:t>multiply c with a matrix M to “predict” a response r'. If c is a 256-dimensional vector, then M is a 256×256 dimensional matrix, and the result is another 256-dimensional vector, which we can interpret as a generated response. The matrix M is learned during training</a:t>
            </a:r>
            <a:r>
              <a:rPr lang="en-US" altLang="ko-KR" sz="1800" dirty="0" smtClean="0"/>
              <a:t>.</a:t>
            </a:r>
            <a:endParaRPr lang="en-US" altLang="ko-KR" sz="1800" dirty="0"/>
          </a:p>
          <a:p>
            <a:pPr marL="342900" indent="-342900">
              <a:buFont typeface="+mj-lt"/>
              <a:buAutoNum type="arabicPeriod"/>
            </a:pPr>
            <a:r>
              <a:rPr lang="en-US" altLang="ko-KR" sz="1800" dirty="0"/>
              <a:t>We measure the similarity of the predicted response r' and the actual response r by taking the dot product of these two vectors. A large dot product means the vectors are similar and that the response should receive a high score. We then apply a sigmoid function to convert that score into a probability. Note that steps 3 and 4 are combined in the figure.</a:t>
            </a:r>
            <a:endParaRPr lang="ko-KR" altLang="en-US" sz="1800" dirty="0"/>
          </a:p>
        </p:txBody>
      </p:sp>
    </p:spTree>
    <p:extLst>
      <p:ext uri="{BB962C8B-B14F-4D97-AF65-F5344CB8AC3E}">
        <p14:creationId xmlns:p14="http://schemas.microsoft.com/office/powerpoint/2010/main" val="72605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External Knowledge</a:t>
            </a:r>
            <a:endParaRPr lang="ko-KR" altLang="en-US" dirty="0"/>
          </a:p>
        </p:txBody>
      </p:sp>
      <p:sp>
        <p:nvSpPr>
          <p:cNvPr id="3" name="내용 개체 틀 2"/>
          <p:cNvSpPr>
            <a:spLocks noGrp="1"/>
          </p:cNvSpPr>
          <p:nvPr>
            <p:ph idx="1"/>
          </p:nvPr>
        </p:nvSpPr>
        <p:spPr/>
        <p:txBody>
          <a:bodyPr/>
          <a:lstStyle/>
          <a:p>
            <a:r>
              <a:rPr lang="en-US" altLang="ko-KR" dirty="0" smtClean="0"/>
              <a:t>Advising data: Course description</a:t>
            </a:r>
          </a:p>
          <a:p>
            <a:r>
              <a:rPr lang="en-US" altLang="ko-KR" dirty="0" smtClean="0"/>
              <a:t>Ex)</a:t>
            </a:r>
            <a:endParaRPr lang="ko-KR" altLang="en-US" dirty="0"/>
          </a:p>
        </p:txBody>
      </p:sp>
      <p:sp>
        <p:nvSpPr>
          <p:cNvPr id="4" name="TextBox 3"/>
          <p:cNvSpPr txBox="1"/>
          <p:nvPr/>
        </p:nvSpPr>
        <p:spPr>
          <a:xfrm>
            <a:off x="963828" y="1491046"/>
            <a:ext cx="7159858" cy="5093702"/>
          </a:xfrm>
          <a:prstGeom prst="rect">
            <a:avLst/>
          </a:prstGeom>
          <a:noFill/>
          <a:ln>
            <a:solidFill>
              <a:schemeClr val="tx1"/>
            </a:solidFill>
          </a:ln>
        </p:spPr>
        <p:txBody>
          <a:bodyPr wrap="square" rtlCol="0">
            <a:spAutoFit/>
          </a:bodyPr>
          <a:lstStyle/>
          <a:p>
            <a:r>
              <a:rPr lang="en-US" altLang="ko-KR" sz="1300" dirty="0" smtClean="0"/>
              <a:t>“EECS281-FA-2007”: {</a:t>
            </a:r>
          </a:p>
          <a:p>
            <a:r>
              <a:rPr lang="en-US" altLang="ko-KR" sz="1300" dirty="0" smtClean="0"/>
              <a:t>    “Area”: NA,</a:t>
            </a:r>
          </a:p>
          <a:p>
            <a:r>
              <a:rPr lang="en-US" altLang="ko-KR" sz="1300" dirty="0"/>
              <a:t> </a:t>
            </a:r>
            <a:r>
              <a:rPr lang="en-US" altLang="ko-KR" sz="1300" dirty="0" smtClean="0"/>
              <a:t>   “Category”: “Core”,</a:t>
            </a:r>
          </a:p>
          <a:p>
            <a:r>
              <a:rPr lang="en-US" altLang="ko-KR" sz="1300" dirty="0"/>
              <a:t> </a:t>
            </a:r>
            <a:r>
              <a:rPr lang="en-US" altLang="ko-KR" sz="1300" dirty="0" smtClean="0"/>
              <a:t>   “</a:t>
            </a:r>
            <a:r>
              <a:rPr lang="en-US" altLang="ko-KR" sz="1300" dirty="0" err="1" smtClean="0"/>
              <a:t>ClassSize</a:t>
            </a:r>
            <a:r>
              <a:rPr lang="en-US" altLang="ko-KR" sz="1300" dirty="0" smtClean="0"/>
              <a:t>”: 81.4,</a:t>
            </a:r>
          </a:p>
          <a:p>
            <a:r>
              <a:rPr lang="en-US" altLang="ko-KR" sz="1300" dirty="0"/>
              <a:t> </a:t>
            </a:r>
            <a:r>
              <a:rPr lang="en-US" altLang="ko-KR" sz="1300" dirty="0" smtClean="0"/>
              <a:t>   “Course”: “EECS281”,</a:t>
            </a:r>
          </a:p>
          <a:p>
            <a:r>
              <a:rPr lang="en-US" altLang="ko-KR" sz="1300" dirty="0"/>
              <a:t> </a:t>
            </a:r>
            <a:r>
              <a:rPr lang="en-US" altLang="ko-KR" sz="1300" dirty="0" smtClean="0"/>
              <a:t>   “</a:t>
            </a:r>
            <a:r>
              <a:rPr lang="en-US" altLang="ko-KR" sz="1300" dirty="0" err="1" smtClean="0"/>
              <a:t>CourseTitle</a:t>
            </a:r>
            <a:r>
              <a:rPr lang="en-US" altLang="ko-KR" sz="1300" dirty="0" smtClean="0"/>
              <a:t>”: “Data Structures and Algorithms”,</a:t>
            </a:r>
          </a:p>
          <a:p>
            <a:r>
              <a:rPr lang="en-US" altLang="ko-KR" sz="1300" dirty="0"/>
              <a:t> </a:t>
            </a:r>
            <a:r>
              <a:rPr lang="en-US" altLang="ko-KR" sz="1300" dirty="0" smtClean="0"/>
              <a:t>   “Credits”: “4”,</a:t>
            </a:r>
          </a:p>
          <a:p>
            <a:r>
              <a:rPr lang="en-US" altLang="ko-KR" sz="1300" dirty="0"/>
              <a:t> </a:t>
            </a:r>
            <a:r>
              <a:rPr lang="en-US" altLang="ko-KR" sz="1300" dirty="0" smtClean="0"/>
              <a:t>   “Description”: “Introduction to algorithm analysis and 0-notation; Fundamental data structures including lists, stacks, queues, priority queues, hash tables, binary trees, search trees, balanced trees and graphs; searching and sorting algorithms; recursive algorithms; basic graph algorithms; introduction to greedy algorithms and divide and conquer strategy. Several programming assignments.”,</a:t>
            </a:r>
          </a:p>
          <a:p>
            <a:r>
              <a:rPr lang="en-US" altLang="ko-KR" sz="1300" dirty="0"/>
              <a:t> </a:t>
            </a:r>
            <a:r>
              <a:rPr lang="en-US" altLang="ko-KR" sz="1300" dirty="0" smtClean="0"/>
              <a:t>   “</a:t>
            </a:r>
            <a:r>
              <a:rPr lang="en-US" altLang="ko-KR" sz="1300" dirty="0" err="1" smtClean="0"/>
              <a:t>EasinessRating</a:t>
            </a:r>
            <a:r>
              <a:rPr lang="en-US" altLang="ko-KR" sz="1300" dirty="0" smtClean="0"/>
              <a:t>”: 2.53,</a:t>
            </a:r>
          </a:p>
          <a:p>
            <a:r>
              <a:rPr lang="en-US" altLang="ko-KR" sz="1300" dirty="0"/>
              <a:t> </a:t>
            </a:r>
            <a:r>
              <a:rPr lang="en-US" altLang="ko-KR" sz="1300" dirty="0" smtClean="0"/>
              <a:t>   “</a:t>
            </a:r>
            <a:r>
              <a:rPr lang="en-US" altLang="ko-KR" sz="1300" dirty="0" err="1" smtClean="0"/>
              <a:t>HasDiscussion</a:t>
            </a:r>
            <a:r>
              <a:rPr lang="en-US" altLang="ko-KR" sz="1300" dirty="0" smtClean="0"/>
              <a:t>”: “Y”,</a:t>
            </a:r>
          </a:p>
          <a:p>
            <a:r>
              <a:rPr lang="en-US" altLang="ko-KR" sz="1300" dirty="0"/>
              <a:t> </a:t>
            </a:r>
            <a:r>
              <a:rPr lang="en-US" altLang="ko-KR" sz="1300" dirty="0" smtClean="0"/>
              <a:t>   “</a:t>
            </a:r>
            <a:r>
              <a:rPr lang="en-US" altLang="ko-KR" sz="1300" dirty="0" err="1" smtClean="0"/>
              <a:t>HasLab</a:t>
            </a:r>
            <a:r>
              <a:rPr lang="en-US" altLang="ko-KR" sz="1300" dirty="0" smtClean="0"/>
              <a:t>”: “N”,</a:t>
            </a:r>
          </a:p>
          <a:p>
            <a:r>
              <a:rPr lang="en-US" altLang="ko-KR" sz="1300" dirty="0"/>
              <a:t> </a:t>
            </a:r>
            <a:r>
              <a:rPr lang="en-US" altLang="ko-KR" sz="1300" dirty="0" smtClean="0"/>
              <a:t>   “</a:t>
            </a:r>
            <a:r>
              <a:rPr lang="en-US" altLang="ko-KR" sz="1300" dirty="0" err="1" smtClean="0"/>
              <a:t>HelpfulnessRating</a:t>
            </a:r>
            <a:r>
              <a:rPr lang="en-US" altLang="ko-KR" sz="1300" dirty="0" smtClean="0"/>
              <a:t>”: “FA”,</a:t>
            </a:r>
          </a:p>
          <a:p>
            <a:r>
              <a:rPr lang="en-US" altLang="ko-KR" sz="1300" dirty="0"/>
              <a:t> </a:t>
            </a:r>
            <a:r>
              <a:rPr lang="en-US" altLang="ko-KR" sz="1300" dirty="0" smtClean="0"/>
              <a:t>   “Workload”: 3,</a:t>
            </a:r>
          </a:p>
          <a:p>
            <a:r>
              <a:rPr lang="en-US" altLang="ko-KR" sz="1300" dirty="0"/>
              <a:t> </a:t>
            </a:r>
            <a:r>
              <a:rPr lang="en-US" altLang="ko-KR" sz="1300" dirty="0" smtClean="0"/>
              <a:t>   “Year”: 2007,</a:t>
            </a:r>
          </a:p>
          <a:p>
            <a:r>
              <a:rPr lang="en-US" altLang="ko-KR" sz="1300" dirty="0"/>
              <a:t> </a:t>
            </a:r>
            <a:r>
              <a:rPr lang="en-US" altLang="ko-KR" sz="1300" dirty="0" smtClean="0"/>
              <a:t>   “section”: {</a:t>
            </a:r>
          </a:p>
          <a:p>
            <a:r>
              <a:rPr lang="en-US" altLang="ko-KR" sz="1300" dirty="0"/>
              <a:t> </a:t>
            </a:r>
            <a:r>
              <a:rPr lang="en-US" altLang="ko-KR" sz="1300" dirty="0" smtClean="0"/>
              <a:t>       “</a:t>
            </a:r>
            <a:r>
              <a:rPr lang="en-US" altLang="ko-KR" sz="1300" dirty="0" err="1" smtClean="0"/>
              <a:t>Sugih</a:t>
            </a:r>
            <a:r>
              <a:rPr lang="en-US" altLang="ko-KR" sz="1300" dirty="0" smtClean="0"/>
              <a:t> </a:t>
            </a:r>
            <a:r>
              <a:rPr lang="en-US" altLang="ko-KR" sz="1300" dirty="0" err="1" smtClean="0"/>
              <a:t>Jamin</a:t>
            </a:r>
            <a:r>
              <a:rPr lang="en-US" altLang="ko-KR" sz="1300" dirty="0" smtClean="0"/>
              <a:t>”: {</a:t>
            </a:r>
          </a:p>
          <a:p>
            <a:r>
              <a:rPr lang="en-US" altLang="ko-KR" sz="1300" dirty="0"/>
              <a:t> </a:t>
            </a:r>
            <a:r>
              <a:rPr lang="en-US" altLang="ko-KR" sz="1300" dirty="0" smtClean="0"/>
              <a:t>           “</a:t>
            </a:r>
            <a:r>
              <a:rPr lang="en-US" altLang="ko-KR" sz="1300" dirty="0" err="1" smtClean="0"/>
              <a:t>DaysofClass</a:t>
            </a:r>
            <a:r>
              <a:rPr lang="en-US" altLang="ko-KR" sz="1300" dirty="0" smtClean="0"/>
              <a:t>”: “”,</a:t>
            </a:r>
          </a:p>
          <a:p>
            <a:r>
              <a:rPr lang="en-US" altLang="ko-KR" sz="1300" dirty="0" smtClean="0"/>
              <a:t>            “</a:t>
            </a:r>
            <a:r>
              <a:rPr lang="en-US" altLang="ko-KR" sz="1300" dirty="0" err="1" smtClean="0"/>
              <a:t>EndTime</a:t>
            </a:r>
            <a:r>
              <a:rPr lang="en-US" altLang="ko-KR" sz="1300" dirty="0" smtClean="0"/>
              <a:t>”: “0:00:00”,</a:t>
            </a:r>
          </a:p>
          <a:p>
            <a:r>
              <a:rPr lang="en-US" altLang="ko-KR" sz="1300" dirty="0"/>
              <a:t> </a:t>
            </a:r>
            <a:r>
              <a:rPr lang="en-US" altLang="ko-KR" sz="1300" dirty="0" smtClean="0"/>
              <a:t>           “</a:t>
            </a:r>
            <a:r>
              <a:rPr lang="en-US" altLang="ko-KR" sz="1300" dirty="0" err="1" smtClean="0"/>
              <a:t>StartTime</a:t>
            </a:r>
            <a:r>
              <a:rPr lang="en-US" altLang="ko-KR" sz="1300" dirty="0" smtClean="0"/>
              <a:t>”: “0:00:00”</a:t>
            </a:r>
          </a:p>
          <a:p>
            <a:r>
              <a:rPr lang="en-US" altLang="ko-KR" sz="1300" dirty="0"/>
              <a:t> </a:t>
            </a:r>
            <a:r>
              <a:rPr lang="en-US" altLang="ko-KR" sz="1300" dirty="0" smtClean="0"/>
              <a:t>       }</a:t>
            </a:r>
          </a:p>
          <a:p>
            <a:r>
              <a:rPr lang="en-US" altLang="ko-KR" sz="1300" dirty="0"/>
              <a:t> </a:t>
            </a:r>
            <a:r>
              <a:rPr lang="en-US" altLang="ko-KR" sz="1300" dirty="0" smtClean="0"/>
              <a:t>   }</a:t>
            </a:r>
          </a:p>
          <a:p>
            <a:r>
              <a:rPr lang="en-US" altLang="ko-KR" sz="1300" dirty="0" smtClean="0"/>
              <a:t>}</a:t>
            </a:r>
          </a:p>
        </p:txBody>
      </p:sp>
    </p:spTree>
    <p:extLst>
      <p:ext uri="{BB962C8B-B14F-4D97-AF65-F5344CB8AC3E}">
        <p14:creationId xmlns:p14="http://schemas.microsoft.com/office/powerpoint/2010/main" val="1411352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External Knowledge</a:t>
            </a:r>
            <a:endParaRPr lang="ko-KR" altLang="en-US" dirty="0"/>
          </a:p>
        </p:txBody>
      </p:sp>
      <p:sp>
        <p:nvSpPr>
          <p:cNvPr id="3" name="내용 개체 틀 2"/>
          <p:cNvSpPr>
            <a:spLocks noGrp="1"/>
          </p:cNvSpPr>
          <p:nvPr>
            <p:ph idx="1"/>
          </p:nvPr>
        </p:nvSpPr>
        <p:spPr/>
        <p:txBody>
          <a:bodyPr/>
          <a:lstStyle/>
          <a:p>
            <a:r>
              <a:rPr lang="en-US" altLang="ko-KR" dirty="0" smtClean="0"/>
              <a:t>Ubuntu data: Linux manual page of 10,000 commands</a:t>
            </a:r>
            <a:endParaRPr lang="ko-KR" altLang="en-US" dirty="0"/>
          </a:p>
          <a:p>
            <a:pPr marL="0" indent="0">
              <a:buNone/>
            </a:pPr>
            <a:r>
              <a:rPr lang="en-US" altLang="ko-KR" dirty="0" smtClean="0">
                <a:latin typeface="+mj-lt"/>
                <a:ea typeface="Cambria" panose="02040503050406030204" pitchFamily="18" charset="0"/>
              </a:rPr>
              <a:t>   Ex)</a:t>
            </a:r>
            <a:endParaRPr lang="ko-KR" altLang="en-US" dirty="0">
              <a:latin typeface="+mj-lt"/>
            </a:endParaRPr>
          </a:p>
        </p:txBody>
      </p:sp>
      <p:pic>
        <p:nvPicPr>
          <p:cNvPr id="6" name="그림 5"/>
          <p:cNvPicPr>
            <a:picLocks noChangeAspect="1"/>
          </p:cNvPicPr>
          <p:nvPr/>
        </p:nvPicPr>
        <p:blipFill>
          <a:blip r:embed="rId2"/>
          <a:stretch>
            <a:fillRect/>
          </a:stretch>
        </p:blipFill>
        <p:spPr>
          <a:xfrm>
            <a:off x="1087395" y="1559858"/>
            <a:ext cx="6991350" cy="5141621"/>
          </a:xfrm>
          <a:prstGeom prst="rect">
            <a:avLst/>
          </a:prstGeom>
          <a:ln>
            <a:solidFill>
              <a:schemeClr val="tx1"/>
            </a:solidFill>
          </a:ln>
        </p:spPr>
      </p:pic>
    </p:spTree>
    <p:extLst>
      <p:ext uri="{BB962C8B-B14F-4D97-AF65-F5344CB8AC3E}">
        <p14:creationId xmlns:p14="http://schemas.microsoft.com/office/powerpoint/2010/main" val="2049123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Incorporating Knowledge Base</a:t>
            </a:r>
            <a:endParaRPr lang="ko-KR" altLang="en-US" dirty="0"/>
          </a:p>
        </p:txBody>
      </p:sp>
      <p:sp>
        <p:nvSpPr>
          <p:cNvPr id="3" name="내용 개체 틀 2"/>
          <p:cNvSpPr>
            <a:spLocks noGrp="1"/>
          </p:cNvSpPr>
          <p:nvPr>
            <p:ph idx="1"/>
          </p:nvPr>
        </p:nvSpPr>
        <p:spPr/>
        <p:txBody>
          <a:bodyPr anchor="ctr"/>
          <a:lstStyle/>
          <a:p>
            <a:pPr marL="0" indent="0">
              <a:buNone/>
            </a:pPr>
            <a:r>
              <a:rPr lang="en-US" altLang="ko-KR" dirty="0" smtClean="0"/>
              <a:t>Problem: How to get certain knowledge from large unstructured textual data?</a:t>
            </a:r>
          </a:p>
          <a:p>
            <a:pPr marL="0" indent="0">
              <a:buNone/>
            </a:pPr>
            <a:r>
              <a:rPr lang="en-US" altLang="ko-KR" dirty="0" smtClean="0"/>
              <a:t>Solution: Make a hash table that can match certain keywords with its descriptions [1]</a:t>
            </a:r>
          </a:p>
          <a:p>
            <a:pPr marL="0" indent="0">
              <a:buNone/>
            </a:pPr>
            <a:endParaRPr lang="en-US" altLang="ko-KR" dirty="0" smtClean="0"/>
          </a:p>
          <a:p>
            <a:r>
              <a:rPr lang="en-US" altLang="ko-KR" dirty="0" smtClean="0"/>
              <a:t>Entity hash table</a:t>
            </a:r>
          </a:p>
          <a:p>
            <a:pPr lvl="1"/>
            <a:r>
              <a:rPr lang="en-US" altLang="ko-KR" dirty="0" smtClean="0"/>
              <a:t>Key(K): </a:t>
            </a:r>
            <a:r>
              <a:rPr lang="en-US" altLang="ko-KR" dirty="0" smtClean="0">
                <a:solidFill>
                  <a:srgbClr val="FF0000"/>
                </a:solidFill>
              </a:rPr>
              <a:t>important entities </a:t>
            </a:r>
            <a:r>
              <a:rPr lang="en-US" altLang="ko-KR" dirty="0" smtClean="0"/>
              <a:t>that could appear in the conversation</a:t>
            </a:r>
          </a:p>
          <a:p>
            <a:pPr lvl="1"/>
            <a:r>
              <a:rPr lang="en-US" altLang="ko-KR" dirty="0" smtClean="0"/>
              <a:t>Value(V): </a:t>
            </a:r>
            <a:r>
              <a:rPr lang="en-US" altLang="ko-KR" dirty="0" smtClean="0">
                <a:solidFill>
                  <a:srgbClr val="FF0000"/>
                </a:solidFill>
              </a:rPr>
              <a:t>information</a:t>
            </a:r>
            <a:r>
              <a:rPr lang="en-US" altLang="ko-KR" dirty="0" smtClean="0"/>
              <a:t> corresponding to those entities</a:t>
            </a:r>
          </a:p>
          <a:p>
            <a:pPr lvl="1"/>
            <a:endParaRPr lang="en-US" altLang="ko-KR" dirty="0"/>
          </a:p>
          <a:p>
            <a:r>
              <a:rPr lang="en-US" altLang="ko-KR" dirty="0" smtClean="0"/>
              <a:t>Relation hash table</a:t>
            </a:r>
          </a:p>
          <a:p>
            <a:pPr lvl="1"/>
            <a:r>
              <a:rPr lang="en-US" altLang="ko-KR" dirty="0" smtClean="0"/>
              <a:t>Key(K): more </a:t>
            </a:r>
            <a:r>
              <a:rPr lang="en-US" altLang="ko-KR" dirty="0" smtClean="0">
                <a:solidFill>
                  <a:srgbClr val="FF0000"/>
                </a:solidFill>
              </a:rPr>
              <a:t>common words </a:t>
            </a:r>
            <a:r>
              <a:rPr lang="en-US" altLang="ko-KR" dirty="0" smtClean="0"/>
              <a:t>that are related to the important entities</a:t>
            </a:r>
          </a:p>
          <a:p>
            <a:pPr lvl="1"/>
            <a:r>
              <a:rPr lang="en-US" altLang="ko-KR" dirty="0" smtClean="0"/>
              <a:t>Value(V): </a:t>
            </a:r>
            <a:r>
              <a:rPr lang="en-US" altLang="ko-KR" dirty="0" smtClean="0">
                <a:solidFill>
                  <a:srgbClr val="FF0000"/>
                </a:solidFill>
              </a:rPr>
              <a:t>entities</a:t>
            </a:r>
            <a:r>
              <a:rPr lang="en-US" altLang="ko-KR" dirty="0" smtClean="0"/>
              <a:t> from the entity table</a:t>
            </a:r>
          </a:p>
        </p:txBody>
      </p:sp>
      <p:sp>
        <p:nvSpPr>
          <p:cNvPr id="4" name="텍스트 상자 8"/>
          <p:cNvSpPr txBox="1"/>
          <p:nvPr/>
        </p:nvSpPr>
        <p:spPr>
          <a:xfrm>
            <a:off x="523231" y="6161806"/>
            <a:ext cx="8122024" cy="461665"/>
          </a:xfrm>
          <a:prstGeom prst="rect">
            <a:avLst/>
          </a:prstGeom>
          <a:noFill/>
        </p:spPr>
        <p:txBody>
          <a:bodyPr wrap="square" rtlCol="0">
            <a:spAutoFit/>
          </a:bodyPr>
          <a:lstStyle/>
          <a:p>
            <a:r>
              <a:rPr kumimoji="1" lang="en-US" altLang="ko-KR" sz="1200" dirty="0" smtClean="0"/>
              <a:t>[1] Lowe et al. “Incorporating Unstructured Textual </a:t>
            </a:r>
            <a:r>
              <a:rPr kumimoji="1" lang="en-US" altLang="ko-KR" sz="1200" dirty="0" err="1" smtClean="0"/>
              <a:t>Knowledged</a:t>
            </a:r>
            <a:r>
              <a:rPr kumimoji="1" lang="en-US" altLang="ko-KR" sz="1200" dirty="0" smtClean="0"/>
              <a:t> Sources into Neural Dialogue”, NIPS workshop on Machine Learning for Spoken </a:t>
            </a:r>
            <a:r>
              <a:rPr kumimoji="1" lang="en-US" altLang="ko-KR" sz="1200" dirty="0" err="1" smtClean="0"/>
              <a:t>Langugage</a:t>
            </a:r>
            <a:r>
              <a:rPr kumimoji="1" lang="en-US" altLang="ko-KR" sz="1200" dirty="0" smtClean="0"/>
              <a:t> Understanding 2015</a:t>
            </a:r>
          </a:p>
        </p:txBody>
      </p:sp>
    </p:spTree>
    <p:extLst>
      <p:ext uri="{BB962C8B-B14F-4D97-AF65-F5344CB8AC3E}">
        <p14:creationId xmlns:p14="http://schemas.microsoft.com/office/powerpoint/2010/main" val="2271661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Incorporating </a:t>
            </a:r>
            <a:r>
              <a:rPr lang="en-US" altLang="ko-KR" dirty="0" smtClean="0"/>
              <a:t>Knowledge Base</a:t>
            </a:r>
            <a:endParaRPr lang="ko-KR" altLang="en-US" dirty="0"/>
          </a:p>
        </p:txBody>
      </p:sp>
      <p:sp>
        <p:nvSpPr>
          <p:cNvPr id="3" name="내용 개체 틀 2"/>
          <p:cNvSpPr>
            <a:spLocks noGrp="1"/>
          </p:cNvSpPr>
          <p:nvPr>
            <p:ph idx="1"/>
          </p:nvPr>
        </p:nvSpPr>
        <p:spPr/>
        <p:txBody>
          <a:bodyPr/>
          <a:lstStyle/>
          <a:p>
            <a:r>
              <a:rPr lang="en-US" altLang="ko-KR" dirty="0" smtClean="0"/>
              <a:t>Ex) Ubuntu </a:t>
            </a:r>
            <a:r>
              <a:rPr lang="en-US" altLang="ko-KR" dirty="0" err="1" smtClean="0"/>
              <a:t>manpage</a:t>
            </a:r>
            <a:endParaRPr lang="ko-KR" altLang="en-US" dirty="0"/>
          </a:p>
        </p:txBody>
      </p:sp>
      <p:sp>
        <p:nvSpPr>
          <p:cNvPr id="5" name="TextBox 4"/>
          <p:cNvSpPr txBox="1"/>
          <p:nvPr/>
        </p:nvSpPr>
        <p:spPr>
          <a:xfrm>
            <a:off x="871354" y="5475163"/>
            <a:ext cx="3428798" cy="1077218"/>
          </a:xfrm>
          <a:prstGeom prst="rect">
            <a:avLst/>
          </a:prstGeom>
          <a:noFill/>
          <a:ln>
            <a:solidFill>
              <a:schemeClr val="tx1"/>
            </a:solidFill>
          </a:ln>
        </p:spPr>
        <p:txBody>
          <a:bodyPr wrap="square" rtlCol="0">
            <a:spAutoFit/>
          </a:bodyPr>
          <a:lstStyle/>
          <a:p>
            <a:r>
              <a:rPr lang="en-US" altLang="ko-KR" sz="1600" dirty="0" smtClean="0"/>
              <a:t>Entity hash table</a:t>
            </a:r>
          </a:p>
          <a:p>
            <a:r>
              <a:rPr lang="en-US" altLang="ko-KR" sz="1600" dirty="0" smtClean="0"/>
              <a:t>K: “</a:t>
            </a:r>
            <a:r>
              <a:rPr lang="en-US" altLang="ko-KR" sz="1600" dirty="0" err="1" smtClean="0"/>
              <a:t>imhead</a:t>
            </a:r>
            <a:r>
              <a:rPr lang="en-US" altLang="ko-KR" sz="1600" dirty="0" smtClean="0"/>
              <a:t>”</a:t>
            </a:r>
          </a:p>
          <a:p>
            <a:r>
              <a:rPr lang="en-US" altLang="ko-KR" sz="1600" dirty="0"/>
              <a:t>V</a:t>
            </a:r>
            <a:r>
              <a:rPr lang="en-US" altLang="ko-KR" sz="1600" dirty="0" smtClean="0"/>
              <a:t>: “</a:t>
            </a:r>
            <a:r>
              <a:rPr lang="en-US" altLang="ko-KR" sz="1600" dirty="0" err="1" smtClean="0"/>
              <a:t>imhead</a:t>
            </a:r>
            <a:r>
              <a:rPr lang="en-US" altLang="ko-KR" sz="1600" dirty="0" smtClean="0"/>
              <a:t> is a utility for listing IRAF and FITS image headers.……”</a:t>
            </a:r>
            <a:endParaRPr lang="ko-KR" altLang="en-US" sz="1600" dirty="0"/>
          </a:p>
        </p:txBody>
      </p:sp>
      <p:pic>
        <p:nvPicPr>
          <p:cNvPr id="6" name="그림 5"/>
          <p:cNvPicPr>
            <a:picLocks noChangeAspect="1"/>
          </p:cNvPicPr>
          <p:nvPr/>
        </p:nvPicPr>
        <p:blipFill>
          <a:blip r:embed="rId2"/>
          <a:stretch>
            <a:fillRect/>
          </a:stretch>
        </p:blipFill>
        <p:spPr>
          <a:xfrm>
            <a:off x="1588046" y="1464918"/>
            <a:ext cx="5881816" cy="3786832"/>
          </a:xfrm>
          <a:prstGeom prst="rect">
            <a:avLst/>
          </a:prstGeom>
        </p:spPr>
      </p:pic>
      <p:sp>
        <p:nvSpPr>
          <p:cNvPr id="8" name="TextBox 7"/>
          <p:cNvSpPr txBox="1"/>
          <p:nvPr/>
        </p:nvSpPr>
        <p:spPr>
          <a:xfrm>
            <a:off x="4909705" y="5475163"/>
            <a:ext cx="3428798" cy="1077218"/>
          </a:xfrm>
          <a:prstGeom prst="rect">
            <a:avLst/>
          </a:prstGeom>
          <a:noFill/>
          <a:ln>
            <a:solidFill>
              <a:schemeClr val="tx1"/>
            </a:solidFill>
          </a:ln>
        </p:spPr>
        <p:txBody>
          <a:bodyPr wrap="square" rtlCol="0">
            <a:spAutoFit/>
          </a:bodyPr>
          <a:lstStyle/>
          <a:p>
            <a:r>
              <a:rPr lang="en-US" altLang="ko-KR" sz="1600" dirty="0" smtClean="0"/>
              <a:t>Relation hash table</a:t>
            </a:r>
          </a:p>
          <a:p>
            <a:r>
              <a:rPr lang="en-US" altLang="ko-KR" sz="1600" dirty="0" smtClean="0"/>
              <a:t>K: “Print”, “FITS”, “or”, “IRAF”, “image”, “header”</a:t>
            </a:r>
          </a:p>
          <a:p>
            <a:r>
              <a:rPr lang="en-US" altLang="ko-KR" sz="1600" dirty="0"/>
              <a:t>V</a:t>
            </a:r>
            <a:r>
              <a:rPr lang="en-US" altLang="ko-KR" sz="1600" dirty="0" smtClean="0"/>
              <a:t>: “</a:t>
            </a:r>
            <a:r>
              <a:rPr lang="en-US" altLang="ko-KR" sz="1600" dirty="0" err="1" smtClean="0"/>
              <a:t>imhead</a:t>
            </a:r>
            <a:r>
              <a:rPr lang="en-US" altLang="ko-KR" sz="1600" dirty="0" smtClean="0"/>
              <a:t>”</a:t>
            </a:r>
            <a:endParaRPr lang="ko-KR" altLang="en-US" sz="1600" dirty="0"/>
          </a:p>
        </p:txBody>
      </p:sp>
      <p:sp>
        <p:nvSpPr>
          <p:cNvPr id="9" name="직사각형 8"/>
          <p:cNvSpPr/>
          <p:nvPr/>
        </p:nvSpPr>
        <p:spPr>
          <a:xfrm>
            <a:off x="2117124" y="2051222"/>
            <a:ext cx="1861752" cy="25537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0" name="직사각형 9"/>
          <p:cNvSpPr/>
          <p:nvPr/>
        </p:nvSpPr>
        <p:spPr>
          <a:xfrm>
            <a:off x="1515762" y="3102961"/>
            <a:ext cx="5954100" cy="69468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1" name="TextBox 10"/>
          <p:cNvSpPr txBox="1"/>
          <p:nvPr/>
        </p:nvSpPr>
        <p:spPr>
          <a:xfrm>
            <a:off x="3921211" y="1991038"/>
            <a:ext cx="3056238" cy="369332"/>
          </a:xfrm>
          <a:prstGeom prst="rect">
            <a:avLst/>
          </a:prstGeom>
          <a:noFill/>
        </p:spPr>
        <p:txBody>
          <a:bodyPr wrap="square" rtlCol="0">
            <a:spAutoFit/>
          </a:bodyPr>
          <a:lstStyle/>
          <a:p>
            <a:r>
              <a:rPr lang="en-US" altLang="ko-KR" dirty="0" smtClean="0">
                <a:solidFill>
                  <a:srgbClr val="FF0000"/>
                </a:solidFill>
              </a:rPr>
              <a:t>Keys for relation hash table</a:t>
            </a:r>
            <a:endParaRPr lang="ko-KR" altLang="en-US" dirty="0">
              <a:solidFill>
                <a:srgbClr val="FF0000"/>
              </a:solidFill>
            </a:endParaRPr>
          </a:p>
        </p:txBody>
      </p:sp>
      <p:sp>
        <p:nvSpPr>
          <p:cNvPr id="12" name="TextBox 11"/>
          <p:cNvSpPr txBox="1"/>
          <p:nvPr/>
        </p:nvSpPr>
        <p:spPr>
          <a:xfrm>
            <a:off x="4413624" y="2758553"/>
            <a:ext cx="3056238" cy="369332"/>
          </a:xfrm>
          <a:prstGeom prst="rect">
            <a:avLst/>
          </a:prstGeom>
          <a:noFill/>
        </p:spPr>
        <p:txBody>
          <a:bodyPr wrap="square" rtlCol="0">
            <a:spAutoFit/>
          </a:bodyPr>
          <a:lstStyle/>
          <a:p>
            <a:r>
              <a:rPr lang="en-US" altLang="ko-KR" dirty="0" smtClean="0">
                <a:solidFill>
                  <a:srgbClr val="FF0000"/>
                </a:solidFill>
              </a:rPr>
              <a:t>Value for entity hash table</a:t>
            </a:r>
            <a:endParaRPr lang="ko-KR" altLang="en-US" dirty="0">
              <a:solidFill>
                <a:srgbClr val="FF0000"/>
              </a:solidFill>
            </a:endParaRPr>
          </a:p>
        </p:txBody>
      </p:sp>
      <p:sp>
        <p:nvSpPr>
          <p:cNvPr id="13" name="직사각형 12"/>
          <p:cNvSpPr/>
          <p:nvPr/>
        </p:nvSpPr>
        <p:spPr>
          <a:xfrm>
            <a:off x="1588045" y="2051222"/>
            <a:ext cx="457699" cy="25537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4" name="TextBox 13"/>
          <p:cNvSpPr txBox="1"/>
          <p:nvPr/>
        </p:nvSpPr>
        <p:spPr>
          <a:xfrm>
            <a:off x="-72760" y="1750330"/>
            <a:ext cx="3056238" cy="646331"/>
          </a:xfrm>
          <a:prstGeom prst="rect">
            <a:avLst/>
          </a:prstGeom>
          <a:noFill/>
        </p:spPr>
        <p:txBody>
          <a:bodyPr wrap="square" rtlCol="0">
            <a:spAutoFit/>
          </a:bodyPr>
          <a:lstStyle/>
          <a:p>
            <a:r>
              <a:rPr lang="en-US" altLang="ko-KR" dirty="0" smtClean="0">
                <a:solidFill>
                  <a:srgbClr val="FF0000"/>
                </a:solidFill>
              </a:rPr>
              <a:t>Key for </a:t>
            </a:r>
          </a:p>
          <a:p>
            <a:r>
              <a:rPr lang="en-US" altLang="ko-KR" dirty="0" smtClean="0">
                <a:solidFill>
                  <a:srgbClr val="FF0000"/>
                </a:solidFill>
              </a:rPr>
              <a:t>entity hash table</a:t>
            </a:r>
            <a:endParaRPr lang="ko-KR" altLang="en-US" dirty="0">
              <a:solidFill>
                <a:srgbClr val="FF0000"/>
              </a:solidFill>
            </a:endParaRPr>
          </a:p>
        </p:txBody>
      </p:sp>
    </p:spTree>
    <p:extLst>
      <p:ext uri="{BB962C8B-B14F-4D97-AF65-F5344CB8AC3E}">
        <p14:creationId xmlns:p14="http://schemas.microsoft.com/office/powerpoint/2010/main" val="3731875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95796" y="1466333"/>
            <a:ext cx="7809470" cy="5293757"/>
          </a:xfrm>
          <a:prstGeom prst="rect">
            <a:avLst/>
          </a:prstGeom>
          <a:noFill/>
          <a:ln>
            <a:noFill/>
          </a:ln>
        </p:spPr>
        <p:txBody>
          <a:bodyPr wrap="square" rtlCol="0">
            <a:spAutoFit/>
          </a:bodyPr>
          <a:lstStyle/>
          <a:p>
            <a:r>
              <a:rPr lang="en-US" altLang="ko-KR" sz="1300" dirty="0" smtClean="0"/>
              <a:t>“EECS281-FA-2007”: {</a:t>
            </a:r>
          </a:p>
          <a:p>
            <a:r>
              <a:rPr lang="en-US" altLang="ko-KR" sz="1300" dirty="0" smtClean="0"/>
              <a:t>    “Area”: NA,</a:t>
            </a:r>
          </a:p>
          <a:p>
            <a:r>
              <a:rPr lang="en-US" altLang="ko-KR" sz="1300" dirty="0"/>
              <a:t> </a:t>
            </a:r>
            <a:r>
              <a:rPr lang="en-US" altLang="ko-KR" sz="1300" dirty="0" smtClean="0"/>
              <a:t>   “Category”: “Core”,</a:t>
            </a:r>
          </a:p>
          <a:p>
            <a:r>
              <a:rPr lang="en-US" altLang="ko-KR" sz="1300" dirty="0"/>
              <a:t> </a:t>
            </a:r>
            <a:r>
              <a:rPr lang="en-US" altLang="ko-KR" sz="1300" dirty="0" smtClean="0"/>
              <a:t>   “</a:t>
            </a:r>
            <a:r>
              <a:rPr lang="en-US" altLang="ko-KR" sz="1300" dirty="0" err="1" smtClean="0"/>
              <a:t>ClassSize</a:t>
            </a:r>
            <a:r>
              <a:rPr lang="en-US" altLang="ko-KR" sz="1300" dirty="0" smtClean="0"/>
              <a:t>”: 81.4,</a:t>
            </a:r>
          </a:p>
          <a:p>
            <a:r>
              <a:rPr lang="en-US" altLang="ko-KR" sz="1300" dirty="0"/>
              <a:t> </a:t>
            </a:r>
            <a:r>
              <a:rPr lang="en-US" altLang="ko-KR" sz="1300" dirty="0" smtClean="0"/>
              <a:t>   “Course”: “EECS281”,</a:t>
            </a:r>
          </a:p>
          <a:p>
            <a:r>
              <a:rPr lang="en-US" altLang="ko-KR" sz="1300" dirty="0"/>
              <a:t> </a:t>
            </a:r>
            <a:r>
              <a:rPr lang="en-US" altLang="ko-KR" sz="1300" dirty="0" smtClean="0"/>
              <a:t>   “</a:t>
            </a:r>
            <a:r>
              <a:rPr lang="en-US" altLang="ko-KR" sz="1300" dirty="0" err="1" smtClean="0"/>
              <a:t>CourseTitle</a:t>
            </a:r>
            <a:r>
              <a:rPr lang="en-US" altLang="ko-KR" sz="1300" dirty="0" smtClean="0"/>
              <a:t>”: “Data Structures and Algorithms”,</a:t>
            </a:r>
          </a:p>
          <a:p>
            <a:r>
              <a:rPr lang="en-US" altLang="ko-KR" sz="1300" dirty="0"/>
              <a:t> </a:t>
            </a:r>
            <a:r>
              <a:rPr lang="en-US" altLang="ko-KR" sz="1300" dirty="0" smtClean="0"/>
              <a:t>   “Credits”: “4”,</a:t>
            </a:r>
          </a:p>
          <a:p>
            <a:r>
              <a:rPr lang="en-US" altLang="ko-KR" sz="1300" dirty="0"/>
              <a:t> </a:t>
            </a:r>
            <a:r>
              <a:rPr lang="en-US" altLang="ko-KR" sz="1300" dirty="0" smtClean="0"/>
              <a:t>   “Description”: “Introduction to algorithm analysis and 0-notation; Fundamental data structures including lists, stacks, queues, priority queues, hash tables, binary trees, search trees, balanced trees and graphs; searching and sorting algorithms; recursive algorithms; basic graph algorithms; introduction to greedy algorithms and divide and conquer strategy. Several programming assignments.”,</a:t>
            </a:r>
          </a:p>
          <a:p>
            <a:r>
              <a:rPr lang="en-US" altLang="ko-KR" sz="1300" dirty="0"/>
              <a:t> </a:t>
            </a:r>
            <a:r>
              <a:rPr lang="en-US" altLang="ko-KR" sz="1300" dirty="0" smtClean="0"/>
              <a:t>   “</a:t>
            </a:r>
            <a:r>
              <a:rPr lang="en-US" altLang="ko-KR" sz="1300" dirty="0" err="1" smtClean="0"/>
              <a:t>EasinessRating</a:t>
            </a:r>
            <a:r>
              <a:rPr lang="en-US" altLang="ko-KR" sz="1300" dirty="0" smtClean="0"/>
              <a:t>”: 2.53,</a:t>
            </a:r>
          </a:p>
          <a:p>
            <a:r>
              <a:rPr lang="en-US" altLang="ko-KR" sz="1300" dirty="0"/>
              <a:t> </a:t>
            </a:r>
            <a:r>
              <a:rPr lang="en-US" altLang="ko-KR" sz="1300" dirty="0" smtClean="0"/>
              <a:t>   “</a:t>
            </a:r>
            <a:r>
              <a:rPr lang="en-US" altLang="ko-KR" sz="1300" dirty="0" err="1" smtClean="0"/>
              <a:t>HasDiscussion</a:t>
            </a:r>
            <a:r>
              <a:rPr lang="en-US" altLang="ko-KR" sz="1300" dirty="0" smtClean="0"/>
              <a:t>”: “Y”,</a:t>
            </a:r>
          </a:p>
          <a:p>
            <a:r>
              <a:rPr lang="en-US" altLang="ko-KR" sz="1300" dirty="0"/>
              <a:t> </a:t>
            </a:r>
            <a:r>
              <a:rPr lang="en-US" altLang="ko-KR" sz="1300" dirty="0" smtClean="0"/>
              <a:t>   “</a:t>
            </a:r>
            <a:r>
              <a:rPr lang="en-US" altLang="ko-KR" sz="1300" dirty="0" err="1" smtClean="0"/>
              <a:t>HasLab</a:t>
            </a:r>
            <a:r>
              <a:rPr lang="en-US" altLang="ko-KR" sz="1300" dirty="0" smtClean="0"/>
              <a:t>”: “N”,</a:t>
            </a:r>
          </a:p>
          <a:p>
            <a:r>
              <a:rPr lang="en-US" altLang="ko-KR" sz="1300" dirty="0"/>
              <a:t> </a:t>
            </a:r>
            <a:r>
              <a:rPr lang="en-US" altLang="ko-KR" sz="1300" dirty="0" smtClean="0"/>
              <a:t>   “</a:t>
            </a:r>
            <a:r>
              <a:rPr lang="en-US" altLang="ko-KR" sz="1300" dirty="0" err="1" smtClean="0"/>
              <a:t>HelpfulnessRating</a:t>
            </a:r>
            <a:r>
              <a:rPr lang="en-US" altLang="ko-KR" sz="1300" dirty="0" smtClean="0"/>
              <a:t>”: “FA”,</a:t>
            </a:r>
          </a:p>
          <a:p>
            <a:r>
              <a:rPr lang="en-US" altLang="ko-KR" sz="1300" dirty="0"/>
              <a:t> </a:t>
            </a:r>
            <a:r>
              <a:rPr lang="en-US" altLang="ko-KR" sz="1300" dirty="0" smtClean="0"/>
              <a:t>   “Workload”: 3,</a:t>
            </a:r>
          </a:p>
          <a:p>
            <a:r>
              <a:rPr lang="en-US" altLang="ko-KR" sz="1300" dirty="0"/>
              <a:t> </a:t>
            </a:r>
            <a:r>
              <a:rPr lang="en-US" altLang="ko-KR" sz="1300" dirty="0" smtClean="0"/>
              <a:t>   “Year”: 2007,</a:t>
            </a:r>
          </a:p>
          <a:p>
            <a:r>
              <a:rPr lang="en-US" altLang="ko-KR" sz="1300" dirty="0"/>
              <a:t> </a:t>
            </a:r>
            <a:r>
              <a:rPr lang="en-US" altLang="ko-KR" sz="1300" dirty="0" smtClean="0"/>
              <a:t>   “section”: {</a:t>
            </a:r>
          </a:p>
          <a:p>
            <a:r>
              <a:rPr lang="en-US" altLang="ko-KR" sz="1300" dirty="0"/>
              <a:t> </a:t>
            </a:r>
            <a:r>
              <a:rPr lang="en-US" altLang="ko-KR" sz="1300" dirty="0" smtClean="0"/>
              <a:t>       “</a:t>
            </a:r>
            <a:r>
              <a:rPr lang="en-US" altLang="ko-KR" sz="1300" dirty="0" err="1" smtClean="0"/>
              <a:t>Sugih</a:t>
            </a:r>
            <a:r>
              <a:rPr lang="en-US" altLang="ko-KR" sz="1300" dirty="0" smtClean="0"/>
              <a:t> </a:t>
            </a:r>
            <a:r>
              <a:rPr lang="en-US" altLang="ko-KR" sz="1300" dirty="0" err="1" smtClean="0"/>
              <a:t>Jamin</a:t>
            </a:r>
            <a:r>
              <a:rPr lang="en-US" altLang="ko-KR" sz="1300" dirty="0" smtClean="0"/>
              <a:t>”: {</a:t>
            </a:r>
          </a:p>
          <a:p>
            <a:r>
              <a:rPr lang="en-US" altLang="ko-KR" sz="1300" dirty="0"/>
              <a:t> </a:t>
            </a:r>
            <a:r>
              <a:rPr lang="en-US" altLang="ko-KR" sz="1300" dirty="0" smtClean="0"/>
              <a:t>           “</a:t>
            </a:r>
            <a:r>
              <a:rPr lang="en-US" altLang="ko-KR" sz="1300" dirty="0" err="1" smtClean="0"/>
              <a:t>DaysofClass</a:t>
            </a:r>
            <a:r>
              <a:rPr lang="en-US" altLang="ko-KR" sz="1300" dirty="0" smtClean="0"/>
              <a:t>”: “”,</a:t>
            </a:r>
          </a:p>
          <a:p>
            <a:r>
              <a:rPr lang="en-US" altLang="ko-KR" sz="1300" dirty="0" smtClean="0"/>
              <a:t>            “</a:t>
            </a:r>
            <a:r>
              <a:rPr lang="en-US" altLang="ko-KR" sz="1300" dirty="0" err="1" smtClean="0"/>
              <a:t>EndTime</a:t>
            </a:r>
            <a:r>
              <a:rPr lang="en-US" altLang="ko-KR" sz="1300" dirty="0" smtClean="0"/>
              <a:t>”: “0:00:00”,</a:t>
            </a:r>
          </a:p>
          <a:p>
            <a:r>
              <a:rPr lang="en-US" altLang="ko-KR" sz="1300" dirty="0"/>
              <a:t> </a:t>
            </a:r>
            <a:r>
              <a:rPr lang="en-US" altLang="ko-KR" sz="1300" dirty="0" smtClean="0"/>
              <a:t>           “</a:t>
            </a:r>
            <a:r>
              <a:rPr lang="en-US" altLang="ko-KR" sz="1300" dirty="0" err="1" smtClean="0"/>
              <a:t>StartTime</a:t>
            </a:r>
            <a:r>
              <a:rPr lang="en-US" altLang="ko-KR" sz="1300" dirty="0" smtClean="0"/>
              <a:t>”: “0:00:00”</a:t>
            </a:r>
          </a:p>
          <a:p>
            <a:r>
              <a:rPr lang="en-US" altLang="ko-KR" sz="1300" dirty="0"/>
              <a:t> </a:t>
            </a:r>
            <a:r>
              <a:rPr lang="en-US" altLang="ko-KR" sz="1300" dirty="0" smtClean="0"/>
              <a:t>       }</a:t>
            </a:r>
          </a:p>
          <a:p>
            <a:r>
              <a:rPr lang="en-US" altLang="ko-KR" sz="1300" dirty="0"/>
              <a:t> </a:t>
            </a:r>
            <a:r>
              <a:rPr lang="en-US" altLang="ko-KR" sz="1300" dirty="0" smtClean="0"/>
              <a:t>   }</a:t>
            </a:r>
          </a:p>
          <a:p>
            <a:r>
              <a:rPr lang="en-US" altLang="ko-KR" sz="1300" dirty="0"/>
              <a:t>}</a:t>
            </a:r>
            <a:endParaRPr lang="en-US" altLang="ko-KR" sz="1300" dirty="0" smtClean="0"/>
          </a:p>
          <a:p>
            <a:r>
              <a:rPr lang="en-US" altLang="ko-KR" sz="1300" dirty="0" smtClean="0"/>
              <a:t> </a:t>
            </a:r>
          </a:p>
        </p:txBody>
      </p:sp>
      <p:sp>
        <p:nvSpPr>
          <p:cNvPr id="2" name="제목 1"/>
          <p:cNvSpPr>
            <a:spLocks noGrp="1"/>
          </p:cNvSpPr>
          <p:nvPr>
            <p:ph type="title"/>
          </p:nvPr>
        </p:nvSpPr>
        <p:spPr/>
        <p:txBody>
          <a:bodyPr/>
          <a:lstStyle/>
          <a:p>
            <a:r>
              <a:rPr lang="en-US" altLang="ko-KR" dirty="0"/>
              <a:t>Incorporating </a:t>
            </a:r>
            <a:r>
              <a:rPr lang="en-US" altLang="ko-KR" dirty="0" smtClean="0"/>
              <a:t>Knowledge Base</a:t>
            </a:r>
            <a:endParaRPr lang="ko-KR" altLang="en-US" dirty="0"/>
          </a:p>
        </p:txBody>
      </p:sp>
      <p:sp>
        <p:nvSpPr>
          <p:cNvPr id="3" name="내용 개체 틀 2"/>
          <p:cNvSpPr>
            <a:spLocks noGrp="1"/>
          </p:cNvSpPr>
          <p:nvPr>
            <p:ph idx="1"/>
          </p:nvPr>
        </p:nvSpPr>
        <p:spPr/>
        <p:txBody>
          <a:bodyPr/>
          <a:lstStyle/>
          <a:p>
            <a:r>
              <a:rPr lang="en-US" altLang="ko-KR" dirty="0" smtClean="0"/>
              <a:t>Ex) Course information</a:t>
            </a:r>
            <a:endParaRPr lang="ko-KR" altLang="en-US" dirty="0"/>
          </a:p>
        </p:txBody>
      </p:sp>
      <p:sp>
        <p:nvSpPr>
          <p:cNvPr id="5" name="TextBox 4"/>
          <p:cNvSpPr txBox="1"/>
          <p:nvPr/>
        </p:nvSpPr>
        <p:spPr>
          <a:xfrm>
            <a:off x="4909705" y="4217251"/>
            <a:ext cx="3428798" cy="1077218"/>
          </a:xfrm>
          <a:prstGeom prst="rect">
            <a:avLst/>
          </a:prstGeom>
          <a:noFill/>
          <a:ln>
            <a:solidFill>
              <a:schemeClr val="tx1"/>
            </a:solidFill>
          </a:ln>
        </p:spPr>
        <p:txBody>
          <a:bodyPr wrap="square" rtlCol="0">
            <a:spAutoFit/>
          </a:bodyPr>
          <a:lstStyle/>
          <a:p>
            <a:r>
              <a:rPr lang="en-US" altLang="ko-KR" sz="1600" dirty="0" smtClean="0"/>
              <a:t>Entity hash table</a:t>
            </a:r>
          </a:p>
          <a:p>
            <a:r>
              <a:rPr lang="en-US" altLang="ko-KR" sz="1600" dirty="0" smtClean="0"/>
              <a:t>K: “EECS281”</a:t>
            </a:r>
          </a:p>
          <a:p>
            <a:r>
              <a:rPr lang="en-US" altLang="ko-KR" sz="1600" dirty="0"/>
              <a:t>V</a:t>
            </a:r>
            <a:r>
              <a:rPr lang="en-US" altLang="ko-KR" sz="1600" dirty="0" smtClean="0"/>
              <a:t>: “Introduction to algorithm analysis and 0-notation……..”</a:t>
            </a:r>
            <a:endParaRPr lang="ko-KR" altLang="en-US" sz="1600" dirty="0"/>
          </a:p>
        </p:txBody>
      </p:sp>
      <p:sp>
        <p:nvSpPr>
          <p:cNvPr id="8" name="TextBox 7"/>
          <p:cNvSpPr txBox="1"/>
          <p:nvPr/>
        </p:nvSpPr>
        <p:spPr>
          <a:xfrm>
            <a:off x="4909705" y="5475163"/>
            <a:ext cx="3428798" cy="1077218"/>
          </a:xfrm>
          <a:prstGeom prst="rect">
            <a:avLst/>
          </a:prstGeom>
          <a:noFill/>
          <a:ln>
            <a:solidFill>
              <a:schemeClr val="tx1"/>
            </a:solidFill>
          </a:ln>
        </p:spPr>
        <p:txBody>
          <a:bodyPr wrap="square" rtlCol="0">
            <a:spAutoFit/>
          </a:bodyPr>
          <a:lstStyle/>
          <a:p>
            <a:r>
              <a:rPr lang="en-US" altLang="ko-KR" sz="1600" dirty="0" smtClean="0"/>
              <a:t>Relation hash table</a:t>
            </a:r>
          </a:p>
          <a:p>
            <a:r>
              <a:rPr lang="en-US" altLang="ko-KR" sz="1600" dirty="0" smtClean="0"/>
              <a:t>K: “Data”, “Structures”, “and”, “Algorithms”</a:t>
            </a:r>
          </a:p>
          <a:p>
            <a:r>
              <a:rPr lang="en-US" altLang="ko-KR" sz="1600" dirty="0"/>
              <a:t>V</a:t>
            </a:r>
            <a:r>
              <a:rPr lang="en-US" altLang="ko-KR" sz="1600" dirty="0" smtClean="0"/>
              <a:t>: “EECS281”</a:t>
            </a:r>
            <a:endParaRPr lang="ko-KR" altLang="en-US" sz="1600" dirty="0"/>
          </a:p>
        </p:txBody>
      </p:sp>
      <p:sp>
        <p:nvSpPr>
          <p:cNvPr id="9" name="직사각형 8"/>
          <p:cNvSpPr/>
          <p:nvPr/>
        </p:nvSpPr>
        <p:spPr>
          <a:xfrm>
            <a:off x="1410508" y="2514011"/>
            <a:ext cx="2329469" cy="22535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0" name="직사각형 9"/>
          <p:cNvSpPr/>
          <p:nvPr/>
        </p:nvSpPr>
        <p:spPr>
          <a:xfrm>
            <a:off x="220430" y="2899110"/>
            <a:ext cx="7696132" cy="7865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1" name="TextBox 10"/>
          <p:cNvSpPr txBox="1"/>
          <p:nvPr/>
        </p:nvSpPr>
        <p:spPr>
          <a:xfrm>
            <a:off x="3688611" y="2415142"/>
            <a:ext cx="4637856" cy="369332"/>
          </a:xfrm>
          <a:prstGeom prst="rect">
            <a:avLst/>
          </a:prstGeom>
          <a:noFill/>
        </p:spPr>
        <p:txBody>
          <a:bodyPr wrap="square" rtlCol="0">
            <a:spAutoFit/>
          </a:bodyPr>
          <a:lstStyle/>
          <a:p>
            <a:r>
              <a:rPr lang="en-US" altLang="ko-KR" dirty="0" smtClean="0">
                <a:solidFill>
                  <a:srgbClr val="FF0000"/>
                </a:solidFill>
              </a:rPr>
              <a:t>Each word become Keys for relation hash table</a:t>
            </a:r>
            <a:endParaRPr lang="ko-KR" altLang="en-US" dirty="0">
              <a:solidFill>
                <a:srgbClr val="FF0000"/>
              </a:solidFill>
            </a:endParaRPr>
          </a:p>
        </p:txBody>
      </p:sp>
      <p:sp>
        <p:nvSpPr>
          <p:cNvPr id="12" name="TextBox 11"/>
          <p:cNvSpPr txBox="1"/>
          <p:nvPr/>
        </p:nvSpPr>
        <p:spPr>
          <a:xfrm>
            <a:off x="5420424" y="3647178"/>
            <a:ext cx="3056238" cy="369332"/>
          </a:xfrm>
          <a:prstGeom prst="rect">
            <a:avLst/>
          </a:prstGeom>
          <a:noFill/>
        </p:spPr>
        <p:txBody>
          <a:bodyPr wrap="square" rtlCol="0">
            <a:spAutoFit/>
          </a:bodyPr>
          <a:lstStyle/>
          <a:p>
            <a:r>
              <a:rPr lang="en-US" altLang="ko-KR" dirty="0" smtClean="0">
                <a:solidFill>
                  <a:srgbClr val="FF0000"/>
                </a:solidFill>
              </a:rPr>
              <a:t>Value for entity hash table</a:t>
            </a:r>
            <a:endParaRPr lang="ko-KR" altLang="en-US" dirty="0">
              <a:solidFill>
                <a:srgbClr val="FF0000"/>
              </a:solidFill>
            </a:endParaRPr>
          </a:p>
        </p:txBody>
      </p:sp>
      <p:sp>
        <p:nvSpPr>
          <p:cNvPr id="13" name="직사각형 12"/>
          <p:cNvSpPr/>
          <p:nvPr/>
        </p:nvSpPr>
        <p:spPr>
          <a:xfrm>
            <a:off x="1097545" y="2284791"/>
            <a:ext cx="780682" cy="22775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noFill/>
            </a:endParaRPr>
          </a:p>
        </p:txBody>
      </p:sp>
      <p:sp>
        <p:nvSpPr>
          <p:cNvPr id="14" name="TextBox 13"/>
          <p:cNvSpPr txBox="1"/>
          <p:nvPr/>
        </p:nvSpPr>
        <p:spPr>
          <a:xfrm>
            <a:off x="1847494" y="2140453"/>
            <a:ext cx="3657600" cy="369332"/>
          </a:xfrm>
          <a:prstGeom prst="rect">
            <a:avLst/>
          </a:prstGeom>
          <a:noFill/>
        </p:spPr>
        <p:txBody>
          <a:bodyPr wrap="square" rtlCol="0">
            <a:spAutoFit/>
          </a:bodyPr>
          <a:lstStyle/>
          <a:p>
            <a:r>
              <a:rPr lang="en-US" altLang="ko-KR" dirty="0" smtClean="0">
                <a:solidFill>
                  <a:srgbClr val="FF0000"/>
                </a:solidFill>
              </a:rPr>
              <a:t>Key for entity hash table</a:t>
            </a:r>
            <a:endParaRPr lang="ko-KR" altLang="en-US" dirty="0">
              <a:solidFill>
                <a:srgbClr val="FF0000"/>
              </a:solidFill>
            </a:endParaRPr>
          </a:p>
        </p:txBody>
      </p:sp>
    </p:spTree>
    <p:extLst>
      <p:ext uri="{BB962C8B-B14F-4D97-AF65-F5344CB8AC3E}">
        <p14:creationId xmlns:p14="http://schemas.microsoft.com/office/powerpoint/2010/main" val="1036285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Incorporating Knowledge Base</a:t>
            </a:r>
            <a:endParaRPr lang="ko-KR" altLang="en-US" dirty="0"/>
          </a:p>
        </p:txBody>
      </p:sp>
      <p:sp>
        <p:nvSpPr>
          <p:cNvPr id="3" name="내용 개체 틀 2"/>
          <p:cNvSpPr>
            <a:spLocks noGrp="1"/>
          </p:cNvSpPr>
          <p:nvPr>
            <p:ph idx="1"/>
          </p:nvPr>
        </p:nvSpPr>
        <p:spPr/>
        <p:txBody>
          <a:bodyPr/>
          <a:lstStyle/>
          <a:p>
            <a:endParaRPr lang="en-US" altLang="ko-KR" dirty="0" smtClean="0"/>
          </a:p>
          <a:p>
            <a:r>
              <a:rPr lang="en-US" altLang="ko-KR" dirty="0" smtClean="0"/>
              <a:t>Basic model for incorporating knowledge base: Tri-encoder</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Drawbacks of Dual-encoder, Tri-encoder</a:t>
            </a:r>
          </a:p>
          <a:p>
            <a:pPr lvl="1"/>
            <a:r>
              <a:rPr lang="en-US" altLang="ko-KR" dirty="0" smtClean="0"/>
              <a:t>Encoding whole conversation into one fixed-length vector regardless of the size of the conversation</a:t>
            </a:r>
          </a:p>
          <a:p>
            <a:pPr lvl="1"/>
            <a:r>
              <a:rPr lang="en-US" altLang="ko-KR" dirty="0" smtClean="0"/>
              <a:t>Indirect comparison between conversation-knowledge and response-knowledge</a:t>
            </a:r>
          </a:p>
          <a:p>
            <a:pPr lvl="1"/>
            <a:endParaRPr lang="en-US" altLang="ko-KR" dirty="0" smtClean="0"/>
          </a:p>
          <a:p>
            <a:pPr lvl="1"/>
            <a:endParaRPr lang="en-US" altLang="ko-KR" dirty="0" smtClean="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1987684" y="2067698"/>
            <a:ext cx="5193118" cy="2152368"/>
          </a:xfrm>
          <a:prstGeom prst="rect">
            <a:avLst/>
          </a:prstGeom>
        </p:spPr>
      </p:pic>
    </p:spTree>
    <p:extLst>
      <p:ext uri="{BB962C8B-B14F-4D97-AF65-F5344CB8AC3E}">
        <p14:creationId xmlns:p14="http://schemas.microsoft.com/office/powerpoint/2010/main" val="3708076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Network</a:t>
            </a:r>
            <a:endParaRPr lang="ko-KR" altLang="en-US" dirty="0"/>
          </a:p>
        </p:txBody>
      </p:sp>
      <p:sp>
        <p:nvSpPr>
          <p:cNvPr id="7" name="내용 개체 틀 2"/>
          <p:cNvSpPr txBox="1">
            <a:spLocks/>
          </p:cNvSpPr>
          <p:nvPr/>
        </p:nvSpPr>
        <p:spPr>
          <a:xfrm>
            <a:off x="220430" y="1061359"/>
            <a:ext cx="8727627" cy="533128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smtClean="0"/>
              <a:t>Basic Architecture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Embedding matrices A, B, C are learned during training</a:t>
            </a:r>
          </a:p>
          <a:p>
            <a:r>
              <a:rPr lang="en-US" altLang="ko-KR" dirty="0" smtClean="0"/>
              <a:t>Increasing hops improves performance</a:t>
            </a:r>
            <a:endParaRPr lang="ko-KR" altLang="en-US" dirty="0"/>
          </a:p>
        </p:txBody>
      </p:sp>
      <p:sp>
        <p:nvSpPr>
          <p:cNvPr id="9" name="직사각형 8"/>
          <p:cNvSpPr/>
          <p:nvPr/>
        </p:nvSpPr>
        <p:spPr>
          <a:xfrm>
            <a:off x="5857103" y="1613451"/>
            <a:ext cx="1195369" cy="470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내용 개체 틀 10"/>
          <p:cNvPicPr>
            <a:picLocks noGrp="1" noChangeAspect="1"/>
          </p:cNvPicPr>
          <p:nvPr>
            <p:ph idx="1"/>
          </p:nvPr>
        </p:nvPicPr>
        <p:blipFill>
          <a:blip r:embed="rId2"/>
          <a:stretch>
            <a:fillRect/>
          </a:stretch>
        </p:blipFill>
        <p:spPr>
          <a:xfrm>
            <a:off x="176218" y="1468288"/>
            <a:ext cx="8728075" cy="3892249"/>
          </a:xfrm>
          <a:prstGeom prst="rect">
            <a:avLst/>
          </a:prstGeom>
        </p:spPr>
      </p:pic>
    </p:spTree>
    <p:extLst>
      <p:ext uri="{BB962C8B-B14F-4D97-AF65-F5344CB8AC3E}">
        <p14:creationId xmlns:p14="http://schemas.microsoft.com/office/powerpoint/2010/main" val="3558161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Network (not necessary)</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chor="t">
                <a:normAutofit/>
              </a:bodyPr>
              <a:lstStyle/>
              <a:p>
                <a:pPr marL="457200" indent="-457200">
                  <a:buFont typeface="+mj-lt"/>
                  <a:buAutoNum type="arabicPeriod"/>
                </a:pPr>
                <a:endParaRPr lang="en-US" altLang="ko-KR" dirty="0" smtClean="0"/>
              </a:p>
              <a:p>
                <a:pPr marL="457200" indent="-457200">
                  <a:buFont typeface="+mj-lt"/>
                  <a:buAutoNum type="arabicPeriod"/>
                </a:pPr>
                <a:r>
                  <a:rPr lang="en-US" altLang="ko-KR" dirty="0" smtClean="0"/>
                  <a:t>Convert input to memories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charset="0"/>
                          </a:rPr>
                          <m:t>𝑥</m:t>
                        </m:r>
                      </m:e>
                      <m:sub>
                        <m:r>
                          <a:rPr lang="en-US" altLang="ko-KR" i="1">
                            <a:latin typeface="Cambria Math" charset="0"/>
                          </a:rPr>
                          <m:t>𝑖</m:t>
                        </m:r>
                      </m:sub>
                    </m:sSub>
                    <m:r>
                      <a:rPr lang="en-US" altLang="ko-KR" i="1">
                        <a:latin typeface="Cambria Math" charset="0"/>
                      </a:rPr>
                      <m:t>→</m:t>
                    </m:r>
                    <m:sSub>
                      <m:sSubPr>
                        <m:ctrlPr>
                          <a:rPr lang="en-US" altLang="ko-KR" i="1">
                            <a:latin typeface="Cambria Math" panose="02040503050406030204" pitchFamily="18" charset="0"/>
                          </a:rPr>
                        </m:ctrlPr>
                      </m:sSubPr>
                      <m:e>
                        <m:r>
                          <a:rPr lang="en-US" altLang="ko-KR" i="1">
                            <a:latin typeface="Cambria Math" charset="0"/>
                          </a:rPr>
                          <m:t>𝑚</m:t>
                        </m:r>
                      </m:e>
                      <m:sub>
                        <m:r>
                          <a:rPr lang="en-US" altLang="ko-KR" i="1">
                            <a:latin typeface="Cambria Math" charset="0"/>
                          </a:rPr>
                          <m:t>𝑖</m:t>
                        </m:r>
                      </m:sub>
                    </m:sSub>
                  </m:oMath>
                </a14:m>
                <a:r>
                  <a:rPr lang="en-US" altLang="ko-KR" dirty="0" smtClean="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charset="0"/>
                          </a:rPr>
                          <m:t>𝑚</m:t>
                        </m:r>
                      </m:e>
                      <m:sub>
                        <m:r>
                          <a:rPr lang="en-US" altLang="ko-KR" i="1">
                            <a:latin typeface="Cambria Math" charset="0"/>
                          </a:rPr>
                          <m:t>𝑖</m:t>
                        </m:r>
                      </m:sub>
                    </m:sSub>
                    <m:r>
                      <a:rPr lang="en-US" altLang="ko-KR" b="0" i="1" smtClean="0">
                        <a:latin typeface="Cambria Math" panose="02040503050406030204" pitchFamily="18" charset="0"/>
                      </a:rPr>
                      <m:t>=</m:t>
                    </m:r>
                    <m:nary>
                      <m:naryPr>
                        <m:chr m:val="∑"/>
                        <m:limLoc m:val="subSup"/>
                        <m:supHide m:val="on"/>
                        <m:ctrlPr>
                          <a:rPr lang="en-US" altLang="ko-KR" b="0" i="1" smtClean="0">
                            <a:latin typeface="Cambria Math" panose="02040503050406030204" pitchFamily="18" charset="0"/>
                          </a:rPr>
                        </m:ctrlPr>
                      </m:naryPr>
                      <m:sub>
                        <m:r>
                          <m:rPr>
                            <m:brk m:alnAt="9"/>
                          </m:rPr>
                          <a:rPr lang="en-US" altLang="ko-KR" b="0" i="1" smtClean="0">
                            <a:latin typeface="Cambria Math" panose="02040503050406030204" pitchFamily="18" charset="0"/>
                          </a:rPr>
                          <m:t>𝑗</m:t>
                        </m:r>
                      </m:sub>
                      <m:sup/>
                      <m:e>
                        <m:r>
                          <a:rPr lang="en-US" altLang="ko-KR" b="0" i="1" smtClean="0">
                            <a:latin typeface="Cambria Math" panose="02040503050406030204" pitchFamily="18" charset="0"/>
                          </a:rPr>
                          <m:t>𝐴</m:t>
                        </m:r>
                        <m:sSub>
                          <m:sSubPr>
                            <m:ctrlPr>
                              <a:rPr lang="en-US" altLang="ko-KR" i="1">
                                <a:latin typeface="Cambria Math" panose="02040503050406030204" pitchFamily="18" charset="0"/>
                              </a:rPr>
                            </m:ctrlPr>
                          </m:sSubPr>
                          <m:e>
                            <m:r>
                              <a:rPr lang="en-US" altLang="ko-KR" i="1">
                                <a:latin typeface="Cambria Math" charset="0"/>
                              </a:rPr>
                              <m:t>𝑥</m:t>
                            </m:r>
                          </m:e>
                          <m:sub>
                            <m:r>
                              <a:rPr lang="en-US" altLang="ko-KR" i="1">
                                <a:latin typeface="Cambria Math" charset="0"/>
                              </a:rPr>
                              <m:t>𝑖</m:t>
                            </m:r>
                            <m:r>
                              <a:rPr lang="en-US" altLang="ko-KR" i="1">
                                <a:latin typeface="Cambria Math" panose="02040503050406030204" pitchFamily="18" charset="0"/>
                              </a:rPr>
                              <m:t>𝑗</m:t>
                            </m:r>
                          </m:sub>
                        </m:sSub>
                      </m:e>
                    </m:nary>
                  </m:oMath>
                </a14:m>
                <a:endParaRPr lang="en-US" altLang="ko-KR" dirty="0" smtClean="0"/>
              </a:p>
              <a:p>
                <a:pPr marL="457200" indent="-457200">
                  <a:buFont typeface="+mj-lt"/>
                  <a:buAutoNum type="arabicPeriod"/>
                </a:pPr>
                <a:endParaRPr lang="en-US" altLang="ko-KR" sz="1000" dirty="0"/>
              </a:p>
              <a:p>
                <a:pPr marL="457200" indent="-457200">
                  <a:buFont typeface="+mj-lt"/>
                  <a:buAutoNum type="arabicPeriod"/>
                </a:pPr>
                <a:r>
                  <a:rPr lang="en-US" altLang="ko-KR" dirty="0" smtClean="0"/>
                  <a:t>Convert input to output </a:t>
                </a:r>
                <a:r>
                  <a:rPr lang="en-US" altLang="ko-KR" dirty="0"/>
                  <a:t>Vectors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charset="0"/>
                          </a:rPr>
                          <m:t>𝑥</m:t>
                        </m:r>
                      </m:e>
                      <m:sub>
                        <m:r>
                          <a:rPr lang="en-US" altLang="ko-KR" i="1">
                            <a:latin typeface="Cambria Math" charset="0"/>
                          </a:rPr>
                          <m:t>𝑖</m:t>
                        </m:r>
                      </m:sub>
                    </m:sSub>
                    <m:r>
                      <a:rPr lang="en-US" altLang="ko-KR" i="1">
                        <a:latin typeface="Cambria Math" charset="0"/>
                      </a:rPr>
                      <m:t>→</m:t>
                    </m:r>
                    <m:sSub>
                      <m:sSubPr>
                        <m:ctrlPr>
                          <a:rPr lang="en-US" altLang="ko-KR" i="1">
                            <a:latin typeface="Cambria Math" panose="02040503050406030204" pitchFamily="18" charset="0"/>
                          </a:rPr>
                        </m:ctrlPr>
                      </m:sSubPr>
                      <m:e>
                        <m:r>
                          <a:rPr lang="en-US" altLang="ko-KR" i="1">
                            <a:latin typeface="Cambria Math" charset="0"/>
                          </a:rPr>
                          <m:t>𝑐</m:t>
                        </m:r>
                      </m:e>
                      <m:sub>
                        <m:r>
                          <a:rPr lang="en-US" altLang="ko-KR" i="1">
                            <a:latin typeface="Cambria Math" charset="0"/>
                          </a:rPr>
                          <m:t>𝑖</m:t>
                        </m:r>
                      </m:sub>
                    </m:sSub>
                  </m:oMath>
                </a14:m>
                <a:r>
                  <a:rPr lang="en-US" altLang="ko-KR" dirty="0" smtClean="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charset="0"/>
                          </a:rPr>
                          <m:t>𝑐</m:t>
                        </m:r>
                      </m:e>
                      <m:sub>
                        <m:r>
                          <a:rPr lang="en-US" altLang="ko-KR" i="1">
                            <a:latin typeface="Cambria Math" charset="0"/>
                          </a:rPr>
                          <m:t>𝑖</m:t>
                        </m:r>
                      </m:sub>
                    </m:sSub>
                    <m:r>
                      <a:rPr lang="en-US" altLang="ko-KR" b="0" i="1" smtClean="0">
                        <a:latin typeface="Cambria Math" panose="02040503050406030204" pitchFamily="18" charset="0"/>
                      </a:rPr>
                      <m:t>=</m:t>
                    </m:r>
                    <m:nary>
                      <m:naryPr>
                        <m:chr m:val="∑"/>
                        <m:limLoc m:val="subSup"/>
                        <m:supHide m:val="on"/>
                        <m:ctrlPr>
                          <a:rPr lang="en-US" altLang="ko-KR" i="1">
                            <a:latin typeface="Cambria Math" panose="02040503050406030204" pitchFamily="18" charset="0"/>
                          </a:rPr>
                        </m:ctrlPr>
                      </m:naryPr>
                      <m:sub>
                        <m:r>
                          <m:rPr>
                            <m:brk m:alnAt="9"/>
                          </m:rPr>
                          <a:rPr lang="en-US" altLang="ko-KR" i="1">
                            <a:latin typeface="Cambria Math" panose="02040503050406030204" pitchFamily="18" charset="0"/>
                          </a:rPr>
                          <m:t>𝑗</m:t>
                        </m:r>
                      </m:sub>
                      <m:sup/>
                      <m:e>
                        <m:r>
                          <a:rPr lang="en-US" altLang="ko-KR" b="0" i="1" smtClean="0">
                            <a:latin typeface="Cambria Math" panose="02040503050406030204" pitchFamily="18" charset="0"/>
                          </a:rPr>
                          <m:t>𝐶</m:t>
                        </m:r>
                        <m:sSub>
                          <m:sSubPr>
                            <m:ctrlPr>
                              <a:rPr lang="en-US" altLang="ko-KR" i="1">
                                <a:latin typeface="Cambria Math" panose="02040503050406030204" pitchFamily="18" charset="0"/>
                              </a:rPr>
                            </m:ctrlPr>
                          </m:sSubPr>
                          <m:e>
                            <m:r>
                              <a:rPr lang="en-US" altLang="ko-KR" i="1">
                                <a:latin typeface="Cambria Math" charset="0"/>
                              </a:rPr>
                              <m:t>𝑥</m:t>
                            </m:r>
                          </m:e>
                          <m:sub>
                            <m:r>
                              <a:rPr lang="en-US" altLang="ko-KR" i="1">
                                <a:latin typeface="Cambria Math" charset="0"/>
                              </a:rPr>
                              <m:t>𝑖</m:t>
                            </m:r>
                            <m:r>
                              <a:rPr lang="en-US" altLang="ko-KR" i="1">
                                <a:latin typeface="Cambria Math" panose="02040503050406030204" pitchFamily="18" charset="0"/>
                              </a:rPr>
                              <m:t>𝑗</m:t>
                            </m:r>
                          </m:sub>
                        </m:sSub>
                      </m:e>
                    </m:nary>
                  </m:oMath>
                </a14:m>
                <a:endParaRPr lang="en-US" altLang="ko-KR" dirty="0"/>
              </a:p>
              <a:p>
                <a:pPr marL="457200" indent="-457200">
                  <a:buFont typeface="+mj-lt"/>
                  <a:buAutoNum type="arabicPeriod"/>
                </a:pPr>
                <a:endParaRPr lang="en-US" altLang="ko-KR" sz="1000" dirty="0" smtClean="0"/>
              </a:p>
              <a:p>
                <a:pPr marL="457200" indent="-457200">
                  <a:buFont typeface="+mj-lt"/>
                  <a:buAutoNum type="arabicPeriod"/>
                </a:pPr>
                <a:r>
                  <a:rPr lang="en-US" altLang="ko-KR" dirty="0" smtClean="0"/>
                  <a:t>Transform </a:t>
                </a:r>
                <a:r>
                  <a:rPr lang="en-US" altLang="ko-KR" dirty="0"/>
                  <a:t>query</a:t>
                </a:r>
                <a14:m>
                  <m:oMath xmlns:m="http://schemas.openxmlformats.org/officeDocument/2006/math">
                    <m:r>
                      <a:rPr lang="en-US" altLang="ko-KR">
                        <a:latin typeface="Cambria Math" panose="02040503050406030204" pitchFamily="18" charset="0"/>
                      </a:rPr>
                      <m:t> </m:t>
                    </m:r>
                    <m:r>
                      <a:rPr lang="en-US" altLang="ko-KR" i="1">
                        <a:latin typeface="Cambria Math" charset="0"/>
                      </a:rPr>
                      <m:t>𝑞</m:t>
                    </m:r>
                  </m:oMath>
                </a14:m>
                <a:r>
                  <a:rPr lang="en-US" altLang="ko-KR" dirty="0"/>
                  <a:t> into same representation </a:t>
                </a:r>
                <a:r>
                  <a:rPr lang="en-US" altLang="ko-KR" dirty="0" smtClean="0"/>
                  <a:t>space:	</a:t>
                </a:r>
                <a14:m>
                  <m:oMath xmlns:m="http://schemas.openxmlformats.org/officeDocument/2006/math">
                    <m:r>
                      <a:rPr lang="en-US" altLang="ko-KR" b="0" i="1" smtClean="0">
                        <a:latin typeface="Cambria Math" panose="02040503050406030204" pitchFamily="18" charset="0"/>
                      </a:rPr>
                      <m:t>𝑢</m:t>
                    </m:r>
                    <m:r>
                      <a:rPr lang="en-US" altLang="ko-KR" i="1">
                        <a:latin typeface="Cambria Math" panose="02040503050406030204" pitchFamily="18" charset="0"/>
                      </a:rPr>
                      <m:t>=</m:t>
                    </m:r>
                    <m:nary>
                      <m:naryPr>
                        <m:chr m:val="∑"/>
                        <m:limLoc m:val="subSup"/>
                        <m:supHide m:val="on"/>
                        <m:ctrlPr>
                          <a:rPr lang="en-US" altLang="ko-KR" i="1">
                            <a:latin typeface="Cambria Math" panose="02040503050406030204" pitchFamily="18" charset="0"/>
                          </a:rPr>
                        </m:ctrlPr>
                      </m:naryPr>
                      <m:sub>
                        <m:r>
                          <m:rPr>
                            <m:brk m:alnAt="9"/>
                          </m:rPr>
                          <a:rPr lang="en-US" altLang="ko-KR" i="1">
                            <a:latin typeface="Cambria Math" panose="02040503050406030204" pitchFamily="18" charset="0"/>
                          </a:rPr>
                          <m:t>𝑗</m:t>
                        </m:r>
                      </m:sub>
                      <m:sup/>
                      <m:e>
                        <m:r>
                          <a:rPr lang="en-US" altLang="ko-KR" b="0" i="1" smtClean="0">
                            <a:latin typeface="Cambria Math" panose="02040503050406030204" pitchFamily="18" charset="0"/>
                          </a:rPr>
                          <m:t>𝐵</m:t>
                        </m:r>
                        <m:sSub>
                          <m:sSubPr>
                            <m:ctrlPr>
                              <a:rPr lang="en-US" altLang="ko-KR" i="1">
                                <a:latin typeface="Cambria Math" panose="02040503050406030204" pitchFamily="18" charset="0"/>
                              </a:rPr>
                            </m:ctrlPr>
                          </m:sSubPr>
                          <m:e>
                            <m:r>
                              <a:rPr lang="en-US" altLang="ko-KR" i="1">
                                <a:latin typeface="Cambria Math" panose="02040503050406030204" pitchFamily="18" charset="0"/>
                              </a:rPr>
                              <m:t>𝑞</m:t>
                            </m:r>
                          </m:e>
                          <m:sub>
                            <m:r>
                              <a:rPr lang="en-US" altLang="ko-KR" i="1">
                                <a:latin typeface="Cambria Math" panose="02040503050406030204" pitchFamily="18" charset="0"/>
                              </a:rPr>
                              <m:t>𝑗</m:t>
                            </m:r>
                          </m:sub>
                        </m:sSub>
                      </m:e>
                    </m:nary>
                  </m:oMath>
                </a14:m>
                <a:endParaRPr lang="en-US" altLang="ko-KR" dirty="0" smtClean="0"/>
              </a:p>
              <a:p>
                <a:pPr marL="457200" indent="-457200">
                  <a:buFont typeface="+mj-lt"/>
                  <a:buAutoNum type="arabicPeriod"/>
                </a:pPr>
                <a:endParaRPr lang="en-US" altLang="ko-KR" sz="1000" dirty="0"/>
              </a:p>
              <a:p>
                <a:pPr marL="457200" indent="-457200">
                  <a:buFont typeface="+mj-lt"/>
                  <a:buAutoNum type="arabicPeriod"/>
                </a:pPr>
                <a:r>
                  <a:rPr lang="en-US" altLang="ko-KR" dirty="0"/>
                  <a:t>Scoring memories against </a:t>
                </a:r>
                <a:r>
                  <a:rPr lang="en-US" altLang="ko-KR" dirty="0" smtClean="0"/>
                  <a:t>query: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r>
                      <a:rPr lang="en-US" altLang="ko-KR" i="1">
                        <a:latin typeface="Cambria Math" panose="02040503050406030204" pitchFamily="18" charset="0"/>
                      </a:rPr>
                      <m:t>=</m:t>
                    </m:r>
                    <m:r>
                      <a:rPr lang="en-US" altLang="ko-KR" b="0" i="1" smtClean="0">
                        <a:latin typeface="Cambria Math" panose="02040503050406030204" pitchFamily="18" charset="0"/>
                      </a:rPr>
                      <m:t>𝑆𝑜𝑓𝑡𝑚𝑎𝑥</m:t>
                    </m:r>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𝑚</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𝑇</m:t>
                        </m:r>
                      </m:sup>
                    </m:sSubSup>
                    <m:r>
                      <a:rPr lang="en-US" altLang="ko-KR" b="0" i="1" smtClean="0">
                        <a:latin typeface="Cambria Math" panose="02040503050406030204" pitchFamily="18" charset="0"/>
                      </a:rPr>
                      <m:t>𝑢</m:t>
                    </m:r>
                    <m:r>
                      <a:rPr lang="en-US" altLang="ko-KR" b="0" i="1" smtClean="0">
                        <a:latin typeface="Cambria Math" panose="02040503050406030204" pitchFamily="18" charset="0"/>
                      </a:rPr>
                      <m:t>)</m:t>
                    </m:r>
                  </m:oMath>
                </a14:m>
                <a:endParaRPr lang="en-US" altLang="ko-KR" dirty="0"/>
              </a:p>
              <a:p>
                <a:pPr marL="457200" indent="-457200">
                  <a:buFont typeface="+mj-lt"/>
                  <a:buAutoNum type="arabicPeriod"/>
                </a:pPr>
                <a:endParaRPr lang="en-US" altLang="ko-KR" sz="1000" dirty="0" smtClean="0"/>
              </a:p>
              <a:p>
                <a:pPr marL="457200" indent="-457200">
                  <a:buFont typeface="+mj-lt"/>
                  <a:buAutoNum type="arabicPeriod"/>
                </a:pPr>
                <a:r>
                  <a:rPr lang="en-US" altLang="ko-KR" dirty="0" smtClean="0"/>
                  <a:t>Generate output:					</a:t>
                </a:r>
                <a14:m>
                  <m:oMath xmlns:m="http://schemas.openxmlformats.org/officeDocument/2006/math">
                    <m:r>
                      <a:rPr lang="en-US" altLang="ko-KR" b="0" i="1" smtClean="0">
                        <a:latin typeface="Cambria Math" panose="02040503050406030204" pitchFamily="18" charset="0"/>
                      </a:rPr>
                      <m:t>𝑜</m:t>
                    </m:r>
                    <m:r>
                      <a:rPr lang="en-US" altLang="ko-KR" i="1">
                        <a:latin typeface="Cambria Math" panose="02040503050406030204" pitchFamily="18" charset="0"/>
                      </a:rPr>
                      <m:t>=</m:t>
                    </m:r>
                    <m:nary>
                      <m:naryPr>
                        <m:chr m:val="∑"/>
                        <m:limLoc m:val="subSup"/>
                        <m:supHide m:val="on"/>
                        <m:ctrlPr>
                          <a:rPr lang="en-US" altLang="ko-KR" i="1">
                            <a:latin typeface="Cambria Math" panose="02040503050406030204" pitchFamily="18" charset="0"/>
                          </a:rPr>
                        </m:ctrlPr>
                      </m:naryPr>
                      <m:sub>
                        <m:r>
                          <m:rPr>
                            <m:brk m:alnAt="9"/>
                          </m:rPr>
                          <a:rPr lang="en-US" altLang="ko-KR" i="1">
                            <a:latin typeface="Cambria Math" panose="02040503050406030204" pitchFamily="18" charset="0"/>
                          </a:rPr>
                          <m:t>𝑗</m:t>
                        </m:r>
                      </m:sub>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𝑖</m:t>
                            </m:r>
                          </m:sub>
                        </m:sSub>
                      </m:e>
                    </m:nary>
                  </m:oMath>
                </a14:m>
                <a:endParaRPr lang="en-US" altLang="ko-KR" dirty="0"/>
              </a:p>
              <a:p>
                <a:pPr marL="457200" indent="-457200">
                  <a:buFont typeface="+mj-lt"/>
                  <a:buAutoNum type="arabicPeriod"/>
                </a:pPr>
                <a:endParaRPr lang="en-US" altLang="ko-KR" sz="1000" dirty="0" smtClean="0"/>
              </a:p>
              <a:p>
                <a:pPr marL="457200" indent="-457200">
                  <a:buFont typeface="+mj-lt"/>
                  <a:buAutoNum type="arabicPeriod"/>
                </a:pPr>
                <a:r>
                  <a:rPr lang="en-US" altLang="ko-KR" dirty="0" smtClean="0"/>
                  <a:t>Update output:					</a:t>
                </a:r>
                <a14:m>
                  <m:oMath xmlns:m="http://schemas.openxmlformats.org/officeDocument/2006/math">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𝑢</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r>
                      <a:rPr lang="en-US" altLang="ko-KR" b="0" i="1" smtClean="0">
                        <a:latin typeface="Cambria Math" panose="02040503050406030204" pitchFamily="18" charset="0"/>
                      </a:rPr>
                      <m:t>𝑢</m:t>
                    </m:r>
                    <m:r>
                      <a:rPr lang="en-US" altLang="ko-KR" b="0" i="1" smtClean="0">
                        <a:latin typeface="Cambria Math" panose="02040503050406030204" pitchFamily="18" charset="0"/>
                      </a:rPr>
                      <m:t>+</m:t>
                    </m:r>
                    <m:r>
                      <a:rPr lang="en-US" altLang="ko-KR" b="0" i="1" smtClean="0">
                        <a:latin typeface="Cambria Math" panose="02040503050406030204" pitchFamily="18" charset="0"/>
                      </a:rPr>
                      <m:t>𝑜</m:t>
                    </m:r>
                  </m:oMath>
                </a14:m>
                <a:endParaRPr lang="en-US" altLang="ko-KR" dirty="0" smtClean="0"/>
              </a:p>
              <a:p>
                <a:pPr marL="457200" indent="-457200">
                  <a:buFont typeface="+mj-lt"/>
                  <a:buAutoNum type="arabicPeriod"/>
                </a:pPr>
                <a:endParaRPr lang="en-US" altLang="ko-KR" sz="1000" dirty="0"/>
              </a:p>
              <a:p>
                <a:pPr marL="457200" indent="-457200">
                  <a:buFont typeface="+mj-lt"/>
                  <a:buAutoNum type="arabicPeriod"/>
                </a:pPr>
                <a:r>
                  <a:rPr lang="en-US" altLang="ko-KR" dirty="0" smtClean="0"/>
                  <a:t>Repeat 4 ~6: (Multi-hop)</a:t>
                </a: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768" t="-217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5816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Contents</a:t>
            </a:r>
            <a:endParaRPr lang="ko-KR" altLang="en-US" dirty="0"/>
          </a:p>
        </p:txBody>
      </p:sp>
      <p:sp>
        <p:nvSpPr>
          <p:cNvPr id="3" name="내용 개체 틀 2"/>
          <p:cNvSpPr>
            <a:spLocks noGrp="1"/>
          </p:cNvSpPr>
          <p:nvPr>
            <p:ph idx="1"/>
          </p:nvPr>
        </p:nvSpPr>
        <p:spPr/>
        <p:txBody>
          <a:bodyPr anchor="ctr"/>
          <a:lstStyle/>
          <a:p>
            <a:r>
              <a:rPr lang="en-US" altLang="ko-KR" dirty="0" smtClean="0"/>
              <a:t>Dialog System Technology Challenge 7</a:t>
            </a:r>
          </a:p>
          <a:p>
            <a:pPr lvl="1"/>
            <a:r>
              <a:rPr lang="en-US" altLang="ko-KR" dirty="0" smtClean="0"/>
              <a:t>Task description</a:t>
            </a:r>
          </a:p>
          <a:p>
            <a:pPr lvl="1"/>
            <a:r>
              <a:rPr lang="en-US" altLang="ko-KR" dirty="0" smtClean="0"/>
              <a:t>Dataset</a:t>
            </a:r>
          </a:p>
          <a:p>
            <a:pPr lvl="1"/>
            <a:r>
              <a:rPr lang="en-US" altLang="ko-KR" dirty="0" smtClean="0"/>
              <a:t>Baseline model</a:t>
            </a:r>
          </a:p>
          <a:p>
            <a:endParaRPr lang="en-US" altLang="ko-KR" dirty="0"/>
          </a:p>
          <a:p>
            <a:r>
              <a:rPr lang="en-US" altLang="ko-KR" dirty="0" smtClean="0"/>
              <a:t>Model</a:t>
            </a:r>
          </a:p>
          <a:p>
            <a:pPr lvl="1"/>
            <a:r>
              <a:rPr lang="en-US" altLang="ko-KR" dirty="0" smtClean="0"/>
              <a:t>Incorporating knowledge base</a:t>
            </a:r>
          </a:p>
          <a:p>
            <a:pPr lvl="1"/>
            <a:r>
              <a:rPr lang="en-US" altLang="ko-KR" dirty="0"/>
              <a:t>Memory network</a:t>
            </a:r>
          </a:p>
          <a:p>
            <a:pPr lvl="1"/>
            <a:r>
              <a:rPr lang="en-US" altLang="ko-KR" dirty="0" smtClean="0"/>
              <a:t>Structure</a:t>
            </a:r>
            <a:endParaRPr lang="en-US" altLang="ko-KR" dirty="0"/>
          </a:p>
          <a:p>
            <a:endParaRPr lang="en-US" altLang="ko-KR" dirty="0" smtClean="0"/>
          </a:p>
          <a:p>
            <a:r>
              <a:rPr lang="en-US" altLang="ko-KR" dirty="0" smtClean="0"/>
              <a:t>Result</a:t>
            </a:r>
          </a:p>
          <a:p>
            <a:pPr lvl="1"/>
            <a:endParaRPr lang="en-US" altLang="ko-KR" dirty="0" smtClean="0"/>
          </a:p>
          <a:p>
            <a:pPr lvl="1"/>
            <a:endParaRPr lang="en-US" altLang="ko-KR" dirty="0" smtClean="0"/>
          </a:p>
          <a:p>
            <a:pPr lvl="1"/>
            <a:endParaRPr lang="ko-KR" altLang="en-US" dirty="0"/>
          </a:p>
        </p:txBody>
      </p:sp>
    </p:spTree>
    <p:extLst>
      <p:ext uri="{BB962C8B-B14F-4D97-AF65-F5344CB8AC3E}">
        <p14:creationId xmlns:p14="http://schemas.microsoft.com/office/powerpoint/2010/main" val="3903522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Multi-hop </a:t>
            </a:r>
            <a:r>
              <a:rPr kumimoji="1" lang="en-US" altLang="ko-KR" dirty="0" smtClean="0"/>
              <a:t>End-to-End </a:t>
            </a:r>
            <a:r>
              <a:rPr kumimoji="1" lang="en-US" altLang="ko-KR" dirty="0"/>
              <a:t>Memory Network</a:t>
            </a:r>
            <a:endParaRPr kumimoji="1" lang="ko-KR" altLang="en-US" dirty="0"/>
          </a:p>
        </p:txBody>
      </p:sp>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t="49872" r="52382"/>
          <a:stretch/>
        </p:blipFill>
        <p:spPr>
          <a:xfrm>
            <a:off x="1086066" y="1996757"/>
            <a:ext cx="7057802" cy="1981265"/>
          </a:xfrm>
          <a:prstGeom prst="rect">
            <a:avLst/>
          </a:prstGeom>
        </p:spPr>
      </p:pic>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48889" b="49541"/>
          <a:stretch/>
        </p:blipFill>
        <p:spPr>
          <a:xfrm>
            <a:off x="1086066" y="4067716"/>
            <a:ext cx="7061580" cy="1859082"/>
          </a:xfrm>
          <a:prstGeom prst="rect">
            <a:avLst/>
          </a:prstGeom>
        </p:spPr>
      </p:pic>
    </p:spTree>
    <p:extLst>
      <p:ext uri="{BB962C8B-B14F-4D97-AF65-F5344CB8AC3E}">
        <p14:creationId xmlns:p14="http://schemas.microsoft.com/office/powerpoint/2010/main" val="2748568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Memory Network (not necessary)</a:t>
            </a:r>
            <a:endParaRPr lang="ko-KR" altLang="en-US" dirty="0"/>
          </a:p>
        </p:txBody>
      </p:sp>
      <p:sp>
        <p:nvSpPr>
          <p:cNvPr id="3" name="내용 개체 틀 2"/>
          <p:cNvSpPr>
            <a:spLocks noGrp="1"/>
          </p:cNvSpPr>
          <p:nvPr>
            <p:ph idx="1"/>
          </p:nvPr>
        </p:nvSpPr>
        <p:spPr>
          <a:xfrm>
            <a:off x="220430" y="1033078"/>
            <a:ext cx="8727627" cy="5331280"/>
          </a:xfrm>
        </p:spPr>
        <p:txBody>
          <a:bodyPr anchor="t"/>
          <a:lstStyle/>
          <a:p>
            <a:pPr marL="0" indent="0">
              <a:buNone/>
            </a:pPr>
            <a:endParaRPr lang="en-US" altLang="ko-KR" dirty="0" smtClean="0"/>
          </a:p>
          <a:p>
            <a:pPr marL="0" indent="0">
              <a:buNone/>
            </a:pPr>
            <a:r>
              <a:rPr lang="en-US" altLang="ko-KR" dirty="0" smtClean="0"/>
              <a:t>Advantages of Memory Network</a:t>
            </a:r>
          </a:p>
          <a:p>
            <a:pPr marL="914400" lvl="1" indent="-457200">
              <a:buFont typeface="+mj-lt"/>
              <a:buAutoNum type="arabicPeriod"/>
            </a:pPr>
            <a:r>
              <a:rPr lang="en-US" altLang="ko-KR" dirty="0" smtClean="0"/>
              <a:t>Non-decaying memory</a:t>
            </a:r>
          </a:p>
          <a:p>
            <a:pPr marL="914400" lvl="1" indent="-457200">
              <a:buFont typeface="+mj-lt"/>
              <a:buAutoNum type="arabicPeriod"/>
            </a:pPr>
            <a:endParaRPr lang="en-US" altLang="ko-KR" sz="1000" dirty="0"/>
          </a:p>
          <a:p>
            <a:pPr marL="914400" lvl="1" indent="-457200">
              <a:buFont typeface="+mj-lt"/>
              <a:buAutoNum type="arabicPeriod"/>
            </a:pPr>
            <a:r>
              <a:rPr lang="en-US" altLang="ko-KR" dirty="0" smtClean="0"/>
              <a:t>Two different memory representation with different function</a:t>
            </a:r>
          </a:p>
          <a:p>
            <a:pPr marL="914400" lvl="1" indent="-457200">
              <a:buFont typeface="+mj-lt"/>
              <a:buAutoNum type="arabicPeriod"/>
            </a:pPr>
            <a:endParaRPr lang="en-US" altLang="ko-KR" sz="1000" dirty="0"/>
          </a:p>
          <a:p>
            <a:pPr marL="914400" lvl="1" indent="-457200">
              <a:buFont typeface="+mj-lt"/>
              <a:buAutoNum type="arabicPeriod"/>
            </a:pPr>
            <a:r>
              <a:rPr lang="en-US" altLang="ko-KR" dirty="0" smtClean="0"/>
              <a:t>Multi-hop helps with augmenting all relevant information</a:t>
            </a:r>
          </a:p>
          <a:p>
            <a:pPr marL="914400" lvl="1" indent="-457200">
              <a:buFont typeface="+mj-lt"/>
              <a:buAutoNum type="arabicPeriod"/>
            </a:pPr>
            <a:endParaRPr lang="en-US" altLang="ko-KR" dirty="0" smtClean="0"/>
          </a:p>
          <a:p>
            <a:pPr marL="0" indent="0">
              <a:buNone/>
            </a:pPr>
            <a:r>
              <a:rPr lang="en-US" altLang="ko-KR" dirty="0" smtClean="0"/>
              <a:t>Disadvantages of </a:t>
            </a:r>
            <a:r>
              <a:rPr lang="en-US" altLang="ko-KR" dirty="0" err="1" smtClean="0"/>
              <a:t>Memroy</a:t>
            </a:r>
            <a:r>
              <a:rPr lang="en-US" altLang="ko-KR" dirty="0" smtClean="0"/>
              <a:t> Network</a:t>
            </a:r>
          </a:p>
          <a:p>
            <a:pPr marL="914400" lvl="1" indent="-457200">
              <a:buFont typeface="+mj-lt"/>
              <a:buAutoNum type="arabicPeriod"/>
            </a:pPr>
            <a:r>
              <a:rPr lang="en-US" altLang="ko-KR" dirty="0" smtClean="0"/>
              <a:t>Embedding matrices A and C are too weakly supervised</a:t>
            </a:r>
          </a:p>
          <a:p>
            <a:pPr marL="1371600" lvl="2" indent="-457200">
              <a:buFont typeface="+mj-lt"/>
              <a:buAutoNum type="arabicPeriod"/>
            </a:pPr>
            <a:r>
              <a:rPr lang="en-US" altLang="ko-KR" dirty="0" smtClean="0"/>
              <a:t>Input of A and C are exactly the same.</a:t>
            </a:r>
          </a:p>
          <a:p>
            <a:pPr marL="1371600" lvl="2" indent="-457200">
              <a:buFont typeface="+mj-lt"/>
              <a:buAutoNum type="arabicPeriod"/>
            </a:pPr>
            <a:endParaRPr lang="en-US" altLang="ko-KR" sz="600" dirty="0" smtClean="0"/>
          </a:p>
          <a:p>
            <a:pPr marL="1371600" lvl="2" indent="-457200">
              <a:buFont typeface="+mj-lt"/>
              <a:buAutoNum type="arabicPeriod"/>
            </a:pPr>
            <a:r>
              <a:rPr lang="en-US" altLang="ko-KR" dirty="0" smtClean="0"/>
              <a:t>No guarantee that A and C are learned according to their roles.</a:t>
            </a:r>
            <a:endParaRPr lang="en-US" altLang="ko-KR" dirty="0"/>
          </a:p>
          <a:p>
            <a:pPr marL="914400" lvl="1" indent="-457200">
              <a:buFont typeface="+mj-lt"/>
              <a:buAutoNum type="arabicPeriod"/>
            </a:pPr>
            <a:endParaRPr lang="en-US" altLang="ko-KR" sz="1000" dirty="0"/>
          </a:p>
          <a:p>
            <a:pPr marL="914400" lvl="1" indent="-457200">
              <a:buFont typeface="+mj-lt"/>
              <a:buAutoNum type="arabicPeriod"/>
            </a:pPr>
            <a:r>
              <a:rPr lang="en-US" altLang="ko-KR" dirty="0" smtClean="0"/>
              <a:t>Naïve sentence encoding</a:t>
            </a:r>
          </a:p>
          <a:p>
            <a:pPr marL="1371600" lvl="2" indent="-457200">
              <a:buFont typeface="+mj-lt"/>
              <a:buAutoNum type="arabicPeriod"/>
            </a:pPr>
            <a:r>
              <a:rPr lang="en-US" altLang="ko-KR" dirty="0" smtClean="0"/>
              <a:t>Encoding based on Bag of Words</a:t>
            </a:r>
          </a:p>
          <a:p>
            <a:pPr marL="1371600" lvl="2" indent="-457200">
              <a:buFont typeface="+mj-lt"/>
              <a:buAutoNum type="arabicPeriod"/>
            </a:pPr>
            <a:endParaRPr lang="en-US" altLang="ko-KR" sz="600" dirty="0" smtClean="0"/>
          </a:p>
          <a:p>
            <a:pPr marL="1371600" lvl="2" indent="-457200">
              <a:buFont typeface="+mj-lt"/>
              <a:buAutoNum type="arabicPeriod"/>
            </a:pPr>
            <a:r>
              <a:rPr lang="en-US" altLang="ko-KR" dirty="0" smtClean="0"/>
              <a:t>Encode sentences separately</a:t>
            </a:r>
            <a:endParaRPr lang="en-US" altLang="ko-KR" dirty="0"/>
          </a:p>
          <a:p>
            <a:pPr marL="1371600" lvl="2" indent="-457200">
              <a:buFont typeface="+mj-lt"/>
              <a:buAutoNum type="arabicPeriod"/>
            </a:pPr>
            <a:endParaRPr lang="en-US" altLang="ko-KR" dirty="0" smtClean="0"/>
          </a:p>
          <a:p>
            <a:pPr marL="457200" lvl="1" indent="0">
              <a:buNone/>
            </a:pPr>
            <a:endParaRPr lang="en-US" altLang="ko-KR" dirty="0"/>
          </a:p>
          <a:p>
            <a:pPr marL="0" indent="0">
              <a:buNone/>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p:spTree>
    <p:extLst>
      <p:ext uri="{BB962C8B-B14F-4D97-AF65-F5344CB8AC3E}">
        <p14:creationId xmlns:p14="http://schemas.microsoft.com/office/powerpoint/2010/main" val="1815780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12272" y="185513"/>
            <a:ext cx="8602214" cy="777874"/>
          </a:xfrm>
        </p:spPr>
        <p:txBody>
          <a:bodyPr/>
          <a:lstStyle/>
          <a:p>
            <a:r>
              <a:rPr lang="en-US" altLang="ko-KR" dirty="0" smtClean="0"/>
              <a:t>Bidirectional Context-Encoded Memory Network</a:t>
            </a:r>
            <a:endParaRPr lang="ko-KR" altLang="en-US" dirty="0"/>
          </a:p>
        </p:txBody>
      </p:sp>
      <p:sp>
        <p:nvSpPr>
          <p:cNvPr id="4" name="Google Shape;54;p13"/>
          <p:cNvSpPr/>
          <p:nvPr/>
        </p:nvSpPr>
        <p:spPr>
          <a:xfrm>
            <a:off x="308666" y="1559222"/>
            <a:ext cx="3747107" cy="4693297"/>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5" name="Google Shape;55;p13"/>
          <p:cNvSpPr/>
          <p:nvPr/>
        </p:nvSpPr>
        <p:spPr>
          <a:xfrm>
            <a:off x="5093612" y="1559222"/>
            <a:ext cx="3720874" cy="4693297"/>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6" name="Google Shape;56;p13"/>
          <p:cNvSpPr/>
          <p:nvPr/>
        </p:nvSpPr>
        <p:spPr>
          <a:xfrm>
            <a:off x="4095017" y="3763215"/>
            <a:ext cx="933600" cy="311400"/>
          </a:xfrm>
          <a:prstGeom prst="roundRect">
            <a:avLst>
              <a:gd name="adj" fmla="val 16667"/>
            </a:avLst>
          </a:prstGeom>
          <a:solidFill>
            <a:schemeClr val="accent2">
              <a:lumMod val="60000"/>
              <a:lumOff val="4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conversation</a:t>
            </a:r>
          </a:p>
          <a:p>
            <a:pPr algn="ctr"/>
            <a:r>
              <a:rPr lang="en-US" altLang="ko" sz="1000" b="1" dirty="0" smtClean="0"/>
              <a:t>(embedded)</a:t>
            </a:r>
            <a:endParaRPr sz="1000" b="1" dirty="0"/>
          </a:p>
        </p:txBody>
      </p:sp>
      <p:sp>
        <p:nvSpPr>
          <p:cNvPr id="7" name="Google Shape;57;p13"/>
          <p:cNvSpPr/>
          <p:nvPr/>
        </p:nvSpPr>
        <p:spPr>
          <a:xfrm>
            <a:off x="4096767" y="2702484"/>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LSTM A</a:t>
            </a:r>
            <a:endParaRPr sz="1000" b="1" dirty="0"/>
          </a:p>
          <a:p>
            <a:pPr algn="ctr"/>
            <a:r>
              <a:rPr lang="en-US" altLang="ko" sz="1000" b="1" dirty="0"/>
              <a:t>(Backward)</a:t>
            </a:r>
            <a:endParaRPr sz="1000" b="1" dirty="0"/>
          </a:p>
        </p:txBody>
      </p:sp>
      <p:sp>
        <p:nvSpPr>
          <p:cNvPr id="8" name="Google Shape;58;p13"/>
          <p:cNvSpPr/>
          <p:nvPr/>
        </p:nvSpPr>
        <p:spPr>
          <a:xfrm>
            <a:off x="4096767" y="4786375"/>
            <a:ext cx="933600" cy="307581"/>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LSTM A</a:t>
            </a:r>
            <a:endParaRPr sz="1000" b="1" dirty="0"/>
          </a:p>
          <a:p>
            <a:pPr algn="ctr"/>
            <a:r>
              <a:rPr lang="en-US" altLang="ko" sz="1000" b="1" dirty="0"/>
              <a:t>(Forward)</a:t>
            </a:r>
            <a:endParaRPr sz="1000" b="1" dirty="0"/>
          </a:p>
        </p:txBody>
      </p:sp>
      <p:grpSp>
        <p:nvGrpSpPr>
          <p:cNvPr id="169" name="그룹 168"/>
          <p:cNvGrpSpPr/>
          <p:nvPr/>
        </p:nvGrpSpPr>
        <p:grpSpPr>
          <a:xfrm>
            <a:off x="5625698" y="2766326"/>
            <a:ext cx="1031989" cy="179870"/>
            <a:chOff x="5625698" y="2877599"/>
            <a:chExt cx="1031989" cy="341025"/>
          </a:xfrm>
        </p:grpSpPr>
        <p:sp>
          <p:nvSpPr>
            <p:cNvPr id="9" name="Google Shape;59;p13"/>
            <p:cNvSpPr/>
            <p:nvPr/>
          </p:nvSpPr>
          <p:spPr>
            <a:xfrm>
              <a:off x="5625698"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 name="Google Shape;60;p13"/>
            <p:cNvSpPr/>
            <p:nvPr/>
          </p:nvSpPr>
          <p:spPr>
            <a:xfrm>
              <a:off x="5784883"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1" name="Google Shape;61;p13"/>
            <p:cNvSpPr/>
            <p:nvPr/>
          </p:nvSpPr>
          <p:spPr>
            <a:xfrm>
              <a:off x="6339502"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2" name="Google Shape;62;p13"/>
            <p:cNvSpPr/>
            <p:nvPr/>
          </p:nvSpPr>
          <p:spPr>
            <a:xfrm>
              <a:off x="6498687"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3" name="Google Shape;63;p13"/>
            <p:cNvSpPr/>
            <p:nvPr/>
          </p:nvSpPr>
          <p:spPr>
            <a:xfrm>
              <a:off x="5944068" y="2877599"/>
              <a:ext cx="3954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grpSp>
        <p:nvGrpSpPr>
          <p:cNvPr id="145" name="그룹 144"/>
          <p:cNvGrpSpPr/>
          <p:nvPr/>
        </p:nvGrpSpPr>
        <p:grpSpPr>
          <a:xfrm>
            <a:off x="5617362" y="4834677"/>
            <a:ext cx="1031989" cy="214269"/>
            <a:chOff x="5625698" y="4956558"/>
            <a:chExt cx="1031989" cy="352750"/>
          </a:xfrm>
        </p:grpSpPr>
        <p:sp>
          <p:nvSpPr>
            <p:cNvPr id="19"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0"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1"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2"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3"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grpSp>
        <p:nvGrpSpPr>
          <p:cNvPr id="171" name="그룹 170"/>
          <p:cNvGrpSpPr/>
          <p:nvPr/>
        </p:nvGrpSpPr>
        <p:grpSpPr>
          <a:xfrm>
            <a:off x="1837894" y="2762272"/>
            <a:ext cx="1031989" cy="190818"/>
            <a:chOff x="2406316" y="2877599"/>
            <a:chExt cx="1031989" cy="341025"/>
          </a:xfrm>
        </p:grpSpPr>
        <p:sp>
          <p:nvSpPr>
            <p:cNvPr id="29" name="Google Shape;79;p13"/>
            <p:cNvSpPr/>
            <p:nvPr/>
          </p:nvSpPr>
          <p:spPr>
            <a:xfrm>
              <a:off x="2406316"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 name="Google Shape;80;p13"/>
            <p:cNvSpPr/>
            <p:nvPr/>
          </p:nvSpPr>
          <p:spPr>
            <a:xfrm>
              <a:off x="2565501"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 name="Google Shape;81;p13"/>
            <p:cNvSpPr/>
            <p:nvPr/>
          </p:nvSpPr>
          <p:spPr>
            <a:xfrm>
              <a:off x="3120120"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 name="Google Shape;82;p13"/>
            <p:cNvSpPr/>
            <p:nvPr/>
          </p:nvSpPr>
          <p:spPr>
            <a:xfrm>
              <a:off x="3279305"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3" name="Google Shape;83;p13"/>
            <p:cNvSpPr/>
            <p:nvPr/>
          </p:nvSpPr>
          <p:spPr>
            <a:xfrm>
              <a:off x="2724686" y="2877599"/>
              <a:ext cx="3954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grpSp>
        <p:nvGrpSpPr>
          <p:cNvPr id="146" name="그룹 145"/>
          <p:cNvGrpSpPr/>
          <p:nvPr/>
        </p:nvGrpSpPr>
        <p:grpSpPr>
          <a:xfrm>
            <a:off x="1837894" y="4830432"/>
            <a:ext cx="1031989" cy="218513"/>
            <a:chOff x="2406316" y="4956558"/>
            <a:chExt cx="1031989" cy="352750"/>
          </a:xfrm>
        </p:grpSpPr>
        <p:sp>
          <p:nvSpPr>
            <p:cNvPr id="39" name="Google Shape;89;p13"/>
            <p:cNvSpPr/>
            <p:nvPr/>
          </p:nvSpPr>
          <p:spPr>
            <a:xfrm>
              <a:off x="2406316"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0" name="Google Shape;90;p13"/>
            <p:cNvSpPr/>
            <p:nvPr/>
          </p:nvSpPr>
          <p:spPr>
            <a:xfrm>
              <a:off x="2565501"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1" name="Google Shape;91;p13"/>
            <p:cNvSpPr/>
            <p:nvPr/>
          </p:nvSpPr>
          <p:spPr>
            <a:xfrm>
              <a:off x="3120120"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2" name="Google Shape;92;p13"/>
            <p:cNvSpPr/>
            <p:nvPr/>
          </p:nvSpPr>
          <p:spPr>
            <a:xfrm>
              <a:off x="3279305"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3" name="Google Shape;93;p13"/>
            <p:cNvSpPr/>
            <p:nvPr/>
          </p:nvSpPr>
          <p:spPr>
            <a:xfrm>
              <a:off x="2724686"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cxnSp>
        <p:nvCxnSpPr>
          <p:cNvPr id="49" name="Google Shape;99;p13"/>
          <p:cNvCxnSpPr>
            <a:stCxn id="7" idx="3"/>
            <a:endCxn id="9" idx="1"/>
          </p:cNvCxnSpPr>
          <p:nvPr/>
        </p:nvCxnSpPr>
        <p:spPr>
          <a:xfrm flipV="1">
            <a:off x="5030367" y="2856261"/>
            <a:ext cx="595331" cy="1923"/>
          </a:xfrm>
          <a:prstGeom prst="straightConnector1">
            <a:avLst/>
          </a:prstGeom>
          <a:noFill/>
          <a:ln w="19050" cap="flat" cmpd="sng">
            <a:solidFill>
              <a:schemeClr val="tx1"/>
            </a:solidFill>
            <a:prstDash val="solid"/>
            <a:round/>
            <a:headEnd type="none" w="med" len="med"/>
            <a:tailEnd type="triangle" w="med" len="med"/>
          </a:ln>
        </p:spPr>
      </p:cxnSp>
      <p:cxnSp>
        <p:nvCxnSpPr>
          <p:cNvPr id="50" name="Google Shape;100;p13"/>
          <p:cNvCxnSpPr>
            <a:stCxn id="7" idx="1"/>
            <a:endCxn id="179" idx="3"/>
          </p:cNvCxnSpPr>
          <p:nvPr/>
        </p:nvCxnSpPr>
        <p:spPr>
          <a:xfrm flipH="1" flipV="1">
            <a:off x="3601811" y="2855912"/>
            <a:ext cx="494956" cy="2272"/>
          </a:xfrm>
          <a:prstGeom prst="straightConnector1">
            <a:avLst/>
          </a:prstGeom>
          <a:noFill/>
          <a:ln w="19050" cap="flat" cmpd="sng">
            <a:solidFill>
              <a:schemeClr val="tx1"/>
            </a:solidFill>
            <a:prstDash val="solid"/>
            <a:round/>
            <a:headEnd type="none" w="med" len="med"/>
            <a:tailEnd type="triangle" w="med" len="med"/>
          </a:ln>
        </p:spPr>
      </p:cxnSp>
      <p:cxnSp>
        <p:nvCxnSpPr>
          <p:cNvPr id="51" name="Google Shape;101;p13"/>
          <p:cNvCxnSpPr>
            <a:stCxn id="6" idx="0"/>
            <a:endCxn id="7" idx="2"/>
          </p:cNvCxnSpPr>
          <p:nvPr/>
        </p:nvCxnSpPr>
        <p:spPr>
          <a:xfrm flipV="1">
            <a:off x="4561817" y="3013884"/>
            <a:ext cx="1750" cy="749331"/>
          </a:xfrm>
          <a:prstGeom prst="straightConnector1">
            <a:avLst/>
          </a:prstGeom>
          <a:noFill/>
          <a:ln w="19050" cap="flat" cmpd="sng">
            <a:solidFill>
              <a:schemeClr val="dk2"/>
            </a:solidFill>
            <a:prstDash val="solid"/>
            <a:round/>
            <a:headEnd type="none" w="med" len="med"/>
            <a:tailEnd type="triangle" w="med" len="med"/>
          </a:ln>
        </p:spPr>
      </p:cxnSp>
      <p:cxnSp>
        <p:nvCxnSpPr>
          <p:cNvPr id="52" name="Google Shape;102;p13"/>
          <p:cNvCxnSpPr>
            <a:endCxn id="8" idx="0"/>
          </p:cNvCxnSpPr>
          <p:nvPr/>
        </p:nvCxnSpPr>
        <p:spPr>
          <a:xfrm flipH="1">
            <a:off x="4563567" y="4062943"/>
            <a:ext cx="2794" cy="723432"/>
          </a:xfrm>
          <a:prstGeom prst="straightConnector1">
            <a:avLst/>
          </a:prstGeom>
          <a:noFill/>
          <a:ln w="19050" cap="flat" cmpd="sng">
            <a:solidFill>
              <a:schemeClr val="dk2"/>
            </a:solidFill>
            <a:prstDash val="solid"/>
            <a:round/>
            <a:headEnd type="none" w="med" len="med"/>
            <a:tailEnd type="triangle" w="med" len="med"/>
          </a:ln>
        </p:spPr>
      </p:cxnSp>
      <p:cxnSp>
        <p:nvCxnSpPr>
          <p:cNvPr id="53" name="Google Shape;103;p13"/>
          <p:cNvCxnSpPr>
            <a:stCxn id="8" idx="1"/>
            <a:endCxn id="182" idx="3"/>
          </p:cNvCxnSpPr>
          <p:nvPr/>
        </p:nvCxnSpPr>
        <p:spPr>
          <a:xfrm flipH="1">
            <a:off x="3585601" y="4940166"/>
            <a:ext cx="511166" cy="1646"/>
          </a:xfrm>
          <a:prstGeom prst="straightConnector1">
            <a:avLst/>
          </a:prstGeom>
          <a:noFill/>
          <a:ln w="19050" cap="flat" cmpd="sng">
            <a:solidFill>
              <a:schemeClr val="tx1"/>
            </a:solidFill>
            <a:prstDash val="solid"/>
            <a:round/>
            <a:headEnd type="none" w="med" len="med"/>
            <a:tailEnd type="triangle" w="med" len="med"/>
          </a:ln>
        </p:spPr>
      </p:cxnSp>
      <p:cxnSp>
        <p:nvCxnSpPr>
          <p:cNvPr id="54" name="Google Shape;104;p13"/>
          <p:cNvCxnSpPr>
            <a:stCxn id="8" idx="3"/>
            <a:endCxn id="19" idx="1"/>
          </p:cNvCxnSpPr>
          <p:nvPr/>
        </p:nvCxnSpPr>
        <p:spPr>
          <a:xfrm>
            <a:off x="5030367" y="4940166"/>
            <a:ext cx="586995" cy="1646"/>
          </a:xfrm>
          <a:prstGeom prst="straightConnector1">
            <a:avLst/>
          </a:prstGeom>
          <a:noFill/>
          <a:ln w="19050" cap="flat" cmpd="sng">
            <a:solidFill>
              <a:schemeClr val="tx1"/>
            </a:solidFill>
            <a:prstDash val="solid"/>
            <a:round/>
            <a:headEnd type="none" w="med" len="med"/>
            <a:tailEnd type="triangle" w="med" len="med"/>
          </a:ln>
        </p:spPr>
      </p:cxnSp>
      <p:sp>
        <p:nvSpPr>
          <p:cNvPr id="55" name="Google Shape;105;p13"/>
          <p:cNvSpPr/>
          <p:nvPr/>
        </p:nvSpPr>
        <p:spPr>
          <a:xfrm>
            <a:off x="7229025" y="268810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6" name="Google Shape;106;p13"/>
          <p:cNvSpPr/>
          <p:nvPr/>
        </p:nvSpPr>
        <p:spPr>
          <a:xfrm>
            <a:off x="7229025" y="4758910"/>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7" name="Google Shape;107;p13"/>
          <p:cNvSpPr/>
          <p:nvPr/>
        </p:nvSpPr>
        <p:spPr>
          <a:xfrm>
            <a:off x="1417756" y="268810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8" name="Google Shape;108;p13"/>
          <p:cNvSpPr/>
          <p:nvPr/>
        </p:nvSpPr>
        <p:spPr>
          <a:xfrm>
            <a:off x="1417756" y="4758910"/>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9" name="Google Shape;109;p13"/>
          <p:cNvSpPr/>
          <p:nvPr/>
        </p:nvSpPr>
        <p:spPr>
          <a:xfrm>
            <a:off x="7281186" y="5839582"/>
            <a:ext cx="1106100" cy="311400"/>
          </a:xfrm>
          <a:prstGeom prst="roundRect">
            <a:avLst>
              <a:gd name="adj" fmla="val 16667"/>
            </a:avLst>
          </a:prstGeom>
          <a:solidFill>
            <a:schemeClr val="accent2">
              <a:lumMod val="60000"/>
              <a:lumOff val="4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Response</a:t>
            </a:r>
          </a:p>
          <a:p>
            <a:pPr algn="ctr"/>
            <a:r>
              <a:rPr lang="en-US" sz="1000" b="1" dirty="0" smtClean="0"/>
              <a:t>(embedded)</a:t>
            </a:r>
            <a:endParaRPr sz="1000" b="1" dirty="0"/>
          </a:p>
        </p:txBody>
      </p:sp>
      <p:cxnSp>
        <p:nvCxnSpPr>
          <p:cNvPr id="60" name="Google Shape;110;p13"/>
          <p:cNvCxnSpPr>
            <a:stCxn id="23" idx="2"/>
            <a:endCxn id="87" idx="1"/>
          </p:cNvCxnSpPr>
          <p:nvPr/>
        </p:nvCxnSpPr>
        <p:spPr>
          <a:xfrm rot="16200000" flipH="1">
            <a:off x="6519140" y="4663238"/>
            <a:ext cx="462595" cy="1234010"/>
          </a:xfrm>
          <a:prstGeom prst="bentConnector2">
            <a:avLst/>
          </a:prstGeom>
          <a:noFill/>
          <a:ln w="19050" cap="flat" cmpd="sng">
            <a:solidFill>
              <a:schemeClr val="tx1"/>
            </a:solidFill>
            <a:prstDash val="solid"/>
            <a:round/>
            <a:headEnd type="stealth" w="med" len="med"/>
            <a:tailEnd type="none" w="med" len="med"/>
          </a:ln>
        </p:spPr>
      </p:cxnSp>
      <p:cxnSp>
        <p:nvCxnSpPr>
          <p:cNvPr id="61" name="Google Shape;111;p13"/>
          <p:cNvCxnSpPr>
            <a:stCxn id="59" idx="0"/>
            <a:endCxn id="87" idx="2"/>
          </p:cNvCxnSpPr>
          <p:nvPr/>
        </p:nvCxnSpPr>
        <p:spPr>
          <a:xfrm flipV="1">
            <a:off x="7834236" y="5667241"/>
            <a:ext cx="6" cy="172341"/>
          </a:xfrm>
          <a:prstGeom prst="straightConnector1">
            <a:avLst/>
          </a:prstGeom>
          <a:noFill/>
          <a:ln w="19050" cap="flat" cmpd="sng">
            <a:solidFill>
              <a:schemeClr val="tx1"/>
            </a:solidFill>
            <a:prstDash val="solid"/>
            <a:round/>
            <a:headEnd type="none" w="med" len="med"/>
            <a:tailEnd type="triangle" w="med" len="med"/>
          </a:ln>
        </p:spPr>
      </p:cxnSp>
      <p:cxnSp>
        <p:nvCxnSpPr>
          <p:cNvPr id="62" name="Google Shape;113;p13"/>
          <p:cNvCxnSpPr>
            <a:stCxn id="56" idx="3"/>
            <a:endCxn id="229" idx="1"/>
          </p:cNvCxnSpPr>
          <p:nvPr/>
        </p:nvCxnSpPr>
        <p:spPr>
          <a:xfrm>
            <a:off x="7388025" y="4935285"/>
            <a:ext cx="212477" cy="758"/>
          </a:xfrm>
          <a:prstGeom prst="straightConnector1">
            <a:avLst/>
          </a:prstGeom>
          <a:noFill/>
          <a:ln w="19050" cap="flat" cmpd="sng">
            <a:solidFill>
              <a:schemeClr val="tx1"/>
            </a:solidFill>
            <a:prstDash val="solid"/>
            <a:round/>
            <a:headEnd type="none" w="med" len="med"/>
            <a:tailEnd type="triangle" w="med" len="med"/>
          </a:ln>
        </p:spPr>
      </p:cxnSp>
      <p:cxnSp>
        <p:nvCxnSpPr>
          <p:cNvPr id="64" name="Google Shape;114;p13"/>
          <p:cNvCxnSpPr>
            <a:endCxn id="226" idx="2"/>
          </p:cNvCxnSpPr>
          <p:nvPr/>
        </p:nvCxnSpPr>
        <p:spPr>
          <a:xfrm flipV="1">
            <a:off x="7834227" y="3020996"/>
            <a:ext cx="10512" cy="1816176"/>
          </a:xfrm>
          <a:prstGeom prst="straightConnector1">
            <a:avLst/>
          </a:prstGeom>
          <a:noFill/>
          <a:ln w="19050" cap="flat" cmpd="sng">
            <a:solidFill>
              <a:schemeClr val="tx1"/>
            </a:solidFill>
            <a:prstDash val="solid"/>
            <a:round/>
            <a:headEnd type="none" w="med" len="med"/>
            <a:tailEnd type="triangle" w="med" len="med"/>
          </a:ln>
        </p:spPr>
      </p:cxnSp>
      <p:cxnSp>
        <p:nvCxnSpPr>
          <p:cNvPr id="66" name="Google Shape;116;p13"/>
          <p:cNvCxnSpPr>
            <a:stCxn id="55" idx="3"/>
            <a:endCxn id="226" idx="1"/>
          </p:cNvCxnSpPr>
          <p:nvPr/>
        </p:nvCxnSpPr>
        <p:spPr>
          <a:xfrm>
            <a:off x="7388025" y="2858622"/>
            <a:ext cx="212477" cy="6674"/>
          </a:xfrm>
          <a:prstGeom prst="straightConnector1">
            <a:avLst/>
          </a:prstGeom>
          <a:noFill/>
          <a:ln w="19050" cap="flat" cmpd="sng">
            <a:solidFill>
              <a:schemeClr val="tx1"/>
            </a:solidFill>
            <a:prstDash val="solid"/>
            <a:round/>
            <a:headEnd type="none" w="med" len="med"/>
            <a:tailEnd type="triangle" w="med" len="med"/>
          </a:ln>
        </p:spPr>
      </p:cxnSp>
      <p:cxnSp>
        <p:nvCxnSpPr>
          <p:cNvPr id="69" name="Google Shape;119;p13"/>
          <p:cNvCxnSpPr>
            <a:endCxn id="76" idx="2"/>
          </p:cNvCxnSpPr>
          <p:nvPr/>
        </p:nvCxnSpPr>
        <p:spPr>
          <a:xfrm flipH="1" flipV="1">
            <a:off x="7834195" y="2157863"/>
            <a:ext cx="32" cy="612647"/>
          </a:xfrm>
          <a:prstGeom prst="straightConnector1">
            <a:avLst/>
          </a:prstGeom>
          <a:noFill/>
          <a:ln w="19050" cap="flat" cmpd="sng">
            <a:solidFill>
              <a:schemeClr val="tx1"/>
            </a:solidFill>
            <a:prstDash val="solid"/>
            <a:round/>
            <a:headEnd type="none" w="med" len="med"/>
            <a:tailEnd type="triangle" w="med" len="med"/>
          </a:ln>
        </p:spPr>
      </p:cxnSp>
      <p:sp>
        <p:nvSpPr>
          <p:cNvPr id="75" name="Google Shape;125;p13"/>
          <p:cNvSpPr/>
          <p:nvPr/>
        </p:nvSpPr>
        <p:spPr>
          <a:xfrm>
            <a:off x="373503" y="1846463"/>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Weighted </a:t>
            </a:r>
          </a:p>
          <a:p>
            <a:pPr algn="ctr"/>
            <a:r>
              <a:rPr lang="en-US" altLang="ko" sz="1000" b="1" dirty="0" smtClean="0"/>
              <a:t>conversation</a:t>
            </a:r>
            <a:endParaRPr sz="1000" b="1" dirty="0"/>
          </a:p>
        </p:txBody>
      </p:sp>
      <p:sp>
        <p:nvSpPr>
          <p:cNvPr id="76" name="Google Shape;126;p13"/>
          <p:cNvSpPr/>
          <p:nvPr/>
        </p:nvSpPr>
        <p:spPr>
          <a:xfrm>
            <a:off x="7367395" y="1846463"/>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Augmented </a:t>
            </a:r>
            <a:endParaRPr lang="en-US" altLang="ko" sz="1000" b="1" dirty="0" smtClean="0"/>
          </a:p>
          <a:p>
            <a:pPr algn="ctr"/>
            <a:r>
              <a:rPr lang="en-US" altLang="ko" sz="1000" b="1" dirty="0" smtClean="0"/>
              <a:t>Response</a:t>
            </a:r>
            <a:endParaRPr sz="1000" b="1" dirty="0"/>
          </a:p>
        </p:txBody>
      </p:sp>
      <p:sp>
        <p:nvSpPr>
          <p:cNvPr id="77" name="Google Shape;127;p13"/>
          <p:cNvSpPr/>
          <p:nvPr/>
        </p:nvSpPr>
        <p:spPr>
          <a:xfrm>
            <a:off x="4371853" y="1846463"/>
            <a:ext cx="435312"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a:t>Dot</a:t>
            </a:r>
            <a:endParaRPr sz="1000" b="1"/>
          </a:p>
        </p:txBody>
      </p:sp>
      <p:cxnSp>
        <p:nvCxnSpPr>
          <p:cNvPr id="78" name="Google Shape;128;p13"/>
          <p:cNvCxnSpPr>
            <a:stCxn id="75" idx="3"/>
            <a:endCxn id="77" idx="1"/>
          </p:cNvCxnSpPr>
          <p:nvPr/>
        </p:nvCxnSpPr>
        <p:spPr>
          <a:xfrm>
            <a:off x="1307103" y="2002163"/>
            <a:ext cx="3064750" cy="0"/>
          </a:xfrm>
          <a:prstGeom prst="straightConnector1">
            <a:avLst/>
          </a:prstGeom>
          <a:noFill/>
          <a:ln w="19050" cap="flat" cmpd="sng">
            <a:solidFill>
              <a:schemeClr val="tx1"/>
            </a:solidFill>
            <a:prstDash val="solid"/>
            <a:round/>
            <a:headEnd type="none" w="med" len="med"/>
            <a:tailEnd type="triangle" w="med" len="med"/>
          </a:ln>
        </p:spPr>
      </p:cxnSp>
      <p:cxnSp>
        <p:nvCxnSpPr>
          <p:cNvPr id="79" name="Google Shape;129;p13"/>
          <p:cNvCxnSpPr>
            <a:stCxn id="76" idx="1"/>
            <a:endCxn id="77" idx="3"/>
          </p:cNvCxnSpPr>
          <p:nvPr/>
        </p:nvCxnSpPr>
        <p:spPr>
          <a:xfrm flipH="1">
            <a:off x="4807165" y="2002163"/>
            <a:ext cx="2560230" cy="0"/>
          </a:xfrm>
          <a:prstGeom prst="straightConnector1">
            <a:avLst/>
          </a:prstGeom>
          <a:noFill/>
          <a:ln w="19050" cap="flat" cmpd="sng">
            <a:solidFill>
              <a:schemeClr val="tx1"/>
            </a:solidFill>
            <a:prstDash val="solid"/>
            <a:round/>
            <a:headEnd type="none" w="med" len="med"/>
            <a:tailEnd type="triangle" w="med" len="med"/>
          </a:ln>
        </p:spPr>
      </p:cxnSp>
      <p:cxnSp>
        <p:nvCxnSpPr>
          <p:cNvPr id="80" name="Google Shape;130;p13"/>
          <p:cNvCxnSpPr>
            <a:stCxn id="77" idx="0"/>
            <a:endCxn id="250" idx="2"/>
          </p:cNvCxnSpPr>
          <p:nvPr/>
        </p:nvCxnSpPr>
        <p:spPr>
          <a:xfrm flipV="1">
            <a:off x="4589509" y="1378757"/>
            <a:ext cx="5052" cy="467706"/>
          </a:xfrm>
          <a:prstGeom prst="straightConnector1">
            <a:avLst/>
          </a:prstGeom>
          <a:noFill/>
          <a:ln w="19050" cap="flat" cmpd="sng">
            <a:solidFill>
              <a:schemeClr val="tx1"/>
            </a:solidFill>
            <a:prstDash val="solid"/>
            <a:round/>
            <a:headEnd type="none" w="med" len="med"/>
            <a:tailEnd type="triangle" w="med" len="med"/>
          </a:ln>
        </p:spPr>
      </p:cxnSp>
      <p:sp>
        <p:nvSpPr>
          <p:cNvPr id="81" name="Google Shape;131;p13"/>
          <p:cNvSpPr txBox="1"/>
          <p:nvPr/>
        </p:nvSpPr>
        <p:spPr>
          <a:xfrm>
            <a:off x="6227805" y="1115277"/>
            <a:ext cx="2809569" cy="484200"/>
          </a:xfrm>
          <a:prstGeom prst="rect">
            <a:avLst/>
          </a:prstGeom>
          <a:noFill/>
          <a:ln w="19050">
            <a:noFill/>
          </a:ln>
        </p:spPr>
        <p:txBody>
          <a:bodyPr spcFirstLastPara="1" wrap="square" lIns="91425" tIns="91425" rIns="91425" bIns="91425" anchor="ctr" anchorCtr="0">
            <a:noAutofit/>
          </a:bodyPr>
          <a:lstStyle/>
          <a:p>
            <a:pPr algn="ctr"/>
            <a:r>
              <a:rPr lang="en-US" altLang="ko" sz="1100" dirty="0" smtClean="0">
                <a:solidFill>
                  <a:srgbClr val="0000FF"/>
                </a:solidFill>
              </a:rPr>
              <a:t>Attention generated by similarity </a:t>
            </a:r>
          </a:p>
          <a:p>
            <a:pPr algn="ctr"/>
            <a:r>
              <a:rPr lang="en-US" altLang="ko" sz="1100" dirty="0" smtClean="0">
                <a:solidFill>
                  <a:srgbClr val="0000FF"/>
                </a:solidFill>
              </a:rPr>
              <a:t>between conversation and (augmented) response</a:t>
            </a:r>
            <a:endParaRPr sz="1100" dirty="0">
              <a:solidFill>
                <a:srgbClr val="0000FF"/>
              </a:solidFill>
            </a:endParaRPr>
          </a:p>
        </p:txBody>
      </p:sp>
      <p:sp>
        <p:nvSpPr>
          <p:cNvPr id="82" name="Google Shape;132;p13"/>
          <p:cNvSpPr txBox="1"/>
          <p:nvPr/>
        </p:nvSpPr>
        <p:spPr>
          <a:xfrm>
            <a:off x="-60676" y="1204846"/>
            <a:ext cx="2869336" cy="484200"/>
          </a:xfrm>
          <a:prstGeom prst="rect">
            <a:avLst/>
          </a:prstGeom>
          <a:noFill/>
          <a:ln w="19050">
            <a:noFill/>
          </a:ln>
        </p:spPr>
        <p:txBody>
          <a:bodyPr spcFirstLastPara="1" wrap="square" lIns="91425" tIns="91425" rIns="91425" bIns="91425" anchor="ctr" anchorCtr="0">
            <a:noAutofit/>
          </a:bodyPr>
          <a:lstStyle/>
          <a:p>
            <a:pPr algn="ctr"/>
            <a:r>
              <a:rPr lang="en-US" altLang="ko" sz="1100" dirty="0" smtClean="0">
                <a:solidFill>
                  <a:srgbClr val="FF0000"/>
                </a:solidFill>
              </a:rPr>
              <a:t>Attention generated within a conversation</a:t>
            </a:r>
            <a:endParaRPr sz="1100" dirty="0">
              <a:solidFill>
                <a:srgbClr val="FF0000"/>
              </a:solidFill>
            </a:endParaRPr>
          </a:p>
        </p:txBody>
      </p:sp>
      <p:cxnSp>
        <p:nvCxnSpPr>
          <p:cNvPr id="84" name="Google Shape;134;p13"/>
          <p:cNvCxnSpPr>
            <a:stCxn id="13" idx="2"/>
          </p:cNvCxnSpPr>
          <p:nvPr/>
        </p:nvCxnSpPr>
        <p:spPr>
          <a:xfrm rot="16200000" flipH="1">
            <a:off x="6822306" y="2265657"/>
            <a:ext cx="327316" cy="1688393"/>
          </a:xfrm>
          <a:prstGeom prst="bentConnector2">
            <a:avLst/>
          </a:prstGeom>
          <a:noFill/>
          <a:ln w="19050" cap="flat" cmpd="sng">
            <a:solidFill>
              <a:schemeClr val="tx1"/>
            </a:solidFill>
            <a:prstDash val="solid"/>
            <a:round/>
            <a:headEnd type="stealth" w="med" len="med"/>
            <a:tailEnd type="none" w="med" len="med"/>
          </a:ln>
        </p:spPr>
      </p:cxnSp>
      <p:sp>
        <p:nvSpPr>
          <p:cNvPr id="87" name="Google Shape;137;p13"/>
          <p:cNvSpPr/>
          <p:nvPr/>
        </p:nvSpPr>
        <p:spPr>
          <a:xfrm>
            <a:off x="7367442" y="5355841"/>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a:t>LSTM B</a:t>
            </a:r>
            <a:endParaRPr sz="1000" b="1"/>
          </a:p>
        </p:txBody>
      </p:sp>
      <p:sp>
        <p:nvSpPr>
          <p:cNvPr id="135" name="Google Shape;56;p13"/>
          <p:cNvSpPr/>
          <p:nvPr/>
        </p:nvSpPr>
        <p:spPr>
          <a:xfrm>
            <a:off x="5141381" y="3763215"/>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136" name="Google Shape;56;p13"/>
          <p:cNvSpPr/>
          <p:nvPr/>
        </p:nvSpPr>
        <p:spPr>
          <a:xfrm>
            <a:off x="3534815" y="3774091"/>
            <a:ext cx="469973"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cxnSp>
        <p:nvCxnSpPr>
          <p:cNvPr id="138" name="직선 화살표 연결선 137"/>
          <p:cNvCxnSpPr>
            <a:endCxn id="135" idx="0"/>
          </p:cNvCxnSpPr>
          <p:nvPr/>
        </p:nvCxnSpPr>
        <p:spPr>
          <a:xfrm>
            <a:off x="5385618" y="2864666"/>
            <a:ext cx="0" cy="898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p:nvPr/>
        </p:nvCxnSpPr>
        <p:spPr>
          <a:xfrm>
            <a:off x="3758625" y="2864666"/>
            <a:ext cx="0" cy="898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p:cNvCxnSpPr/>
          <p:nvPr/>
        </p:nvCxnSpPr>
        <p:spPr>
          <a:xfrm flipV="1">
            <a:off x="3758625" y="4093729"/>
            <a:ext cx="1927" cy="8563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p:nvPr/>
        </p:nvCxnSpPr>
        <p:spPr>
          <a:xfrm flipV="1">
            <a:off x="5379844" y="4084439"/>
            <a:ext cx="1927" cy="8563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그룹 146"/>
          <p:cNvGrpSpPr/>
          <p:nvPr/>
        </p:nvGrpSpPr>
        <p:grpSpPr>
          <a:xfrm>
            <a:off x="5871778" y="3474783"/>
            <a:ext cx="1031989" cy="885739"/>
            <a:chOff x="5625698" y="4956558"/>
            <a:chExt cx="1031989" cy="352750"/>
          </a:xfrm>
        </p:grpSpPr>
        <p:sp>
          <p:nvSpPr>
            <p:cNvPr id="148"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49"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0"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1"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2"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cxnSp>
        <p:nvCxnSpPr>
          <p:cNvPr id="156" name="직선 화살표 연결선 155"/>
          <p:cNvCxnSpPr>
            <a:stCxn id="135" idx="3"/>
            <a:endCxn id="148" idx="1"/>
          </p:cNvCxnSpPr>
          <p:nvPr/>
        </p:nvCxnSpPr>
        <p:spPr>
          <a:xfrm flipV="1">
            <a:off x="5629855" y="3917653"/>
            <a:ext cx="241923" cy="1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그룹 160"/>
          <p:cNvGrpSpPr/>
          <p:nvPr/>
        </p:nvGrpSpPr>
        <p:grpSpPr>
          <a:xfrm>
            <a:off x="1827194" y="3491259"/>
            <a:ext cx="1031989" cy="885739"/>
            <a:chOff x="5625698" y="4956558"/>
            <a:chExt cx="1031989" cy="352750"/>
          </a:xfrm>
        </p:grpSpPr>
        <p:sp>
          <p:nvSpPr>
            <p:cNvPr id="162"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3"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4"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5"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6"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cxnSp>
        <p:nvCxnSpPr>
          <p:cNvPr id="168" name="직선 화살표 연결선 167"/>
          <p:cNvCxnSpPr>
            <a:stCxn id="136" idx="1"/>
            <a:endCxn id="165" idx="3"/>
          </p:cNvCxnSpPr>
          <p:nvPr/>
        </p:nvCxnSpPr>
        <p:spPr>
          <a:xfrm flipH="1">
            <a:off x="2859183" y="3929791"/>
            <a:ext cx="675632" cy="4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자유형 175"/>
          <p:cNvSpPr/>
          <p:nvPr/>
        </p:nvSpPr>
        <p:spPr>
          <a:xfrm>
            <a:off x="6697362" y="4011823"/>
            <a:ext cx="445085" cy="964551"/>
          </a:xfrm>
          <a:custGeom>
            <a:avLst/>
            <a:gdLst>
              <a:gd name="connsiteX0" fmla="*/ 230660 w 445085"/>
              <a:gd name="connsiteY0" fmla="*/ 0 h 964551"/>
              <a:gd name="connsiteX1" fmla="*/ 271849 w 445085"/>
              <a:gd name="connsiteY1" fmla="*/ 8238 h 964551"/>
              <a:gd name="connsiteX2" fmla="*/ 321276 w 445085"/>
              <a:gd name="connsiteY2" fmla="*/ 24714 h 964551"/>
              <a:gd name="connsiteX3" fmla="*/ 354227 w 445085"/>
              <a:gd name="connsiteY3" fmla="*/ 57665 h 964551"/>
              <a:gd name="connsiteX4" fmla="*/ 362465 w 445085"/>
              <a:gd name="connsiteY4" fmla="*/ 82379 h 964551"/>
              <a:gd name="connsiteX5" fmla="*/ 387179 w 445085"/>
              <a:gd name="connsiteY5" fmla="*/ 98854 h 964551"/>
              <a:gd name="connsiteX6" fmla="*/ 395416 w 445085"/>
              <a:gd name="connsiteY6" fmla="*/ 123568 h 964551"/>
              <a:gd name="connsiteX7" fmla="*/ 411892 w 445085"/>
              <a:gd name="connsiteY7" fmla="*/ 148281 h 964551"/>
              <a:gd name="connsiteX8" fmla="*/ 403654 w 445085"/>
              <a:gd name="connsiteY8" fmla="*/ 329514 h 964551"/>
              <a:gd name="connsiteX9" fmla="*/ 378941 w 445085"/>
              <a:gd name="connsiteY9" fmla="*/ 411892 h 964551"/>
              <a:gd name="connsiteX10" fmla="*/ 362465 w 445085"/>
              <a:gd name="connsiteY10" fmla="*/ 436606 h 964551"/>
              <a:gd name="connsiteX11" fmla="*/ 345989 w 445085"/>
              <a:gd name="connsiteY11" fmla="*/ 486033 h 964551"/>
              <a:gd name="connsiteX12" fmla="*/ 329514 w 445085"/>
              <a:gd name="connsiteY12" fmla="*/ 551935 h 964551"/>
              <a:gd name="connsiteX13" fmla="*/ 337752 w 445085"/>
              <a:gd name="connsiteY13" fmla="*/ 700217 h 964551"/>
              <a:gd name="connsiteX14" fmla="*/ 345989 w 445085"/>
              <a:gd name="connsiteY14" fmla="*/ 724930 h 964551"/>
              <a:gd name="connsiteX15" fmla="*/ 378941 w 445085"/>
              <a:gd name="connsiteY15" fmla="*/ 774357 h 964551"/>
              <a:gd name="connsiteX16" fmla="*/ 403654 w 445085"/>
              <a:gd name="connsiteY16" fmla="*/ 790833 h 964551"/>
              <a:gd name="connsiteX17" fmla="*/ 420130 w 445085"/>
              <a:gd name="connsiteY17" fmla="*/ 815546 h 964551"/>
              <a:gd name="connsiteX18" fmla="*/ 420130 w 445085"/>
              <a:gd name="connsiteY18" fmla="*/ 848498 h 964551"/>
              <a:gd name="connsiteX19" fmla="*/ 304800 w 445085"/>
              <a:gd name="connsiteY19" fmla="*/ 823784 h 964551"/>
              <a:gd name="connsiteX20" fmla="*/ 280087 w 445085"/>
              <a:gd name="connsiteY20" fmla="*/ 815546 h 964551"/>
              <a:gd name="connsiteX21" fmla="*/ 255373 w 445085"/>
              <a:gd name="connsiteY21" fmla="*/ 807308 h 964551"/>
              <a:gd name="connsiteX22" fmla="*/ 181233 w 445085"/>
              <a:gd name="connsiteY22" fmla="*/ 815546 h 964551"/>
              <a:gd name="connsiteX23" fmla="*/ 148281 w 445085"/>
              <a:gd name="connsiteY23" fmla="*/ 864973 h 964551"/>
              <a:gd name="connsiteX24" fmla="*/ 115330 w 445085"/>
              <a:gd name="connsiteY24" fmla="*/ 914400 h 964551"/>
              <a:gd name="connsiteX25" fmla="*/ 90616 w 445085"/>
              <a:gd name="connsiteY25" fmla="*/ 930876 h 964551"/>
              <a:gd name="connsiteX26" fmla="*/ 65903 w 445085"/>
              <a:gd name="connsiteY26" fmla="*/ 955589 h 964551"/>
              <a:gd name="connsiteX27" fmla="*/ 0 w 445085"/>
              <a:gd name="connsiteY27" fmla="*/ 963827 h 964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5085" h="964551">
                <a:moveTo>
                  <a:pt x="230660" y="0"/>
                </a:moveTo>
                <a:cubicBezTo>
                  <a:pt x="244390" y="2746"/>
                  <a:pt x="258341" y="4554"/>
                  <a:pt x="271849" y="8238"/>
                </a:cubicBezTo>
                <a:cubicBezTo>
                  <a:pt x="288604" y="12808"/>
                  <a:pt x="321276" y="24714"/>
                  <a:pt x="321276" y="24714"/>
                </a:cubicBezTo>
                <a:cubicBezTo>
                  <a:pt x="343245" y="90617"/>
                  <a:pt x="310292" y="13728"/>
                  <a:pt x="354227" y="57665"/>
                </a:cubicBezTo>
                <a:cubicBezTo>
                  <a:pt x="360367" y="63805"/>
                  <a:pt x="357040" y="75598"/>
                  <a:pt x="362465" y="82379"/>
                </a:cubicBezTo>
                <a:cubicBezTo>
                  <a:pt x="368650" y="90110"/>
                  <a:pt x="378941" y="93362"/>
                  <a:pt x="387179" y="98854"/>
                </a:cubicBezTo>
                <a:cubicBezTo>
                  <a:pt x="389925" y="107092"/>
                  <a:pt x="391533" y="115801"/>
                  <a:pt x="395416" y="123568"/>
                </a:cubicBezTo>
                <a:cubicBezTo>
                  <a:pt x="399844" y="132423"/>
                  <a:pt x="411496" y="138388"/>
                  <a:pt x="411892" y="148281"/>
                </a:cubicBezTo>
                <a:cubicBezTo>
                  <a:pt x="414309" y="208706"/>
                  <a:pt x="408292" y="269219"/>
                  <a:pt x="403654" y="329514"/>
                </a:cubicBezTo>
                <a:cubicBezTo>
                  <a:pt x="402653" y="342526"/>
                  <a:pt x="381434" y="408153"/>
                  <a:pt x="378941" y="411892"/>
                </a:cubicBezTo>
                <a:cubicBezTo>
                  <a:pt x="373449" y="420130"/>
                  <a:pt x="366486" y="427559"/>
                  <a:pt x="362465" y="436606"/>
                </a:cubicBezTo>
                <a:cubicBezTo>
                  <a:pt x="355412" y="452476"/>
                  <a:pt x="351481" y="469557"/>
                  <a:pt x="345989" y="486033"/>
                </a:cubicBezTo>
                <a:cubicBezTo>
                  <a:pt x="333326" y="524023"/>
                  <a:pt x="339453" y="502242"/>
                  <a:pt x="329514" y="551935"/>
                </a:cubicBezTo>
                <a:cubicBezTo>
                  <a:pt x="332260" y="601362"/>
                  <a:pt x="333059" y="650936"/>
                  <a:pt x="337752" y="700217"/>
                </a:cubicBezTo>
                <a:cubicBezTo>
                  <a:pt x="338575" y="708861"/>
                  <a:pt x="341772" y="717340"/>
                  <a:pt x="345989" y="724930"/>
                </a:cubicBezTo>
                <a:cubicBezTo>
                  <a:pt x="355605" y="742240"/>
                  <a:pt x="362465" y="763373"/>
                  <a:pt x="378941" y="774357"/>
                </a:cubicBezTo>
                <a:lnTo>
                  <a:pt x="403654" y="790833"/>
                </a:lnTo>
                <a:cubicBezTo>
                  <a:pt x="409146" y="799071"/>
                  <a:pt x="413129" y="808545"/>
                  <a:pt x="420130" y="815546"/>
                </a:cubicBezTo>
                <a:cubicBezTo>
                  <a:pt x="446491" y="841907"/>
                  <a:pt x="459670" y="822137"/>
                  <a:pt x="420130" y="848498"/>
                </a:cubicBezTo>
                <a:cubicBezTo>
                  <a:pt x="336995" y="838106"/>
                  <a:pt x="375229" y="847261"/>
                  <a:pt x="304800" y="823784"/>
                </a:cubicBezTo>
                <a:lnTo>
                  <a:pt x="280087" y="815546"/>
                </a:lnTo>
                <a:lnTo>
                  <a:pt x="255373" y="807308"/>
                </a:lnTo>
                <a:cubicBezTo>
                  <a:pt x="230660" y="810054"/>
                  <a:pt x="203126" y="803757"/>
                  <a:pt x="181233" y="815546"/>
                </a:cubicBezTo>
                <a:cubicBezTo>
                  <a:pt x="163798" y="824934"/>
                  <a:pt x="159265" y="848497"/>
                  <a:pt x="148281" y="864973"/>
                </a:cubicBezTo>
                <a:cubicBezTo>
                  <a:pt x="148279" y="864977"/>
                  <a:pt x="115334" y="914397"/>
                  <a:pt x="115330" y="914400"/>
                </a:cubicBezTo>
                <a:cubicBezTo>
                  <a:pt x="107092" y="919892"/>
                  <a:pt x="98222" y="924538"/>
                  <a:pt x="90616" y="930876"/>
                </a:cubicBezTo>
                <a:cubicBezTo>
                  <a:pt x="81666" y="938334"/>
                  <a:pt x="75596" y="949127"/>
                  <a:pt x="65903" y="955589"/>
                </a:cubicBezTo>
                <a:cubicBezTo>
                  <a:pt x="47033" y="968169"/>
                  <a:pt x="20038" y="963827"/>
                  <a:pt x="0" y="963827"/>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Google Shape;56;p13"/>
          <p:cNvSpPr/>
          <p:nvPr/>
        </p:nvSpPr>
        <p:spPr>
          <a:xfrm>
            <a:off x="3061411" y="2700212"/>
            <a:ext cx="5404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b="1" dirty="0" smtClean="0"/>
              <a:t>Dense</a:t>
            </a:r>
            <a:endParaRPr sz="1000" b="1" dirty="0"/>
          </a:p>
        </p:txBody>
      </p:sp>
      <p:cxnSp>
        <p:nvCxnSpPr>
          <p:cNvPr id="181" name="꺾인 연결선 180"/>
          <p:cNvCxnSpPr>
            <a:stCxn id="179" idx="1"/>
            <a:endCxn id="32" idx="3"/>
          </p:cNvCxnSpPr>
          <p:nvPr/>
        </p:nvCxnSpPr>
        <p:spPr>
          <a:xfrm rot="10800000" flipV="1">
            <a:off x="2869883" y="2855911"/>
            <a:ext cx="191528" cy="176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2" name="Google Shape;56;p13"/>
          <p:cNvSpPr/>
          <p:nvPr/>
        </p:nvSpPr>
        <p:spPr>
          <a:xfrm>
            <a:off x="3045201" y="4786112"/>
            <a:ext cx="5404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b="1" dirty="0" smtClean="0"/>
              <a:t>Dense</a:t>
            </a:r>
            <a:endParaRPr sz="1000" b="1" dirty="0"/>
          </a:p>
        </p:txBody>
      </p:sp>
      <p:cxnSp>
        <p:nvCxnSpPr>
          <p:cNvPr id="183" name="꺾인 연결선 182"/>
          <p:cNvCxnSpPr>
            <a:stCxn id="182" idx="1"/>
            <a:endCxn id="42" idx="3"/>
          </p:cNvCxnSpPr>
          <p:nvPr/>
        </p:nvCxnSpPr>
        <p:spPr>
          <a:xfrm rot="10800000">
            <a:off x="2869883" y="4939690"/>
            <a:ext cx="175318" cy="212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자유형 187"/>
          <p:cNvSpPr/>
          <p:nvPr/>
        </p:nvSpPr>
        <p:spPr>
          <a:xfrm>
            <a:off x="1593656" y="2858526"/>
            <a:ext cx="235143" cy="980303"/>
          </a:xfrm>
          <a:custGeom>
            <a:avLst/>
            <a:gdLst>
              <a:gd name="connsiteX0" fmla="*/ 313038 w 313038"/>
              <a:gd name="connsiteY0" fmla="*/ 0 h 980303"/>
              <a:gd name="connsiteX1" fmla="*/ 238897 w 313038"/>
              <a:gd name="connsiteY1" fmla="*/ 8238 h 980303"/>
              <a:gd name="connsiteX2" fmla="*/ 222422 w 313038"/>
              <a:gd name="connsiteY2" fmla="*/ 32951 h 980303"/>
              <a:gd name="connsiteX3" fmla="*/ 197708 w 313038"/>
              <a:gd name="connsiteY3" fmla="*/ 41189 h 980303"/>
              <a:gd name="connsiteX4" fmla="*/ 172995 w 313038"/>
              <a:gd name="connsiteY4" fmla="*/ 90616 h 980303"/>
              <a:gd name="connsiteX5" fmla="*/ 164757 w 313038"/>
              <a:gd name="connsiteY5" fmla="*/ 115330 h 980303"/>
              <a:gd name="connsiteX6" fmla="*/ 140043 w 313038"/>
              <a:gd name="connsiteY6" fmla="*/ 123568 h 980303"/>
              <a:gd name="connsiteX7" fmla="*/ 74141 w 313038"/>
              <a:gd name="connsiteY7" fmla="*/ 107092 h 980303"/>
              <a:gd name="connsiteX8" fmla="*/ 49427 w 313038"/>
              <a:gd name="connsiteY8" fmla="*/ 90616 h 980303"/>
              <a:gd name="connsiteX9" fmla="*/ 0 w 313038"/>
              <a:gd name="connsiteY9" fmla="*/ 74141 h 980303"/>
              <a:gd name="connsiteX10" fmla="*/ 24714 w 313038"/>
              <a:gd name="connsiteY10" fmla="*/ 65903 h 980303"/>
              <a:gd name="connsiteX11" fmla="*/ 57665 w 313038"/>
              <a:gd name="connsiteY11" fmla="*/ 115330 h 980303"/>
              <a:gd name="connsiteX12" fmla="*/ 74141 w 313038"/>
              <a:gd name="connsiteY12" fmla="*/ 140043 h 980303"/>
              <a:gd name="connsiteX13" fmla="*/ 90616 w 313038"/>
              <a:gd name="connsiteY13" fmla="*/ 164757 h 980303"/>
              <a:gd name="connsiteX14" fmla="*/ 107092 w 313038"/>
              <a:gd name="connsiteY14" fmla="*/ 189470 h 980303"/>
              <a:gd name="connsiteX15" fmla="*/ 115330 w 313038"/>
              <a:gd name="connsiteY15" fmla="*/ 420130 h 980303"/>
              <a:gd name="connsiteX16" fmla="*/ 98854 w 313038"/>
              <a:gd name="connsiteY16" fmla="*/ 551935 h 980303"/>
              <a:gd name="connsiteX17" fmla="*/ 98854 w 313038"/>
              <a:gd name="connsiteY17" fmla="*/ 749643 h 980303"/>
              <a:gd name="connsiteX18" fmla="*/ 107092 w 313038"/>
              <a:gd name="connsiteY18" fmla="*/ 774357 h 980303"/>
              <a:gd name="connsiteX19" fmla="*/ 123568 w 313038"/>
              <a:gd name="connsiteY19" fmla="*/ 799070 h 980303"/>
              <a:gd name="connsiteX20" fmla="*/ 131806 w 313038"/>
              <a:gd name="connsiteY20" fmla="*/ 823784 h 980303"/>
              <a:gd name="connsiteX21" fmla="*/ 181233 w 313038"/>
              <a:gd name="connsiteY21" fmla="*/ 864973 h 980303"/>
              <a:gd name="connsiteX22" fmla="*/ 189470 w 313038"/>
              <a:gd name="connsiteY22" fmla="*/ 889686 h 980303"/>
              <a:gd name="connsiteX23" fmla="*/ 238897 w 313038"/>
              <a:gd name="connsiteY23" fmla="*/ 930876 h 980303"/>
              <a:gd name="connsiteX24" fmla="*/ 255373 w 313038"/>
              <a:gd name="connsiteY24" fmla="*/ 955589 h 980303"/>
              <a:gd name="connsiteX25" fmla="*/ 288324 w 313038"/>
              <a:gd name="connsiteY25" fmla="*/ 980303 h 98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3038" h="980303">
                <a:moveTo>
                  <a:pt x="313038" y="0"/>
                </a:moveTo>
                <a:cubicBezTo>
                  <a:pt x="288324" y="2746"/>
                  <a:pt x="262266" y="-260"/>
                  <a:pt x="238897" y="8238"/>
                </a:cubicBezTo>
                <a:cubicBezTo>
                  <a:pt x="229593" y="11621"/>
                  <a:pt x="230153" y="26766"/>
                  <a:pt x="222422" y="32951"/>
                </a:cubicBezTo>
                <a:cubicBezTo>
                  <a:pt x="215641" y="38376"/>
                  <a:pt x="205946" y="38443"/>
                  <a:pt x="197708" y="41189"/>
                </a:cubicBezTo>
                <a:cubicBezTo>
                  <a:pt x="177001" y="103309"/>
                  <a:pt x="204933" y="26738"/>
                  <a:pt x="172995" y="90616"/>
                </a:cubicBezTo>
                <a:cubicBezTo>
                  <a:pt x="169112" y="98383"/>
                  <a:pt x="170897" y="109190"/>
                  <a:pt x="164757" y="115330"/>
                </a:cubicBezTo>
                <a:cubicBezTo>
                  <a:pt x="158617" y="121470"/>
                  <a:pt x="148281" y="120822"/>
                  <a:pt x="140043" y="123568"/>
                </a:cubicBezTo>
                <a:cubicBezTo>
                  <a:pt x="124376" y="120434"/>
                  <a:pt x="91029" y="115536"/>
                  <a:pt x="74141" y="107092"/>
                </a:cubicBezTo>
                <a:cubicBezTo>
                  <a:pt x="65285" y="102664"/>
                  <a:pt x="58475" y="94637"/>
                  <a:pt x="49427" y="90616"/>
                </a:cubicBezTo>
                <a:cubicBezTo>
                  <a:pt x="33557" y="83563"/>
                  <a:pt x="0" y="74141"/>
                  <a:pt x="0" y="74141"/>
                </a:cubicBezTo>
                <a:cubicBezTo>
                  <a:pt x="8238" y="71395"/>
                  <a:pt x="17648" y="60856"/>
                  <a:pt x="24714" y="65903"/>
                </a:cubicBezTo>
                <a:cubicBezTo>
                  <a:pt x="40827" y="77412"/>
                  <a:pt x="46681" y="98854"/>
                  <a:pt x="57665" y="115330"/>
                </a:cubicBezTo>
                <a:lnTo>
                  <a:pt x="74141" y="140043"/>
                </a:lnTo>
                <a:lnTo>
                  <a:pt x="90616" y="164757"/>
                </a:lnTo>
                <a:lnTo>
                  <a:pt x="107092" y="189470"/>
                </a:lnTo>
                <a:cubicBezTo>
                  <a:pt x="142044" y="294323"/>
                  <a:pt x="126613" y="228318"/>
                  <a:pt x="115330" y="420130"/>
                </a:cubicBezTo>
                <a:cubicBezTo>
                  <a:pt x="109682" y="516147"/>
                  <a:pt x="113903" y="491740"/>
                  <a:pt x="98854" y="551935"/>
                </a:cubicBezTo>
                <a:cubicBezTo>
                  <a:pt x="88043" y="649229"/>
                  <a:pt x="85665" y="630941"/>
                  <a:pt x="98854" y="749643"/>
                </a:cubicBezTo>
                <a:cubicBezTo>
                  <a:pt x="99813" y="758274"/>
                  <a:pt x="103209" y="766590"/>
                  <a:pt x="107092" y="774357"/>
                </a:cubicBezTo>
                <a:cubicBezTo>
                  <a:pt x="111520" y="783212"/>
                  <a:pt x="118076" y="790832"/>
                  <a:pt x="123568" y="799070"/>
                </a:cubicBezTo>
                <a:cubicBezTo>
                  <a:pt x="126314" y="807308"/>
                  <a:pt x="126989" y="816559"/>
                  <a:pt x="131806" y="823784"/>
                </a:cubicBezTo>
                <a:cubicBezTo>
                  <a:pt x="144491" y="842812"/>
                  <a:pt x="162998" y="852816"/>
                  <a:pt x="181233" y="864973"/>
                </a:cubicBezTo>
                <a:cubicBezTo>
                  <a:pt x="183979" y="873211"/>
                  <a:pt x="184653" y="882461"/>
                  <a:pt x="189470" y="889686"/>
                </a:cubicBezTo>
                <a:cubicBezTo>
                  <a:pt x="202155" y="908714"/>
                  <a:pt x="220662" y="918719"/>
                  <a:pt x="238897" y="930876"/>
                </a:cubicBezTo>
                <a:cubicBezTo>
                  <a:pt x="244389" y="939114"/>
                  <a:pt x="247642" y="949404"/>
                  <a:pt x="255373" y="955589"/>
                </a:cubicBezTo>
                <a:cubicBezTo>
                  <a:pt x="297785" y="989518"/>
                  <a:pt x="267809" y="939267"/>
                  <a:pt x="288324" y="980303"/>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자유형 188"/>
          <p:cNvSpPr/>
          <p:nvPr/>
        </p:nvSpPr>
        <p:spPr>
          <a:xfrm>
            <a:off x="1599432" y="3954158"/>
            <a:ext cx="229367" cy="1037999"/>
          </a:xfrm>
          <a:custGeom>
            <a:avLst/>
            <a:gdLst>
              <a:gd name="connsiteX0" fmla="*/ 288872 w 305348"/>
              <a:gd name="connsiteY0" fmla="*/ 0 h 1037999"/>
              <a:gd name="connsiteX1" fmla="*/ 222970 w 305348"/>
              <a:gd name="connsiteY1" fmla="*/ 24714 h 1037999"/>
              <a:gd name="connsiteX2" fmla="*/ 198256 w 305348"/>
              <a:gd name="connsiteY2" fmla="*/ 32952 h 1037999"/>
              <a:gd name="connsiteX3" fmla="*/ 124116 w 305348"/>
              <a:gd name="connsiteY3" fmla="*/ 90617 h 1037999"/>
              <a:gd name="connsiteX4" fmla="*/ 107640 w 305348"/>
              <a:gd name="connsiteY4" fmla="*/ 115330 h 1037999"/>
              <a:gd name="connsiteX5" fmla="*/ 91164 w 305348"/>
              <a:gd name="connsiteY5" fmla="*/ 164757 h 1037999"/>
              <a:gd name="connsiteX6" fmla="*/ 82926 w 305348"/>
              <a:gd name="connsiteY6" fmla="*/ 189471 h 1037999"/>
              <a:gd name="connsiteX7" fmla="*/ 99402 w 305348"/>
              <a:gd name="connsiteY7" fmla="*/ 403654 h 1037999"/>
              <a:gd name="connsiteX8" fmla="*/ 115878 w 305348"/>
              <a:gd name="connsiteY8" fmla="*/ 453082 h 1037999"/>
              <a:gd name="connsiteX9" fmla="*/ 124116 w 305348"/>
              <a:gd name="connsiteY9" fmla="*/ 477795 h 1037999"/>
              <a:gd name="connsiteX10" fmla="*/ 132353 w 305348"/>
              <a:gd name="connsiteY10" fmla="*/ 502509 h 1037999"/>
              <a:gd name="connsiteX11" fmla="*/ 148829 w 305348"/>
              <a:gd name="connsiteY11" fmla="*/ 527222 h 1037999"/>
              <a:gd name="connsiteX12" fmla="*/ 165305 w 305348"/>
              <a:gd name="connsiteY12" fmla="*/ 593125 h 1037999"/>
              <a:gd name="connsiteX13" fmla="*/ 157067 w 305348"/>
              <a:gd name="connsiteY13" fmla="*/ 691979 h 1037999"/>
              <a:gd name="connsiteX14" fmla="*/ 140591 w 305348"/>
              <a:gd name="connsiteY14" fmla="*/ 741406 h 1037999"/>
              <a:gd name="connsiteX15" fmla="*/ 99402 w 305348"/>
              <a:gd name="connsiteY15" fmla="*/ 790833 h 1037999"/>
              <a:gd name="connsiteX16" fmla="*/ 66451 w 305348"/>
              <a:gd name="connsiteY16" fmla="*/ 840260 h 1037999"/>
              <a:gd name="connsiteX17" fmla="*/ 58213 w 305348"/>
              <a:gd name="connsiteY17" fmla="*/ 864973 h 1037999"/>
              <a:gd name="connsiteX18" fmla="*/ 33499 w 305348"/>
              <a:gd name="connsiteY18" fmla="*/ 873211 h 1037999"/>
              <a:gd name="connsiteX19" fmla="*/ 25262 w 305348"/>
              <a:gd name="connsiteY19" fmla="*/ 897925 h 1037999"/>
              <a:gd name="connsiteX20" fmla="*/ 25262 w 305348"/>
              <a:gd name="connsiteY20" fmla="*/ 930876 h 1037999"/>
              <a:gd name="connsiteX21" fmla="*/ 58213 w 305348"/>
              <a:gd name="connsiteY21" fmla="*/ 922638 h 1037999"/>
              <a:gd name="connsiteX22" fmla="*/ 132353 w 305348"/>
              <a:gd name="connsiteY22" fmla="*/ 906163 h 1037999"/>
              <a:gd name="connsiteX23" fmla="*/ 190018 w 305348"/>
              <a:gd name="connsiteY23" fmla="*/ 930876 h 1037999"/>
              <a:gd name="connsiteX24" fmla="*/ 198256 w 305348"/>
              <a:gd name="connsiteY24" fmla="*/ 980303 h 1037999"/>
              <a:gd name="connsiteX25" fmla="*/ 272397 w 305348"/>
              <a:gd name="connsiteY25" fmla="*/ 1021492 h 1037999"/>
              <a:gd name="connsiteX26" fmla="*/ 305348 w 305348"/>
              <a:gd name="connsiteY26" fmla="*/ 1037968 h 103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5348" h="1037999">
                <a:moveTo>
                  <a:pt x="288872" y="0"/>
                </a:moveTo>
                <a:cubicBezTo>
                  <a:pt x="209403" y="15894"/>
                  <a:pt x="279536" y="-3570"/>
                  <a:pt x="222970" y="24714"/>
                </a:cubicBezTo>
                <a:cubicBezTo>
                  <a:pt x="215203" y="28597"/>
                  <a:pt x="205847" y="28735"/>
                  <a:pt x="198256" y="32952"/>
                </a:cubicBezTo>
                <a:cubicBezTo>
                  <a:pt x="169746" y="48791"/>
                  <a:pt x="144821" y="65771"/>
                  <a:pt x="124116" y="90617"/>
                </a:cubicBezTo>
                <a:cubicBezTo>
                  <a:pt x="117778" y="98223"/>
                  <a:pt x="113132" y="107092"/>
                  <a:pt x="107640" y="115330"/>
                </a:cubicBezTo>
                <a:lnTo>
                  <a:pt x="91164" y="164757"/>
                </a:lnTo>
                <a:lnTo>
                  <a:pt x="82926" y="189471"/>
                </a:lnTo>
                <a:cubicBezTo>
                  <a:pt x="84223" y="211520"/>
                  <a:pt x="90467" y="358981"/>
                  <a:pt x="99402" y="403654"/>
                </a:cubicBezTo>
                <a:cubicBezTo>
                  <a:pt x="102808" y="420684"/>
                  <a:pt x="110386" y="436606"/>
                  <a:pt x="115878" y="453082"/>
                </a:cubicBezTo>
                <a:lnTo>
                  <a:pt x="124116" y="477795"/>
                </a:lnTo>
                <a:cubicBezTo>
                  <a:pt x="126862" y="486033"/>
                  <a:pt x="127536" y="495284"/>
                  <a:pt x="132353" y="502509"/>
                </a:cubicBezTo>
                <a:lnTo>
                  <a:pt x="148829" y="527222"/>
                </a:lnTo>
                <a:cubicBezTo>
                  <a:pt x="155329" y="546723"/>
                  <a:pt x="165305" y="573244"/>
                  <a:pt x="165305" y="593125"/>
                </a:cubicBezTo>
                <a:cubicBezTo>
                  <a:pt x="165305" y="626191"/>
                  <a:pt x="162503" y="659363"/>
                  <a:pt x="157067" y="691979"/>
                </a:cubicBezTo>
                <a:cubicBezTo>
                  <a:pt x="154212" y="709110"/>
                  <a:pt x="150224" y="726956"/>
                  <a:pt x="140591" y="741406"/>
                </a:cubicBezTo>
                <a:cubicBezTo>
                  <a:pt x="81723" y="829710"/>
                  <a:pt x="173399" y="695694"/>
                  <a:pt x="99402" y="790833"/>
                </a:cubicBezTo>
                <a:cubicBezTo>
                  <a:pt x="87245" y="806463"/>
                  <a:pt x="72713" y="821475"/>
                  <a:pt x="66451" y="840260"/>
                </a:cubicBezTo>
                <a:cubicBezTo>
                  <a:pt x="63705" y="848498"/>
                  <a:pt x="64353" y="858833"/>
                  <a:pt x="58213" y="864973"/>
                </a:cubicBezTo>
                <a:cubicBezTo>
                  <a:pt x="52073" y="871113"/>
                  <a:pt x="41737" y="870465"/>
                  <a:pt x="33499" y="873211"/>
                </a:cubicBezTo>
                <a:cubicBezTo>
                  <a:pt x="30753" y="881449"/>
                  <a:pt x="30687" y="891144"/>
                  <a:pt x="25262" y="897925"/>
                </a:cubicBezTo>
                <a:cubicBezTo>
                  <a:pt x="2340" y="926578"/>
                  <a:pt x="-17720" y="902222"/>
                  <a:pt x="25262" y="930876"/>
                </a:cubicBezTo>
                <a:cubicBezTo>
                  <a:pt x="36246" y="928130"/>
                  <a:pt x="47161" y="925094"/>
                  <a:pt x="58213" y="922638"/>
                </a:cubicBezTo>
                <a:cubicBezTo>
                  <a:pt x="152382" y="901711"/>
                  <a:pt x="51956" y="926260"/>
                  <a:pt x="132353" y="906163"/>
                </a:cubicBezTo>
                <a:cubicBezTo>
                  <a:pt x="145171" y="909367"/>
                  <a:pt x="181890" y="914620"/>
                  <a:pt x="190018" y="930876"/>
                </a:cubicBezTo>
                <a:cubicBezTo>
                  <a:pt x="197488" y="945816"/>
                  <a:pt x="188677" y="966619"/>
                  <a:pt x="198256" y="980303"/>
                </a:cubicBezTo>
                <a:cubicBezTo>
                  <a:pt x="215498" y="1004934"/>
                  <a:pt x="246181" y="1012753"/>
                  <a:pt x="272397" y="1021492"/>
                </a:cubicBezTo>
                <a:cubicBezTo>
                  <a:pt x="299395" y="1039491"/>
                  <a:pt x="287209" y="1037968"/>
                  <a:pt x="305348" y="103796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자유형 189"/>
          <p:cNvSpPr/>
          <p:nvPr/>
        </p:nvSpPr>
        <p:spPr>
          <a:xfrm>
            <a:off x="6689124" y="2858526"/>
            <a:ext cx="510746" cy="906252"/>
          </a:xfrm>
          <a:custGeom>
            <a:avLst/>
            <a:gdLst>
              <a:gd name="connsiteX0" fmla="*/ 0 w 510746"/>
              <a:gd name="connsiteY0" fmla="*/ 16476 h 906252"/>
              <a:gd name="connsiteX1" fmla="*/ 65903 w 510746"/>
              <a:gd name="connsiteY1" fmla="*/ 8238 h 906252"/>
              <a:gd name="connsiteX2" fmla="*/ 115330 w 510746"/>
              <a:gd name="connsiteY2" fmla="*/ 0 h 906252"/>
              <a:gd name="connsiteX3" fmla="*/ 181233 w 510746"/>
              <a:gd name="connsiteY3" fmla="*/ 16476 h 906252"/>
              <a:gd name="connsiteX4" fmla="*/ 197708 w 510746"/>
              <a:gd name="connsiteY4" fmla="*/ 41189 h 906252"/>
              <a:gd name="connsiteX5" fmla="*/ 214184 w 510746"/>
              <a:gd name="connsiteY5" fmla="*/ 90616 h 906252"/>
              <a:gd name="connsiteX6" fmla="*/ 222422 w 510746"/>
              <a:gd name="connsiteY6" fmla="*/ 164757 h 906252"/>
              <a:gd name="connsiteX7" fmla="*/ 230660 w 510746"/>
              <a:gd name="connsiteY7" fmla="*/ 189470 h 906252"/>
              <a:gd name="connsiteX8" fmla="*/ 255373 w 510746"/>
              <a:gd name="connsiteY8" fmla="*/ 205946 h 906252"/>
              <a:gd name="connsiteX9" fmla="*/ 280087 w 510746"/>
              <a:gd name="connsiteY9" fmla="*/ 214184 h 906252"/>
              <a:gd name="connsiteX10" fmla="*/ 321276 w 510746"/>
              <a:gd name="connsiteY10" fmla="*/ 205946 h 906252"/>
              <a:gd name="connsiteX11" fmla="*/ 370703 w 510746"/>
              <a:gd name="connsiteY11" fmla="*/ 189470 h 906252"/>
              <a:gd name="connsiteX12" fmla="*/ 411892 w 510746"/>
              <a:gd name="connsiteY12" fmla="*/ 156519 h 906252"/>
              <a:gd name="connsiteX13" fmla="*/ 461319 w 510746"/>
              <a:gd name="connsiteY13" fmla="*/ 123568 h 906252"/>
              <a:gd name="connsiteX14" fmla="*/ 486033 w 510746"/>
              <a:gd name="connsiteY14" fmla="*/ 107092 h 906252"/>
              <a:gd name="connsiteX15" fmla="*/ 510746 w 510746"/>
              <a:gd name="connsiteY15" fmla="*/ 98854 h 906252"/>
              <a:gd name="connsiteX16" fmla="*/ 486033 w 510746"/>
              <a:gd name="connsiteY16" fmla="*/ 189470 h 906252"/>
              <a:gd name="connsiteX17" fmla="*/ 477795 w 510746"/>
              <a:gd name="connsiteY17" fmla="*/ 214184 h 906252"/>
              <a:gd name="connsiteX18" fmla="*/ 461319 w 510746"/>
              <a:gd name="connsiteY18" fmla="*/ 238897 h 906252"/>
              <a:gd name="connsiteX19" fmla="*/ 444844 w 510746"/>
              <a:gd name="connsiteY19" fmla="*/ 296562 h 906252"/>
              <a:gd name="connsiteX20" fmla="*/ 453081 w 510746"/>
              <a:gd name="connsiteY20" fmla="*/ 428368 h 906252"/>
              <a:gd name="connsiteX21" fmla="*/ 461319 w 510746"/>
              <a:gd name="connsiteY21" fmla="*/ 461319 h 906252"/>
              <a:gd name="connsiteX22" fmla="*/ 477795 w 510746"/>
              <a:gd name="connsiteY22" fmla="*/ 486032 h 906252"/>
              <a:gd name="connsiteX23" fmla="*/ 486033 w 510746"/>
              <a:gd name="connsiteY23" fmla="*/ 510746 h 906252"/>
              <a:gd name="connsiteX24" fmla="*/ 494271 w 510746"/>
              <a:gd name="connsiteY24" fmla="*/ 568411 h 906252"/>
              <a:gd name="connsiteX25" fmla="*/ 502508 w 510746"/>
              <a:gd name="connsiteY25" fmla="*/ 609600 h 906252"/>
              <a:gd name="connsiteX26" fmla="*/ 486033 w 510746"/>
              <a:gd name="connsiteY26" fmla="*/ 782595 h 906252"/>
              <a:gd name="connsiteX27" fmla="*/ 477795 w 510746"/>
              <a:gd name="connsiteY27" fmla="*/ 807308 h 906252"/>
              <a:gd name="connsiteX28" fmla="*/ 428368 w 510746"/>
              <a:gd name="connsiteY28" fmla="*/ 840259 h 906252"/>
              <a:gd name="connsiteX29" fmla="*/ 362465 w 510746"/>
              <a:gd name="connsiteY29" fmla="*/ 881449 h 906252"/>
              <a:gd name="connsiteX30" fmla="*/ 337752 w 510746"/>
              <a:gd name="connsiteY30" fmla="*/ 897924 h 906252"/>
              <a:gd name="connsiteX31" fmla="*/ 247135 w 510746"/>
              <a:gd name="connsiteY31" fmla="*/ 906162 h 90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0746" h="906252">
                <a:moveTo>
                  <a:pt x="0" y="16476"/>
                </a:moveTo>
                <a:lnTo>
                  <a:pt x="65903" y="8238"/>
                </a:lnTo>
                <a:cubicBezTo>
                  <a:pt x="82438" y="5876"/>
                  <a:pt x="98627" y="0"/>
                  <a:pt x="115330" y="0"/>
                </a:cubicBezTo>
                <a:cubicBezTo>
                  <a:pt x="135211" y="0"/>
                  <a:pt x="161732" y="9976"/>
                  <a:pt x="181233" y="16476"/>
                </a:cubicBezTo>
                <a:cubicBezTo>
                  <a:pt x="186725" y="24714"/>
                  <a:pt x="193687" y="32142"/>
                  <a:pt x="197708" y="41189"/>
                </a:cubicBezTo>
                <a:cubicBezTo>
                  <a:pt x="204761" y="57059"/>
                  <a:pt x="214184" y="90616"/>
                  <a:pt x="214184" y="90616"/>
                </a:cubicBezTo>
                <a:cubicBezTo>
                  <a:pt x="216930" y="115330"/>
                  <a:pt x="218334" y="140230"/>
                  <a:pt x="222422" y="164757"/>
                </a:cubicBezTo>
                <a:cubicBezTo>
                  <a:pt x="223850" y="173322"/>
                  <a:pt x="225236" y="182689"/>
                  <a:pt x="230660" y="189470"/>
                </a:cubicBezTo>
                <a:cubicBezTo>
                  <a:pt x="236845" y="197201"/>
                  <a:pt x="246518" y="201518"/>
                  <a:pt x="255373" y="205946"/>
                </a:cubicBezTo>
                <a:cubicBezTo>
                  <a:pt x="263140" y="209829"/>
                  <a:pt x="271849" y="211438"/>
                  <a:pt x="280087" y="214184"/>
                </a:cubicBezTo>
                <a:cubicBezTo>
                  <a:pt x="293817" y="211438"/>
                  <a:pt x="307768" y="209630"/>
                  <a:pt x="321276" y="205946"/>
                </a:cubicBezTo>
                <a:cubicBezTo>
                  <a:pt x="338031" y="201376"/>
                  <a:pt x="370703" y="189470"/>
                  <a:pt x="370703" y="189470"/>
                </a:cubicBezTo>
                <a:cubicBezTo>
                  <a:pt x="401146" y="143808"/>
                  <a:pt x="369762" y="179925"/>
                  <a:pt x="411892" y="156519"/>
                </a:cubicBezTo>
                <a:cubicBezTo>
                  <a:pt x="429201" y="146903"/>
                  <a:pt x="444843" y="134552"/>
                  <a:pt x="461319" y="123568"/>
                </a:cubicBezTo>
                <a:cubicBezTo>
                  <a:pt x="469557" y="118076"/>
                  <a:pt x="476640" y="110223"/>
                  <a:pt x="486033" y="107092"/>
                </a:cubicBezTo>
                <a:lnTo>
                  <a:pt x="510746" y="98854"/>
                </a:lnTo>
                <a:cubicBezTo>
                  <a:pt x="499102" y="157071"/>
                  <a:pt x="506935" y="126762"/>
                  <a:pt x="486033" y="189470"/>
                </a:cubicBezTo>
                <a:cubicBezTo>
                  <a:pt x="483287" y="197708"/>
                  <a:pt x="482612" y="206959"/>
                  <a:pt x="477795" y="214184"/>
                </a:cubicBezTo>
                <a:lnTo>
                  <a:pt x="461319" y="238897"/>
                </a:lnTo>
                <a:cubicBezTo>
                  <a:pt x="457434" y="250553"/>
                  <a:pt x="444844" y="286215"/>
                  <a:pt x="444844" y="296562"/>
                </a:cubicBezTo>
                <a:cubicBezTo>
                  <a:pt x="444844" y="340583"/>
                  <a:pt x="448701" y="384565"/>
                  <a:pt x="453081" y="428368"/>
                </a:cubicBezTo>
                <a:cubicBezTo>
                  <a:pt x="454208" y="439634"/>
                  <a:pt x="456859" y="450913"/>
                  <a:pt x="461319" y="461319"/>
                </a:cubicBezTo>
                <a:cubicBezTo>
                  <a:pt x="465219" y="470419"/>
                  <a:pt x="472303" y="477794"/>
                  <a:pt x="477795" y="486032"/>
                </a:cubicBezTo>
                <a:cubicBezTo>
                  <a:pt x="480541" y="494270"/>
                  <a:pt x="484330" y="502231"/>
                  <a:pt x="486033" y="510746"/>
                </a:cubicBezTo>
                <a:cubicBezTo>
                  <a:pt x="489841" y="529786"/>
                  <a:pt x="491079" y="549258"/>
                  <a:pt x="494271" y="568411"/>
                </a:cubicBezTo>
                <a:cubicBezTo>
                  <a:pt x="496573" y="582222"/>
                  <a:pt x="499762" y="595870"/>
                  <a:pt x="502508" y="609600"/>
                </a:cubicBezTo>
                <a:cubicBezTo>
                  <a:pt x="496601" y="710025"/>
                  <a:pt x="504887" y="716606"/>
                  <a:pt x="486033" y="782595"/>
                </a:cubicBezTo>
                <a:cubicBezTo>
                  <a:pt x="483647" y="790944"/>
                  <a:pt x="483935" y="801168"/>
                  <a:pt x="477795" y="807308"/>
                </a:cubicBezTo>
                <a:cubicBezTo>
                  <a:pt x="463793" y="821309"/>
                  <a:pt x="428368" y="840259"/>
                  <a:pt x="428368" y="840259"/>
                </a:cubicBezTo>
                <a:cubicBezTo>
                  <a:pt x="388846" y="899541"/>
                  <a:pt x="444811" y="826553"/>
                  <a:pt x="362465" y="881449"/>
                </a:cubicBezTo>
                <a:cubicBezTo>
                  <a:pt x="354227" y="886941"/>
                  <a:pt x="347235" y="895079"/>
                  <a:pt x="337752" y="897924"/>
                </a:cubicBezTo>
                <a:cubicBezTo>
                  <a:pt x="305113" y="907715"/>
                  <a:pt x="279195" y="906162"/>
                  <a:pt x="247135" y="90616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3" name="꺾인 연결선 202"/>
          <p:cNvCxnSpPr>
            <a:stCxn id="57" idx="1"/>
            <a:endCxn id="232" idx="0"/>
          </p:cNvCxnSpPr>
          <p:nvPr/>
        </p:nvCxnSpPr>
        <p:spPr>
          <a:xfrm rot="10800000" flipV="1">
            <a:off x="1336640" y="2858621"/>
            <a:ext cx="81116" cy="8712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꺾인 연결선 204"/>
          <p:cNvCxnSpPr>
            <a:stCxn id="58" idx="1"/>
            <a:endCxn id="232" idx="2"/>
          </p:cNvCxnSpPr>
          <p:nvPr/>
        </p:nvCxnSpPr>
        <p:spPr>
          <a:xfrm rot="10800000">
            <a:off x="1336640" y="4041251"/>
            <a:ext cx="81116" cy="89403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Google Shape;56;p13"/>
          <p:cNvSpPr/>
          <p:nvPr/>
        </p:nvSpPr>
        <p:spPr>
          <a:xfrm>
            <a:off x="7600502" y="2709596"/>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29" name="Google Shape;56;p13"/>
          <p:cNvSpPr/>
          <p:nvPr/>
        </p:nvSpPr>
        <p:spPr>
          <a:xfrm>
            <a:off x="7600502" y="4780343"/>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32" name="Google Shape;56;p13"/>
          <p:cNvSpPr/>
          <p:nvPr/>
        </p:nvSpPr>
        <p:spPr>
          <a:xfrm>
            <a:off x="1101653" y="3729851"/>
            <a:ext cx="469973"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36" name="TextBox 235"/>
          <p:cNvSpPr txBox="1"/>
          <p:nvPr/>
        </p:nvSpPr>
        <p:spPr>
          <a:xfrm>
            <a:off x="366833" y="5919350"/>
            <a:ext cx="2920722" cy="253916"/>
          </a:xfrm>
          <a:prstGeom prst="rect">
            <a:avLst/>
          </a:prstGeom>
          <a:noFill/>
          <a:ln>
            <a:solidFill>
              <a:schemeClr val="tx1"/>
            </a:solidFill>
          </a:ln>
        </p:spPr>
        <p:txBody>
          <a:bodyPr wrap="square" rtlCol="0">
            <a:spAutoFit/>
          </a:bodyPr>
          <a:lstStyle/>
          <a:p>
            <a:r>
              <a:rPr lang="en-US" altLang="ko-KR" sz="1050" dirty="0" smtClean="0"/>
              <a:t>Two arrows into one tensor means multiplication</a:t>
            </a:r>
            <a:endParaRPr lang="ko-KR" altLang="en-US" sz="1050" dirty="0"/>
          </a:p>
        </p:txBody>
      </p:sp>
      <p:cxnSp>
        <p:nvCxnSpPr>
          <p:cNvPr id="238" name="꺾인 연결선 237"/>
          <p:cNvCxnSpPr>
            <a:stCxn id="76" idx="3"/>
          </p:cNvCxnSpPr>
          <p:nvPr/>
        </p:nvCxnSpPr>
        <p:spPr>
          <a:xfrm flipH="1">
            <a:off x="7852245" y="2002163"/>
            <a:ext cx="448750" cy="3255479"/>
          </a:xfrm>
          <a:prstGeom prst="bentConnector4">
            <a:avLst>
              <a:gd name="adj1" fmla="val -50942"/>
              <a:gd name="adj2" fmla="val 999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직선 화살표 연결선 243"/>
          <p:cNvCxnSpPr>
            <a:stCxn id="87" idx="0"/>
            <a:endCxn id="229" idx="2"/>
          </p:cNvCxnSpPr>
          <p:nvPr/>
        </p:nvCxnSpPr>
        <p:spPr>
          <a:xfrm flipV="1">
            <a:off x="7834242" y="5091743"/>
            <a:ext cx="10497" cy="264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모서리가 둥근 직사각형 249"/>
          <p:cNvSpPr/>
          <p:nvPr/>
        </p:nvSpPr>
        <p:spPr>
          <a:xfrm>
            <a:off x="2849654" y="1027609"/>
            <a:ext cx="3489814" cy="351148"/>
          </a:xfrm>
          <a:prstGeom prst="roundRect">
            <a:avLst/>
          </a:prstGeom>
          <a:solidFill>
            <a:schemeClr val="accent4">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Similarity score</a:t>
            </a:r>
            <a:endParaRPr lang="ko-KR" altLang="en-US" sz="1400" dirty="0">
              <a:solidFill>
                <a:schemeClr val="tx1"/>
              </a:solidFill>
            </a:endParaRPr>
          </a:p>
        </p:txBody>
      </p:sp>
      <p:cxnSp>
        <p:nvCxnSpPr>
          <p:cNvPr id="253" name="꺾인 연결선 252"/>
          <p:cNvCxnSpPr>
            <a:stCxn id="232" idx="1"/>
            <a:endCxn id="75" idx="2"/>
          </p:cNvCxnSpPr>
          <p:nvPr/>
        </p:nvCxnSpPr>
        <p:spPr>
          <a:xfrm rot="10800000">
            <a:off x="840303" y="2157863"/>
            <a:ext cx="261350" cy="17276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5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pPr marL="0" indent="0">
                  <a:buNone/>
                </a:pPr>
                <a:r>
                  <a:rPr lang="en-US" altLang="ko-KR" dirty="0" smtClean="0"/>
                  <a:t>0. Embed words in conversation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2</m:t>
                        </m:r>
                      </m:sub>
                    </m:sSub>
                    <m:r>
                      <a:rPr lang="en-US" altLang="ko-KR" i="1">
                        <a:latin typeface="Cambria Math" panose="02040503050406030204" pitchFamily="18" charset="0"/>
                      </a:rPr>
                      <m:t>, …,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b="0" i="1" smtClean="0">
                            <a:latin typeface="Cambria Math" panose="02040503050406030204" pitchFamily="18" charset="0"/>
                          </a:rPr>
                          <m:t>𝑛</m:t>
                        </m:r>
                      </m:sub>
                    </m:sSub>
                  </m:oMath>
                </a14:m>
                <a:r>
                  <a:rPr lang="en-US" altLang="ko-KR" dirty="0" smtClean="0"/>
                  <a:t>)</a:t>
                </a:r>
                <a:br>
                  <a:rPr lang="en-US" altLang="ko-KR" dirty="0" smtClean="0"/>
                </a:br>
                <a:r>
                  <a:rPr lang="en-US" altLang="ko-KR" dirty="0" smtClean="0"/>
                  <a:t>          and words in responses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2</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𝑚</m:t>
                        </m:r>
                      </m:sub>
                    </m:sSub>
                  </m:oMath>
                </a14:m>
                <a:r>
                  <a:rPr lang="en-US" altLang="ko-KR" dirty="0" smtClean="0"/>
                  <a:t>) by pre-trained embedding matrix</a:t>
                </a:r>
              </a:p>
              <a:p>
                <a:pPr marL="0" indent="0">
                  <a:buNone/>
                </a:pPr>
                <a:endParaRPr lang="en-US" altLang="ko-KR" sz="1000" dirty="0"/>
              </a:p>
              <a:p>
                <a:pPr marL="0" indent="0">
                  <a:buNone/>
                </a:pPr>
                <a:r>
                  <a:rPr lang="en-US" altLang="ko-KR" dirty="0" smtClean="0"/>
                  <a:t>1. Generate 3 types of context-encoded memory representations:</a:t>
                </a:r>
              </a:p>
              <a:p>
                <a:pPr marL="914400" lvl="1" indent="-457200">
                  <a:buFont typeface="+mj-lt"/>
                  <a:buAutoNum type="arabicPeriod"/>
                </a:pPr>
                <a:r>
                  <a:rPr lang="en-US" altLang="ko-KR" dirty="0" smtClean="0"/>
                  <a:t>Forward context memory: Words encoded by LSTM_F in forward direction</a:t>
                </a:r>
                <a:br>
                  <a:rPr lang="en-US" altLang="ko-KR" dirty="0" smtClean="0"/>
                </a:br>
                <a:r>
                  <a:rPr lang="en-US" altLang="ko-KR" dirty="0" smtClean="0"/>
                  <a:t/>
                </a:r>
                <a:br>
                  <a:rPr lang="en-US" altLang="ko-KR" dirty="0" smtClean="0"/>
                </a:b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𝐿𝑆𝑇</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𝑀</m:t>
                        </m:r>
                      </m:e>
                      <m:sup>
                        <m:r>
                          <a:rPr lang="en-US" altLang="ko-KR" b="0" i="1" smtClean="0">
                            <a:latin typeface="Cambria Math" panose="02040503050406030204" pitchFamily="18" charset="0"/>
                          </a:rPr>
                          <m:t>𝐹</m:t>
                        </m:r>
                      </m:sup>
                    </m:sSup>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 …,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oMath>
                </a14:m>
                <a:endParaRPr lang="en-US" altLang="ko-KR" dirty="0" smtClean="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Backward context memory: Words </a:t>
                </a:r>
                <a:r>
                  <a:rPr lang="en-US" altLang="ko-KR" dirty="0"/>
                  <a:t>encoded by </a:t>
                </a:r>
                <a:r>
                  <a:rPr lang="en-US" altLang="ko-KR" dirty="0" smtClean="0"/>
                  <a:t>LSTM_B </a:t>
                </a:r>
                <a:r>
                  <a:rPr lang="en-US" altLang="ko-KR" dirty="0"/>
                  <a:t>in </a:t>
                </a:r>
                <a:r>
                  <a:rPr lang="en-US" altLang="ko-KR" dirty="0" smtClean="0"/>
                  <a:t>Backward direction</a:t>
                </a:r>
                <a:br>
                  <a:rPr lang="en-US" altLang="ko-KR" dirty="0" smtClean="0"/>
                </a:br>
                <a:r>
                  <a:rPr lang="en-US" altLang="ko-KR" dirty="0" smtClean="0"/>
                  <a:t/>
                </a:r>
                <a:br>
                  <a:rPr lang="en-US" altLang="ko-KR" dirty="0" smtClean="0"/>
                </a:b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en-US" altLang="ko-KR" i="1">
                        <a:latin typeface="Cambria Math" panose="02040503050406030204" pitchFamily="18" charset="0"/>
                      </a:rPr>
                      <m:t>𝐿𝑆𝑇</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𝑀</m:t>
                        </m:r>
                      </m:e>
                      <m:sup>
                        <m:r>
                          <a:rPr lang="en-US" altLang="ko-KR" b="0" i="1" smtClean="0">
                            <a:latin typeface="Cambria Math" panose="02040503050406030204" pitchFamily="18" charset="0"/>
                          </a:rPr>
                          <m:t>𝐵</m:t>
                        </m:r>
                      </m:sup>
                    </m:sSup>
                    <m:r>
                      <a:rPr lang="en-US" altLang="ko-KR" i="1" smtClean="0">
                        <a:latin typeface="Cambria Math" panose="02040503050406030204" pitchFamily="18" charset="0"/>
                      </a:rPr>
                      <m:t> </m:t>
                    </m:r>
                    <m:r>
                      <a:rPr lang="en-US" altLang="ko-KR" i="1">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𝑛</m:t>
                        </m:r>
                      </m:sub>
                    </m:sSub>
                    <m:r>
                      <a:rPr lang="en-US" altLang="ko-KR" i="1" smtClean="0">
                        <a:latin typeface="Cambria Math" panose="02040503050406030204" pitchFamily="18" charset="0"/>
                      </a:rPr>
                      <m:t>,</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b="0" i="1" smtClean="0">
                            <a:latin typeface="Cambria Math" panose="02040503050406030204" pitchFamily="18" charset="0"/>
                          </a:rPr>
                          <m:t>𝑛</m:t>
                        </m:r>
                        <m:r>
                          <a:rPr lang="en-US" altLang="ko-KR" b="0" i="1" smtClean="0">
                            <a:latin typeface="Cambria Math" panose="02040503050406030204" pitchFamily="18" charset="0"/>
                          </a:rPr>
                          <m:t>−1</m:t>
                        </m:r>
                      </m:sub>
                    </m:sSub>
                    <m:r>
                      <a:rPr lang="en-US" altLang="ko-KR" i="1">
                        <a:latin typeface="Cambria Math" panose="02040503050406030204" pitchFamily="18" charset="0"/>
                      </a:rPr>
                      <m:t>, …,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r>
                      <a:rPr lang="en-US" altLang="ko-KR" i="1">
                        <a:latin typeface="Cambria Math" panose="02040503050406030204" pitchFamily="18" charset="0"/>
                      </a:rPr>
                      <m:t>)</m:t>
                    </m:r>
                  </m:oMath>
                </a14:m>
                <a:endParaRPr lang="en-US" altLang="ko-KR" dirty="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Bidirectional context memory: Sum of forward and backward memories:</a:t>
                </a:r>
                <a:br>
                  <a:rPr lang="en-US" altLang="ko-KR" dirty="0" smtClean="0"/>
                </a:br>
                <a:r>
                  <a:rPr lang="en-US" altLang="ko-KR" dirty="0" smtClean="0"/>
                  <a:t/>
                </a:r>
                <a:br>
                  <a:rPr lang="en-US" altLang="ko-KR" dirty="0" smtClean="0"/>
                </a:b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𝑓</m:t>
                        </m:r>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i="1">
                        <a:latin typeface="Cambria Math" panose="02040503050406030204" pitchFamily="18" charset="0"/>
                      </a:rPr>
                      <m:t>𝐿𝑆𝑇</m:t>
                    </m:r>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𝑀</m:t>
                        </m:r>
                      </m:e>
                      <m:sup>
                        <m:r>
                          <a:rPr lang="en-US" altLang="ko-KR" b="0" i="1" smtClean="0">
                            <a:latin typeface="Cambria Math" panose="02040503050406030204" pitchFamily="18" charset="0"/>
                          </a:rPr>
                          <m:t>𝐹</m:t>
                        </m:r>
                      </m:sup>
                    </m:sSup>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1</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2</m:t>
                            </m:r>
                          </m:sub>
                        </m:sSub>
                        <m:r>
                          <a:rPr lang="en-US" altLang="ko-KR" i="1">
                            <a:latin typeface="Cambria Math" panose="02040503050406030204" pitchFamily="18" charset="0"/>
                          </a:rPr>
                          <m:t>, …,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e>
                    </m:d>
                    <m:r>
                      <a:rPr lang="en-US" altLang="ko-KR" b="0" i="1" smtClean="0">
                        <a:latin typeface="Cambria Math" panose="02040503050406030204" pitchFamily="18" charset="0"/>
                      </a:rPr>
                      <m:t>+</m:t>
                    </m:r>
                    <m:r>
                      <a:rPr lang="en-US" altLang="ko-KR" i="1">
                        <a:latin typeface="Cambria Math" panose="02040503050406030204" pitchFamily="18" charset="0"/>
                      </a:rPr>
                      <m:t>𝐿𝑆𝑇</m:t>
                    </m:r>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𝑀</m:t>
                        </m:r>
                      </m:e>
                      <m:sup>
                        <m:r>
                          <a:rPr lang="en-US" altLang="ko-KR" b="0" i="1" smtClean="0">
                            <a:latin typeface="Cambria Math" panose="02040503050406030204" pitchFamily="18" charset="0"/>
                          </a:rPr>
                          <m:t>𝐵</m:t>
                        </m:r>
                      </m:sup>
                    </m:s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𝑛</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𝑛</m:t>
                        </m:r>
                        <m:r>
                          <a:rPr lang="en-US" altLang="ko-KR" i="1">
                            <a:latin typeface="Cambria Math" panose="02040503050406030204" pitchFamily="18" charset="0"/>
                          </a:rPr>
                          <m:t>−1</m:t>
                        </m:r>
                      </m:sub>
                    </m:sSub>
                    <m:r>
                      <a:rPr lang="en-US" altLang="ko-KR" i="1">
                        <a:latin typeface="Cambria Math" panose="02040503050406030204" pitchFamily="18" charset="0"/>
                      </a:rPr>
                      <m:t>, …,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r>
                      <a:rPr lang="en-US" altLang="ko-KR" i="1">
                        <a:latin typeface="Cambria Math" panose="02040503050406030204" pitchFamily="18" charset="0"/>
                      </a:rPr>
                      <m:t>)</m:t>
                    </m:r>
                  </m:oMath>
                </a14:m>
                <a:endParaRPr lang="en-US" altLang="ko-KR" dirty="0" smtClean="0"/>
              </a:p>
              <a:p>
                <a:pPr marL="457200" lvl="1" indent="0">
                  <a:buNone/>
                </a:pPr>
                <a:endParaRPr lang="en-US" altLang="ko-KR" dirty="0" smtClean="0"/>
              </a:p>
              <a:p>
                <a:pPr marL="0" indent="0">
                  <a:buNone/>
                </a:pPr>
                <a:r>
                  <a:rPr lang="en-US" altLang="ko-KR" dirty="0" smtClean="0"/>
                  <a:t>2. Encode responses:	</a:t>
                </a:r>
                <a14:m>
                  <m:oMath xmlns:m="http://schemas.openxmlformats.org/officeDocument/2006/math">
                    <m:r>
                      <a:rPr lang="en-US" altLang="ko-KR" b="0" i="1" smtClean="0">
                        <a:latin typeface="Cambria Math" panose="02040503050406030204" pitchFamily="18" charset="0"/>
                      </a:rPr>
                      <m:t>𝑢</m:t>
                    </m:r>
                    <m:r>
                      <a:rPr lang="en-US" altLang="ko-KR" i="1">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𝑀</m:t>
                        </m:r>
                      </m:e>
                      <m:sup>
                        <m:r>
                          <a:rPr lang="en-US" altLang="ko-KR" b="0" i="1" smtClean="0">
                            <a:latin typeface="Cambria Math" panose="02040503050406030204" pitchFamily="18" charset="0"/>
                          </a:rPr>
                          <m:t>𝑇</m:t>
                        </m:r>
                      </m:sup>
                    </m:sSup>
                    <m:r>
                      <a:rPr lang="en-US" altLang="ko-KR" i="1">
                        <a:latin typeface="Cambria Math" panose="02040503050406030204" pitchFamily="18" charset="0"/>
                      </a:rPr>
                      <m:t>𝐿𝑆𝑇</m:t>
                    </m:r>
                    <m:sSup>
                      <m:sSupPr>
                        <m:ctrlPr>
                          <a:rPr lang="en-US" altLang="ko-KR" i="1">
                            <a:latin typeface="Cambria Math" panose="02040503050406030204" pitchFamily="18" charset="0"/>
                          </a:rPr>
                        </m:ctrlPr>
                      </m:sSupPr>
                      <m:e>
                        <m:r>
                          <a:rPr lang="en-US" altLang="ko-KR" i="1">
                            <a:latin typeface="Cambria Math" panose="02040503050406030204" pitchFamily="18" charset="0"/>
                          </a:rPr>
                          <m:t>𝑀</m:t>
                        </m:r>
                      </m:e>
                      <m:sup>
                        <m:r>
                          <a:rPr lang="en-US" altLang="ko-KR" b="0" i="1" smtClean="0">
                            <a:latin typeface="Cambria Math" panose="02040503050406030204" pitchFamily="18" charset="0"/>
                          </a:rPr>
                          <m:t>𝑅</m:t>
                        </m:r>
                      </m:sup>
                    </m:sSup>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𝑚</m:t>
                        </m:r>
                      </m:sub>
                    </m:sSub>
                    <m:r>
                      <a:rPr lang="en-US" altLang="ko-KR" b="0" i="1" smtClean="0">
                        <a:latin typeface="Cambria Math" panose="02040503050406030204" pitchFamily="18" charset="0"/>
                      </a:rPr>
                      <m:t>)</m:t>
                    </m:r>
                  </m:oMath>
                </a14:m>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98" t="-1143"/>
                </a:stretch>
              </a:blipFill>
            </p:spPr>
            <p:txBody>
              <a:bodyPr/>
              <a:lstStyle/>
              <a:p>
                <a:r>
                  <a:rPr lang="ko-KR" altLang="en-US">
                    <a:noFill/>
                  </a:rPr>
                  <a:t> </a:t>
                </a:r>
              </a:p>
            </p:txBody>
          </p:sp>
        </mc:Fallback>
      </mc:AlternateContent>
      <p:sp>
        <p:nvSpPr>
          <p:cNvPr id="4" name="TextBox 3"/>
          <p:cNvSpPr txBox="1"/>
          <p:nvPr/>
        </p:nvSpPr>
        <p:spPr>
          <a:xfrm>
            <a:off x="7886241" y="2831335"/>
            <a:ext cx="859315" cy="369332"/>
          </a:xfrm>
          <a:prstGeom prst="rect">
            <a:avLst/>
          </a:prstGeom>
          <a:noFill/>
        </p:spPr>
        <p:txBody>
          <a:bodyPr wrap="square" rtlCol="0">
            <a:spAutoFit/>
          </a:bodyPr>
          <a:lstStyle/>
          <a:p>
            <a:r>
              <a:rPr lang="en-US" altLang="ko-KR" dirty="0" smtClean="0"/>
              <a:t>Eq.1</a:t>
            </a:r>
            <a:endParaRPr lang="ko-KR" altLang="en-US" dirty="0"/>
          </a:p>
        </p:txBody>
      </p:sp>
      <p:sp>
        <p:nvSpPr>
          <p:cNvPr id="5" name="TextBox 4"/>
          <p:cNvSpPr txBox="1"/>
          <p:nvPr/>
        </p:nvSpPr>
        <p:spPr>
          <a:xfrm>
            <a:off x="7886241" y="3997287"/>
            <a:ext cx="859315" cy="369332"/>
          </a:xfrm>
          <a:prstGeom prst="rect">
            <a:avLst/>
          </a:prstGeom>
          <a:noFill/>
        </p:spPr>
        <p:txBody>
          <a:bodyPr wrap="square" rtlCol="0">
            <a:spAutoFit/>
          </a:bodyPr>
          <a:lstStyle/>
          <a:p>
            <a:r>
              <a:rPr lang="en-US" altLang="ko-KR" dirty="0" smtClean="0"/>
              <a:t>Eq.2</a:t>
            </a:r>
            <a:endParaRPr lang="ko-KR" altLang="en-US" dirty="0"/>
          </a:p>
        </p:txBody>
      </p:sp>
      <p:sp>
        <p:nvSpPr>
          <p:cNvPr id="6" name="TextBox 5"/>
          <p:cNvSpPr txBox="1"/>
          <p:nvPr/>
        </p:nvSpPr>
        <p:spPr>
          <a:xfrm>
            <a:off x="7886240" y="5010297"/>
            <a:ext cx="859315" cy="369332"/>
          </a:xfrm>
          <a:prstGeom prst="rect">
            <a:avLst/>
          </a:prstGeom>
          <a:noFill/>
        </p:spPr>
        <p:txBody>
          <a:bodyPr wrap="square" rtlCol="0">
            <a:spAutoFit/>
          </a:bodyPr>
          <a:lstStyle/>
          <a:p>
            <a:r>
              <a:rPr lang="en-US" altLang="ko-KR" dirty="0" smtClean="0"/>
              <a:t>Eq.3</a:t>
            </a:r>
            <a:endParaRPr lang="ko-KR" altLang="en-US" dirty="0"/>
          </a:p>
        </p:txBody>
      </p:sp>
      <p:sp>
        <p:nvSpPr>
          <p:cNvPr id="7" name="TextBox 6"/>
          <p:cNvSpPr txBox="1"/>
          <p:nvPr/>
        </p:nvSpPr>
        <p:spPr>
          <a:xfrm>
            <a:off x="7886239" y="5723502"/>
            <a:ext cx="859315" cy="369332"/>
          </a:xfrm>
          <a:prstGeom prst="rect">
            <a:avLst/>
          </a:prstGeom>
          <a:noFill/>
        </p:spPr>
        <p:txBody>
          <a:bodyPr wrap="square" rtlCol="0">
            <a:spAutoFit/>
          </a:bodyPr>
          <a:lstStyle/>
          <a:p>
            <a:r>
              <a:rPr lang="en-US" altLang="ko-KR" dirty="0" smtClean="0"/>
              <a:t>Eq.4</a:t>
            </a:r>
            <a:endParaRPr lang="ko-KR" altLang="en-US" dirty="0"/>
          </a:p>
        </p:txBody>
      </p:sp>
    </p:spTree>
    <p:extLst>
      <p:ext uri="{BB962C8B-B14F-4D97-AF65-F5344CB8AC3E}">
        <p14:creationId xmlns:p14="http://schemas.microsoft.com/office/powerpoint/2010/main" val="3356771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lnSpcReduction="10000"/>
              </a:bodyPr>
              <a:lstStyle/>
              <a:p>
                <a:pPr marL="0" indent="0">
                  <a:buNone/>
                </a:pPr>
                <a:r>
                  <a:rPr lang="en-US" altLang="ko-KR" dirty="0"/>
                  <a:t>3</a:t>
                </a:r>
                <a:r>
                  <a:rPr lang="en-US" altLang="ko-KR" dirty="0" smtClean="0"/>
                  <a:t>. Generate information-augmented response:</a:t>
                </a:r>
              </a:p>
              <a:p>
                <a:pPr marL="914400" lvl="1" indent="-457200">
                  <a:buFont typeface="+mj-lt"/>
                  <a:buAutoNum type="arabicPeriod"/>
                </a:pPr>
                <a:r>
                  <a:rPr lang="en-US" altLang="ko-KR" dirty="0" smtClean="0"/>
                  <a:t>Generate </a:t>
                </a:r>
                <a:r>
                  <a:rPr lang="en-US" altLang="ko-KR" b="1" dirty="0" smtClean="0"/>
                  <a:t>Forward </a:t>
                </a:r>
                <a:r>
                  <a:rPr lang="en-US" altLang="ko-KR" b="1" dirty="0"/>
                  <a:t>A</a:t>
                </a:r>
                <a:r>
                  <a:rPr lang="en-US" altLang="ko-KR" b="1" dirty="0" smtClean="0"/>
                  <a:t>ttention</a:t>
                </a:r>
                <a:r>
                  <a:rPr lang="en-US" altLang="ko-KR" dirty="0" smtClean="0"/>
                  <a:t> by cosine similarity</a:t>
                </a:r>
                <a:br>
                  <a:rPr lang="en-US" altLang="ko-KR" dirty="0" smtClean="0"/>
                </a:br>
                <a:r>
                  <a:rPr lang="en-US" altLang="ko-KR" dirty="0" smtClean="0"/>
                  <a:t>between each element of forward memory and encoded response:</a:t>
                </a:r>
                <a:br>
                  <a:rPr lang="en-US" altLang="ko-KR" dirty="0" smtClean="0"/>
                </a:br>
                <a:r>
                  <a:rPr lang="en-US" altLang="ko-KR" dirty="0"/>
                  <a:t/>
                </a:r>
                <a:br>
                  <a:rPr lang="en-US" altLang="ko-KR" dirty="0"/>
                </a:b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𝑆𝑜𝑓𝑡𝑚𝑎𝑥</m:t>
                    </m:r>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𝑓</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𝑇</m:t>
                        </m:r>
                      </m:sup>
                    </m:sSubSup>
                    <m:r>
                      <a:rPr lang="en-US" altLang="ko-KR" b="0" i="1" smtClean="0">
                        <a:latin typeface="Cambria Math" panose="02040503050406030204" pitchFamily="18" charset="0"/>
                      </a:rPr>
                      <m:t>𝑢</m:t>
                    </m:r>
                    <m:r>
                      <a:rPr lang="en-US" altLang="ko-KR" b="0" i="1" smtClean="0">
                        <a:latin typeface="Cambria Math" panose="02040503050406030204" pitchFamily="18" charset="0"/>
                      </a:rPr>
                      <m:t>)</m:t>
                    </m:r>
                  </m:oMath>
                </a14:m>
                <a:endParaRPr lang="en-US" altLang="ko-KR" dirty="0" smtClean="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Weighted sum of </a:t>
                </a:r>
                <a:r>
                  <a:rPr lang="en-US" altLang="ko-KR" dirty="0"/>
                  <a:t>bidirectional memory </a:t>
                </a:r>
                <a:r>
                  <a:rPr lang="en-US" altLang="ko-KR" dirty="0" smtClean="0"/>
                  <a:t>with forward attention coefficients:</a:t>
                </a:r>
                <a:br>
                  <a:rPr lang="en-US" altLang="ko-KR" dirty="0" smtClean="0"/>
                </a:br>
                <a:r>
                  <a:rPr lang="en-US" altLang="ko-KR" dirty="0" smtClean="0"/>
                  <a:t/>
                </a:r>
                <a:br>
                  <a:rPr lang="en-US" altLang="ko-KR" dirty="0" smtClean="0"/>
                </a:b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𝑢</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𝑢</m:t>
                    </m:r>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𝑜</m:t>
                        </m:r>
                      </m:e>
                      <m:sup>
                        <m:r>
                          <a:rPr lang="en-US" altLang="ko-KR" i="1">
                            <a:latin typeface="Cambria Math" panose="02040503050406030204" pitchFamily="18" charset="0"/>
                          </a:rPr>
                          <m:t>𝐹</m:t>
                        </m:r>
                      </m:sup>
                    </m:sSup>
                    <m:r>
                      <a:rPr lang="pt-BR" altLang="ko-KR" i="1" smtClean="0">
                        <a:latin typeface="Cambria Math" panose="02040503050406030204" pitchFamily="18" charset="0"/>
                      </a:rPr>
                      <m:t>=</m:t>
                    </m:r>
                    <m:r>
                      <a:rPr lang="en-US" altLang="ko-KR" b="0" i="1" smtClean="0">
                        <a:latin typeface="Cambria Math" panose="02040503050406030204" pitchFamily="18" charset="0"/>
                      </a:rPr>
                      <m:t>𝑢</m:t>
                    </m:r>
                    <m:r>
                      <a:rPr lang="en-US" altLang="ko-KR" b="0" i="1" smtClean="0">
                        <a:latin typeface="Cambria Math" panose="02040503050406030204" pitchFamily="18" charset="0"/>
                      </a:rPr>
                      <m:t>+</m:t>
                    </m:r>
                    <m:nary>
                      <m:naryPr>
                        <m:chr m:val="∑"/>
                        <m:ctrlPr>
                          <a:rPr lang="pt-BR"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pt-BR" altLang="ko-KR" i="1" smtClean="0">
                            <a:latin typeface="Cambria Math" panose="02040503050406030204" pitchFamily="18" charset="0"/>
                          </a:rPr>
                          <m:t>=1</m:t>
                        </m:r>
                      </m:sub>
                      <m:sup>
                        <m:r>
                          <a:rPr lang="en-US" altLang="ko-KR" b="0" i="1" smtClean="0">
                            <a:latin typeface="Cambria Math" panose="02040503050406030204" pitchFamily="18" charset="0"/>
                          </a:rPr>
                          <m:t>𝑛</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e>
                    </m:nary>
                    <m:r>
                      <a:rPr lang="en-US" altLang="ko-KR" i="1">
                        <a:latin typeface="Cambria Math" panose="02040503050406030204" pitchFamily="18" charset="0"/>
                      </a:rPr>
                      <m:t>∙</m:t>
                    </m:r>
                    <m:r>
                      <a:rPr lang="en-US" altLang="ko-KR" b="0" i="1" smtClean="0">
                        <a:latin typeface="Cambria Math" panose="02040503050406030204" pitchFamily="18" charset="0"/>
                      </a:rPr>
                      <m:t>𝑓</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oMath>
                </a14:m>
                <a:endParaRPr lang="en-US" altLang="ko-KR" dirty="0" smtClean="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Generate </a:t>
                </a:r>
                <a:r>
                  <a:rPr lang="en-US" altLang="ko-KR" b="1" dirty="0" smtClean="0"/>
                  <a:t>Backward Attention</a:t>
                </a:r>
                <a:r>
                  <a:rPr lang="en-US" altLang="ko-KR" dirty="0" smtClean="0"/>
                  <a:t> </a:t>
                </a:r>
                <a:r>
                  <a:rPr lang="en-US" altLang="ko-KR" dirty="0"/>
                  <a:t>by cosine similarity</a:t>
                </a:r>
                <a:br>
                  <a:rPr lang="en-US" altLang="ko-KR" dirty="0"/>
                </a:br>
                <a:r>
                  <a:rPr lang="en-US" altLang="ko-KR" dirty="0"/>
                  <a:t>between each element of forward memory and encoded response:</a:t>
                </a:r>
                <a:br>
                  <a:rPr lang="en-US" altLang="ko-KR" dirty="0"/>
                </a:br>
                <a:r>
                  <a:rPr lang="en-US" altLang="ko-KR" dirty="0"/>
                  <a:t/>
                </a:r>
                <a:br>
                  <a:rPr lang="en-US" altLang="ko-KR" dirty="0"/>
                </a:br>
                <a14:m>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𝑝</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r>
                      <a:rPr lang="en-US" altLang="ko-KR" i="1">
                        <a:latin typeface="Cambria Math" panose="02040503050406030204" pitchFamily="18" charset="0"/>
                      </a:rPr>
                      <m:t>=</m:t>
                    </m:r>
                    <m:r>
                      <a:rPr lang="en-US" altLang="ko-KR" i="1">
                        <a:latin typeface="Cambria Math" panose="02040503050406030204" pitchFamily="18" charset="0"/>
                      </a:rPr>
                      <m:t>𝑆𝑜𝑓𝑡𝑚𝑎𝑥</m:t>
                    </m:r>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up>
                        <m:r>
                          <a:rPr lang="en-US" altLang="ko-KR" i="1">
                            <a:latin typeface="Cambria Math" panose="02040503050406030204" pitchFamily="18" charset="0"/>
                          </a:rPr>
                          <m:t>𝑇</m:t>
                        </m:r>
                      </m:sup>
                    </m:sSubSup>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𝑢</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oMath>
                </a14:m>
                <a:endParaRPr lang="en-US" altLang="ko-KR" dirty="0"/>
              </a:p>
              <a:p>
                <a:pPr marL="914400" lvl="1" indent="-457200">
                  <a:buFont typeface="+mj-lt"/>
                  <a:buAutoNum type="arabicPeriod"/>
                </a:pPr>
                <a:endParaRPr lang="en-US" altLang="ko-KR" dirty="0"/>
              </a:p>
              <a:p>
                <a:pPr marL="914400" lvl="1" indent="-457200">
                  <a:buFont typeface="+mj-lt"/>
                  <a:buAutoNum type="arabicPeriod"/>
                </a:pPr>
                <a:r>
                  <a:rPr lang="en-US" altLang="ko-KR" dirty="0"/>
                  <a:t>Weighted sum </a:t>
                </a:r>
                <a:r>
                  <a:rPr lang="en-US" altLang="ko-KR" dirty="0" smtClean="0"/>
                  <a:t>of </a:t>
                </a:r>
                <a:r>
                  <a:rPr lang="en-US" altLang="ko-KR" dirty="0"/>
                  <a:t>bidirectional </a:t>
                </a:r>
                <a:r>
                  <a:rPr lang="en-US" altLang="ko-KR" dirty="0" smtClean="0"/>
                  <a:t>memory with backward attention coefficients:</a:t>
                </a:r>
                <a:r>
                  <a:rPr lang="en-US" altLang="ko-KR" dirty="0"/>
                  <a:t/>
                </a:r>
                <a:br>
                  <a:rPr lang="en-US" altLang="ko-KR" dirty="0"/>
                </a:br>
                <a:r>
                  <a:rPr lang="en-US" altLang="ko-KR" dirty="0"/>
                  <a:t/>
                </a:r>
                <a:br>
                  <a:rPr lang="en-US" altLang="ko-KR" dirty="0"/>
                </a:b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𝑢</m:t>
                        </m:r>
                      </m:e>
                      <m:sup>
                        <m:r>
                          <a:rPr lang="en-US" altLang="ko-KR" i="1">
                            <a:latin typeface="Cambria Math" panose="02040503050406030204" pitchFamily="18" charset="0"/>
                          </a:rPr>
                          <m:t>′</m:t>
                        </m:r>
                        <m:r>
                          <a:rPr lang="en-US" altLang="ko-KR" b="0" i="1" smtClean="0">
                            <a:latin typeface="Cambria Math" panose="02040503050406030204" pitchFamily="18" charset="0"/>
                          </a:rPr>
                          <m:t>′</m:t>
                        </m:r>
                      </m:sup>
                    </m:sSup>
                    <m:r>
                      <a:rPr lang="en-US" altLang="ko-KR" i="1">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i="1">
                            <a:latin typeface="Cambria Math" panose="02040503050406030204" pitchFamily="18" charset="0"/>
                          </a:rPr>
                          <m:t>𝑢</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𝑜</m:t>
                        </m:r>
                      </m:e>
                      <m:sup>
                        <m:r>
                          <a:rPr lang="en-US" altLang="ko-KR" b="0" i="1" smtClean="0">
                            <a:latin typeface="Cambria Math" panose="02040503050406030204" pitchFamily="18" charset="0"/>
                          </a:rPr>
                          <m:t>𝐵</m:t>
                        </m:r>
                      </m:sup>
                    </m:sSup>
                    <m:r>
                      <a:rPr lang="pt-BR" altLang="ko-KR" i="1">
                        <a:latin typeface="Cambria Math" panose="02040503050406030204" pitchFamily="18" charset="0"/>
                      </a:rPr>
                      <m:t>=</m:t>
                    </m:r>
                    <m:r>
                      <a:rPr lang="en-US" altLang="ko-KR" i="1">
                        <a:latin typeface="Cambria Math" panose="02040503050406030204" pitchFamily="18" charset="0"/>
                      </a:rPr>
                      <m:t>𝑢</m:t>
                    </m:r>
                    <m:r>
                      <a:rPr lang="en-US" altLang="ko-KR" i="1">
                        <a:latin typeface="Cambria Math" panose="02040503050406030204" pitchFamily="18" charset="0"/>
                      </a:rPr>
                      <m:t>+</m:t>
                    </m:r>
                    <m:nary>
                      <m:naryPr>
                        <m:chr m:val="∑"/>
                        <m:ctrlPr>
                          <a:rPr lang="pt-BR"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pt-BR" altLang="ko-KR" i="1">
                            <a:latin typeface="Cambria Math" panose="02040503050406030204" pitchFamily="18" charset="0"/>
                          </a:rPr>
                          <m:t>=1</m:t>
                        </m:r>
                      </m:sub>
                      <m:sup>
                        <m:r>
                          <a:rPr lang="en-US" altLang="ko-KR" i="1">
                            <a:latin typeface="Cambria Math" panose="02040503050406030204" pitchFamily="18" charset="0"/>
                          </a:rPr>
                          <m:t>𝑛</m:t>
                        </m:r>
                      </m:sup>
                      <m:e>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𝑝</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e>
                    </m:nary>
                    <m:r>
                      <a:rPr lang="en-US" altLang="ko-KR" i="1">
                        <a:latin typeface="Cambria Math" panose="02040503050406030204" pitchFamily="18" charset="0"/>
                      </a:rPr>
                      <m:t>∙</m:t>
                    </m:r>
                    <m:r>
                      <a:rPr lang="en-US" altLang="ko-KR" i="1">
                        <a:latin typeface="Cambria Math" panose="02040503050406030204" pitchFamily="18" charset="0"/>
                      </a:rPr>
                      <m:t>𝑓</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oMath>
                </a14:m>
                <a:endParaRPr lang="en-US" altLang="ko-KR" dirty="0"/>
              </a:p>
              <a:p>
                <a:pPr marL="914400" lvl="1" indent="-457200">
                  <a:buFont typeface="+mj-lt"/>
                  <a:buAutoNum type="arabicPeriod"/>
                </a:pPr>
                <a:endParaRPr lang="en-US" altLang="ko-KR" dirty="0"/>
              </a:p>
              <a:p>
                <a:pPr marL="914400" lvl="1" indent="-457200">
                  <a:buFont typeface="+mj-lt"/>
                  <a:buAutoNum type="arabicPeriod"/>
                </a:pPr>
                <a:endParaRPr lang="en-US" altLang="ko-KR" dirty="0" smtClean="0"/>
              </a:p>
              <a:p>
                <a:pPr marL="914400" lvl="1" indent="-457200">
                  <a:buFont typeface="+mj-lt"/>
                  <a:buAutoNum type="arabicPeriod"/>
                </a:pPr>
                <a:endParaRPr lang="en-US" altLang="ko-KR" dirty="0"/>
              </a:p>
              <a:p>
                <a:pPr marL="914400" lvl="1" indent="-457200">
                  <a:buFont typeface="+mj-lt"/>
                  <a:buAutoNum type="arabicPeriod"/>
                </a:pPr>
                <a:endParaRPr lang="en-US" altLang="ko-KR" dirty="0"/>
              </a:p>
              <a:p>
                <a:pPr marL="0" indent="0">
                  <a:buNone/>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98" t="-1600"/>
                </a:stretch>
              </a:blipFill>
            </p:spPr>
            <p:txBody>
              <a:bodyPr/>
              <a:lstStyle/>
              <a:p>
                <a:r>
                  <a:rPr lang="ko-KR" altLang="en-US">
                    <a:noFill/>
                  </a:rPr>
                  <a:t> </a:t>
                </a:r>
              </a:p>
            </p:txBody>
          </p:sp>
        </mc:Fallback>
      </mc:AlternateContent>
      <p:sp>
        <p:nvSpPr>
          <p:cNvPr id="4" name="TextBox 3"/>
          <p:cNvSpPr txBox="1"/>
          <p:nvPr/>
        </p:nvSpPr>
        <p:spPr>
          <a:xfrm>
            <a:off x="7889651" y="1994052"/>
            <a:ext cx="859315" cy="369332"/>
          </a:xfrm>
          <a:prstGeom prst="rect">
            <a:avLst/>
          </a:prstGeom>
          <a:noFill/>
        </p:spPr>
        <p:txBody>
          <a:bodyPr wrap="square" rtlCol="0">
            <a:spAutoFit/>
          </a:bodyPr>
          <a:lstStyle/>
          <a:p>
            <a:r>
              <a:rPr lang="en-US" altLang="ko-KR" dirty="0" smtClean="0"/>
              <a:t>Eq.5</a:t>
            </a:r>
            <a:endParaRPr lang="ko-KR" altLang="en-US" dirty="0"/>
          </a:p>
        </p:txBody>
      </p:sp>
      <p:sp>
        <p:nvSpPr>
          <p:cNvPr id="5" name="TextBox 4"/>
          <p:cNvSpPr txBox="1"/>
          <p:nvPr/>
        </p:nvSpPr>
        <p:spPr>
          <a:xfrm>
            <a:off x="7889650" y="3205908"/>
            <a:ext cx="859315" cy="369332"/>
          </a:xfrm>
          <a:prstGeom prst="rect">
            <a:avLst/>
          </a:prstGeom>
          <a:noFill/>
        </p:spPr>
        <p:txBody>
          <a:bodyPr wrap="square" rtlCol="0">
            <a:spAutoFit/>
          </a:bodyPr>
          <a:lstStyle/>
          <a:p>
            <a:r>
              <a:rPr lang="en-US" altLang="ko-KR" dirty="0" smtClean="0"/>
              <a:t>Eq.6</a:t>
            </a:r>
            <a:endParaRPr lang="ko-KR" altLang="en-US" dirty="0"/>
          </a:p>
        </p:txBody>
      </p:sp>
      <p:sp>
        <p:nvSpPr>
          <p:cNvPr id="6" name="TextBox 5"/>
          <p:cNvSpPr txBox="1"/>
          <p:nvPr/>
        </p:nvSpPr>
        <p:spPr>
          <a:xfrm>
            <a:off x="7889649" y="4614607"/>
            <a:ext cx="859315" cy="369332"/>
          </a:xfrm>
          <a:prstGeom prst="rect">
            <a:avLst/>
          </a:prstGeom>
          <a:noFill/>
        </p:spPr>
        <p:txBody>
          <a:bodyPr wrap="square" rtlCol="0">
            <a:spAutoFit/>
          </a:bodyPr>
          <a:lstStyle/>
          <a:p>
            <a:r>
              <a:rPr lang="en-US" altLang="ko-KR" dirty="0" smtClean="0"/>
              <a:t>Eq.7</a:t>
            </a:r>
            <a:endParaRPr lang="ko-KR" altLang="en-US" dirty="0"/>
          </a:p>
        </p:txBody>
      </p:sp>
      <p:sp>
        <p:nvSpPr>
          <p:cNvPr id="7" name="TextBox 6"/>
          <p:cNvSpPr txBox="1"/>
          <p:nvPr/>
        </p:nvSpPr>
        <p:spPr>
          <a:xfrm>
            <a:off x="7889648" y="5826463"/>
            <a:ext cx="859315" cy="369332"/>
          </a:xfrm>
          <a:prstGeom prst="rect">
            <a:avLst/>
          </a:prstGeom>
          <a:noFill/>
        </p:spPr>
        <p:txBody>
          <a:bodyPr wrap="square" rtlCol="0">
            <a:spAutoFit/>
          </a:bodyPr>
          <a:lstStyle/>
          <a:p>
            <a:r>
              <a:rPr lang="en-US" altLang="ko-KR" dirty="0" smtClean="0"/>
              <a:t>Eq.8</a:t>
            </a:r>
            <a:endParaRPr lang="ko-KR" altLang="en-US" dirty="0"/>
          </a:p>
        </p:txBody>
      </p:sp>
    </p:spTree>
    <p:extLst>
      <p:ext uri="{BB962C8B-B14F-4D97-AF65-F5344CB8AC3E}">
        <p14:creationId xmlns:p14="http://schemas.microsoft.com/office/powerpoint/2010/main" val="3014279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lnSpcReduction="10000"/>
              </a:bodyPr>
              <a:lstStyle/>
              <a:p>
                <a:pPr marL="0" indent="0">
                  <a:buNone/>
                </a:pPr>
                <a:r>
                  <a:rPr lang="en-US" altLang="ko-KR" dirty="0" smtClean="0"/>
                  <a:t>4. Generate Keyword set within the context:</a:t>
                </a:r>
              </a:p>
              <a:p>
                <a:pPr marL="914400" lvl="1" indent="-457200">
                  <a:buFont typeface="+mj-lt"/>
                  <a:buAutoNum type="arabicPeriod"/>
                </a:pPr>
                <a:r>
                  <a:rPr lang="en-US" altLang="ko-KR" dirty="0" smtClean="0"/>
                  <a:t>Generate </a:t>
                </a:r>
                <a:r>
                  <a:rPr lang="en-US" altLang="ko-KR" b="1" dirty="0" smtClean="0"/>
                  <a:t>Forward </a:t>
                </a:r>
                <a:r>
                  <a:rPr lang="en-US" altLang="ko-KR" b="1" dirty="0"/>
                  <a:t>A</a:t>
                </a:r>
                <a:r>
                  <a:rPr lang="en-US" altLang="ko-KR" b="1" dirty="0" smtClean="0"/>
                  <a:t>ttention</a:t>
                </a:r>
                <a:r>
                  <a:rPr lang="en-US" altLang="ko-KR" dirty="0" smtClean="0"/>
                  <a:t> within Forward context memory:</a:t>
                </a:r>
                <a:br>
                  <a:rPr lang="en-US" altLang="ko-KR" dirty="0" smtClean="0"/>
                </a:br>
                <a:r>
                  <a:rPr lang="en-US" altLang="ko-KR" dirty="0"/>
                  <a:t/>
                </a:r>
                <a:br>
                  <a:rPr lang="en-US" altLang="ko-KR" dirty="0"/>
                </a:b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𝑆𝑜𝑓𝑡𝑚𝑎𝑥</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𝑤</m:t>
                        </m:r>
                      </m:e>
                      <m:sup>
                        <m:r>
                          <a:rPr lang="en-US" altLang="ko-KR" b="0" i="1" smtClean="0">
                            <a:latin typeface="Cambria Math" panose="02040503050406030204" pitchFamily="18" charset="0"/>
                          </a:rPr>
                          <m:t>𝑇</m:t>
                        </m:r>
                      </m:sup>
                    </m:s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oMath>
                </a14:m>
                <a:endParaRPr lang="en-US" altLang="ko-KR" dirty="0" smtClean="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Weighted sum using forward attention and bidirectional memory:</a:t>
                </a:r>
                <a:br>
                  <a:rPr lang="en-US" altLang="ko-KR" dirty="0" smtClean="0"/>
                </a:br>
                <a:r>
                  <a:rPr lang="en-US" altLang="ko-KR" dirty="0" smtClean="0"/>
                  <a:t/>
                </a:r>
                <a:br>
                  <a:rPr lang="en-US" altLang="ko-KR" dirty="0" smtClean="0"/>
                </a:br>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i="1">
                            <a:latin typeface="Cambria Math" panose="02040503050406030204" pitchFamily="18" charset="0"/>
                          </a:rPr>
                          <m:t>𝐹</m:t>
                        </m:r>
                      </m:sup>
                    </m:sSup>
                    <m:r>
                      <a:rPr lang="pt-BR" altLang="ko-KR" i="1" smtClean="0">
                        <a:latin typeface="Cambria Math" panose="02040503050406030204" pitchFamily="18" charset="0"/>
                      </a:rPr>
                      <m:t>=</m:t>
                    </m:r>
                    <m:nary>
                      <m:naryPr>
                        <m:chr m:val="∑"/>
                        <m:ctrlPr>
                          <a:rPr lang="pt-BR"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pt-BR" altLang="ko-KR" i="1" smtClean="0">
                            <a:latin typeface="Cambria Math" panose="02040503050406030204" pitchFamily="18" charset="0"/>
                          </a:rPr>
                          <m:t>=1</m:t>
                        </m:r>
                      </m:sub>
                      <m:sup>
                        <m:r>
                          <a:rPr lang="en-US" altLang="ko-KR" b="0" i="1" smtClean="0">
                            <a:latin typeface="Cambria Math" panose="02040503050406030204" pitchFamily="18" charset="0"/>
                          </a:rPr>
                          <m:t>𝑛</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𝑐</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r>
                          <a:rPr lang="en-US" altLang="ko-KR" i="1">
                            <a:latin typeface="Cambria Math" panose="02040503050406030204" pitchFamily="18" charset="0"/>
                          </a:rPr>
                          <m:t>∙</m:t>
                        </m:r>
                        <m:r>
                          <a:rPr lang="en-US" altLang="ko-KR" i="1">
                            <a:latin typeface="Cambria Math" panose="02040503050406030204" pitchFamily="18" charset="0"/>
                          </a:rPr>
                          <m:t>𝑓</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nary>
                  </m:oMath>
                </a14:m>
                <a:endParaRPr lang="en-US" altLang="ko-KR" dirty="0" smtClean="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Generate </a:t>
                </a:r>
                <a:r>
                  <a:rPr lang="en-US" altLang="ko-KR" b="1" dirty="0" smtClean="0"/>
                  <a:t>Backward Attention</a:t>
                </a:r>
                <a:r>
                  <a:rPr lang="en-US" altLang="ko-KR" dirty="0" smtClean="0"/>
                  <a:t> within Backward context memory:</a:t>
                </a:r>
                <a:r>
                  <a:rPr lang="en-US" altLang="ko-KR" dirty="0"/>
                  <a:t/>
                </a:r>
                <a:br>
                  <a:rPr lang="en-US" altLang="ko-KR" dirty="0"/>
                </a:br>
                <a:r>
                  <a:rPr lang="en-US" altLang="ko-KR" dirty="0"/>
                  <a:t/>
                </a:r>
                <a:br>
                  <a:rPr lang="en-US" altLang="ko-KR" dirty="0"/>
                </a:br>
                <a14:m>
                  <m:oMath xmlns:m="http://schemas.openxmlformats.org/officeDocument/2006/math">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𝑐</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r>
                      <a:rPr lang="en-US" altLang="ko-KR" i="1">
                        <a:latin typeface="Cambria Math" panose="02040503050406030204" pitchFamily="18" charset="0"/>
                      </a:rPr>
                      <m:t>=</m:t>
                    </m:r>
                    <m:r>
                      <a:rPr lang="en-US" altLang="ko-KR" i="1">
                        <a:latin typeface="Cambria Math" panose="02040503050406030204" pitchFamily="18" charset="0"/>
                      </a:rPr>
                      <m:t>𝑆𝑜𝑓𝑡𝑚𝑎𝑥</m:t>
                    </m:r>
                    <m:r>
                      <a:rPr lang="en-US" altLang="ko-KR" i="1">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𝑣</m:t>
                        </m:r>
                      </m:e>
                      <m:sup>
                        <m:r>
                          <a:rPr lang="en-US" altLang="ko-KR" b="0" i="1" smtClean="0">
                            <a:latin typeface="Cambria Math" panose="02040503050406030204" pitchFamily="18" charset="0"/>
                          </a:rPr>
                          <m:t>𝑇</m:t>
                        </m:r>
                      </m:sup>
                    </m:s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r>
                      <a:rPr lang="en-US" altLang="ko-KR" i="1">
                        <a:latin typeface="Cambria Math" panose="02040503050406030204" pitchFamily="18" charset="0"/>
                      </a:rPr>
                      <m:t>)</m:t>
                    </m:r>
                  </m:oMath>
                </a14:m>
                <a:endParaRPr lang="en-US" altLang="ko-KR" dirty="0"/>
              </a:p>
              <a:p>
                <a:pPr marL="914400" lvl="1" indent="-457200">
                  <a:buFont typeface="+mj-lt"/>
                  <a:buAutoNum type="arabicPeriod"/>
                </a:pPr>
                <a:endParaRPr lang="en-US" altLang="ko-KR" sz="1000" dirty="0"/>
              </a:p>
              <a:p>
                <a:pPr marL="914400" lvl="1" indent="-457200">
                  <a:buFont typeface="+mj-lt"/>
                  <a:buAutoNum type="arabicPeriod"/>
                </a:pPr>
                <a:r>
                  <a:rPr lang="en-US" altLang="ko-KR" dirty="0"/>
                  <a:t>Weighted sum using forward attention and bidirectional memory:</a:t>
                </a:r>
                <a:br>
                  <a:rPr lang="en-US" altLang="ko-KR" dirty="0"/>
                </a:br>
                <a:r>
                  <a:rPr lang="en-US" altLang="ko-KR" dirty="0"/>
                  <a:t/>
                </a:r>
                <a:br>
                  <a:rPr lang="en-US" altLang="ko-KR" dirty="0"/>
                </a:b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𝐵</m:t>
                        </m:r>
                      </m:sup>
                    </m:sSup>
                    <m:r>
                      <a:rPr lang="en-US" altLang="ko-KR" b="0" i="1" smtClean="0">
                        <a:latin typeface="Cambria Math" panose="02040503050406030204" pitchFamily="18" charset="0"/>
                      </a:rPr>
                      <m:t>=</m:t>
                    </m:r>
                    <m:nary>
                      <m:naryPr>
                        <m:chr m:val="∑"/>
                        <m:ctrlPr>
                          <a:rPr lang="pt-BR"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pt-BR" altLang="ko-KR" i="1">
                            <a:latin typeface="Cambria Math" panose="02040503050406030204" pitchFamily="18" charset="0"/>
                          </a:rPr>
                          <m:t>=1</m:t>
                        </m:r>
                      </m:sub>
                      <m:sup>
                        <m:r>
                          <a:rPr lang="en-US" altLang="ko-KR" i="1">
                            <a:latin typeface="Cambria Math" panose="02040503050406030204" pitchFamily="18" charset="0"/>
                          </a:rPr>
                          <m:t>𝑛</m:t>
                        </m:r>
                      </m:sup>
                      <m:e>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𝑐</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r>
                          <a:rPr lang="en-US" altLang="ko-KR" i="1">
                            <a:latin typeface="Cambria Math" panose="02040503050406030204" pitchFamily="18" charset="0"/>
                          </a:rPr>
                          <m:t>∙</m:t>
                        </m:r>
                        <m:r>
                          <a:rPr lang="en-US" altLang="ko-KR" i="1">
                            <a:latin typeface="Cambria Math" panose="02040503050406030204" pitchFamily="18" charset="0"/>
                          </a:rPr>
                          <m:t>𝑓</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nary>
                  </m:oMath>
                </a14:m>
                <a:endParaRPr lang="en-US" altLang="ko-KR" dirty="0" smtClean="0"/>
              </a:p>
              <a:p>
                <a:pPr marL="914400" lvl="1" indent="-457200">
                  <a:buFont typeface="+mj-lt"/>
                  <a:buAutoNum type="arabicPeriod"/>
                </a:pPr>
                <a:r>
                  <a:rPr lang="en-US" altLang="ko-KR" dirty="0" smtClean="0"/>
                  <a:t>Generate Keyword set:</a:t>
                </a:r>
                <a:br>
                  <a:rPr lang="en-US" altLang="ko-KR" dirty="0" smtClean="0"/>
                </a:br>
                <a:r>
                  <a:rPr lang="en-US" altLang="ko-KR" dirty="0" smtClean="0"/>
                  <a:t/>
                </a:r>
                <a:br>
                  <a:rPr lang="en-US" altLang="ko-KR" dirty="0" smtClean="0"/>
                </a:br>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𝐹𝐵</m:t>
                        </m:r>
                      </m:sup>
                    </m:sSup>
                    <m:r>
                      <a:rPr lang="en-US" altLang="ko-KR" i="1">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𝐹</m:t>
                        </m:r>
                      </m:sup>
                    </m:sSup>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𝐵</m:t>
                        </m:r>
                      </m:sup>
                    </m:sSup>
                  </m:oMath>
                </a14:m>
                <a:endParaRPr lang="en-US" altLang="ko-KR" dirty="0"/>
              </a:p>
              <a:p>
                <a:pPr marL="914400" lvl="1" indent="-457200">
                  <a:buFont typeface="+mj-lt"/>
                  <a:buAutoNum type="arabicPeriod"/>
                </a:pPr>
                <a:endParaRPr lang="en-US" altLang="ko-KR" dirty="0"/>
              </a:p>
              <a:p>
                <a:pPr marL="914400" lvl="1" indent="-457200">
                  <a:buFont typeface="+mj-lt"/>
                  <a:buAutoNum type="arabicPeriod"/>
                </a:pPr>
                <a:endParaRPr lang="en-US" altLang="ko-KR" dirty="0" smtClean="0"/>
              </a:p>
              <a:p>
                <a:pPr marL="914400" lvl="1" indent="-457200">
                  <a:buFont typeface="+mj-lt"/>
                  <a:buAutoNum type="arabicPeriod"/>
                </a:pPr>
                <a:endParaRPr lang="en-US" altLang="ko-KR" dirty="0"/>
              </a:p>
              <a:p>
                <a:pPr marL="914400" lvl="1" indent="-457200">
                  <a:buFont typeface="+mj-lt"/>
                  <a:buAutoNum type="arabicPeriod"/>
                </a:pPr>
                <a:endParaRPr lang="en-US" altLang="ko-KR" dirty="0"/>
              </a:p>
              <a:p>
                <a:pPr marL="0" indent="0">
                  <a:buNone/>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98" t="-1600"/>
                </a:stretch>
              </a:blipFill>
            </p:spPr>
            <p:txBody>
              <a:bodyPr/>
              <a:lstStyle/>
              <a:p>
                <a:r>
                  <a:rPr lang="ko-KR" altLang="en-US">
                    <a:noFill/>
                  </a:rPr>
                  <a:t> </a:t>
                </a:r>
              </a:p>
            </p:txBody>
          </p:sp>
        </mc:Fallback>
      </mc:AlternateContent>
      <p:sp>
        <p:nvSpPr>
          <p:cNvPr id="4" name="TextBox 3"/>
          <p:cNvSpPr txBox="1"/>
          <p:nvPr/>
        </p:nvSpPr>
        <p:spPr>
          <a:xfrm>
            <a:off x="7239657" y="1784732"/>
            <a:ext cx="859315" cy="369332"/>
          </a:xfrm>
          <a:prstGeom prst="rect">
            <a:avLst/>
          </a:prstGeom>
          <a:noFill/>
        </p:spPr>
        <p:txBody>
          <a:bodyPr wrap="square" rtlCol="0">
            <a:spAutoFit/>
          </a:bodyPr>
          <a:lstStyle/>
          <a:p>
            <a:r>
              <a:rPr lang="en-US" altLang="ko-KR" dirty="0" smtClean="0"/>
              <a:t>Eq.9</a:t>
            </a:r>
            <a:endParaRPr lang="ko-KR" altLang="en-US" dirty="0"/>
          </a:p>
        </p:txBody>
      </p:sp>
      <p:sp>
        <p:nvSpPr>
          <p:cNvPr id="5" name="TextBox 4"/>
          <p:cNvSpPr txBox="1"/>
          <p:nvPr/>
        </p:nvSpPr>
        <p:spPr>
          <a:xfrm>
            <a:off x="7239657" y="2798283"/>
            <a:ext cx="859315" cy="369332"/>
          </a:xfrm>
          <a:prstGeom prst="rect">
            <a:avLst/>
          </a:prstGeom>
          <a:noFill/>
        </p:spPr>
        <p:txBody>
          <a:bodyPr wrap="square" rtlCol="0">
            <a:spAutoFit/>
          </a:bodyPr>
          <a:lstStyle/>
          <a:p>
            <a:r>
              <a:rPr lang="en-US" altLang="ko-KR" dirty="0" smtClean="0"/>
              <a:t>Eq.10</a:t>
            </a:r>
            <a:endParaRPr lang="ko-KR" altLang="en-US" dirty="0"/>
          </a:p>
        </p:txBody>
      </p:sp>
      <p:sp>
        <p:nvSpPr>
          <p:cNvPr id="6" name="TextBox 5"/>
          <p:cNvSpPr txBox="1"/>
          <p:nvPr/>
        </p:nvSpPr>
        <p:spPr>
          <a:xfrm>
            <a:off x="7239656" y="3975252"/>
            <a:ext cx="859315" cy="369332"/>
          </a:xfrm>
          <a:prstGeom prst="rect">
            <a:avLst/>
          </a:prstGeom>
          <a:noFill/>
        </p:spPr>
        <p:txBody>
          <a:bodyPr wrap="square" rtlCol="0">
            <a:spAutoFit/>
          </a:bodyPr>
          <a:lstStyle/>
          <a:p>
            <a:r>
              <a:rPr lang="en-US" altLang="ko-KR" dirty="0" smtClean="0"/>
              <a:t>Eq.11</a:t>
            </a:r>
            <a:endParaRPr lang="ko-KR" altLang="en-US" dirty="0"/>
          </a:p>
        </p:txBody>
      </p:sp>
      <p:sp>
        <p:nvSpPr>
          <p:cNvPr id="7" name="TextBox 6"/>
          <p:cNvSpPr txBox="1"/>
          <p:nvPr/>
        </p:nvSpPr>
        <p:spPr>
          <a:xfrm>
            <a:off x="7239655" y="5047958"/>
            <a:ext cx="859315" cy="369332"/>
          </a:xfrm>
          <a:prstGeom prst="rect">
            <a:avLst/>
          </a:prstGeom>
          <a:noFill/>
        </p:spPr>
        <p:txBody>
          <a:bodyPr wrap="square" rtlCol="0">
            <a:spAutoFit/>
          </a:bodyPr>
          <a:lstStyle/>
          <a:p>
            <a:r>
              <a:rPr lang="en-US" altLang="ko-KR" dirty="0" smtClean="0"/>
              <a:t>Eq.12</a:t>
            </a:r>
            <a:endParaRPr lang="ko-KR" altLang="en-US" dirty="0"/>
          </a:p>
        </p:txBody>
      </p:sp>
      <p:sp>
        <p:nvSpPr>
          <p:cNvPr id="8" name="TextBox 7"/>
          <p:cNvSpPr txBox="1"/>
          <p:nvPr/>
        </p:nvSpPr>
        <p:spPr>
          <a:xfrm>
            <a:off x="7239654" y="5955997"/>
            <a:ext cx="859315" cy="369332"/>
          </a:xfrm>
          <a:prstGeom prst="rect">
            <a:avLst/>
          </a:prstGeom>
          <a:noFill/>
        </p:spPr>
        <p:txBody>
          <a:bodyPr wrap="square" rtlCol="0">
            <a:spAutoFit/>
          </a:bodyPr>
          <a:lstStyle/>
          <a:p>
            <a:r>
              <a:rPr lang="en-US" altLang="ko-KR" dirty="0" smtClean="0"/>
              <a:t>Eq.13</a:t>
            </a:r>
            <a:endParaRPr lang="ko-KR" altLang="en-US" dirty="0"/>
          </a:p>
        </p:txBody>
      </p:sp>
    </p:spTree>
    <p:extLst>
      <p:ext uri="{BB962C8B-B14F-4D97-AF65-F5344CB8AC3E}">
        <p14:creationId xmlns:p14="http://schemas.microsoft.com/office/powerpoint/2010/main" val="3087417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pPr marL="0" indent="0">
                  <a:buNone/>
                </a:pPr>
                <a:r>
                  <a:rPr lang="en-US" altLang="ko-KR" dirty="0" smtClean="0"/>
                  <a:t>5. Score each response:</a:t>
                </a:r>
              </a:p>
              <a:p>
                <a:pPr marL="914400" lvl="1" indent="-457200">
                  <a:buFont typeface="+mj-lt"/>
                  <a:buAutoNum type="arabicPeriod"/>
                </a:pPr>
                <a:r>
                  <a:rPr lang="en-US" altLang="ko-KR" dirty="0" smtClean="0"/>
                  <a:t>For a one encoded response u,</a:t>
                </a:r>
                <a:br>
                  <a:rPr lang="en-US" altLang="ko-KR" dirty="0" smtClean="0"/>
                </a:br>
                <a:r>
                  <a:rPr lang="en-US" altLang="ko-KR" sz="1000" dirty="0" smtClean="0"/>
                  <a:t/>
                </a:r>
                <a:br>
                  <a:rPr lang="en-US" altLang="ko-KR" sz="1000" dirty="0" smtClean="0"/>
                </a:br>
                <a14:m>
                  <m:oMath xmlns:m="http://schemas.openxmlformats.org/officeDocument/2006/math">
                    <m:r>
                      <a:rPr lang="en-US" altLang="ko-KR" b="0" i="1" smtClean="0">
                        <a:latin typeface="Cambria Math" panose="02040503050406030204" pitchFamily="18" charset="0"/>
                      </a:rPr>
                      <m:t>𝑠𝑐𝑜𝑟</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𝑆𝑜𝑓𝑡𝑚𝑎𝑥</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𝐹𝐵</m:t>
                                </m:r>
                              </m:sup>
                            </m:sSup>
                          </m:e>
                        </m:d>
                      </m:e>
                      <m:sup>
                        <m:r>
                          <a:rPr lang="en-US" altLang="ko-KR" b="0" i="1" smtClean="0">
                            <a:latin typeface="Cambria Math" panose="02040503050406030204" pitchFamily="18" charset="0"/>
                          </a:rPr>
                          <m:t>𝑇</m:t>
                        </m:r>
                      </m:sup>
                    </m:sSup>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m:t>
                        </m:r>
                      </m:sup>
                    </m:sSubSup>
                    <m:r>
                      <a:rPr lang="en-US" altLang="ko-KR" b="0" i="1" smtClean="0">
                        <a:latin typeface="Cambria Math" panose="02040503050406030204" pitchFamily="18" charset="0"/>
                      </a:rPr>
                      <m:t>  ],  </m:t>
                    </m:r>
                    <m:r>
                      <a:rPr lang="en-US" altLang="ko-KR" b="0" i="1" smtClean="0">
                        <a:latin typeface="Cambria Math" panose="02040503050406030204" pitchFamily="18" charset="0"/>
                      </a:rPr>
                      <m:t>𝑓𝑜𝑟</m:t>
                    </m:r>
                    <m:r>
                      <a:rPr lang="en-US" altLang="ko-KR" b="0" i="1" smtClean="0">
                        <a:latin typeface="Cambria Math" panose="02040503050406030204" pitchFamily="18" charset="0"/>
                      </a:rPr>
                      <m:t> 1≤</m:t>
                    </m:r>
                    <m:r>
                      <a:rPr lang="en-US" altLang="ko-KR" b="0" i="1" smtClean="0">
                        <a:latin typeface="Cambria Math" panose="02040503050406030204" pitchFamily="18" charset="0"/>
                      </a:rPr>
                      <m:t>𝑖</m:t>
                    </m:r>
                    <m:r>
                      <a:rPr lang="en-US" altLang="ko-KR" b="0" i="1" smtClean="0">
                        <a:latin typeface="Cambria Math" panose="02040503050406030204" pitchFamily="18" charset="0"/>
                      </a:rPr>
                      <m:t>≤100</m:t>
                    </m:r>
                  </m:oMath>
                </a14:m>
                <a:endParaRPr lang="en-US" altLang="ko-KR" dirty="0" smtClean="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The response with high attention values on </a:t>
                </a:r>
                <a:r>
                  <a:rPr lang="en-US" altLang="ko-KR" b="1" dirty="0" smtClean="0"/>
                  <a:t>Keywords</a:t>
                </a:r>
                <a:r>
                  <a:rPr lang="en-US" altLang="ko-KR" dirty="0" smtClean="0"/>
                  <a:t> maximizes the score</a:t>
                </a:r>
                <a:endParaRPr lang="en-US" altLang="ko-KR" dirty="0"/>
              </a:p>
              <a:p>
                <a:pPr marL="0" indent="0">
                  <a:buNone/>
                </a:pPr>
                <a:endParaRPr lang="en-US" altLang="ko-KR" dirty="0" smtClean="0"/>
              </a:p>
              <a:p>
                <a:pPr marL="0" indent="0">
                  <a:buNone/>
                </a:pPr>
                <a:r>
                  <a:rPr lang="en-US" altLang="ko-KR" dirty="0" smtClean="0"/>
                  <a:t>6. Implementation Technique:</a:t>
                </a:r>
              </a:p>
              <a:p>
                <a:pPr marL="914400" lvl="1" indent="-457200">
                  <a:buFont typeface="+mj-lt"/>
                  <a:buAutoNum type="arabicPeriod"/>
                </a:pPr>
                <a:r>
                  <a:rPr lang="en-US" altLang="ko-KR" dirty="0"/>
                  <a:t>Multi-hop:</a:t>
                </a:r>
              </a:p>
              <a:p>
                <a:pPr lvl="2"/>
                <a:r>
                  <a:rPr lang="en-US" altLang="ko-KR" dirty="0"/>
                  <a:t>Each of candidate utterances can augment to itself context encoded words in the conversation, which justify why it is a correct response.</a:t>
                </a:r>
              </a:p>
              <a:p>
                <a:pPr lvl="2"/>
                <a:r>
                  <a:rPr lang="en-US" altLang="ko-KR" dirty="0"/>
                  <a:t>The word that will be augmented to one utterance can be different in every hop.</a:t>
                </a:r>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Weight sharing:</a:t>
                </a:r>
              </a:p>
              <a:p>
                <a:pPr lvl="2"/>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𝐿𝑆𝑇</m:t>
                        </m:r>
                        <m:r>
                          <a:rPr lang="en-US" altLang="ko-KR" i="1">
                            <a:latin typeface="Cambria Math" panose="02040503050406030204" pitchFamily="18" charset="0"/>
                          </a:rPr>
                          <m:t>𝑀</m:t>
                        </m:r>
                      </m:e>
                      <m:sup>
                        <m:r>
                          <a:rPr lang="en-US" altLang="ko-KR" i="1">
                            <a:latin typeface="Cambria Math" panose="02040503050406030204" pitchFamily="18" charset="0"/>
                          </a:rPr>
                          <m:t>𝐹</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𝐿𝑆𝑇</m:t>
                        </m:r>
                        <m:r>
                          <a:rPr lang="en-US" altLang="ko-KR" i="1">
                            <a:latin typeface="Cambria Math" panose="02040503050406030204" pitchFamily="18" charset="0"/>
                          </a:rPr>
                          <m:t>𝑀</m:t>
                        </m:r>
                      </m:e>
                      <m:sup>
                        <m:r>
                          <a:rPr lang="en-US" altLang="ko-KR" i="1">
                            <a:latin typeface="Cambria Math" panose="02040503050406030204" pitchFamily="18" charset="0"/>
                          </a:rPr>
                          <m:t>𝐵</m:t>
                        </m:r>
                      </m:sup>
                    </m:sSup>
                  </m:oMath>
                </a14:m>
                <a:endParaRPr lang="en-US" altLang="ko-KR" dirty="0"/>
              </a:p>
              <a:p>
                <a:pPr lvl="2"/>
                <a14:m>
                  <m:oMath xmlns:m="http://schemas.openxmlformats.org/officeDocument/2006/math">
                    <m:r>
                      <a:rPr lang="en-US" altLang="ko-KR" i="1">
                        <a:latin typeface="Cambria Math" panose="02040503050406030204" pitchFamily="18" charset="0"/>
                      </a:rPr>
                      <m:t>𝑤</m:t>
                    </m:r>
                    <m:r>
                      <a:rPr lang="en-US" altLang="ko-KR" i="1">
                        <a:latin typeface="Cambria Math" panose="02040503050406030204" pitchFamily="18" charset="0"/>
                      </a:rPr>
                      <m:t>=</m:t>
                    </m:r>
                    <m:r>
                      <a:rPr lang="en-US" altLang="ko-KR" i="1">
                        <a:latin typeface="Cambria Math" panose="02040503050406030204" pitchFamily="18" charset="0"/>
                      </a:rPr>
                      <m:t>𝑣</m:t>
                    </m:r>
                  </m:oMath>
                </a14:m>
                <a:endParaRPr lang="en-US" altLang="ko-KR" dirty="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No </a:t>
                </a:r>
                <a14:m>
                  <m:oMath xmlns:m="http://schemas.openxmlformats.org/officeDocument/2006/math">
                    <m:r>
                      <a:rPr lang="en-US" altLang="ko-KR" i="1">
                        <a:latin typeface="Cambria Math" panose="02040503050406030204" pitchFamily="18" charset="0"/>
                      </a:rPr>
                      <m:t>𝑀</m:t>
                    </m:r>
                  </m:oMath>
                </a14:m>
                <a:endParaRPr lang="en-US" altLang="ko-KR" dirty="0" smtClean="0"/>
              </a:p>
              <a:p>
                <a:pPr lvl="2"/>
                <a:endParaRPr lang="en-US" altLang="ko-KR" dirty="0" smtClean="0"/>
              </a:p>
              <a:p>
                <a:pPr lvl="1"/>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98" t="-1143"/>
                </a:stretch>
              </a:blipFill>
            </p:spPr>
            <p:txBody>
              <a:bodyPr/>
              <a:lstStyle/>
              <a:p>
                <a:r>
                  <a:rPr lang="ko-KR" altLang="en-US">
                    <a:noFill/>
                  </a:rPr>
                  <a:t> </a:t>
                </a:r>
              </a:p>
            </p:txBody>
          </p:sp>
        </mc:Fallback>
      </mc:AlternateContent>
      <p:sp>
        <p:nvSpPr>
          <p:cNvPr id="4" name="TextBox 3"/>
          <p:cNvSpPr txBox="1"/>
          <p:nvPr/>
        </p:nvSpPr>
        <p:spPr>
          <a:xfrm>
            <a:off x="7504061" y="1762698"/>
            <a:ext cx="859315" cy="369332"/>
          </a:xfrm>
          <a:prstGeom prst="rect">
            <a:avLst/>
          </a:prstGeom>
          <a:noFill/>
        </p:spPr>
        <p:txBody>
          <a:bodyPr wrap="square" rtlCol="0">
            <a:spAutoFit/>
          </a:bodyPr>
          <a:lstStyle/>
          <a:p>
            <a:r>
              <a:rPr lang="en-US" altLang="ko-KR" dirty="0" smtClean="0"/>
              <a:t>Eq.14</a:t>
            </a:r>
            <a:endParaRPr lang="ko-KR" altLang="en-US" dirty="0"/>
          </a:p>
        </p:txBody>
      </p:sp>
    </p:spTree>
    <p:extLst>
      <p:ext uri="{BB962C8B-B14F-4D97-AF65-F5344CB8AC3E}">
        <p14:creationId xmlns:p14="http://schemas.microsoft.com/office/powerpoint/2010/main" val="34311183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Model characteristics</a:t>
            </a:r>
            <a:endParaRPr lang="ko-KR" altLang="en-US" dirty="0"/>
          </a:p>
        </p:txBody>
      </p:sp>
      <p:sp>
        <p:nvSpPr>
          <p:cNvPr id="3" name="내용 개체 틀 2"/>
          <p:cNvSpPr>
            <a:spLocks noGrp="1"/>
          </p:cNvSpPr>
          <p:nvPr>
            <p:ph idx="1"/>
          </p:nvPr>
        </p:nvSpPr>
        <p:spPr/>
        <p:txBody>
          <a:bodyPr anchor="ctr">
            <a:normAutofit/>
          </a:bodyPr>
          <a:lstStyle/>
          <a:p>
            <a:pPr marL="457200" indent="-457200">
              <a:buFont typeface="+mj-lt"/>
              <a:buAutoNum type="arabicPeriod"/>
            </a:pPr>
            <a:r>
              <a:rPr lang="en-US" altLang="ko-KR" dirty="0"/>
              <a:t>Bidirectional context encoded word </a:t>
            </a:r>
            <a:r>
              <a:rPr lang="en-US" altLang="ko-KR" dirty="0" smtClean="0"/>
              <a:t>representation </a:t>
            </a:r>
            <a:r>
              <a:rPr lang="en-US" altLang="ko-KR" dirty="0"/>
              <a:t>by LSTM</a:t>
            </a:r>
          </a:p>
          <a:p>
            <a:pPr marL="800100" lvl="1" indent="-342900">
              <a:buFont typeface="+mj-lt"/>
              <a:buAutoNum type="arabicPeriod"/>
            </a:pPr>
            <a:r>
              <a:rPr lang="en-US" altLang="ko-KR" dirty="0"/>
              <a:t>Bidirectional LSTM encoders to encode every word in the conversation with </a:t>
            </a:r>
            <a:r>
              <a:rPr lang="en-US" altLang="ko-KR" dirty="0" smtClean="0"/>
              <a:t>forward, backward, and </a:t>
            </a:r>
            <a:r>
              <a:rPr lang="en-US" altLang="ko-KR" dirty="0" smtClean="0"/>
              <a:t>bidirectional </a:t>
            </a:r>
            <a:r>
              <a:rPr lang="en-US" altLang="ko-KR" dirty="0"/>
              <a:t>context</a:t>
            </a:r>
            <a:r>
              <a:rPr lang="en-US" altLang="ko-KR" dirty="0" smtClean="0"/>
              <a:t>.</a:t>
            </a:r>
          </a:p>
          <a:p>
            <a:pPr marL="800100" lvl="1" indent="-342900">
              <a:buFont typeface="+mj-lt"/>
              <a:buAutoNum type="arabicPeriod"/>
            </a:pPr>
            <a:r>
              <a:rPr lang="en-US" altLang="ko-KR" dirty="0" smtClean="0"/>
              <a:t>Encoded words comprise three non-decaying memories</a:t>
            </a:r>
            <a:endParaRPr lang="en-US" altLang="ko-KR" dirty="0"/>
          </a:p>
          <a:p>
            <a:pPr marL="457200" indent="-457200">
              <a:buFont typeface="+mj-lt"/>
              <a:buAutoNum type="arabicPeriod"/>
            </a:pPr>
            <a:endParaRPr lang="en-US" altLang="ko-KR" dirty="0" smtClean="0"/>
          </a:p>
          <a:p>
            <a:pPr marL="457200" indent="-457200">
              <a:buFont typeface="+mj-lt"/>
              <a:buAutoNum type="arabicPeriod"/>
            </a:pPr>
            <a:r>
              <a:rPr lang="en-US" altLang="ko-KR" dirty="0" smtClean="0"/>
              <a:t>Sentence-to-word level Attention and multi hop</a:t>
            </a:r>
          </a:p>
          <a:p>
            <a:pPr marL="914400" lvl="1" indent="-457200">
              <a:buFont typeface="+mj-lt"/>
              <a:buAutoNum type="arabicPeriod"/>
            </a:pPr>
            <a:r>
              <a:rPr lang="en-US" altLang="ko-KR" dirty="0" smtClean="0"/>
              <a:t>Each candidate response </a:t>
            </a:r>
            <a:r>
              <a:rPr lang="en-US" altLang="ko-KR" dirty="0" smtClean="0"/>
              <a:t>reads conversation back and forth multiple times</a:t>
            </a:r>
            <a:br>
              <a:rPr lang="en-US" altLang="ko-KR" dirty="0" smtClean="0"/>
            </a:br>
            <a:r>
              <a:rPr lang="en-US" altLang="ko-KR" dirty="0" smtClean="0"/>
              <a:t>=&gt; F</a:t>
            </a:r>
            <a:r>
              <a:rPr lang="en-US" altLang="ko-KR" dirty="0" smtClean="0"/>
              <a:t>inds and augments </a:t>
            </a:r>
            <a:r>
              <a:rPr lang="en-US" altLang="ko-KR" dirty="0" smtClean="0"/>
              <a:t>context-encoded keyword that is relevant to </a:t>
            </a:r>
            <a:r>
              <a:rPr lang="en-US" altLang="ko-KR" dirty="0" smtClean="0"/>
              <a:t>itself</a:t>
            </a:r>
            <a:endParaRPr lang="en-US" altLang="ko-KR" dirty="0" smtClean="0"/>
          </a:p>
          <a:p>
            <a:pPr marL="914400" lvl="1" indent="-457200">
              <a:buFont typeface="+mj-lt"/>
              <a:buAutoNum type="arabicPeriod"/>
            </a:pPr>
            <a:r>
              <a:rPr lang="en-US" altLang="ko-KR" dirty="0" smtClean="0"/>
              <a:t>Each candidate may augment different word in every hop</a:t>
            </a:r>
          </a:p>
          <a:p>
            <a:pPr marL="457200" lvl="1" indent="0">
              <a:buNone/>
            </a:pPr>
            <a:endParaRPr lang="en-US" altLang="ko-KR" dirty="0" smtClean="0"/>
          </a:p>
          <a:p>
            <a:pPr marL="457200" indent="-457200">
              <a:buFont typeface="+mj-lt"/>
              <a:buAutoNum type="arabicPeriod"/>
            </a:pPr>
            <a:r>
              <a:rPr lang="en-US" altLang="ko-KR" dirty="0" smtClean="0"/>
              <a:t>Figure out Keywords in the Conversation</a:t>
            </a:r>
          </a:p>
          <a:p>
            <a:pPr marL="457200" indent="-457200">
              <a:buFont typeface="+mj-lt"/>
              <a:buAutoNum type="arabicPeriod"/>
            </a:pPr>
            <a:endParaRPr lang="en-US" altLang="ko-KR" dirty="0" smtClean="0"/>
          </a:p>
          <a:p>
            <a:pPr marL="457200" indent="-457200">
              <a:buFont typeface="+mj-lt"/>
              <a:buAutoNum type="arabicPeriod"/>
            </a:pPr>
            <a:r>
              <a:rPr lang="en-US" altLang="ko-KR" dirty="0" smtClean="0"/>
              <a:t>Applicable to the data with external knowledge</a:t>
            </a:r>
          </a:p>
          <a:p>
            <a:pPr marL="457200" indent="-457200">
              <a:buFont typeface="+mj-lt"/>
              <a:buAutoNum type="arabicPeriod"/>
            </a:pPr>
            <a:endParaRPr lang="en-US" altLang="ko-KR" dirty="0" smtClean="0"/>
          </a:p>
        </p:txBody>
      </p:sp>
    </p:spTree>
    <p:extLst>
      <p:ext uri="{BB962C8B-B14F-4D97-AF65-F5344CB8AC3E}">
        <p14:creationId xmlns:p14="http://schemas.microsoft.com/office/powerpoint/2010/main" val="2808558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Example 1</a:t>
            </a:r>
            <a:endParaRPr lang="ko-KR"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77" y="1080658"/>
            <a:ext cx="8497168" cy="5573529"/>
          </a:xfrm>
        </p:spPr>
      </p:pic>
      <p:cxnSp>
        <p:nvCxnSpPr>
          <p:cNvPr id="6" name="Straight Arrow Connector 5"/>
          <p:cNvCxnSpPr/>
          <p:nvPr/>
        </p:nvCxnSpPr>
        <p:spPr>
          <a:xfrm>
            <a:off x="5244029" y="1509311"/>
            <a:ext cx="242371" cy="28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754217" y="4065224"/>
            <a:ext cx="231354" cy="23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20328" y="1795749"/>
            <a:ext cx="220337" cy="24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69465" y="1509311"/>
            <a:ext cx="165253" cy="286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1068636" y="1509311"/>
            <a:ext cx="198304" cy="286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a:off x="5486400" y="1509311"/>
            <a:ext cx="253388" cy="286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8604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63" y="1990975"/>
            <a:ext cx="8728075" cy="3472950"/>
          </a:xfrm>
        </p:spPr>
      </p:pic>
      <p:sp>
        <p:nvSpPr>
          <p:cNvPr id="2" name="제목 1"/>
          <p:cNvSpPr>
            <a:spLocks noGrp="1"/>
          </p:cNvSpPr>
          <p:nvPr>
            <p:ph type="title"/>
          </p:nvPr>
        </p:nvSpPr>
        <p:spPr/>
        <p:txBody>
          <a:bodyPr/>
          <a:lstStyle/>
          <a:p>
            <a:r>
              <a:rPr lang="en-US" altLang="ko-KR" dirty="0" smtClean="0"/>
              <a:t>Example 2</a:t>
            </a:r>
            <a:endParaRPr lang="ko-KR" altLang="en-US" dirty="0"/>
          </a:p>
        </p:txBody>
      </p:sp>
      <p:cxnSp>
        <p:nvCxnSpPr>
          <p:cNvPr id="7" name="Straight Arrow Connector 6"/>
          <p:cNvCxnSpPr/>
          <p:nvPr/>
        </p:nvCxnSpPr>
        <p:spPr>
          <a:xfrm>
            <a:off x="2511845" y="3460240"/>
            <a:ext cx="176270" cy="209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74764" y="3443714"/>
            <a:ext cx="198304" cy="24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67627" y="3042859"/>
            <a:ext cx="187287" cy="242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2897036" y="3460240"/>
            <a:ext cx="143220" cy="2093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1421276" y="2757623"/>
            <a:ext cx="154236" cy="18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87276" y="3042859"/>
            <a:ext cx="264405" cy="2644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a:off x="5489372" y="3044562"/>
            <a:ext cx="187287" cy="242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7108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Dialog System Technology Challenge 7</a:t>
            </a:r>
            <a:endParaRPr lang="ko-KR" altLang="en-US" dirty="0"/>
          </a:p>
        </p:txBody>
      </p:sp>
      <p:sp>
        <p:nvSpPr>
          <p:cNvPr id="3" name="내용 개체 틀 2"/>
          <p:cNvSpPr>
            <a:spLocks noGrp="1"/>
          </p:cNvSpPr>
          <p:nvPr>
            <p:ph idx="1"/>
          </p:nvPr>
        </p:nvSpPr>
        <p:spPr/>
        <p:txBody>
          <a:bodyPr anchor="ctr"/>
          <a:lstStyle/>
          <a:p>
            <a:r>
              <a:rPr lang="en-US" altLang="ko-KR" dirty="0" smtClean="0"/>
              <a:t>Dialog System Technology Challenge</a:t>
            </a:r>
            <a:endParaRPr lang="en-US" altLang="ko-KR" dirty="0"/>
          </a:p>
          <a:p>
            <a:pPr lvl="1"/>
            <a:r>
              <a:rPr lang="en-US" altLang="ko-KR" u="sng" dirty="0" smtClean="0"/>
              <a:t>Sentence Selection</a:t>
            </a:r>
          </a:p>
          <a:p>
            <a:pPr lvl="1"/>
            <a:r>
              <a:rPr lang="en-US" altLang="ko-KR" dirty="0" smtClean="0"/>
              <a:t>Sentence Generation</a:t>
            </a:r>
          </a:p>
          <a:p>
            <a:pPr lvl="1"/>
            <a:r>
              <a:rPr lang="en-US" altLang="ko-KR" dirty="0" smtClean="0"/>
              <a:t>Audio Visual Scene-aware dialog (AVSD)</a:t>
            </a:r>
          </a:p>
          <a:p>
            <a:pPr lvl="1"/>
            <a:endParaRPr lang="en-US" altLang="ko-KR" dirty="0" smtClean="0"/>
          </a:p>
          <a:p>
            <a:r>
              <a:rPr lang="en-US" altLang="ko-KR" dirty="0" smtClean="0"/>
              <a:t>Sentence Selection Task: Two </a:t>
            </a:r>
            <a:r>
              <a:rPr lang="en-US" altLang="ko-KR" dirty="0"/>
              <a:t>datasets are provided</a:t>
            </a:r>
          </a:p>
          <a:p>
            <a:pPr lvl="1"/>
            <a:r>
              <a:rPr lang="en-US" altLang="ko-KR" dirty="0"/>
              <a:t>Flex Data (Advising):</a:t>
            </a:r>
          </a:p>
          <a:p>
            <a:pPr marL="457200" lvl="1" indent="0">
              <a:buNone/>
            </a:pPr>
            <a:r>
              <a:rPr lang="en-US" altLang="ko-KR" dirty="0"/>
              <a:t>    Student-Advisor dialogues for the purpose of guiding the student to pick courses that fit not only their curriculum, but also personal preferences about time, difficulty, career path, etc. Additional knowledge about </a:t>
            </a:r>
            <a:r>
              <a:rPr lang="en-US" altLang="ko-KR" dirty="0">
                <a:solidFill>
                  <a:srgbClr val="FF0000"/>
                </a:solidFill>
              </a:rPr>
              <a:t>courses</a:t>
            </a:r>
            <a:r>
              <a:rPr lang="en-US" altLang="ko-KR" dirty="0"/>
              <a:t> and possible </a:t>
            </a:r>
            <a:r>
              <a:rPr lang="en-US" altLang="ko-KR" dirty="0">
                <a:solidFill>
                  <a:srgbClr val="FF0000"/>
                </a:solidFill>
              </a:rPr>
              <a:t>personal preferences</a:t>
            </a:r>
            <a:r>
              <a:rPr lang="en-US" altLang="ko-KR" dirty="0"/>
              <a:t> will be provided.</a:t>
            </a:r>
          </a:p>
          <a:p>
            <a:pPr marL="457200" lvl="1" indent="0">
              <a:buNone/>
            </a:pPr>
            <a:endParaRPr lang="en-US" altLang="ko-KR" dirty="0"/>
          </a:p>
          <a:p>
            <a:pPr lvl="1"/>
            <a:r>
              <a:rPr lang="en-US" altLang="ko-KR" dirty="0"/>
              <a:t>Ubuntu Dialog Corpus (Ubuntu):</a:t>
            </a:r>
          </a:p>
          <a:p>
            <a:pPr marL="457200" lvl="1" indent="0">
              <a:buNone/>
            </a:pPr>
            <a:r>
              <a:rPr lang="en-US" altLang="ko-KR" dirty="0"/>
              <a:t>    Disentangled Ubuntu IRC dialog. The purpose is to solve an Ubuntu user’s posted problem – two-party dialogues are provided. Additional knowledge will be provided in the form of </a:t>
            </a:r>
            <a:r>
              <a:rPr lang="en-US" altLang="ko-KR" dirty="0">
                <a:solidFill>
                  <a:srgbClr val="FF0000"/>
                </a:solidFill>
              </a:rPr>
              <a:t>manual pages</a:t>
            </a:r>
            <a:r>
              <a:rPr lang="en-US" altLang="ko-KR" dirty="0"/>
              <a:t>.</a:t>
            </a:r>
          </a:p>
          <a:p>
            <a:pPr marL="0" indent="0">
              <a:buNone/>
            </a:pPr>
            <a:endParaRPr lang="ko-KR" altLang="en-US" dirty="0"/>
          </a:p>
        </p:txBody>
      </p:sp>
    </p:spTree>
    <p:extLst>
      <p:ext uri="{BB962C8B-B14F-4D97-AF65-F5344CB8AC3E}">
        <p14:creationId xmlns:p14="http://schemas.microsoft.com/office/powerpoint/2010/main" val="1983708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직사각형 122"/>
          <p:cNvSpPr/>
          <p:nvPr/>
        </p:nvSpPr>
        <p:spPr>
          <a:xfrm>
            <a:off x="7227395" y="2483819"/>
            <a:ext cx="160630" cy="7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BCEMN with KB</a:t>
            </a:r>
            <a:endParaRPr lang="ko-KR" altLang="en-US" dirty="0"/>
          </a:p>
        </p:txBody>
      </p:sp>
      <p:sp>
        <p:nvSpPr>
          <p:cNvPr id="4" name="Google Shape;54;p13"/>
          <p:cNvSpPr/>
          <p:nvPr/>
        </p:nvSpPr>
        <p:spPr>
          <a:xfrm>
            <a:off x="308666" y="1979007"/>
            <a:ext cx="3747107" cy="4800739"/>
          </a:xfrm>
          <a:prstGeom prst="rect">
            <a:avLst/>
          </a:prstGeom>
          <a:noFill/>
          <a:ln w="19050"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5" name="Google Shape;55;p13"/>
          <p:cNvSpPr/>
          <p:nvPr/>
        </p:nvSpPr>
        <p:spPr>
          <a:xfrm>
            <a:off x="5093611" y="1979007"/>
            <a:ext cx="3984485" cy="4800739"/>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endParaRPr/>
          </a:p>
        </p:txBody>
      </p:sp>
      <p:sp>
        <p:nvSpPr>
          <p:cNvPr id="6" name="Google Shape;56;p13"/>
          <p:cNvSpPr/>
          <p:nvPr/>
        </p:nvSpPr>
        <p:spPr>
          <a:xfrm>
            <a:off x="4095017" y="4290442"/>
            <a:ext cx="933600" cy="311400"/>
          </a:xfrm>
          <a:prstGeom prst="roundRect">
            <a:avLst>
              <a:gd name="adj" fmla="val 16667"/>
            </a:avLst>
          </a:prstGeom>
          <a:solidFill>
            <a:schemeClr val="accent2">
              <a:lumMod val="60000"/>
              <a:lumOff val="4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conversation</a:t>
            </a:r>
          </a:p>
          <a:p>
            <a:pPr algn="ctr"/>
            <a:r>
              <a:rPr lang="en-US" altLang="ko" sz="1000" b="1" dirty="0" smtClean="0"/>
              <a:t>(embedded)</a:t>
            </a:r>
            <a:endParaRPr sz="1000" b="1" dirty="0"/>
          </a:p>
        </p:txBody>
      </p:sp>
      <p:sp>
        <p:nvSpPr>
          <p:cNvPr id="7" name="Google Shape;57;p13"/>
          <p:cNvSpPr/>
          <p:nvPr/>
        </p:nvSpPr>
        <p:spPr>
          <a:xfrm>
            <a:off x="4096767" y="3229711"/>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LSTM </a:t>
            </a:r>
            <a:r>
              <a:rPr lang="en-US" altLang="ko" sz="1000" b="1" dirty="0" smtClean="0"/>
              <a:t>B</a:t>
            </a:r>
            <a:endParaRPr sz="1000" b="1" dirty="0"/>
          </a:p>
        </p:txBody>
      </p:sp>
      <p:sp>
        <p:nvSpPr>
          <p:cNvPr id="8" name="Google Shape;58;p13"/>
          <p:cNvSpPr/>
          <p:nvPr/>
        </p:nvSpPr>
        <p:spPr>
          <a:xfrm>
            <a:off x="4096767" y="5313602"/>
            <a:ext cx="933600" cy="307581"/>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LSTM F</a:t>
            </a:r>
            <a:endParaRPr sz="1000" b="1" dirty="0"/>
          </a:p>
        </p:txBody>
      </p:sp>
      <p:grpSp>
        <p:nvGrpSpPr>
          <p:cNvPr id="169" name="그룹 168"/>
          <p:cNvGrpSpPr/>
          <p:nvPr/>
        </p:nvGrpSpPr>
        <p:grpSpPr>
          <a:xfrm>
            <a:off x="5625698" y="3293553"/>
            <a:ext cx="1031989" cy="179870"/>
            <a:chOff x="5625698" y="2877599"/>
            <a:chExt cx="1031989" cy="341025"/>
          </a:xfrm>
        </p:grpSpPr>
        <p:sp>
          <p:nvSpPr>
            <p:cNvPr id="9" name="Google Shape;59;p13"/>
            <p:cNvSpPr/>
            <p:nvPr/>
          </p:nvSpPr>
          <p:spPr>
            <a:xfrm>
              <a:off x="5625698"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0" name="Google Shape;60;p13"/>
            <p:cNvSpPr/>
            <p:nvPr/>
          </p:nvSpPr>
          <p:spPr>
            <a:xfrm>
              <a:off x="5784883"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1" name="Google Shape;61;p13"/>
            <p:cNvSpPr/>
            <p:nvPr/>
          </p:nvSpPr>
          <p:spPr>
            <a:xfrm>
              <a:off x="6339502"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2" name="Google Shape;62;p13"/>
            <p:cNvSpPr/>
            <p:nvPr/>
          </p:nvSpPr>
          <p:spPr>
            <a:xfrm>
              <a:off x="6498687"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3" name="Google Shape;63;p13"/>
            <p:cNvSpPr/>
            <p:nvPr/>
          </p:nvSpPr>
          <p:spPr>
            <a:xfrm>
              <a:off x="5944068" y="2877599"/>
              <a:ext cx="3954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grpSp>
        <p:nvGrpSpPr>
          <p:cNvPr id="145" name="그룹 144"/>
          <p:cNvGrpSpPr/>
          <p:nvPr/>
        </p:nvGrpSpPr>
        <p:grpSpPr>
          <a:xfrm>
            <a:off x="5617362" y="5361904"/>
            <a:ext cx="1031989" cy="214269"/>
            <a:chOff x="5625698" y="4956558"/>
            <a:chExt cx="1031989" cy="352750"/>
          </a:xfrm>
        </p:grpSpPr>
        <p:sp>
          <p:nvSpPr>
            <p:cNvPr id="19"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0"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1"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2"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23"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grpSp>
        <p:nvGrpSpPr>
          <p:cNvPr id="171" name="그룹 170"/>
          <p:cNvGrpSpPr/>
          <p:nvPr/>
        </p:nvGrpSpPr>
        <p:grpSpPr>
          <a:xfrm>
            <a:off x="2577811" y="3288079"/>
            <a:ext cx="1031989" cy="190818"/>
            <a:chOff x="2406316" y="2877599"/>
            <a:chExt cx="1031989" cy="341025"/>
          </a:xfrm>
        </p:grpSpPr>
        <p:sp>
          <p:nvSpPr>
            <p:cNvPr id="29" name="Google Shape;79;p13"/>
            <p:cNvSpPr/>
            <p:nvPr/>
          </p:nvSpPr>
          <p:spPr>
            <a:xfrm>
              <a:off x="2406316"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0" name="Google Shape;80;p13"/>
            <p:cNvSpPr/>
            <p:nvPr/>
          </p:nvSpPr>
          <p:spPr>
            <a:xfrm>
              <a:off x="2565501"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1" name="Google Shape;81;p13"/>
            <p:cNvSpPr/>
            <p:nvPr/>
          </p:nvSpPr>
          <p:spPr>
            <a:xfrm>
              <a:off x="3120120"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2" name="Google Shape;82;p13"/>
            <p:cNvSpPr/>
            <p:nvPr/>
          </p:nvSpPr>
          <p:spPr>
            <a:xfrm>
              <a:off x="3279305" y="2877599"/>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33" name="Google Shape;83;p13"/>
            <p:cNvSpPr/>
            <p:nvPr/>
          </p:nvSpPr>
          <p:spPr>
            <a:xfrm>
              <a:off x="2724686" y="2877599"/>
              <a:ext cx="3954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grpSp>
        <p:nvGrpSpPr>
          <p:cNvPr id="146" name="그룹 145"/>
          <p:cNvGrpSpPr/>
          <p:nvPr/>
        </p:nvGrpSpPr>
        <p:grpSpPr>
          <a:xfrm>
            <a:off x="2554814" y="5357658"/>
            <a:ext cx="1031989" cy="218513"/>
            <a:chOff x="2406316" y="4956558"/>
            <a:chExt cx="1031989" cy="352750"/>
          </a:xfrm>
        </p:grpSpPr>
        <p:sp>
          <p:nvSpPr>
            <p:cNvPr id="39" name="Google Shape;89;p13"/>
            <p:cNvSpPr/>
            <p:nvPr/>
          </p:nvSpPr>
          <p:spPr>
            <a:xfrm>
              <a:off x="2406316"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0" name="Google Shape;90;p13"/>
            <p:cNvSpPr/>
            <p:nvPr/>
          </p:nvSpPr>
          <p:spPr>
            <a:xfrm>
              <a:off x="2565501"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1" name="Google Shape;91;p13"/>
            <p:cNvSpPr/>
            <p:nvPr/>
          </p:nvSpPr>
          <p:spPr>
            <a:xfrm>
              <a:off x="3120120"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2" name="Google Shape;92;p13"/>
            <p:cNvSpPr/>
            <p:nvPr/>
          </p:nvSpPr>
          <p:spPr>
            <a:xfrm>
              <a:off x="3279305"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43" name="Google Shape;93;p13"/>
            <p:cNvSpPr/>
            <p:nvPr/>
          </p:nvSpPr>
          <p:spPr>
            <a:xfrm>
              <a:off x="2724686"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dirty="0"/>
                <a:t>∙</a:t>
              </a:r>
              <a:r>
                <a:rPr lang="ko" altLang="en-US" sz="1000" dirty="0">
                  <a:solidFill>
                    <a:schemeClr val="dk1"/>
                  </a:solidFill>
                </a:rPr>
                <a:t>∙∙</a:t>
              </a:r>
              <a:endParaRPr sz="1000" dirty="0"/>
            </a:p>
          </p:txBody>
        </p:sp>
      </p:grpSp>
      <p:cxnSp>
        <p:nvCxnSpPr>
          <p:cNvPr id="49" name="Google Shape;99;p13"/>
          <p:cNvCxnSpPr>
            <a:stCxn id="7" idx="3"/>
            <a:endCxn id="9" idx="1"/>
          </p:cNvCxnSpPr>
          <p:nvPr/>
        </p:nvCxnSpPr>
        <p:spPr>
          <a:xfrm flipV="1">
            <a:off x="5030367" y="3383488"/>
            <a:ext cx="595331" cy="1923"/>
          </a:xfrm>
          <a:prstGeom prst="straightConnector1">
            <a:avLst/>
          </a:prstGeom>
          <a:noFill/>
          <a:ln w="19050" cap="flat" cmpd="sng">
            <a:solidFill>
              <a:schemeClr val="tx1"/>
            </a:solidFill>
            <a:prstDash val="solid"/>
            <a:round/>
            <a:headEnd type="none" w="med" len="med"/>
            <a:tailEnd type="triangle" w="med" len="med"/>
          </a:ln>
        </p:spPr>
      </p:cxnSp>
      <p:cxnSp>
        <p:nvCxnSpPr>
          <p:cNvPr id="50" name="Google Shape;100;p13"/>
          <p:cNvCxnSpPr>
            <a:stCxn id="7" idx="1"/>
            <a:endCxn id="32" idx="3"/>
          </p:cNvCxnSpPr>
          <p:nvPr/>
        </p:nvCxnSpPr>
        <p:spPr>
          <a:xfrm flipH="1" flipV="1">
            <a:off x="3609800" y="3383488"/>
            <a:ext cx="486967" cy="1923"/>
          </a:xfrm>
          <a:prstGeom prst="straightConnector1">
            <a:avLst/>
          </a:prstGeom>
          <a:noFill/>
          <a:ln w="19050" cap="flat" cmpd="sng">
            <a:solidFill>
              <a:schemeClr val="tx1"/>
            </a:solidFill>
            <a:prstDash val="solid"/>
            <a:round/>
            <a:headEnd type="none" w="med" len="med"/>
            <a:tailEnd type="triangle" w="med" len="med"/>
          </a:ln>
        </p:spPr>
      </p:cxnSp>
      <p:cxnSp>
        <p:nvCxnSpPr>
          <p:cNvPr id="51" name="Google Shape;101;p13"/>
          <p:cNvCxnSpPr>
            <a:stCxn id="6" idx="0"/>
            <a:endCxn id="7" idx="2"/>
          </p:cNvCxnSpPr>
          <p:nvPr/>
        </p:nvCxnSpPr>
        <p:spPr>
          <a:xfrm flipV="1">
            <a:off x="4561817" y="3541111"/>
            <a:ext cx="1750" cy="749331"/>
          </a:xfrm>
          <a:prstGeom prst="straightConnector1">
            <a:avLst/>
          </a:prstGeom>
          <a:noFill/>
          <a:ln w="19050" cap="flat" cmpd="sng">
            <a:solidFill>
              <a:schemeClr val="dk2"/>
            </a:solidFill>
            <a:prstDash val="solid"/>
            <a:round/>
            <a:headEnd type="none" w="med" len="med"/>
            <a:tailEnd type="triangle" w="med" len="med"/>
          </a:ln>
        </p:spPr>
      </p:cxnSp>
      <p:cxnSp>
        <p:nvCxnSpPr>
          <p:cNvPr id="52" name="Google Shape;102;p13"/>
          <p:cNvCxnSpPr>
            <a:endCxn id="8" idx="0"/>
          </p:cNvCxnSpPr>
          <p:nvPr/>
        </p:nvCxnSpPr>
        <p:spPr>
          <a:xfrm flipH="1">
            <a:off x="4563567" y="4590170"/>
            <a:ext cx="2794" cy="723432"/>
          </a:xfrm>
          <a:prstGeom prst="straightConnector1">
            <a:avLst/>
          </a:prstGeom>
          <a:noFill/>
          <a:ln w="19050" cap="flat" cmpd="sng">
            <a:solidFill>
              <a:schemeClr val="dk2"/>
            </a:solidFill>
            <a:prstDash val="solid"/>
            <a:round/>
            <a:headEnd type="none" w="med" len="med"/>
            <a:tailEnd type="triangle" w="med" len="med"/>
          </a:ln>
        </p:spPr>
      </p:cxnSp>
      <p:cxnSp>
        <p:nvCxnSpPr>
          <p:cNvPr id="53" name="Google Shape;103;p13"/>
          <p:cNvCxnSpPr>
            <a:stCxn id="8" idx="1"/>
            <a:endCxn id="42" idx="3"/>
          </p:cNvCxnSpPr>
          <p:nvPr/>
        </p:nvCxnSpPr>
        <p:spPr>
          <a:xfrm flipH="1" flipV="1">
            <a:off x="3586803" y="5466915"/>
            <a:ext cx="509964" cy="478"/>
          </a:xfrm>
          <a:prstGeom prst="straightConnector1">
            <a:avLst/>
          </a:prstGeom>
          <a:noFill/>
          <a:ln w="19050" cap="flat" cmpd="sng">
            <a:solidFill>
              <a:schemeClr val="tx1"/>
            </a:solidFill>
            <a:prstDash val="solid"/>
            <a:round/>
            <a:headEnd type="none" w="med" len="med"/>
            <a:tailEnd type="triangle" w="med" len="med"/>
          </a:ln>
        </p:spPr>
      </p:cxnSp>
      <p:cxnSp>
        <p:nvCxnSpPr>
          <p:cNvPr id="54" name="Google Shape;104;p13"/>
          <p:cNvCxnSpPr>
            <a:stCxn id="8" idx="3"/>
            <a:endCxn id="19" idx="1"/>
          </p:cNvCxnSpPr>
          <p:nvPr/>
        </p:nvCxnSpPr>
        <p:spPr>
          <a:xfrm>
            <a:off x="5030367" y="5467393"/>
            <a:ext cx="586995" cy="1646"/>
          </a:xfrm>
          <a:prstGeom prst="straightConnector1">
            <a:avLst/>
          </a:prstGeom>
          <a:noFill/>
          <a:ln w="19050" cap="flat" cmpd="sng">
            <a:solidFill>
              <a:schemeClr val="tx1"/>
            </a:solidFill>
            <a:prstDash val="solid"/>
            <a:round/>
            <a:headEnd type="none" w="med" len="med"/>
            <a:tailEnd type="triangle" w="med" len="med"/>
          </a:ln>
        </p:spPr>
      </p:cxnSp>
      <p:sp>
        <p:nvSpPr>
          <p:cNvPr id="55" name="Google Shape;105;p13"/>
          <p:cNvSpPr/>
          <p:nvPr/>
        </p:nvSpPr>
        <p:spPr>
          <a:xfrm>
            <a:off x="7229025" y="3215336"/>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6" name="Google Shape;106;p13"/>
          <p:cNvSpPr/>
          <p:nvPr/>
        </p:nvSpPr>
        <p:spPr>
          <a:xfrm>
            <a:off x="7229025" y="5286137"/>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7" name="Google Shape;107;p13"/>
          <p:cNvSpPr/>
          <p:nvPr/>
        </p:nvSpPr>
        <p:spPr>
          <a:xfrm>
            <a:off x="1417756" y="3215336"/>
            <a:ext cx="159000" cy="34102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8" name="Google Shape;108;p13"/>
          <p:cNvSpPr/>
          <p:nvPr/>
        </p:nvSpPr>
        <p:spPr>
          <a:xfrm>
            <a:off x="1417756" y="5286137"/>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59" name="Google Shape;109;p13"/>
          <p:cNvSpPr/>
          <p:nvPr/>
        </p:nvSpPr>
        <p:spPr>
          <a:xfrm>
            <a:off x="6960973" y="6366809"/>
            <a:ext cx="1764070" cy="311400"/>
          </a:xfrm>
          <a:prstGeom prst="roundRect">
            <a:avLst>
              <a:gd name="adj" fmla="val 16667"/>
            </a:avLst>
          </a:prstGeom>
          <a:solidFill>
            <a:schemeClr val="accent2">
              <a:lumMod val="60000"/>
              <a:lumOff val="40000"/>
            </a:scheme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1000" b="1" dirty="0"/>
          </a:p>
        </p:txBody>
      </p:sp>
      <p:cxnSp>
        <p:nvCxnSpPr>
          <p:cNvPr id="60" name="Google Shape;110;p13"/>
          <p:cNvCxnSpPr>
            <a:stCxn id="23" idx="2"/>
            <a:endCxn id="87" idx="1"/>
          </p:cNvCxnSpPr>
          <p:nvPr/>
        </p:nvCxnSpPr>
        <p:spPr>
          <a:xfrm rot="16200000" flipH="1">
            <a:off x="6449116" y="5260488"/>
            <a:ext cx="462595" cy="1093963"/>
          </a:xfrm>
          <a:prstGeom prst="bentConnector2">
            <a:avLst/>
          </a:prstGeom>
          <a:noFill/>
          <a:ln w="19050" cap="flat" cmpd="sng">
            <a:solidFill>
              <a:schemeClr val="tx1"/>
            </a:solidFill>
            <a:prstDash val="solid"/>
            <a:round/>
            <a:headEnd type="stealth" w="med" len="med"/>
            <a:tailEnd type="none" w="med" len="med"/>
          </a:ln>
        </p:spPr>
      </p:cxnSp>
      <p:cxnSp>
        <p:nvCxnSpPr>
          <p:cNvPr id="61" name="Google Shape;111;p13"/>
          <p:cNvCxnSpPr>
            <a:stCxn id="59" idx="0"/>
            <a:endCxn id="87" idx="2"/>
          </p:cNvCxnSpPr>
          <p:nvPr/>
        </p:nvCxnSpPr>
        <p:spPr>
          <a:xfrm flipV="1">
            <a:off x="7843008" y="6194468"/>
            <a:ext cx="818" cy="172341"/>
          </a:xfrm>
          <a:prstGeom prst="straightConnector1">
            <a:avLst/>
          </a:prstGeom>
          <a:noFill/>
          <a:ln w="19050" cap="flat" cmpd="sng">
            <a:solidFill>
              <a:schemeClr val="tx1"/>
            </a:solidFill>
            <a:prstDash val="solid"/>
            <a:round/>
            <a:headEnd type="none" w="med" len="med"/>
            <a:tailEnd type="triangle" w="med" len="med"/>
          </a:ln>
        </p:spPr>
      </p:cxnSp>
      <p:cxnSp>
        <p:nvCxnSpPr>
          <p:cNvPr id="62" name="Google Shape;113;p13"/>
          <p:cNvCxnSpPr>
            <a:stCxn id="56" idx="3"/>
            <a:endCxn id="229" idx="1"/>
          </p:cNvCxnSpPr>
          <p:nvPr/>
        </p:nvCxnSpPr>
        <p:spPr>
          <a:xfrm>
            <a:off x="7388025" y="5462512"/>
            <a:ext cx="212477" cy="758"/>
          </a:xfrm>
          <a:prstGeom prst="straightConnector1">
            <a:avLst/>
          </a:prstGeom>
          <a:noFill/>
          <a:ln w="19050" cap="flat" cmpd="sng">
            <a:solidFill>
              <a:schemeClr val="tx1"/>
            </a:solidFill>
            <a:prstDash val="solid"/>
            <a:round/>
            <a:headEnd type="none" w="med" len="med"/>
            <a:tailEnd type="triangle" w="med" len="med"/>
          </a:ln>
        </p:spPr>
      </p:cxnSp>
      <p:cxnSp>
        <p:nvCxnSpPr>
          <p:cNvPr id="64" name="Google Shape;114;p13"/>
          <p:cNvCxnSpPr>
            <a:endCxn id="226" idx="2"/>
          </p:cNvCxnSpPr>
          <p:nvPr/>
        </p:nvCxnSpPr>
        <p:spPr>
          <a:xfrm flipV="1">
            <a:off x="7834227" y="3548223"/>
            <a:ext cx="10512" cy="1816176"/>
          </a:xfrm>
          <a:prstGeom prst="straightConnector1">
            <a:avLst/>
          </a:prstGeom>
          <a:noFill/>
          <a:ln w="19050" cap="flat" cmpd="sng">
            <a:solidFill>
              <a:schemeClr val="tx1"/>
            </a:solidFill>
            <a:prstDash val="solid"/>
            <a:round/>
            <a:headEnd type="none" w="med" len="med"/>
            <a:tailEnd type="triangle" w="med" len="med"/>
          </a:ln>
        </p:spPr>
      </p:cxnSp>
      <p:cxnSp>
        <p:nvCxnSpPr>
          <p:cNvPr id="66" name="Google Shape;116;p13"/>
          <p:cNvCxnSpPr>
            <a:stCxn id="55" idx="3"/>
            <a:endCxn id="226" idx="1"/>
          </p:cNvCxnSpPr>
          <p:nvPr/>
        </p:nvCxnSpPr>
        <p:spPr>
          <a:xfrm>
            <a:off x="7388025" y="3385849"/>
            <a:ext cx="212477" cy="6674"/>
          </a:xfrm>
          <a:prstGeom prst="straightConnector1">
            <a:avLst/>
          </a:prstGeom>
          <a:noFill/>
          <a:ln w="19050" cap="flat" cmpd="sng">
            <a:solidFill>
              <a:schemeClr val="tx1"/>
            </a:solidFill>
            <a:prstDash val="solid"/>
            <a:round/>
            <a:headEnd type="none" w="med" len="med"/>
            <a:tailEnd type="triangle" w="med" len="med"/>
          </a:ln>
        </p:spPr>
      </p:cxnSp>
      <p:cxnSp>
        <p:nvCxnSpPr>
          <p:cNvPr id="69" name="Google Shape;119;p13"/>
          <p:cNvCxnSpPr>
            <a:endCxn id="76" idx="2"/>
          </p:cNvCxnSpPr>
          <p:nvPr/>
        </p:nvCxnSpPr>
        <p:spPr>
          <a:xfrm flipV="1">
            <a:off x="7834227" y="2685090"/>
            <a:ext cx="7091" cy="612648"/>
          </a:xfrm>
          <a:prstGeom prst="straightConnector1">
            <a:avLst/>
          </a:prstGeom>
          <a:noFill/>
          <a:ln w="19050" cap="flat" cmpd="sng">
            <a:solidFill>
              <a:schemeClr val="tx1"/>
            </a:solidFill>
            <a:prstDash val="solid"/>
            <a:round/>
            <a:headEnd type="none" w="med" len="med"/>
            <a:tailEnd type="triangle" w="med" len="med"/>
          </a:ln>
        </p:spPr>
      </p:cxnSp>
      <p:sp>
        <p:nvSpPr>
          <p:cNvPr id="75" name="Google Shape;125;p13"/>
          <p:cNvSpPr/>
          <p:nvPr/>
        </p:nvSpPr>
        <p:spPr>
          <a:xfrm>
            <a:off x="373503" y="2373690"/>
            <a:ext cx="9336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Weighted </a:t>
            </a:r>
          </a:p>
          <a:p>
            <a:pPr algn="ctr"/>
            <a:r>
              <a:rPr lang="en-US" altLang="ko" sz="1000" b="1" dirty="0" smtClean="0"/>
              <a:t>conversation</a:t>
            </a:r>
            <a:endParaRPr sz="1000" b="1" dirty="0"/>
          </a:p>
        </p:txBody>
      </p:sp>
      <p:sp>
        <p:nvSpPr>
          <p:cNvPr id="77" name="Google Shape;127;p13"/>
          <p:cNvSpPr/>
          <p:nvPr/>
        </p:nvSpPr>
        <p:spPr>
          <a:xfrm>
            <a:off x="1690085" y="1956077"/>
            <a:ext cx="1169098" cy="513728"/>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Evaluate KB &amp;</a:t>
            </a:r>
          </a:p>
          <a:p>
            <a:pPr algn="ctr"/>
            <a:r>
              <a:rPr lang="en-US" altLang="ko" sz="1000" b="1" dirty="0" smtClean="0"/>
              <a:t>Weighted sum</a:t>
            </a:r>
            <a:endParaRPr sz="1000" b="1" dirty="0"/>
          </a:p>
        </p:txBody>
      </p:sp>
      <p:cxnSp>
        <p:nvCxnSpPr>
          <p:cNvPr id="84" name="Google Shape;134;p13"/>
          <p:cNvCxnSpPr>
            <a:stCxn id="13" idx="2"/>
          </p:cNvCxnSpPr>
          <p:nvPr/>
        </p:nvCxnSpPr>
        <p:spPr>
          <a:xfrm rot="16200000" flipH="1">
            <a:off x="6822306" y="2792884"/>
            <a:ext cx="327316" cy="1688393"/>
          </a:xfrm>
          <a:prstGeom prst="bentConnector2">
            <a:avLst/>
          </a:prstGeom>
          <a:noFill/>
          <a:ln w="19050" cap="flat" cmpd="sng">
            <a:solidFill>
              <a:schemeClr val="tx1"/>
            </a:solidFill>
            <a:prstDash val="solid"/>
            <a:round/>
            <a:headEnd type="stealth" w="med" len="med"/>
            <a:tailEnd type="none" w="med" len="med"/>
          </a:ln>
        </p:spPr>
      </p:cxnSp>
      <p:sp>
        <p:nvSpPr>
          <p:cNvPr id="87" name="Google Shape;137;p13"/>
          <p:cNvSpPr/>
          <p:nvPr/>
        </p:nvSpPr>
        <p:spPr>
          <a:xfrm>
            <a:off x="7227395" y="5883068"/>
            <a:ext cx="1232861"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a:t>LSTM </a:t>
            </a:r>
            <a:r>
              <a:rPr lang="en-US" altLang="ko" sz="1000" b="1" dirty="0" smtClean="0"/>
              <a:t>K     LSTM R</a:t>
            </a:r>
            <a:endParaRPr sz="1000" b="1" dirty="0"/>
          </a:p>
        </p:txBody>
      </p:sp>
      <p:sp>
        <p:nvSpPr>
          <p:cNvPr id="135" name="Google Shape;56;p13"/>
          <p:cNvSpPr/>
          <p:nvPr/>
        </p:nvSpPr>
        <p:spPr>
          <a:xfrm>
            <a:off x="5141381" y="4290442"/>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136" name="Google Shape;56;p13"/>
          <p:cNvSpPr/>
          <p:nvPr/>
        </p:nvSpPr>
        <p:spPr>
          <a:xfrm>
            <a:off x="3534815" y="4301318"/>
            <a:ext cx="469973"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cxnSp>
        <p:nvCxnSpPr>
          <p:cNvPr id="138" name="직선 화살표 연결선 137"/>
          <p:cNvCxnSpPr>
            <a:endCxn id="135" idx="0"/>
          </p:cNvCxnSpPr>
          <p:nvPr/>
        </p:nvCxnSpPr>
        <p:spPr>
          <a:xfrm>
            <a:off x="5385618" y="3391893"/>
            <a:ext cx="0" cy="898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p:nvPr/>
        </p:nvCxnSpPr>
        <p:spPr>
          <a:xfrm>
            <a:off x="3758625" y="3391893"/>
            <a:ext cx="0" cy="898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p:cNvCxnSpPr/>
          <p:nvPr/>
        </p:nvCxnSpPr>
        <p:spPr>
          <a:xfrm flipV="1">
            <a:off x="3758625" y="4620956"/>
            <a:ext cx="1927" cy="8563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직선 화살표 연결선 141"/>
          <p:cNvCxnSpPr/>
          <p:nvPr/>
        </p:nvCxnSpPr>
        <p:spPr>
          <a:xfrm flipV="1">
            <a:off x="5379844" y="4611666"/>
            <a:ext cx="1927" cy="8563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그룹 146"/>
          <p:cNvGrpSpPr/>
          <p:nvPr/>
        </p:nvGrpSpPr>
        <p:grpSpPr>
          <a:xfrm>
            <a:off x="5871778" y="4002010"/>
            <a:ext cx="1031989" cy="885739"/>
            <a:chOff x="5625698" y="4956558"/>
            <a:chExt cx="1031989" cy="352750"/>
          </a:xfrm>
        </p:grpSpPr>
        <p:sp>
          <p:nvSpPr>
            <p:cNvPr id="148"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49"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0"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1"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52"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cxnSp>
        <p:nvCxnSpPr>
          <p:cNvPr id="156" name="직선 화살표 연결선 155"/>
          <p:cNvCxnSpPr>
            <a:stCxn id="135" idx="3"/>
            <a:endCxn id="148" idx="1"/>
          </p:cNvCxnSpPr>
          <p:nvPr/>
        </p:nvCxnSpPr>
        <p:spPr>
          <a:xfrm flipV="1">
            <a:off x="5629855" y="4444880"/>
            <a:ext cx="241923" cy="1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그룹 160"/>
          <p:cNvGrpSpPr/>
          <p:nvPr/>
        </p:nvGrpSpPr>
        <p:grpSpPr>
          <a:xfrm>
            <a:off x="1827194" y="4018486"/>
            <a:ext cx="1031989" cy="885739"/>
            <a:chOff x="5625698" y="4956558"/>
            <a:chExt cx="1031989" cy="352750"/>
          </a:xfrm>
        </p:grpSpPr>
        <p:sp>
          <p:nvSpPr>
            <p:cNvPr id="162" name="Google Shape;69;p13"/>
            <p:cNvSpPr/>
            <p:nvPr/>
          </p:nvSpPr>
          <p:spPr>
            <a:xfrm>
              <a:off x="5625698"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3" name="Google Shape;70;p13"/>
            <p:cNvSpPr/>
            <p:nvPr/>
          </p:nvSpPr>
          <p:spPr>
            <a:xfrm>
              <a:off x="5784883"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4" name="Google Shape;71;p13"/>
            <p:cNvSpPr/>
            <p:nvPr/>
          </p:nvSpPr>
          <p:spPr>
            <a:xfrm>
              <a:off x="6339502"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5" name="Google Shape;72;p13"/>
            <p:cNvSpPr/>
            <p:nvPr/>
          </p:nvSpPr>
          <p:spPr>
            <a:xfrm>
              <a:off x="6498687" y="4956558"/>
              <a:ext cx="1590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p>
          </p:txBody>
        </p:sp>
        <p:sp>
          <p:nvSpPr>
            <p:cNvPr id="166" name="Google Shape;73;p13"/>
            <p:cNvSpPr/>
            <p:nvPr/>
          </p:nvSpPr>
          <p:spPr>
            <a:xfrm>
              <a:off x="5944068" y="4956558"/>
              <a:ext cx="395400" cy="35275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ko" altLang="en-US" sz="1000"/>
                <a:t>∙</a:t>
              </a:r>
              <a:r>
                <a:rPr lang="ko" altLang="en-US" sz="1000">
                  <a:solidFill>
                    <a:schemeClr val="dk1"/>
                  </a:solidFill>
                </a:rPr>
                <a:t>∙∙</a:t>
              </a:r>
              <a:endParaRPr sz="1000"/>
            </a:p>
          </p:txBody>
        </p:sp>
      </p:grpSp>
      <p:cxnSp>
        <p:nvCxnSpPr>
          <p:cNvPr id="168" name="직선 화살표 연결선 167"/>
          <p:cNvCxnSpPr>
            <a:stCxn id="136" idx="1"/>
            <a:endCxn id="165" idx="3"/>
          </p:cNvCxnSpPr>
          <p:nvPr/>
        </p:nvCxnSpPr>
        <p:spPr>
          <a:xfrm flipH="1">
            <a:off x="2859183" y="4457018"/>
            <a:ext cx="675632" cy="4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자유형 175"/>
          <p:cNvSpPr/>
          <p:nvPr/>
        </p:nvSpPr>
        <p:spPr>
          <a:xfrm>
            <a:off x="6697362" y="4539050"/>
            <a:ext cx="445085" cy="964551"/>
          </a:xfrm>
          <a:custGeom>
            <a:avLst/>
            <a:gdLst>
              <a:gd name="connsiteX0" fmla="*/ 230660 w 445085"/>
              <a:gd name="connsiteY0" fmla="*/ 0 h 964551"/>
              <a:gd name="connsiteX1" fmla="*/ 271849 w 445085"/>
              <a:gd name="connsiteY1" fmla="*/ 8238 h 964551"/>
              <a:gd name="connsiteX2" fmla="*/ 321276 w 445085"/>
              <a:gd name="connsiteY2" fmla="*/ 24714 h 964551"/>
              <a:gd name="connsiteX3" fmla="*/ 354227 w 445085"/>
              <a:gd name="connsiteY3" fmla="*/ 57665 h 964551"/>
              <a:gd name="connsiteX4" fmla="*/ 362465 w 445085"/>
              <a:gd name="connsiteY4" fmla="*/ 82379 h 964551"/>
              <a:gd name="connsiteX5" fmla="*/ 387179 w 445085"/>
              <a:gd name="connsiteY5" fmla="*/ 98854 h 964551"/>
              <a:gd name="connsiteX6" fmla="*/ 395416 w 445085"/>
              <a:gd name="connsiteY6" fmla="*/ 123568 h 964551"/>
              <a:gd name="connsiteX7" fmla="*/ 411892 w 445085"/>
              <a:gd name="connsiteY7" fmla="*/ 148281 h 964551"/>
              <a:gd name="connsiteX8" fmla="*/ 403654 w 445085"/>
              <a:gd name="connsiteY8" fmla="*/ 329514 h 964551"/>
              <a:gd name="connsiteX9" fmla="*/ 378941 w 445085"/>
              <a:gd name="connsiteY9" fmla="*/ 411892 h 964551"/>
              <a:gd name="connsiteX10" fmla="*/ 362465 w 445085"/>
              <a:gd name="connsiteY10" fmla="*/ 436606 h 964551"/>
              <a:gd name="connsiteX11" fmla="*/ 345989 w 445085"/>
              <a:gd name="connsiteY11" fmla="*/ 486033 h 964551"/>
              <a:gd name="connsiteX12" fmla="*/ 329514 w 445085"/>
              <a:gd name="connsiteY12" fmla="*/ 551935 h 964551"/>
              <a:gd name="connsiteX13" fmla="*/ 337752 w 445085"/>
              <a:gd name="connsiteY13" fmla="*/ 700217 h 964551"/>
              <a:gd name="connsiteX14" fmla="*/ 345989 w 445085"/>
              <a:gd name="connsiteY14" fmla="*/ 724930 h 964551"/>
              <a:gd name="connsiteX15" fmla="*/ 378941 w 445085"/>
              <a:gd name="connsiteY15" fmla="*/ 774357 h 964551"/>
              <a:gd name="connsiteX16" fmla="*/ 403654 w 445085"/>
              <a:gd name="connsiteY16" fmla="*/ 790833 h 964551"/>
              <a:gd name="connsiteX17" fmla="*/ 420130 w 445085"/>
              <a:gd name="connsiteY17" fmla="*/ 815546 h 964551"/>
              <a:gd name="connsiteX18" fmla="*/ 420130 w 445085"/>
              <a:gd name="connsiteY18" fmla="*/ 848498 h 964551"/>
              <a:gd name="connsiteX19" fmla="*/ 304800 w 445085"/>
              <a:gd name="connsiteY19" fmla="*/ 823784 h 964551"/>
              <a:gd name="connsiteX20" fmla="*/ 280087 w 445085"/>
              <a:gd name="connsiteY20" fmla="*/ 815546 h 964551"/>
              <a:gd name="connsiteX21" fmla="*/ 255373 w 445085"/>
              <a:gd name="connsiteY21" fmla="*/ 807308 h 964551"/>
              <a:gd name="connsiteX22" fmla="*/ 181233 w 445085"/>
              <a:gd name="connsiteY22" fmla="*/ 815546 h 964551"/>
              <a:gd name="connsiteX23" fmla="*/ 148281 w 445085"/>
              <a:gd name="connsiteY23" fmla="*/ 864973 h 964551"/>
              <a:gd name="connsiteX24" fmla="*/ 115330 w 445085"/>
              <a:gd name="connsiteY24" fmla="*/ 914400 h 964551"/>
              <a:gd name="connsiteX25" fmla="*/ 90616 w 445085"/>
              <a:gd name="connsiteY25" fmla="*/ 930876 h 964551"/>
              <a:gd name="connsiteX26" fmla="*/ 65903 w 445085"/>
              <a:gd name="connsiteY26" fmla="*/ 955589 h 964551"/>
              <a:gd name="connsiteX27" fmla="*/ 0 w 445085"/>
              <a:gd name="connsiteY27" fmla="*/ 963827 h 964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5085" h="964551">
                <a:moveTo>
                  <a:pt x="230660" y="0"/>
                </a:moveTo>
                <a:cubicBezTo>
                  <a:pt x="244390" y="2746"/>
                  <a:pt x="258341" y="4554"/>
                  <a:pt x="271849" y="8238"/>
                </a:cubicBezTo>
                <a:cubicBezTo>
                  <a:pt x="288604" y="12808"/>
                  <a:pt x="321276" y="24714"/>
                  <a:pt x="321276" y="24714"/>
                </a:cubicBezTo>
                <a:cubicBezTo>
                  <a:pt x="343245" y="90617"/>
                  <a:pt x="310292" y="13728"/>
                  <a:pt x="354227" y="57665"/>
                </a:cubicBezTo>
                <a:cubicBezTo>
                  <a:pt x="360367" y="63805"/>
                  <a:pt x="357040" y="75598"/>
                  <a:pt x="362465" y="82379"/>
                </a:cubicBezTo>
                <a:cubicBezTo>
                  <a:pt x="368650" y="90110"/>
                  <a:pt x="378941" y="93362"/>
                  <a:pt x="387179" y="98854"/>
                </a:cubicBezTo>
                <a:cubicBezTo>
                  <a:pt x="389925" y="107092"/>
                  <a:pt x="391533" y="115801"/>
                  <a:pt x="395416" y="123568"/>
                </a:cubicBezTo>
                <a:cubicBezTo>
                  <a:pt x="399844" y="132423"/>
                  <a:pt x="411496" y="138388"/>
                  <a:pt x="411892" y="148281"/>
                </a:cubicBezTo>
                <a:cubicBezTo>
                  <a:pt x="414309" y="208706"/>
                  <a:pt x="408292" y="269219"/>
                  <a:pt x="403654" y="329514"/>
                </a:cubicBezTo>
                <a:cubicBezTo>
                  <a:pt x="402653" y="342526"/>
                  <a:pt x="381434" y="408153"/>
                  <a:pt x="378941" y="411892"/>
                </a:cubicBezTo>
                <a:cubicBezTo>
                  <a:pt x="373449" y="420130"/>
                  <a:pt x="366486" y="427559"/>
                  <a:pt x="362465" y="436606"/>
                </a:cubicBezTo>
                <a:cubicBezTo>
                  <a:pt x="355412" y="452476"/>
                  <a:pt x="351481" y="469557"/>
                  <a:pt x="345989" y="486033"/>
                </a:cubicBezTo>
                <a:cubicBezTo>
                  <a:pt x="333326" y="524023"/>
                  <a:pt x="339453" y="502242"/>
                  <a:pt x="329514" y="551935"/>
                </a:cubicBezTo>
                <a:cubicBezTo>
                  <a:pt x="332260" y="601362"/>
                  <a:pt x="333059" y="650936"/>
                  <a:pt x="337752" y="700217"/>
                </a:cubicBezTo>
                <a:cubicBezTo>
                  <a:pt x="338575" y="708861"/>
                  <a:pt x="341772" y="717340"/>
                  <a:pt x="345989" y="724930"/>
                </a:cubicBezTo>
                <a:cubicBezTo>
                  <a:pt x="355605" y="742240"/>
                  <a:pt x="362465" y="763373"/>
                  <a:pt x="378941" y="774357"/>
                </a:cubicBezTo>
                <a:lnTo>
                  <a:pt x="403654" y="790833"/>
                </a:lnTo>
                <a:cubicBezTo>
                  <a:pt x="409146" y="799071"/>
                  <a:pt x="413129" y="808545"/>
                  <a:pt x="420130" y="815546"/>
                </a:cubicBezTo>
                <a:cubicBezTo>
                  <a:pt x="446491" y="841907"/>
                  <a:pt x="459670" y="822137"/>
                  <a:pt x="420130" y="848498"/>
                </a:cubicBezTo>
                <a:cubicBezTo>
                  <a:pt x="336995" y="838106"/>
                  <a:pt x="375229" y="847261"/>
                  <a:pt x="304800" y="823784"/>
                </a:cubicBezTo>
                <a:lnTo>
                  <a:pt x="280087" y="815546"/>
                </a:lnTo>
                <a:lnTo>
                  <a:pt x="255373" y="807308"/>
                </a:lnTo>
                <a:cubicBezTo>
                  <a:pt x="230660" y="810054"/>
                  <a:pt x="203126" y="803757"/>
                  <a:pt x="181233" y="815546"/>
                </a:cubicBezTo>
                <a:cubicBezTo>
                  <a:pt x="163798" y="824934"/>
                  <a:pt x="159265" y="848497"/>
                  <a:pt x="148281" y="864973"/>
                </a:cubicBezTo>
                <a:cubicBezTo>
                  <a:pt x="148279" y="864977"/>
                  <a:pt x="115334" y="914397"/>
                  <a:pt x="115330" y="914400"/>
                </a:cubicBezTo>
                <a:cubicBezTo>
                  <a:pt x="107092" y="919892"/>
                  <a:pt x="98222" y="924538"/>
                  <a:pt x="90616" y="930876"/>
                </a:cubicBezTo>
                <a:cubicBezTo>
                  <a:pt x="81666" y="938334"/>
                  <a:pt x="75596" y="949127"/>
                  <a:pt x="65903" y="955589"/>
                </a:cubicBezTo>
                <a:cubicBezTo>
                  <a:pt x="47033" y="968169"/>
                  <a:pt x="20038" y="963827"/>
                  <a:pt x="0" y="963827"/>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Google Shape;56;p13"/>
          <p:cNvSpPr/>
          <p:nvPr/>
        </p:nvSpPr>
        <p:spPr>
          <a:xfrm>
            <a:off x="1841930" y="3225459"/>
            <a:ext cx="5404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b="1" dirty="0" smtClean="0"/>
              <a:t>Dense</a:t>
            </a:r>
            <a:endParaRPr sz="1000" b="1" dirty="0"/>
          </a:p>
        </p:txBody>
      </p:sp>
      <p:sp>
        <p:nvSpPr>
          <p:cNvPr id="182" name="Google Shape;56;p13"/>
          <p:cNvSpPr/>
          <p:nvPr/>
        </p:nvSpPr>
        <p:spPr>
          <a:xfrm>
            <a:off x="1827368" y="5292438"/>
            <a:ext cx="540400"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b="1" dirty="0" smtClean="0"/>
              <a:t>Dense</a:t>
            </a:r>
            <a:endParaRPr sz="1000" b="1" dirty="0"/>
          </a:p>
        </p:txBody>
      </p:sp>
      <p:sp>
        <p:nvSpPr>
          <p:cNvPr id="188" name="자유형 187"/>
          <p:cNvSpPr/>
          <p:nvPr/>
        </p:nvSpPr>
        <p:spPr>
          <a:xfrm>
            <a:off x="1593656" y="3385753"/>
            <a:ext cx="235143" cy="980303"/>
          </a:xfrm>
          <a:custGeom>
            <a:avLst/>
            <a:gdLst>
              <a:gd name="connsiteX0" fmla="*/ 313038 w 313038"/>
              <a:gd name="connsiteY0" fmla="*/ 0 h 980303"/>
              <a:gd name="connsiteX1" fmla="*/ 238897 w 313038"/>
              <a:gd name="connsiteY1" fmla="*/ 8238 h 980303"/>
              <a:gd name="connsiteX2" fmla="*/ 222422 w 313038"/>
              <a:gd name="connsiteY2" fmla="*/ 32951 h 980303"/>
              <a:gd name="connsiteX3" fmla="*/ 197708 w 313038"/>
              <a:gd name="connsiteY3" fmla="*/ 41189 h 980303"/>
              <a:gd name="connsiteX4" fmla="*/ 172995 w 313038"/>
              <a:gd name="connsiteY4" fmla="*/ 90616 h 980303"/>
              <a:gd name="connsiteX5" fmla="*/ 164757 w 313038"/>
              <a:gd name="connsiteY5" fmla="*/ 115330 h 980303"/>
              <a:gd name="connsiteX6" fmla="*/ 140043 w 313038"/>
              <a:gd name="connsiteY6" fmla="*/ 123568 h 980303"/>
              <a:gd name="connsiteX7" fmla="*/ 74141 w 313038"/>
              <a:gd name="connsiteY7" fmla="*/ 107092 h 980303"/>
              <a:gd name="connsiteX8" fmla="*/ 49427 w 313038"/>
              <a:gd name="connsiteY8" fmla="*/ 90616 h 980303"/>
              <a:gd name="connsiteX9" fmla="*/ 0 w 313038"/>
              <a:gd name="connsiteY9" fmla="*/ 74141 h 980303"/>
              <a:gd name="connsiteX10" fmla="*/ 24714 w 313038"/>
              <a:gd name="connsiteY10" fmla="*/ 65903 h 980303"/>
              <a:gd name="connsiteX11" fmla="*/ 57665 w 313038"/>
              <a:gd name="connsiteY11" fmla="*/ 115330 h 980303"/>
              <a:gd name="connsiteX12" fmla="*/ 74141 w 313038"/>
              <a:gd name="connsiteY12" fmla="*/ 140043 h 980303"/>
              <a:gd name="connsiteX13" fmla="*/ 90616 w 313038"/>
              <a:gd name="connsiteY13" fmla="*/ 164757 h 980303"/>
              <a:gd name="connsiteX14" fmla="*/ 107092 w 313038"/>
              <a:gd name="connsiteY14" fmla="*/ 189470 h 980303"/>
              <a:gd name="connsiteX15" fmla="*/ 115330 w 313038"/>
              <a:gd name="connsiteY15" fmla="*/ 420130 h 980303"/>
              <a:gd name="connsiteX16" fmla="*/ 98854 w 313038"/>
              <a:gd name="connsiteY16" fmla="*/ 551935 h 980303"/>
              <a:gd name="connsiteX17" fmla="*/ 98854 w 313038"/>
              <a:gd name="connsiteY17" fmla="*/ 749643 h 980303"/>
              <a:gd name="connsiteX18" fmla="*/ 107092 w 313038"/>
              <a:gd name="connsiteY18" fmla="*/ 774357 h 980303"/>
              <a:gd name="connsiteX19" fmla="*/ 123568 w 313038"/>
              <a:gd name="connsiteY19" fmla="*/ 799070 h 980303"/>
              <a:gd name="connsiteX20" fmla="*/ 131806 w 313038"/>
              <a:gd name="connsiteY20" fmla="*/ 823784 h 980303"/>
              <a:gd name="connsiteX21" fmla="*/ 181233 w 313038"/>
              <a:gd name="connsiteY21" fmla="*/ 864973 h 980303"/>
              <a:gd name="connsiteX22" fmla="*/ 189470 w 313038"/>
              <a:gd name="connsiteY22" fmla="*/ 889686 h 980303"/>
              <a:gd name="connsiteX23" fmla="*/ 238897 w 313038"/>
              <a:gd name="connsiteY23" fmla="*/ 930876 h 980303"/>
              <a:gd name="connsiteX24" fmla="*/ 255373 w 313038"/>
              <a:gd name="connsiteY24" fmla="*/ 955589 h 980303"/>
              <a:gd name="connsiteX25" fmla="*/ 288324 w 313038"/>
              <a:gd name="connsiteY25" fmla="*/ 980303 h 98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13038" h="980303">
                <a:moveTo>
                  <a:pt x="313038" y="0"/>
                </a:moveTo>
                <a:cubicBezTo>
                  <a:pt x="288324" y="2746"/>
                  <a:pt x="262266" y="-260"/>
                  <a:pt x="238897" y="8238"/>
                </a:cubicBezTo>
                <a:cubicBezTo>
                  <a:pt x="229593" y="11621"/>
                  <a:pt x="230153" y="26766"/>
                  <a:pt x="222422" y="32951"/>
                </a:cubicBezTo>
                <a:cubicBezTo>
                  <a:pt x="215641" y="38376"/>
                  <a:pt x="205946" y="38443"/>
                  <a:pt x="197708" y="41189"/>
                </a:cubicBezTo>
                <a:cubicBezTo>
                  <a:pt x="177001" y="103309"/>
                  <a:pt x="204933" y="26738"/>
                  <a:pt x="172995" y="90616"/>
                </a:cubicBezTo>
                <a:cubicBezTo>
                  <a:pt x="169112" y="98383"/>
                  <a:pt x="170897" y="109190"/>
                  <a:pt x="164757" y="115330"/>
                </a:cubicBezTo>
                <a:cubicBezTo>
                  <a:pt x="158617" y="121470"/>
                  <a:pt x="148281" y="120822"/>
                  <a:pt x="140043" y="123568"/>
                </a:cubicBezTo>
                <a:cubicBezTo>
                  <a:pt x="124376" y="120434"/>
                  <a:pt x="91029" y="115536"/>
                  <a:pt x="74141" y="107092"/>
                </a:cubicBezTo>
                <a:cubicBezTo>
                  <a:pt x="65285" y="102664"/>
                  <a:pt x="58475" y="94637"/>
                  <a:pt x="49427" y="90616"/>
                </a:cubicBezTo>
                <a:cubicBezTo>
                  <a:pt x="33557" y="83563"/>
                  <a:pt x="0" y="74141"/>
                  <a:pt x="0" y="74141"/>
                </a:cubicBezTo>
                <a:cubicBezTo>
                  <a:pt x="8238" y="71395"/>
                  <a:pt x="17648" y="60856"/>
                  <a:pt x="24714" y="65903"/>
                </a:cubicBezTo>
                <a:cubicBezTo>
                  <a:pt x="40827" y="77412"/>
                  <a:pt x="46681" y="98854"/>
                  <a:pt x="57665" y="115330"/>
                </a:cubicBezTo>
                <a:lnTo>
                  <a:pt x="74141" y="140043"/>
                </a:lnTo>
                <a:lnTo>
                  <a:pt x="90616" y="164757"/>
                </a:lnTo>
                <a:lnTo>
                  <a:pt x="107092" y="189470"/>
                </a:lnTo>
                <a:cubicBezTo>
                  <a:pt x="142044" y="294323"/>
                  <a:pt x="126613" y="228318"/>
                  <a:pt x="115330" y="420130"/>
                </a:cubicBezTo>
                <a:cubicBezTo>
                  <a:pt x="109682" y="516147"/>
                  <a:pt x="113903" y="491740"/>
                  <a:pt x="98854" y="551935"/>
                </a:cubicBezTo>
                <a:cubicBezTo>
                  <a:pt x="88043" y="649229"/>
                  <a:pt x="85665" y="630941"/>
                  <a:pt x="98854" y="749643"/>
                </a:cubicBezTo>
                <a:cubicBezTo>
                  <a:pt x="99813" y="758274"/>
                  <a:pt x="103209" y="766590"/>
                  <a:pt x="107092" y="774357"/>
                </a:cubicBezTo>
                <a:cubicBezTo>
                  <a:pt x="111520" y="783212"/>
                  <a:pt x="118076" y="790832"/>
                  <a:pt x="123568" y="799070"/>
                </a:cubicBezTo>
                <a:cubicBezTo>
                  <a:pt x="126314" y="807308"/>
                  <a:pt x="126989" y="816559"/>
                  <a:pt x="131806" y="823784"/>
                </a:cubicBezTo>
                <a:cubicBezTo>
                  <a:pt x="144491" y="842812"/>
                  <a:pt x="162998" y="852816"/>
                  <a:pt x="181233" y="864973"/>
                </a:cubicBezTo>
                <a:cubicBezTo>
                  <a:pt x="183979" y="873211"/>
                  <a:pt x="184653" y="882461"/>
                  <a:pt x="189470" y="889686"/>
                </a:cubicBezTo>
                <a:cubicBezTo>
                  <a:pt x="202155" y="908714"/>
                  <a:pt x="220662" y="918719"/>
                  <a:pt x="238897" y="930876"/>
                </a:cubicBezTo>
                <a:cubicBezTo>
                  <a:pt x="244389" y="939114"/>
                  <a:pt x="247642" y="949404"/>
                  <a:pt x="255373" y="955589"/>
                </a:cubicBezTo>
                <a:cubicBezTo>
                  <a:pt x="297785" y="989518"/>
                  <a:pt x="267809" y="939267"/>
                  <a:pt x="288324" y="980303"/>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자유형 188"/>
          <p:cNvSpPr/>
          <p:nvPr/>
        </p:nvSpPr>
        <p:spPr>
          <a:xfrm>
            <a:off x="1599432" y="4481385"/>
            <a:ext cx="229367" cy="1037999"/>
          </a:xfrm>
          <a:custGeom>
            <a:avLst/>
            <a:gdLst>
              <a:gd name="connsiteX0" fmla="*/ 288872 w 305348"/>
              <a:gd name="connsiteY0" fmla="*/ 0 h 1037999"/>
              <a:gd name="connsiteX1" fmla="*/ 222970 w 305348"/>
              <a:gd name="connsiteY1" fmla="*/ 24714 h 1037999"/>
              <a:gd name="connsiteX2" fmla="*/ 198256 w 305348"/>
              <a:gd name="connsiteY2" fmla="*/ 32952 h 1037999"/>
              <a:gd name="connsiteX3" fmla="*/ 124116 w 305348"/>
              <a:gd name="connsiteY3" fmla="*/ 90617 h 1037999"/>
              <a:gd name="connsiteX4" fmla="*/ 107640 w 305348"/>
              <a:gd name="connsiteY4" fmla="*/ 115330 h 1037999"/>
              <a:gd name="connsiteX5" fmla="*/ 91164 w 305348"/>
              <a:gd name="connsiteY5" fmla="*/ 164757 h 1037999"/>
              <a:gd name="connsiteX6" fmla="*/ 82926 w 305348"/>
              <a:gd name="connsiteY6" fmla="*/ 189471 h 1037999"/>
              <a:gd name="connsiteX7" fmla="*/ 99402 w 305348"/>
              <a:gd name="connsiteY7" fmla="*/ 403654 h 1037999"/>
              <a:gd name="connsiteX8" fmla="*/ 115878 w 305348"/>
              <a:gd name="connsiteY8" fmla="*/ 453082 h 1037999"/>
              <a:gd name="connsiteX9" fmla="*/ 124116 w 305348"/>
              <a:gd name="connsiteY9" fmla="*/ 477795 h 1037999"/>
              <a:gd name="connsiteX10" fmla="*/ 132353 w 305348"/>
              <a:gd name="connsiteY10" fmla="*/ 502509 h 1037999"/>
              <a:gd name="connsiteX11" fmla="*/ 148829 w 305348"/>
              <a:gd name="connsiteY11" fmla="*/ 527222 h 1037999"/>
              <a:gd name="connsiteX12" fmla="*/ 165305 w 305348"/>
              <a:gd name="connsiteY12" fmla="*/ 593125 h 1037999"/>
              <a:gd name="connsiteX13" fmla="*/ 157067 w 305348"/>
              <a:gd name="connsiteY13" fmla="*/ 691979 h 1037999"/>
              <a:gd name="connsiteX14" fmla="*/ 140591 w 305348"/>
              <a:gd name="connsiteY14" fmla="*/ 741406 h 1037999"/>
              <a:gd name="connsiteX15" fmla="*/ 99402 w 305348"/>
              <a:gd name="connsiteY15" fmla="*/ 790833 h 1037999"/>
              <a:gd name="connsiteX16" fmla="*/ 66451 w 305348"/>
              <a:gd name="connsiteY16" fmla="*/ 840260 h 1037999"/>
              <a:gd name="connsiteX17" fmla="*/ 58213 w 305348"/>
              <a:gd name="connsiteY17" fmla="*/ 864973 h 1037999"/>
              <a:gd name="connsiteX18" fmla="*/ 33499 w 305348"/>
              <a:gd name="connsiteY18" fmla="*/ 873211 h 1037999"/>
              <a:gd name="connsiteX19" fmla="*/ 25262 w 305348"/>
              <a:gd name="connsiteY19" fmla="*/ 897925 h 1037999"/>
              <a:gd name="connsiteX20" fmla="*/ 25262 w 305348"/>
              <a:gd name="connsiteY20" fmla="*/ 930876 h 1037999"/>
              <a:gd name="connsiteX21" fmla="*/ 58213 w 305348"/>
              <a:gd name="connsiteY21" fmla="*/ 922638 h 1037999"/>
              <a:gd name="connsiteX22" fmla="*/ 132353 w 305348"/>
              <a:gd name="connsiteY22" fmla="*/ 906163 h 1037999"/>
              <a:gd name="connsiteX23" fmla="*/ 190018 w 305348"/>
              <a:gd name="connsiteY23" fmla="*/ 930876 h 1037999"/>
              <a:gd name="connsiteX24" fmla="*/ 198256 w 305348"/>
              <a:gd name="connsiteY24" fmla="*/ 980303 h 1037999"/>
              <a:gd name="connsiteX25" fmla="*/ 272397 w 305348"/>
              <a:gd name="connsiteY25" fmla="*/ 1021492 h 1037999"/>
              <a:gd name="connsiteX26" fmla="*/ 305348 w 305348"/>
              <a:gd name="connsiteY26" fmla="*/ 1037968 h 103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5348" h="1037999">
                <a:moveTo>
                  <a:pt x="288872" y="0"/>
                </a:moveTo>
                <a:cubicBezTo>
                  <a:pt x="209403" y="15894"/>
                  <a:pt x="279536" y="-3570"/>
                  <a:pt x="222970" y="24714"/>
                </a:cubicBezTo>
                <a:cubicBezTo>
                  <a:pt x="215203" y="28597"/>
                  <a:pt x="205847" y="28735"/>
                  <a:pt x="198256" y="32952"/>
                </a:cubicBezTo>
                <a:cubicBezTo>
                  <a:pt x="169746" y="48791"/>
                  <a:pt x="144821" y="65771"/>
                  <a:pt x="124116" y="90617"/>
                </a:cubicBezTo>
                <a:cubicBezTo>
                  <a:pt x="117778" y="98223"/>
                  <a:pt x="113132" y="107092"/>
                  <a:pt x="107640" y="115330"/>
                </a:cubicBezTo>
                <a:lnTo>
                  <a:pt x="91164" y="164757"/>
                </a:lnTo>
                <a:lnTo>
                  <a:pt x="82926" y="189471"/>
                </a:lnTo>
                <a:cubicBezTo>
                  <a:pt x="84223" y="211520"/>
                  <a:pt x="90467" y="358981"/>
                  <a:pt x="99402" y="403654"/>
                </a:cubicBezTo>
                <a:cubicBezTo>
                  <a:pt x="102808" y="420684"/>
                  <a:pt x="110386" y="436606"/>
                  <a:pt x="115878" y="453082"/>
                </a:cubicBezTo>
                <a:lnTo>
                  <a:pt x="124116" y="477795"/>
                </a:lnTo>
                <a:cubicBezTo>
                  <a:pt x="126862" y="486033"/>
                  <a:pt x="127536" y="495284"/>
                  <a:pt x="132353" y="502509"/>
                </a:cubicBezTo>
                <a:lnTo>
                  <a:pt x="148829" y="527222"/>
                </a:lnTo>
                <a:cubicBezTo>
                  <a:pt x="155329" y="546723"/>
                  <a:pt x="165305" y="573244"/>
                  <a:pt x="165305" y="593125"/>
                </a:cubicBezTo>
                <a:cubicBezTo>
                  <a:pt x="165305" y="626191"/>
                  <a:pt x="162503" y="659363"/>
                  <a:pt x="157067" y="691979"/>
                </a:cubicBezTo>
                <a:cubicBezTo>
                  <a:pt x="154212" y="709110"/>
                  <a:pt x="150224" y="726956"/>
                  <a:pt x="140591" y="741406"/>
                </a:cubicBezTo>
                <a:cubicBezTo>
                  <a:pt x="81723" y="829710"/>
                  <a:pt x="173399" y="695694"/>
                  <a:pt x="99402" y="790833"/>
                </a:cubicBezTo>
                <a:cubicBezTo>
                  <a:pt x="87245" y="806463"/>
                  <a:pt x="72713" y="821475"/>
                  <a:pt x="66451" y="840260"/>
                </a:cubicBezTo>
                <a:cubicBezTo>
                  <a:pt x="63705" y="848498"/>
                  <a:pt x="64353" y="858833"/>
                  <a:pt x="58213" y="864973"/>
                </a:cubicBezTo>
                <a:cubicBezTo>
                  <a:pt x="52073" y="871113"/>
                  <a:pt x="41737" y="870465"/>
                  <a:pt x="33499" y="873211"/>
                </a:cubicBezTo>
                <a:cubicBezTo>
                  <a:pt x="30753" y="881449"/>
                  <a:pt x="30687" y="891144"/>
                  <a:pt x="25262" y="897925"/>
                </a:cubicBezTo>
                <a:cubicBezTo>
                  <a:pt x="2340" y="926578"/>
                  <a:pt x="-17720" y="902222"/>
                  <a:pt x="25262" y="930876"/>
                </a:cubicBezTo>
                <a:cubicBezTo>
                  <a:pt x="36246" y="928130"/>
                  <a:pt x="47161" y="925094"/>
                  <a:pt x="58213" y="922638"/>
                </a:cubicBezTo>
                <a:cubicBezTo>
                  <a:pt x="152382" y="901711"/>
                  <a:pt x="51956" y="926260"/>
                  <a:pt x="132353" y="906163"/>
                </a:cubicBezTo>
                <a:cubicBezTo>
                  <a:pt x="145171" y="909367"/>
                  <a:pt x="181890" y="914620"/>
                  <a:pt x="190018" y="930876"/>
                </a:cubicBezTo>
                <a:cubicBezTo>
                  <a:pt x="197488" y="945816"/>
                  <a:pt x="188677" y="966619"/>
                  <a:pt x="198256" y="980303"/>
                </a:cubicBezTo>
                <a:cubicBezTo>
                  <a:pt x="215498" y="1004934"/>
                  <a:pt x="246181" y="1012753"/>
                  <a:pt x="272397" y="1021492"/>
                </a:cubicBezTo>
                <a:cubicBezTo>
                  <a:pt x="299395" y="1039491"/>
                  <a:pt x="287209" y="1037968"/>
                  <a:pt x="305348" y="103796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0" name="자유형 189"/>
          <p:cNvSpPr/>
          <p:nvPr/>
        </p:nvSpPr>
        <p:spPr>
          <a:xfrm>
            <a:off x="6689124" y="3385753"/>
            <a:ext cx="510746" cy="906252"/>
          </a:xfrm>
          <a:custGeom>
            <a:avLst/>
            <a:gdLst>
              <a:gd name="connsiteX0" fmla="*/ 0 w 510746"/>
              <a:gd name="connsiteY0" fmla="*/ 16476 h 906252"/>
              <a:gd name="connsiteX1" fmla="*/ 65903 w 510746"/>
              <a:gd name="connsiteY1" fmla="*/ 8238 h 906252"/>
              <a:gd name="connsiteX2" fmla="*/ 115330 w 510746"/>
              <a:gd name="connsiteY2" fmla="*/ 0 h 906252"/>
              <a:gd name="connsiteX3" fmla="*/ 181233 w 510746"/>
              <a:gd name="connsiteY3" fmla="*/ 16476 h 906252"/>
              <a:gd name="connsiteX4" fmla="*/ 197708 w 510746"/>
              <a:gd name="connsiteY4" fmla="*/ 41189 h 906252"/>
              <a:gd name="connsiteX5" fmla="*/ 214184 w 510746"/>
              <a:gd name="connsiteY5" fmla="*/ 90616 h 906252"/>
              <a:gd name="connsiteX6" fmla="*/ 222422 w 510746"/>
              <a:gd name="connsiteY6" fmla="*/ 164757 h 906252"/>
              <a:gd name="connsiteX7" fmla="*/ 230660 w 510746"/>
              <a:gd name="connsiteY7" fmla="*/ 189470 h 906252"/>
              <a:gd name="connsiteX8" fmla="*/ 255373 w 510746"/>
              <a:gd name="connsiteY8" fmla="*/ 205946 h 906252"/>
              <a:gd name="connsiteX9" fmla="*/ 280087 w 510746"/>
              <a:gd name="connsiteY9" fmla="*/ 214184 h 906252"/>
              <a:gd name="connsiteX10" fmla="*/ 321276 w 510746"/>
              <a:gd name="connsiteY10" fmla="*/ 205946 h 906252"/>
              <a:gd name="connsiteX11" fmla="*/ 370703 w 510746"/>
              <a:gd name="connsiteY11" fmla="*/ 189470 h 906252"/>
              <a:gd name="connsiteX12" fmla="*/ 411892 w 510746"/>
              <a:gd name="connsiteY12" fmla="*/ 156519 h 906252"/>
              <a:gd name="connsiteX13" fmla="*/ 461319 w 510746"/>
              <a:gd name="connsiteY13" fmla="*/ 123568 h 906252"/>
              <a:gd name="connsiteX14" fmla="*/ 486033 w 510746"/>
              <a:gd name="connsiteY14" fmla="*/ 107092 h 906252"/>
              <a:gd name="connsiteX15" fmla="*/ 510746 w 510746"/>
              <a:gd name="connsiteY15" fmla="*/ 98854 h 906252"/>
              <a:gd name="connsiteX16" fmla="*/ 486033 w 510746"/>
              <a:gd name="connsiteY16" fmla="*/ 189470 h 906252"/>
              <a:gd name="connsiteX17" fmla="*/ 477795 w 510746"/>
              <a:gd name="connsiteY17" fmla="*/ 214184 h 906252"/>
              <a:gd name="connsiteX18" fmla="*/ 461319 w 510746"/>
              <a:gd name="connsiteY18" fmla="*/ 238897 h 906252"/>
              <a:gd name="connsiteX19" fmla="*/ 444844 w 510746"/>
              <a:gd name="connsiteY19" fmla="*/ 296562 h 906252"/>
              <a:gd name="connsiteX20" fmla="*/ 453081 w 510746"/>
              <a:gd name="connsiteY20" fmla="*/ 428368 h 906252"/>
              <a:gd name="connsiteX21" fmla="*/ 461319 w 510746"/>
              <a:gd name="connsiteY21" fmla="*/ 461319 h 906252"/>
              <a:gd name="connsiteX22" fmla="*/ 477795 w 510746"/>
              <a:gd name="connsiteY22" fmla="*/ 486032 h 906252"/>
              <a:gd name="connsiteX23" fmla="*/ 486033 w 510746"/>
              <a:gd name="connsiteY23" fmla="*/ 510746 h 906252"/>
              <a:gd name="connsiteX24" fmla="*/ 494271 w 510746"/>
              <a:gd name="connsiteY24" fmla="*/ 568411 h 906252"/>
              <a:gd name="connsiteX25" fmla="*/ 502508 w 510746"/>
              <a:gd name="connsiteY25" fmla="*/ 609600 h 906252"/>
              <a:gd name="connsiteX26" fmla="*/ 486033 w 510746"/>
              <a:gd name="connsiteY26" fmla="*/ 782595 h 906252"/>
              <a:gd name="connsiteX27" fmla="*/ 477795 w 510746"/>
              <a:gd name="connsiteY27" fmla="*/ 807308 h 906252"/>
              <a:gd name="connsiteX28" fmla="*/ 428368 w 510746"/>
              <a:gd name="connsiteY28" fmla="*/ 840259 h 906252"/>
              <a:gd name="connsiteX29" fmla="*/ 362465 w 510746"/>
              <a:gd name="connsiteY29" fmla="*/ 881449 h 906252"/>
              <a:gd name="connsiteX30" fmla="*/ 337752 w 510746"/>
              <a:gd name="connsiteY30" fmla="*/ 897924 h 906252"/>
              <a:gd name="connsiteX31" fmla="*/ 247135 w 510746"/>
              <a:gd name="connsiteY31" fmla="*/ 906162 h 90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0746" h="906252">
                <a:moveTo>
                  <a:pt x="0" y="16476"/>
                </a:moveTo>
                <a:lnTo>
                  <a:pt x="65903" y="8238"/>
                </a:lnTo>
                <a:cubicBezTo>
                  <a:pt x="82438" y="5876"/>
                  <a:pt x="98627" y="0"/>
                  <a:pt x="115330" y="0"/>
                </a:cubicBezTo>
                <a:cubicBezTo>
                  <a:pt x="135211" y="0"/>
                  <a:pt x="161732" y="9976"/>
                  <a:pt x="181233" y="16476"/>
                </a:cubicBezTo>
                <a:cubicBezTo>
                  <a:pt x="186725" y="24714"/>
                  <a:pt x="193687" y="32142"/>
                  <a:pt x="197708" y="41189"/>
                </a:cubicBezTo>
                <a:cubicBezTo>
                  <a:pt x="204761" y="57059"/>
                  <a:pt x="214184" y="90616"/>
                  <a:pt x="214184" y="90616"/>
                </a:cubicBezTo>
                <a:cubicBezTo>
                  <a:pt x="216930" y="115330"/>
                  <a:pt x="218334" y="140230"/>
                  <a:pt x="222422" y="164757"/>
                </a:cubicBezTo>
                <a:cubicBezTo>
                  <a:pt x="223850" y="173322"/>
                  <a:pt x="225236" y="182689"/>
                  <a:pt x="230660" y="189470"/>
                </a:cubicBezTo>
                <a:cubicBezTo>
                  <a:pt x="236845" y="197201"/>
                  <a:pt x="246518" y="201518"/>
                  <a:pt x="255373" y="205946"/>
                </a:cubicBezTo>
                <a:cubicBezTo>
                  <a:pt x="263140" y="209829"/>
                  <a:pt x="271849" y="211438"/>
                  <a:pt x="280087" y="214184"/>
                </a:cubicBezTo>
                <a:cubicBezTo>
                  <a:pt x="293817" y="211438"/>
                  <a:pt x="307768" y="209630"/>
                  <a:pt x="321276" y="205946"/>
                </a:cubicBezTo>
                <a:cubicBezTo>
                  <a:pt x="338031" y="201376"/>
                  <a:pt x="370703" y="189470"/>
                  <a:pt x="370703" y="189470"/>
                </a:cubicBezTo>
                <a:cubicBezTo>
                  <a:pt x="401146" y="143808"/>
                  <a:pt x="369762" y="179925"/>
                  <a:pt x="411892" y="156519"/>
                </a:cubicBezTo>
                <a:cubicBezTo>
                  <a:pt x="429201" y="146903"/>
                  <a:pt x="444843" y="134552"/>
                  <a:pt x="461319" y="123568"/>
                </a:cubicBezTo>
                <a:cubicBezTo>
                  <a:pt x="469557" y="118076"/>
                  <a:pt x="476640" y="110223"/>
                  <a:pt x="486033" y="107092"/>
                </a:cubicBezTo>
                <a:lnTo>
                  <a:pt x="510746" y="98854"/>
                </a:lnTo>
                <a:cubicBezTo>
                  <a:pt x="499102" y="157071"/>
                  <a:pt x="506935" y="126762"/>
                  <a:pt x="486033" y="189470"/>
                </a:cubicBezTo>
                <a:cubicBezTo>
                  <a:pt x="483287" y="197708"/>
                  <a:pt x="482612" y="206959"/>
                  <a:pt x="477795" y="214184"/>
                </a:cubicBezTo>
                <a:lnTo>
                  <a:pt x="461319" y="238897"/>
                </a:lnTo>
                <a:cubicBezTo>
                  <a:pt x="457434" y="250553"/>
                  <a:pt x="444844" y="286215"/>
                  <a:pt x="444844" y="296562"/>
                </a:cubicBezTo>
                <a:cubicBezTo>
                  <a:pt x="444844" y="340583"/>
                  <a:pt x="448701" y="384565"/>
                  <a:pt x="453081" y="428368"/>
                </a:cubicBezTo>
                <a:cubicBezTo>
                  <a:pt x="454208" y="439634"/>
                  <a:pt x="456859" y="450913"/>
                  <a:pt x="461319" y="461319"/>
                </a:cubicBezTo>
                <a:cubicBezTo>
                  <a:pt x="465219" y="470419"/>
                  <a:pt x="472303" y="477794"/>
                  <a:pt x="477795" y="486032"/>
                </a:cubicBezTo>
                <a:cubicBezTo>
                  <a:pt x="480541" y="494270"/>
                  <a:pt x="484330" y="502231"/>
                  <a:pt x="486033" y="510746"/>
                </a:cubicBezTo>
                <a:cubicBezTo>
                  <a:pt x="489841" y="529786"/>
                  <a:pt x="491079" y="549258"/>
                  <a:pt x="494271" y="568411"/>
                </a:cubicBezTo>
                <a:cubicBezTo>
                  <a:pt x="496573" y="582222"/>
                  <a:pt x="499762" y="595870"/>
                  <a:pt x="502508" y="609600"/>
                </a:cubicBezTo>
                <a:cubicBezTo>
                  <a:pt x="496601" y="710025"/>
                  <a:pt x="504887" y="716606"/>
                  <a:pt x="486033" y="782595"/>
                </a:cubicBezTo>
                <a:cubicBezTo>
                  <a:pt x="483647" y="790944"/>
                  <a:pt x="483935" y="801168"/>
                  <a:pt x="477795" y="807308"/>
                </a:cubicBezTo>
                <a:cubicBezTo>
                  <a:pt x="463793" y="821309"/>
                  <a:pt x="428368" y="840259"/>
                  <a:pt x="428368" y="840259"/>
                </a:cubicBezTo>
                <a:cubicBezTo>
                  <a:pt x="388846" y="899541"/>
                  <a:pt x="444811" y="826553"/>
                  <a:pt x="362465" y="881449"/>
                </a:cubicBezTo>
                <a:cubicBezTo>
                  <a:pt x="354227" y="886941"/>
                  <a:pt x="347235" y="895079"/>
                  <a:pt x="337752" y="897924"/>
                </a:cubicBezTo>
                <a:cubicBezTo>
                  <a:pt x="305113" y="907715"/>
                  <a:pt x="279195" y="906162"/>
                  <a:pt x="247135" y="906162"/>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3" name="꺾인 연결선 202"/>
          <p:cNvCxnSpPr>
            <a:stCxn id="57" idx="1"/>
            <a:endCxn id="232" idx="0"/>
          </p:cNvCxnSpPr>
          <p:nvPr/>
        </p:nvCxnSpPr>
        <p:spPr>
          <a:xfrm rot="10800000" flipV="1">
            <a:off x="1336640" y="3385848"/>
            <a:ext cx="81116" cy="8712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꺾인 연결선 204"/>
          <p:cNvCxnSpPr>
            <a:stCxn id="58" idx="1"/>
            <a:endCxn id="232" idx="2"/>
          </p:cNvCxnSpPr>
          <p:nvPr/>
        </p:nvCxnSpPr>
        <p:spPr>
          <a:xfrm rot="10800000">
            <a:off x="1336640" y="4568478"/>
            <a:ext cx="81116" cy="89403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Google Shape;56;p13"/>
          <p:cNvSpPr/>
          <p:nvPr/>
        </p:nvSpPr>
        <p:spPr>
          <a:xfrm>
            <a:off x="7600502" y="3236823"/>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29" name="Google Shape;56;p13"/>
          <p:cNvSpPr/>
          <p:nvPr/>
        </p:nvSpPr>
        <p:spPr>
          <a:xfrm>
            <a:off x="7600502" y="5307570"/>
            <a:ext cx="488474"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32" name="Google Shape;56;p13"/>
          <p:cNvSpPr/>
          <p:nvPr/>
        </p:nvSpPr>
        <p:spPr>
          <a:xfrm>
            <a:off x="1101653" y="4257078"/>
            <a:ext cx="469973"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Add</a:t>
            </a:r>
            <a:endParaRPr sz="1000" b="1" dirty="0"/>
          </a:p>
        </p:txBody>
      </p:sp>
      <p:sp>
        <p:nvSpPr>
          <p:cNvPr id="236" name="TextBox 235"/>
          <p:cNvSpPr txBox="1"/>
          <p:nvPr/>
        </p:nvSpPr>
        <p:spPr>
          <a:xfrm>
            <a:off x="366833" y="6446577"/>
            <a:ext cx="2920722" cy="253916"/>
          </a:xfrm>
          <a:prstGeom prst="rect">
            <a:avLst/>
          </a:prstGeom>
          <a:noFill/>
          <a:ln>
            <a:solidFill>
              <a:schemeClr val="tx1"/>
            </a:solidFill>
          </a:ln>
        </p:spPr>
        <p:txBody>
          <a:bodyPr wrap="square" rtlCol="0">
            <a:spAutoFit/>
          </a:bodyPr>
          <a:lstStyle/>
          <a:p>
            <a:r>
              <a:rPr lang="en-US" altLang="ko-KR" sz="1050" dirty="0" smtClean="0"/>
              <a:t>Two arrows into one tensor means multiplication</a:t>
            </a:r>
            <a:endParaRPr lang="ko-KR" altLang="en-US" sz="1050" dirty="0"/>
          </a:p>
        </p:txBody>
      </p:sp>
      <p:cxnSp>
        <p:nvCxnSpPr>
          <p:cNvPr id="238" name="꺾인 연결선 237"/>
          <p:cNvCxnSpPr>
            <a:stCxn id="76" idx="3"/>
          </p:cNvCxnSpPr>
          <p:nvPr/>
        </p:nvCxnSpPr>
        <p:spPr>
          <a:xfrm flipH="1">
            <a:off x="7852246" y="2529390"/>
            <a:ext cx="1085808" cy="3255479"/>
          </a:xfrm>
          <a:prstGeom prst="bentConnector4">
            <a:avLst>
              <a:gd name="adj1" fmla="val -4362"/>
              <a:gd name="adj2" fmla="val 999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직선 화살표 연결선 243"/>
          <p:cNvCxnSpPr>
            <a:stCxn id="87" idx="0"/>
            <a:endCxn id="229" idx="2"/>
          </p:cNvCxnSpPr>
          <p:nvPr/>
        </p:nvCxnSpPr>
        <p:spPr>
          <a:xfrm flipV="1">
            <a:off x="7843826" y="5618970"/>
            <a:ext cx="913" cy="264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모서리가 둥근 직사각형 249"/>
          <p:cNvSpPr/>
          <p:nvPr/>
        </p:nvSpPr>
        <p:spPr>
          <a:xfrm>
            <a:off x="2849654" y="1027609"/>
            <a:ext cx="3489814" cy="351148"/>
          </a:xfrm>
          <a:prstGeom prst="roundRect">
            <a:avLst/>
          </a:prstGeom>
          <a:solidFill>
            <a:schemeClr val="accent4">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Similarity score</a:t>
            </a:r>
            <a:endParaRPr lang="ko-KR" altLang="en-US" sz="1400" dirty="0">
              <a:solidFill>
                <a:schemeClr val="tx1"/>
              </a:solidFill>
            </a:endParaRPr>
          </a:p>
        </p:txBody>
      </p:sp>
      <p:cxnSp>
        <p:nvCxnSpPr>
          <p:cNvPr id="253" name="꺾인 연결선 252"/>
          <p:cNvCxnSpPr>
            <a:stCxn id="232" idx="1"/>
            <a:endCxn id="75" idx="2"/>
          </p:cNvCxnSpPr>
          <p:nvPr/>
        </p:nvCxnSpPr>
        <p:spPr>
          <a:xfrm rot="10800000">
            <a:off x="840303" y="2685090"/>
            <a:ext cx="261350" cy="17276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연결선 25"/>
          <p:cNvCxnSpPr>
            <a:stCxn id="87" idx="0"/>
            <a:endCxn id="87" idx="2"/>
          </p:cNvCxnSpPr>
          <p:nvPr/>
        </p:nvCxnSpPr>
        <p:spPr>
          <a:xfrm>
            <a:off x="7843826" y="5883068"/>
            <a:ext cx="0" cy="311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직선 연결선 34"/>
          <p:cNvCxnSpPr>
            <a:stCxn id="59" idx="0"/>
            <a:endCxn id="59" idx="2"/>
          </p:cNvCxnSpPr>
          <p:nvPr/>
        </p:nvCxnSpPr>
        <p:spPr>
          <a:xfrm>
            <a:off x="7843008" y="6366809"/>
            <a:ext cx="0" cy="311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69211" y="6325619"/>
            <a:ext cx="869188" cy="400110"/>
          </a:xfrm>
          <a:prstGeom prst="rect">
            <a:avLst/>
          </a:prstGeom>
          <a:noFill/>
        </p:spPr>
        <p:txBody>
          <a:bodyPr wrap="square" rtlCol="0">
            <a:spAutoFit/>
          </a:bodyPr>
          <a:lstStyle/>
          <a:p>
            <a:pPr algn="ctr"/>
            <a:r>
              <a:rPr lang="en-US" altLang="ko-KR" sz="1000" b="1" dirty="0" smtClean="0"/>
              <a:t>KB</a:t>
            </a:r>
          </a:p>
          <a:p>
            <a:pPr algn="ctr"/>
            <a:r>
              <a:rPr lang="en-US" altLang="ko-KR" sz="1000" b="1" dirty="0" smtClean="0"/>
              <a:t>(embedded)</a:t>
            </a:r>
            <a:endParaRPr lang="ko-KR" altLang="en-US" sz="1000" b="1" dirty="0"/>
          </a:p>
        </p:txBody>
      </p:sp>
      <p:sp>
        <p:nvSpPr>
          <p:cNvPr id="111" name="TextBox 110"/>
          <p:cNvSpPr txBox="1"/>
          <p:nvPr/>
        </p:nvSpPr>
        <p:spPr>
          <a:xfrm>
            <a:off x="7802425" y="6325619"/>
            <a:ext cx="869188" cy="400110"/>
          </a:xfrm>
          <a:prstGeom prst="rect">
            <a:avLst/>
          </a:prstGeom>
          <a:noFill/>
        </p:spPr>
        <p:txBody>
          <a:bodyPr wrap="square" rtlCol="0">
            <a:spAutoFit/>
          </a:bodyPr>
          <a:lstStyle/>
          <a:p>
            <a:pPr algn="ctr"/>
            <a:r>
              <a:rPr lang="en-US" altLang="ko-KR" sz="1000" b="1" dirty="0" smtClean="0"/>
              <a:t>Response</a:t>
            </a:r>
          </a:p>
          <a:p>
            <a:pPr algn="ctr"/>
            <a:r>
              <a:rPr lang="en-US" altLang="ko-KR" sz="1000" b="1" dirty="0" smtClean="0"/>
              <a:t>(embedded)</a:t>
            </a:r>
            <a:endParaRPr lang="ko-KR" altLang="en-US" sz="1000" b="1" dirty="0"/>
          </a:p>
        </p:txBody>
      </p:sp>
      <p:cxnSp>
        <p:nvCxnSpPr>
          <p:cNvPr id="74" name="직선 연결선 73"/>
          <p:cNvCxnSpPr>
            <a:stCxn id="76" idx="0"/>
            <a:endCxn id="76" idx="2"/>
          </p:cNvCxnSpPr>
          <p:nvPr/>
        </p:nvCxnSpPr>
        <p:spPr>
          <a:xfrm>
            <a:off x="7841318" y="2373690"/>
            <a:ext cx="0" cy="3114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57" name="Google Shape;127;p13"/>
          <p:cNvSpPr/>
          <p:nvPr/>
        </p:nvSpPr>
        <p:spPr>
          <a:xfrm>
            <a:off x="4357816" y="1667607"/>
            <a:ext cx="469557"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altLang="ko" sz="1000" b="1" dirty="0" smtClean="0"/>
              <a:t>Dot</a:t>
            </a:r>
            <a:endParaRPr sz="1000" b="1" dirty="0"/>
          </a:p>
        </p:txBody>
      </p:sp>
      <p:cxnSp>
        <p:nvCxnSpPr>
          <p:cNvPr id="117" name="꺾인 연결선 116"/>
          <p:cNvCxnSpPr>
            <a:stCxn id="75" idx="0"/>
            <a:endCxn id="77" idx="1"/>
          </p:cNvCxnSpPr>
          <p:nvPr/>
        </p:nvCxnSpPr>
        <p:spPr>
          <a:xfrm rot="5400000" flipH="1" flipV="1">
            <a:off x="1184820" y="1868425"/>
            <a:ext cx="160749" cy="84978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꺾인 연결선 118"/>
          <p:cNvCxnSpPr>
            <a:stCxn id="123" idx="0"/>
            <a:endCxn id="77" idx="3"/>
          </p:cNvCxnSpPr>
          <p:nvPr/>
        </p:nvCxnSpPr>
        <p:spPr>
          <a:xfrm rot="16200000" flipV="1">
            <a:off x="4948008" y="124116"/>
            <a:ext cx="270878" cy="444852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직사각형 125"/>
          <p:cNvSpPr/>
          <p:nvPr/>
        </p:nvSpPr>
        <p:spPr>
          <a:xfrm>
            <a:off x="8344930" y="2483819"/>
            <a:ext cx="11532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8" name="꺾인 연결선 127"/>
          <p:cNvCxnSpPr>
            <a:stCxn id="126" idx="0"/>
            <a:endCxn id="157" idx="3"/>
          </p:cNvCxnSpPr>
          <p:nvPr/>
        </p:nvCxnSpPr>
        <p:spPr>
          <a:xfrm rot="16200000" flipV="1">
            <a:off x="6284727" y="365953"/>
            <a:ext cx="660512" cy="357522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Google Shape;126;p13"/>
          <p:cNvSpPr/>
          <p:nvPr/>
        </p:nvSpPr>
        <p:spPr>
          <a:xfrm>
            <a:off x="6744582" y="2373690"/>
            <a:ext cx="2193472" cy="3114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1000" b="1" dirty="0"/>
          </a:p>
        </p:txBody>
      </p:sp>
      <p:sp>
        <p:nvSpPr>
          <p:cNvPr id="85" name="TextBox 84"/>
          <p:cNvSpPr txBox="1"/>
          <p:nvPr/>
        </p:nvSpPr>
        <p:spPr>
          <a:xfrm>
            <a:off x="6744582" y="2324262"/>
            <a:ext cx="1093817" cy="400110"/>
          </a:xfrm>
          <a:prstGeom prst="rect">
            <a:avLst/>
          </a:prstGeom>
          <a:noFill/>
        </p:spPr>
        <p:txBody>
          <a:bodyPr wrap="square" rtlCol="0">
            <a:spAutoFit/>
          </a:bodyPr>
          <a:lstStyle/>
          <a:p>
            <a:pPr algn="ctr"/>
            <a:r>
              <a:rPr lang="en-US" altLang="ko-KR" sz="1000" b="1" dirty="0" smtClean="0"/>
              <a:t>Augmented</a:t>
            </a:r>
          </a:p>
          <a:p>
            <a:pPr algn="ctr"/>
            <a:r>
              <a:rPr lang="en-US" altLang="ko-KR" sz="1000" b="1" dirty="0" smtClean="0"/>
              <a:t>KB</a:t>
            </a:r>
            <a:endParaRPr lang="ko-KR" altLang="en-US" sz="1000" b="1" dirty="0"/>
          </a:p>
        </p:txBody>
      </p:sp>
      <p:sp>
        <p:nvSpPr>
          <p:cNvPr id="130" name="TextBox 129"/>
          <p:cNvSpPr txBox="1"/>
          <p:nvPr/>
        </p:nvSpPr>
        <p:spPr>
          <a:xfrm>
            <a:off x="7830161" y="2329335"/>
            <a:ext cx="1093817" cy="400110"/>
          </a:xfrm>
          <a:prstGeom prst="rect">
            <a:avLst/>
          </a:prstGeom>
          <a:noFill/>
        </p:spPr>
        <p:txBody>
          <a:bodyPr wrap="square" rtlCol="0">
            <a:spAutoFit/>
          </a:bodyPr>
          <a:lstStyle/>
          <a:p>
            <a:pPr algn="ctr"/>
            <a:r>
              <a:rPr lang="en-US" altLang="ko-KR" sz="1000" b="1" dirty="0" smtClean="0"/>
              <a:t>Augmented</a:t>
            </a:r>
          </a:p>
          <a:p>
            <a:pPr algn="ctr"/>
            <a:r>
              <a:rPr lang="en-US" altLang="ko-KR" sz="1000" b="1" dirty="0" smtClean="0"/>
              <a:t>Response</a:t>
            </a:r>
            <a:endParaRPr lang="ko-KR" altLang="en-US" sz="1000" b="1" dirty="0"/>
          </a:p>
        </p:txBody>
      </p:sp>
      <p:cxnSp>
        <p:nvCxnSpPr>
          <p:cNvPr id="134" name="직선 연결선 133"/>
          <p:cNvCxnSpPr/>
          <p:nvPr/>
        </p:nvCxnSpPr>
        <p:spPr>
          <a:xfrm>
            <a:off x="7844008" y="2367360"/>
            <a:ext cx="0" cy="3259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꺾인 연결선 143"/>
          <p:cNvCxnSpPr>
            <a:stCxn id="157" idx="0"/>
            <a:endCxn id="250" idx="2"/>
          </p:cNvCxnSpPr>
          <p:nvPr/>
        </p:nvCxnSpPr>
        <p:spPr>
          <a:xfrm rot="5400000" flipH="1" flipV="1">
            <a:off x="4449153" y="1522199"/>
            <a:ext cx="288850" cy="196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꺾인 연결선 153"/>
          <p:cNvCxnSpPr>
            <a:stCxn id="77" idx="0"/>
            <a:endCxn id="157" idx="1"/>
          </p:cNvCxnSpPr>
          <p:nvPr/>
        </p:nvCxnSpPr>
        <p:spPr>
          <a:xfrm rot="5400000" flipH="1" flipV="1">
            <a:off x="3249840" y="848101"/>
            <a:ext cx="132770" cy="208318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866555" y="3200062"/>
            <a:ext cx="308690" cy="369332"/>
          </a:xfrm>
          <a:prstGeom prst="rect">
            <a:avLst/>
          </a:prstGeom>
          <a:noFill/>
        </p:spPr>
        <p:txBody>
          <a:bodyPr wrap="square" rtlCol="0">
            <a:spAutoFit/>
          </a:bodyPr>
          <a:lstStyle/>
          <a:p>
            <a:r>
              <a:rPr lang="en-US" altLang="ko-KR" b="1" dirty="0" smtClean="0"/>
              <a:t>b</a:t>
            </a:r>
            <a:endParaRPr lang="ko-KR" altLang="en-US" b="1" dirty="0"/>
          </a:p>
        </p:txBody>
      </p:sp>
      <p:sp>
        <p:nvSpPr>
          <p:cNvPr id="129" name="TextBox 128"/>
          <p:cNvSpPr txBox="1"/>
          <p:nvPr/>
        </p:nvSpPr>
        <p:spPr>
          <a:xfrm>
            <a:off x="5867502" y="5288326"/>
            <a:ext cx="308690" cy="369332"/>
          </a:xfrm>
          <a:prstGeom prst="rect">
            <a:avLst/>
          </a:prstGeom>
          <a:noFill/>
        </p:spPr>
        <p:txBody>
          <a:bodyPr wrap="square" rtlCol="0">
            <a:spAutoFit/>
          </a:bodyPr>
          <a:lstStyle/>
          <a:p>
            <a:r>
              <a:rPr lang="en-US" altLang="ko-KR" b="1" dirty="0" smtClean="0"/>
              <a:t>f</a:t>
            </a:r>
            <a:endParaRPr lang="ko-KR" altLang="en-US" b="1" dirty="0"/>
          </a:p>
        </p:txBody>
      </p:sp>
      <p:sp>
        <p:nvSpPr>
          <p:cNvPr id="131" name="TextBox 130"/>
          <p:cNvSpPr txBox="1"/>
          <p:nvPr/>
        </p:nvSpPr>
        <p:spPr>
          <a:xfrm>
            <a:off x="6194720" y="4007306"/>
            <a:ext cx="387448" cy="369332"/>
          </a:xfrm>
          <a:prstGeom prst="rect">
            <a:avLst/>
          </a:prstGeom>
          <a:noFill/>
        </p:spPr>
        <p:txBody>
          <a:bodyPr wrap="square" rtlCol="0">
            <a:spAutoFit/>
          </a:bodyPr>
          <a:lstStyle/>
          <a:p>
            <a:r>
              <a:rPr lang="en-US" altLang="ko-KR" b="1" dirty="0" smtClean="0"/>
              <a:t>fb</a:t>
            </a:r>
            <a:endParaRPr lang="ko-KR" altLang="en-US" b="1" dirty="0"/>
          </a:p>
        </p:txBody>
      </p:sp>
      <p:sp>
        <p:nvSpPr>
          <p:cNvPr id="132" name="TextBox 131"/>
          <p:cNvSpPr txBox="1"/>
          <p:nvPr/>
        </p:nvSpPr>
        <p:spPr>
          <a:xfrm>
            <a:off x="2816018" y="5286136"/>
            <a:ext cx="308690" cy="369332"/>
          </a:xfrm>
          <a:prstGeom prst="rect">
            <a:avLst/>
          </a:prstGeom>
          <a:noFill/>
        </p:spPr>
        <p:txBody>
          <a:bodyPr wrap="square" rtlCol="0">
            <a:spAutoFit/>
          </a:bodyPr>
          <a:lstStyle/>
          <a:p>
            <a:r>
              <a:rPr lang="en-US" altLang="ko-KR" b="1" dirty="0" smtClean="0"/>
              <a:t>f</a:t>
            </a:r>
            <a:endParaRPr lang="ko-KR" altLang="en-US" b="1" dirty="0"/>
          </a:p>
        </p:txBody>
      </p:sp>
      <p:sp>
        <p:nvSpPr>
          <p:cNvPr id="133" name="TextBox 132"/>
          <p:cNvSpPr txBox="1"/>
          <p:nvPr/>
        </p:nvSpPr>
        <p:spPr>
          <a:xfrm>
            <a:off x="2134493" y="3995913"/>
            <a:ext cx="387448" cy="369332"/>
          </a:xfrm>
          <a:prstGeom prst="rect">
            <a:avLst/>
          </a:prstGeom>
          <a:noFill/>
        </p:spPr>
        <p:txBody>
          <a:bodyPr wrap="square" rtlCol="0">
            <a:spAutoFit/>
          </a:bodyPr>
          <a:lstStyle/>
          <a:p>
            <a:r>
              <a:rPr lang="en-US" altLang="ko-KR" b="1" dirty="0" smtClean="0"/>
              <a:t>fb</a:t>
            </a:r>
            <a:endParaRPr lang="ko-KR" altLang="en-US" b="1" dirty="0"/>
          </a:p>
        </p:txBody>
      </p:sp>
      <p:sp>
        <p:nvSpPr>
          <p:cNvPr id="137" name="TextBox 136"/>
          <p:cNvSpPr txBox="1"/>
          <p:nvPr/>
        </p:nvSpPr>
        <p:spPr>
          <a:xfrm>
            <a:off x="2839589" y="3189534"/>
            <a:ext cx="308690" cy="369332"/>
          </a:xfrm>
          <a:prstGeom prst="rect">
            <a:avLst/>
          </a:prstGeom>
          <a:noFill/>
        </p:spPr>
        <p:txBody>
          <a:bodyPr wrap="square" rtlCol="0">
            <a:spAutoFit/>
          </a:bodyPr>
          <a:lstStyle/>
          <a:p>
            <a:r>
              <a:rPr lang="en-US" altLang="ko-KR" b="1" dirty="0" smtClean="0"/>
              <a:t>b</a:t>
            </a:r>
            <a:endParaRPr lang="ko-KR" altLang="en-US" b="1" dirty="0"/>
          </a:p>
        </p:txBody>
      </p:sp>
      <p:sp>
        <p:nvSpPr>
          <p:cNvPr id="140" name="TextBox 139"/>
          <p:cNvSpPr txBox="1"/>
          <p:nvPr/>
        </p:nvSpPr>
        <p:spPr>
          <a:xfrm>
            <a:off x="5196264" y="5529385"/>
            <a:ext cx="1201894" cy="261610"/>
          </a:xfrm>
          <a:prstGeom prst="rect">
            <a:avLst/>
          </a:prstGeom>
          <a:noFill/>
        </p:spPr>
        <p:txBody>
          <a:bodyPr wrap="square" rtlCol="0">
            <a:spAutoFit/>
          </a:bodyPr>
          <a:lstStyle/>
          <a:p>
            <a:r>
              <a:rPr lang="en-US" altLang="ko-KR" sz="1100" b="1" dirty="0" smtClean="0"/>
              <a:t>Inner product</a:t>
            </a:r>
            <a:endParaRPr lang="ko-KR" altLang="en-US" sz="1100" b="1" dirty="0"/>
          </a:p>
        </p:txBody>
      </p:sp>
      <p:cxnSp>
        <p:nvCxnSpPr>
          <p:cNvPr id="73" name="직선 화살표 연결선 72"/>
          <p:cNvCxnSpPr>
            <a:stCxn id="29" idx="1"/>
            <a:endCxn id="179" idx="3"/>
          </p:cNvCxnSpPr>
          <p:nvPr/>
        </p:nvCxnSpPr>
        <p:spPr>
          <a:xfrm flipH="1" flipV="1">
            <a:off x="2382330" y="3381159"/>
            <a:ext cx="195481" cy="2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직선 화살표 연결선 142"/>
          <p:cNvCxnSpPr/>
          <p:nvPr/>
        </p:nvCxnSpPr>
        <p:spPr>
          <a:xfrm flipH="1" flipV="1">
            <a:off x="2361050" y="5470120"/>
            <a:ext cx="195481" cy="2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535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 with External Knowledge</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220430" y="1061358"/>
                <a:ext cx="8727627" cy="5702999"/>
              </a:xfrm>
            </p:spPr>
            <p:txBody>
              <a:bodyPr>
                <a:normAutofit fontScale="92500" lnSpcReduction="10000"/>
              </a:bodyPr>
              <a:lstStyle/>
              <a:p>
                <a:pPr marL="0" indent="0">
                  <a:buNone/>
                </a:pPr>
                <a:r>
                  <a:rPr lang="en-US" altLang="ko-KR" dirty="0" smtClean="0"/>
                  <a:t>Additionally, generate information-augmented Knowledge:</a:t>
                </a:r>
                <a:br>
                  <a:rPr lang="en-US" altLang="ko-KR" dirty="0" smtClean="0"/>
                </a:br>
                <a:endParaRPr lang="en-US" altLang="ko-KR" sz="1900" dirty="0" smtClean="0"/>
              </a:p>
              <a:p>
                <a:pPr marL="914400" lvl="1" indent="-457200">
                  <a:buFont typeface="+mj-lt"/>
                  <a:buAutoNum type="arabicPeriod"/>
                </a:pPr>
                <a:r>
                  <a:rPr lang="en-US" altLang="ko-KR" dirty="0" smtClean="0"/>
                  <a:t>Encode KBs:</a:t>
                </a:r>
                <a:r>
                  <a:rPr lang="en-US" altLang="ko-KR" dirty="0"/>
                  <a:t>	</a:t>
                </a:r>
                <a14:m>
                  <m:oMath xmlns:m="http://schemas.openxmlformats.org/officeDocument/2006/math">
                    <m:r>
                      <a:rPr lang="en-US" altLang="ko-KR" b="0" i="1" smtClean="0">
                        <a:latin typeface="Cambria Math" panose="02040503050406030204" pitchFamily="18" charset="0"/>
                      </a:rPr>
                      <m:t>𝑘</m:t>
                    </m:r>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𝑁</m:t>
                        </m:r>
                      </m:e>
                      <m:sup>
                        <m:r>
                          <a:rPr lang="en-US" altLang="ko-KR" i="1">
                            <a:latin typeface="Cambria Math" panose="02040503050406030204" pitchFamily="18" charset="0"/>
                          </a:rPr>
                          <m:t>𝑇</m:t>
                        </m:r>
                      </m:sup>
                    </m:sSup>
                    <m:r>
                      <a:rPr lang="en-US" altLang="ko-KR" i="1">
                        <a:latin typeface="Cambria Math" panose="02040503050406030204" pitchFamily="18" charset="0"/>
                      </a:rPr>
                      <m:t>𝐿𝑆𝑇</m:t>
                    </m:r>
                    <m:sSup>
                      <m:sSupPr>
                        <m:ctrlPr>
                          <a:rPr lang="en-US" altLang="ko-KR" i="1">
                            <a:latin typeface="Cambria Math" panose="02040503050406030204" pitchFamily="18" charset="0"/>
                          </a:rPr>
                        </m:ctrlPr>
                      </m:sSupPr>
                      <m:e>
                        <m:r>
                          <a:rPr lang="en-US" altLang="ko-KR" i="1">
                            <a:latin typeface="Cambria Math" panose="02040503050406030204" pitchFamily="18" charset="0"/>
                          </a:rPr>
                          <m:t>𝑀</m:t>
                        </m:r>
                      </m:e>
                      <m:sup>
                        <m:r>
                          <a:rPr lang="en-US" altLang="ko-KR" b="0" i="1" smtClean="0">
                            <a:latin typeface="Cambria Math" panose="02040503050406030204" pitchFamily="18" charset="0"/>
                          </a:rPr>
                          <m:t>𝐾</m:t>
                        </m:r>
                      </m:sup>
                    </m:s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1</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2</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𝑚</m:t>
                        </m:r>
                      </m:sub>
                    </m:sSub>
                    <m:r>
                      <a:rPr lang="en-US" altLang="ko-KR" i="1">
                        <a:latin typeface="Cambria Math" panose="02040503050406030204" pitchFamily="18" charset="0"/>
                      </a:rPr>
                      <m:t>)</m:t>
                    </m:r>
                  </m:oMath>
                </a14:m>
                <a:endParaRPr lang="en-US" altLang="ko-KR" dirty="0"/>
              </a:p>
              <a:p>
                <a:pPr marL="914400" lvl="1" indent="-457200">
                  <a:buFont typeface="+mj-lt"/>
                  <a:buAutoNum type="arabicPeriod"/>
                </a:pPr>
                <a:endParaRPr lang="en-US" altLang="ko-KR" sz="1100" dirty="0" smtClean="0"/>
              </a:p>
              <a:p>
                <a:pPr marL="914400" lvl="1" indent="-457200">
                  <a:buFont typeface="+mj-lt"/>
                  <a:buAutoNum type="arabicPeriod"/>
                </a:pPr>
                <a:r>
                  <a:rPr lang="en-US" altLang="ko-KR" dirty="0" smtClean="0"/>
                  <a:t>Generate </a:t>
                </a:r>
                <a:r>
                  <a:rPr lang="en-US" altLang="ko-KR" b="1" dirty="0" smtClean="0"/>
                  <a:t>Forward </a:t>
                </a:r>
                <a:r>
                  <a:rPr lang="en-US" altLang="ko-KR" b="1" dirty="0"/>
                  <a:t>A</a:t>
                </a:r>
                <a:r>
                  <a:rPr lang="en-US" altLang="ko-KR" b="1" dirty="0" smtClean="0"/>
                  <a:t>ttention</a:t>
                </a:r>
                <a:r>
                  <a:rPr lang="en-US" altLang="ko-KR" dirty="0" smtClean="0"/>
                  <a:t> by cosine similarity</a:t>
                </a:r>
                <a:br>
                  <a:rPr lang="en-US" altLang="ko-KR" dirty="0" smtClean="0"/>
                </a:br>
                <a:r>
                  <a:rPr lang="en-US" altLang="ko-KR" dirty="0" smtClean="0"/>
                  <a:t>between each element of forward memory and encoded knowledge:</a:t>
                </a:r>
                <a:br>
                  <a:rPr lang="en-US" altLang="ko-KR" dirty="0" smtClean="0"/>
                </a:br>
                <a:r>
                  <a:rPr lang="en-US" altLang="ko-KR" dirty="0"/>
                  <a:t/>
                </a:r>
                <a:br>
                  <a:rPr lang="en-US" altLang="ko-KR" dirty="0"/>
                </a:br>
                <a14:m>
                  <m:oMath xmlns:m="http://schemas.openxmlformats.org/officeDocument/2006/math">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r>
                      <a:rPr lang="en-US" altLang="ko-KR" b="0" i="1" smtClean="0">
                        <a:latin typeface="Cambria Math" panose="02040503050406030204" pitchFamily="18" charset="0"/>
                      </a:rPr>
                      <m:t>=</m:t>
                    </m:r>
                    <m:r>
                      <a:rPr lang="en-US" altLang="ko-KR" b="0" i="1" smtClean="0">
                        <a:latin typeface="Cambria Math" panose="02040503050406030204" pitchFamily="18" charset="0"/>
                      </a:rPr>
                      <m:t>𝑆𝑜𝑓𝑡𝑚𝑎𝑥</m:t>
                    </m:r>
                    <m:d>
                      <m:dPr>
                        <m:ctrlPr>
                          <a:rPr lang="en-US" altLang="ko-KR" b="0" i="1" smtClean="0">
                            <a:latin typeface="Cambria Math" panose="02040503050406030204" pitchFamily="18" charset="0"/>
                          </a:rPr>
                        </m:ctrlPr>
                      </m:dPr>
                      <m:e>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𝑓</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𝑇</m:t>
                            </m:r>
                          </m:sup>
                        </m:sSubSup>
                        <m:r>
                          <a:rPr lang="en-US" altLang="ko-KR" b="0" i="1" smtClean="0">
                            <a:latin typeface="Cambria Math" panose="02040503050406030204" pitchFamily="18" charset="0"/>
                          </a:rPr>
                          <m:t>𝑘</m:t>
                        </m:r>
                      </m:e>
                    </m:d>
                  </m:oMath>
                </a14:m>
                <a:endParaRPr lang="en-US" altLang="ko-KR" dirty="0" smtClean="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Weighted sum using forward attention and bidirectional memory:</a:t>
                </a:r>
                <a:br>
                  <a:rPr lang="en-US" altLang="ko-KR" dirty="0" smtClean="0"/>
                </a:br>
                <a:r>
                  <a:rPr lang="en-US" altLang="ko-KR" dirty="0" smtClean="0"/>
                  <a:t/>
                </a:r>
                <a:br>
                  <a:rPr lang="en-US" altLang="ko-KR" dirty="0" smtClean="0"/>
                </a:b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𝑔</m:t>
                        </m:r>
                      </m:e>
                      <m:sup>
                        <m:r>
                          <a:rPr lang="en-US" altLang="ko-KR" i="1">
                            <a:latin typeface="Cambria Math" panose="02040503050406030204" pitchFamily="18" charset="0"/>
                          </a:rPr>
                          <m:t>𝐹</m:t>
                        </m:r>
                      </m:sup>
                    </m:sSup>
                    <m:r>
                      <a:rPr lang="pt-BR" altLang="ko-KR" i="1" smtClean="0">
                        <a:latin typeface="Cambria Math" panose="02040503050406030204" pitchFamily="18" charset="0"/>
                      </a:rPr>
                      <m:t>=</m:t>
                    </m:r>
                    <m:r>
                      <a:rPr lang="en-US" altLang="ko-KR" b="0" i="1" smtClean="0">
                        <a:latin typeface="Cambria Math" panose="02040503050406030204" pitchFamily="18" charset="0"/>
                      </a:rPr>
                      <m:t>𝑘</m:t>
                    </m:r>
                    <m:r>
                      <a:rPr lang="en-US" altLang="ko-KR" b="0" i="1" smtClean="0">
                        <a:latin typeface="Cambria Math" panose="02040503050406030204" pitchFamily="18" charset="0"/>
                      </a:rPr>
                      <m:t>+</m:t>
                    </m:r>
                    <m:nary>
                      <m:naryPr>
                        <m:chr m:val="∑"/>
                        <m:ctrlPr>
                          <a:rPr lang="pt-BR" altLang="ko-KR"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pt-BR" altLang="ko-KR" i="1" smtClean="0">
                            <a:latin typeface="Cambria Math" panose="02040503050406030204" pitchFamily="18" charset="0"/>
                          </a:rPr>
                          <m:t>=1</m:t>
                        </m:r>
                      </m:sub>
                      <m:sup>
                        <m:r>
                          <a:rPr lang="en-US" altLang="ko-KR" b="0" i="1" smtClean="0">
                            <a:latin typeface="Cambria Math" panose="02040503050406030204" pitchFamily="18" charset="0"/>
                          </a:rPr>
                          <m:t>𝑛</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𝐹</m:t>
                            </m:r>
                          </m:sup>
                        </m:sSubSup>
                        <m:r>
                          <a:rPr lang="en-US" altLang="ko-KR" i="1">
                            <a:latin typeface="Cambria Math" panose="02040503050406030204" pitchFamily="18" charset="0"/>
                          </a:rPr>
                          <m:t>∙</m:t>
                        </m:r>
                        <m:r>
                          <a:rPr lang="en-US" altLang="ko-KR" i="1">
                            <a:latin typeface="Cambria Math" panose="02040503050406030204" pitchFamily="18" charset="0"/>
                          </a:rPr>
                          <m:t>𝑓</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nary>
                  </m:oMath>
                </a14:m>
                <a:endParaRPr lang="en-US" altLang="ko-KR" dirty="0" smtClean="0"/>
              </a:p>
              <a:p>
                <a:pPr marL="914400" lvl="1" indent="-457200">
                  <a:buFont typeface="+mj-lt"/>
                  <a:buAutoNum type="arabicPeriod"/>
                </a:pPr>
                <a:endParaRPr lang="en-US" altLang="ko-KR" sz="1000" dirty="0" smtClean="0"/>
              </a:p>
              <a:p>
                <a:pPr marL="914400" lvl="1" indent="-457200">
                  <a:buFont typeface="+mj-lt"/>
                  <a:buAutoNum type="arabicPeriod"/>
                </a:pPr>
                <a:r>
                  <a:rPr lang="en-US" altLang="ko-KR" dirty="0" smtClean="0"/>
                  <a:t>Generate </a:t>
                </a:r>
                <a:r>
                  <a:rPr lang="en-US" altLang="ko-KR" b="1" dirty="0" smtClean="0"/>
                  <a:t>Backward Attention</a:t>
                </a:r>
                <a:r>
                  <a:rPr lang="en-US" altLang="ko-KR" dirty="0" smtClean="0"/>
                  <a:t> </a:t>
                </a:r>
                <a:r>
                  <a:rPr lang="en-US" altLang="ko-KR" dirty="0"/>
                  <a:t>by cosine similarity</a:t>
                </a:r>
                <a:br>
                  <a:rPr lang="en-US" altLang="ko-KR" dirty="0"/>
                </a:br>
                <a:r>
                  <a:rPr lang="en-US" altLang="ko-KR" dirty="0"/>
                  <a:t>between each element of forward memory and encoded response:</a:t>
                </a:r>
                <a:br>
                  <a:rPr lang="en-US" altLang="ko-KR" dirty="0"/>
                </a:br>
                <a:r>
                  <a:rPr lang="en-US" altLang="ko-KR" dirty="0"/>
                  <a:t/>
                </a:r>
                <a:br>
                  <a:rPr lang="en-US" altLang="ko-KR" dirty="0"/>
                </a:br>
                <a14:m>
                  <m:oMath xmlns:m="http://schemas.openxmlformats.org/officeDocument/2006/math">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𝑞</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r>
                      <a:rPr lang="en-US" altLang="ko-KR" i="1">
                        <a:latin typeface="Cambria Math" panose="02040503050406030204" pitchFamily="18" charset="0"/>
                      </a:rPr>
                      <m:t>=</m:t>
                    </m:r>
                    <m:r>
                      <a:rPr lang="en-US" altLang="ko-KR" i="1">
                        <a:latin typeface="Cambria Math" panose="02040503050406030204" pitchFamily="18" charset="0"/>
                      </a:rPr>
                      <m:t>𝑆𝑜𝑓𝑡𝑚𝑎𝑥</m:t>
                    </m:r>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up>
                        <m:r>
                          <a:rPr lang="en-US" altLang="ko-KR" i="1">
                            <a:latin typeface="Cambria Math" panose="02040503050406030204" pitchFamily="18" charset="0"/>
                          </a:rPr>
                          <m:t>𝑇</m:t>
                        </m:r>
                      </m:sup>
                    </m:sSubSup>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oMath>
                </a14:m>
                <a:endParaRPr lang="en-US" altLang="ko-KR" dirty="0"/>
              </a:p>
              <a:p>
                <a:pPr marL="914400" lvl="1" indent="-457200">
                  <a:buFont typeface="+mj-lt"/>
                  <a:buAutoNum type="arabicPeriod"/>
                </a:pPr>
                <a:endParaRPr lang="en-US" altLang="ko-KR" sz="1000" dirty="0"/>
              </a:p>
              <a:p>
                <a:pPr marL="914400" lvl="1" indent="-457200">
                  <a:buFont typeface="+mj-lt"/>
                  <a:buAutoNum type="arabicPeriod"/>
                </a:pPr>
                <a:r>
                  <a:rPr lang="en-US" altLang="ko-KR" dirty="0"/>
                  <a:t>Weighted sum using forward attention and bidirectional memory:</a:t>
                </a:r>
                <a:br>
                  <a:rPr lang="en-US" altLang="ko-KR" dirty="0"/>
                </a:br>
                <a:r>
                  <a:rPr lang="en-US" altLang="ko-KR" dirty="0"/>
                  <a:t/>
                </a:r>
                <a:br>
                  <a:rPr lang="en-US" altLang="ko-KR" dirty="0"/>
                </a:br>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i="1">
                            <a:latin typeface="Cambria Math" panose="02040503050406030204" pitchFamily="18" charset="0"/>
                          </a:rPr>
                          <m:t>′</m:t>
                        </m:r>
                        <m:r>
                          <a:rPr lang="en-US" altLang="ko-KR" b="0" i="1" smtClean="0">
                            <a:latin typeface="Cambria Math" panose="02040503050406030204" pitchFamily="18" charset="0"/>
                          </a:rPr>
                          <m:t>′</m:t>
                        </m:r>
                      </m:sup>
                    </m:sSup>
                    <m:r>
                      <a:rPr lang="en-US" altLang="ko-KR" i="1">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𝑘</m:t>
                        </m:r>
                      </m:e>
                      <m:sup>
                        <m:r>
                          <a:rPr lang="en-US" altLang="ko-KR" b="0" i="1" smtClean="0">
                            <a:latin typeface="Cambria Math" panose="02040503050406030204" pitchFamily="18" charset="0"/>
                          </a:rPr>
                          <m:t>′</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𝑔</m:t>
                        </m:r>
                      </m:e>
                      <m:sup>
                        <m:r>
                          <a:rPr lang="en-US" altLang="ko-KR" b="0" i="1" smtClean="0">
                            <a:latin typeface="Cambria Math" panose="02040503050406030204" pitchFamily="18" charset="0"/>
                          </a:rPr>
                          <m:t>𝐵</m:t>
                        </m:r>
                      </m:sup>
                    </m:sSup>
                    <m:r>
                      <a:rPr lang="pt-BR"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𝑘</m:t>
                        </m:r>
                      </m:e>
                      <m:sup>
                        <m:r>
                          <a:rPr lang="en-US" altLang="ko-KR" i="1">
                            <a:latin typeface="Cambria Math" panose="02040503050406030204" pitchFamily="18" charset="0"/>
                          </a:rPr>
                          <m:t>′</m:t>
                        </m:r>
                      </m:sup>
                    </m:sSup>
                    <m:r>
                      <a:rPr lang="en-US" altLang="ko-KR" i="1">
                        <a:latin typeface="Cambria Math" panose="02040503050406030204" pitchFamily="18" charset="0"/>
                      </a:rPr>
                      <m:t>+</m:t>
                    </m:r>
                    <m:nary>
                      <m:naryPr>
                        <m:chr m:val="∑"/>
                        <m:ctrlPr>
                          <a:rPr lang="pt-BR"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pt-BR" altLang="ko-KR" i="1">
                            <a:latin typeface="Cambria Math" panose="02040503050406030204" pitchFamily="18" charset="0"/>
                          </a:rPr>
                          <m:t>=1</m:t>
                        </m:r>
                      </m:sub>
                      <m:sup>
                        <m:r>
                          <a:rPr lang="en-US" altLang="ko-KR" i="1">
                            <a:latin typeface="Cambria Math" panose="02040503050406030204" pitchFamily="18" charset="0"/>
                          </a:rPr>
                          <m:t>𝑛</m:t>
                        </m:r>
                      </m:sup>
                      <m:e>
                        <m:sSubSup>
                          <m:sSubSupPr>
                            <m:ctrlPr>
                              <a:rPr lang="en-US" altLang="ko-KR" i="1">
                                <a:latin typeface="Cambria Math" panose="02040503050406030204" pitchFamily="18" charset="0"/>
                              </a:rPr>
                            </m:ctrlPr>
                          </m:sSubSupPr>
                          <m:e>
                            <m:r>
                              <a:rPr lang="en-US" altLang="ko-KR" b="0" i="1" smtClean="0">
                                <a:latin typeface="Cambria Math" panose="02040503050406030204" pitchFamily="18" charset="0"/>
                              </a:rPr>
                              <m:t>𝑞</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𝐵</m:t>
                            </m:r>
                          </m:sup>
                        </m:sSubSup>
                        <m:r>
                          <a:rPr lang="en-US" altLang="ko-KR" i="1">
                            <a:latin typeface="Cambria Math" panose="02040503050406030204" pitchFamily="18" charset="0"/>
                          </a:rPr>
                          <m:t>∙</m:t>
                        </m:r>
                        <m:r>
                          <a:rPr lang="en-US" altLang="ko-KR" i="1">
                            <a:latin typeface="Cambria Math" panose="02040503050406030204" pitchFamily="18" charset="0"/>
                          </a:rPr>
                          <m:t>𝑓</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nary>
                  </m:oMath>
                </a14:m>
                <a:endParaRPr lang="en-US" altLang="ko-KR" dirty="0"/>
              </a:p>
              <a:p>
                <a:pPr marL="914400" lvl="1" indent="-457200">
                  <a:buFont typeface="+mj-lt"/>
                  <a:buAutoNum type="arabicPeriod"/>
                </a:pPr>
                <a:endParaRPr lang="en-US" altLang="ko-KR" dirty="0"/>
              </a:p>
              <a:p>
                <a:pPr marL="914400" lvl="1" indent="-457200">
                  <a:buFont typeface="+mj-lt"/>
                  <a:buAutoNum type="arabicPeriod"/>
                </a:pPr>
                <a:endParaRPr lang="en-US" altLang="ko-KR" dirty="0" smtClean="0"/>
              </a:p>
              <a:p>
                <a:pPr marL="914400" lvl="1" indent="-457200">
                  <a:buFont typeface="+mj-lt"/>
                  <a:buAutoNum type="arabicPeriod"/>
                </a:pPr>
                <a:endParaRPr lang="en-US" altLang="ko-KR" dirty="0"/>
              </a:p>
              <a:p>
                <a:pPr marL="914400" lvl="1" indent="-457200">
                  <a:buFont typeface="+mj-lt"/>
                  <a:buAutoNum type="arabicPeriod"/>
                </a:pPr>
                <a:endParaRPr lang="en-US" altLang="ko-KR" dirty="0"/>
              </a:p>
              <a:p>
                <a:pPr marL="0" indent="0">
                  <a:buNone/>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220430" y="1061358"/>
                <a:ext cx="8727627" cy="5702999"/>
              </a:xfrm>
              <a:blipFill>
                <a:blip r:embed="rId2"/>
                <a:stretch>
                  <a:fillRect l="-628" t="-1389" b="-17308"/>
                </a:stretch>
              </a:blipFill>
            </p:spPr>
            <p:txBody>
              <a:bodyPr/>
              <a:lstStyle/>
              <a:p>
                <a:r>
                  <a:rPr lang="ko-KR" altLang="en-US">
                    <a:noFill/>
                  </a:rPr>
                  <a:t> </a:t>
                </a:r>
              </a:p>
            </p:txBody>
          </p:sp>
        </mc:Fallback>
      </mc:AlternateContent>
      <p:sp>
        <p:nvSpPr>
          <p:cNvPr id="4" name="TextBox 3"/>
          <p:cNvSpPr txBox="1"/>
          <p:nvPr/>
        </p:nvSpPr>
        <p:spPr>
          <a:xfrm>
            <a:off x="7239657" y="1575411"/>
            <a:ext cx="859315" cy="369332"/>
          </a:xfrm>
          <a:prstGeom prst="rect">
            <a:avLst/>
          </a:prstGeom>
          <a:noFill/>
        </p:spPr>
        <p:txBody>
          <a:bodyPr wrap="square" rtlCol="0">
            <a:spAutoFit/>
          </a:bodyPr>
          <a:lstStyle/>
          <a:p>
            <a:r>
              <a:rPr lang="en-US" altLang="ko-KR" dirty="0" smtClean="0"/>
              <a:t>Eq.15</a:t>
            </a:r>
            <a:endParaRPr lang="ko-KR" altLang="en-US" dirty="0"/>
          </a:p>
        </p:txBody>
      </p:sp>
      <p:sp>
        <p:nvSpPr>
          <p:cNvPr id="5" name="TextBox 4"/>
          <p:cNvSpPr txBox="1"/>
          <p:nvPr/>
        </p:nvSpPr>
        <p:spPr>
          <a:xfrm>
            <a:off x="7239656" y="2598143"/>
            <a:ext cx="859315" cy="369332"/>
          </a:xfrm>
          <a:prstGeom prst="rect">
            <a:avLst/>
          </a:prstGeom>
          <a:noFill/>
        </p:spPr>
        <p:txBody>
          <a:bodyPr wrap="square" rtlCol="0">
            <a:spAutoFit/>
          </a:bodyPr>
          <a:lstStyle/>
          <a:p>
            <a:r>
              <a:rPr lang="en-US" altLang="ko-KR" dirty="0" smtClean="0"/>
              <a:t>Eq.16</a:t>
            </a:r>
            <a:endParaRPr lang="ko-KR" altLang="en-US" dirty="0"/>
          </a:p>
        </p:txBody>
      </p:sp>
      <p:sp>
        <p:nvSpPr>
          <p:cNvPr id="6" name="TextBox 5"/>
          <p:cNvSpPr txBox="1"/>
          <p:nvPr/>
        </p:nvSpPr>
        <p:spPr>
          <a:xfrm>
            <a:off x="7239655" y="3642259"/>
            <a:ext cx="859315" cy="369332"/>
          </a:xfrm>
          <a:prstGeom prst="rect">
            <a:avLst/>
          </a:prstGeom>
          <a:noFill/>
        </p:spPr>
        <p:txBody>
          <a:bodyPr wrap="square" rtlCol="0">
            <a:spAutoFit/>
          </a:bodyPr>
          <a:lstStyle/>
          <a:p>
            <a:r>
              <a:rPr lang="en-US" altLang="ko-KR" dirty="0" smtClean="0"/>
              <a:t>Eq.16</a:t>
            </a:r>
            <a:endParaRPr lang="ko-KR" altLang="en-US" dirty="0"/>
          </a:p>
        </p:txBody>
      </p:sp>
      <p:sp>
        <p:nvSpPr>
          <p:cNvPr id="7" name="TextBox 6"/>
          <p:cNvSpPr txBox="1"/>
          <p:nvPr/>
        </p:nvSpPr>
        <p:spPr>
          <a:xfrm>
            <a:off x="7239654" y="4919490"/>
            <a:ext cx="859315" cy="369332"/>
          </a:xfrm>
          <a:prstGeom prst="rect">
            <a:avLst/>
          </a:prstGeom>
          <a:noFill/>
        </p:spPr>
        <p:txBody>
          <a:bodyPr wrap="square" rtlCol="0">
            <a:spAutoFit/>
          </a:bodyPr>
          <a:lstStyle/>
          <a:p>
            <a:r>
              <a:rPr lang="en-US" altLang="ko-KR" dirty="0" smtClean="0"/>
              <a:t>Eq.17</a:t>
            </a:r>
            <a:endParaRPr lang="ko-KR" altLang="en-US" dirty="0"/>
          </a:p>
        </p:txBody>
      </p:sp>
      <p:sp>
        <p:nvSpPr>
          <p:cNvPr id="8" name="TextBox 7"/>
          <p:cNvSpPr txBox="1"/>
          <p:nvPr/>
        </p:nvSpPr>
        <p:spPr>
          <a:xfrm>
            <a:off x="7239653" y="5942222"/>
            <a:ext cx="859315" cy="369332"/>
          </a:xfrm>
          <a:prstGeom prst="rect">
            <a:avLst/>
          </a:prstGeom>
          <a:noFill/>
        </p:spPr>
        <p:txBody>
          <a:bodyPr wrap="square" rtlCol="0">
            <a:spAutoFit/>
          </a:bodyPr>
          <a:lstStyle/>
          <a:p>
            <a:r>
              <a:rPr lang="en-US" altLang="ko-KR" dirty="0" smtClean="0"/>
              <a:t>Eq.18</a:t>
            </a:r>
            <a:endParaRPr lang="ko-KR" altLang="en-US" dirty="0"/>
          </a:p>
        </p:txBody>
      </p:sp>
    </p:spTree>
    <p:extLst>
      <p:ext uri="{BB962C8B-B14F-4D97-AF65-F5344CB8AC3E}">
        <p14:creationId xmlns:p14="http://schemas.microsoft.com/office/powerpoint/2010/main" val="821043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BCEMN with External Knowledge</a:t>
            </a:r>
            <a:endParaRPr lang="ko-KR" altLang="en-US"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p:txBody>
              <a:bodyPr>
                <a:normAutofit/>
              </a:bodyPr>
              <a:lstStyle/>
              <a:p>
                <a:pPr marL="0" indent="0">
                  <a:buNone/>
                </a:pPr>
                <a:r>
                  <a:rPr lang="en-US" altLang="ko-KR" dirty="0" smtClean="0"/>
                  <a:t>Score each piece of knowledge:</a:t>
                </a:r>
              </a:p>
              <a:p>
                <a:pPr marL="914400" lvl="1" indent="-457200">
                  <a:buFont typeface="+mj-lt"/>
                  <a:buAutoNum type="arabicPeriod"/>
                </a:pPr>
                <a:r>
                  <a:rPr lang="en-US" altLang="ko-KR" dirty="0" smtClean="0"/>
                  <a:t>For a one encoded knowledge k, evaluate score:</a:t>
                </a:r>
                <a:br>
                  <a:rPr lang="en-US" altLang="ko-KR" dirty="0" smtClean="0"/>
                </a:br>
                <a:r>
                  <a:rPr lang="en-US" altLang="ko-KR" dirty="0" smtClean="0"/>
                  <a:t/>
                </a:r>
                <a:br>
                  <a:rPr lang="en-US" altLang="ko-KR" dirty="0" smtClean="0"/>
                </a:br>
                <a14:m>
                  <m:oMath xmlns:m="http://schemas.openxmlformats.org/officeDocument/2006/math">
                    <m:r>
                      <a:rPr lang="en-US" altLang="ko-KR" i="1">
                        <a:latin typeface="Cambria Math" panose="02040503050406030204" pitchFamily="18" charset="0"/>
                      </a:rPr>
                      <m:t>𝑘</m:t>
                    </m:r>
                    <m:r>
                      <a:rPr lang="en-US" altLang="ko-KR" b="0" i="1" smtClean="0">
                        <a:latin typeface="Cambria Math" panose="02040503050406030204" pitchFamily="18" charset="0"/>
                      </a:rPr>
                      <m:t>𝑠𝑐𝑜𝑟</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𝑆𝑜𝑓𝑡𝑚𝑎𝑥</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𝐹𝐵</m:t>
                                    </m:r>
                                  </m:sup>
                                </m:sSup>
                              </m:e>
                            </m:d>
                          </m:e>
                          <m:sup>
                            <m:r>
                              <a:rPr lang="en-US" altLang="ko-KR" b="0" i="1" smtClean="0">
                                <a:latin typeface="Cambria Math" panose="02040503050406030204" pitchFamily="18" charset="0"/>
                              </a:rPr>
                              <m:t>𝑇</m:t>
                            </m:r>
                          </m:sup>
                        </m:sSup>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𝑘</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m:t>
                            </m:r>
                          </m:sup>
                        </m:sSubSup>
                        <m:r>
                          <a:rPr lang="en-US" altLang="ko-KR" b="0" i="1" smtClean="0">
                            <a:latin typeface="Cambria Math" panose="02040503050406030204" pitchFamily="18" charset="0"/>
                          </a:rPr>
                          <m:t>  </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𝑓𝑜𝑟</m:t>
                    </m:r>
                    <m:r>
                      <a:rPr lang="en-US" altLang="ko-KR" b="0" i="1" smtClean="0">
                        <a:latin typeface="Cambria Math" panose="02040503050406030204" pitchFamily="18" charset="0"/>
                      </a:rPr>
                      <m:t> 1≤</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𝑛𝑢𝑚</m:t>
                    </m:r>
                    <m:r>
                      <a:rPr lang="en-US" altLang="ko-KR" b="0" i="1" smtClean="0">
                        <a:latin typeface="Cambria Math" panose="02040503050406030204" pitchFamily="18" charset="0"/>
                      </a:rPr>
                      <m:t>_</m:t>
                    </m:r>
                    <m:r>
                      <a:rPr lang="en-US" altLang="ko-KR" b="0" i="1" smtClean="0">
                        <a:latin typeface="Cambria Math" panose="02040503050406030204" pitchFamily="18" charset="0"/>
                      </a:rPr>
                      <m:t>𝑘𝑏</m:t>
                    </m:r>
                  </m:oMath>
                </a14:m>
                <a:endParaRPr lang="en-US" altLang="ko-KR" dirty="0" smtClean="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Weighted Sum of knowledge:</a:t>
                </a:r>
                <a:br>
                  <a:rPr lang="en-US" altLang="ko-KR" dirty="0" smtClean="0"/>
                </a:br>
                <a:r>
                  <a:rPr lang="en-US" altLang="ko-KR" dirty="0" smtClean="0"/>
                  <a:t/>
                </a:r>
                <a:br>
                  <a:rPr lang="en-US" altLang="ko-KR" dirty="0" smtClean="0"/>
                </a:br>
                <a14:m>
                  <m:oMath xmlns:m="http://schemas.openxmlformats.org/officeDocument/2006/math">
                    <m:r>
                      <a:rPr lang="en-US" altLang="ko-KR" b="0" i="1" smtClean="0">
                        <a:latin typeface="Cambria Math" panose="02040503050406030204" pitchFamily="18" charset="0"/>
                      </a:rPr>
                      <m:t>𝐾</m:t>
                    </m:r>
                    <m:r>
                      <a:rPr lang="en-US" altLang="ko-KR" i="1">
                        <a:latin typeface="Cambria Math" panose="02040503050406030204" pitchFamily="18" charset="0"/>
                      </a:rPr>
                      <m:t>=</m:t>
                    </m:r>
                    <m:nary>
                      <m:naryPr>
                        <m:chr m:val="∑"/>
                        <m:ctrlPr>
                          <a:rPr lang="pt-BR"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pt-BR" altLang="ko-KR" i="1">
                            <a:latin typeface="Cambria Math" panose="02040503050406030204" pitchFamily="18" charset="0"/>
                          </a:rPr>
                          <m:t>=1</m:t>
                        </m:r>
                      </m:sub>
                      <m:sup>
                        <m:r>
                          <a:rPr lang="en-US" altLang="ko-KR" i="1">
                            <a:latin typeface="Cambria Math" panose="02040503050406030204" pitchFamily="18" charset="0"/>
                          </a:rPr>
                          <m:t>𝑛</m:t>
                        </m:r>
                      </m:sup>
                      <m:e>
                        <m:r>
                          <a:rPr lang="en-US" altLang="ko-KR" b="0" i="1" smtClean="0">
                            <a:latin typeface="Cambria Math" panose="02040503050406030204" pitchFamily="18" charset="0"/>
                          </a:rPr>
                          <m:t>𝑘𝑠𝑐𝑜𝑟</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b="0" i="1" smtClean="0">
                                <a:latin typeface="Cambria Math" panose="02040503050406030204" pitchFamily="18" charset="0"/>
                              </a:rPr>
                              <m:t>𝑖</m:t>
                            </m:r>
                          </m:sub>
                        </m:sSub>
                        <m:r>
                          <a:rPr lang="en-US" altLang="ko-KR" i="1">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𝑘</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m:t>
                            </m:r>
                          </m:sup>
                        </m:sSubSup>
                      </m:e>
                    </m:nary>
                    <m:r>
                      <a:rPr lang="en-US" altLang="ko-KR" i="1">
                        <a:latin typeface="Cambria Math" panose="02040503050406030204" pitchFamily="18" charset="0"/>
                      </a:rPr>
                      <m:t>,  </m:t>
                    </m:r>
                    <m:r>
                      <a:rPr lang="en-US" altLang="ko-KR" i="1">
                        <a:latin typeface="Cambria Math" panose="02040503050406030204" pitchFamily="18" charset="0"/>
                      </a:rPr>
                      <m:t>𝑓𝑜𝑟</m:t>
                    </m:r>
                    <m:r>
                      <a:rPr lang="en-US" altLang="ko-KR" i="1">
                        <a:latin typeface="Cambria Math" panose="02040503050406030204" pitchFamily="18" charset="0"/>
                      </a:rPr>
                      <m:t> 1≤</m:t>
                    </m:r>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𝑛𝑢𝑚</m:t>
                    </m:r>
                    <m:r>
                      <a:rPr lang="en-US" altLang="ko-KR" i="1">
                        <a:latin typeface="Cambria Math" panose="02040503050406030204" pitchFamily="18" charset="0"/>
                      </a:rPr>
                      <m:t>_</m:t>
                    </m:r>
                    <m:r>
                      <a:rPr lang="en-US" altLang="ko-KR" i="1">
                        <a:latin typeface="Cambria Math" panose="02040503050406030204" pitchFamily="18" charset="0"/>
                      </a:rPr>
                      <m:t>𝑘𝑏</m:t>
                    </m:r>
                  </m:oMath>
                </a14:m>
                <a:endParaRPr lang="en-US" altLang="ko-KR" dirty="0"/>
              </a:p>
              <a:p>
                <a:pPr marL="914400" lvl="1" indent="-457200">
                  <a:buFont typeface="+mj-lt"/>
                  <a:buAutoNum type="arabicPeriod"/>
                </a:pPr>
                <a:endParaRPr lang="en-US" altLang="ko-KR" dirty="0" smtClean="0"/>
              </a:p>
              <a:p>
                <a:pPr marL="914400" lvl="1" indent="-457200">
                  <a:buFont typeface="+mj-lt"/>
                  <a:buAutoNum type="arabicPeriod"/>
                </a:pPr>
                <a:r>
                  <a:rPr lang="en-US" altLang="ko-KR" dirty="0" smtClean="0"/>
                  <a:t>Generate Knowledge-Augmented Keywords: (</a:t>
                </a:r>
                <a14:m>
                  <m:oMath xmlns:m="http://schemas.openxmlformats.org/officeDocument/2006/math">
                    <m:r>
                      <a:rPr lang="en-US" altLang="ko-KR" i="1">
                        <a:latin typeface="Cambria Math" panose="02040503050406030204" pitchFamily="18" charset="0"/>
                      </a:rPr>
                      <m:t>𝑎</m:t>
                    </m:r>
                  </m:oMath>
                </a14:m>
                <a:r>
                  <a:rPr lang="en-US" altLang="ko-KR" dirty="0" smtClean="0"/>
                  <a:t> and </a:t>
                </a:r>
                <a14:m>
                  <m:oMath xmlns:m="http://schemas.openxmlformats.org/officeDocument/2006/math">
                    <m:r>
                      <a:rPr lang="en-US" altLang="ko-KR" b="0" i="1" smtClean="0">
                        <a:latin typeface="Cambria Math" panose="02040503050406030204" pitchFamily="18" charset="0"/>
                      </a:rPr>
                      <m:t>𝑏</m:t>
                    </m:r>
                  </m:oMath>
                </a14:m>
                <a:r>
                  <a:rPr lang="en-US" altLang="ko-KR" dirty="0" smtClean="0"/>
                  <a:t> are learnable parameters)</a:t>
                </a:r>
                <a:br>
                  <a:rPr lang="en-US" altLang="ko-KR" dirty="0" smtClean="0"/>
                </a:br>
                <a:r>
                  <a:rPr lang="en-US" altLang="ko-KR" dirty="0" smtClean="0"/>
                  <a:t/>
                </a:r>
                <a:br>
                  <a:rPr lang="en-US" altLang="ko-KR" dirty="0" smtClean="0"/>
                </a:br>
                <a14:m>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𝐶</m:t>
                        </m:r>
                      </m:e>
                      <m:sup>
                        <m:r>
                          <a:rPr lang="en-US" altLang="ko-KR" i="1">
                            <a:latin typeface="Cambria Math" panose="02040503050406030204" pitchFamily="18" charset="0"/>
                          </a:rPr>
                          <m:t>𝐹𝐵</m:t>
                        </m:r>
                        <m:r>
                          <a:rPr lang="en-US" altLang="ko-KR" b="0" i="1" smtClean="0">
                            <a:latin typeface="Cambria Math" panose="02040503050406030204" pitchFamily="18" charset="0"/>
                          </a:rPr>
                          <m:t>+</m:t>
                        </m:r>
                        <m:r>
                          <a:rPr lang="en-US" altLang="ko-KR" b="0" i="1" smtClean="0">
                            <a:latin typeface="Cambria Math" panose="02040503050406030204" pitchFamily="18" charset="0"/>
                          </a:rPr>
                          <m:t>𝐾</m:t>
                        </m:r>
                      </m:sup>
                    </m:sSup>
                    <m:r>
                      <a:rPr lang="en-US" altLang="ko-KR" i="1">
                        <a:latin typeface="Cambria Math" panose="02040503050406030204" pitchFamily="18" charset="0"/>
                      </a:rPr>
                      <m:t>=</m:t>
                    </m:r>
                    <m:r>
                      <a:rPr lang="en-US" altLang="ko-KR" b="0" i="1" smtClean="0">
                        <a:latin typeface="Cambria Math" panose="02040503050406030204" pitchFamily="18" charset="0"/>
                      </a:rPr>
                      <m:t>𝑎</m:t>
                    </m:r>
                    <m:r>
                      <a:rPr lang="en-US" altLang="ko-KR" i="1">
                        <a:latin typeface="Cambria Math" panose="02040503050406030204" pitchFamily="18" charset="0"/>
                      </a:rPr>
                      <m:t>∙</m:t>
                    </m:r>
                    <m:d>
                      <m:dPr>
                        <m:ctrlPr>
                          <a:rPr lang="en-US" altLang="ko-KR" b="0" i="1" smtClean="0">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𝐶</m:t>
                            </m:r>
                          </m:e>
                          <m:sup>
                            <m:r>
                              <a:rPr lang="en-US" altLang="ko-KR" i="1">
                                <a:latin typeface="Cambria Math" panose="02040503050406030204" pitchFamily="18" charset="0"/>
                              </a:rPr>
                              <m:t>𝐹</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𝐶</m:t>
                            </m:r>
                          </m:e>
                          <m:sup>
                            <m:r>
                              <a:rPr lang="en-US" altLang="ko-KR" i="1">
                                <a:latin typeface="Cambria Math" panose="02040503050406030204" pitchFamily="18" charset="0"/>
                              </a:rPr>
                              <m:t>𝐵</m:t>
                            </m:r>
                          </m:sup>
                        </m:sSup>
                      </m:e>
                    </m:d>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i="1">
                        <a:latin typeface="Cambria Math" panose="02040503050406030204" pitchFamily="18" charset="0"/>
                      </a:rPr>
                      <m:t>∙</m:t>
                    </m:r>
                    <m:r>
                      <a:rPr lang="en-US" altLang="ko-KR" b="0" i="1" smtClean="0">
                        <a:latin typeface="Cambria Math" panose="02040503050406030204" pitchFamily="18" charset="0"/>
                      </a:rPr>
                      <m:t>𝐾</m:t>
                    </m:r>
                  </m:oMath>
                </a14:m>
                <a:endParaRPr lang="en-US" altLang="ko-KR" dirty="0"/>
              </a:p>
              <a:p>
                <a:pPr marL="0" indent="0">
                  <a:buNone/>
                </a:pPr>
                <a:r>
                  <a:rPr lang="en-US" altLang="ko-KR" dirty="0" smtClean="0"/>
                  <a:t/>
                </a:r>
                <a:br>
                  <a:rPr lang="en-US" altLang="ko-KR" dirty="0" smtClean="0"/>
                </a:br>
                <a:r>
                  <a:rPr lang="en-US" altLang="ko-KR" dirty="0" smtClean="0"/>
                  <a:t>Score </a:t>
                </a:r>
                <a:r>
                  <a:rPr lang="en-US" altLang="ko-KR" dirty="0"/>
                  <a:t>each response</a:t>
                </a:r>
                <a:r>
                  <a:rPr lang="en-US" altLang="ko-KR" dirty="0" smtClean="0"/>
                  <a:t>:</a:t>
                </a:r>
                <a:r>
                  <a:rPr lang="en-US" altLang="ko-KR" dirty="0"/>
                  <a:t/>
                </a:r>
                <a:br>
                  <a:rPr lang="en-US" altLang="ko-KR" dirty="0"/>
                </a:br>
                <a:r>
                  <a:rPr lang="en-US" altLang="ko-KR" dirty="0"/>
                  <a:t/>
                </a:r>
                <a:br>
                  <a:rPr lang="en-US" altLang="ko-KR" dirty="0"/>
                </a:b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𝑠𝑐𝑜𝑟</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en-US" altLang="ko-KR" i="1">
                          <a:latin typeface="Cambria Math" panose="02040503050406030204" pitchFamily="18" charset="0"/>
                        </a:rPr>
                        <m:t>𝑆𝑜𝑓𝑡𝑚𝑎𝑥</m:t>
                      </m:r>
                      <m:r>
                        <a:rPr lang="en-US" altLang="ko-KR" i="1">
                          <a:latin typeface="Cambria Math" panose="02040503050406030204" pitchFamily="18" charset="0"/>
                        </a:rPr>
                        <m:t>[  </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sSup>
                                <m:sSupPr>
                                  <m:ctrlPr>
                                    <a:rPr lang="en-US" altLang="ko-KR" i="1">
                                      <a:latin typeface="Cambria Math" panose="02040503050406030204" pitchFamily="18" charset="0"/>
                                    </a:rPr>
                                  </m:ctrlPr>
                                </m:sSupPr>
                                <m:e>
                                  <m:r>
                                    <a:rPr lang="en-US" altLang="ko-KR" i="1">
                                      <a:latin typeface="Cambria Math" panose="02040503050406030204" pitchFamily="18" charset="0"/>
                                    </a:rPr>
                                    <m:t>𝐶</m:t>
                                  </m:r>
                                </m:e>
                                <m:sup>
                                  <m:r>
                                    <a:rPr lang="en-US" altLang="ko-KR" i="1">
                                      <a:latin typeface="Cambria Math" panose="02040503050406030204" pitchFamily="18" charset="0"/>
                                    </a:rPr>
                                    <m:t>𝐹𝐵</m:t>
                                  </m:r>
                                  <m:r>
                                    <a:rPr lang="en-US" altLang="ko-KR" b="0" i="1" smtClean="0">
                                      <a:latin typeface="Cambria Math" panose="02040503050406030204" pitchFamily="18" charset="0"/>
                                    </a:rPr>
                                    <m:t>+</m:t>
                                  </m:r>
                                  <m:r>
                                    <a:rPr lang="en-US" altLang="ko-KR" b="0" i="1" smtClean="0">
                                      <a:latin typeface="Cambria Math" panose="02040503050406030204" pitchFamily="18" charset="0"/>
                                    </a:rPr>
                                    <m:t>𝐾</m:t>
                                  </m:r>
                                </m:sup>
                              </m:sSup>
                            </m:e>
                          </m:d>
                        </m:e>
                        <m:sup>
                          <m:r>
                            <a:rPr lang="en-US" altLang="ko-KR" i="1">
                              <a:latin typeface="Cambria Math" panose="02040503050406030204" pitchFamily="18" charset="0"/>
                            </a:rPr>
                            <m:t>𝑇</m:t>
                          </m:r>
                        </m:sup>
                      </m:s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𝑢</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r>
                        <a:rPr lang="en-US" altLang="ko-KR" i="1">
                          <a:latin typeface="Cambria Math" panose="02040503050406030204" pitchFamily="18" charset="0"/>
                        </a:rPr>
                        <m:t>  ],  </m:t>
                      </m:r>
                      <m:r>
                        <a:rPr lang="en-US" altLang="ko-KR" i="1">
                          <a:latin typeface="Cambria Math" panose="02040503050406030204" pitchFamily="18" charset="0"/>
                        </a:rPr>
                        <m:t>𝑓𝑜𝑟</m:t>
                      </m:r>
                      <m:r>
                        <a:rPr lang="en-US" altLang="ko-KR" i="1">
                          <a:latin typeface="Cambria Math" panose="02040503050406030204" pitchFamily="18" charset="0"/>
                        </a:rPr>
                        <m:t> 1≤</m:t>
                      </m:r>
                      <m:r>
                        <a:rPr lang="en-US" altLang="ko-KR" i="1">
                          <a:latin typeface="Cambria Math" panose="02040503050406030204" pitchFamily="18" charset="0"/>
                        </a:rPr>
                        <m:t>𝑖</m:t>
                      </m:r>
                      <m:r>
                        <a:rPr lang="en-US" altLang="ko-KR" i="1">
                          <a:latin typeface="Cambria Math" panose="02040503050406030204" pitchFamily="18" charset="0"/>
                        </a:rPr>
                        <m:t>≤100</m:t>
                      </m:r>
                    </m:oMath>
                  </m:oMathPara>
                </a14:m>
                <a:endParaRPr lang="en-US" altLang="ko-KR" dirty="0"/>
              </a:p>
              <a:p>
                <a:pPr marL="914400" lvl="1" indent="-457200">
                  <a:buFont typeface="+mj-lt"/>
                  <a:buAutoNum type="arabicPeriod"/>
                </a:pPr>
                <a:endParaRPr lang="en-US" altLang="ko-KR" dirty="0"/>
              </a:p>
              <a:p>
                <a:pPr marL="0" indent="0">
                  <a:buNone/>
                </a:pPr>
                <a:endParaRPr lang="en-US" altLang="ko-KR" dirty="0" smtClean="0"/>
              </a:p>
              <a:p>
                <a:pPr marL="914400" lvl="1" indent="-457200">
                  <a:buFont typeface="+mj-lt"/>
                  <a:buAutoNum type="arabicPeriod"/>
                </a:pPr>
                <a:endParaRPr lang="en-US" altLang="ko-KR" dirty="0" smtClean="0"/>
              </a:p>
              <a:p>
                <a:pPr lvl="2"/>
                <a:endParaRPr lang="en-US" altLang="ko-KR" dirty="0" smtClean="0"/>
              </a:p>
              <a:p>
                <a:pPr lvl="1"/>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smtClean="0"/>
              </a:p>
              <a:p>
                <a:pPr marL="0" indent="0">
                  <a:buNone/>
                </a:pPr>
                <a:endParaRPr lang="en-US" altLang="ko-KR" dirty="0"/>
              </a:p>
              <a:p>
                <a:pPr marL="457200" indent="-457200">
                  <a:buFont typeface="+mj-lt"/>
                  <a:buAutoNum type="arabicPeriod"/>
                </a:pPr>
                <a:endParaRPr lang="en-US" altLang="ko-KR" dirty="0" smtClean="0"/>
              </a:p>
              <a:p>
                <a:pPr marL="457200" indent="-457200">
                  <a:buFont typeface="+mj-lt"/>
                  <a:buAutoNum type="arabicPeriod"/>
                </a:pPr>
                <a:endParaRPr lang="en-US" altLang="ko-KR" dirty="0"/>
              </a:p>
              <a:p>
                <a:pPr marL="457200" indent="-457200">
                  <a:buFont typeface="+mj-lt"/>
                  <a:buAutoNum type="arabicPeriod"/>
                </a:pPr>
                <a:endParaRPr lang="en-US" altLang="ko-KR" dirty="0"/>
              </a:p>
              <a:p>
                <a:pPr marL="457200" indent="-457200">
                  <a:buFont typeface="+mj-lt"/>
                  <a:buAutoNum type="arabicPeriod"/>
                </a:pPr>
                <a:endParaRPr lang="en-US" altLang="ko-KR" dirty="0"/>
              </a:p>
              <a:p>
                <a:pPr marL="0" indent="0">
                  <a:buNone/>
                </a:pP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blipFill>
                <a:blip r:embed="rId2"/>
                <a:stretch>
                  <a:fillRect l="-698" t="-1143"/>
                </a:stretch>
              </a:blipFill>
            </p:spPr>
            <p:txBody>
              <a:bodyPr/>
              <a:lstStyle/>
              <a:p>
                <a:r>
                  <a:rPr lang="ko-KR" altLang="en-US">
                    <a:noFill/>
                  </a:rPr>
                  <a:t> </a:t>
                </a:r>
              </a:p>
            </p:txBody>
          </p:sp>
        </mc:Fallback>
      </mc:AlternateContent>
      <p:sp>
        <p:nvSpPr>
          <p:cNvPr id="4" name="TextBox 3"/>
          <p:cNvSpPr txBox="1"/>
          <p:nvPr/>
        </p:nvSpPr>
        <p:spPr>
          <a:xfrm>
            <a:off x="7887816" y="1871030"/>
            <a:ext cx="859315" cy="369332"/>
          </a:xfrm>
          <a:prstGeom prst="rect">
            <a:avLst/>
          </a:prstGeom>
          <a:noFill/>
        </p:spPr>
        <p:txBody>
          <a:bodyPr wrap="square" rtlCol="0">
            <a:spAutoFit/>
          </a:bodyPr>
          <a:lstStyle/>
          <a:p>
            <a:r>
              <a:rPr lang="en-US" altLang="ko-KR" dirty="0" smtClean="0"/>
              <a:t>Eq.19</a:t>
            </a:r>
            <a:endParaRPr lang="ko-KR" altLang="en-US" dirty="0"/>
          </a:p>
        </p:txBody>
      </p:sp>
      <p:sp>
        <p:nvSpPr>
          <p:cNvPr id="5" name="TextBox 4"/>
          <p:cNvSpPr txBox="1"/>
          <p:nvPr/>
        </p:nvSpPr>
        <p:spPr>
          <a:xfrm>
            <a:off x="7887815" y="3182038"/>
            <a:ext cx="859315" cy="369332"/>
          </a:xfrm>
          <a:prstGeom prst="rect">
            <a:avLst/>
          </a:prstGeom>
          <a:noFill/>
        </p:spPr>
        <p:txBody>
          <a:bodyPr wrap="square" rtlCol="0">
            <a:spAutoFit/>
          </a:bodyPr>
          <a:lstStyle/>
          <a:p>
            <a:r>
              <a:rPr lang="en-US" altLang="ko-KR" dirty="0" smtClean="0"/>
              <a:t>Eq.20</a:t>
            </a:r>
            <a:endParaRPr lang="ko-KR" altLang="en-US" dirty="0"/>
          </a:p>
        </p:txBody>
      </p:sp>
      <p:sp>
        <p:nvSpPr>
          <p:cNvPr id="6" name="TextBox 5"/>
          <p:cNvSpPr txBox="1"/>
          <p:nvPr/>
        </p:nvSpPr>
        <p:spPr>
          <a:xfrm>
            <a:off x="7887815" y="4493046"/>
            <a:ext cx="859315" cy="369332"/>
          </a:xfrm>
          <a:prstGeom prst="rect">
            <a:avLst/>
          </a:prstGeom>
          <a:noFill/>
        </p:spPr>
        <p:txBody>
          <a:bodyPr wrap="square" rtlCol="0">
            <a:spAutoFit/>
          </a:bodyPr>
          <a:lstStyle/>
          <a:p>
            <a:r>
              <a:rPr lang="en-US" altLang="ko-KR" dirty="0" smtClean="0"/>
              <a:t>Eq.21</a:t>
            </a:r>
            <a:endParaRPr lang="ko-KR" altLang="en-US" dirty="0"/>
          </a:p>
        </p:txBody>
      </p:sp>
      <p:sp>
        <p:nvSpPr>
          <p:cNvPr id="7" name="TextBox 6"/>
          <p:cNvSpPr txBox="1"/>
          <p:nvPr/>
        </p:nvSpPr>
        <p:spPr>
          <a:xfrm>
            <a:off x="7887814" y="5736315"/>
            <a:ext cx="859315" cy="369332"/>
          </a:xfrm>
          <a:prstGeom prst="rect">
            <a:avLst/>
          </a:prstGeom>
          <a:noFill/>
        </p:spPr>
        <p:txBody>
          <a:bodyPr wrap="square" rtlCol="0">
            <a:spAutoFit/>
          </a:bodyPr>
          <a:lstStyle/>
          <a:p>
            <a:r>
              <a:rPr lang="en-US" altLang="ko-KR" dirty="0" smtClean="0"/>
              <a:t>Eq.22</a:t>
            </a:r>
            <a:endParaRPr lang="ko-KR" altLang="en-US" dirty="0"/>
          </a:p>
        </p:txBody>
      </p:sp>
    </p:spTree>
    <p:extLst>
      <p:ext uri="{BB962C8B-B14F-4D97-AF65-F5344CB8AC3E}">
        <p14:creationId xmlns:p14="http://schemas.microsoft.com/office/powerpoint/2010/main" val="250472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dirty="0"/>
          </a:p>
        </p:txBody>
      </p:sp>
      <p:graphicFrame>
        <p:nvGraphicFramePr>
          <p:cNvPr id="5" name="Content Placeholder 4"/>
          <p:cNvGraphicFramePr>
            <a:graphicFrameLocks noGrp="1"/>
          </p:cNvGraphicFramePr>
          <p:nvPr>
            <p:ph idx="1"/>
            <p:extLst/>
          </p:nvPr>
        </p:nvGraphicFramePr>
        <p:xfrm>
          <a:off x="212272" y="2141691"/>
          <a:ext cx="8728076" cy="2966720"/>
        </p:xfrm>
        <a:graphic>
          <a:graphicData uri="http://schemas.openxmlformats.org/drawingml/2006/table">
            <a:tbl>
              <a:tblPr firstRow="1" bandRow="1">
                <a:tableStyleId>{5C22544A-7EE6-4342-B048-85BDC9FD1C3A}</a:tableStyleId>
              </a:tblPr>
              <a:tblGrid>
                <a:gridCol w="1246868">
                  <a:extLst>
                    <a:ext uri="{9D8B030D-6E8A-4147-A177-3AD203B41FA5}">
                      <a16:colId xmlns:a16="http://schemas.microsoft.com/office/drawing/2014/main" val="178498846"/>
                    </a:ext>
                  </a:extLst>
                </a:gridCol>
                <a:gridCol w="1246868">
                  <a:extLst>
                    <a:ext uri="{9D8B030D-6E8A-4147-A177-3AD203B41FA5}">
                      <a16:colId xmlns:a16="http://schemas.microsoft.com/office/drawing/2014/main" val="2001903153"/>
                    </a:ext>
                  </a:extLst>
                </a:gridCol>
                <a:gridCol w="1246868">
                  <a:extLst>
                    <a:ext uri="{9D8B030D-6E8A-4147-A177-3AD203B41FA5}">
                      <a16:colId xmlns:a16="http://schemas.microsoft.com/office/drawing/2014/main" val="184070716"/>
                    </a:ext>
                  </a:extLst>
                </a:gridCol>
                <a:gridCol w="1246868">
                  <a:extLst>
                    <a:ext uri="{9D8B030D-6E8A-4147-A177-3AD203B41FA5}">
                      <a16:colId xmlns:a16="http://schemas.microsoft.com/office/drawing/2014/main" val="3317746943"/>
                    </a:ext>
                  </a:extLst>
                </a:gridCol>
                <a:gridCol w="1246868">
                  <a:extLst>
                    <a:ext uri="{9D8B030D-6E8A-4147-A177-3AD203B41FA5}">
                      <a16:colId xmlns:a16="http://schemas.microsoft.com/office/drawing/2014/main" val="1131114709"/>
                    </a:ext>
                  </a:extLst>
                </a:gridCol>
                <a:gridCol w="1246868">
                  <a:extLst>
                    <a:ext uri="{9D8B030D-6E8A-4147-A177-3AD203B41FA5}">
                      <a16:colId xmlns:a16="http://schemas.microsoft.com/office/drawing/2014/main" val="984438931"/>
                    </a:ext>
                  </a:extLst>
                </a:gridCol>
                <a:gridCol w="1246868">
                  <a:extLst>
                    <a:ext uri="{9D8B030D-6E8A-4147-A177-3AD203B41FA5}">
                      <a16:colId xmlns:a16="http://schemas.microsoft.com/office/drawing/2014/main" val="2233512830"/>
                    </a:ext>
                  </a:extLst>
                </a:gridCol>
              </a:tblGrid>
              <a:tr h="370840">
                <a:tc rowSpan="2">
                  <a:txBody>
                    <a:bodyPr/>
                    <a:lstStyle/>
                    <a:p>
                      <a:pPr algn="ctr" latinLnBrk="1"/>
                      <a:endParaRPr lang="en-US" altLang="ko-KR" dirty="0" smtClean="0"/>
                    </a:p>
                    <a:p>
                      <a:pPr algn="ctr" latinLnBrk="1"/>
                      <a:r>
                        <a:rPr lang="en-US" altLang="ko-KR" dirty="0" smtClean="0"/>
                        <a:t>Dataset</a:t>
                      </a:r>
                      <a:endParaRPr lang="ko-KR" altLang="en-US" dirty="0"/>
                    </a:p>
                  </a:txBody>
                  <a:tcPr/>
                </a:tc>
                <a:tc rowSpan="2">
                  <a:txBody>
                    <a:bodyPr/>
                    <a:lstStyle/>
                    <a:p>
                      <a:pPr algn="ctr" latinLnBrk="1"/>
                      <a:endParaRPr lang="en-US" altLang="ko-KR" dirty="0" smtClean="0"/>
                    </a:p>
                    <a:p>
                      <a:pPr algn="ctr" latinLnBrk="1"/>
                      <a:r>
                        <a:rPr lang="en-US" altLang="ko-KR" dirty="0" smtClean="0"/>
                        <a:t>Task</a:t>
                      </a:r>
                      <a:endParaRPr lang="ko-KR" altLang="en-US" dirty="0"/>
                    </a:p>
                  </a:txBody>
                  <a:tcPr/>
                </a:tc>
                <a:tc gridSpan="5">
                  <a:txBody>
                    <a:bodyPr/>
                    <a:lstStyle/>
                    <a:p>
                      <a:pPr algn="ctr" latinLnBrk="1"/>
                      <a:r>
                        <a:rPr lang="en-US" altLang="ko-KR" dirty="0" smtClean="0"/>
                        <a:t>Accuracy</a:t>
                      </a:r>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3640540880"/>
                  </a:ext>
                </a:extLst>
              </a:tr>
              <a:tr h="370840">
                <a:tc vMerge="1">
                  <a:txBody>
                    <a:bodyPr/>
                    <a:lstStyle/>
                    <a:p>
                      <a:pPr latinLnBrk="1"/>
                      <a:endParaRPr lang="ko-KR" altLang="en-US" dirty="0"/>
                    </a:p>
                  </a:txBody>
                  <a:tcPr/>
                </a:tc>
                <a:tc vMerge="1">
                  <a:txBody>
                    <a:bodyPr/>
                    <a:lstStyle/>
                    <a:p>
                      <a:pPr latinLnBrk="1"/>
                      <a:endParaRPr lang="ko-KR" altLang="en-US" dirty="0"/>
                    </a:p>
                  </a:txBody>
                  <a:tcPr/>
                </a:tc>
                <a:tc>
                  <a:txBody>
                    <a:bodyPr/>
                    <a:lstStyle/>
                    <a:p>
                      <a:pPr algn="ctr" latinLnBrk="1"/>
                      <a:r>
                        <a:rPr lang="en-US" altLang="ko-KR" dirty="0" smtClean="0"/>
                        <a:t>Top 1</a:t>
                      </a:r>
                      <a:endParaRPr lang="ko-KR" altLang="en-US" dirty="0"/>
                    </a:p>
                  </a:txBody>
                  <a:tcPr>
                    <a:solidFill>
                      <a:srgbClr val="FFC000"/>
                    </a:solidFill>
                  </a:tcPr>
                </a:tc>
                <a:tc>
                  <a:txBody>
                    <a:bodyPr/>
                    <a:lstStyle/>
                    <a:p>
                      <a:pPr algn="ctr" latinLnBrk="1"/>
                      <a:r>
                        <a:rPr lang="en-US" altLang="ko-KR" dirty="0" smtClean="0"/>
                        <a:t>Top 2</a:t>
                      </a:r>
                      <a:endParaRPr lang="ko-KR" altLang="en-US" dirty="0"/>
                    </a:p>
                  </a:txBody>
                  <a:tcPr/>
                </a:tc>
                <a:tc>
                  <a:txBody>
                    <a:bodyPr/>
                    <a:lstStyle/>
                    <a:p>
                      <a:pPr algn="ctr" latinLnBrk="1"/>
                      <a:r>
                        <a:rPr lang="en-US" altLang="ko-KR" dirty="0" smtClean="0"/>
                        <a:t>Top</a:t>
                      </a:r>
                      <a:r>
                        <a:rPr lang="en-US" altLang="ko-KR" baseline="0" dirty="0" smtClean="0"/>
                        <a:t> 5</a:t>
                      </a:r>
                      <a:endParaRPr lang="ko-KR" altLang="en-US" dirty="0"/>
                    </a:p>
                  </a:txBody>
                  <a:tcPr/>
                </a:tc>
                <a:tc>
                  <a:txBody>
                    <a:bodyPr/>
                    <a:lstStyle/>
                    <a:p>
                      <a:pPr algn="ctr" latinLnBrk="1"/>
                      <a:r>
                        <a:rPr lang="en-US" altLang="ko-KR" dirty="0" smtClean="0"/>
                        <a:t>Top</a:t>
                      </a:r>
                      <a:r>
                        <a:rPr lang="en-US" altLang="ko-KR" baseline="0" dirty="0" smtClean="0"/>
                        <a:t> 10</a:t>
                      </a:r>
                      <a:endParaRPr lang="ko-KR" altLang="en-US" dirty="0"/>
                    </a:p>
                  </a:txBody>
                  <a:tcPr>
                    <a:solidFill>
                      <a:srgbClr val="00B050"/>
                    </a:solidFill>
                  </a:tcPr>
                </a:tc>
                <a:tc>
                  <a:txBody>
                    <a:bodyPr/>
                    <a:lstStyle/>
                    <a:p>
                      <a:pPr algn="ctr" latinLnBrk="1"/>
                      <a:r>
                        <a:rPr lang="en-US" altLang="ko-KR" dirty="0" smtClean="0"/>
                        <a:t>Top 50</a:t>
                      </a:r>
                      <a:endParaRPr lang="ko-KR" altLang="en-US" dirty="0"/>
                    </a:p>
                  </a:txBody>
                  <a:tcPr>
                    <a:solidFill>
                      <a:srgbClr val="00B0F0"/>
                    </a:solidFill>
                  </a:tcPr>
                </a:tc>
                <a:extLst>
                  <a:ext uri="{0D108BD9-81ED-4DB2-BD59-A6C34878D82A}">
                    <a16:rowId xmlns:a16="http://schemas.microsoft.com/office/drawing/2014/main" val="2912201200"/>
                  </a:ext>
                </a:extLst>
              </a:tr>
              <a:tr h="370840">
                <a:tc rowSpan="3">
                  <a:txBody>
                    <a:bodyPr/>
                    <a:lstStyle/>
                    <a:p>
                      <a:pPr algn="ctr" latinLnBrk="1"/>
                      <a:endParaRPr lang="en-US" altLang="ko-KR" dirty="0" smtClean="0"/>
                    </a:p>
                    <a:p>
                      <a:pPr algn="ctr" latinLnBrk="1"/>
                      <a:r>
                        <a:rPr lang="en-US" altLang="ko-KR" dirty="0" smtClean="0"/>
                        <a:t>Advising</a:t>
                      </a:r>
                      <a:endParaRPr lang="ko-KR" altLang="en-US" dirty="0"/>
                    </a:p>
                  </a:txBody>
                  <a:tcPr/>
                </a:tc>
                <a:tc>
                  <a:txBody>
                    <a:bodyPr/>
                    <a:lstStyle/>
                    <a:p>
                      <a:pPr algn="ctr" latinLnBrk="1"/>
                      <a:r>
                        <a:rPr lang="en-US" altLang="ko-KR" dirty="0" smtClean="0"/>
                        <a:t>Baseline</a:t>
                      </a:r>
                      <a:endParaRPr lang="ko-KR" altLang="en-US" dirty="0"/>
                    </a:p>
                  </a:txBody>
                  <a:tcPr/>
                </a:tc>
                <a:tc>
                  <a:txBody>
                    <a:bodyPr/>
                    <a:lstStyle/>
                    <a:p>
                      <a:pPr algn="ctr" latinLnBrk="1"/>
                      <a:r>
                        <a:rPr lang="en-US" altLang="ko-KR" dirty="0" smtClean="0"/>
                        <a:t>6.20%</a:t>
                      </a:r>
                      <a:endParaRPr lang="ko-KR" altLang="en-US" dirty="0"/>
                    </a:p>
                  </a:txBody>
                  <a:tcPr>
                    <a:solidFill>
                      <a:srgbClr val="FFC000"/>
                    </a:solidFill>
                  </a:tcPr>
                </a:tc>
                <a:tc>
                  <a:txBody>
                    <a:bodyPr/>
                    <a:lstStyle/>
                    <a:p>
                      <a:pPr algn="ctr" latinLnBrk="1"/>
                      <a:r>
                        <a:rPr lang="en-US" altLang="ko-KR" dirty="0" smtClean="0"/>
                        <a:t>9.80%</a:t>
                      </a:r>
                      <a:endParaRPr lang="ko-KR" altLang="en-US" dirty="0"/>
                    </a:p>
                  </a:txBody>
                  <a:tcPr/>
                </a:tc>
                <a:tc>
                  <a:txBody>
                    <a:bodyPr/>
                    <a:lstStyle/>
                    <a:p>
                      <a:pPr algn="ctr" latinLnBrk="1"/>
                      <a:r>
                        <a:rPr lang="en-US" altLang="ko-KR" dirty="0" smtClean="0"/>
                        <a:t>18.40%</a:t>
                      </a:r>
                      <a:endParaRPr lang="ko-KR" altLang="en-US" dirty="0"/>
                    </a:p>
                  </a:txBody>
                  <a:tcPr/>
                </a:tc>
                <a:tc>
                  <a:txBody>
                    <a:bodyPr/>
                    <a:lstStyle/>
                    <a:p>
                      <a:pPr algn="ctr" latinLnBrk="1"/>
                      <a:r>
                        <a:rPr lang="en-US" altLang="ko-KR" dirty="0" smtClean="0"/>
                        <a:t>29.60%</a:t>
                      </a:r>
                      <a:endParaRPr lang="ko-KR" altLang="en-US" dirty="0"/>
                    </a:p>
                  </a:txBody>
                  <a:tcPr>
                    <a:solidFill>
                      <a:srgbClr val="00B050"/>
                    </a:solidFill>
                  </a:tcPr>
                </a:tc>
                <a:tc>
                  <a:txBody>
                    <a:bodyPr/>
                    <a:lstStyle/>
                    <a:p>
                      <a:pPr algn="ctr" latinLnBrk="1"/>
                      <a:r>
                        <a:rPr lang="en-US" altLang="ko-KR" dirty="0" smtClean="0"/>
                        <a:t>72.80%</a:t>
                      </a:r>
                      <a:endParaRPr lang="ko-KR" altLang="en-US" dirty="0"/>
                    </a:p>
                  </a:txBody>
                  <a:tcPr>
                    <a:solidFill>
                      <a:srgbClr val="00B0F0"/>
                    </a:solidFill>
                  </a:tcPr>
                </a:tc>
                <a:extLst>
                  <a:ext uri="{0D108BD9-81ED-4DB2-BD59-A6C34878D82A}">
                    <a16:rowId xmlns:a16="http://schemas.microsoft.com/office/drawing/2014/main" val="1241771187"/>
                  </a:ext>
                </a:extLst>
              </a:tr>
              <a:tr h="370840">
                <a:tc vMerge="1">
                  <a:txBody>
                    <a:bodyPr/>
                    <a:lstStyle/>
                    <a:p>
                      <a:pPr latinLnBrk="1"/>
                      <a:endParaRPr lang="ko-KR" altLang="en-US" dirty="0"/>
                    </a:p>
                  </a:txBody>
                  <a:tcPr/>
                </a:tc>
                <a:tc>
                  <a:txBody>
                    <a:bodyPr/>
                    <a:lstStyle/>
                    <a:p>
                      <a:pPr algn="ctr" latinLnBrk="1"/>
                      <a:r>
                        <a:rPr lang="en-US" altLang="ko-KR" dirty="0" smtClean="0"/>
                        <a:t>Task1</a:t>
                      </a:r>
                      <a:endParaRPr lang="ko-KR" altLang="en-US" dirty="0"/>
                    </a:p>
                  </a:txBody>
                  <a:tcPr/>
                </a:tc>
                <a:tc>
                  <a:txBody>
                    <a:bodyPr/>
                    <a:lstStyle/>
                    <a:p>
                      <a:pPr algn="ctr" latinLnBrk="1"/>
                      <a:r>
                        <a:rPr lang="en-US" altLang="ko-KR" dirty="0" smtClean="0"/>
                        <a:t>10.60%</a:t>
                      </a:r>
                      <a:endParaRPr lang="ko-KR" altLang="en-US" dirty="0"/>
                    </a:p>
                  </a:txBody>
                  <a:tcPr>
                    <a:solidFill>
                      <a:srgbClr val="FFC000"/>
                    </a:solidFill>
                  </a:tcPr>
                </a:tc>
                <a:tc>
                  <a:txBody>
                    <a:bodyPr/>
                    <a:lstStyle/>
                    <a:p>
                      <a:pPr algn="ctr" latinLnBrk="1"/>
                      <a:r>
                        <a:rPr lang="en-US" altLang="ko-KR" b="1" dirty="0" smtClean="0"/>
                        <a:t>18.00%</a:t>
                      </a:r>
                      <a:endParaRPr lang="ko-KR" altLang="en-US" b="1" dirty="0"/>
                    </a:p>
                  </a:txBody>
                  <a:tcPr/>
                </a:tc>
                <a:tc>
                  <a:txBody>
                    <a:bodyPr/>
                    <a:lstStyle/>
                    <a:p>
                      <a:pPr algn="ctr" latinLnBrk="1"/>
                      <a:r>
                        <a:rPr lang="en-US" altLang="ko-KR" b="1" dirty="0" smtClean="0"/>
                        <a:t>29.20%</a:t>
                      </a:r>
                      <a:endParaRPr lang="ko-KR" altLang="en-US" b="1" dirty="0"/>
                    </a:p>
                  </a:txBody>
                  <a:tcPr/>
                </a:tc>
                <a:tc>
                  <a:txBody>
                    <a:bodyPr/>
                    <a:lstStyle/>
                    <a:p>
                      <a:pPr algn="ctr" latinLnBrk="1"/>
                      <a:r>
                        <a:rPr lang="en-US" altLang="ko-KR" b="1" dirty="0" smtClean="0"/>
                        <a:t>42.20%</a:t>
                      </a:r>
                      <a:endParaRPr lang="ko-KR" altLang="en-US" b="1" dirty="0"/>
                    </a:p>
                  </a:txBody>
                  <a:tcPr>
                    <a:solidFill>
                      <a:srgbClr val="00B050"/>
                    </a:solidFill>
                  </a:tcPr>
                </a:tc>
                <a:tc>
                  <a:txBody>
                    <a:bodyPr/>
                    <a:lstStyle/>
                    <a:p>
                      <a:pPr algn="ctr" latinLnBrk="1"/>
                      <a:r>
                        <a:rPr lang="en-US" altLang="ko-KR" b="1" dirty="0" smtClean="0"/>
                        <a:t>81.80%</a:t>
                      </a:r>
                      <a:endParaRPr lang="ko-KR" altLang="en-US" b="1" dirty="0"/>
                    </a:p>
                  </a:txBody>
                  <a:tcPr>
                    <a:solidFill>
                      <a:srgbClr val="00B0F0"/>
                    </a:solidFill>
                  </a:tcPr>
                </a:tc>
                <a:extLst>
                  <a:ext uri="{0D108BD9-81ED-4DB2-BD59-A6C34878D82A}">
                    <a16:rowId xmlns:a16="http://schemas.microsoft.com/office/drawing/2014/main" val="2474529664"/>
                  </a:ext>
                </a:extLst>
              </a:tr>
              <a:tr h="370840">
                <a:tc vMerge="1">
                  <a:txBody>
                    <a:bodyPr/>
                    <a:lstStyle/>
                    <a:p>
                      <a:pPr latinLnBrk="1"/>
                      <a:endParaRPr lang="ko-KR" altLang="en-US" dirty="0"/>
                    </a:p>
                  </a:txBody>
                  <a:tcPr/>
                </a:tc>
                <a:tc>
                  <a:txBody>
                    <a:bodyPr/>
                    <a:lstStyle/>
                    <a:p>
                      <a:pPr algn="ctr" latinLnBrk="1"/>
                      <a:r>
                        <a:rPr lang="en-US" altLang="ko-KR" dirty="0" smtClean="0"/>
                        <a:t>Task2</a:t>
                      </a:r>
                      <a:endParaRPr lang="ko-KR" altLang="en-US" dirty="0"/>
                    </a:p>
                  </a:txBody>
                  <a:tcPr/>
                </a:tc>
                <a:tc>
                  <a:txBody>
                    <a:bodyPr/>
                    <a:lstStyle/>
                    <a:p>
                      <a:pPr algn="ctr" latinLnBrk="1"/>
                      <a:r>
                        <a:rPr lang="en-US" altLang="ko-KR" b="1" dirty="0" smtClean="0"/>
                        <a:t>10.80%</a:t>
                      </a:r>
                      <a:endParaRPr lang="ko-KR" altLang="en-US" b="1" dirty="0"/>
                    </a:p>
                  </a:txBody>
                  <a:tcPr>
                    <a:solidFill>
                      <a:srgbClr val="FFC000"/>
                    </a:solidFill>
                  </a:tcPr>
                </a:tc>
                <a:tc>
                  <a:txBody>
                    <a:bodyPr/>
                    <a:lstStyle/>
                    <a:p>
                      <a:pPr algn="ctr" latinLnBrk="1"/>
                      <a:r>
                        <a:rPr lang="en-US" altLang="ko-KR" dirty="0" smtClean="0"/>
                        <a:t>15.40%</a:t>
                      </a:r>
                      <a:endParaRPr lang="ko-KR" altLang="en-US" dirty="0"/>
                    </a:p>
                  </a:txBody>
                  <a:tcPr/>
                </a:tc>
                <a:tc>
                  <a:txBody>
                    <a:bodyPr/>
                    <a:lstStyle/>
                    <a:p>
                      <a:pPr algn="ctr" latinLnBrk="1"/>
                      <a:r>
                        <a:rPr lang="en-US" altLang="ko-KR" dirty="0" smtClean="0"/>
                        <a:t>25.60%</a:t>
                      </a:r>
                      <a:endParaRPr lang="ko-KR" altLang="en-US" dirty="0"/>
                    </a:p>
                  </a:txBody>
                  <a:tcPr/>
                </a:tc>
                <a:tc>
                  <a:txBody>
                    <a:bodyPr/>
                    <a:lstStyle/>
                    <a:p>
                      <a:pPr algn="ctr" latinLnBrk="1"/>
                      <a:r>
                        <a:rPr lang="en-US" altLang="ko-KR" dirty="0" smtClean="0"/>
                        <a:t>39.20%</a:t>
                      </a:r>
                      <a:endParaRPr lang="ko-KR" altLang="en-US" dirty="0"/>
                    </a:p>
                  </a:txBody>
                  <a:tcPr>
                    <a:solidFill>
                      <a:srgbClr val="00B050"/>
                    </a:solidFill>
                  </a:tcPr>
                </a:tc>
                <a:tc>
                  <a:txBody>
                    <a:bodyPr/>
                    <a:lstStyle/>
                    <a:p>
                      <a:pPr algn="ctr" latinLnBrk="1"/>
                      <a:r>
                        <a:rPr lang="en-US" altLang="ko-KR" dirty="0" smtClean="0"/>
                        <a:t>80.80%</a:t>
                      </a:r>
                      <a:endParaRPr lang="ko-KR" altLang="en-US" dirty="0"/>
                    </a:p>
                  </a:txBody>
                  <a:tcPr>
                    <a:solidFill>
                      <a:srgbClr val="00B0F0"/>
                    </a:solidFill>
                  </a:tcPr>
                </a:tc>
                <a:extLst>
                  <a:ext uri="{0D108BD9-81ED-4DB2-BD59-A6C34878D82A}">
                    <a16:rowId xmlns:a16="http://schemas.microsoft.com/office/drawing/2014/main" val="3434715832"/>
                  </a:ext>
                </a:extLst>
              </a:tr>
              <a:tr h="370840">
                <a:tc rowSpan="3">
                  <a:txBody>
                    <a:bodyPr/>
                    <a:lstStyle/>
                    <a:p>
                      <a:pPr algn="ctr" latinLnBrk="1"/>
                      <a:endParaRPr lang="en-US" altLang="ko-KR" dirty="0" smtClean="0"/>
                    </a:p>
                    <a:p>
                      <a:pPr algn="ctr" latinLnBrk="1"/>
                      <a:r>
                        <a:rPr lang="en-US" altLang="ko-KR" dirty="0" smtClean="0"/>
                        <a:t>Ubuntu</a:t>
                      </a:r>
                      <a:endParaRPr lang="ko-KR" altLang="en-US" dirty="0"/>
                    </a:p>
                  </a:txBody>
                  <a:tcPr/>
                </a:tc>
                <a:tc>
                  <a:txBody>
                    <a:bodyPr/>
                    <a:lstStyle/>
                    <a:p>
                      <a:pPr algn="ctr" latinLnBrk="1"/>
                      <a:r>
                        <a:rPr lang="en-US" altLang="ko-KR" dirty="0" smtClean="0"/>
                        <a:t>Baseline</a:t>
                      </a:r>
                      <a:endParaRPr lang="ko-KR" altLang="en-US" dirty="0"/>
                    </a:p>
                  </a:txBody>
                  <a:tcPr/>
                </a:tc>
                <a:tc>
                  <a:txBody>
                    <a:bodyPr/>
                    <a:lstStyle/>
                    <a:p>
                      <a:pPr algn="ctr" latinLnBrk="1"/>
                      <a:r>
                        <a:rPr lang="en-US" altLang="ko-KR" dirty="0" smtClean="0"/>
                        <a:t>8.32%</a:t>
                      </a:r>
                      <a:endParaRPr lang="ko-KR" altLang="en-US" dirty="0"/>
                    </a:p>
                  </a:txBody>
                  <a:tcPr>
                    <a:solidFill>
                      <a:srgbClr val="FFC000"/>
                    </a:solidFill>
                  </a:tcPr>
                </a:tc>
                <a:tc>
                  <a:txBody>
                    <a:bodyPr/>
                    <a:lstStyle/>
                    <a:p>
                      <a:pPr algn="ctr" latinLnBrk="1"/>
                      <a:r>
                        <a:rPr lang="en-US" altLang="ko-KR" dirty="0" smtClean="0"/>
                        <a:t>13.36%</a:t>
                      </a:r>
                      <a:endParaRPr lang="ko-KR" altLang="en-US" dirty="0"/>
                    </a:p>
                  </a:txBody>
                  <a:tcPr/>
                </a:tc>
                <a:tc>
                  <a:txBody>
                    <a:bodyPr/>
                    <a:lstStyle/>
                    <a:p>
                      <a:pPr algn="ctr" latinLnBrk="1"/>
                      <a:r>
                        <a:rPr lang="en-US" altLang="ko-KR" dirty="0" smtClean="0"/>
                        <a:t>24.26%</a:t>
                      </a:r>
                      <a:endParaRPr lang="ko-KR" altLang="en-US" dirty="0"/>
                    </a:p>
                  </a:txBody>
                  <a:tcPr/>
                </a:tc>
                <a:tc>
                  <a:txBody>
                    <a:bodyPr/>
                    <a:lstStyle/>
                    <a:p>
                      <a:pPr algn="ctr" latinLnBrk="1"/>
                      <a:r>
                        <a:rPr lang="en-US" altLang="ko-KR" dirty="0" smtClean="0"/>
                        <a:t>35.98%</a:t>
                      </a:r>
                      <a:endParaRPr lang="ko-KR" altLang="en-US" dirty="0"/>
                    </a:p>
                  </a:txBody>
                  <a:tcPr>
                    <a:solidFill>
                      <a:srgbClr val="00B050"/>
                    </a:solidFill>
                  </a:tcPr>
                </a:tc>
                <a:tc>
                  <a:txBody>
                    <a:bodyPr/>
                    <a:lstStyle/>
                    <a:p>
                      <a:pPr algn="ctr" latinLnBrk="1"/>
                      <a:r>
                        <a:rPr lang="en-US" altLang="ko-KR" dirty="0" smtClean="0"/>
                        <a:t>80.04%</a:t>
                      </a:r>
                      <a:endParaRPr lang="ko-KR" altLang="en-US" dirty="0"/>
                    </a:p>
                  </a:txBody>
                  <a:tcPr>
                    <a:solidFill>
                      <a:srgbClr val="00B0F0"/>
                    </a:solidFill>
                  </a:tcPr>
                </a:tc>
                <a:extLst>
                  <a:ext uri="{0D108BD9-81ED-4DB2-BD59-A6C34878D82A}">
                    <a16:rowId xmlns:a16="http://schemas.microsoft.com/office/drawing/2014/main" val="2712263392"/>
                  </a:ext>
                </a:extLst>
              </a:tr>
              <a:tr h="370840">
                <a:tc vMerge="1">
                  <a:txBody>
                    <a:bodyPr/>
                    <a:lstStyle/>
                    <a:p>
                      <a:pPr latinLnBrk="1"/>
                      <a:endParaRPr lang="ko-KR" altLang="en-US" dirty="0"/>
                    </a:p>
                  </a:txBody>
                  <a:tcPr/>
                </a:tc>
                <a:tc>
                  <a:txBody>
                    <a:bodyPr/>
                    <a:lstStyle/>
                    <a:p>
                      <a:pPr algn="ctr" latinLnBrk="1"/>
                      <a:r>
                        <a:rPr lang="en-US" altLang="ko-KR" dirty="0" smtClean="0"/>
                        <a:t>Task1</a:t>
                      </a:r>
                      <a:endParaRPr lang="ko-KR" altLang="en-US" dirty="0"/>
                    </a:p>
                  </a:txBody>
                  <a:tcPr/>
                </a:tc>
                <a:tc>
                  <a:txBody>
                    <a:bodyPr/>
                    <a:lstStyle/>
                    <a:p>
                      <a:pPr algn="ctr" latinLnBrk="1"/>
                      <a:r>
                        <a:rPr lang="en-US" altLang="ko-KR" b="1" dirty="0" smtClean="0"/>
                        <a:t>20.36%</a:t>
                      </a:r>
                      <a:endParaRPr lang="ko-KR" altLang="en-US" b="1" dirty="0"/>
                    </a:p>
                  </a:txBody>
                  <a:tcPr>
                    <a:solidFill>
                      <a:srgbClr val="FFC000"/>
                    </a:solidFill>
                  </a:tcPr>
                </a:tc>
                <a:tc>
                  <a:txBody>
                    <a:bodyPr/>
                    <a:lstStyle/>
                    <a:p>
                      <a:pPr algn="ctr" latinLnBrk="1"/>
                      <a:r>
                        <a:rPr lang="en-US" altLang="ko-KR" dirty="0" smtClean="0"/>
                        <a:t>28.94%</a:t>
                      </a:r>
                      <a:endParaRPr lang="ko-KR" altLang="en-US" dirty="0"/>
                    </a:p>
                  </a:txBody>
                  <a:tcPr/>
                </a:tc>
                <a:tc>
                  <a:txBody>
                    <a:bodyPr/>
                    <a:lstStyle/>
                    <a:p>
                      <a:pPr algn="ctr" latinLnBrk="1"/>
                      <a:r>
                        <a:rPr lang="en-US" altLang="ko-KR" dirty="0" smtClean="0"/>
                        <a:t>41.54%</a:t>
                      </a:r>
                      <a:endParaRPr lang="ko-KR" altLang="en-US" dirty="0"/>
                    </a:p>
                  </a:txBody>
                  <a:tcPr/>
                </a:tc>
                <a:tc>
                  <a:txBody>
                    <a:bodyPr/>
                    <a:lstStyle/>
                    <a:p>
                      <a:pPr algn="ctr" latinLnBrk="1"/>
                      <a:r>
                        <a:rPr lang="en-US" altLang="ko-KR" dirty="0" smtClean="0"/>
                        <a:t>53.40%</a:t>
                      </a:r>
                      <a:endParaRPr lang="ko-KR" altLang="en-US" dirty="0"/>
                    </a:p>
                  </a:txBody>
                  <a:tcPr>
                    <a:solidFill>
                      <a:srgbClr val="00B050"/>
                    </a:solidFill>
                  </a:tcPr>
                </a:tc>
                <a:tc>
                  <a:txBody>
                    <a:bodyPr/>
                    <a:lstStyle/>
                    <a:p>
                      <a:pPr algn="ctr" latinLnBrk="1"/>
                      <a:r>
                        <a:rPr lang="en-US" altLang="ko-KR" dirty="0" smtClean="0"/>
                        <a:t>85.82%</a:t>
                      </a:r>
                      <a:endParaRPr lang="ko-KR" altLang="en-US" dirty="0"/>
                    </a:p>
                  </a:txBody>
                  <a:tcPr>
                    <a:solidFill>
                      <a:srgbClr val="00B0F0"/>
                    </a:solidFill>
                  </a:tcPr>
                </a:tc>
                <a:extLst>
                  <a:ext uri="{0D108BD9-81ED-4DB2-BD59-A6C34878D82A}">
                    <a16:rowId xmlns:a16="http://schemas.microsoft.com/office/drawing/2014/main" val="1289727830"/>
                  </a:ext>
                </a:extLst>
              </a:tr>
              <a:tr h="370840">
                <a:tc vMerge="1">
                  <a:txBody>
                    <a:bodyPr/>
                    <a:lstStyle/>
                    <a:p>
                      <a:pPr latinLnBrk="1"/>
                      <a:endParaRPr lang="ko-KR" altLang="en-US" dirty="0"/>
                    </a:p>
                  </a:txBody>
                  <a:tcPr/>
                </a:tc>
                <a:tc>
                  <a:txBody>
                    <a:bodyPr/>
                    <a:lstStyle/>
                    <a:p>
                      <a:pPr algn="ctr" latinLnBrk="1"/>
                      <a:r>
                        <a:rPr lang="en-US" altLang="ko-KR" dirty="0" smtClean="0"/>
                        <a:t>Task2</a:t>
                      </a:r>
                      <a:endParaRPr lang="ko-KR" altLang="en-US" dirty="0"/>
                    </a:p>
                  </a:txBody>
                  <a:tcPr/>
                </a:tc>
                <a:tc>
                  <a:txBody>
                    <a:bodyPr/>
                    <a:lstStyle/>
                    <a:p>
                      <a:pPr algn="ctr" latinLnBrk="1"/>
                      <a:r>
                        <a:rPr lang="en-US" altLang="ko-KR" dirty="0" smtClean="0"/>
                        <a:t>20.28%</a:t>
                      </a:r>
                      <a:endParaRPr lang="ko-KR" altLang="en-US" dirty="0"/>
                    </a:p>
                  </a:txBody>
                  <a:tcPr>
                    <a:solidFill>
                      <a:srgbClr val="FFC000"/>
                    </a:solidFill>
                  </a:tcPr>
                </a:tc>
                <a:tc>
                  <a:txBody>
                    <a:bodyPr/>
                    <a:lstStyle/>
                    <a:p>
                      <a:pPr algn="ctr" latinLnBrk="1"/>
                      <a:r>
                        <a:rPr lang="en-US" altLang="ko-KR" b="1" dirty="0" smtClean="0"/>
                        <a:t>29.80%</a:t>
                      </a:r>
                      <a:endParaRPr lang="ko-KR" altLang="en-US" b="1" dirty="0"/>
                    </a:p>
                  </a:txBody>
                  <a:tcPr/>
                </a:tc>
                <a:tc>
                  <a:txBody>
                    <a:bodyPr/>
                    <a:lstStyle/>
                    <a:p>
                      <a:pPr algn="ctr" latinLnBrk="1"/>
                      <a:r>
                        <a:rPr lang="en-US" altLang="ko-KR" b="1" dirty="0" smtClean="0"/>
                        <a:t>42.84%</a:t>
                      </a:r>
                      <a:endParaRPr lang="ko-KR" altLang="en-US" b="1" dirty="0"/>
                    </a:p>
                  </a:txBody>
                  <a:tcPr/>
                </a:tc>
                <a:tc>
                  <a:txBody>
                    <a:bodyPr/>
                    <a:lstStyle/>
                    <a:p>
                      <a:pPr algn="ctr" latinLnBrk="1"/>
                      <a:r>
                        <a:rPr lang="en-US" altLang="ko-KR" b="1" dirty="0" smtClean="0"/>
                        <a:t>53.88%</a:t>
                      </a:r>
                      <a:endParaRPr lang="ko-KR" altLang="en-US" b="1" dirty="0"/>
                    </a:p>
                  </a:txBody>
                  <a:tcPr>
                    <a:solidFill>
                      <a:srgbClr val="00B050"/>
                    </a:solidFill>
                  </a:tcPr>
                </a:tc>
                <a:tc>
                  <a:txBody>
                    <a:bodyPr/>
                    <a:lstStyle/>
                    <a:p>
                      <a:pPr algn="ctr" latinLnBrk="1"/>
                      <a:r>
                        <a:rPr lang="en-US" altLang="ko-KR" b="1" dirty="0" smtClean="0"/>
                        <a:t>88.64%</a:t>
                      </a:r>
                      <a:endParaRPr lang="ko-KR" altLang="en-US" b="1" dirty="0"/>
                    </a:p>
                  </a:txBody>
                  <a:tcPr>
                    <a:solidFill>
                      <a:srgbClr val="00B0F0"/>
                    </a:solidFill>
                  </a:tcPr>
                </a:tc>
                <a:extLst>
                  <a:ext uri="{0D108BD9-81ED-4DB2-BD59-A6C34878D82A}">
                    <a16:rowId xmlns:a16="http://schemas.microsoft.com/office/drawing/2014/main" val="2362304789"/>
                  </a:ext>
                </a:extLst>
              </a:tr>
            </a:tbl>
          </a:graphicData>
        </a:graphic>
      </p:graphicFrame>
    </p:spTree>
    <p:extLst>
      <p:ext uri="{BB962C8B-B14F-4D97-AF65-F5344CB8AC3E}">
        <p14:creationId xmlns:p14="http://schemas.microsoft.com/office/powerpoint/2010/main" val="819770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Subtasks</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09336786"/>
              </p:ext>
            </p:extLst>
          </p:nvPr>
        </p:nvGraphicFramePr>
        <p:xfrm>
          <a:off x="220428" y="1405233"/>
          <a:ext cx="8569344" cy="4099848"/>
        </p:xfrm>
        <a:graphic>
          <a:graphicData uri="http://schemas.openxmlformats.org/drawingml/2006/table">
            <a:tbl>
              <a:tblPr firstRow="1" bandRow="1">
                <a:tableStyleId>{5C22544A-7EE6-4342-B048-85BDC9FD1C3A}</a:tableStyleId>
              </a:tblPr>
              <a:tblGrid>
                <a:gridCol w="2856448">
                  <a:extLst>
                    <a:ext uri="{9D8B030D-6E8A-4147-A177-3AD203B41FA5}">
                      <a16:colId xmlns:a16="http://schemas.microsoft.com/office/drawing/2014/main" val="20000"/>
                    </a:ext>
                  </a:extLst>
                </a:gridCol>
                <a:gridCol w="2856448">
                  <a:extLst>
                    <a:ext uri="{9D8B030D-6E8A-4147-A177-3AD203B41FA5}">
                      <a16:colId xmlns:a16="http://schemas.microsoft.com/office/drawing/2014/main" val="20001"/>
                    </a:ext>
                  </a:extLst>
                </a:gridCol>
                <a:gridCol w="2856448">
                  <a:extLst>
                    <a:ext uri="{9D8B030D-6E8A-4147-A177-3AD203B41FA5}">
                      <a16:colId xmlns:a16="http://schemas.microsoft.com/office/drawing/2014/main" val="20002"/>
                    </a:ext>
                  </a:extLst>
                </a:gridCol>
              </a:tblGrid>
              <a:tr h="382374">
                <a:tc rowSpan="2">
                  <a:txBody>
                    <a:bodyPr/>
                    <a:lstStyle/>
                    <a:p>
                      <a:pPr algn="ctr" latinLnBrk="1"/>
                      <a:r>
                        <a:rPr lang="en-US" altLang="ko-KR" b="0" dirty="0" smtClean="0">
                          <a:solidFill>
                            <a:schemeClr val="tx1"/>
                          </a:solidFill>
                        </a:rPr>
                        <a:t>Subtask</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latinLnBrk="1"/>
                      <a:r>
                        <a:rPr lang="en-US" altLang="ko-KR" b="0" dirty="0" smtClean="0">
                          <a:solidFill>
                            <a:schemeClr val="tx1"/>
                          </a:solidFill>
                        </a:rPr>
                        <a:t>Evaluated on</a:t>
                      </a:r>
                      <a:endParaRPr lang="ko-KR"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276">
                <a:tc v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Ubuntu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dirty="0" smtClean="0">
                          <a:solidFill>
                            <a:schemeClr val="tx1"/>
                          </a:solidFill>
                        </a:rPr>
                        <a:t>Advising dataset</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614354">
                <a:tc>
                  <a:txBody>
                    <a:bodyPr/>
                    <a:lstStyle/>
                    <a:p>
                      <a:pPr marL="0" indent="0" latinLnBrk="1">
                        <a:buNone/>
                      </a:pPr>
                      <a:r>
                        <a:rPr lang="en-US" altLang="ko-KR" dirty="0" smtClean="0">
                          <a:solidFill>
                            <a:schemeClr val="tx1"/>
                          </a:solidFill>
                        </a:rPr>
                        <a:t>1. Select the next utterance from given candidate </a:t>
                      </a:r>
                      <a:r>
                        <a:rPr lang="en-US" altLang="ko-KR" baseline="0" dirty="0" smtClean="0">
                          <a:solidFill>
                            <a:schemeClr val="tx1"/>
                          </a:solidFill>
                        </a:rPr>
                        <a:t>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The set will contain between 1 option that is correct and 99</a:t>
                      </a:r>
                      <a:r>
                        <a:rPr lang="en-US" altLang="ko-KR" baseline="0" dirty="0" smtClean="0">
                          <a:solidFill>
                            <a:schemeClr val="tx1"/>
                          </a:solidFill>
                        </a:rPr>
                        <a:t> options that are incorrect (for a total of 100).</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1"/>
                          </a:solidFill>
                        </a:rPr>
                        <a:t>The set will contain between 1 option that is correct and 99</a:t>
                      </a:r>
                      <a:r>
                        <a:rPr lang="en-US" altLang="ko-KR" baseline="0" dirty="0" smtClean="0">
                          <a:solidFill>
                            <a:schemeClr val="tx1"/>
                          </a:solidFill>
                        </a:rPr>
                        <a:t> options that are incorrect (for a total of 100).</a:t>
                      </a:r>
                      <a:endParaRPr lang="ko-KR" altLang="en-US" dirty="0" smtClean="0">
                        <a:solidFill>
                          <a:schemeClr val="tx1"/>
                        </a:solidFill>
                      </a:endParaRPr>
                    </a:p>
                    <a:p>
                      <a:pPr latinLnBrk="1"/>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14354">
                <a:tc>
                  <a:txBody>
                    <a:bodyPr/>
                    <a:lstStyle/>
                    <a:p>
                      <a:pPr marL="0" indent="0" latinLnBrk="1">
                        <a:buFont typeface="+mj-lt"/>
                        <a:buNone/>
                      </a:pPr>
                      <a:r>
                        <a:rPr lang="en-US" altLang="ko-KR" baseline="0" dirty="0" smtClean="0">
                          <a:solidFill>
                            <a:schemeClr val="tx1"/>
                          </a:solidFill>
                        </a:rPr>
                        <a:t>5. Subtask1 + External knowledge base(KB):</a:t>
                      </a:r>
                    </a:p>
                    <a:p>
                      <a:pPr marL="0" indent="0" latinLnBrk="1">
                        <a:buFont typeface="+mj-lt"/>
                        <a:buNone/>
                      </a:pPr>
                      <a:r>
                        <a:rPr lang="en-US" altLang="ko-KR" dirty="0" smtClean="0">
                          <a:solidFill>
                            <a:schemeClr val="tx1"/>
                          </a:solidFill>
                        </a:rPr>
                        <a:t>Select the next utterance with a model which incorporate external knowledge</a:t>
                      </a:r>
                      <a:endParaRPr lang="en-US" altLang="ko-KR"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Subtask1</a:t>
                      </a:r>
                      <a:r>
                        <a:rPr lang="en-US" altLang="ko-KR" baseline="0" dirty="0" smtClean="0">
                          <a:solidFill>
                            <a:schemeClr val="tx1"/>
                          </a:solidFill>
                        </a:rPr>
                        <a:t> with KB;</a:t>
                      </a:r>
                    </a:p>
                    <a:p>
                      <a:pPr latinLnBrk="1"/>
                      <a:r>
                        <a:rPr lang="en-US" altLang="ko-KR" dirty="0" smtClean="0">
                          <a:solidFill>
                            <a:schemeClr val="tx1"/>
                          </a:solidFill>
                        </a:rPr>
                        <a:t>Ubuntu</a:t>
                      </a:r>
                      <a:r>
                        <a:rPr lang="en-US" altLang="ko-KR" baseline="0" dirty="0" smtClean="0">
                          <a:solidFill>
                            <a:schemeClr val="tx1"/>
                          </a:solidFill>
                        </a:rPr>
                        <a:t> manual pages</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dirty="0" smtClean="0">
                          <a:solidFill>
                            <a:schemeClr val="tx1"/>
                          </a:solidFill>
                        </a:rPr>
                        <a:t>Subtask1 with KB;</a:t>
                      </a:r>
                    </a:p>
                    <a:p>
                      <a:pPr latinLnBrk="1"/>
                      <a:r>
                        <a:rPr lang="en-US" altLang="ko-KR" dirty="0" smtClean="0">
                          <a:solidFill>
                            <a:schemeClr val="tx1"/>
                          </a:solidFill>
                        </a:rPr>
                        <a:t>Curriculum Database</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65160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Advising data</a:t>
            </a:r>
            <a:endParaRPr lang="ko-KR" altLang="en-US" dirty="0"/>
          </a:p>
        </p:txBody>
      </p:sp>
      <p:sp>
        <p:nvSpPr>
          <p:cNvPr id="3" name="내용 개체 틀 2"/>
          <p:cNvSpPr>
            <a:spLocks noGrp="1"/>
          </p:cNvSpPr>
          <p:nvPr>
            <p:ph idx="1"/>
          </p:nvPr>
        </p:nvSpPr>
        <p:spPr>
          <a:xfrm>
            <a:off x="220430" y="1043403"/>
            <a:ext cx="8727627" cy="5331280"/>
          </a:xfrm>
        </p:spPr>
        <p:txBody>
          <a:bodyPr/>
          <a:lstStyle/>
          <a:p>
            <a:r>
              <a:rPr lang="en-US" altLang="ko-KR" dirty="0" smtClean="0"/>
              <a:t>Example </a:t>
            </a:r>
            <a:r>
              <a:rPr lang="en-US" altLang="ko-KR" dirty="0"/>
              <a:t>d</a:t>
            </a:r>
            <a:r>
              <a:rPr lang="en-US" altLang="ko-KR" dirty="0" smtClean="0"/>
              <a:t>ialogue</a:t>
            </a:r>
          </a:p>
          <a:p>
            <a:pPr marL="0" indent="0">
              <a:buNone/>
            </a:pPr>
            <a:endParaRPr lang="en-US" altLang="ko-KR" dirty="0"/>
          </a:p>
          <a:p>
            <a:pPr marL="0" indent="0">
              <a:buNone/>
            </a:pPr>
            <a:endParaRPr lang="ko-KR" altLang="en-US" dirty="0"/>
          </a:p>
        </p:txBody>
      </p:sp>
      <p:sp>
        <p:nvSpPr>
          <p:cNvPr id="4" name="TextBox 3"/>
          <p:cNvSpPr txBox="1"/>
          <p:nvPr/>
        </p:nvSpPr>
        <p:spPr>
          <a:xfrm>
            <a:off x="502508" y="1523998"/>
            <a:ext cx="7809470" cy="5016758"/>
          </a:xfrm>
          <a:prstGeom prst="rect">
            <a:avLst/>
          </a:prstGeom>
          <a:noFill/>
          <a:ln>
            <a:solidFill>
              <a:schemeClr val="tx1"/>
            </a:solidFill>
          </a:ln>
        </p:spPr>
        <p:txBody>
          <a:bodyPr wrap="square" rtlCol="0">
            <a:spAutoFit/>
          </a:bodyPr>
          <a:lstStyle/>
          <a:p>
            <a:r>
              <a:rPr lang="en-US" altLang="ko-KR" sz="1600" dirty="0" smtClean="0"/>
              <a:t>S:Hello! </a:t>
            </a:r>
          </a:p>
          <a:p>
            <a:endParaRPr lang="en-US" altLang="ko-KR" sz="1600" dirty="0" smtClean="0"/>
          </a:p>
          <a:p>
            <a:r>
              <a:rPr lang="en-US" altLang="ko-KR" sz="1600" dirty="0" smtClean="0"/>
              <a:t>A :Hi! </a:t>
            </a:r>
          </a:p>
          <a:p>
            <a:endParaRPr lang="en-US" altLang="ko-KR" sz="1600" dirty="0" smtClean="0"/>
          </a:p>
          <a:p>
            <a:r>
              <a:rPr lang="en-US" altLang="ko-KR" sz="1600" dirty="0" smtClean="0"/>
              <a:t>S: I’m trying to decide what classes to take next semester. Any suggestions? </a:t>
            </a:r>
          </a:p>
          <a:p>
            <a:endParaRPr lang="en-US" altLang="ko-KR" sz="1600" dirty="0" smtClean="0"/>
          </a:p>
          <a:p>
            <a:r>
              <a:rPr lang="en-US" altLang="ko-KR" sz="1600" dirty="0" smtClean="0"/>
              <a:t>A: Give me a minute to look at your transcript. Can your preferences be told to me by you. </a:t>
            </a:r>
          </a:p>
          <a:p>
            <a:endParaRPr lang="en-US" altLang="ko-KR" sz="1600" dirty="0" smtClean="0"/>
          </a:p>
          <a:p>
            <a:r>
              <a:rPr lang="en-US" altLang="ko-KR" sz="1600" dirty="0" smtClean="0"/>
              <a:t>S: Of course! I am curious about Computer Science, video game design is something that has always been interesting for me.</a:t>
            </a:r>
          </a:p>
          <a:p>
            <a:endParaRPr lang="en-US" altLang="ko-KR" sz="1600" dirty="0" smtClean="0"/>
          </a:p>
          <a:p>
            <a:r>
              <a:rPr lang="en-US" altLang="ko-KR" sz="1600" dirty="0" smtClean="0"/>
              <a:t>A: For most computer science classes, </a:t>
            </a:r>
            <a:r>
              <a:rPr lang="en-US" altLang="ko-KR" sz="1600" dirty="0" err="1" smtClean="0"/>
              <a:t>Eecs</a:t>
            </a:r>
            <a:r>
              <a:rPr lang="en-US" altLang="ko-KR" sz="1600" dirty="0" smtClean="0"/>
              <a:t> 280 should be mandatory including game design.</a:t>
            </a:r>
          </a:p>
          <a:p>
            <a:r>
              <a:rPr lang="en-US" altLang="ko-KR" sz="1600" dirty="0" smtClean="0"/>
              <a:t> </a:t>
            </a:r>
          </a:p>
          <a:p>
            <a:r>
              <a:rPr lang="en-US" altLang="ko-KR" sz="1600" dirty="0" smtClean="0"/>
              <a:t>S: Okay, I will accept that course. What advise you have on any other prerequisites for game design? </a:t>
            </a:r>
          </a:p>
          <a:p>
            <a:endParaRPr lang="en-US" altLang="ko-KR" sz="1600" dirty="0" smtClean="0"/>
          </a:p>
          <a:p>
            <a:r>
              <a:rPr lang="en-US" altLang="ko-KR" sz="1600" dirty="0" smtClean="0"/>
              <a:t>A: </a:t>
            </a:r>
            <a:r>
              <a:rPr lang="en-US" altLang="ko-KR" sz="1600" dirty="0" err="1" smtClean="0"/>
              <a:t>Eecs</a:t>
            </a:r>
            <a:r>
              <a:rPr lang="en-US" altLang="ko-KR" sz="1600" dirty="0" smtClean="0"/>
              <a:t> 281 is also necessary, and unfortunately you can't take both 280 and 281 in the same semester. You should take </a:t>
            </a:r>
            <a:r>
              <a:rPr lang="en-US" altLang="ko-KR" sz="1600" dirty="0" err="1" smtClean="0"/>
              <a:t>Eecs</a:t>
            </a:r>
            <a:r>
              <a:rPr lang="en-US" altLang="ko-KR" sz="1600" dirty="0" smtClean="0"/>
              <a:t> 203 since it's a prerequisite for most </a:t>
            </a:r>
            <a:r>
              <a:rPr lang="en-US" altLang="ko-KR" sz="1600" dirty="0" err="1" smtClean="0"/>
              <a:t>Eecs</a:t>
            </a:r>
            <a:r>
              <a:rPr lang="en-US" altLang="ko-KR" sz="1600" dirty="0" smtClean="0"/>
              <a:t> classes.</a:t>
            </a:r>
          </a:p>
          <a:p>
            <a:endParaRPr lang="en-US" altLang="ko-KR" sz="1600" dirty="0" smtClean="0"/>
          </a:p>
          <a:p>
            <a:r>
              <a:rPr lang="en-US" altLang="ko-KR" sz="1600" dirty="0" smtClean="0"/>
              <a:t>S: Okay, thanks for information.  Are both EECS 203 and 280 based on projects? </a:t>
            </a:r>
          </a:p>
        </p:txBody>
      </p:sp>
    </p:spTree>
    <p:extLst>
      <p:ext uri="{BB962C8B-B14F-4D97-AF65-F5344CB8AC3E}">
        <p14:creationId xmlns:p14="http://schemas.microsoft.com/office/powerpoint/2010/main" val="483298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Advising data</a:t>
            </a:r>
            <a:endParaRPr lang="ko-KR" altLang="en-US" dirty="0"/>
          </a:p>
        </p:txBody>
      </p:sp>
      <p:sp>
        <p:nvSpPr>
          <p:cNvPr id="3" name="내용 개체 틀 2"/>
          <p:cNvSpPr>
            <a:spLocks noGrp="1"/>
          </p:cNvSpPr>
          <p:nvPr>
            <p:ph idx="1"/>
          </p:nvPr>
        </p:nvSpPr>
        <p:spPr>
          <a:xfrm>
            <a:off x="220430" y="1051641"/>
            <a:ext cx="8727627" cy="5331280"/>
          </a:xfrm>
        </p:spPr>
        <p:txBody>
          <a:bodyPr/>
          <a:lstStyle/>
          <a:p>
            <a:r>
              <a:rPr lang="en-US" altLang="ko-KR" dirty="0" smtClean="0"/>
              <a:t>Example Candidate set</a:t>
            </a:r>
          </a:p>
          <a:p>
            <a:endParaRPr lang="en-US" altLang="ko-KR" dirty="0" smtClean="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100 response candidates for each conversation</a:t>
            </a:r>
            <a:endParaRPr lang="en-US" altLang="ko-KR" dirty="0"/>
          </a:p>
        </p:txBody>
      </p:sp>
      <p:sp>
        <p:nvSpPr>
          <p:cNvPr id="4" name="TextBox 3"/>
          <p:cNvSpPr txBox="1"/>
          <p:nvPr/>
        </p:nvSpPr>
        <p:spPr>
          <a:xfrm>
            <a:off x="502508" y="1523998"/>
            <a:ext cx="7809470" cy="378565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ko-KR" sz="1600" dirty="0" smtClean="0"/>
              <a:t>Anything more? </a:t>
            </a:r>
          </a:p>
          <a:p>
            <a:pPr marL="285750" indent="-285750">
              <a:buFont typeface="Arial" panose="020B0604020202020204" pitchFamily="34" charset="0"/>
              <a:buChar char="•"/>
            </a:pPr>
            <a:r>
              <a:rPr lang="en-US" altLang="ko-KR" sz="1600" dirty="0" smtClean="0"/>
              <a:t>What degree programs are of interest to you? </a:t>
            </a:r>
          </a:p>
          <a:p>
            <a:pPr marL="285750" indent="-285750">
              <a:buFont typeface="Arial" panose="020B0604020202020204" pitchFamily="34" charset="0"/>
              <a:buChar char="•"/>
            </a:pPr>
            <a:r>
              <a:rPr lang="en-US" altLang="ko-KR" sz="1600" dirty="0" smtClean="0"/>
              <a:t>Another more focused class is EECS 547, which explores the topic of Electronic Commerce </a:t>
            </a:r>
          </a:p>
          <a:p>
            <a:pPr marL="285750" indent="-285750">
              <a:buFont typeface="Arial" panose="020B0604020202020204" pitchFamily="34" charset="0"/>
              <a:buChar char="•"/>
            </a:pPr>
            <a:r>
              <a:rPr lang="en-US" altLang="ko-KR" sz="1600" dirty="0" smtClean="0"/>
              <a:t>EECS492 is recommended. </a:t>
            </a:r>
          </a:p>
          <a:p>
            <a:pPr marL="285750" indent="-285750">
              <a:buFont typeface="Arial" panose="020B0604020202020204" pitchFamily="34" charset="0"/>
              <a:buChar char="•"/>
            </a:pPr>
            <a:r>
              <a:rPr lang="en-US" altLang="ko-KR" sz="1600" b="1" dirty="0" smtClean="0"/>
              <a:t>Don't get fooled, 280 is all project based and 203 is not but many students say 203 is harder than 280. </a:t>
            </a:r>
          </a:p>
          <a:p>
            <a:pPr marL="285750" indent="-285750">
              <a:buFont typeface="Arial" panose="020B0604020202020204" pitchFamily="34" charset="0"/>
              <a:buChar char="•"/>
            </a:pPr>
            <a:r>
              <a:rPr lang="en-US" altLang="ko-KR" sz="1600" dirty="0" smtClean="0"/>
              <a:t>According to your preference, I would suggest you to take EECS370. </a:t>
            </a:r>
          </a:p>
          <a:p>
            <a:pPr marL="285750" indent="-285750">
              <a:buFont typeface="Arial" panose="020B0604020202020204" pitchFamily="34" charset="0"/>
              <a:buChar char="•"/>
            </a:pPr>
            <a:r>
              <a:rPr lang="en-US" altLang="ko-KR" sz="1600" dirty="0" smtClean="0"/>
              <a:t>I would recommend 492, Artificial Intelligence. I did grading for that class and the NLP we did every semester was really interesting. </a:t>
            </a:r>
          </a:p>
          <a:p>
            <a:pPr marL="285750" indent="-285750">
              <a:buFont typeface="Arial" panose="020B0604020202020204" pitchFamily="34" charset="0"/>
              <a:buChar char="•"/>
            </a:pPr>
            <a:r>
              <a:rPr lang="en-US" altLang="ko-KR" sz="1600" dirty="0" smtClean="0"/>
              <a:t>Yes. They are EECS 370 and EECS 376. </a:t>
            </a:r>
          </a:p>
          <a:p>
            <a:pPr marL="285750" indent="-285750">
              <a:buFont typeface="Arial" panose="020B0604020202020204" pitchFamily="34" charset="0"/>
              <a:buChar char="•"/>
            </a:pPr>
            <a:r>
              <a:rPr lang="en-US" altLang="ko-KR" sz="1600" dirty="0" smtClean="0"/>
              <a:t>That's great. </a:t>
            </a:r>
          </a:p>
          <a:p>
            <a:pPr marL="285750" indent="-285750">
              <a:buFont typeface="Arial" panose="020B0604020202020204" pitchFamily="34" charset="0"/>
              <a:buChar char="•"/>
            </a:pPr>
            <a:r>
              <a:rPr lang="en-US" altLang="ko-KR" sz="1600" dirty="0" smtClean="0"/>
              <a:t>You probably want to combine 370 with 281 next semester. </a:t>
            </a:r>
          </a:p>
          <a:p>
            <a:pPr marL="285750" indent="-285750">
              <a:buFont typeface="Arial" panose="020B0604020202020204" pitchFamily="34" charset="0"/>
              <a:buChar char="•"/>
            </a:pPr>
            <a:r>
              <a:rPr lang="en-US" altLang="ko-KR" sz="1600" dirty="0" smtClean="0"/>
              <a:t>Does that sound interesting to you? </a:t>
            </a:r>
          </a:p>
          <a:p>
            <a:pPr marL="285750" indent="-285750">
              <a:buFont typeface="Arial" panose="020B0604020202020204" pitchFamily="34" charset="0"/>
              <a:buChar char="•"/>
            </a:pPr>
            <a:r>
              <a:rPr lang="en-US" altLang="ko-KR" sz="1600" dirty="0" smtClean="0"/>
              <a:t>…….</a:t>
            </a:r>
          </a:p>
        </p:txBody>
      </p:sp>
    </p:spTree>
    <p:extLst>
      <p:ext uri="{BB962C8B-B14F-4D97-AF65-F5344CB8AC3E}">
        <p14:creationId xmlns:p14="http://schemas.microsoft.com/office/powerpoint/2010/main" val="11624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Advising data</a:t>
            </a:r>
            <a:endParaRPr lang="ko-KR" altLang="en-US" dirty="0"/>
          </a:p>
        </p:txBody>
      </p:sp>
      <p:sp>
        <p:nvSpPr>
          <p:cNvPr id="3" name="내용 개체 틀 2"/>
          <p:cNvSpPr>
            <a:spLocks noGrp="1"/>
          </p:cNvSpPr>
          <p:nvPr>
            <p:ph idx="1"/>
          </p:nvPr>
        </p:nvSpPr>
        <p:spPr>
          <a:xfrm>
            <a:off x="220430" y="1043403"/>
            <a:ext cx="8727627" cy="5331280"/>
          </a:xfrm>
        </p:spPr>
        <p:txBody>
          <a:bodyPr/>
          <a:lstStyle/>
          <a:p>
            <a:r>
              <a:rPr lang="en-US" altLang="ko-KR" dirty="0" smtClean="0"/>
              <a:t>Example profile</a:t>
            </a:r>
            <a:endParaRPr lang="ko-KR" altLang="en-US" dirty="0"/>
          </a:p>
        </p:txBody>
      </p:sp>
      <p:sp>
        <p:nvSpPr>
          <p:cNvPr id="4" name="TextBox 3"/>
          <p:cNvSpPr txBox="1"/>
          <p:nvPr/>
        </p:nvSpPr>
        <p:spPr>
          <a:xfrm>
            <a:off x="502508" y="1523998"/>
            <a:ext cx="7809470" cy="509370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ko-KR" sz="1300" dirty="0" smtClean="0"/>
              <a:t>Standing: Sophomore</a:t>
            </a:r>
          </a:p>
          <a:p>
            <a:pPr marL="285750" indent="-285750">
              <a:buFont typeface="Arial" panose="020B0604020202020204" pitchFamily="34" charset="0"/>
              <a:buChar char="•"/>
            </a:pPr>
            <a:r>
              <a:rPr lang="en-US" altLang="ko-KR" sz="1300" dirty="0" smtClean="0"/>
              <a:t>Term: WN 2008</a:t>
            </a:r>
          </a:p>
          <a:p>
            <a:pPr marL="285750" indent="-285750">
              <a:buFont typeface="Arial" panose="020B0604020202020204" pitchFamily="34" charset="0"/>
              <a:buChar char="•"/>
            </a:pPr>
            <a:r>
              <a:rPr lang="en-US" altLang="ko-KR" sz="1300" dirty="0" smtClean="0"/>
              <a:t>Area:  ['Software Development, Computing Infrastructure: 1', 'Computer Hardware: 1', 'Software Development: 2', 'Software Development, Computing Infrastructure, Web Technology &amp; applications: 1']</a:t>
            </a:r>
          </a:p>
          <a:p>
            <a:pPr marL="285750" indent="-285750">
              <a:buFont typeface="Arial" panose="020B0604020202020204" pitchFamily="34" charset="0"/>
              <a:buChar char="•"/>
            </a:pPr>
            <a:r>
              <a:rPr lang="en-US" altLang="ko-KR" sz="1300" dirty="0" err="1" smtClean="0"/>
              <a:t>ClarityRating</a:t>
            </a:r>
            <a:r>
              <a:rPr lang="en-US" altLang="ko-KR" sz="1300" dirty="0" smtClean="0"/>
              <a:t>:  ['3: 4', '4: 6', '5: 1', '1: 1', '2: 3']</a:t>
            </a:r>
          </a:p>
          <a:p>
            <a:pPr marL="285750" indent="-285750">
              <a:buFont typeface="Arial" panose="020B0604020202020204" pitchFamily="34" charset="0"/>
              <a:buChar char="•"/>
            </a:pPr>
            <a:r>
              <a:rPr lang="en-US" altLang="ko-KR" sz="1300" dirty="0" err="1" smtClean="0"/>
              <a:t>ClassSize</a:t>
            </a:r>
            <a:r>
              <a:rPr lang="en-US" altLang="ko-KR" sz="1300" dirty="0" smtClean="0"/>
              <a:t>:  ['200.0: 1', '100.0: 7', '50.0: 5', '250.0: 1', '150.0: 1']</a:t>
            </a:r>
          </a:p>
          <a:p>
            <a:pPr marL="285750" indent="-285750">
              <a:buFont typeface="Arial" panose="020B0604020202020204" pitchFamily="34" charset="0"/>
              <a:buChar char="•"/>
            </a:pPr>
            <a:r>
              <a:rPr lang="en-US" altLang="ko-KR" sz="1300" dirty="0" err="1" smtClean="0"/>
              <a:t>EasinessRating</a:t>
            </a:r>
            <a:r>
              <a:rPr lang="en-US" altLang="ko-KR" sz="1300" dirty="0" smtClean="0"/>
              <a:t>:  ['3: 5', '4: 3', '1: 2', '2: 5']</a:t>
            </a:r>
          </a:p>
          <a:p>
            <a:pPr marL="285750" indent="-285750">
              <a:buFont typeface="Arial" panose="020B0604020202020204" pitchFamily="34" charset="0"/>
              <a:buChar char="•"/>
            </a:pPr>
            <a:r>
              <a:rPr lang="en-US" altLang="ko-KR" sz="1300" dirty="0" err="1" smtClean="0"/>
              <a:t>FractionGreaterThanEqualToA</a:t>
            </a:r>
            <a:r>
              <a:rPr lang="en-US" altLang="ko-KR" sz="1300" dirty="0" smtClean="0"/>
              <a:t>:  []</a:t>
            </a:r>
          </a:p>
          <a:p>
            <a:pPr marL="285750" indent="-285750">
              <a:buFont typeface="Arial" panose="020B0604020202020204" pitchFamily="34" charset="0"/>
              <a:buChar char="•"/>
            </a:pPr>
            <a:r>
              <a:rPr lang="en-US" altLang="ko-KR" sz="1300" dirty="0" err="1" smtClean="0"/>
              <a:t>HelpfulnessRating</a:t>
            </a:r>
            <a:r>
              <a:rPr lang="en-US" altLang="ko-KR" sz="1300" dirty="0" smtClean="0"/>
              <a:t>:  ['5: 1', '4: 4', '3: 6', '2: 4']</a:t>
            </a:r>
          </a:p>
          <a:p>
            <a:pPr marL="285750" indent="-285750">
              <a:buFont typeface="Arial" panose="020B0604020202020204" pitchFamily="34" charset="0"/>
              <a:buChar char="•"/>
            </a:pPr>
            <a:r>
              <a:rPr lang="en-US" altLang="ko-KR" sz="1300" dirty="0" err="1" smtClean="0"/>
              <a:t>TimeOfDay</a:t>
            </a:r>
            <a:r>
              <a:rPr lang="en-US" altLang="ko-KR" sz="1300" dirty="0" smtClean="0"/>
              <a:t>:  ['Morning: 25']</a:t>
            </a:r>
          </a:p>
          <a:p>
            <a:pPr marL="285750" indent="-285750">
              <a:buFont typeface="Arial" panose="020B0604020202020204" pitchFamily="34" charset="0"/>
              <a:buChar char="•"/>
            </a:pPr>
            <a:r>
              <a:rPr lang="en-US" altLang="ko-KR" sz="1300" dirty="0" smtClean="0"/>
              <a:t>Workload:  ['3: 2', '4: 1', '1: 1', '2: 7']</a:t>
            </a:r>
          </a:p>
          <a:p>
            <a:pPr marL="285750" indent="-285750">
              <a:buFont typeface="Arial" panose="020B0604020202020204" pitchFamily="34" charset="0"/>
              <a:buChar char="•"/>
            </a:pPr>
            <a:r>
              <a:rPr lang="en-US" altLang="ko-KR" sz="1300" dirty="0" smtClean="0"/>
              <a:t>Prior courses:</a:t>
            </a:r>
          </a:p>
          <a:p>
            <a:r>
              <a:rPr lang="en-US" altLang="ko-KR" sz="1300" dirty="0" smtClean="0"/>
              <a:t>	ENGR101-FA-2006 / Ella Marie Atkins</a:t>
            </a:r>
          </a:p>
          <a:p>
            <a:r>
              <a:rPr lang="en-US" altLang="ko-KR" sz="1300" dirty="0" smtClean="0"/>
              <a:t>	MATH115-FA-2006 / Kristofer-Roy Gutierrez Reyes</a:t>
            </a:r>
          </a:p>
          <a:p>
            <a:r>
              <a:rPr lang="en-US" altLang="ko-KR" sz="1300" dirty="0" smtClean="0"/>
              <a:t>	CHEM130-FA-2006 / Vera Szabo</a:t>
            </a:r>
          </a:p>
          <a:p>
            <a:r>
              <a:rPr lang="en-US" altLang="ko-KR" sz="1300" dirty="0" smtClean="0"/>
              <a:t>	CHEM126-FA-2006 / Nancy Konigsberg </a:t>
            </a:r>
            <a:r>
              <a:rPr lang="en-US" altLang="ko-KR" sz="1300" dirty="0" err="1" smtClean="0"/>
              <a:t>Kerner</a:t>
            </a:r>
            <a:endParaRPr lang="en-US" altLang="ko-KR" sz="1300" dirty="0" smtClean="0"/>
          </a:p>
          <a:p>
            <a:r>
              <a:rPr lang="en-US" altLang="ko-KR" sz="1300" dirty="0" smtClean="0"/>
              <a:t>	CHEM125-FA-2006 / Nancy Konigsberg </a:t>
            </a:r>
            <a:r>
              <a:rPr lang="en-US" altLang="ko-KR" sz="1300" dirty="0" err="1" smtClean="0"/>
              <a:t>Kerner</a:t>
            </a:r>
            <a:r>
              <a:rPr lang="en-US" altLang="ko-KR" sz="1300" dirty="0"/>
              <a:t>	</a:t>
            </a:r>
            <a:endParaRPr lang="en-US" altLang="ko-KR" sz="1300" dirty="0" smtClean="0"/>
          </a:p>
          <a:p>
            <a:r>
              <a:rPr lang="en-US" altLang="ko-KR" sz="1300" dirty="0"/>
              <a:t>	</a:t>
            </a:r>
            <a:r>
              <a:rPr lang="en-US" altLang="ko-KR" sz="1300" dirty="0" smtClean="0"/>
              <a:t>ENGR100-WN-2007 / NA</a:t>
            </a:r>
          </a:p>
          <a:p>
            <a:r>
              <a:rPr lang="en-US" altLang="ko-KR" sz="1300" dirty="0" smtClean="0"/>
              <a:t>	MATH116-WN-2007 / Ivan David Middleton</a:t>
            </a:r>
          </a:p>
          <a:p>
            <a:r>
              <a:rPr lang="en-US" altLang="ko-KR" sz="1300" dirty="0" smtClean="0"/>
              <a:t>	PHYSICS141-WN-2007 / </a:t>
            </a:r>
            <a:r>
              <a:rPr lang="en-US" altLang="ko-KR" sz="1300" dirty="0" err="1" smtClean="0"/>
              <a:t>Xuefei</a:t>
            </a:r>
            <a:r>
              <a:rPr lang="en-US" altLang="ko-KR" sz="1300" dirty="0" smtClean="0"/>
              <a:t> Li</a:t>
            </a:r>
          </a:p>
          <a:p>
            <a:r>
              <a:rPr lang="en-US" altLang="ko-KR" sz="1300" dirty="0" smtClean="0"/>
              <a:t>	PHYSICS140-WN-2007 / David Jerome Winn</a:t>
            </a:r>
          </a:p>
          <a:p>
            <a:pPr marL="285750" indent="-285750">
              <a:buFont typeface="Arial" panose="020B0604020202020204" pitchFamily="34" charset="0"/>
              <a:buChar char="•"/>
            </a:pPr>
            <a:r>
              <a:rPr lang="en-US" altLang="ko-KR" sz="1300" dirty="0" smtClean="0"/>
              <a:t>Suggested courses:</a:t>
            </a:r>
          </a:p>
          <a:p>
            <a:r>
              <a:rPr lang="en-US" altLang="ko-KR" sz="1300" dirty="0" smtClean="0"/>
              <a:t>	EECS280-WN-2008 / Julia C </a:t>
            </a:r>
            <a:r>
              <a:rPr lang="en-US" altLang="ko-KR" sz="1300" dirty="0" err="1" smtClean="0"/>
              <a:t>Lipman</a:t>
            </a:r>
            <a:endParaRPr lang="en-US" altLang="ko-KR" sz="1300" dirty="0" smtClean="0"/>
          </a:p>
          <a:p>
            <a:r>
              <a:rPr lang="en-US" altLang="ko-KR" sz="1300" dirty="0" smtClean="0"/>
              <a:t>	EECS203-WN-2008 / Mary Lou Dorf</a:t>
            </a:r>
          </a:p>
          <a:p>
            <a:r>
              <a:rPr lang="en-US" altLang="ko-KR" sz="1300" dirty="0" smtClean="0"/>
              <a:t>	EECS183-WN-2008 / Chandrasekhar </a:t>
            </a:r>
            <a:r>
              <a:rPr lang="en-US" altLang="ko-KR" sz="1300" dirty="0" err="1" smtClean="0"/>
              <a:t>Boyapati</a:t>
            </a:r>
            <a:endParaRPr lang="en-US" altLang="ko-KR" sz="1300" dirty="0" smtClean="0"/>
          </a:p>
        </p:txBody>
      </p:sp>
    </p:spTree>
    <p:extLst>
      <p:ext uri="{BB962C8B-B14F-4D97-AF65-F5344CB8AC3E}">
        <p14:creationId xmlns:p14="http://schemas.microsoft.com/office/powerpoint/2010/main" val="3777151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Ubuntu data</a:t>
            </a:r>
            <a:endParaRPr lang="ko-KR" altLang="en-US" dirty="0"/>
          </a:p>
        </p:txBody>
      </p:sp>
      <p:sp>
        <p:nvSpPr>
          <p:cNvPr id="3" name="내용 개체 틀 2"/>
          <p:cNvSpPr>
            <a:spLocks noGrp="1"/>
          </p:cNvSpPr>
          <p:nvPr>
            <p:ph idx="1"/>
          </p:nvPr>
        </p:nvSpPr>
        <p:spPr/>
        <p:txBody>
          <a:bodyPr/>
          <a:lstStyle/>
          <a:p>
            <a:r>
              <a:rPr lang="en-US" altLang="ko-KR" dirty="0"/>
              <a:t>Example </a:t>
            </a:r>
            <a:r>
              <a:rPr lang="en-US" altLang="ko-KR" dirty="0" smtClean="0"/>
              <a:t>dialogue</a:t>
            </a:r>
            <a:endParaRPr lang="ko-KR" altLang="en-US" dirty="0"/>
          </a:p>
          <a:p>
            <a:endParaRPr lang="ko-KR" altLang="en-US" dirty="0"/>
          </a:p>
        </p:txBody>
      </p:sp>
      <p:sp>
        <p:nvSpPr>
          <p:cNvPr id="4" name="TextBox 3"/>
          <p:cNvSpPr txBox="1"/>
          <p:nvPr/>
        </p:nvSpPr>
        <p:spPr>
          <a:xfrm>
            <a:off x="502508" y="1523998"/>
            <a:ext cx="7809470" cy="2800767"/>
          </a:xfrm>
          <a:prstGeom prst="rect">
            <a:avLst/>
          </a:prstGeom>
          <a:noFill/>
          <a:ln>
            <a:solidFill>
              <a:schemeClr val="tx1"/>
            </a:solidFill>
          </a:ln>
        </p:spPr>
        <p:txBody>
          <a:bodyPr wrap="square" rtlCol="0">
            <a:spAutoFit/>
          </a:bodyPr>
          <a:lstStyle/>
          <a:p>
            <a:r>
              <a:rPr lang="en-US" altLang="ko-KR" sz="1600" dirty="0" smtClean="0"/>
              <a:t>&lt;User1&gt; Hey guys, does your </a:t>
            </a:r>
            <a:r>
              <a:rPr lang="en-US" altLang="ko-KR" sz="1600" dirty="0" err="1" smtClean="0"/>
              <a:t>livecd</a:t>
            </a:r>
            <a:r>
              <a:rPr lang="en-US" altLang="ko-KR" sz="1600" dirty="0" smtClean="0"/>
              <a:t> have </a:t>
            </a:r>
            <a:r>
              <a:rPr lang="en-US" altLang="ko-KR" sz="1600" dirty="0" err="1" smtClean="0"/>
              <a:t>chroot</a:t>
            </a:r>
            <a:r>
              <a:rPr lang="en-US" altLang="ko-KR" sz="1600" dirty="0" smtClean="0"/>
              <a:t> installed? And bash?</a:t>
            </a:r>
          </a:p>
          <a:p>
            <a:r>
              <a:rPr lang="en-US" altLang="ko-KR" sz="1600" dirty="0" smtClean="0"/>
              <a:t>&lt;User2&gt; sure</a:t>
            </a:r>
          </a:p>
          <a:p>
            <a:r>
              <a:rPr lang="en-US" altLang="ko-KR" sz="1600" dirty="0" smtClean="0"/>
              <a:t>&lt;User1&gt; does it have everything I need to format a partition ext2?. And ext3?</a:t>
            </a:r>
          </a:p>
          <a:p>
            <a:r>
              <a:rPr lang="en-US" altLang="ko-KR" sz="1600" dirty="0" smtClean="0"/>
              <a:t>&lt;User2&gt; yep</a:t>
            </a:r>
          </a:p>
          <a:p>
            <a:r>
              <a:rPr lang="en-US" altLang="ko-KR" sz="1600" dirty="0" smtClean="0"/>
              <a:t>&lt;User1&gt; yay I can use it to install </a:t>
            </a:r>
            <a:r>
              <a:rPr lang="en-US" altLang="ko-KR" sz="1600" dirty="0" err="1"/>
              <a:t>g</a:t>
            </a:r>
            <a:r>
              <a:rPr lang="en-US" altLang="ko-KR" sz="1600" dirty="0" err="1" smtClean="0"/>
              <a:t>entoo</a:t>
            </a:r>
            <a:r>
              <a:rPr lang="en-US" altLang="ko-KR" sz="1600" dirty="0" smtClean="0"/>
              <a:t>. !</a:t>
            </a:r>
          </a:p>
          <a:p>
            <a:r>
              <a:rPr lang="en-US" altLang="ko-KR" sz="1600" dirty="0" smtClean="0"/>
              <a:t>&lt;User2&gt; lol. LOL</a:t>
            </a:r>
          </a:p>
          <a:p>
            <a:r>
              <a:rPr lang="en-US" altLang="ko-KR" sz="1600" dirty="0" smtClean="0"/>
              <a:t>&lt;User1&gt; =-). Brb rebooting into </a:t>
            </a:r>
            <a:r>
              <a:rPr lang="en-US" altLang="ko-KR" sz="1600" dirty="0" err="1" smtClean="0"/>
              <a:t>ubuntu</a:t>
            </a:r>
            <a:endParaRPr lang="en-US" altLang="ko-KR" sz="1600" dirty="0" smtClean="0"/>
          </a:p>
          <a:p>
            <a:r>
              <a:rPr lang="en-US" altLang="ko-KR" sz="1600" dirty="0" smtClean="0"/>
              <a:t>&lt;User2&gt; form last week:. 04:41:47] &lt;</a:t>
            </a:r>
            <a:r>
              <a:rPr lang="en-US" altLang="ko-KR" sz="1600" dirty="0" err="1" smtClean="0"/>
              <a:t>findme</a:t>
            </a:r>
            <a:r>
              <a:rPr lang="en-US" altLang="ko-KR" sz="1600" dirty="0" smtClean="0"/>
              <a:t>&gt; this is a big crowd here. [04:21:53] &lt;</a:t>
            </a:r>
            <a:r>
              <a:rPr lang="en-US" altLang="ko-KR" sz="1600" dirty="0" err="1" smtClean="0"/>
              <a:t>findme</a:t>
            </a:r>
            <a:r>
              <a:rPr lang="en-US" altLang="ko-KR" sz="1600" dirty="0" smtClean="0"/>
              <a:t>&gt; have all Gentoo users moved here ?</a:t>
            </a:r>
          </a:p>
          <a:p>
            <a:r>
              <a:rPr lang="en-US" altLang="ko-KR" sz="1600" dirty="0" smtClean="0"/>
              <a:t>&lt;User1&gt; to bad its still using apt I would switch in a heart beat if it had its own package manager</a:t>
            </a:r>
          </a:p>
        </p:txBody>
      </p:sp>
    </p:spTree>
    <p:extLst>
      <p:ext uri="{BB962C8B-B14F-4D97-AF65-F5344CB8AC3E}">
        <p14:creationId xmlns:p14="http://schemas.microsoft.com/office/powerpoint/2010/main" val="46900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Ubuntu data</a:t>
            </a:r>
            <a:endParaRPr lang="ko-KR" altLang="en-US" dirty="0"/>
          </a:p>
        </p:txBody>
      </p:sp>
      <p:sp>
        <p:nvSpPr>
          <p:cNvPr id="3" name="내용 개체 틀 2"/>
          <p:cNvSpPr>
            <a:spLocks noGrp="1"/>
          </p:cNvSpPr>
          <p:nvPr>
            <p:ph idx="1"/>
          </p:nvPr>
        </p:nvSpPr>
        <p:spPr/>
        <p:txBody>
          <a:bodyPr/>
          <a:lstStyle/>
          <a:p>
            <a:r>
              <a:rPr lang="en-US" altLang="ko-KR" dirty="0" smtClean="0"/>
              <a:t>Example Candidate set</a:t>
            </a:r>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100 response candidates for each </a:t>
            </a:r>
            <a:r>
              <a:rPr lang="en-US" altLang="ko-KR" dirty="0" smtClean="0"/>
              <a:t>conversation</a:t>
            </a:r>
            <a:endParaRPr lang="en-US" altLang="ko-KR" dirty="0"/>
          </a:p>
        </p:txBody>
      </p:sp>
      <p:sp>
        <p:nvSpPr>
          <p:cNvPr id="4" name="TextBox 3"/>
          <p:cNvSpPr txBox="1"/>
          <p:nvPr/>
        </p:nvSpPr>
        <p:spPr>
          <a:xfrm>
            <a:off x="502508" y="1523998"/>
            <a:ext cx="7809470" cy="280076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altLang="ko-KR" sz="1600" dirty="0" smtClean="0"/>
              <a:t>Issues with msn?. I’m experiencing them on windows </a:t>
            </a:r>
            <a:r>
              <a:rPr lang="en-US" altLang="ko-KR" sz="1600" dirty="0" err="1" smtClean="0"/>
              <a:t>atm</a:t>
            </a:r>
            <a:r>
              <a:rPr lang="en-US" altLang="ko-KR" sz="1600" dirty="0" smtClean="0"/>
              <a:t>, current msn version</a:t>
            </a:r>
          </a:p>
          <a:p>
            <a:pPr marL="285750" indent="-285750">
              <a:buFont typeface="Arial" panose="020B0604020202020204" pitchFamily="34" charset="0"/>
              <a:buChar char="•"/>
            </a:pPr>
            <a:r>
              <a:rPr lang="en-US" altLang="ko-KR" sz="1600" dirty="0" err="1" smtClean="0"/>
              <a:t>Lspci</a:t>
            </a:r>
            <a:r>
              <a:rPr lang="en-US" altLang="ko-KR" sz="1600" dirty="0" smtClean="0"/>
              <a:t> will list your </a:t>
            </a:r>
            <a:r>
              <a:rPr lang="en-US" altLang="ko-KR" sz="1600" dirty="0" err="1" smtClean="0"/>
              <a:t>hareware</a:t>
            </a:r>
            <a:r>
              <a:rPr lang="en-US" altLang="ko-KR" sz="1600" dirty="0" smtClean="0"/>
              <a:t>, take a look at the VGA line</a:t>
            </a:r>
          </a:p>
          <a:p>
            <a:pPr marL="285750" indent="-285750">
              <a:buFont typeface="Arial" panose="020B0604020202020204" pitchFamily="34" charset="0"/>
              <a:buChar char="•"/>
            </a:pPr>
            <a:r>
              <a:rPr lang="en-US" altLang="ko-KR" sz="1600" dirty="0" err="1" smtClean="0"/>
              <a:t>Beryll</a:t>
            </a:r>
            <a:r>
              <a:rPr lang="en-US" altLang="ko-KR" sz="1600" dirty="0" smtClean="0"/>
              <a:t> had that 3d cube effect</a:t>
            </a:r>
          </a:p>
          <a:p>
            <a:pPr marL="285750" indent="-285750">
              <a:buFont typeface="Arial" panose="020B0604020202020204" pitchFamily="34" charset="0"/>
              <a:buChar char="•"/>
            </a:pPr>
            <a:r>
              <a:rPr lang="en-US" altLang="ko-KR" sz="1600" dirty="0" smtClean="0"/>
              <a:t>Export </a:t>
            </a:r>
            <a:r>
              <a:rPr lang="en-US" altLang="ko-KR" sz="1600" dirty="0" err="1" smtClean="0"/>
              <a:t>http_proxy</a:t>
            </a:r>
            <a:r>
              <a:rPr lang="en-US" altLang="ko-KR" sz="1600" dirty="0" smtClean="0"/>
              <a:t>=http://proxy:port export </a:t>
            </a:r>
            <a:r>
              <a:rPr lang="en-US" altLang="ko-KR" sz="1600" dirty="0" err="1" smtClean="0"/>
              <a:t>ftp_proxy</a:t>
            </a:r>
            <a:r>
              <a:rPr lang="en-US" altLang="ko-KR" sz="1600" dirty="0" smtClean="0"/>
              <a:t>=http://proxy:port</a:t>
            </a:r>
          </a:p>
          <a:p>
            <a:pPr marL="285750" indent="-285750">
              <a:buFont typeface="Arial" panose="020B0604020202020204" pitchFamily="34" charset="0"/>
              <a:buChar char="•"/>
            </a:pPr>
            <a:r>
              <a:rPr lang="en-US" altLang="ko-KR" sz="1600" dirty="0" smtClean="0"/>
              <a:t>What laptop?</a:t>
            </a:r>
          </a:p>
          <a:p>
            <a:pPr marL="285750" indent="-285750">
              <a:buFont typeface="Arial" panose="020B0604020202020204" pitchFamily="34" charset="0"/>
              <a:buChar char="•"/>
            </a:pPr>
            <a:r>
              <a:rPr lang="en-US" altLang="ko-KR" sz="1600" dirty="0" smtClean="0"/>
              <a:t>For what?</a:t>
            </a:r>
          </a:p>
          <a:p>
            <a:pPr marL="285750" indent="-285750">
              <a:buFont typeface="Arial" panose="020B0604020202020204" pitchFamily="34" charset="0"/>
              <a:buChar char="•"/>
            </a:pPr>
            <a:r>
              <a:rPr lang="en-US" altLang="ko-KR" sz="1600" dirty="0" smtClean="0"/>
              <a:t>At least </a:t>
            </a:r>
            <a:r>
              <a:rPr lang="en-US" altLang="ko-KR" sz="1600" dirty="0" err="1" smtClean="0"/>
              <a:t>pixbuf</a:t>
            </a:r>
            <a:r>
              <a:rPr lang="en-US" altLang="ko-KR" sz="1600" dirty="0" smtClean="0"/>
              <a:t> and murine you can install right away</a:t>
            </a:r>
          </a:p>
          <a:p>
            <a:pPr marL="285750" indent="-285750">
              <a:buFont typeface="Arial" panose="020B0604020202020204" pitchFamily="34" charset="0"/>
              <a:buChar char="•"/>
            </a:pPr>
            <a:r>
              <a:rPr lang="en-US" altLang="ko-KR" sz="1600" dirty="0" smtClean="0"/>
              <a:t>Your system logs will show errors maybe, so </a:t>
            </a:r>
            <a:r>
              <a:rPr lang="en-US" altLang="ko-KR" sz="1600" dirty="0" err="1" smtClean="0"/>
              <a:t>pastebin</a:t>
            </a:r>
            <a:r>
              <a:rPr lang="en-US" altLang="ko-KR" sz="1600" dirty="0" smtClean="0"/>
              <a:t> network manager problems.</a:t>
            </a:r>
          </a:p>
          <a:p>
            <a:pPr marL="285750" indent="-285750">
              <a:buFont typeface="Arial" panose="020B0604020202020204" pitchFamily="34" charset="0"/>
              <a:buChar char="•"/>
            </a:pPr>
            <a:r>
              <a:rPr lang="en-US" altLang="ko-KR" sz="1600" dirty="0" smtClean="0"/>
              <a:t>Did you update before installing?</a:t>
            </a:r>
          </a:p>
          <a:p>
            <a:pPr marL="285750" indent="-285750">
              <a:buFont typeface="Arial" panose="020B0604020202020204" pitchFamily="34" charset="0"/>
              <a:buChar char="•"/>
            </a:pPr>
            <a:r>
              <a:rPr lang="en-US" altLang="ko-KR" sz="1600" dirty="0" smtClean="0"/>
              <a:t>Do you have synaptic package manager open?</a:t>
            </a:r>
          </a:p>
          <a:p>
            <a:pPr marL="285750" indent="-285750">
              <a:buFont typeface="Arial" panose="020B0604020202020204" pitchFamily="34" charset="0"/>
              <a:buChar char="•"/>
            </a:pPr>
            <a:r>
              <a:rPr lang="en-US" altLang="ko-KR" sz="1600" b="1" dirty="0" smtClean="0"/>
              <a:t>What are you missing in apt?</a:t>
            </a:r>
          </a:p>
        </p:txBody>
      </p:sp>
    </p:spTree>
    <p:extLst>
      <p:ext uri="{BB962C8B-B14F-4D97-AF65-F5344CB8AC3E}">
        <p14:creationId xmlns:p14="http://schemas.microsoft.com/office/powerpoint/2010/main" val="2692321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4441</TotalTime>
  <Words>2394</Words>
  <Application>Microsoft Office PowerPoint</Application>
  <PresentationFormat>On-screen Show (4:3)</PresentationFormat>
  <Paragraphs>648</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맑은 고딕</vt:lpstr>
      <vt:lpstr>Arial</vt:lpstr>
      <vt:lpstr>Calibri</vt:lpstr>
      <vt:lpstr>Calibri Light</vt:lpstr>
      <vt:lpstr>Cambria</vt:lpstr>
      <vt:lpstr>Cambria Math</vt:lpstr>
      <vt:lpstr>Office 테마</vt:lpstr>
      <vt:lpstr>DSTC7</vt:lpstr>
      <vt:lpstr>Contents</vt:lpstr>
      <vt:lpstr>Dialog System Technology Challenge 7</vt:lpstr>
      <vt:lpstr>Subtasks</vt:lpstr>
      <vt:lpstr>Advising data</vt:lpstr>
      <vt:lpstr>Advising data</vt:lpstr>
      <vt:lpstr>Advising data</vt:lpstr>
      <vt:lpstr>Ubuntu data</vt:lpstr>
      <vt:lpstr>Ubuntu data</vt:lpstr>
      <vt:lpstr>Baseline model: Dual Encoder</vt:lpstr>
      <vt:lpstr>Baseline: Dual Encoder</vt:lpstr>
      <vt:lpstr>External Knowledge</vt:lpstr>
      <vt:lpstr>External Knowledge</vt:lpstr>
      <vt:lpstr>Incorporating Knowledge Base</vt:lpstr>
      <vt:lpstr>Incorporating Knowledge Base</vt:lpstr>
      <vt:lpstr>Incorporating Knowledge Base</vt:lpstr>
      <vt:lpstr>Incorporating Knowledge Base</vt:lpstr>
      <vt:lpstr>Memory Network</vt:lpstr>
      <vt:lpstr>Memory Network (not necessary)</vt:lpstr>
      <vt:lpstr>Multi-hop End-to-End Memory Network</vt:lpstr>
      <vt:lpstr>Memory Network (not necessary)</vt:lpstr>
      <vt:lpstr>Bidirectional Context-Encoded Memory Network</vt:lpstr>
      <vt:lpstr>BCEMN</vt:lpstr>
      <vt:lpstr>BCEMN</vt:lpstr>
      <vt:lpstr>BCEMN</vt:lpstr>
      <vt:lpstr>BCEMN</vt:lpstr>
      <vt:lpstr>Model characteristics</vt:lpstr>
      <vt:lpstr>Example 1</vt:lpstr>
      <vt:lpstr>Example 2</vt:lpstr>
      <vt:lpstr>BCEMN with KB</vt:lpstr>
      <vt:lpstr>BCEMN with External Knowledge</vt:lpstr>
      <vt:lpstr>BCEMN with External Knowledge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DSTC7</dc:title>
  <dc:creator>Windows 사용자</dc:creator>
  <cp:lastModifiedBy>Windows 사용자</cp:lastModifiedBy>
  <cp:revision>191</cp:revision>
  <cp:lastPrinted>2018-10-09T10:09:24Z</cp:lastPrinted>
  <dcterms:created xsi:type="dcterms:W3CDTF">2018-10-06T12:39:36Z</dcterms:created>
  <dcterms:modified xsi:type="dcterms:W3CDTF">2018-10-10T06:55:07Z</dcterms:modified>
</cp:coreProperties>
</file>