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9" r:id="rId2"/>
    <p:sldId id="279" r:id="rId3"/>
    <p:sldId id="307" r:id="rId4"/>
    <p:sldId id="309" r:id="rId5"/>
    <p:sldId id="310" r:id="rId6"/>
    <p:sldId id="311" r:id="rId7"/>
    <p:sldId id="312" r:id="rId8"/>
    <p:sldId id="313" r:id="rId9"/>
    <p:sldId id="31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42" autoAdjust="0"/>
  </p:normalViewPr>
  <p:slideViewPr>
    <p:cSldViewPr>
      <p:cViewPr varScale="1">
        <p:scale>
          <a:sx n="131" d="100"/>
          <a:sy n="131" d="100"/>
        </p:scale>
        <p:origin x="266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49C21-CECB-4610-AA0C-CD8563E3DC0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1CE20-0D15-42EA-85C0-6563A297F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91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Hello.</a:t>
            </a:r>
            <a:r>
              <a:rPr lang="en-US" altLang="ko-KR" baseline="0" dirty="0" smtClean="0"/>
              <a:t> We are Team 1. We will </a:t>
            </a:r>
            <a:r>
              <a:rPr lang="en-US" altLang="ko-KR" baseline="0" dirty="0" err="1" smtClean="0"/>
              <a:t>introduct</a:t>
            </a:r>
            <a:r>
              <a:rPr lang="en-US" altLang="ko-KR" baseline="0" dirty="0" smtClean="0"/>
              <a:t> a sentence selection </a:t>
            </a:r>
            <a:r>
              <a:rPr lang="en-US" altLang="ko-KR" baseline="0" dirty="0" err="1" smtClean="0"/>
              <a:t>chatbot</a:t>
            </a:r>
            <a:r>
              <a:rPr lang="en-US" altLang="ko-KR" baseline="0" dirty="0" smtClean="0"/>
              <a:t> for Ubuntu dialog corpus.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1CE20-0D15-42EA-85C0-6563A297F5E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51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Here is the table of contents.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1CE20-0D15-42EA-85C0-6563A297F5E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56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</a:t>
            </a:r>
            <a:r>
              <a:rPr lang="en-US" altLang="ko-KR" baseline="0" dirty="0" smtClean="0"/>
              <a:t>achine learning developed many breakthrough results like classifying images, object detection, and so on. </a:t>
            </a:r>
          </a:p>
          <a:p>
            <a:r>
              <a:rPr lang="en-US" altLang="ko-KR" baseline="0" dirty="0" smtClean="0"/>
              <a:t>Additionally, recent researches and products have introduced AI which recognizes the context of the situation. </a:t>
            </a:r>
          </a:p>
          <a:p>
            <a:r>
              <a:rPr lang="en-US" altLang="ko-KR" baseline="0" dirty="0" smtClean="0"/>
              <a:t>For the sense of the intelligent mechanics, robots have to interact with humans properly, so they have to understand what is </a:t>
            </a:r>
            <a:r>
              <a:rPr lang="en-US" altLang="ko-KR" baseline="0" dirty="0" smtClean="0"/>
              <a:t>needed </a:t>
            </a:r>
            <a:r>
              <a:rPr lang="en-US" altLang="ko-KR" baseline="0" dirty="0" smtClean="0"/>
              <a:t>for humans. </a:t>
            </a:r>
          </a:p>
          <a:p>
            <a:r>
              <a:rPr lang="en-US" altLang="ko-KR" baseline="0" dirty="0" smtClean="0"/>
              <a:t>As a user-friendly product, many companies launched their </a:t>
            </a:r>
            <a:r>
              <a:rPr lang="en-US" altLang="ko-KR" baseline="0" dirty="0" err="1" smtClean="0"/>
              <a:t>chatbots</a:t>
            </a:r>
            <a:r>
              <a:rPr lang="en-US" altLang="ko-KR" baseline="0" dirty="0" smtClean="0"/>
              <a:t> to solve customers requests. </a:t>
            </a:r>
          </a:p>
          <a:p>
            <a:r>
              <a:rPr lang="en-US" altLang="ko-KR" baseline="0" dirty="0" smtClean="0"/>
              <a:t>For instance, Google </a:t>
            </a:r>
            <a:r>
              <a:rPr lang="en-US" altLang="ko-KR" baseline="0" dirty="0" smtClean="0"/>
              <a:t>launched google assistant for their android phones. </a:t>
            </a:r>
          </a:p>
          <a:p>
            <a:r>
              <a:rPr lang="en-US" altLang="ko-KR" baseline="0" dirty="0" smtClean="0"/>
              <a:t>Banks of Korea also introduced their own clerks and encourage users to get the answer by </a:t>
            </a:r>
            <a:r>
              <a:rPr lang="en-US" altLang="ko-KR" baseline="0" dirty="0" smtClean="0"/>
              <a:t>text dialogue.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1CE20-0D15-42EA-85C0-6563A297F5E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107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There are some properties</a:t>
            </a:r>
            <a:r>
              <a:rPr lang="en-US" altLang="ko-KR" baseline="0" dirty="0" smtClean="0"/>
              <a:t> for </a:t>
            </a:r>
            <a:r>
              <a:rPr lang="en-US" altLang="ko-KR" baseline="0" dirty="0" err="1" smtClean="0"/>
              <a:t>chatbots</a:t>
            </a:r>
            <a:r>
              <a:rPr lang="en-US" altLang="ko-KR" baseline="0" dirty="0" smtClean="0"/>
              <a:t>. </a:t>
            </a:r>
            <a:endParaRPr lang="en-US" altLang="ko-KR" baseline="0" dirty="0" smtClean="0"/>
          </a:p>
          <a:p>
            <a:r>
              <a:rPr lang="en-US" altLang="ko-KR" baseline="0" dirty="0" smtClean="0"/>
              <a:t>For </a:t>
            </a:r>
            <a:r>
              <a:rPr lang="en-US" altLang="ko-KR" baseline="0" dirty="0" smtClean="0"/>
              <a:t>instance </a:t>
            </a:r>
            <a:r>
              <a:rPr lang="en-US" altLang="ko-KR" baseline="0" dirty="0" err="1" smtClean="0"/>
              <a:t>chatbots</a:t>
            </a:r>
            <a:r>
              <a:rPr lang="en-US" altLang="ko-KR" baseline="0" dirty="0" smtClean="0"/>
              <a:t> </a:t>
            </a:r>
            <a:r>
              <a:rPr lang="en-US" altLang="ko-KR" baseline="0" dirty="0" smtClean="0"/>
              <a:t>have to answer similarly for inputs having similar meaning. </a:t>
            </a:r>
            <a:endParaRPr lang="en-US" altLang="ko-KR" baseline="0" dirty="0" smtClean="0"/>
          </a:p>
          <a:p>
            <a:r>
              <a:rPr lang="en-US" altLang="ko-KR" baseline="0" dirty="0" smtClean="0"/>
              <a:t>Even </a:t>
            </a:r>
            <a:r>
              <a:rPr lang="en-US" altLang="ko-KR" baseline="0" dirty="0" smtClean="0"/>
              <a:t>if we enter exchange rate of 100 dollars rather than the exchange of 100 dollars on the bank clerk, we want to get the amount of Korean won corresponding to 100 dollar. </a:t>
            </a:r>
            <a:endParaRPr lang="en-US" altLang="ko-KR" baseline="0" dirty="0" smtClean="0"/>
          </a:p>
          <a:p>
            <a:r>
              <a:rPr lang="en-US" altLang="ko-KR" baseline="0" dirty="0" smtClean="0"/>
              <a:t>Sometimes</a:t>
            </a:r>
            <a:r>
              <a:rPr lang="en-US" altLang="ko-KR" baseline="0" dirty="0" smtClean="0"/>
              <a:t>, we may enter a not-completed sentences, typos, or even abbreviations for the </a:t>
            </a:r>
            <a:r>
              <a:rPr lang="en-US" altLang="ko-KR" baseline="0" dirty="0" err="1" smtClean="0"/>
              <a:t>chatbot</a:t>
            </a:r>
            <a:r>
              <a:rPr lang="en-US" altLang="ko-KR" baseline="0" dirty="0" smtClean="0"/>
              <a:t>, but still want to get a right answer. </a:t>
            </a:r>
          </a:p>
          <a:p>
            <a:r>
              <a:rPr lang="en-US" altLang="ko-KR" baseline="0" dirty="0" smtClean="0"/>
              <a:t>However, </a:t>
            </a:r>
            <a:r>
              <a:rPr lang="en-US" altLang="ko-KR" baseline="0" dirty="0" smtClean="0"/>
              <a:t>many </a:t>
            </a:r>
            <a:r>
              <a:rPr lang="en-US" altLang="ko-KR" baseline="0" dirty="0" err="1" smtClean="0"/>
              <a:t>chatbots</a:t>
            </a:r>
            <a:r>
              <a:rPr lang="en-US" altLang="ko-KR" baseline="0" dirty="0" smtClean="0"/>
              <a:t> </a:t>
            </a:r>
            <a:r>
              <a:rPr lang="en-US" altLang="ko-KR" baseline="0" dirty="0" smtClean="0"/>
              <a:t>don’t have that properties. </a:t>
            </a:r>
          </a:p>
          <a:p>
            <a:r>
              <a:rPr lang="en-US" altLang="ko-KR" baseline="0" dirty="0" smtClean="0"/>
              <a:t>In this example, I succeeded to ask exchange, but failed to ask exchange rate on this clerk.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1CE20-0D15-42EA-85C0-6563A297F5E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653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As</a:t>
            </a:r>
            <a:r>
              <a:rPr lang="en-US" altLang="ko-KR" baseline="0" dirty="0" smtClean="0"/>
              <a:t> the matter of context, we sometimes omit some parts of the sentence when we talk to each other. </a:t>
            </a:r>
            <a:endParaRPr lang="en-US" altLang="ko-KR" baseline="0" dirty="0" smtClean="0"/>
          </a:p>
          <a:p>
            <a:r>
              <a:rPr lang="en-US" altLang="ko-KR" baseline="0" dirty="0" smtClean="0"/>
              <a:t>In the left example, you can see that the clerk didn’t reply according to the context.</a:t>
            </a:r>
          </a:p>
          <a:p>
            <a:r>
              <a:rPr lang="en-US" altLang="ko-KR" baseline="0" dirty="0" smtClean="0"/>
              <a:t>This </a:t>
            </a:r>
            <a:r>
              <a:rPr lang="en-US" altLang="ko-KR" baseline="0" dirty="0" smtClean="0"/>
              <a:t>clerk also failed to recognize similar usage. </a:t>
            </a:r>
            <a:endParaRPr lang="en-US" altLang="ko-KR" baseline="0" dirty="0" smtClean="0"/>
          </a:p>
          <a:p>
            <a:r>
              <a:rPr lang="en-US" altLang="ko-KR" baseline="0" dirty="0" smtClean="0"/>
              <a:t>When I just added 100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my text</a:t>
            </a:r>
            <a:r>
              <a:rPr lang="en-US" altLang="ko-KR" baseline="0" dirty="0" smtClean="0"/>
              <a:t>, the clerk replied to make me follow the form of the input to exchange.</a:t>
            </a:r>
          </a:p>
          <a:p>
            <a:r>
              <a:rPr lang="en-US" altLang="ko-KR" baseline="0" dirty="0" smtClean="0"/>
              <a:t>It </a:t>
            </a:r>
            <a:r>
              <a:rPr lang="en-US" altLang="ko-KR" baseline="0" dirty="0" smtClean="0"/>
              <a:t>is just a rule-based answer, so it means that this </a:t>
            </a:r>
            <a:r>
              <a:rPr lang="en-US" altLang="ko-KR" baseline="0" dirty="0" err="1" smtClean="0"/>
              <a:t>chatbot</a:t>
            </a:r>
            <a:r>
              <a:rPr lang="en-US" altLang="ko-KR" baseline="0" dirty="0" smtClean="0"/>
              <a:t> cannot recognize the similar usage.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1CE20-0D15-42EA-85C0-6563A297F5E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394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Because of that, we decided to implement a </a:t>
            </a:r>
            <a:r>
              <a:rPr lang="en-US" altLang="ko-KR" dirty="0" err="1" smtClean="0"/>
              <a:t>chatbot</a:t>
            </a:r>
            <a:r>
              <a:rPr lang="en-US" altLang="ko-KR" dirty="0" smtClean="0"/>
              <a:t> which can take care about the</a:t>
            </a:r>
            <a:r>
              <a:rPr lang="en-US" altLang="ko-KR" baseline="0" dirty="0" smtClean="0"/>
              <a:t> two-person </a:t>
            </a:r>
            <a:r>
              <a:rPr lang="en-US" altLang="ko-KR" baseline="0" dirty="0" smtClean="0"/>
              <a:t>goal-oriented conversation </a:t>
            </a:r>
            <a:r>
              <a:rPr lang="en-US" altLang="ko-KR" baseline="0" dirty="0" smtClean="0"/>
              <a:t>with wrong grammar, typos, and even needless emoji. </a:t>
            </a:r>
            <a:endParaRPr lang="en-US" altLang="ko-KR" baseline="0" dirty="0" smtClean="0"/>
          </a:p>
          <a:p>
            <a:r>
              <a:rPr lang="en-US" altLang="ko-KR" baseline="0" dirty="0" smtClean="0"/>
              <a:t>Additionally</a:t>
            </a:r>
            <a:r>
              <a:rPr lang="en-US" altLang="ko-KR" baseline="0" dirty="0" smtClean="0"/>
              <a:t>, we took care about expertized terminology from task-specific domain. </a:t>
            </a:r>
            <a:endParaRPr lang="en-US" altLang="ko-KR" baseline="0" dirty="0" smtClean="0"/>
          </a:p>
          <a:p>
            <a:r>
              <a:rPr lang="en-US" altLang="ko-KR" baseline="0" dirty="0" smtClean="0"/>
              <a:t>What </a:t>
            </a:r>
            <a:r>
              <a:rPr lang="en-US" altLang="ko-KR" baseline="0" dirty="0" smtClean="0"/>
              <a:t>we want to do is let the </a:t>
            </a:r>
            <a:r>
              <a:rPr lang="en-US" altLang="ko-KR" baseline="0" dirty="0" err="1" smtClean="0"/>
              <a:t>chatbot</a:t>
            </a:r>
            <a:r>
              <a:rPr lang="en-US" altLang="ko-KR" baseline="0" dirty="0" smtClean="0"/>
              <a:t> selects the right reaction from the answer pool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We originally planned to generation problem, but we turned it into the selection problem.</a:t>
            </a:r>
          </a:p>
          <a:p>
            <a:r>
              <a:rPr lang="en-US" altLang="ko-KR" baseline="0" dirty="0" smtClean="0"/>
              <a:t>Generation task has too wide possible response pool which makes us not to expect a proper response in most cases.</a:t>
            </a:r>
          </a:p>
          <a:p>
            <a:r>
              <a:rPr lang="en-US" altLang="ko-KR" baseline="0" dirty="0" smtClean="0"/>
              <a:t>However, selection task provides the response set, which makes </a:t>
            </a:r>
            <a:r>
              <a:rPr lang="en-US" altLang="ko-KR" baseline="0" dirty="0" err="1" smtClean="0"/>
              <a:t>chatbot</a:t>
            </a:r>
            <a:r>
              <a:rPr lang="en-US" altLang="ko-KR" baseline="0" dirty="0" smtClean="0"/>
              <a:t> to find the more accurate response.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1CE20-0D15-42EA-85C0-6563A297F5E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820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For this purpose, we decided to use Ubuntu dialogue corpus. </a:t>
            </a:r>
            <a:endParaRPr lang="en-US" altLang="ko-KR" dirty="0" smtClean="0"/>
          </a:p>
          <a:p>
            <a:r>
              <a:rPr lang="en-US" altLang="ko-KR" dirty="0" smtClean="0"/>
              <a:t>This </a:t>
            </a:r>
            <a:r>
              <a:rPr lang="en-US" altLang="ko-KR" dirty="0" smtClean="0"/>
              <a:t>dataset is the collection of logs from Ubuntu-related chat rooms. The goal of each</a:t>
            </a:r>
            <a:r>
              <a:rPr lang="en-US" altLang="ko-KR" baseline="0" dirty="0" smtClean="0"/>
              <a:t> data is to solve an Ubuntu user’s posted problem from the two-person dialogue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Since our target is to implement response sentence selection model for goal-oriented conversation, we selected this dataset.</a:t>
            </a:r>
            <a:endParaRPr lang="en-US" altLang="ko-KR" baseline="0" dirty="0" smtClean="0"/>
          </a:p>
          <a:p>
            <a:r>
              <a:rPr lang="en-US" altLang="ko-KR" baseline="0" dirty="0" smtClean="0"/>
              <a:t>Here is the formal detail. </a:t>
            </a:r>
            <a:endParaRPr lang="en-US" altLang="ko-KR" baseline="0" dirty="0" smtClean="0"/>
          </a:p>
          <a:p>
            <a:r>
              <a:rPr lang="en-US" altLang="ko-KR" baseline="0" dirty="0" smtClean="0"/>
              <a:t>The </a:t>
            </a:r>
            <a:r>
              <a:rPr lang="en-US" altLang="ko-KR" baseline="0" dirty="0" smtClean="0"/>
              <a:t>given task is to select the next utterance from given candidate set with one </a:t>
            </a:r>
            <a:r>
              <a:rPr lang="en-US" altLang="ko-KR" baseline="0" dirty="0" err="1" smtClean="0"/>
              <a:t>hundered</a:t>
            </a:r>
            <a:r>
              <a:rPr lang="en-US" altLang="ko-KR" baseline="0" dirty="0" smtClean="0"/>
              <a:t> of sentences, </a:t>
            </a:r>
            <a:endParaRPr lang="en-US" altLang="ko-KR" baseline="0" dirty="0" smtClean="0"/>
          </a:p>
          <a:p>
            <a:r>
              <a:rPr lang="en-US" altLang="ko-KR" baseline="0" dirty="0" smtClean="0"/>
              <a:t>where </a:t>
            </a:r>
            <a:r>
              <a:rPr lang="en-US" altLang="ko-KR" baseline="0" dirty="0" smtClean="0"/>
              <a:t>the only one of them is the correct answer. </a:t>
            </a:r>
            <a:endParaRPr lang="en-US" altLang="ko-KR" baseline="0" dirty="0" smtClean="0"/>
          </a:p>
          <a:p>
            <a:r>
              <a:rPr lang="en-US" altLang="ko-KR" baseline="0" dirty="0" smtClean="0"/>
              <a:t>The </a:t>
            </a:r>
            <a:r>
              <a:rPr lang="en-US" altLang="ko-KR" baseline="0" dirty="0" smtClean="0"/>
              <a:t>performance of the </a:t>
            </a:r>
            <a:r>
              <a:rPr lang="en-US" altLang="ko-KR" baseline="0" dirty="0" err="1" smtClean="0"/>
              <a:t>chatbot</a:t>
            </a:r>
            <a:r>
              <a:rPr lang="en-US" altLang="ko-KR" baseline="0" dirty="0" smtClean="0"/>
              <a:t> will be decided by the accuracy of the results from Top n in 100. </a:t>
            </a:r>
            <a:endParaRPr lang="en-US" altLang="ko-KR" baseline="0" dirty="0" smtClean="0"/>
          </a:p>
          <a:p>
            <a:r>
              <a:rPr lang="en-US" altLang="ko-KR" baseline="0" dirty="0" smtClean="0"/>
              <a:t>(For </a:t>
            </a:r>
            <a:r>
              <a:rPr lang="en-US" altLang="ko-KR" baseline="0" dirty="0" smtClean="0"/>
              <a:t>instance, Top 1 accuracy measures the number of right </a:t>
            </a:r>
            <a:r>
              <a:rPr lang="en-US" altLang="ko-KR" baseline="0" dirty="0" err="1" smtClean="0"/>
              <a:t>responces</a:t>
            </a:r>
            <a:r>
              <a:rPr lang="en-US" altLang="ko-KR" baseline="0" dirty="0" smtClean="0"/>
              <a:t> among the whole responses</a:t>
            </a:r>
            <a:r>
              <a:rPr lang="en-US" altLang="ko-KR" baseline="0" dirty="0" smtClean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1CE20-0D15-42EA-85C0-6563A297F5E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125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Here is an example of the dialogue.</a:t>
            </a:r>
            <a:r>
              <a:rPr lang="en-US" altLang="ko-KR" baseline="0" dirty="0" smtClean="0"/>
              <a:t> In this dialogue, user 1 wants to recognize his </a:t>
            </a:r>
            <a:r>
              <a:rPr lang="en-US" altLang="ko-KR" baseline="0" dirty="0" err="1" smtClean="0"/>
              <a:t>ipod</a:t>
            </a:r>
            <a:r>
              <a:rPr lang="en-US" altLang="ko-KR" baseline="0" dirty="0" smtClean="0"/>
              <a:t> on the Ubuntu via </a:t>
            </a:r>
            <a:r>
              <a:rPr lang="en-US" altLang="ko-KR" baseline="0" dirty="0" err="1" smtClean="0"/>
              <a:t>gtkpod</a:t>
            </a:r>
            <a:r>
              <a:rPr lang="en-US" altLang="ko-KR" baseline="0" dirty="0" smtClean="0"/>
              <a:t> and write some songs into his device.</a:t>
            </a:r>
          </a:p>
          <a:p>
            <a:r>
              <a:rPr lang="en-US" altLang="ko-KR" baseline="0" dirty="0" smtClean="0"/>
              <a:t>The proper answer in this case should be a sentence what user2 experienced on that tool.</a:t>
            </a:r>
          </a:p>
          <a:p>
            <a:r>
              <a:rPr lang="en-US" altLang="ko-KR" baseline="0" dirty="0" smtClean="0"/>
              <a:t>In the dialogue, you can see some typos and wrong grammars on the user1.</a:t>
            </a:r>
          </a:p>
          <a:p>
            <a:r>
              <a:rPr lang="en-US" altLang="ko-KR" baseline="0" dirty="0" smtClean="0"/>
              <a:t>In the candidate set, there are some possible simple answers like No on number 12, hesitating answer on number 26, and so 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1CE20-0D15-42EA-85C0-6563A297F5E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373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 the same paper that introduced Ubuntu dialogue corpus, they introduced their baseline model to decide</a:t>
            </a:r>
            <a:r>
              <a:rPr lang="en-US" altLang="ko-KR" baseline="0" dirty="0" smtClean="0"/>
              <a:t> the right result. </a:t>
            </a:r>
            <a:endParaRPr lang="en-US" altLang="ko-KR" baseline="0" dirty="0" smtClean="0"/>
          </a:p>
          <a:p>
            <a:r>
              <a:rPr lang="en-US" altLang="ko-KR" baseline="0" dirty="0" smtClean="0"/>
              <a:t>It </a:t>
            </a:r>
            <a:r>
              <a:rPr lang="en-US" altLang="ko-KR" baseline="0" dirty="0" smtClean="0"/>
              <a:t>takes conversations and responses as a vector of words, and the recurrent neural network captures the meaning of each sentences. </a:t>
            </a:r>
            <a:endParaRPr lang="en-US" altLang="ko-KR" baseline="0" dirty="0" smtClean="0"/>
          </a:p>
          <a:p>
            <a:r>
              <a:rPr lang="en-US" altLang="ko-KR" baseline="0" dirty="0" smtClean="0"/>
              <a:t>Then </a:t>
            </a:r>
            <a:r>
              <a:rPr lang="en-US" altLang="ko-KR" baseline="0" dirty="0" smtClean="0"/>
              <a:t>it predicts the response </a:t>
            </a:r>
            <a:r>
              <a:rPr lang="en-US" altLang="ko-KR" baseline="0" dirty="0" smtClean="0"/>
              <a:t>and compares to the actual response by taking dot product. </a:t>
            </a:r>
          </a:p>
          <a:p>
            <a:r>
              <a:rPr lang="en-US" altLang="ko-KR" baseline="0" dirty="0" smtClean="0"/>
              <a:t>As </a:t>
            </a:r>
            <a:r>
              <a:rPr lang="en-US" altLang="ko-KR" baseline="0" dirty="0" smtClean="0"/>
              <a:t>the dot product gets bigger, the prediction goes similar to the answer. </a:t>
            </a:r>
            <a:endParaRPr lang="en-US" altLang="ko-KR" baseline="0" dirty="0" smtClean="0"/>
          </a:p>
          <a:p>
            <a:r>
              <a:rPr lang="en-US" altLang="ko-KR" baseline="0" dirty="0" smtClean="0"/>
              <a:t>Finally</a:t>
            </a:r>
            <a:r>
              <a:rPr lang="en-US" altLang="ko-KR" baseline="0" dirty="0" smtClean="0"/>
              <a:t>, it converts that value to the probability. </a:t>
            </a:r>
            <a:endParaRPr lang="en-US" altLang="ko-KR" baseline="0" dirty="0" smtClean="0"/>
          </a:p>
          <a:p>
            <a:r>
              <a:rPr lang="en-US" altLang="ko-KR" baseline="0" dirty="0" smtClean="0"/>
              <a:t>Then it sorts </a:t>
            </a:r>
            <a:r>
              <a:rPr lang="en-US" altLang="ko-KR" baseline="0" dirty="0" smtClean="0"/>
              <a:t>the probability for each candidates to get the top n answers. </a:t>
            </a:r>
            <a:endParaRPr lang="en-US" altLang="ko-KR" baseline="0" dirty="0" smtClean="0"/>
          </a:p>
          <a:p>
            <a:r>
              <a:rPr lang="en-US" altLang="ko-KR" baseline="0" dirty="0" smtClean="0"/>
              <a:t>Now </a:t>
            </a:r>
            <a:r>
              <a:rPr lang="en-US" altLang="ko-KR" baseline="0" dirty="0" smtClean="0"/>
              <a:t>we will introduce our model.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1CE20-0D15-42EA-85C0-6563A297F5E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265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62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46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9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4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2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59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5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83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7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2C29E-9832-47D5-AF43-442136865ABE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3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777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342943"/>
            <a:ext cx="1224137" cy="349753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395535" y="2204864"/>
            <a:ext cx="8352929" cy="120032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atin typeface="+mj-ea"/>
                <a:ea typeface="+mj-ea"/>
              </a:rPr>
              <a:t>Sentence Selection </a:t>
            </a:r>
            <a:r>
              <a:rPr lang="en-US" altLang="ko-KR" sz="3600" b="1" dirty="0" err="1" smtClean="0">
                <a:latin typeface="+mj-ea"/>
                <a:ea typeface="+mj-ea"/>
              </a:rPr>
              <a:t>Chatbot</a:t>
            </a:r>
            <a:r>
              <a:rPr lang="en-US" altLang="ko-KR" sz="3600" b="1" dirty="0" smtClean="0">
                <a:latin typeface="+mj-ea"/>
                <a:ea typeface="+mj-ea"/>
              </a:rPr>
              <a:t> for Ubuntu Dialog Corpus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28184" y="4797152"/>
            <a:ext cx="2088232" cy="156966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Group 1</a:t>
            </a:r>
          </a:p>
          <a:p>
            <a:endParaRPr lang="en-US" altLang="ko-KR" sz="1600" dirty="0"/>
          </a:p>
          <a:p>
            <a:r>
              <a:rPr lang="en-US" altLang="ko-KR" sz="1600" dirty="0" err="1" smtClean="0"/>
              <a:t>Aydar</a:t>
            </a:r>
            <a:endParaRPr lang="en-US" altLang="ko-KR" sz="1600" dirty="0" smtClean="0"/>
          </a:p>
          <a:p>
            <a:r>
              <a:rPr lang="en-US" altLang="ko-KR" sz="1600" dirty="0" err="1" smtClean="0"/>
              <a:t>Seungwoo</a:t>
            </a:r>
            <a:r>
              <a:rPr lang="en-US" altLang="ko-KR" sz="1600" dirty="0" smtClean="0"/>
              <a:t> Yoon</a:t>
            </a:r>
          </a:p>
          <a:p>
            <a:r>
              <a:rPr lang="en-US" altLang="ko-KR" sz="1600" dirty="0" err="1" smtClean="0"/>
              <a:t>Chansu</a:t>
            </a:r>
            <a:r>
              <a:rPr lang="en-US" altLang="ko-KR" sz="1600" dirty="0" smtClean="0"/>
              <a:t> Park</a:t>
            </a:r>
          </a:p>
          <a:p>
            <a:r>
              <a:rPr lang="en-US" altLang="ko-KR" sz="1600" dirty="0" err="1" smtClean="0"/>
              <a:t>Shinhyung</a:t>
            </a:r>
            <a:r>
              <a:rPr lang="en-US" altLang="ko-KR" sz="1600" dirty="0" smtClean="0"/>
              <a:t> Kim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8458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22828" y="2204864"/>
            <a:ext cx="7822229" cy="203132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Motivation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altLang="ko-KR" b="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Problem Description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altLang="ko-KR" b="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Baseline Model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Our Model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altLang="ko-KR" b="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Algorithm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Results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altLang="ko-KR" b="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Conclusion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2179" y="359078"/>
            <a:ext cx="2925685" cy="4770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tx2"/>
                </a:solidFill>
                <a:latin typeface="+mj-ea"/>
                <a:ea typeface="+mj-ea"/>
              </a:rPr>
              <a:t>Table of Contents</a:t>
            </a:r>
            <a:endParaRPr lang="ko-KR" altLang="en-US" sz="25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647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22828" y="1141874"/>
            <a:ext cx="8253628" cy="1754326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Context/Goal recognition is important for AIs</a:t>
            </a: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- To interact with humans, robots have to understand what is needed for humans and have to answer/react properly</a:t>
            </a:r>
          </a:p>
          <a:p>
            <a:pPr latinLnBrk="0"/>
            <a:endParaRPr lang="en-US" altLang="ko-KR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As an example, many companies launch their </a:t>
            </a:r>
            <a:r>
              <a:rPr lang="en-US" altLang="ko-KR" dirty="0" err="1" smtClean="0">
                <a:solidFill>
                  <a:schemeClr val="tx1"/>
                </a:solidFill>
                <a:latin typeface="Cambria Math" panose="02040503050406030204" pitchFamily="18" charset="0"/>
              </a:rPr>
              <a:t>chatbots</a:t>
            </a: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 to solve customers requests automatically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2179" y="359078"/>
            <a:ext cx="2925685" cy="4770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tx2"/>
                </a:solidFill>
                <a:latin typeface="+mj-ea"/>
                <a:ea typeface="+mj-ea"/>
              </a:rPr>
              <a:t>Motivation</a:t>
            </a:r>
            <a:endParaRPr lang="ko-KR" altLang="en-US" sz="25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60885" y="2924944"/>
            <a:ext cx="2686979" cy="3033628"/>
            <a:chOff x="660885" y="2924944"/>
            <a:chExt cx="2686979" cy="303362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01" b="43700"/>
            <a:stretch/>
          </p:blipFill>
          <p:spPr>
            <a:xfrm>
              <a:off x="660885" y="2924944"/>
              <a:ext cx="2448272" cy="257065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683568" y="558924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Google Assistant</a:t>
              </a:r>
              <a:endParaRPr lang="ko-KR" altLang="en-US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292080" y="2924944"/>
            <a:ext cx="2514600" cy="3245880"/>
            <a:chOff x="5242755" y="2924944"/>
            <a:chExt cx="2514600" cy="3245880"/>
          </a:xfrm>
        </p:grpSpPr>
        <p:sp>
          <p:nvSpPr>
            <p:cNvPr id="10" name="TextBox 9"/>
            <p:cNvSpPr txBox="1"/>
            <p:nvPr/>
          </p:nvSpPr>
          <p:spPr>
            <a:xfrm>
              <a:off x="5287260" y="5524493"/>
              <a:ext cx="24255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Wooribank</a:t>
              </a:r>
              <a:endPara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(Deposit/Savings part)</a:t>
              </a:r>
              <a:endParaRPr lang="ko-KR" altLang="en-US" dirty="0">
                <a:latin typeface="Cambria Math" panose="02040503050406030204" pitchFamily="18" charset="0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450" b="14300"/>
            <a:stretch/>
          </p:blipFill>
          <p:spPr>
            <a:xfrm>
              <a:off x="5242755" y="2924944"/>
              <a:ext cx="2514600" cy="2376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83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22828" y="1141874"/>
            <a:ext cx="7822229" cy="1477328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dirty="0" err="1" smtClean="0">
                <a:solidFill>
                  <a:schemeClr val="tx1"/>
                </a:solidFill>
                <a:latin typeface="Cambria Math" panose="02040503050406030204" pitchFamily="18" charset="0"/>
              </a:rPr>
              <a:t>Chatbots</a:t>
            </a: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 have to answer similarly for inputs having similar meaning.</a:t>
            </a: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Also, they somehow have to recognize not a full sentence, even with broken grammar or some typos/abbreviations.</a:t>
            </a:r>
          </a:p>
          <a:p>
            <a:pPr latinLnBrk="0"/>
            <a:endParaRPr lang="en-US" altLang="ko-KR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Currently, some </a:t>
            </a:r>
            <a:r>
              <a:rPr lang="en-US" altLang="ko-KR" dirty="0" err="1" smtClean="0">
                <a:solidFill>
                  <a:schemeClr val="tx1"/>
                </a:solidFill>
                <a:latin typeface="Cambria Math" panose="02040503050406030204" pitchFamily="18" charset="0"/>
              </a:rPr>
              <a:t>chatbots</a:t>
            </a: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 cannot do that.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2179" y="359078"/>
            <a:ext cx="2925685" cy="4770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tx2"/>
                </a:solidFill>
                <a:latin typeface="+mj-ea"/>
                <a:ea typeface="+mj-ea"/>
              </a:rPr>
              <a:t>Motivation</a:t>
            </a:r>
            <a:endParaRPr lang="ko-KR" altLang="en-US" sz="25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4268" y="2837139"/>
            <a:ext cx="2574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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Succeed to ask </a:t>
            </a:r>
            <a:r>
              <a:rPr lang="ko-KR" altLang="en-US" dirty="0" smtClean="0">
                <a:latin typeface="Cambria Math" panose="02040503050406030204" pitchFamily="18" charset="0"/>
              </a:rPr>
              <a:t>환전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(exchange), but failed to ask </a:t>
            </a:r>
            <a:r>
              <a:rPr lang="ko-KR" altLang="en-US" dirty="0" smtClean="0">
                <a:latin typeface="Cambria Math" panose="02040503050406030204" pitchFamily="18" charset="0"/>
              </a:rPr>
              <a:t>환율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(exchange rate)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4268" y="4005064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This </a:t>
            </a:r>
            <a:r>
              <a:rPr lang="en-US" altLang="ko-KR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chatbot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cannot recognize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similar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words.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1" b="12201"/>
          <a:stretch/>
        </p:blipFill>
        <p:spPr>
          <a:xfrm>
            <a:off x="3347864" y="2837139"/>
            <a:ext cx="2682390" cy="3830400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422179" y="2837139"/>
            <a:ext cx="2277613" cy="3038392"/>
            <a:chOff x="422179" y="2837139"/>
            <a:chExt cx="2277613" cy="3038392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51" b="44750"/>
            <a:stretch/>
          </p:blipFill>
          <p:spPr>
            <a:xfrm>
              <a:off x="422179" y="2837139"/>
              <a:ext cx="2268430" cy="2286546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22179" y="5229200"/>
              <a:ext cx="22776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Acts same as previous slide</a:t>
              </a:r>
              <a:endParaRPr lang="ko-KR" altLang="en-US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045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22828" y="1141874"/>
            <a:ext cx="7822229" cy="369332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Performance of some </a:t>
            </a:r>
            <a:r>
              <a:rPr lang="en-US" altLang="ko-KR" dirty="0" err="1" smtClean="0">
                <a:solidFill>
                  <a:schemeClr val="tx1"/>
                </a:solidFill>
                <a:latin typeface="Cambria Math" panose="02040503050406030204" pitchFamily="18" charset="0"/>
              </a:rPr>
              <a:t>chatbot</a:t>
            </a: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 is awkward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2179" y="359078"/>
            <a:ext cx="2925685" cy="4770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tx2"/>
                </a:solidFill>
                <a:latin typeface="+mj-ea"/>
                <a:ea typeface="+mj-ea"/>
              </a:rPr>
              <a:t>Motivation</a:t>
            </a:r>
            <a:endParaRPr lang="ko-KR" altLang="en-US" sz="25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3" y="1844824"/>
            <a:ext cx="4897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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After asking </a:t>
            </a:r>
            <a:r>
              <a:rPr lang="ko-KR" altLang="en-US" dirty="0" smtClean="0">
                <a:latin typeface="Cambria Math" panose="02040503050406030204" pitchFamily="18" charset="0"/>
              </a:rPr>
              <a:t>미국 환율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(dollar exchange rate), asking </a:t>
            </a:r>
            <a:r>
              <a:rPr lang="ko-KR" altLang="en-US" dirty="0" smtClean="0">
                <a:latin typeface="Cambria Math" panose="02040503050406030204" pitchFamily="18" charset="0"/>
              </a:rPr>
              <a:t>중국은</a:t>
            </a:r>
            <a:r>
              <a:rPr lang="en-US" altLang="ko-KR" dirty="0" smtClean="0">
                <a:latin typeface="Cambria Math" panose="02040503050406030204" pitchFamily="18" charset="0"/>
              </a:rPr>
              <a:t>? (What about china?)</a:t>
            </a:r>
            <a:r>
              <a:rPr lang="ko-KR" altLang="en-US" dirty="0" smtClean="0">
                <a:latin typeface="Cambria Math" panose="02040503050406030204" pitchFamily="18" charset="0"/>
              </a:rPr>
              <a:t>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makes failure to get an answer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4268" y="2837139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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Succeed to ask </a:t>
            </a:r>
            <a:r>
              <a:rPr lang="ko-KR" altLang="en-US" dirty="0" smtClean="0">
                <a:latin typeface="Cambria Math" panose="02040503050406030204" pitchFamily="18" charset="0"/>
              </a:rPr>
              <a:t>달러 환율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(dollar exchange rate), but failed to ask 100</a:t>
            </a:r>
            <a:r>
              <a:rPr lang="ko-KR" altLang="en-US" dirty="0" smtClean="0">
                <a:latin typeface="Cambria Math" panose="02040503050406030204" pitchFamily="18" charset="0"/>
              </a:rPr>
              <a:t>달러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4268" y="4005064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This </a:t>
            </a:r>
            <a:r>
              <a:rPr lang="en-US" altLang="ko-KR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chatbot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cannot recognize neither context nor similar usage.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2" b="13250"/>
          <a:stretch/>
        </p:blipFill>
        <p:spPr>
          <a:xfrm>
            <a:off x="422178" y="1713490"/>
            <a:ext cx="2763674" cy="3830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0" b="12200"/>
          <a:stretch/>
        </p:blipFill>
        <p:spPr>
          <a:xfrm>
            <a:off x="3347863" y="2837139"/>
            <a:ext cx="2644129" cy="383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9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22828" y="1141874"/>
            <a:ext cx="7822229" cy="4247317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Implement a </a:t>
            </a:r>
            <a:r>
              <a:rPr lang="en-US" altLang="ko-KR" dirty="0" err="1" smtClean="0">
                <a:solidFill>
                  <a:schemeClr val="tx1"/>
                </a:solidFill>
                <a:latin typeface="Cambria Math" panose="02040503050406030204" pitchFamily="18" charset="0"/>
              </a:rPr>
              <a:t>chatbot</a:t>
            </a: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 which recognizes a two-person </a:t>
            </a: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goal-oriented conversation </a:t>
            </a: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including </a:t>
            </a:r>
          </a:p>
          <a:p>
            <a:pPr marL="285750" indent="-285750" latinLnBrk="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(some) Wrong grammar</a:t>
            </a:r>
          </a:p>
          <a:p>
            <a:pPr marL="285750" indent="-285750" latinLnBrk="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Typos</a:t>
            </a:r>
          </a:p>
          <a:p>
            <a:pPr marL="285750" indent="-285750" latinLnBrk="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Expertized terminology (task-specific domain)</a:t>
            </a:r>
          </a:p>
          <a:p>
            <a:pPr marL="285750" indent="-285750" latinLnBrk="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Text-based </a:t>
            </a:r>
            <a:r>
              <a:rPr lang="en-US" altLang="ko-KR" dirty="0" err="1" smtClean="0">
                <a:solidFill>
                  <a:schemeClr val="tx1"/>
                </a:solidFill>
                <a:latin typeface="Cambria Math" panose="02040503050406030204" pitchFamily="18" charset="0"/>
              </a:rPr>
              <a:t>emojis</a:t>
            </a:r>
            <a:endParaRPr lang="en-US" altLang="ko-KR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latinLnBrk="0"/>
            <a:endParaRPr lang="en-US" altLang="ko-KR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And then select right reaction from the answer pool,</a:t>
            </a:r>
          </a:p>
          <a:p>
            <a:pPr latinLnBrk="0"/>
            <a:r>
              <a:rPr lang="en-US" altLang="ko-KR" dirty="0">
                <a:solidFill>
                  <a:schemeClr val="tx1"/>
                </a:solidFill>
                <a:latin typeface="Cambria Math" panose="02040503050406030204" pitchFamily="18" charset="0"/>
              </a:rPr>
              <a:t>w</a:t>
            </a: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hich should not be hand-crafted, rule-based systems or based on hand-crafted </a:t>
            </a: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features</a:t>
            </a:r>
          </a:p>
          <a:p>
            <a:pPr latinLnBrk="0"/>
            <a:endParaRPr lang="en-US" altLang="ko-KR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Generation task: too wide possible response pool, cannot expect a proper response in most cases</a:t>
            </a: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Selection task: provide a limited response pool, makes </a:t>
            </a:r>
            <a:r>
              <a:rPr lang="en-US" altLang="ko-KR" dirty="0" err="1" smtClean="0">
                <a:solidFill>
                  <a:schemeClr val="tx1"/>
                </a:solidFill>
                <a:latin typeface="Cambria Math" panose="02040503050406030204" pitchFamily="18" charset="0"/>
              </a:rPr>
              <a:t>chatbot</a:t>
            </a: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 to find the more </a:t>
            </a:r>
            <a:r>
              <a:rPr lang="en-US" altLang="ko-KR" dirty="0" err="1" smtClean="0">
                <a:solidFill>
                  <a:schemeClr val="tx1"/>
                </a:solidFill>
                <a:latin typeface="Cambria Math" panose="02040503050406030204" pitchFamily="18" charset="0"/>
              </a:rPr>
              <a:t>accuract</a:t>
            </a: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 response</a:t>
            </a:r>
            <a:endParaRPr lang="en-US" altLang="ko-KR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179" y="359078"/>
            <a:ext cx="3357733" cy="4770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tx2"/>
                </a:solidFill>
                <a:latin typeface="+mj-ea"/>
                <a:ea typeface="+mj-ea"/>
              </a:rPr>
              <a:t>Problem Description</a:t>
            </a:r>
            <a:endParaRPr lang="ko-KR" altLang="en-US" sz="25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27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22828" y="1141874"/>
            <a:ext cx="7822229" cy="3970318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chemeClr val="tx1"/>
                </a:solidFill>
                <a:latin typeface="Cambria Math" panose="02040503050406030204" pitchFamily="18" charset="0"/>
              </a:rPr>
              <a:t>Dataset: Ubuntu Dialogue Corpus</a:t>
            </a:r>
            <a:r>
              <a:rPr lang="en-US" altLang="ko-KR" baseline="30000" dirty="0">
                <a:solidFill>
                  <a:schemeClr val="tx1"/>
                </a:solidFill>
                <a:latin typeface="Cambria Math" panose="02040503050406030204" pitchFamily="18" charset="0"/>
              </a:rPr>
              <a:t> 1</a:t>
            </a:r>
            <a:endParaRPr lang="en-US" altLang="ko-KR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marL="285750" indent="-285750" latinLnBrk="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Cambria Math" panose="02040503050406030204" pitchFamily="18" charset="0"/>
              </a:rPr>
              <a:t>collection of logs from Ubuntu-related chat rooms</a:t>
            </a:r>
          </a:p>
          <a:p>
            <a:pPr marL="285750" indent="-285750" latinLnBrk="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Cambria Math" panose="02040503050406030204" pitchFamily="18" charset="0"/>
              </a:rPr>
              <a:t>prepared to solve an Ubuntu user’s posted </a:t>
            </a: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problem</a:t>
            </a:r>
          </a:p>
          <a:p>
            <a:pPr marL="285750" indent="-285750" latinLnBrk="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Cambria Math" panose="02040503050406030204" pitchFamily="18" charset="0"/>
              </a:rPr>
              <a:t>a</a:t>
            </a: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ppropriate dataset to construct response sentence selection model for goal-oriented conversation (like bank clerks)</a:t>
            </a:r>
            <a:endParaRPr lang="en-US" altLang="ko-KR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latinLnBrk="0"/>
            <a:endParaRPr lang="en-US" altLang="ko-KR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Details: </a:t>
            </a:r>
          </a:p>
          <a:p>
            <a:pPr marL="285750" indent="-285750" latinLnBrk="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Task</a:t>
            </a:r>
            <a:r>
              <a:rPr lang="en-US" altLang="ko-KR" dirty="0">
                <a:solidFill>
                  <a:schemeClr val="tx1"/>
                </a:solidFill>
                <a:latin typeface="Cambria Math" panose="02040503050406030204" pitchFamily="18" charset="0"/>
              </a:rPr>
              <a:t>: select the next utterance from given candidate </a:t>
            </a: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set</a:t>
            </a:r>
          </a:p>
          <a:p>
            <a:pPr marL="285750" indent="-285750" latinLnBrk="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Candidate </a:t>
            </a:r>
            <a:r>
              <a:rPr lang="en-US" altLang="ko-KR" dirty="0">
                <a:solidFill>
                  <a:schemeClr val="tx1"/>
                </a:solidFill>
                <a:latin typeface="Cambria Math" panose="02040503050406030204" pitchFamily="18" charset="0"/>
              </a:rPr>
              <a:t>set will contain between 1 option that is correct and 99 options that are incorrect (for a total of 100).</a:t>
            </a:r>
          </a:p>
          <a:p>
            <a:pPr marL="285750" indent="-285750" latinLnBrk="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Evaluation criteria: </a:t>
            </a:r>
            <a:b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</a:b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Correct accuracy of the results from Top n in 100 (n =  1, 2, 5, 10, 50)</a:t>
            </a:r>
            <a:b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</a:br>
            <a:endParaRPr lang="en-US" altLang="ko-KR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marL="285750" indent="-285750" latinLnBrk="0">
              <a:buFontTx/>
              <a:buChar char="-"/>
            </a:pPr>
            <a:endParaRPr lang="en-US" altLang="ko-KR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179" y="359078"/>
            <a:ext cx="3357733" cy="4770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tx2"/>
                </a:solidFill>
                <a:latin typeface="+mj-ea"/>
                <a:ea typeface="+mj-ea"/>
              </a:rPr>
              <a:t>Problem Description</a:t>
            </a:r>
            <a:endParaRPr lang="ko-KR" altLang="en-US" sz="25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331640" y="6013470"/>
            <a:ext cx="5760641" cy="619886"/>
          </a:xfrm>
        </p:spPr>
        <p:txBody>
          <a:bodyPr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 </a:t>
            </a:r>
            <a:r>
              <a:rPr lang="en-US" altLang="ko-KR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Ubuntu Dialogue Corpus: A Large Dataset for Research in Unstructured Multi-Turn Dialogue </a:t>
            </a: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Systems arXiv:1506.08909v3 [cs.CL]</a:t>
            </a:r>
            <a:endParaRPr lang="ko-KR" alt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15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22828" y="1141874"/>
            <a:ext cx="7822229" cy="3539430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=================== 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Context </a:t>
            </a:r>
            <a:r>
              <a:rPr lang="en-US" altLang="ko-KR" sz="140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===================</a:t>
            </a:r>
            <a:endParaRPr lang="en-US" altLang="ko-KR" sz="1400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latinLnBrk="0"/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User1: ugh 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ubuntu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wotn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 read my 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ipod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... 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 can 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acess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 the 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harddrive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 but 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gtkpod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 wont recognize it.. :( </a:t>
            </a:r>
          </a:p>
          <a:p>
            <a:pPr latinLnBrk="0"/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User2: Try 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rhythmbox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. 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rhythmbox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 reads 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ipods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 nicely in breezy 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latinLnBrk="0"/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User1: 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SEjeff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 can put songs on my 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ipod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 through 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rhythmbox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? </a:t>
            </a:r>
          </a:p>
          <a:p>
            <a:pPr latinLnBrk="0"/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===================</a:t>
            </a:r>
            <a:r>
              <a:rPr lang="en-US" altLang="ko-KR" sz="140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Correct Answer =================== </a:t>
            </a:r>
            <a:endParaRPr lang="en-US" altLang="ko-KR" sz="1400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82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: No, but I got 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gtkpod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 to work perfectly with my 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nano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 and breezy </a:t>
            </a:r>
          </a:p>
          <a:p>
            <a:pPr latinLnBrk="0"/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=================== </a:t>
            </a:r>
            <a:r>
              <a:rPr lang="en-US" altLang="ko-KR" sz="140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Example of utterances 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===================</a:t>
            </a:r>
            <a:b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</a:b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3: I doubt they would even consider giving support... </a:t>
            </a:r>
            <a:endParaRPr lang="en-US" altLang="ko-KR" sz="1400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latinLnBrk="0"/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12: no </a:t>
            </a:r>
            <a:endParaRPr lang="en-US" altLang="ko-KR" sz="1400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latinLnBrk="0"/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26: I'm not sure then. </a:t>
            </a:r>
            <a:endParaRPr lang="en-US" altLang="ko-KR" sz="1400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latinLnBrk="0"/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41: ok, let that finish first then </a:t>
            </a:r>
            <a:endParaRPr lang="en-US" altLang="ko-KR" sz="1400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latinLnBrk="0"/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67: use /join #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kubuntu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-de </a:t>
            </a:r>
            <a:endParaRPr lang="en-US" altLang="ko-KR" sz="1400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latinLnBrk="0"/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82: No, but I got 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gtkpod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 to work perfectly with my 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nano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 and breezy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91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: I 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dont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 know, you said it was 4yrs old, I thought you may know of the bug off hand.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98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: </a:t>
            </a:r>
            <a:r>
              <a:rPr lang="en-US" altLang="ko-KR" sz="1400" dirty="0" err="1">
                <a:solidFill>
                  <a:schemeClr val="tx1"/>
                </a:solidFill>
                <a:latin typeface="Cambria Math" panose="02040503050406030204" pitchFamily="18" charset="0"/>
              </a:rPr>
              <a:t>itm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</a:rPr>
              <a:t> must be in options - somewhere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2179" y="359078"/>
            <a:ext cx="3357733" cy="4770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tx2"/>
                </a:solidFill>
                <a:latin typeface="+mj-ea"/>
                <a:ea typeface="+mj-ea"/>
              </a:rPr>
              <a:t>Problem Description</a:t>
            </a:r>
            <a:endParaRPr lang="ko-KR" altLang="en-US" sz="25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322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7421" y="3685332"/>
                <a:ext cx="7822229" cy="1477328"/>
              </a:xfrm>
              <a:prstGeom prst="rect">
                <a:avLst/>
              </a:prstGeom>
              <a:ln w="31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 latinLnBrk="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: vector of words (</a:t>
                </a:r>
                <a:r>
                  <a:rPr lang="en-US" altLang="ko-KR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splitted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</a:p>
              <a:p>
                <a:pPr marL="285750" indent="-285750" latinLnBrk="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RNN: captures the meaning of conversation and response</a:t>
                </a:r>
              </a:p>
              <a:p>
                <a:pPr marL="285750" indent="-285750" latinLnBrk="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𝑀𝑟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: dot product of prediction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 and the actual response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).</a:t>
                </a:r>
              </a:p>
              <a:p>
                <a:pPr marL="742950" lvl="1" indent="-285750" latinLnBrk="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The larger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goes, prediction goes similar to the answer</a:t>
                </a:r>
              </a:p>
              <a:p>
                <a:pPr marL="285750" indent="-285750" latinLnBrk="0">
                  <a:buFontTx/>
                  <a:buChar char="-"/>
                </a:pPr>
                <a:r>
                  <a:rPr lang="en-US" altLang="ko-KR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Softmax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to convert to the probability</a:t>
                </a:r>
                <a:endParaRPr lang="en-US" altLang="ko-KR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21" y="3685332"/>
                <a:ext cx="7822229" cy="1477328"/>
              </a:xfrm>
              <a:prstGeom prst="rect">
                <a:avLst/>
              </a:prstGeom>
              <a:blipFill>
                <a:blip r:embed="rId4"/>
                <a:stretch>
                  <a:fillRect l="-545" t="-2893" b="-5372"/>
                </a:stretch>
              </a:blipFill>
              <a:ln w="31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22179" y="359078"/>
            <a:ext cx="3357733" cy="4770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tx2"/>
                </a:solidFill>
                <a:latin typeface="+mj-ea"/>
                <a:ea typeface="+mj-ea"/>
              </a:rPr>
              <a:t>Baseline Model</a:t>
            </a:r>
            <a:endParaRPr lang="ko-KR" altLang="en-US" sz="25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331640" y="6013470"/>
            <a:ext cx="5760641" cy="619886"/>
          </a:xfrm>
        </p:spPr>
        <p:txBody>
          <a:bodyPr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 </a:t>
            </a:r>
            <a:r>
              <a:rPr lang="en-US" altLang="ko-KR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Ubuntu Dialogue Corpus: A Large Dataset for Research in Unstructured Multi-Turn Dialogue </a:t>
            </a: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Systems arXiv:1506.08909v3 [cs.CL]</a:t>
            </a:r>
            <a:endParaRPr lang="ko-KR" alt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320789" y="916679"/>
            <a:ext cx="6563580" cy="2583987"/>
            <a:chOff x="1320789" y="916679"/>
            <a:chExt cx="6563580" cy="258398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55776" y="916679"/>
              <a:ext cx="3605521" cy="2583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320789" y="1685667"/>
              <a:ext cx="1461040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conversation</a:t>
              </a:r>
              <a:endParaRPr lang="ko-KR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92278" y="3032079"/>
              <a:ext cx="1089551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response</a:t>
              </a:r>
              <a:endParaRPr lang="ko-KR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03232" y="1929382"/>
              <a:ext cx="128113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probability</a:t>
              </a:r>
              <a:endParaRPr lang="ko-KR" altLang="en-US" dirty="0">
                <a:latin typeface="Cambria Math" panose="02040503050406030204" pitchFamily="18" charset="0"/>
              </a:endParaRPr>
            </a:p>
          </p:txBody>
        </p:sp>
        <p:cxnSp>
          <p:nvCxnSpPr>
            <p:cNvPr id="13" name="직선 화살표 연결선 12"/>
            <p:cNvCxnSpPr>
              <a:stCxn id="9" idx="3"/>
            </p:cNvCxnSpPr>
            <p:nvPr/>
          </p:nvCxnSpPr>
          <p:spPr>
            <a:xfrm>
              <a:off x="2781829" y="1870333"/>
              <a:ext cx="53512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10" idx="3"/>
            </p:cNvCxnSpPr>
            <p:nvPr/>
          </p:nvCxnSpPr>
          <p:spPr>
            <a:xfrm>
              <a:off x="2781829" y="3216745"/>
              <a:ext cx="5351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endCxn id="11" idx="1"/>
            </p:cNvCxnSpPr>
            <p:nvPr/>
          </p:nvCxnSpPr>
          <p:spPr>
            <a:xfrm>
              <a:off x="6161297" y="2104441"/>
              <a:ext cx="441935" cy="96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5507372" y="2840694"/>
              <a:ext cx="1728924" cy="5676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Softmax</a:t>
              </a:r>
              <a:endPara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100 responses</a:t>
              </a:r>
              <a:endParaRPr lang="ko-KR" altLang="en-US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7" name="직선 화살표 연결선 16"/>
            <p:cNvCxnSpPr>
              <a:stCxn id="16" idx="0"/>
            </p:cNvCxnSpPr>
            <p:nvPr/>
          </p:nvCxnSpPr>
          <p:spPr>
            <a:xfrm flipV="1">
              <a:off x="6371834" y="2104441"/>
              <a:ext cx="366" cy="7362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082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1285</Words>
  <Application>Microsoft Office PowerPoint</Application>
  <PresentationFormat>화면 슬라이드 쇼(4:3)</PresentationFormat>
  <Paragraphs>140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SHIM</dc:creator>
  <cp:lastModifiedBy>Park Chansu</cp:lastModifiedBy>
  <cp:revision>124</cp:revision>
  <dcterms:created xsi:type="dcterms:W3CDTF">2014-12-02T10:59:05Z</dcterms:created>
  <dcterms:modified xsi:type="dcterms:W3CDTF">2018-12-04T06:34:21Z</dcterms:modified>
</cp:coreProperties>
</file>