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9" r:id="rId2"/>
    <p:sldId id="279" r:id="rId3"/>
    <p:sldId id="307" r:id="rId4"/>
    <p:sldId id="309" r:id="rId5"/>
    <p:sldId id="310" r:id="rId6"/>
    <p:sldId id="311" r:id="rId7"/>
    <p:sldId id="312" r:id="rId8"/>
    <p:sldId id="313" r:id="rId9"/>
    <p:sldId id="314" r:id="rId10"/>
    <p:sldId id="315" r:id="rId11"/>
    <p:sldId id="316" r:id="rId12"/>
    <p:sldId id="317" r:id="rId13"/>
    <p:sldId id="318" r:id="rId14"/>
    <p:sldId id="320" r:id="rId15"/>
    <p:sldId id="321" r:id="rId16"/>
    <p:sldId id="322" r:id="rId17"/>
    <p:sldId id="323" r:id="rId18"/>
    <p:sldId id="324" r:id="rId19"/>
    <p:sldId id="325" r:id="rId2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186" autoAdjust="0"/>
    <p:restoredTop sz="74265" autoAdjust="0"/>
  </p:normalViewPr>
  <p:slideViewPr>
    <p:cSldViewPr>
      <p:cViewPr varScale="1">
        <p:scale>
          <a:sx n="47" d="100"/>
          <a:sy n="47" d="100"/>
        </p:scale>
        <p:origin x="338" y="22"/>
      </p:cViewPr>
      <p:guideLst>
        <p:guide orient="horz" pos="2160"/>
        <p:guide pos="2880"/>
      </p:guideLst>
    </p:cSldViewPr>
  </p:slideViewPr>
  <p:notesTextViewPr>
    <p:cViewPr>
      <p:scale>
        <a:sx n="1" d="1"/>
        <a:sy n="1" d="1"/>
      </p:scale>
      <p:origin x="0" y="-38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49C21-CECB-4610-AA0C-CD8563E3DC01}" type="datetimeFigureOut">
              <a:rPr lang="ko-KR" altLang="en-US" smtClean="0"/>
              <a:t>2018-12-04</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1CE20-0D15-42EA-85C0-6563A297F5E2}" type="slidenum">
              <a:rPr lang="ko-KR" altLang="en-US" smtClean="0"/>
              <a:t>‹#›</a:t>
            </a:fld>
            <a:endParaRPr lang="ko-KR" altLang="en-US"/>
          </a:p>
        </p:txBody>
      </p:sp>
    </p:spTree>
    <p:extLst>
      <p:ext uri="{BB962C8B-B14F-4D97-AF65-F5344CB8AC3E}">
        <p14:creationId xmlns:p14="http://schemas.microsoft.com/office/powerpoint/2010/main" val="18689135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Hello.</a:t>
            </a:r>
            <a:r>
              <a:rPr lang="en-US" altLang="ko-KR" baseline="0" dirty="0" smtClean="0"/>
              <a:t> We are Team 1. We will </a:t>
            </a:r>
            <a:r>
              <a:rPr lang="en-US" altLang="ko-KR" baseline="0" dirty="0" err="1" smtClean="0"/>
              <a:t>introduct</a:t>
            </a:r>
            <a:r>
              <a:rPr lang="en-US" altLang="ko-KR" baseline="0" dirty="0" smtClean="0"/>
              <a:t> a sentence selection </a:t>
            </a:r>
            <a:r>
              <a:rPr lang="en-US" altLang="ko-KR" baseline="0" dirty="0" err="1" smtClean="0"/>
              <a:t>chatbot</a:t>
            </a:r>
            <a:r>
              <a:rPr lang="en-US" altLang="ko-KR" baseline="0" dirty="0" smtClean="0"/>
              <a:t> for Ubuntu dialog corpus.</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a:t>
            </a:fld>
            <a:endParaRPr lang="ko-KR" altLang="en-US"/>
          </a:p>
        </p:txBody>
      </p:sp>
    </p:spTree>
    <p:extLst>
      <p:ext uri="{BB962C8B-B14F-4D97-AF65-F5344CB8AC3E}">
        <p14:creationId xmlns:p14="http://schemas.microsoft.com/office/powerpoint/2010/main" val="61851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baseline="0" dirty="0" smtClean="0"/>
              <a:t>For our implementation we decided to start with End-to-End Memory Network.  Its structure allows to store memory, which is similar to forget gate in LSTM, but can be stored for entire text or communication (hold weights for each word or sentence). This has few advantages. First, as conversation get longer and longer, other approaches such as LSTM tends to be coy to memory decay due its structure, but in MemN2N it is avoided. Second, it has two different memory representation, for so called input and output, which allows </a:t>
            </a:r>
            <a:r>
              <a:rPr lang="en-US" altLang="ko-KR" dirty="0" smtClean="0"/>
              <a:t>to compute match between text (conversation) and response.</a:t>
            </a:r>
            <a:r>
              <a:rPr lang="en-US" altLang="ko-KR" baseline="0" dirty="0" smtClean="0"/>
              <a:t> Third, we use multi-hop operations, which is basically speaking is mimicking human behavior by rereading relevant text multiple times to extract key ideas.</a:t>
            </a:r>
            <a:endParaRPr lang="en-US" altLang="ko-KR" dirty="0" smtClean="0"/>
          </a:p>
        </p:txBody>
      </p:sp>
      <p:sp>
        <p:nvSpPr>
          <p:cNvPr id="4" name="Slide Number Placeholder 3"/>
          <p:cNvSpPr>
            <a:spLocks noGrp="1"/>
          </p:cNvSpPr>
          <p:nvPr>
            <p:ph type="sldNum" sz="quarter" idx="10"/>
          </p:nvPr>
        </p:nvSpPr>
        <p:spPr/>
        <p:txBody>
          <a:bodyPr/>
          <a:lstStyle/>
          <a:p>
            <a:fld id="{7371CE20-0D15-42EA-85C0-6563A297F5E2}" type="slidenum">
              <a:rPr lang="ko-KR" altLang="en-US" smtClean="0"/>
              <a:t>10</a:t>
            </a:fld>
            <a:endParaRPr lang="ko-KR" altLang="en-US"/>
          </a:p>
        </p:txBody>
      </p:sp>
    </p:spTree>
    <p:extLst>
      <p:ext uri="{BB962C8B-B14F-4D97-AF65-F5344CB8AC3E}">
        <p14:creationId xmlns:p14="http://schemas.microsoft.com/office/powerpoint/2010/main" val="324803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structure MemN2N. Let me first explain, one layered structure. Originally, sentences are used for embedding. As it was said before, two memories are used, input and output. Input memory is embedded by matrix A, and relevant question is embedded by matrix B. Then Input memory and </a:t>
            </a:r>
            <a:r>
              <a:rPr lang="en-US" baseline="0" dirty="0" err="1" smtClean="0"/>
              <a:t>Embeded</a:t>
            </a:r>
            <a:r>
              <a:rPr lang="en-US" baseline="0" dirty="0" smtClean="0"/>
              <a:t> question are used for identifying weights for output memory. Then weighted output memory is used to generate answer. In multi-layered, or multi-hop case, simply output of previous layer is combined with its input, to identify input of next layer. It is similar to human behavior when people re-read material to understand more context.</a:t>
            </a:r>
            <a:endParaRPr lang="ru-RU" dirty="0"/>
          </a:p>
        </p:txBody>
      </p:sp>
      <p:sp>
        <p:nvSpPr>
          <p:cNvPr id="4" name="Slide Number Placeholder 3"/>
          <p:cNvSpPr>
            <a:spLocks noGrp="1"/>
          </p:cNvSpPr>
          <p:nvPr>
            <p:ph type="sldNum" sz="quarter" idx="10"/>
          </p:nvPr>
        </p:nvSpPr>
        <p:spPr/>
        <p:txBody>
          <a:bodyPr/>
          <a:lstStyle/>
          <a:p>
            <a:fld id="{7371CE20-0D15-42EA-85C0-6563A297F5E2}" type="slidenum">
              <a:rPr lang="ko-KR" altLang="en-US" smtClean="0"/>
              <a:t>11</a:t>
            </a:fld>
            <a:endParaRPr lang="ko-KR" altLang="en-US"/>
          </a:p>
        </p:txBody>
      </p:sp>
    </p:spTree>
    <p:extLst>
      <p:ext uri="{BB962C8B-B14F-4D97-AF65-F5344CB8AC3E}">
        <p14:creationId xmlns:p14="http://schemas.microsoft.com/office/powerpoint/2010/main" val="3510648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method is better than classical RNN or LSTM, we believe</a:t>
            </a:r>
            <a:r>
              <a:rPr lang="en-US" baseline="0" dirty="0" smtClean="0"/>
              <a:t> it is still does have disadvantages. First is naïve sentence encoding. In original paper authors proposed to use dictionary for word representation, which is limiting usage to mistake-free conversations. Then they use Bag of Word encoding, which is simply encoding each sentence without caring about position of words or relative position of words. They also encode each sentence, not word, which can fail to identify key words. </a:t>
            </a:r>
          </a:p>
          <a:p>
            <a:r>
              <a:rPr lang="en-US" baseline="0" dirty="0" smtClean="0"/>
              <a:t>Second is learned matrices are weakly supervised. Both input and output memory embedding uses same input but have totally different roles, in network. We believe that that network would increase its performance if we apply more supervision there.</a:t>
            </a:r>
          </a:p>
        </p:txBody>
      </p:sp>
      <p:sp>
        <p:nvSpPr>
          <p:cNvPr id="4" name="Slide Number Placeholder 3"/>
          <p:cNvSpPr>
            <a:spLocks noGrp="1"/>
          </p:cNvSpPr>
          <p:nvPr>
            <p:ph type="sldNum" sz="quarter" idx="10"/>
          </p:nvPr>
        </p:nvSpPr>
        <p:spPr/>
        <p:txBody>
          <a:bodyPr/>
          <a:lstStyle/>
          <a:p>
            <a:fld id="{7371CE20-0D15-42EA-85C0-6563A297F5E2}" type="slidenum">
              <a:rPr lang="ko-KR" altLang="en-US" smtClean="0"/>
              <a:t>12</a:t>
            </a:fld>
            <a:endParaRPr lang="ko-KR" altLang="en-US"/>
          </a:p>
        </p:txBody>
      </p:sp>
    </p:spTree>
    <p:extLst>
      <p:ext uri="{BB962C8B-B14F-4D97-AF65-F5344CB8AC3E}">
        <p14:creationId xmlns:p14="http://schemas.microsoft.com/office/powerpoint/2010/main" val="370908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smtClean="0"/>
              <a:t>Therefore,</a:t>
            </a:r>
            <a:r>
              <a:rPr lang="en-US" baseline="0" dirty="0" smtClean="0"/>
              <a:t> we developed our own model which overcomes theses shortcomings. First, we use bidirectional LSTM to encode words. We use </a:t>
            </a:r>
            <a:r>
              <a:rPr lang="en-US" baseline="0" dirty="0" err="1" smtClean="0"/>
              <a:t>pretrained</a:t>
            </a:r>
            <a:r>
              <a:rPr lang="en-US" baseline="0" dirty="0" smtClean="0"/>
              <a:t> word2vec model to represent each word. This way words with mistakes can be used in input. We encode each word with forward, backward and bidirectional context, to give more context for each word. Since we use MemN2N for each word and LSTM only for word embedding, decay of memory is avoided. Second, we use sentence to word level attention, and multi hop operation. We process conversation by its own to find augmented conversation. Then we embed each candidate response with conversation, and using multi-hop process we try to find augmented response. In order to score each response we test difference in augmented conversation and </a:t>
            </a:r>
            <a:r>
              <a:rPr lang="en-US" baseline="0" smtClean="0"/>
              <a:t>augmented response.</a:t>
            </a:r>
            <a:endParaRPr lang="ru-RU" dirty="0"/>
          </a:p>
        </p:txBody>
      </p:sp>
      <p:sp>
        <p:nvSpPr>
          <p:cNvPr id="4" name="Slide Number Placeholder 3"/>
          <p:cNvSpPr>
            <a:spLocks noGrp="1"/>
          </p:cNvSpPr>
          <p:nvPr>
            <p:ph type="sldNum" sz="quarter" idx="10"/>
          </p:nvPr>
        </p:nvSpPr>
        <p:spPr/>
        <p:txBody>
          <a:bodyPr/>
          <a:lstStyle/>
          <a:p>
            <a:fld id="{7371CE20-0D15-42EA-85C0-6563A297F5E2}" type="slidenum">
              <a:rPr lang="ko-KR" altLang="en-US" smtClean="0"/>
              <a:t>13</a:t>
            </a:fld>
            <a:endParaRPr lang="ko-KR" altLang="en-US"/>
          </a:p>
        </p:txBody>
      </p:sp>
    </p:spTree>
    <p:extLst>
      <p:ext uri="{BB962C8B-B14F-4D97-AF65-F5344CB8AC3E}">
        <p14:creationId xmlns:p14="http://schemas.microsoft.com/office/powerpoint/2010/main" val="68346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Let's talk about the results of our chatbot. This is a best situation. Here is a context . User1 and user 2 are talking about Compatibility between iPad and Ubuntu. And chatbot predict next conversation.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Below 5 sentences are chatbot</a:t>
            </a:r>
            <a:r>
              <a:rPr lang="ko-KR" altLang="ko-KR" sz="1200" kern="1200" dirty="0" smtClean="0">
                <a:solidFill>
                  <a:schemeClr val="tx1"/>
                </a:solidFill>
                <a:effectLst/>
                <a:latin typeface="+mn-lt"/>
                <a:ea typeface="+mn-ea"/>
                <a:cs typeface="+mn-cs"/>
              </a:rPr>
              <a:t>’</a:t>
            </a:r>
            <a:r>
              <a:rPr lang="en-US" altLang="ko-KR" sz="1200" kern="1200" dirty="0" smtClean="0">
                <a:solidFill>
                  <a:schemeClr val="tx1"/>
                </a:solidFill>
                <a:effectLst/>
                <a:latin typeface="+mn-lt"/>
                <a:ea typeface="+mn-ea"/>
                <a:cs typeface="+mn-cs"/>
              </a:rPr>
              <a:t>s prediction. Higher probability sentence is existing upper side. So in this examples, chatbot correctly predicted sentences.</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14</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284454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And look at this example 2. They are talking about locale and Dapper. And chatbot predict next conversation those 5 sentence. In this examples, </a:t>
            </a:r>
            <a:r>
              <a:rPr lang="en-US" altLang="ko-KR" sz="1200" kern="1200" dirty="0" err="1" smtClean="0">
                <a:solidFill>
                  <a:schemeClr val="tx1"/>
                </a:solidFill>
                <a:effectLst/>
                <a:latin typeface="+mn-lt"/>
                <a:ea typeface="+mn-ea"/>
                <a:cs typeface="+mn-cs"/>
              </a:rPr>
              <a:t>chatbot’s</a:t>
            </a:r>
            <a:r>
              <a:rPr lang="en-US" altLang="ko-KR" sz="1200" kern="1200" dirty="0" smtClean="0">
                <a:solidFill>
                  <a:schemeClr val="tx1"/>
                </a:solidFill>
                <a:effectLst/>
                <a:latin typeface="+mn-lt"/>
                <a:ea typeface="+mn-ea"/>
                <a:cs typeface="+mn-cs"/>
              </a:rPr>
              <a:t> highest prediction is wrong. Answer is secondly highest sentence.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15</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3300198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So, we make a table to show our chatbot</a:t>
            </a:r>
            <a:r>
              <a:rPr lang="ko-KR" altLang="ko-KR" sz="1200" kern="1200" dirty="0" smtClean="0">
                <a:solidFill>
                  <a:schemeClr val="tx1"/>
                </a:solidFill>
                <a:effectLst/>
                <a:latin typeface="+mn-lt"/>
                <a:ea typeface="+mn-ea"/>
                <a:cs typeface="+mn-cs"/>
              </a:rPr>
              <a:t>’</a:t>
            </a:r>
            <a:r>
              <a:rPr lang="en-US" altLang="ko-KR" sz="1200" kern="1200" dirty="0" smtClean="0">
                <a:solidFill>
                  <a:schemeClr val="tx1"/>
                </a:solidFill>
                <a:effectLst/>
                <a:latin typeface="+mn-lt"/>
                <a:ea typeface="+mn-ea"/>
                <a:cs typeface="+mn-cs"/>
              </a:rPr>
              <a:t>s ability. Dataset is used Ubuntu dialogue corpus files. We doing experiment twice, and calculate average prediction. Look at the top 1, our chatbot</a:t>
            </a:r>
            <a:r>
              <a:rPr lang="ko-KR" altLang="ko-KR" sz="1200" kern="1200" dirty="0" smtClean="0">
                <a:solidFill>
                  <a:schemeClr val="tx1"/>
                </a:solidFill>
                <a:effectLst/>
                <a:latin typeface="+mn-lt"/>
                <a:ea typeface="+mn-ea"/>
                <a:cs typeface="+mn-cs"/>
              </a:rPr>
              <a:t>’</a:t>
            </a:r>
            <a:r>
              <a:rPr lang="en-US" altLang="ko-KR" sz="1200" kern="1200" dirty="0" smtClean="0">
                <a:solidFill>
                  <a:schemeClr val="tx1"/>
                </a:solidFill>
                <a:effectLst/>
                <a:latin typeface="+mn-lt"/>
                <a:ea typeface="+mn-ea"/>
                <a:cs typeface="+mn-cs"/>
              </a:rPr>
              <a:t>s prediction rate is around 20%. This is 2.5 times more accurate than the baseline model. If you see top2, top5, top10, you can see that the accuracy increases gradually. But in case of top 50, it differs only 7% from the baseline. In this respect, it is not efficient just to increase picking number.</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16</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195430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Next, we will present an application to use our chatbots. When our chatbot algorithm can be applied, the following conditions must be satisfied. First, It is consist of dialog-based. Our chatbots have strengths in daily language because we treat chatting log format and text-based emoji. Second, The correct answer must be given. Then Chatbot can find the answer and go on. Finally, the final choice must be made by the user. Since the accuracy is not very high yet. So chatbot</a:t>
            </a:r>
            <a:r>
              <a:rPr lang="ko-KR" altLang="ko-KR" sz="1200" kern="1200" dirty="0" smtClean="0">
                <a:solidFill>
                  <a:schemeClr val="tx1"/>
                </a:solidFill>
                <a:effectLst/>
                <a:latin typeface="+mn-lt"/>
                <a:ea typeface="+mn-ea"/>
                <a:cs typeface="+mn-cs"/>
              </a:rPr>
              <a:t>’</a:t>
            </a:r>
            <a:r>
              <a:rPr lang="en-US" altLang="ko-KR" sz="1200" kern="1200" dirty="0" smtClean="0">
                <a:solidFill>
                  <a:schemeClr val="tx1"/>
                </a:solidFill>
                <a:effectLst/>
                <a:latin typeface="+mn-lt"/>
                <a:ea typeface="+mn-ea"/>
                <a:cs typeface="+mn-cs"/>
              </a:rPr>
              <a:t>s role is just advising users when chooses the answer.</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Some examples are showing that </a:t>
            </a:r>
            <a:r>
              <a:rPr lang="en-US" altLang="ko-KR" sz="1200" kern="1200" dirty="0" err="1" smtClean="0">
                <a:solidFill>
                  <a:schemeClr val="tx1"/>
                </a:solidFill>
                <a:effectLst/>
                <a:latin typeface="+mn-lt"/>
                <a:ea typeface="+mn-ea"/>
                <a:cs typeface="+mn-cs"/>
              </a:rPr>
              <a:t>satisfing</a:t>
            </a:r>
            <a:r>
              <a:rPr lang="en-US" altLang="ko-KR" sz="1200" kern="1200" dirty="0" smtClean="0">
                <a:solidFill>
                  <a:schemeClr val="tx1"/>
                </a:solidFill>
                <a:effectLst/>
                <a:latin typeface="+mn-lt"/>
                <a:ea typeface="+mn-ea"/>
                <a:cs typeface="+mn-cs"/>
              </a:rPr>
              <a:t> upper conditions, various program help, when you push F1, online banking services, and dialogue-based self-diagnosis systems. Below twos examples are talk about more details.</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17</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3800960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First is online banking service. Nowadays, Online banking service’ trend to apply the interactive to users. and banking service is highly manual. Accordingly chatbot can adapted well this examples. the chatbot recognizes the input conversation. And recommends the financial product based on the conversation. Users will be able to choosing one of them and get more usable financial bank service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 dialogue-based disease screening system is also a good place for chatbot to apply. First, you enter the information such as your symptoms into the chatbot. And the chatbot will find the appropriate disease among the highly manual medical information. And than,  user chooses an option among the offered by the chatbot that looks like a similar to the his / her own symptoms. Then, he / she will know what kind of his / her disease with high probability</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18</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3818419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Finally, I will summarize and conclude the Presentation.</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We</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are</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made</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a</a:t>
            </a:r>
            <a:r>
              <a:rPr lang="ko-KR" altLang="ko-KR" sz="1200" kern="1200" dirty="0" smtClean="0">
                <a:solidFill>
                  <a:schemeClr val="tx1"/>
                </a:solidFill>
                <a:effectLst/>
                <a:latin typeface="+mn-lt"/>
                <a:ea typeface="+mn-ea"/>
                <a:cs typeface="+mn-cs"/>
              </a:rPr>
              <a:t> chatbot </a:t>
            </a:r>
            <a:r>
              <a:rPr lang="ko-KR" altLang="ko-KR" sz="1200" kern="1200" dirty="0" err="1" smtClean="0">
                <a:solidFill>
                  <a:schemeClr val="tx1"/>
                </a:solidFill>
                <a:effectLst/>
                <a:latin typeface="+mn-lt"/>
                <a:ea typeface="+mn-ea"/>
                <a:cs typeface="+mn-cs"/>
              </a:rPr>
              <a:t>that</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goal-orient</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dialog</a:t>
            </a:r>
            <a:r>
              <a:rPr lang="ko-KR" altLang="ko-KR" sz="1200" kern="1200" dirty="0" smtClean="0">
                <a:solidFill>
                  <a:schemeClr val="tx1"/>
                </a:solidFill>
                <a:effectLst/>
                <a:latin typeface="+mn-lt"/>
                <a:ea typeface="+mn-ea"/>
                <a:cs typeface="+mn-cs"/>
              </a:rPr>
              <a:t>. chatbot </a:t>
            </a:r>
            <a:r>
              <a:rPr lang="ko-KR" altLang="ko-KR" sz="1200" kern="1200" dirty="0" err="1" smtClean="0">
                <a:solidFill>
                  <a:schemeClr val="tx1"/>
                </a:solidFill>
                <a:effectLst/>
                <a:latin typeface="+mn-lt"/>
                <a:ea typeface="+mn-ea"/>
                <a:cs typeface="+mn-cs"/>
              </a:rPr>
              <a:t>can</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choose</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one</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options</a:t>
            </a:r>
            <a:r>
              <a:rPr lang="ko-KR" altLang="ko-KR" sz="1200" kern="1200" dirty="0" smtClean="0">
                <a:solidFill>
                  <a:schemeClr val="tx1"/>
                </a:solidFill>
                <a:effectLst/>
                <a:latin typeface="+mn-lt"/>
                <a:ea typeface="+mn-ea"/>
                <a:cs typeface="+mn-cs"/>
              </a:rPr>
              <a:t> of </a:t>
            </a:r>
            <a:r>
              <a:rPr lang="ko-KR" altLang="ko-KR" sz="1200" kern="1200" dirty="0" err="1" smtClean="0">
                <a:solidFill>
                  <a:schemeClr val="tx1"/>
                </a:solidFill>
                <a:effectLst/>
                <a:latin typeface="+mn-lt"/>
                <a:ea typeface="+mn-ea"/>
                <a:cs typeface="+mn-cs"/>
              </a:rPr>
              <a:t>several</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manual</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options</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And</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it</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has</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up</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to</a:t>
            </a:r>
            <a:r>
              <a:rPr lang="ko-KR" altLang="ko-KR" sz="1200" kern="1200" dirty="0" smtClean="0">
                <a:solidFill>
                  <a:schemeClr val="tx1"/>
                </a:solidFill>
                <a:effectLst/>
                <a:latin typeface="+mn-lt"/>
                <a:ea typeface="+mn-ea"/>
                <a:cs typeface="+mn-cs"/>
              </a:rPr>
              <a:t> 2.5 </a:t>
            </a:r>
            <a:r>
              <a:rPr lang="ko-KR" altLang="ko-KR" sz="1200" kern="1200" dirty="0" err="1" smtClean="0">
                <a:solidFill>
                  <a:schemeClr val="tx1"/>
                </a:solidFill>
                <a:effectLst/>
                <a:latin typeface="+mn-lt"/>
                <a:ea typeface="+mn-ea"/>
                <a:cs typeface="+mn-cs"/>
              </a:rPr>
              <a:t>times</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accuracy</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than</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baseline</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model</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This</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can</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be</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applied</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to</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online</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banking</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service</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program</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helper</a:t>
            </a:r>
            <a:r>
              <a:rPr lang="ko-KR" altLang="ko-KR" sz="1200" kern="1200" dirty="0" smtClean="0">
                <a:solidFill>
                  <a:schemeClr val="tx1"/>
                </a:solidFill>
                <a:effectLst/>
                <a:latin typeface="+mn-lt"/>
                <a:ea typeface="+mn-ea"/>
                <a:cs typeface="+mn-cs"/>
              </a:rPr>
              <a:t>, and </a:t>
            </a:r>
            <a:r>
              <a:rPr lang="ko-KR" altLang="ko-KR" sz="1200" kern="1200" dirty="0" err="1" smtClean="0">
                <a:solidFill>
                  <a:schemeClr val="tx1"/>
                </a:solidFill>
                <a:effectLst/>
                <a:latin typeface="+mn-lt"/>
                <a:ea typeface="+mn-ea"/>
                <a:cs typeface="+mn-cs"/>
              </a:rPr>
              <a:t>self-diagnosis</a:t>
            </a:r>
            <a:r>
              <a:rPr lang="ko-KR" altLang="ko-KR" sz="1200" kern="1200" dirty="0" smtClean="0">
                <a:solidFill>
                  <a:schemeClr val="tx1"/>
                </a:solidFill>
                <a:effectLst/>
                <a:latin typeface="+mn-lt"/>
                <a:ea typeface="+mn-ea"/>
                <a:cs typeface="+mn-cs"/>
              </a:rPr>
              <a:t> </a:t>
            </a:r>
            <a:r>
              <a:rPr lang="ko-KR" altLang="ko-KR" sz="1200" kern="1200" dirty="0" err="1" smtClean="0">
                <a:solidFill>
                  <a:schemeClr val="tx1"/>
                </a:solidFill>
                <a:effectLst/>
                <a:latin typeface="+mn-lt"/>
                <a:ea typeface="+mn-ea"/>
                <a:cs typeface="+mn-cs"/>
              </a:rPr>
              <a:t>system</a:t>
            </a:r>
            <a:r>
              <a:rPr lang="ko-KR" altLang="ko-KR" sz="1200" kern="1200" dirty="0" smtClean="0">
                <a:solidFill>
                  <a:schemeClr val="tx1"/>
                </a:solidFill>
                <a:effectLst/>
                <a:latin typeface="+mn-lt"/>
                <a:ea typeface="+mn-ea"/>
                <a:cs typeface="+mn-cs"/>
              </a:rPr>
              <a:t>.</a:t>
            </a:r>
          </a:p>
          <a:p>
            <a:pPr latinLnBrk="1"/>
            <a:r>
              <a:rPr lang="en-US" altLang="ko-KR" sz="1200" kern="1200" dirty="0" smtClean="0">
                <a:solidFill>
                  <a:schemeClr val="tx1"/>
                </a:solidFill>
                <a:effectLst/>
                <a:latin typeface="+mn-lt"/>
                <a:ea typeface="+mn-ea"/>
                <a:cs typeface="+mn-cs"/>
              </a:rPr>
              <a:t>In future works, we have to Maintain accuracy more than 100 choices. Most of </a:t>
            </a:r>
            <a:r>
              <a:rPr lang="en-US" altLang="ko-KR" sz="1200" kern="1200" dirty="0" err="1" smtClean="0">
                <a:solidFill>
                  <a:schemeClr val="tx1"/>
                </a:solidFill>
                <a:effectLst/>
                <a:latin typeface="+mn-lt"/>
                <a:ea typeface="+mn-ea"/>
                <a:cs typeface="+mn-cs"/>
              </a:rPr>
              <a:t>financialy</a:t>
            </a:r>
            <a:r>
              <a:rPr lang="en-US" altLang="ko-KR" sz="1200" kern="1200" dirty="0" smtClean="0">
                <a:solidFill>
                  <a:schemeClr val="tx1"/>
                </a:solidFill>
                <a:effectLst/>
                <a:latin typeface="+mn-lt"/>
                <a:ea typeface="+mn-ea"/>
                <a:cs typeface="+mn-cs"/>
              </a:rPr>
              <a:t>, medically service</a:t>
            </a:r>
            <a:r>
              <a:rPr lang="ko-KR" altLang="ko-KR" sz="1200" kern="1200" dirty="0" smtClean="0">
                <a:solidFill>
                  <a:schemeClr val="tx1"/>
                </a:solidFill>
                <a:effectLst/>
                <a:latin typeface="+mn-lt"/>
                <a:ea typeface="+mn-ea"/>
                <a:cs typeface="+mn-cs"/>
              </a:rPr>
              <a:t>’</a:t>
            </a:r>
            <a:r>
              <a:rPr lang="en-US" altLang="ko-KR" sz="1200" kern="1200" dirty="0" smtClean="0">
                <a:solidFill>
                  <a:schemeClr val="tx1"/>
                </a:solidFill>
                <a:effectLst/>
                <a:latin typeface="+mn-lt"/>
                <a:ea typeface="+mn-ea"/>
                <a:cs typeface="+mn-cs"/>
              </a:rPr>
              <a:t>s options are more than hundred. so our chatbot have to maintain accuracy in thousands options. Also, we considering Response generation task. If implement them, we can combine our chatbot service. Response generation task is lead a conversation, and chatbot service is finding best solutions well.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19</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126650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Here is the table of contents.</a:t>
            </a:r>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2</a:t>
            </a:fld>
            <a:endParaRPr lang="ko-KR" altLang="en-US"/>
          </a:p>
        </p:txBody>
      </p:sp>
    </p:spTree>
    <p:extLst>
      <p:ext uri="{BB962C8B-B14F-4D97-AF65-F5344CB8AC3E}">
        <p14:creationId xmlns:p14="http://schemas.microsoft.com/office/powerpoint/2010/main" val="407856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M</a:t>
            </a:r>
            <a:r>
              <a:rPr lang="en-US" altLang="ko-KR" baseline="0" dirty="0" smtClean="0"/>
              <a:t>achine learning developed many breakthrough results like classifying images, object detection, and so on. </a:t>
            </a:r>
          </a:p>
          <a:p>
            <a:r>
              <a:rPr lang="en-US" altLang="ko-KR" baseline="0" dirty="0" smtClean="0"/>
              <a:t>Additionally, recent researches and products have introduced AI which recognizes the context of the situation. </a:t>
            </a:r>
          </a:p>
          <a:p>
            <a:r>
              <a:rPr lang="en-US" altLang="ko-KR" baseline="0" dirty="0" smtClean="0"/>
              <a:t>For the sense of the intelligent mechanics, robots have to interact with humans properly, so they have to understand what is needed for humans. </a:t>
            </a:r>
          </a:p>
          <a:p>
            <a:r>
              <a:rPr lang="en-US" altLang="ko-KR" baseline="0" dirty="0" smtClean="0"/>
              <a:t>As a user-friendly product, many companies launched their </a:t>
            </a:r>
            <a:r>
              <a:rPr lang="en-US" altLang="ko-KR" baseline="0" dirty="0" err="1" smtClean="0"/>
              <a:t>chatbots</a:t>
            </a:r>
            <a:r>
              <a:rPr lang="en-US" altLang="ko-KR" baseline="0" dirty="0" smtClean="0"/>
              <a:t> to solve customers requests. </a:t>
            </a:r>
          </a:p>
          <a:p>
            <a:r>
              <a:rPr lang="en-US" altLang="ko-KR" baseline="0" dirty="0" smtClean="0"/>
              <a:t>For instance, Google launched google assistant for their android phones. </a:t>
            </a:r>
          </a:p>
          <a:p>
            <a:r>
              <a:rPr lang="en-US" altLang="ko-KR" baseline="0" dirty="0" smtClean="0"/>
              <a:t>Banks of Korea also introduced their own clerks and encourage users to get the answer by text dialogue.</a:t>
            </a:r>
          </a:p>
          <a:p>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3</a:t>
            </a:fld>
            <a:endParaRPr lang="ko-KR" altLang="en-US"/>
          </a:p>
        </p:txBody>
      </p:sp>
    </p:spTree>
    <p:extLst>
      <p:ext uri="{BB962C8B-B14F-4D97-AF65-F5344CB8AC3E}">
        <p14:creationId xmlns:p14="http://schemas.microsoft.com/office/powerpoint/2010/main" val="342110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There are some properties</a:t>
            </a:r>
            <a:r>
              <a:rPr lang="en-US" altLang="ko-KR" baseline="0" dirty="0" smtClean="0"/>
              <a:t> for </a:t>
            </a:r>
            <a:r>
              <a:rPr lang="en-US" altLang="ko-KR" baseline="0" dirty="0" err="1" smtClean="0"/>
              <a:t>chatbots</a:t>
            </a:r>
            <a:r>
              <a:rPr lang="en-US" altLang="ko-KR" baseline="0" dirty="0" smtClean="0"/>
              <a:t>. </a:t>
            </a:r>
          </a:p>
          <a:p>
            <a:r>
              <a:rPr lang="en-US" altLang="ko-KR" baseline="0" dirty="0" smtClean="0"/>
              <a:t>For instance </a:t>
            </a:r>
            <a:r>
              <a:rPr lang="en-US" altLang="ko-KR" baseline="0" dirty="0" err="1" smtClean="0"/>
              <a:t>chatbots</a:t>
            </a:r>
            <a:r>
              <a:rPr lang="en-US" altLang="ko-KR" baseline="0" dirty="0" smtClean="0"/>
              <a:t> have to answer similarly for inputs having similar meaning. </a:t>
            </a:r>
          </a:p>
          <a:p>
            <a:r>
              <a:rPr lang="en-US" altLang="ko-KR" baseline="0" dirty="0" smtClean="0"/>
              <a:t>Even if we enter exchange rate of 100 dollars rather than the exchange of 100 dollars on the bank clerk, we want to get the amount of Korean won corresponding to 100 dollar. </a:t>
            </a:r>
          </a:p>
          <a:p>
            <a:r>
              <a:rPr lang="en-US" altLang="ko-KR" baseline="0" dirty="0" smtClean="0"/>
              <a:t>Sometimes, we may enter a not-completed sentences, typos, or even abbreviations for the </a:t>
            </a:r>
            <a:r>
              <a:rPr lang="en-US" altLang="ko-KR" baseline="0" dirty="0" err="1" smtClean="0"/>
              <a:t>chatbot</a:t>
            </a:r>
            <a:r>
              <a:rPr lang="en-US" altLang="ko-KR" baseline="0" dirty="0" smtClean="0"/>
              <a:t>, but still want to get a right answer. </a:t>
            </a:r>
          </a:p>
          <a:p>
            <a:r>
              <a:rPr lang="en-US" altLang="ko-KR" baseline="0" dirty="0" smtClean="0"/>
              <a:t>However, many </a:t>
            </a:r>
            <a:r>
              <a:rPr lang="en-US" altLang="ko-KR" baseline="0" dirty="0" err="1" smtClean="0"/>
              <a:t>chatbots</a:t>
            </a:r>
            <a:r>
              <a:rPr lang="en-US" altLang="ko-KR" baseline="0" dirty="0" smtClean="0"/>
              <a:t> don’t have that properties. </a:t>
            </a:r>
          </a:p>
          <a:p>
            <a:r>
              <a:rPr lang="en-US" altLang="ko-KR" baseline="0" dirty="0" smtClean="0"/>
              <a:t>In this example, I succeeded to ask exchange, but failed to ask exchange rate on this clerk.</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4</a:t>
            </a:fld>
            <a:endParaRPr lang="ko-KR" altLang="en-US"/>
          </a:p>
        </p:txBody>
      </p:sp>
    </p:spTree>
    <p:extLst>
      <p:ext uri="{BB962C8B-B14F-4D97-AF65-F5344CB8AC3E}">
        <p14:creationId xmlns:p14="http://schemas.microsoft.com/office/powerpoint/2010/main" val="2816653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a:t>
            </a:r>
            <a:r>
              <a:rPr lang="en-US" altLang="ko-KR" baseline="0" dirty="0" smtClean="0"/>
              <a:t> the matter of context, we sometimes omit some parts of the sentence when we talk to each other. </a:t>
            </a:r>
          </a:p>
          <a:p>
            <a:r>
              <a:rPr lang="en-US" altLang="ko-KR" baseline="0" dirty="0" smtClean="0"/>
              <a:t>In the left example, you can see that the clerk didn’t reply according to the context.</a:t>
            </a:r>
          </a:p>
          <a:p>
            <a:r>
              <a:rPr lang="en-US" altLang="ko-KR" baseline="0" dirty="0" smtClean="0"/>
              <a:t>This clerk also failed to recognize similar usage. </a:t>
            </a:r>
          </a:p>
          <a:p>
            <a:r>
              <a:rPr lang="en-US" altLang="ko-KR" baseline="0" dirty="0" smtClean="0"/>
              <a:t>When I just added 100 </a:t>
            </a:r>
            <a:r>
              <a:rPr lang="en-US" altLang="ko-KR" sz="1200" kern="1200" dirty="0" smtClean="0">
                <a:solidFill>
                  <a:schemeClr val="tx1"/>
                </a:solidFill>
                <a:effectLst/>
                <a:latin typeface="+mn-lt"/>
                <a:ea typeface="+mn-ea"/>
                <a:cs typeface="+mn-cs"/>
              </a:rPr>
              <a:t>on my text</a:t>
            </a:r>
            <a:r>
              <a:rPr lang="en-US" altLang="ko-KR" baseline="0" dirty="0" smtClean="0"/>
              <a:t>, the clerk replied to make me follow the form of the input to exchange.</a:t>
            </a:r>
          </a:p>
          <a:p>
            <a:r>
              <a:rPr lang="en-US" altLang="ko-KR" baseline="0" dirty="0" smtClean="0"/>
              <a:t>It is just a rule-based answer, so it means that this </a:t>
            </a:r>
            <a:r>
              <a:rPr lang="en-US" altLang="ko-KR" baseline="0" dirty="0" err="1" smtClean="0"/>
              <a:t>chatbot</a:t>
            </a:r>
            <a:r>
              <a:rPr lang="en-US" altLang="ko-KR" baseline="0" dirty="0" smtClean="0"/>
              <a:t> cannot recognize the similar usage.</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5</a:t>
            </a:fld>
            <a:endParaRPr lang="ko-KR" altLang="en-US"/>
          </a:p>
        </p:txBody>
      </p:sp>
    </p:spTree>
    <p:extLst>
      <p:ext uri="{BB962C8B-B14F-4D97-AF65-F5344CB8AC3E}">
        <p14:creationId xmlns:p14="http://schemas.microsoft.com/office/powerpoint/2010/main" val="646394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Because of that, we decided to implement a </a:t>
            </a:r>
            <a:r>
              <a:rPr lang="en-US" altLang="ko-KR" dirty="0" err="1" smtClean="0"/>
              <a:t>chatbot</a:t>
            </a:r>
            <a:r>
              <a:rPr lang="en-US" altLang="ko-KR" dirty="0" smtClean="0"/>
              <a:t> which can take care about the</a:t>
            </a:r>
            <a:r>
              <a:rPr lang="en-US" altLang="ko-KR" baseline="0" dirty="0" smtClean="0"/>
              <a:t> two-person goal-oriented conversation with wrong grammar, typos, and even needless emoji. </a:t>
            </a:r>
          </a:p>
          <a:p>
            <a:r>
              <a:rPr lang="en-US" altLang="ko-KR" baseline="0" dirty="0" smtClean="0"/>
              <a:t>Additionally, we took care about expertized terminology from task-specific domain. </a:t>
            </a:r>
          </a:p>
          <a:p>
            <a:r>
              <a:rPr lang="en-US" altLang="ko-KR" baseline="0" dirty="0" smtClean="0"/>
              <a:t>What we want to do is let the </a:t>
            </a:r>
            <a:r>
              <a:rPr lang="en-US" altLang="ko-KR" baseline="0" dirty="0" err="1" smtClean="0"/>
              <a:t>chatbot</a:t>
            </a:r>
            <a:r>
              <a:rPr lang="en-US" altLang="ko-KR" baseline="0" dirty="0" smtClean="0"/>
              <a:t> selects the right reaction from the answer pool.</a:t>
            </a:r>
          </a:p>
          <a:p>
            <a:r>
              <a:rPr lang="en-US" altLang="ko-KR" dirty="0" smtClean="0"/>
              <a:t>We originally planned to generation problem, but we turned it into the selection problem.</a:t>
            </a:r>
          </a:p>
          <a:p>
            <a:r>
              <a:rPr lang="en-US" altLang="ko-KR" baseline="0" dirty="0" smtClean="0"/>
              <a:t>Generation task has too wide possible response pool which makes us not to expect a proper response in most cases.</a:t>
            </a:r>
          </a:p>
          <a:p>
            <a:r>
              <a:rPr lang="en-US" altLang="ko-KR" baseline="0" dirty="0" smtClean="0"/>
              <a:t>However, selection task provides the response set, which makes </a:t>
            </a:r>
            <a:r>
              <a:rPr lang="en-US" altLang="ko-KR" baseline="0" dirty="0" err="1" smtClean="0"/>
              <a:t>chatbot</a:t>
            </a:r>
            <a:r>
              <a:rPr lang="en-US" altLang="ko-KR" baseline="0" dirty="0" smtClean="0"/>
              <a:t> to find the more accurate response.</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6</a:t>
            </a:fld>
            <a:endParaRPr lang="ko-KR" altLang="en-US"/>
          </a:p>
        </p:txBody>
      </p:sp>
    </p:spTree>
    <p:extLst>
      <p:ext uri="{BB962C8B-B14F-4D97-AF65-F5344CB8AC3E}">
        <p14:creationId xmlns:p14="http://schemas.microsoft.com/office/powerpoint/2010/main" val="332882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For this purpose, we decided to use Ubuntu dialogue corpus. </a:t>
            </a:r>
          </a:p>
          <a:p>
            <a:r>
              <a:rPr lang="en-US" altLang="ko-KR" dirty="0" smtClean="0"/>
              <a:t>This dataset is the collection of logs from Ubuntu-related chat rooms. The goal of each</a:t>
            </a:r>
            <a:r>
              <a:rPr lang="en-US" altLang="ko-KR" baseline="0" dirty="0" smtClean="0"/>
              <a:t> data is to solve an Ubuntu user’s posted problem from the two-person dialogue.</a:t>
            </a:r>
          </a:p>
          <a:p>
            <a:r>
              <a:rPr lang="en-US" altLang="ko-KR" baseline="0" dirty="0" smtClean="0"/>
              <a:t>Since our target is to implement response sentence selection model for goal-oriented conversation, we selected this dataset.</a:t>
            </a:r>
          </a:p>
          <a:p>
            <a:r>
              <a:rPr lang="en-US" altLang="ko-KR" baseline="0" dirty="0" smtClean="0"/>
              <a:t>Here is the formal detail. </a:t>
            </a:r>
          </a:p>
          <a:p>
            <a:r>
              <a:rPr lang="en-US" altLang="ko-KR" baseline="0" dirty="0" smtClean="0"/>
              <a:t>The given task is to select the next utterance from given candidate set with one </a:t>
            </a:r>
            <a:r>
              <a:rPr lang="en-US" altLang="ko-KR" baseline="0" dirty="0" err="1" smtClean="0"/>
              <a:t>hundered</a:t>
            </a:r>
            <a:r>
              <a:rPr lang="en-US" altLang="ko-KR" baseline="0" dirty="0" smtClean="0"/>
              <a:t> of sentences, </a:t>
            </a:r>
          </a:p>
          <a:p>
            <a:r>
              <a:rPr lang="en-US" altLang="ko-KR" baseline="0" dirty="0" smtClean="0"/>
              <a:t>where the only one of them is the correct answer. </a:t>
            </a:r>
          </a:p>
          <a:p>
            <a:r>
              <a:rPr lang="en-US" altLang="ko-KR" baseline="0" dirty="0" smtClean="0"/>
              <a:t>The performance of the </a:t>
            </a:r>
            <a:r>
              <a:rPr lang="en-US" altLang="ko-KR" baseline="0" dirty="0" err="1" smtClean="0"/>
              <a:t>chatbot</a:t>
            </a:r>
            <a:r>
              <a:rPr lang="en-US" altLang="ko-KR" baseline="0" dirty="0" smtClean="0"/>
              <a:t> will be decided by the accuracy of the results from Top n in 100. </a:t>
            </a:r>
          </a:p>
          <a:p>
            <a:r>
              <a:rPr lang="en-US" altLang="ko-KR" baseline="0" dirty="0" smtClean="0"/>
              <a:t>(For instance, Top 1 accuracy measures the number of right </a:t>
            </a:r>
            <a:r>
              <a:rPr lang="en-US" altLang="ko-KR" baseline="0" dirty="0" err="1" smtClean="0"/>
              <a:t>responces</a:t>
            </a:r>
            <a:r>
              <a:rPr lang="en-US" altLang="ko-KR" baseline="0" dirty="0" smtClean="0"/>
              <a:t> among the whole responses.)</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7</a:t>
            </a:fld>
            <a:endParaRPr lang="ko-KR" altLang="en-US"/>
          </a:p>
        </p:txBody>
      </p:sp>
    </p:spTree>
    <p:extLst>
      <p:ext uri="{BB962C8B-B14F-4D97-AF65-F5344CB8AC3E}">
        <p14:creationId xmlns:p14="http://schemas.microsoft.com/office/powerpoint/2010/main" val="2758125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Here is an example of the dialogue.</a:t>
            </a:r>
            <a:r>
              <a:rPr lang="en-US" altLang="ko-KR" baseline="0" dirty="0" smtClean="0"/>
              <a:t> In this dialogue, user 1 wants to recognize his </a:t>
            </a:r>
            <a:r>
              <a:rPr lang="en-US" altLang="ko-KR" baseline="0" dirty="0" err="1" smtClean="0"/>
              <a:t>ipod</a:t>
            </a:r>
            <a:r>
              <a:rPr lang="en-US" altLang="ko-KR" baseline="0" dirty="0" smtClean="0"/>
              <a:t> on the Ubuntu via </a:t>
            </a:r>
            <a:r>
              <a:rPr lang="en-US" altLang="ko-KR" baseline="0" dirty="0" err="1" smtClean="0"/>
              <a:t>gtkpod</a:t>
            </a:r>
            <a:r>
              <a:rPr lang="en-US" altLang="ko-KR" baseline="0" dirty="0" smtClean="0"/>
              <a:t> and write some songs into his device.</a:t>
            </a:r>
          </a:p>
          <a:p>
            <a:r>
              <a:rPr lang="en-US" altLang="ko-KR" baseline="0" dirty="0" smtClean="0"/>
              <a:t>The proper answer in this case should be a sentence what user2 experienced on that tool.</a:t>
            </a:r>
          </a:p>
          <a:p>
            <a:r>
              <a:rPr lang="en-US" altLang="ko-KR" baseline="0" dirty="0" smtClean="0"/>
              <a:t>In the dialogue, you can see some typos and wrong grammars on the user1.</a:t>
            </a:r>
          </a:p>
          <a:p>
            <a:r>
              <a:rPr lang="en-US" altLang="ko-KR" baseline="0" dirty="0" smtClean="0"/>
              <a:t>In the candidate set, there are some possible simple answers like No on number 12, hesitating answer on number 26, and so on.</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8</a:t>
            </a:fld>
            <a:endParaRPr lang="ko-KR" altLang="en-US"/>
          </a:p>
        </p:txBody>
      </p:sp>
    </p:spTree>
    <p:extLst>
      <p:ext uri="{BB962C8B-B14F-4D97-AF65-F5344CB8AC3E}">
        <p14:creationId xmlns:p14="http://schemas.microsoft.com/office/powerpoint/2010/main" val="370337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 the same paper that introduced Ubuntu dialogue corpus, they introduced their baseline model to decide</a:t>
            </a:r>
            <a:r>
              <a:rPr lang="en-US" altLang="ko-KR" baseline="0" dirty="0" smtClean="0"/>
              <a:t> the right result. </a:t>
            </a:r>
          </a:p>
          <a:p>
            <a:r>
              <a:rPr lang="en-US" altLang="ko-KR" baseline="0" dirty="0" smtClean="0"/>
              <a:t>It takes conversations and responses as a vector of words, and the recurrent neural network captures the meaning of each sentences. </a:t>
            </a:r>
          </a:p>
          <a:p>
            <a:r>
              <a:rPr lang="en-US" altLang="ko-KR" baseline="0" dirty="0" smtClean="0"/>
              <a:t>Then it predicts the response and compares to the actual response by taking dot product. </a:t>
            </a:r>
          </a:p>
          <a:p>
            <a:r>
              <a:rPr lang="en-US" altLang="ko-KR" baseline="0" dirty="0" smtClean="0"/>
              <a:t>As the dot product gets bigger, the prediction goes similar to the answer. </a:t>
            </a:r>
          </a:p>
          <a:p>
            <a:r>
              <a:rPr lang="en-US" altLang="ko-KR" baseline="0" dirty="0" smtClean="0"/>
              <a:t>Finally, it converts that value to the probability. </a:t>
            </a:r>
          </a:p>
          <a:p>
            <a:r>
              <a:rPr lang="en-US" altLang="ko-KR" baseline="0" dirty="0" smtClean="0"/>
              <a:t>Then it sorts the probability for each candidates to get the top n answers. </a:t>
            </a:r>
          </a:p>
          <a:p>
            <a:r>
              <a:rPr lang="en-US" altLang="ko-KR" baseline="0" dirty="0" smtClean="0"/>
              <a:t>Now we will introduce our model.</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9</a:t>
            </a:fld>
            <a:endParaRPr lang="ko-KR" altLang="en-US"/>
          </a:p>
        </p:txBody>
      </p:sp>
    </p:spTree>
    <p:extLst>
      <p:ext uri="{BB962C8B-B14F-4D97-AF65-F5344CB8AC3E}">
        <p14:creationId xmlns:p14="http://schemas.microsoft.com/office/powerpoint/2010/main" val="772265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30308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239462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351646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2131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140359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230034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365222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142459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22595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199583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152737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333731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777"/>
            <a:ext cx="9144000" cy="6858000"/>
          </a:xfrm>
          <a:prstGeom prst="rect">
            <a:avLst/>
          </a:prstGeom>
          <a:ln>
            <a:noFill/>
          </a:ln>
        </p:spPr>
      </p:pic>
      <p:pic>
        <p:nvPicPr>
          <p:cNvPr id="6" name="그림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3" y="342943"/>
            <a:ext cx="1224137" cy="349753"/>
          </a:xfrm>
          <a:prstGeom prst="rect">
            <a:avLst/>
          </a:prstGeom>
          <a:noFill/>
          <a:ln w="3175">
            <a:noFill/>
          </a:ln>
        </p:spPr>
      </p:pic>
      <p:sp>
        <p:nvSpPr>
          <p:cNvPr id="9" name="TextBox 8"/>
          <p:cNvSpPr txBox="1"/>
          <p:nvPr/>
        </p:nvSpPr>
        <p:spPr>
          <a:xfrm>
            <a:off x="395535" y="2204864"/>
            <a:ext cx="8352929" cy="1200329"/>
          </a:xfrm>
          <a:prstGeom prst="rect">
            <a:avLst/>
          </a:prstGeom>
          <a:noFill/>
          <a:ln w="3175">
            <a:noFill/>
          </a:ln>
        </p:spPr>
        <p:txBody>
          <a:bodyPr wrap="square" rtlCol="0">
            <a:spAutoFit/>
          </a:bodyPr>
          <a:lstStyle/>
          <a:p>
            <a:pPr algn="ctr"/>
            <a:r>
              <a:rPr lang="en-US" altLang="ko-KR" sz="3600" b="1" dirty="0" smtClean="0">
                <a:latin typeface="Calibri" panose="020F0502020204030204" pitchFamily="34" charset="0"/>
                <a:ea typeface="+mj-ea"/>
                <a:cs typeface="Calibri" panose="020F0502020204030204" pitchFamily="34" charset="0"/>
              </a:rPr>
              <a:t>Response Selection </a:t>
            </a:r>
            <a:r>
              <a:rPr lang="en-US" altLang="ko-KR" sz="3600" b="1" dirty="0" err="1" smtClean="0">
                <a:latin typeface="Calibri" panose="020F0502020204030204" pitchFamily="34" charset="0"/>
                <a:ea typeface="+mj-ea"/>
                <a:cs typeface="Calibri" panose="020F0502020204030204" pitchFamily="34" charset="0"/>
              </a:rPr>
              <a:t>Chatbot</a:t>
            </a:r>
            <a:r>
              <a:rPr lang="en-US" altLang="ko-KR" sz="3600" b="1" dirty="0" smtClean="0">
                <a:latin typeface="Calibri" panose="020F0502020204030204" pitchFamily="34" charset="0"/>
                <a:ea typeface="+mj-ea"/>
                <a:cs typeface="Calibri" panose="020F0502020204030204" pitchFamily="34" charset="0"/>
              </a:rPr>
              <a:t> for </a:t>
            </a:r>
          </a:p>
          <a:p>
            <a:pPr algn="ctr"/>
            <a:r>
              <a:rPr lang="en-US" altLang="ko-KR" sz="3600" b="1" dirty="0" smtClean="0">
                <a:latin typeface="Calibri" panose="020F0502020204030204" pitchFamily="34" charset="0"/>
                <a:ea typeface="+mj-ea"/>
                <a:cs typeface="Calibri" panose="020F0502020204030204" pitchFamily="34" charset="0"/>
              </a:rPr>
              <a:t>Goal-Oriented Dialogue</a:t>
            </a:r>
          </a:p>
        </p:txBody>
      </p:sp>
      <p:sp>
        <p:nvSpPr>
          <p:cNvPr id="11" name="TextBox 10"/>
          <p:cNvSpPr txBox="1"/>
          <p:nvPr/>
        </p:nvSpPr>
        <p:spPr>
          <a:xfrm>
            <a:off x="6228184" y="4797152"/>
            <a:ext cx="2088232" cy="1569660"/>
          </a:xfrm>
          <a:prstGeom prst="rect">
            <a:avLst/>
          </a:prstGeom>
          <a:noFill/>
          <a:ln w="3175">
            <a:noFill/>
          </a:ln>
        </p:spPr>
        <p:txBody>
          <a:bodyPr wrap="square" rtlCol="0">
            <a:spAutoFit/>
          </a:bodyPr>
          <a:lstStyle/>
          <a:p>
            <a:r>
              <a:rPr lang="en-US" altLang="ko-KR" sz="1600" dirty="0" smtClean="0">
                <a:latin typeface="Calibri" panose="020F0502020204030204" pitchFamily="34" charset="0"/>
                <a:cs typeface="Calibri" panose="020F0502020204030204" pitchFamily="34" charset="0"/>
              </a:rPr>
              <a:t>Group 1</a:t>
            </a:r>
          </a:p>
          <a:p>
            <a:endParaRPr lang="en-US" altLang="ko-KR" sz="1600" dirty="0">
              <a:latin typeface="Calibri" panose="020F0502020204030204" pitchFamily="34" charset="0"/>
              <a:cs typeface="Calibri" panose="020F0502020204030204" pitchFamily="34" charset="0"/>
            </a:endParaRPr>
          </a:p>
          <a:p>
            <a:r>
              <a:rPr lang="en-US" altLang="ko-KR" sz="1600" dirty="0" err="1" smtClean="0">
                <a:latin typeface="Calibri" panose="020F0502020204030204" pitchFamily="34" charset="0"/>
                <a:cs typeface="Calibri" panose="020F0502020204030204" pitchFamily="34" charset="0"/>
              </a:rPr>
              <a:t>Aydar</a:t>
            </a:r>
            <a:endParaRPr lang="en-US" altLang="ko-KR" sz="1600" dirty="0" smtClean="0">
              <a:latin typeface="Calibri" panose="020F0502020204030204" pitchFamily="34" charset="0"/>
              <a:cs typeface="Calibri" panose="020F0502020204030204" pitchFamily="34" charset="0"/>
            </a:endParaRPr>
          </a:p>
          <a:p>
            <a:r>
              <a:rPr lang="en-US" altLang="ko-KR" sz="1600" dirty="0" err="1" smtClean="0">
                <a:latin typeface="Calibri" panose="020F0502020204030204" pitchFamily="34" charset="0"/>
                <a:cs typeface="Calibri" panose="020F0502020204030204" pitchFamily="34" charset="0"/>
              </a:rPr>
              <a:t>Seungwoo</a:t>
            </a:r>
            <a:r>
              <a:rPr lang="en-US" altLang="ko-KR" sz="1600" dirty="0" smtClean="0">
                <a:latin typeface="Calibri" panose="020F0502020204030204" pitchFamily="34" charset="0"/>
                <a:cs typeface="Calibri" panose="020F0502020204030204" pitchFamily="34" charset="0"/>
              </a:rPr>
              <a:t> Yoon</a:t>
            </a:r>
          </a:p>
          <a:p>
            <a:r>
              <a:rPr lang="en-US" altLang="ko-KR" sz="1600" dirty="0" err="1" smtClean="0">
                <a:latin typeface="Calibri" panose="020F0502020204030204" pitchFamily="34" charset="0"/>
                <a:cs typeface="Calibri" panose="020F0502020204030204" pitchFamily="34" charset="0"/>
              </a:rPr>
              <a:t>Chansu</a:t>
            </a:r>
            <a:r>
              <a:rPr lang="en-US" altLang="ko-KR" sz="1600" dirty="0" smtClean="0">
                <a:latin typeface="Calibri" panose="020F0502020204030204" pitchFamily="34" charset="0"/>
                <a:cs typeface="Calibri" panose="020F0502020204030204" pitchFamily="34" charset="0"/>
              </a:rPr>
              <a:t> Park</a:t>
            </a:r>
          </a:p>
          <a:p>
            <a:r>
              <a:rPr lang="en-US" altLang="ko-KR" sz="1600" dirty="0" err="1" smtClean="0">
                <a:latin typeface="Calibri" panose="020F0502020204030204" pitchFamily="34" charset="0"/>
                <a:cs typeface="Calibri" panose="020F0502020204030204" pitchFamily="34" charset="0"/>
              </a:rPr>
              <a:t>Shinhyung</a:t>
            </a:r>
            <a:r>
              <a:rPr lang="en-US" altLang="ko-KR" sz="1600" dirty="0" smtClean="0">
                <a:latin typeface="Calibri" panose="020F0502020204030204" pitchFamily="34" charset="0"/>
                <a:cs typeface="Calibri" panose="020F0502020204030204" pitchFamily="34" charset="0"/>
              </a:rPr>
              <a:t> Kim</a:t>
            </a:r>
            <a:endParaRPr lang="ko-KR" alt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4584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01134" y="1443349"/>
            <a:ext cx="7822229" cy="4739759"/>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a:spcAft>
                <a:spcPts val="600"/>
              </a:spcAft>
            </a:pPr>
            <a:r>
              <a:rPr lang="en-US" altLang="ko-KR" b="1" dirty="0">
                <a:latin typeface="Calibri" panose="020F0502020204030204" pitchFamily="34" charset="0"/>
                <a:cs typeface="Calibri" panose="020F0502020204030204" pitchFamily="34" charset="0"/>
              </a:rPr>
              <a:t>Advantages of Memory </a:t>
            </a:r>
            <a:r>
              <a:rPr lang="en-US" altLang="ko-KR" b="1" dirty="0" smtClean="0">
                <a:latin typeface="Calibri" panose="020F0502020204030204" pitchFamily="34" charset="0"/>
                <a:cs typeface="Calibri" panose="020F0502020204030204" pitchFamily="34" charset="0"/>
              </a:rPr>
              <a:t>Network</a:t>
            </a:r>
          </a:p>
          <a:p>
            <a:pPr>
              <a:spcAft>
                <a:spcPts val="600"/>
              </a:spcAft>
            </a:pPr>
            <a:endParaRPr lang="en-US" altLang="ko-KR" b="1" dirty="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Non-decaying </a:t>
            </a:r>
            <a:r>
              <a:rPr lang="en-US" altLang="ko-KR" dirty="0" smtClean="0">
                <a:latin typeface="Calibri" panose="020F0502020204030204" pitchFamily="34" charset="0"/>
                <a:cs typeface="Calibri" panose="020F0502020204030204" pitchFamily="34" charset="0"/>
              </a:rPr>
              <a:t>memory</a:t>
            </a:r>
          </a:p>
          <a:p>
            <a:pPr marL="1200150" lvl="2" indent="-28575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Other naïve approaches such as LSTM is prone to exponential memory decay due to structure.</a:t>
            </a:r>
          </a:p>
          <a:p>
            <a:pPr marL="1200150" lvl="2" indent="-285750">
              <a:spcAft>
                <a:spcPts val="600"/>
              </a:spcAft>
              <a:buFont typeface="Arial" panose="020B0604020202020204" pitchFamily="34" charset="0"/>
              <a:buChar char="•"/>
            </a:pPr>
            <a:endParaRPr lang="en-US" altLang="ko-KR" dirty="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Two different memory representation with different </a:t>
            </a:r>
            <a:r>
              <a:rPr lang="en-US" altLang="ko-KR" dirty="0" smtClean="0">
                <a:latin typeface="Calibri" panose="020F0502020204030204" pitchFamily="34" charset="0"/>
                <a:cs typeface="Calibri" panose="020F0502020204030204" pitchFamily="34" charset="0"/>
              </a:rPr>
              <a:t>function</a:t>
            </a:r>
          </a:p>
          <a:p>
            <a:pPr marL="1200150" lvl="2" indent="-28575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Input and output which allows to compute match between text (conversation) and response</a:t>
            </a:r>
          </a:p>
          <a:p>
            <a:pPr marL="1371600" lvl="2" indent="-457200">
              <a:spcAft>
                <a:spcPts val="600"/>
              </a:spcAft>
              <a:buFont typeface="Arial" panose="020B0604020202020204" pitchFamily="34" charset="0"/>
              <a:buChar char="•"/>
            </a:pPr>
            <a:endParaRPr lang="en-US" altLang="ko-KR" dirty="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Multi-hop helps with augmenting all relevant </a:t>
            </a:r>
            <a:r>
              <a:rPr lang="en-US" altLang="ko-KR" dirty="0" smtClean="0">
                <a:latin typeface="Calibri" panose="020F0502020204030204" pitchFamily="34" charset="0"/>
                <a:cs typeface="Calibri" panose="020F0502020204030204" pitchFamily="34" charset="0"/>
              </a:rPr>
              <a:t>information</a:t>
            </a:r>
          </a:p>
          <a:p>
            <a:pPr marL="1200150" lvl="2" indent="-28575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Mimics human behavior to reread text to better understand the context</a:t>
            </a:r>
          </a:p>
          <a:p>
            <a:pPr marL="1371600" lvl="2" indent="-457200">
              <a:spcAft>
                <a:spcPts val="600"/>
              </a:spcAft>
              <a:buFont typeface="+mj-lt"/>
              <a:buAutoNum type="arabicPeriod"/>
            </a:pPr>
            <a:endParaRPr lang="en-US" altLang="ko-KR" dirty="0">
              <a:latin typeface="Calibri" panose="020F0502020204030204" pitchFamily="34" charset="0"/>
              <a:cs typeface="Calibri" panose="020F0502020204030204" pitchFamily="34" charset="0"/>
            </a:endParaRPr>
          </a:p>
        </p:txBody>
      </p:sp>
      <p:sp>
        <p:nvSpPr>
          <p:cNvPr id="12" name="TextBox 11"/>
          <p:cNvSpPr txBox="1"/>
          <p:nvPr/>
        </p:nvSpPr>
        <p:spPr>
          <a:xfrm>
            <a:off x="422179" y="359078"/>
            <a:ext cx="7246165" cy="477054"/>
          </a:xfrm>
          <a:prstGeom prst="rect">
            <a:avLst/>
          </a:prstGeom>
          <a:noFill/>
          <a:ln w="3175">
            <a:noFill/>
          </a:ln>
        </p:spPr>
        <p:txBody>
          <a:bodyPr wrap="square" rtlCol="0">
            <a:spAutoFit/>
          </a:bodyPr>
          <a:lstStyle/>
          <a:p>
            <a:r>
              <a:rPr lang="en-US" altLang="ko-KR" sz="2500" b="1" dirty="0">
                <a:solidFill>
                  <a:schemeClr val="tx2"/>
                </a:solidFill>
                <a:latin typeface="Calibri" panose="020F0502020204030204" pitchFamily="34" charset="0"/>
                <a:cs typeface="Calibri" panose="020F0502020204030204" pitchFamily="34" charset="0"/>
              </a:rPr>
              <a:t>End-to-End Memory Network (MemN2N)</a:t>
            </a:r>
            <a:endParaRPr lang="ko-KR" altLang="en-US" sz="25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8147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179" y="1860511"/>
            <a:ext cx="7822229" cy="369332"/>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mj-lt"/>
              <a:buAutoNum type="arabicPeriod"/>
            </a:pPr>
            <a:endParaRPr lang="en-US" altLang="ko-KR" dirty="0"/>
          </a:p>
        </p:txBody>
      </p:sp>
      <p:pic>
        <p:nvPicPr>
          <p:cNvPr id="5" name="내용 개체 틀 10"/>
          <p:cNvPicPr>
            <a:picLocks noChangeAspect="1"/>
          </p:cNvPicPr>
          <p:nvPr/>
        </p:nvPicPr>
        <p:blipFill>
          <a:blip r:embed="rId4"/>
          <a:stretch>
            <a:fillRect/>
          </a:stretch>
        </p:blipFill>
        <p:spPr>
          <a:xfrm>
            <a:off x="179511" y="1249953"/>
            <a:ext cx="8728075" cy="3892249"/>
          </a:xfrm>
          <a:prstGeom prst="rect">
            <a:avLst/>
          </a:prstGeom>
        </p:spPr>
      </p:pic>
      <p:sp>
        <p:nvSpPr>
          <p:cNvPr id="2" name="TextBox 1"/>
          <p:cNvSpPr txBox="1"/>
          <p:nvPr/>
        </p:nvSpPr>
        <p:spPr>
          <a:xfrm>
            <a:off x="1197168" y="5305305"/>
            <a:ext cx="6272249" cy="923330"/>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latin typeface="Calibri" panose="020F0502020204030204" pitchFamily="34" charset="0"/>
                <a:cs typeface="Calibri" panose="020F0502020204030204" pitchFamily="34" charset="0"/>
              </a:rPr>
              <a:t>Embedding matrices A, B, C are learned during training</a:t>
            </a:r>
          </a:p>
          <a:p>
            <a:pPr marL="285750" indent="-285750">
              <a:buFont typeface="Arial" panose="020B0604020202020204" pitchFamily="34" charset="0"/>
              <a:buChar char="•"/>
            </a:pPr>
            <a:r>
              <a:rPr lang="en-US" altLang="ko-KR" dirty="0">
                <a:latin typeface="Calibri" panose="020F0502020204030204" pitchFamily="34" charset="0"/>
                <a:cs typeface="Calibri" panose="020F0502020204030204" pitchFamily="34" charset="0"/>
              </a:rPr>
              <a:t>Increasing hops improves performance</a:t>
            </a:r>
            <a:endParaRPr lang="ko-KR" altLang="en-US" dirty="0">
              <a:latin typeface="Calibri" panose="020F0502020204030204" pitchFamily="34" charset="0"/>
              <a:cs typeface="Calibri" panose="020F0502020204030204" pitchFamily="34" charset="0"/>
            </a:endParaRPr>
          </a:p>
          <a:p>
            <a:endParaRPr lang="ru-RU" dirty="0">
              <a:latin typeface="Calibri" panose="020F0502020204030204" pitchFamily="34" charset="0"/>
              <a:cs typeface="Calibri" panose="020F0502020204030204" pitchFamily="34" charset="0"/>
            </a:endParaRPr>
          </a:p>
        </p:txBody>
      </p:sp>
      <p:sp>
        <p:nvSpPr>
          <p:cNvPr id="4" name="Rectangle 3"/>
          <p:cNvSpPr/>
          <p:nvPr/>
        </p:nvSpPr>
        <p:spPr>
          <a:xfrm>
            <a:off x="498719" y="328807"/>
            <a:ext cx="1473480" cy="477054"/>
          </a:xfrm>
          <a:prstGeom prst="rect">
            <a:avLst/>
          </a:prstGeom>
        </p:spPr>
        <p:txBody>
          <a:bodyPr wrap="none">
            <a:spAutoFit/>
          </a:bodyPr>
          <a:lstStyle/>
          <a:p>
            <a:r>
              <a:rPr lang="en-US" altLang="ko-KR" sz="2500" b="1" dirty="0">
                <a:solidFill>
                  <a:schemeClr val="tx2"/>
                </a:solidFill>
                <a:latin typeface="Calibri" panose="020F0502020204030204" pitchFamily="34" charset="0"/>
                <a:cs typeface="Calibri" panose="020F0502020204030204" pitchFamily="34" charset="0"/>
              </a:rPr>
              <a:t>MemN2N</a:t>
            </a:r>
            <a:endParaRPr lang="ko-KR" altLang="en-US" sz="25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214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179" y="1412776"/>
            <a:ext cx="7822229" cy="3200876"/>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a:spcAft>
                <a:spcPts val="600"/>
              </a:spcAft>
            </a:pPr>
            <a:r>
              <a:rPr lang="en-US" altLang="ko-KR" b="1" dirty="0" smtClean="0">
                <a:latin typeface="Calibri" panose="020F0502020204030204" pitchFamily="34" charset="0"/>
                <a:cs typeface="Calibri" panose="020F0502020204030204" pitchFamily="34" charset="0"/>
              </a:rPr>
              <a:t>Disadvantages </a:t>
            </a:r>
            <a:r>
              <a:rPr lang="en-US" altLang="ko-KR" b="1" dirty="0">
                <a:latin typeface="Calibri" panose="020F0502020204030204" pitchFamily="34" charset="0"/>
                <a:cs typeface="Calibri" panose="020F0502020204030204" pitchFamily="34" charset="0"/>
              </a:rPr>
              <a:t>of </a:t>
            </a:r>
            <a:r>
              <a:rPr lang="en-US" altLang="ko-KR" b="1" dirty="0" smtClean="0">
                <a:latin typeface="Calibri" panose="020F0502020204030204" pitchFamily="34" charset="0"/>
                <a:cs typeface="Calibri" panose="020F0502020204030204" pitchFamily="34" charset="0"/>
              </a:rPr>
              <a:t>Memory Network</a:t>
            </a:r>
          </a:p>
          <a:p>
            <a:pPr>
              <a:spcAft>
                <a:spcPts val="600"/>
              </a:spcAft>
            </a:pPr>
            <a:endParaRPr lang="en-US" altLang="ko-KR" b="1" dirty="0" smtClean="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Naïve </a:t>
            </a:r>
            <a:r>
              <a:rPr lang="en-US" altLang="ko-KR" dirty="0">
                <a:latin typeface="Calibri" panose="020F0502020204030204" pitchFamily="34" charset="0"/>
                <a:cs typeface="Calibri" panose="020F0502020204030204" pitchFamily="34" charset="0"/>
              </a:rPr>
              <a:t>sentence encoding</a:t>
            </a:r>
          </a:p>
          <a:p>
            <a:pPr marL="1257300" lvl="2"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Encoding based on </a:t>
            </a:r>
            <a:r>
              <a:rPr lang="en-US" altLang="ko-KR" dirty="0" smtClean="0">
                <a:latin typeface="Calibri" panose="020F0502020204030204" pitchFamily="34" charset="0"/>
                <a:cs typeface="Calibri" panose="020F0502020204030204" pitchFamily="34" charset="0"/>
              </a:rPr>
              <a:t>Dictionary and Bag </a:t>
            </a:r>
            <a:r>
              <a:rPr lang="en-US" altLang="ko-KR" dirty="0">
                <a:latin typeface="Calibri" panose="020F0502020204030204" pitchFamily="34" charset="0"/>
                <a:cs typeface="Calibri" panose="020F0502020204030204" pitchFamily="34" charset="0"/>
              </a:rPr>
              <a:t>of </a:t>
            </a:r>
            <a:r>
              <a:rPr lang="en-US" altLang="ko-KR" dirty="0" smtClean="0">
                <a:latin typeface="Calibri" panose="020F0502020204030204" pitchFamily="34" charset="0"/>
                <a:cs typeface="Calibri" panose="020F0502020204030204" pitchFamily="34" charset="0"/>
              </a:rPr>
              <a:t>Words</a:t>
            </a:r>
            <a:endParaRPr lang="en-US" altLang="ko-KR" dirty="0">
              <a:latin typeface="Calibri" panose="020F0502020204030204" pitchFamily="34" charset="0"/>
              <a:cs typeface="Calibri" panose="020F0502020204030204" pitchFamily="34" charset="0"/>
            </a:endParaRPr>
          </a:p>
          <a:p>
            <a:pPr marL="1257300" lvl="2"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Encode sentences </a:t>
            </a:r>
            <a:r>
              <a:rPr lang="en-US" altLang="ko-KR" dirty="0" smtClean="0">
                <a:latin typeface="Calibri" panose="020F0502020204030204" pitchFamily="34" charset="0"/>
                <a:cs typeface="Calibri" panose="020F0502020204030204" pitchFamily="34" charset="0"/>
              </a:rPr>
              <a:t>separately</a:t>
            </a:r>
          </a:p>
          <a:p>
            <a:pPr marL="1200150" lvl="2" indent="-285750">
              <a:spcAft>
                <a:spcPts val="600"/>
              </a:spcAft>
              <a:buFont typeface="Arial" panose="020B0604020202020204" pitchFamily="34" charset="0"/>
              <a:buChar char="•"/>
            </a:pPr>
            <a:endParaRPr lang="en-US" altLang="ko-KR" dirty="0" smtClean="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Embedding </a:t>
            </a:r>
            <a:r>
              <a:rPr lang="en-US" altLang="ko-KR" dirty="0">
                <a:latin typeface="Calibri" panose="020F0502020204030204" pitchFamily="34" charset="0"/>
                <a:cs typeface="Calibri" panose="020F0502020204030204" pitchFamily="34" charset="0"/>
              </a:rPr>
              <a:t>matrices A and C are too weakly supervised</a:t>
            </a:r>
          </a:p>
          <a:p>
            <a:pPr marL="1257300" lvl="2" indent="-34290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Input </a:t>
            </a:r>
            <a:r>
              <a:rPr lang="en-US" altLang="ko-KR" dirty="0">
                <a:latin typeface="Calibri" panose="020F0502020204030204" pitchFamily="34" charset="0"/>
                <a:cs typeface="Calibri" panose="020F0502020204030204" pitchFamily="34" charset="0"/>
              </a:rPr>
              <a:t>of A and C are exactly the same</a:t>
            </a:r>
            <a:r>
              <a:rPr lang="en-US" altLang="ko-KR" dirty="0" smtClean="0">
                <a:latin typeface="Calibri" panose="020F0502020204030204" pitchFamily="34" charset="0"/>
                <a:cs typeface="Calibri" panose="020F0502020204030204" pitchFamily="34" charset="0"/>
              </a:rPr>
              <a:t>.</a:t>
            </a:r>
            <a:endParaRPr lang="en-US" altLang="ko-KR" dirty="0">
              <a:latin typeface="Calibri" panose="020F0502020204030204" pitchFamily="34" charset="0"/>
              <a:cs typeface="Calibri" panose="020F0502020204030204" pitchFamily="34" charset="0"/>
            </a:endParaRPr>
          </a:p>
          <a:p>
            <a:pPr marL="1257300" lvl="2"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No guarantee that A and C are learned according to their roles</a:t>
            </a:r>
            <a:r>
              <a:rPr lang="en-US" altLang="ko-KR" dirty="0" smtClean="0">
                <a:latin typeface="Calibri" panose="020F0502020204030204" pitchFamily="34" charset="0"/>
                <a:cs typeface="Calibri" panose="020F0502020204030204" pitchFamily="34" charset="0"/>
              </a:rPr>
              <a:t>.</a:t>
            </a:r>
            <a:endParaRPr lang="en-US" altLang="ko-KR" dirty="0">
              <a:latin typeface="Calibri" panose="020F0502020204030204" pitchFamily="34" charset="0"/>
              <a:cs typeface="Calibri" panose="020F0502020204030204" pitchFamily="34" charset="0"/>
            </a:endParaRPr>
          </a:p>
        </p:txBody>
      </p:sp>
      <p:sp>
        <p:nvSpPr>
          <p:cNvPr id="12" name="TextBox 11"/>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MemN2N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3174969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179" y="1404205"/>
            <a:ext cx="8326285" cy="3477875"/>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Bidirectional context encoded word representation by LSTM</a:t>
            </a:r>
          </a:p>
          <a:p>
            <a:pPr marL="857250" lvl="1" indent="-40005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Use word2vec for word inputs</a:t>
            </a:r>
            <a:r>
              <a:rPr lang="en-US" altLang="ko-KR" dirty="0" smtClean="0">
                <a:latin typeface="Calibri" panose="020F0502020204030204" pitchFamily="34" charset="0"/>
                <a:cs typeface="Calibri" panose="020F0502020204030204" pitchFamily="34" charset="0"/>
              </a:rPr>
              <a:t>.</a:t>
            </a:r>
          </a:p>
          <a:p>
            <a:pPr marL="857250" lvl="1" indent="-40005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Bidirectional </a:t>
            </a:r>
            <a:r>
              <a:rPr lang="en-US" altLang="ko-KR" dirty="0">
                <a:latin typeface="Calibri" panose="020F0502020204030204" pitchFamily="34" charset="0"/>
                <a:cs typeface="Calibri" panose="020F0502020204030204" pitchFamily="34" charset="0"/>
              </a:rPr>
              <a:t>LSTM encoders to encode every word in the conversation with forward, backward, and bidirectional context</a:t>
            </a:r>
            <a:r>
              <a:rPr lang="en-US" altLang="ko-KR" dirty="0" smtClean="0">
                <a:latin typeface="Calibri" panose="020F0502020204030204" pitchFamily="34" charset="0"/>
                <a:cs typeface="Calibri" panose="020F0502020204030204" pitchFamily="34" charset="0"/>
              </a:rPr>
              <a:t>.</a:t>
            </a:r>
          </a:p>
          <a:p>
            <a:pPr marL="800100" lvl="1" indent="-34290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Encoded </a:t>
            </a:r>
            <a:r>
              <a:rPr lang="en-US" altLang="ko-KR" dirty="0">
                <a:latin typeface="Calibri" panose="020F0502020204030204" pitchFamily="34" charset="0"/>
                <a:cs typeface="Calibri" panose="020F0502020204030204" pitchFamily="34" charset="0"/>
              </a:rPr>
              <a:t>words comprise three non-decaying </a:t>
            </a:r>
            <a:r>
              <a:rPr lang="en-US" altLang="ko-KR" dirty="0" smtClean="0">
                <a:latin typeface="Calibri" panose="020F0502020204030204" pitchFamily="34" charset="0"/>
                <a:cs typeface="Calibri" panose="020F0502020204030204" pitchFamily="34" charset="0"/>
              </a:rPr>
              <a:t>memories</a:t>
            </a:r>
          </a:p>
          <a:p>
            <a:pPr marL="800100" lvl="1" indent="-342900">
              <a:spcAft>
                <a:spcPts val="600"/>
              </a:spcAft>
              <a:buFont typeface="+mj-lt"/>
              <a:buAutoNum type="romanLcPeriod"/>
            </a:pPr>
            <a:endParaRPr lang="en-US" altLang="ko-KR" dirty="0">
              <a:latin typeface="Calibri" panose="020F0502020204030204" pitchFamily="34" charset="0"/>
              <a:cs typeface="Calibri" panose="020F0502020204030204" pitchFamily="34" charset="0"/>
            </a:endParaRPr>
          </a:p>
          <a:p>
            <a:pPr marL="457200"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Sentence-to-word level </a:t>
            </a:r>
            <a:r>
              <a:rPr lang="en-US" altLang="ko-KR" dirty="0" smtClean="0">
                <a:latin typeface="Calibri" panose="020F0502020204030204" pitchFamily="34" charset="0"/>
                <a:cs typeface="Calibri" panose="020F0502020204030204" pitchFamily="34" charset="0"/>
              </a:rPr>
              <a:t>attention </a:t>
            </a:r>
            <a:r>
              <a:rPr lang="en-US" altLang="ko-KR" dirty="0">
                <a:latin typeface="Calibri" panose="020F0502020204030204" pitchFamily="34" charset="0"/>
                <a:cs typeface="Calibri" panose="020F0502020204030204" pitchFamily="34" charset="0"/>
              </a:rPr>
              <a:t>and multi </a:t>
            </a:r>
            <a:r>
              <a:rPr lang="en-US" altLang="ko-KR" dirty="0" smtClean="0">
                <a:latin typeface="Calibri" panose="020F0502020204030204" pitchFamily="34" charset="0"/>
                <a:cs typeface="Calibri" panose="020F0502020204030204" pitchFamily="34" charset="0"/>
              </a:rPr>
              <a:t>hop</a:t>
            </a:r>
          </a:p>
          <a:p>
            <a:pPr marL="800100" lvl="1"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Finds and augments context-encoded keyword that is relevant to </a:t>
            </a:r>
            <a:r>
              <a:rPr lang="en-US" altLang="ko-KR" dirty="0" smtClean="0">
                <a:latin typeface="Calibri" panose="020F0502020204030204" pitchFamily="34" charset="0"/>
                <a:cs typeface="Calibri" panose="020F0502020204030204" pitchFamily="34" charset="0"/>
              </a:rPr>
              <a:t>itself</a:t>
            </a:r>
            <a:endParaRPr lang="en-US" altLang="ko-KR" dirty="0">
              <a:latin typeface="Calibri" panose="020F0502020204030204" pitchFamily="34" charset="0"/>
              <a:cs typeface="Calibri" panose="020F0502020204030204" pitchFamily="34" charset="0"/>
            </a:endParaRPr>
          </a:p>
          <a:p>
            <a:pPr marL="800100" lvl="1"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Each candidate response reads conversation back and forth multiple </a:t>
            </a:r>
            <a:r>
              <a:rPr lang="en-US" altLang="ko-KR" dirty="0" smtClean="0">
                <a:latin typeface="Calibri" panose="020F0502020204030204" pitchFamily="34" charset="0"/>
                <a:cs typeface="Calibri" panose="020F0502020204030204" pitchFamily="34" charset="0"/>
              </a:rPr>
              <a:t>times</a:t>
            </a:r>
            <a:endParaRPr lang="en-US" altLang="ko-KR" dirty="0">
              <a:latin typeface="Calibri" panose="020F0502020204030204" pitchFamily="34" charset="0"/>
              <a:cs typeface="Calibri" panose="020F0502020204030204" pitchFamily="34" charset="0"/>
            </a:endParaRPr>
          </a:p>
          <a:p>
            <a:pPr lvl="1">
              <a:spcAft>
                <a:spcPts val="600"/>
              </a:spcAft>
            </a:pPr>
            <a:endParaRPr lang="en-US" altLang="ko-KR" dirty="0">
              <a:latin typeface="Calibri" panose="020F0502020204030204" pitchFamily="34" charset="0"/>
              <a:cs typeface="Calibri" panose="020F0502020204030204" pitchFamily="34" charset="0"/>
            </a:endParaRPr>
          </a:p>
        </p:txBody>
      </p:sp>
      <p:sp>
        <p:nvSpPr>
          <p:cNvPr id="12" name="TextBox 11"/>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Our Model</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3579151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14</a:t>
            </a:fld>
            <a:endParaRPr lang="ko-KR" altLang="en-US"/>
          </a:p>
        </p:txBody>
      </p:sp>
      <p:sp>
        <p:nvSpPr>
          <p:cNvPr id="7" name="제목 1"/>
          <p:cNvSpPr txBox="1">
            <a:spLocks/>
          </p:cNvSpPr>
          <p:nvPr/>
        </p:nvSpPr>
        <p:spPr>
          <a:xfrm>
            <a:off x="422179" y="784978"/>
            <a:ext cx="5191667" cy="77787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285750" indent="-285750" algn="l">
              <a:buFont typeface="Arial" panose="020B0604020202020204" pitchFamily="34" charset="0"/>
              <a:buChar char="•"/>
            </a:pPr>
            <a:r>
              <a:rPr lang="en-US" altLang="ko-KR" sz="1800" dirty="0" smtClean="0">
                <a:latin typeface="Calibri" panose="020F0502020204030204" pitchFamily="34" charset="0"/>
                <a:cs typeface="Calibri" panose="020F0502020204030204" pitchFamily="34" charset="0"/>
              </a:rPr>
              <a:t>Example1: Best Prediction</a:t>
            </a:r>
            <a:endParaRPr lang="ko-KR" altLang="en-US" sz="1800" dirty="0">
              <a:latin typeface="Calibri" panose="020F0502020204030204" pitchFamily="34" charset="0"/>
              <a:cs typeface="Calibri" panose="020F0502020204030204" pitchFamily="34" charset="0"/>
            </a:endParaRPr>
          </a:p>
        </p:txBody>
      </p:sp>
      <p:sp>
        <p:nvSpPr>
          <p:cNvPr id="5" name="모서리가 둥근 직사각형 4"/>
          <p:cNvSpPr/>
          <p:nvPr/>
        </p:nvSpPr>
        <p:spPr>
          <a:xfrm>
            <a:off x="616100" y="1720771"/>
            <a:ext cx="6965862"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ko-KR" altLang="ko-KR" dirty="0">
                <a:latin typeface="Calibri" panose="020F0502020204030204" pitchFamily="34" charset="0"/>
                <a:cs typeface="Calibri" panose="020F0502020204030204" pitchFamily="34" charset="0"/>
              </a:rPr>
              <a:t>User1: </a:t>
            </a:r>
            <a:r>
              <a:rPr lang="ko-KR" altLang="ko-KR" dirty="0" err="1">
                <a:latin typeface="Calibri" panose="020F0502020204030204" pitchFamily="34" charset="0"/>
                <a:cs typeface="Calibri" panose="020F0502020204030204" pitchFamily="34" charset="0"/>
              </a:rPr>
              <a:t>ugh</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ubuntu</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wotn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read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my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ipod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can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acess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the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harddrive</a:t>
            </a:r>
            <a:r>
              <a:rPr lang="ko-KR" altLang="ko-KR" dirty="0">
                <a:latin typeface="Calibri" panose="020F0502020204030204" pitchFamily="34" charset="0"/>
                <a:cs typeface="Calibri" panose="020F0502020204030204" pitchFamily="34" charset="0"/>
              </a:rPr>
              <a:t> </a:t>
            </a:r>
            <a:r>
              <a:rPr lang="en-US" altLang="ko-KR" dirty="0" smtClean="0">
                <a:latin typeface="Calibri" panose="020F0502020204030204" pitchFamily="34" charset="0"/>
                <a:cs typeface="Calibri" panose="020F0502020204030204" pitchFamily="34" charset="0"/>
              </a:rPr>
              <a:t>           </a:t>
            </a:r>
            <a:r>
              <a:rPr lang="ko-KR" altLang="ko-KR" dirty="0" err="1" smtClean="0">
                <a:latin typeface="Calibri" panose="020F0502020204030204" pitchFamily="34" charset="0"/>
                <a:cs typeface="Calibri" panose="020F0502020204030204" pitchFamily="34" charset="0"/>
              </a:rPr>
              <a:t>but</a:t>
            </a:r>
            <a:r>
              <a:rPr lang="ko-KR" altLang="ko-KR" dirty="0" smtClean="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gtkpod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wont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recognize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 </a:t>
            </a:r>
          </a:p>
          <a:p>
            <a:pPr>
              <a:lnSpc>
                <a:spcPct val="115000"/>
              </a:lnSpc>
              <a:spcAft>
                <a:spcPts val="0"/>
              </a:spcAft>
            </a:pPr>
            <a:r>
              <a:rPr lang="ko-KR" altLang="ko-KR" dirty="0">
                <a:latin typeface="Calibri" panose="020F0502020204030204" pitchFamily="34" charset="0"/>
                <a:cs typeface="Calibri" panose="020F0502020204030204" pitchFamily="34" charset="0"/>
              </a:rPr>
              <a:t>User2: </a:t>
            </a:r>
            <a:r>
              <a:rPr lang="ko-KR" altLang="ko-KR" dirty="0" err="1">
                <a:latin typeface="Calibri" panose="020F0502020204030204" pitchFamily="34" charset="0"/>
                <a:cs typeface="Calibri" panose="020F0502020204030204" pitchFamily="34" charset="0"/>
              </a:rPr>
              <a:t>Try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rhythmbox</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rhythmbox</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reads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ipods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nicely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breezy</a:t>
            </a:r>
            <a:r>
              <a:rPr lang="ko-KR" altLang="ko-KR" dirty="0">
                <a:latin typeface="Calibri" panose="020F0502020204030204" pitchFamily="34" charset="0"/>
                <a:cs typeface="Calibri" panose="020F0502020204030204" pitchFamily="34" charset="0"/>
              </a:rPr>
              <a:t>  </a:t>
            </a:r>
          </a:p>
          <a:p>
            <a:pPr>
              <a:lnSpc>
                <a:spcPct val="115000"/>
              </a:lnSpc>
              <a:spcAft>
                <a:spcPts val="0"/>
              </a:spcAft>
            </a:pPr>
            <a:r>
              <a:rPr lang="ko-KR" altLang="ko-KR" dirty="0">
                <a:latin typeface="Calibri" panose="020F0502020204030204" pitchFamily="34" charset="0"/>
                <a:cs typeface="Calibri" panose="020F0502020204030204" pitchFamily="34" charset="0"/>
              </a:rPr>
              <a:t>User1: </a:t>
            </a:r>
            <a:r>
              <a:rPr lang="ko-KR" altLang="ko-KR" dirty="0" err="1">
                <a:latin typeface="Calibri" panose="020F0502020204030204" pitchFamily="34" charset="0"/>
                <a:cs typeface="Calibri" panose="020F0502020204030204" pitchFamily="34" charset="0"/>
              </a:rPr>
              <a:t>SEjeff</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can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put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songs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on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my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ipod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through</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rhythmbox</a:t>
            </a:r>
            <a:r>
              <a:rPr lang="ko-KR" altLang="ko-KR" dirty="0">
                <a:latin typeface="Calibri" panose="020F0502020204030204" pitchFamily="34" charset="0"/>
                <a:cs typeface="Calibri" panose="020F0502020204030204" pitchFamily="34" charset="0"/>
              </a:rPr>
              <a:t>? </a:t>
            </a:r>
          </a:p>
        </p:txBody>
      </p:sp>
      <p:sp>
        <p:nvSpPr>
          <p:cNvPr id="9" name="모서리가 둥근 직사각형 8"/>
          <p:cNvSpPr/>
          <p:nvPr/>
        </p:nvSpPr>
        <p:spPr>
          <a:xfrm>
            <a:off x="906488" y="1484784"/>
            <a:ext cx="1152128" cy="3632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ko-KR" dirty="0">
                <a:solidFill>
                  <a:prstClr val="black"/>
                </a:solidFill>
                <a:latin typeface="Calibri" panose="020F0502020204030204" pitchFamily="34" charset="0"/>
                <a:cs typeface="Calibri" panose="020F0502020204030204" pitchFamily="34" charset="0"/>
              </a:rPr>
              <a:t>Context</a:t>
            </a:r>
            <a:endParaRPr lang="ko-KR" altLang="en-US" dirty="0">
              <a:latin typeface="Calibri" panose="020F0502020204030204" pitchFamily="34" charset="0"/>
              <a:cs typeface="Calibri" panose="020F0502020204030204" pitchFamily="34" charset="0"/>
            </a:endParaRPr>
          </a:p>
        </p:txBody>
      </p:sp>
      <p:sp>
        <p:nvSpPr>
          <p:cNvPr id="6" name="모서리가 둥근 직사각형 5"/>
          <p:cNvSpPr/>
          <p:nvPr/>
        </p:nvSpPr>
        <p:spPr>
          <a:xfrm>
            <a:off x="616100" y="3886016"/>
            <a:ext cx="7700316" cy="21367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50000"/>
              </a:lnSpc>
              <a:spcAft>
                <a:spcPts val="0"/>
              </a:spcAft>
            </a:pPr>
            <a:r>
              <a:rPr lang="ko-KR" altLang="ko-KR" dirty="0">
                <a:latin typeface="Calibri" panose="020F0502020204030204" pitchFamily="34" charset="0"/>
                <a:ea typeface="Arial" panose="020B0604020202020204" pitchFamily="34" charset="0"/>
                <a:cs typeface="Calibri" panose="020F0502020204030204" pitchFamily="34" charset="0"/>
              </a:rPr>
              <a:t>82: </a:t>
            </a:r>
            <a:r>
              <a:rPr lang="ko-KR" altLang="ko-KR" dirty="0" err="1">
                <a:latin typeface="Calibri" panose="020F0502020204030204" pitchFamily="34" charset="0"/>
                <a:ea typeface="Arial" panose="020B0604020202020204" pitchFamily="34" charset="0"/>
                <a:cs typeface="Calibri" panose="020F0502020204030204" pitchFamily="34" charset="0"/>
              </a:rPr>
              <a:t>No</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but</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I</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got</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gtkpod</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to</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work</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perfectly</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with</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my</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nano</a:t>
            </a:r>
            <a:r>
              <a:rPr lang="ko-KR" altLang="ko-KR" dirty="0">
                <a:latin typeface="Calibri" panose="020F0502020204030204" pitchFamily="34" charset="0"/>
                <a:ea typeface="Arial" panose="020B0604020202020204" pitchFamily="34" charset="0"/>
                <a:cs typeface="Calibri" panose="020F0502020204030204" pitchFamily="34" charset="0"/>
              </a:rPr>
              <a:t> and </a:t>
            </a:r>
            <a:r>
              <a:rPr lang="ko-KR" altLang="ko-KR" dirty="0" err="1">
                <a:latin typeface="Calibri" panose="020F0502020204030204" pitchFamily="34" charset="0"/>
                <a:ea typeface="Arial" panose="020B0604020202020204" pitchFamily="34" charset="0"/>
                <a:cs typeface="Calibri" panose="020F0502020204030204" pitchFamily="34" charset="0"/>
              </a:rPr>
              <a:t>breezy</a:t>
            </a:r>
            <a:r>
              <a:rPr lang="ko-KR" altLang="ko-KR" dirty="0">
                <a:latin typeface="Calibri" panose="020F0502020204030204" pitchFamily="34" charset="0"/>
                <a:ea typeface="Arial" panose="020B0604020202020204" pitchFamily="34" charset="0"/>
                <a:cs typeface="Calibri" panose="020F0502020204030204" pitchFamily="34" charset="0"/>
              </a:rPr>
              <a:t> </a:t>
            </a:r>
            <a:endParaRPr lang="en-US" altLang="ko-KR" dirty="0">
              <a:latin typeface="Calibri" panose="020F0502020204030204" pitchFamily="34" charset="0"/>
              <a:ea typeface="Arial" panose="020B060402020202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38: </a:t>
            </a:r>
            <a:r>
              <a:rPr lang="ko-KR" altLang="ko-KR" dirty="0" err="1">
                <a:latin typeface="Calibri" panose="020F0502020204030204" pitchFamily="34" charset="0"/>
                <a:cs typeface="Calibri" panose="020F0502020204030204" pitchFamily="34" charset="0"/>
              </a:rPr>
              <a:t>try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sudo</a:t>
            </a:r>
            <a:r>
              <a:rPr lang="ko-KR" altLang="ko-KR" dirty="0">
                <a:latin typeface="Calibri" panose="020F0502020204030204" pitchFamily="34" charset="0"/>
                <a:cs typeface="Calibri" panose="020F0502020204030204" pitchFamily="34" charset="0"/>
              </a:rPr>
              <a:t> </a:t>
            </a:r>
            <a:r>
              <a:rPr lang="ko-KR" altLang="ko-KR" dirty="0" err="1" smtClean="0">
                <a:latin typeface="Calibri" panose="020F0502020204030204" pitchFamily="34" charset="0"/>
                <a:cs typeface="Calibri" panose="020F0502020204030204" pitchFamily="34" charset="0"/>
              </a:rPr>
              <a:t>mount</a:t>
            </a:r>
            <a:r>
              <a:rPr lang="ko-KR" altLang="ko-KR" dirty="0" smtClean="0">
                <a:latin typeface="Calibri" panose="020F0502020204030204" pitchFamily="34" charset="0"/>
                <a:cs typeface="Calibri" panose="020F0502020204030204" pitchFamily="34" charset="0"/>
              </a:rPr>
              <a:t> </a:t>
            </a:r>
            <a:r>
              <a:rPr lang="ko-KR" altLang="ko-KR" dirty="0">
                <a:latin typeface="Calibri" panose="020F0502020204030204" pitchFamily="34" charset="0"/>
                <a:cs typeface="Calibri" panose="020F0502020204030204" pitchFamily="34" charset="0"/>
              </a:rPr>
              <a:t>-</a:t>
            </a:r>
            <a:r>
              <a:rPr lang="ko-KR" altLang="ko-KR" dirty="0" err="1">
                <a:latin typeface="Calibri" panose="020F0502020204030204" pitchFamily="34" charset="0"/>
                <a:cs typeface="Calibri" panose="020F0502020204030204" pitchFamily="34" charset="0"/>
              </a:rPr>
              <a:t>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usbfs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none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proc</a:t>
            </a:r>
            <a:r>
              <a:rPr lang="ko-KR" altLang="ko-KR" dirty="0">
                <a:latin typeface="Calibri" panose="020F0502020204030204" pitchFamily="34" charset="0"/>
                <a:cs typeface="Calibri" panose="020F0502020204030204" pitchFamily="34" charset="0"/>
              </a:rPr>
              <a:t>/</a:t>
            </a:r>
            <a:r>
              <a:rPr lang="ko-KR" altLang="ko-KR" dirty="0" err="1">
                <a:latin typeface="Calibri" panose="020F0502020204030204" pitchFamily="34" charset="0"/>
                <a:cs typeface="Calibri" panose="020F0502020204030204" pitchFamily="34" charset="0"/>
              </a:rPr>
              <a:t>bus</a:t>
            </a:r>
            <a:r>
              <a:rPr lang="ko-KR" altLang="ko-KR" dirty="0">
                <a:latin typeface="Calibri" panose="020F0502020204030204" pitchFamily="34" charset="0"/>
                <a:cs typeface="Calibri" panose="020F0502020204030204" pitchFamily="34" charset="0"/>
              </a:rPr>
              <a:t>/</a:t>
            </a:r>
            <a:r>
              <a:rPr lang="ko-KR" altLang="ko-KR" dirty="0" err="1">
                <a:latin typeface="Calibri" panose="020F0502020204030204" pitchFamily="34" charset="0"/>
                <a:cs typeface="Calibri" panose="020F0502020204030204" pitchFamily="34" charset="0"/>
              </a:rPr>
              <a:t>usb</a:t>
            </a:r>
            <a:r>
              <a:rPr lang="ko-KR" altLang="ko-KR" dirty="0">
                <a:latin typeface="Calibri" panose="020F0502020204030204" pitchFamily="34" charset="0"/>
                <a:cs typeface="Calibri" panose="020F0502020204030204" pitchFamily="34" charset="0"/>
              </a:rPr>
              <a:t>“</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85: </a:t>
            </a:r>
            <a:r>
              <a:rPr lang="ko-KR" altLang="ko-KR" dirty="0" err="1">
                <a:latin typeface="Calibri" panose="020F0502020204030204" pitchFamily="34" charset="0"/>
                <a:cs typeface="Calibri" panose="020F0502020204030204" pitchFamily="34" charset="0"/>
              </a:rPr>
              <a:t>absofrigginlutely</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24: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depends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on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what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your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repos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say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are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you</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breezy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or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dapper</a:t>
            </a:r>
            <a:r>
              <a:rPr lang="ko-KR" altLang="ko-KR" dirty="0">
                <a:latin typeface="Calibri" panose="020F0502020204030204" pitchFamily="34" charset="0"/>
                <a:cs typeface="Calibri" panose="020F0502020204030204" pitchFamily="34" charset="0"/>
              </a:rPr>
              <a:t>?</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86: </a:t>
            </a:r>
            <a:r>
              <a:rPr lang="ko-KR" altLang="ko-KR" dirty="0" err="1">
                <a:latin typeface="Calibri" panose="020F0502020204030204" pitchFamily="34" charset="0"/>
                <a:cs typeface="Calibri" panose="020F0502020204030204" pitchFamily="34" charset="0"/>
              </a:rPr>
              <a:t>Browse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to</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your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media</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folder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that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should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have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logical</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name</a:t>
            </a:r>
            <a:endParaRPr lang="ko-KR" altLang="en-US" dirty="0">
              <a:latin typeface="Calibri" panose="020F0502020204030204" pitchFamily="34" charset="0"/>
              <a:cs typeface="Calibri" panose="020F0502020204030204" pitchFamily="34" charset="0"/>
            </a:endParaRPr>
          </a:p>
        </p:txBody>
      </p:sp>
      <p:sp>
        <p:nvSpPr>
          <p:cNvPr id="13" name="모서리가 둥근 직사각형 12"/>
          <p:cNvSpPr/>
          <p:nvPr/>
        </p:nvSpPr>
        <p:spPr>
          <a:xfrm>
            <a:off x="906488" y="3645024"/>
            <a:ext cx="1937320" cy="3632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smtClean="0">
                <a:solidFill>
                  <a:prstClr val="black"/>
                </a:solidFill>
                <a:latin typeface="Calibri" panose="020F0502020204030204" pitchFamily="34" charset="0"/>
                <a:cs typeface="Calibri" panose="020F0502020204030204" pitchFamily="34" charset="0"/>
              </a:rPr>
              <a:t>Top 5 prediction</a:t>
            </a:r>
            <a:endParaRPr lang="ko-KR" altLang="en-US" dirty="0">
              <a:latin typeface="Calibri" panose="020F0502020204030204" pitchFamily="34" charset="0"/>
              <a:cs typeface="Calibri" panose="020F0502020204030204" pitchFamily="34" charset="0"/>
            </a:endParaRPr>
          </a:p>
        </p:txBody>
      </p:sp>
      <p:grpSp>
        <p:nvGrpSpPr>
          <p:cNvPr id="17" name="그룹 16"/>
          <p:cNvGrpSpPr/>
          <p:nvPr/>
        </p:nvGrpSpPr>
        <p:grpSpPr>
          <a:xfrm>
            <a:off x="755576" y="3980067"/>
            <a:ext cx="7344816" cy="385037"/>
            <a:chOff x="755576" y="3980067"/>
            <a:chExt cx="7344816" cy="385037"/>
          </a:xfrm>
        </p:grpSpPr>
        <p:sp>
          <p:nvSpPr>
            <p:cNvPr id="14" name="타원 13"/>
            <p:cNvSpPr/>
            <p:nvPr/>
          </p:nvSpPr>
          <p:spPr>
            <a:xfrm>
              <a:off x="755576" y="3980067"/>
              <a:ext cx="360040" cy="3568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a:stCxn id="14" idx="4"/>
            </p:cNvCxnSpPr>
            <p:nvPr/>
          </p:nvCxnSpPr>
          <p:spPr>
            <a:xfrm>
              <a:off x="935596" y="4336889"/>
              <a:ext cx="7164796" cy="282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Results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18" name="TextBox 9"/>
          <p:cNvSpPr txBox="1"/>
          <p:nvPr/>
        </p:nvSpPr>
        <p:spPr>
          <a:xfrm>
            <a:off x="3806782" y="3460358"/>
            <a:ext cx="1014508"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err="1" smtClean="0">
                <a:latin typeface="Calibri" panose="020F0502020204030204" pitchFamily="34" charset="0"/>
                <a:cs typeface="Calibri" panose="020F0502020204030204" pitchFamily="34" charset="0"/>
              </a:rPr>
              <a:t>ChatBot</a:t>
            </a:r>
            <a:r>
              <a:rPr lang="en-US" altLang="ko-KR" b="1" dirty="0" smtClean="0">
                <a:latin typeface="Calibri" panose="020F0502020204030204" pitchFamily="34" charset="0"/>
                <a:cs typeface="Calibri" panose="020F0502020204030204" pitchFamily="34" charset="0"/>
              </a:rPr>
              <a:t>!</a:t>
            </a:r>
            <a:endParaRPr lang="ko-KR" altLang="en-US" b="1" dirty="0">
              <a:latin typeface="Calibri" panose="020F0502020204030204" pitchFamily="34" charset="0"/>
              <a:cs typeface="Calibri" panose="020F0502020204030204" pitchFamily="34" charset="0"/>
            </a:endParaRPr>
          </a:p>
        </p:txBody>
      </p:sp>
      <p:cxnSp>
        <p:nvCxnSpPr>
          <p:cNvPr id="19" name="직선 화살표 연결선 18"/>
          <p:cNvCxnSpPr/>
          <p:nvPr/>
        </p:nvCxnSpPr>
        <p:spPr>
          <a:xfrm flipH="1">
            <a:off x="2824366" y="3635477"/>
            <a:ext cx="982416" cy="9262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99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15</a:t>
            </a:fld>
            <a:endParaRPr lang="ko-KR" altLang="en-US"/>
          </a:p>
        </p:txBody>
      </p:sp>
      <p:sp>
        <p:nvSpPr>
          <p:cNvPr id="5" name="모서리가 둥근 직사각형 4"/>
          <p:cNvSpPr/>
          <p:nvPr/>
        </p:nvSpPr>
        <p:spPr>
          <a:xfrm>
            <a:off x="616100" y="1720771"/>
            <a:ext cx="6965862" cy="1348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endParaRPr lang="en-US" altLang="ko-KR" dirty="0" smtClean="0">
              <a:latin typeface="Calibri" panose="020F0502020204030204" pitchFamily="34" charset="0"/>
              <a:cs typeface="Calibri" panose="020F0502020204030204" pitchFamily="34" charset="0"/>
            </a:endParaRPr>
          </a:p>
          <a:p>
            <a:pPr>
              <a:lnSpc>
                <a:spcPct val="115000"/>
              </a:lnSpc>
              <a:spcAft>
                <a:spcPts val="0"/>
              </a:spcAft>
            </a:pPr>
            <a:r>
              <a:rPr lang="en-US" altLang="ko-KR" dirty="0" smtClean="0">
                <a:latin typeface="Calibri" panose="020F0502020204030204" pitchFamily="34" charset="0"/>
                <a:cs typeface="Calibri" panose="020F0502020204030204" pitchFamily="34" charset="0"/>
              </a:rPr>
              <a:t>User1 </a:t>
            </a:r>
            <a:r>
              <a:rPr lang="en-US"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so</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how</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can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generate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the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hu_HU</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locale</a:t>
            </a:r>
            <a:r>
              <a:rPr lang="ko-KR" altLang="ko-KR" dirty="0">
                <a:latin typeface="Calibri" panose="020F0502020204030204" pitchFamily="34" charset="0"/>
                <a:cs typeface="Calibri" panose="020F0502020204030204" pitchFamily="34" charset="0"/>
              </a:rPr>
              <a:t>? </a:t>
            </a:r>
          </a:p>
          <a:p>
            <a:pPr>
              <a:lnSpc>
                <a:spcPct val="115000"/>
              </a:lnSpc>
              <a:spcAft>
                <a:spcPts val="0"/>
              </a:spcAft>
            </a:pPr>
            <a:r>
              <a:rPr lang="en-US" altLang="ko-KR" dirty="0">
                <a:latin typeface="Calibri" panose="020F0502020204030204" pitchFamily="34" charset="0"/>
                <a:cs typeface="Calibri" panose="020F0502020204030204" pitchFamily="34" charset="0"/>
              </a:rPr>
              <a:t>User2 : </a:t>
            </a:r>
            <a:r>
              <a:rPr lang="ko-KR" altLang="ko-KR" dirty="0" err="1">
                <a:latin typeface="Calibri" panose="020F0502020204030204" pitchFamily="34" charset="0"/>
                <a:cs typeface="Calibri" panose="020F0502020204030204" pitchFamily="34" charset="0"/>
              </a:rPr>
              <a:t>dpkg-reconfigure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locales</a:t>
            </a:r>
            <a:r>
              <a:rPr lang="ko-KR" altLang="ko-KR" dirty="0">
                <a:latin typeface="Calibri" panose="020F0502020204030204" pitchFamily="34" charset="0"/>
                <a:cs typeface="Calibri" panose="020F0502020204030204" pitchFamily="34" charset="0"/>
              </a:rPr>
              <a:t> </a:t>
            </a:r>
            <a:endParaRPr lang="en-US" altLang="ko-KR" dirty="0">
              <a:latin typeface="Calibri" panose="020F0502020204030204" pitchFamily="34" charset="0"/>
              <a:cs typeface="Calibri" panose="020F0502020204030204" pitchFamily="34" charset="0"/>
            </a:endParaRPr>
          </a:p>
          <a:p>
            <a:pPr>
              <a:lnSpc>
                <a:spcPct val="115000"/>
              </a:lnSpc>
              <a:spcAft>
                <a:spcPts val="0"/>
              </a:spcAft>
            </a:pPr>
            <a:r>
              <a:rPr lang="en-US" altLang="ko-KR" dirty="0">
                <a:latin typeface="Calibri" panose="020F0502020204030204" pitchFamily="34" charset="0"/>
                <a:cs typeface="Calibri" panose="020F0502020204030204" pitchFamily="34" charset="0"/>
              </a:rPr>
              <a:t>User1 :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doesn't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answer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anything</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dapper</a:t>
            </a:r>
            <a:r>
              <a:rPr lang="ko-KR" altLang="ko-KR" dirty="0">
                <a:latin typeface="Calibri" panose="020F0502020204030204" pitchFamily="34" charset="0"/>
                <a:cs typeface="Calibri" panose="020F0502020204030204" pitchFamily="34" charset="0"/>
              </a:rPr>
              <a:t>...</a:t>
            </a:r>
          </a:p>
          <a:p>
            <a:pPr>
              <a:lnSpc>
                <a:spcPct val="115000"/>
              </a:lnSpc>
              <a:spcAft>
                <a:spcPts val="0"/>
              </a:spcAft>
            </a:pPr>
            <a:r>
              <a:rPr lang="ko-KR" altLang="ko-KR" dirty="0">
                <a:latin typeface="Calibri" panose="020F0502020204030204" pitchFamily="34" charset="0"/>
                <a:cs typeface="Calibri" panose="020F0502020204030204" pitchFamily="34" charset="0"/>
              </a:rPr>
              <a:t> </a:t>
            </a:r>
          </a:p>
        </p:txBody>
      </p:sp>
      <p:sp>
        <p:nvSpPr>
          <p:cNvPr id="9" name="모서리가 둥근 직사각형 8"/>
          <p:cNvSpPr/>
          <p:nvPr/>
        </p:nvSpPr>
        <p:spPr>
          <a:xfrm>
            <a:off x="906488" y="1484784"/>
            <a:ext cx="1152128" cy="3632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ko-KR">
                <a:solidFill>
                  <a:prstClr val="black"/>
                </a:solidFill>
                <a:latin typeface="Calibri" panose="020F0502020204030204" pitchFamily="34" charset="0"/>
                <a:cs typeface="Calibri" panose="020F0502020204030204" pitchFamily="34" charset="0"/>
              </a:rPr>
              <a:t>Context</a:t>
            </a:r>
            <a:endParaRPr lang="ko-KR" altLang="en-US">
              <a:latin typeface="Calibri" panose="020F0502020204030204" pitchFamily="34" charset="0"/>
              <a:cs typeface="Calibri" panose="020F0502020204030204" pitchFamily="34" charset="0"/>
            </a:endParaRPr>
          </a:p>
        </p:txBody>
      </p:sp>
      <p:sp>
        <p:nvSpPr>
          <p:cNvPr id="6" name="모서리가 둥근 직사각형 5"/>
          <p:cNvSpPr/>
          <p:nvPr/>
        </p:nvSpPr>
        <p:spPr>
          <a:xfrm>
            <a:off x="616100" y="3886016"/>
            <a:ext cx="7700316" cy="21367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50000"/>
              </a:lnSpc>
            </a:pPr>
            <a:r>
              <a:rPr lang="ko-KR" altLang="ko-KR" dirty="0">
                <a:latin typeface="Calibri" panose="020F0502020204030204" pitchFamily="34" charset="0"/>
                <a:ea typeface="Arial" panose="020B0604020202020204" pitchFamily="34" charset="0"/>
                <a:cs typeface="Calibri" panose="020F0502020204030204" pitchFamily="34" charset="0"/>
              </a:rPr>
              <a:t>89: </a:t>
            </a:r>
            <a:r>
              <a:rPr lang="ko-KR" altLang="ko-KR" dirty="0" err="1">
                <a:latin typeface="Calibri" panose="020F0502020204030204" pitchFamily="34" charset="0"/>
                <a:ea typeface="Arial" panose="020B0604020202020204" pitchFamily="34" charset="0"/>
                <a:cs typeface="Calibri" panose="020F0502020204030204" pitchFamily="34" charset="0"/>
              </a:rPr>
              <a:t>bash</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version</a:t>
            </a:r>
            <a:r>
              <a:rPr lang="ko-KR" altLang="ko-KR" dirty="0">
                <a:latin typeface="Calibri" panose="020F0502020204030204" pitchFamily="34" charset="0"/>
                <a:ea typeface="Arial" panose="020B0604020202020204" pitchFamily="34" charset="0"/>
                <a:cs typeface="Calibri" panose="020F0502020204030204" pitchFamily="34" charset="0"/>
              </a:rPr>
              <a:t> </a:t>
            </a:r>
            <a:endParaRPr lang="en-US" altLang="ko-KR" dirty="0">
              <a:latin typeface="Calibri" panose="020F0502020204030204" pitchFamily="34" charset="0"/>
              <a:ea typeface="Arial" panose="020B060402020202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98: </a:t>
            </a:r>
            <a:r>
              <a:rPr lang="ko-KR" altLang="ko-KR" dirty="0" err="1">
                <a:latin typeface="Calibri" panose="020F0502020204030204" pitchFamily="34" charset="0"/>
                <a:cs typeface="Calibri" panose="020F0502020204030204" pitchFamily="34" charset="0"/>
              </a:rPr>
              <a:t>well</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wait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until</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Dapper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released</a:t>
            </a:r>
            <a:r>
              <a:rPr lang="ko-KR" altLang="ko-KR" dirty="0">
                <a:latin typeface="Calibri" panose="020F0502020204030204" pitchFamily="34" charset="0"/>
                <a:cs typeface="Calibri" panose="020F0502020204030204" pitchFamily="34" charset="0"/>
              </a:rPr>
              <a:t>. </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3: </a:t>
            </a:r>
            <a:r>
              <a:rPr lang="ko-KR" altLang="ko-KR" dirty="0" err="1">
                <a:latin typeface="Calibri" panose="020F0502020204030204" pitchFamily="34" charset="0"/>
                <a:cs typeface="Calibri" panose="020F0502020204030204" pitchFamily="34" charset="0"/>
              </a:rPr>
              <a:t>lemme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try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and </a:t>
            </a:r>
            <a:r>
              <a:rPr lang="ko-KR" altLang="ko-KR" dirty="0" err="1">
                <a:latin typeface="Calibri" panose="020F0502020204030204" pitchFamily="34" charset="0"/>
                <a:cs typeface="Calibri" panose="020F0502020204030204" pitchFamily="34" charset="0"/>
              </a:rPr>
              <a:t>see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hm</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dunno</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maybe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doesn't</a:t>
            </a:r>
            <a:r>
              <a:rPr lang="ko-KR" altLang="ko-KR" dirty="0">
                <a:latin typeface="Calibri" panose="020F0502020204030204" pitchFamily="34" charset="0"/>
                <a:cs typeface="Calibri" panose="020F0502020204030204" pitchFamily="34" charset="0"/>
              </a:rPr>
              <a:t> </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94: </a:t>
            </a:r>
            <a:r>
              <a:rPr lang="ko-KR" altLang="ko-KR" dirty="0" err="1">
                <a:latin typeface="Calibri" panose="020F0502020204030204" pitchFamily="34" charset="0"/>
                <a:cs typeface="Calibri" panose="020F0502020204030204" pitchFamily="34" charset="0"/>
              </a:rPr>
              <a:t>try</a:t>
            </a:r>
            <a:r>
              <a:rPr lang="ko-KR" altLang="ko-KR" dirty="0">
                <a:latin typeface="Calibri" panose="020F0502020204030204" pitchFamily="34" charset="0"/>
                <a:cs typeface="Calibri" panose="020F0502020204030204" pitchFamily="34" charset="0"/>
              </a:rPr>
              <a:t> :0.0 </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86: http://users.fishinternet.com.au/~peterg/edistheeditor.txt. ;-) </a:t>
            </a:r>
            <a:endParaRPr lang="ko-KR" altLang="en-US" dirty="0">
              <a:latin typeface="Calibri" panose="020F0502020204030204" pitchFamily="34" charset="0"/>
              <a:cs typeface="Calibri" panose="020F0502020204030204" pitchFamily="34" charset="0"/>
            </a:endParaRPr>
          </a:p>
        </p:txBody>
      </p:sp>
      <p:sp>
        <p:nvSpPr>
          <p:cNvPr id="13" name="모서리가 둥근 직사각형 12"/>
          <p:cNvSpPr/>
          <p:nvPr/>
        </p:nvSpPr>
        <p:spPr>
          <a:xfrm>
            <a:off x="906488" y="3645024"/>
            <a:ext cx="1937320" cy="3632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smtClean="0">
                <a:solidFill>
                  <a:prstClr val="black"/>
                </a:solidFill>
                <a:latin typeface="Calibri" panose="020F0502020204030204" pitchFamily="34" charset="0"/>
                <a:cs typeface="Calibri" panose="020F0502020204030204" pitchFamily="34" charset="0"/>
              </a:rPr>
              <a:t>Top 5 prediction</a:t>
            </a:r>
            <a:endParaRPr lang="ko-KR" altLang="en-US" dirty="0">
              <a:latin typeface="Calibri" panose="020F0502020204030204" pitchFamily="34" charset="0"/>
              <a:cs typeface="Calibri" panose="020F0502020204030204" pitchFamily="34" charset="0"/>
            </a:endParaRPr>
          </a:p>
        </p:txBody>
      </p:sp>
      <p:grpSp>
        <p:nvGrpSpPr>
          <p:cNvPr id="17" name="그룹 16"/>
          <p:cNvGrpSpPr/>
          <p:nvPr/>
        </p:nvGrpSpPr>
        <p:grpSpPr>
          <a:xfrm>
            <a:off x="755576" y="4360070"/>
            <a:ext cx="4032448" cy="356822"/>
            <a:chOff x="755576" y="3980067"/>
            <a:chExt cx="3576606" cy="356822"/>
          </a:xfrm>
        </p:grpSpPr>
        <p:sp>
          <p:nvSpPr>
            <p:cNvPr id="14" name="타원 13"/>
            <p:cNvSpPr/>
            <p:nvPr/>
          </p:nvSpPr>
          <p:spPr>
            <a:xfrm>
              <a:off x="755576" y="3980067"/>
              <a:ext cx="360040" cy="3568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a:stCxn id="14" idx="4"/>
            </p:cNvCxnSpPr>
            <p:nvPr/>
          </p:nvCxnSpPr>
          <p:spPr>
            <a:xfrm>
              <a:off x="935596" y="4336889"/>
              <a:ext cx="339658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Results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15" name="TextBox 9"/>
          <p:cNvSpPr txBox="1"/>
          <p:nvPr/>
        </p:nvSpPr>
        <p:spPr>
          <a:xfrm>
            <a:off x="3806782" y="3460358"/>
            <a:ext cx="1014508"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err="1" smtClean="0">
                <a:latin typeface="Calibri" panose="020F0502020204030204" pitchFamily="34" charset="0"/>
                <a:cs typeface="Calibri" panose="020F0502020204030204" pitchFamily="34" charset="0"/>
              </a:rPr>
              <a:t>ChatBot</a:t>
            </a:r>
            <a:r>
              <a:rPr lang="en-US" altLang="ko-KR" dirty="0" smtClean="0">
                <a:latin typeface="Calibri" panose="020F0502020204030204" pitchFamily="34" charset="0"/>
                <a:cs typeface="Calibri" panose="020F0502020204030204" pitchFamily="34" charset="0"/>
              </a:rPr>
              <a:t>!</a:t>
            </a:r>
            <a:endParaRPr lang="ko-KR" altLang="en-US" dirty="0">
              <a:latin typeface="Calibri" panose="020F0502020204030204" pitchFamily="34" charset="0"/>
              <a:cs typeface="Calibri" panose="020F0502020204030204" pitchFamily="34" charset="0"/>
            </a:endParaRPr>
          </a:p>
        </p:txBody>
      </p:sp>
      <p:cxnSp>
        <p:nvCxnSpPr>
          <p:cNvPr id="21" name="직선 화살표 연결선 20"/>
          <p:cNvCxnSpPr/>
          <p:nvPr/>
        </p:nvCxnSpPr>
        <p:spPr>
          <a:xfrm flipH="1">
            <a:off x="2824366" y="3635477"/>
            <a:ext cx="982416" cy="9262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제목 1"/>
          <p:cNvSpPr txBox="1">
            <a:spLocks/>
          </p:cNvSpPr>
          <p:nvPr/>
        </p:nvSpPr>
        <p:spPr>
          <a:xfrm>
            <a:off x="422179" y="784978"/>
            <a:ext cx="5191667" cy="77787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285750" indent="-285750" algn="l">
              <a:buFont typeface="Arial" panose="020B0604020202020204" pitchFamily="34" charset="0"/>
              <a:buChar char="•"/>
            </a:pPr>
            <a:r>
              <a:rPr lang="en-US" altLang="ko-KR" sz="1800" dirty="0" smtClean="0">
                <a:latin typeface="Calibri" panose="020F0502020204030204" pitchFamily="34" charset="0"/>
                <a:cs typeface="Calibri" panose="020F0502020204030204" pitchFamily="34" charset="0"/>
              </a:rPr>
              <a:t>Example2: Second Best Prediction</a:t>
            </a:r>
            <a:endParaRPr lang="ko-KR"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086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16</a:t>
            </a:fld>
            <a:endParaRPr lang="ko-KR" altLang="en-US"/>
          </a:p>
        </p:txBody>
      </p:sp>
      <p:sp>
        <p:nvSpPr>
          <p:cNvPr id="9" name="제목 1"/>
          <p:cNvSpPr txBox="1">
            <a:spLocks/>
          </p:cNvSpPr>
          <p:nvPr/>
        </p:nvSpPr>
        <p:spPr>
          <a:xfrm>
            <a:off x="823672" y="1321471"/>
            <a:ext cx="7344816" cy="970850"/>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lnSpc>
                <a:spcPct val="170000"/>
              </a:lnSpc>
            </a:pPr>
            <a:r>
              <a:rPr lang="en-US" altLang="ko-KR" sz="1800" dirty="0" err="1" smtClean="0">
                <a:latin typeface="Calibri" panose="020F0502020204030204" pitchFamily="34" charset="0"/>
                <a:cs typeface="Calibri" panose="020F0502020204030204" pitchFamily="34" charset="0"/>
              </a:rPr>
              <a:t>ChatBot’s</a:t>
            </a:r>
            <a:r>
              <a:rPr lang="en-US" altLang="ko-KR" sz="1800" dirty="0" smtClean="0">
                <a:latin typeface="Calibri" panose="020F0502020204030204" pitchFamily="34" charset="0"/>
                <a:cs typeface="Calibri" panose="020F0502020204030204" pitchFamily="34" charset="0"/>
              </a:rPr>
              <a:t> prediction Accuracy</a:t>
            </a:r>
          </a:p>
          <a:p>
            <a:pPr algn="l">
              <a:lnSpc>
                <a:spcPct val="170000"/>
              </a:lnSpc>
            </a:pPr>
            <a:r>
              <a:rPr lang="en-US" altLang="ko-KR" sz="1800" dirty="0" smtClean="0">
                <a:latin typeface="Calibri" panose="020F0502020204030204" pitchFamily="34" charset="0"/>
                <a:cs typeface="Calibri" panose="020F0502020204030204" pitchFamily="34" charset="0"/>
              </a:rPr>
              <a:t>Using Ubuntu Dialogue Corpus dataset</a:t>
            </a:r>
            <a:endParaRPr lang="ko-KR" altLang="en-US" sz="1800" dirty="0">
              <a:latin typeface="Calibri" panose="020F0502020204030204" pitchFamily="34" charset="0"/>
              <a:cs typeface="Calibri" panose="020F0502020204030204" pitchFamily="34" charset="0"/>
            </a:endParaRPr>
          </a:p>
        </p:txBody>
      </p:sp>
      <p:graphicFrame>
        <p:nvGraphicFramePr>
          <p:cNvPr id="7" name="표 6"/>
          <p:cNvGraphicFramePr>
            <a:graphicFrameLocks noGrp="1"/>
          </p:cNvGraphicFramePr>
          <p:nvPr>
            <p:extLst>
              <p:ext uri="{D42A27DB-BD31-4B8C-83A1-F6EECF244321}">
                <p14:modId xmlns:p14="http://schemas.microsoft.com/office/powerpoint/2010/main" val="1391695897"/>
              </p:ext>
            </p:extLst>
          </p:nvPr>
        </p:nvGraphicFramePr>
        <p:xfrm>
          <a:off x="827584" y="2382547"/>
          <a:ext cx="7540044" cy="1696337"/>
        </p:xfrm>
        <a:graphic>
          <a:graphicData uri="http://schemas.openxmlformats.org/drawingml/2006/table">
            <a:tbl>
              <a:tblPr firstRow="1" bandRow="1">
                <a:tableStyleId>{5C22544A-7EE6-4342-B048-85BDC9FD1C3A}</a:tableStyleId>
              </a:tblPr>
              <a:tblGrid>
                <a:gridCol w="1256674">
                  <a:extLst>
                    <a:ext uri="{9D8B030D-6E8A-4147-A177-3AD203B41FA5}">
                      <a16:colId xmlns:a16="http://schemas.microsoft.com/office/drawing/2014/main" val="4277821032"/>
                    </a:ext>
                  </a:extLst>
                </a:gridCol>
                <a:gridCol w="1256674">
                  <a:extLst>
                    <a:ext uri="{9D8B030D-6E8A-4147-A177-3AD203B41FA5}">
                      <a16:colId xmlns:a16="http://schemas.microsoft.com/office/drawing/2014/main" val="1477702711"/>
                    </a:ext>
                  </a:extLst>
                </a:gridCol>
                <a:gridCol w="1256674">
                  <a:extLst>
                    <a:ext uri="{9D8B030D-6E8A-4147-A177-3AD203B41FA5}">
                      <a16:colId xmlns:a16="http://schemas.microsoft.com/office/drawing/2014/main" val="1720041289"/>
                    </a:ext>
                  </a:extLst>
                </a:gridCol>
                <a:gridCol w="1256674">
                  <a:extLst>
                    <a:ext uri="{9D8B030D-6E8A-4147-A177-3AD203B41FA5}">
                      <a16:colId xmlns:a16="http://schemas.microsoft.com/office/drawing/2014/main" val="3899169572"/>
                    </a:ext>
                  </a:extLst>
                </a:gridCol>
                <a:gridCol w="1256674">
                  <a:extLst>
                    <a:ext uri="{9D8B030D-6E8A-4147-A177-3AD203B41FA5}">
                      <a16:colId xmlns:a16="http://schemas.microsoft.com/office/drawing/2014/main" val="983936680"/>
                    </a:ext>
                  </a:extLst>
                </a:gridCol>
                <a:gridCol w="1256674">
                  <a:extLst>
                    <a:ext uri="{9D8B030D-6E8A-4147-A177-3AD203B41FA5}">
                      <a16:colId xmlns:a16="http://schemas.microsoft.com/office/drawing/2014/main" val="3161648360"/>
                    </a:ext>
                  </a:extLst>
                </a:gridCol>
              </a:tblGrid>
              <a:tr h="570657">
                <a:tc>
                  <a:txBody>
                    <a:bodyPr/>
                    <a:lstStyle/>
                    <a:p>
                      <a:pPr algn="ctr" latinLnBrk="1"/>
                      <a:r>
                        <a:rPr lang="en-US" altLang="ko-KR" sz="1600" b="0" dirty="0" err="1" smtClean="0"/>
                        <a:t>Chatbot</a:t>
                      </a:r>
                      <a:endParaRPr lang="ko-KR" altLang="en-US" sz="1600" b="0" dirty="0"/>
                    </a:p>
                  </a:txBody>
                  <a:tcPr anchor="ctr"/>
                </a:tc>
                <a:tc>
                  <a:txBody>
                    <a:bodyPr/>
                    <a:lstStyle/>
                    <a:p>
                      <a:pPr algn="ctr" latinLnBrk="1"/>
                      <a:r>
                        <a:rPr lang="en-US" altLang="ko-KR" sz="1600" b="0" dirty="0" smtClean="0"/>
                        <a:t>Top1</a:t>
                      </a:r>
                      <a:endParaRPr lang="ko-KR" altLang="en-US" sz="1600" b="0" dirty="0"/>
                    </a:p>
                  </a:txBody>
                  <a:tcPr anchor="ctr"/>
                </a:tc>
                <a:tc>
                  <a:txBody>
                    <a:bodyPr/>
                    <a:lstStyle/>
                    <a:p>
                      <a:pPr algn="ctr" latinLnBrk="1"/>
                      <a:r>
                        <a:rPr lang="en-US" altLang="ko-KR" sz="1600" b="0" dirty="0" smtClean="0"/>
                        <a:t>Top2</a:t>
                      </a:r>
                      <a:endParaRPr lang="ko-KR" altLang="en-US" sz="1600" b="0" dirty="0"/>
                    </a:p>
                  </a:txBody>
                  <a:tcPr anchor="ctr"/>
                </a:tc>
                <a:tc>
                  <a:txBody>
                    <a:bodyPr/>
                    <a:lstStyle/>
                    <a:p>
                      <a:pPr algn="ctr" latinLnBrk="1"/>
                      <a:r>
                        <a:rPr lang="en-US" altLang="ko-KR" sz="1600" b="0" dirty="0" smtClean="0"/>
                        <a:t>Top5</a:t>
                      </a:r>
                      <a:endParaRPr lang="ko-KR" altLang="en-US" sz="1600" b="0" dirty="0"/>
                    </a:p>
                  </a:txBody>
                  <a:tcPr anchor="ctr"/>
                </a:tc>
                <a:tc>
                  <a:txBody>
                    <a:bodyPr/>
                    <a:lstStyle/>
                    <a:p>
                      <a:pPr algn="ctr" latinLnBrk="1"/>
                      <a:r>
                        <a:rPr lang="en-US" altLang="ko-KR" sz="1600" b="0" dirty="0" smtClean="0"/>
                        <a:t>Top10</a:t>
                      </a:r>
                      <a:endParaRPr lang="ko-KR" altLang="en-US" sz="1600" b="0" dirty="0"/>
                    </a:p>
                  </a:txBody>
                  <a:tcPr anchor="ctr"/>
                </a:tc>
                <a:tc>
                  <a:txBody>
                    <a:bodyPr/>
                    <a:lstStyle/>
                    <a:p>
                      <a:pPr algn="ctr" latinLnBrk="1"/>
                      <a:r>
                        <a:rPr lang="en-US" altLang="ko-KR" sz="1600" b="0" dirty="0" smtClean="0"/>
                        <a:t>Top50</a:t>
                      </a:r>
                      <a:endParaRPr lang="ko-KR" altLang="en-US" sz="1600" b="0" dirty="0"/>
                    </a:p>
                  </a:txBody>
                  <a:tcPr anchor="ctr"/>
                </a:tc>
                <a:extLst>
                  <a:ext uri="{0D108BD9-81ED-4DB2-BD59-A6C34878D82A}">
                    <a16:rowId xmlns:a16="http://schemas.microsoft.com/office/drawing/2014/main" val="1598587701"/>
                  </a:ext>
                </a:extLst>
              </a:tr>
              <a:tr h="562840">
                <a:tc>
                  <a:txBody>
                    <a:bodyPr/>
                    <a:lstStyle/>
                    <a:p>
                      <a:pPr algn="ctr" latinLnBrk="1"/>
                      <a:r>
                        <a:rPr lang="en-US" altLang="ko-KR" sz="1600" b="0" dirty="0" smtClean="0"/>
                        <a:t>Our model</a:t>
                      </a:r>
                    </a:p>
                  </a:txBody>
                  <a:tcPr anchor="ctr"/>
                </a:tc>
                <a:tc>
                  <a:txBody>
                    <a:bodyPr/>
                    <a:lstStyle/>
                    <a:p>
                      <a:pPr algn="ctr" latinLnBrk="1"/>
                      <a:r>
                        <a:rPr lang="en-US" altLang="ko-KR" sz="1600" b="0" dirty="0" smtClean="0"/>
                        <a:t>20.32%</a:t>
                      </a:r>
                      <a:endParaRPr lang="ko-KR" altLang="en-US" sz="1600" b="0" dirty="0"/>
                    </a:p>
                  </a:txBody>
                  <a:tcPr anchor="ctr"/>
                </a:tc>
                <a:tc>
                  <a:txBody>
                    <a:bodyPr/>
                    <a:lstStyle/>
                    <a:p>
                      <a:pPr algn="ctr" latinLnBrk="1"/>
                      <a:r>
                        <a:rPr lang="en-US" altLang="ko-KR" sz="1600" b="0" dirty="0" smtClean="0"/>
                        <a:t>29.37%</a:t>
                      </a:r>
                      <a:endParaRPr lang="ko-KR" altLang="en-US" sz="1600" b="0" dirty="0"/>
                    </a:p>
                  </a:txBody>
                  <a:tcPr anchor="ctr"/>
                </a:tc>
                <a:tc>
                  <a:txBody>
                    <a:bodyPr/>
                    <a:lstStyle/>
                    <a:p>
                      <a:pPr algn="ctr" latinLnBrk="1"/>
                      <a:r>
                        <a:rPr lang="en-US" altLang="ko-KR" sz="1600" b="0" dirty="0" smtClean="0"/>
                        <a:t>42.19%</a:t>
                      </a:r>
                      <a:endParaRPr lang="ko-KR" altLang="en-US" sz="1600" b="0" dirty="0"/>
                    </a:p>
                  </a:txBody>
                  <a:tcPr anchor="ctr"/>
                </a:tc>
                <a:tc>
                  <a:txBody>
                    <a:bodyPr/>
                    <a:lstStyle/>
                    <a:p>
                      <a:pPr algn="ctr" latinLnBrk="1"/>
                      <a:r>
                        <a:rPr lang="en-US" altLang="ko-KR" sz="1600" b="0" dirty="0" smtClean="0"/>
                        <a:t>53.62%</a:t>
                      </a:r>
                      <a:endParaRPr lang="ko-KR" altLang="en-US" sz="1600" b="0" dirty="0"/>
                    </a:p>
                  </a:txBody>
                  <a:tcPr anchor="ctr"/>
                </a:tc>
                <a:tc>
                  <a:txBody>
                    <a:bodyPr/>
                    <a:lstStyle/>
                    <a:p>
                      <a:pPr algn="ctr" latinLnBrk="1"/>
                      <a:r>
                        <a:rPr lang="en-US" altLang="ko-KR" sz="1600" b="0" dirty="0" smtClean="0"/>
                        <a:t>87.24%</a:t>
                      </a:r>
                      <a:endParaRPr lang="ko-KR" altLang="en-US" sz="1600" b="0" dirty="0"/>
                    </a:p>
                  </a:txBody>
                  <a:tcPr anchor="ctr"/>
                </a:tc>
                <a:extLst>
                  <a:ext uri="{0D108BD9-81ED-4DB2-BD59-A6C34878D82A}">
                    <a16:rowId xmlns:a16="http://schemas.microsoft.com/office/drawing/2014/main" val="2611965189"/>
                  </a:ext>
                </a:extLst>
              </a:tr>
              <a:tr h="562840">
                <a:tc>
                  <a:txBody>
                    <a:bodyPr/>
                    <a:lstStyle/>
                    <a:p>
                      <a:pPr algn="ctr" latinLnBrk="1"/>
                      <a:r>
                        <a:rPr lang="en-US" altLang="ko-KR" sz="1600" b="0" dirty="0" smtClean="0"/>
                        <a:t>Baseline</a:t>
                      </a:r>
                    </a:p>
                  </a:txBody>
                  <a:tcPr anchor="ctr">
                    <a:solidFill>
                      <a:schemeClr val="accent3">
                        <a:lumMod val="60000"/>
                        <a:lumOff val="40000"/>
                      </a:schemeClr>
                    </a:solidFill>
                  </a:tcPr>
                </a:tc>
                <a:tc>
                  <a:txBody>
                    <a:bodyPr/>
                    <a:lstStyle/>
                    <a:p>
                      <a:pPr algn="ctr" latinLnBrk="1"/>
                      <a:r>
                        <a:rPr lang="en-US" altLang="ko-KR" sz="1600" b="0" dirty="0" smtClean="0"/>
                        <a:t>8.32%</a:t>
                      </a:r>
                      <a:endParaRPr lang="ko-KR" altLang="en-US" sz="1600" b="0" dirty="0"/>
                    </a:p>
                  </a:txBody>
                  <a:tcPr anchor="ctr">
                    <a:solidFill>
                      <a:schemeClr val="accent3">
                        <a:lumMod val="60000"/>
                        <a:lumOff val="40000"/>
                      </a:schemeClr>
                    </a:solidFill>
                  </a:tcPr>
                </a:tc>
                <a:tc>
                  <a:txBody>
                    <a:bodyPr/>
                    <a:lstStyle/>
                    <a:p>
                      <a:pPr algn="ctr" latinLnBrk="1"/>
                      <a:r>
                        <a:rPr lang="en-US" altLang="ko-KR" sz="1600" b="0" dirty="0" smtClean="0"/>
                        <a:t>13.36%</a:t>
                      </a:r>
                      <a:endParaRPr lang="ko-KR" altLang="en-US" sz="1600" b="0" dirty="0"/>
                    </a:p>
                  </a:txBody>
                  <a:tcPr anchor="ctr">
                    <a:solidFill>
                      <a:schemeClr val="accent3">
                        <a:lumMod val="60000"/>
                        <a:lumOff val="40000"/>
                      </a:schemeClr>
                    </a:solidFill>
                  </a:tcPr>
                </a:tc>
                <a:tc>
                  <a:txBody>
                    <a:bodyPr/>
                    <a:lstStyle/>
                    <a:p>
                      <a:pPr algn="ctr" latinLnBrk="1"/>
                      <a:r>
                        <a:rPr lang="en-US" altLang="ko-KR" sz="1600" b="0" dirty="0" smtClean="0"/>
                        <a:t>24.26%</a:t>
                      </a:r>
                      <a:endParaRPr lang="ko-KR" altLang="en-US" sz="1600" b="0" dirty="0"/>
                    </a:p>
                  </a:txBody>
                  <a:tcPr anchor="ctr">
                    <a:solidFill>
                      <a:schemeClr val="accent3">
                        <a:lumMod val="60000"/>
                        <a:lumOff val="40000"/>
                      </a:schemeClr>
                    </a:solidFill>
                  </a:tcPr>
                </a:tc>
                <a:tc>
                  <a:txBody>
                    <a:bodyPr/>
                    <a:lstStyle/>
                    <a:p>
                      <a:pPr algn="ctr" latinLnBrk="1"/>
                      <a:r>
                        <a:rPr lang="en-US" altLang="ko-KR" sz="1600" b="0" dirty="0" smtClean="0"/>
                        <a:t>35.98%</a:t>
                      </a:r>
                      <a:endParaRPr lang="ko-KR" altLang="en-US" sz="1600" b="0" dirty="0"/>
                    </a:p>
                  </a:txBody>
                  <a:tcPr anchor="ctr">
                    <a:solidFill>
                      <a:schemeClr val="accent3">
                        <a:lumMod val="60000"/>
                        <a:lumOff val="40000"/>
                      </a:schemeClr>
                    </a:solidFill>
                  </a:tcPr>
                </a:tc>
                <a:tc>
                  <a:txBody>
                    <a:bodyPr/>
                    <a:lstStyle/>
                    <a:p>
                      <a:pPr algn="ctr" latinLnBrk="1"/>
                      <a:r>
                        <a:rPr lang="en-US" altLang="ko-KR" sz="1600" b="0" dirty="0" smtClean="0"/>
                        <a:t>80.04%</a:t>
                      </a:r>
                      <a:endParaRPr lang="ko-KR" altLang="en-US" sz="1600" b="0" dirty="0"/>
                    </a:p>
                  </a:txBody>
                  <a:tcPr anchor="ct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17" name="직사각형 16"/>
          <p:cNvSpPr/>
          <p:nvPr/>
        </p:nvSpPr>
        <p:spPr>
          <a:xfrm>
            <a:off x="2051720" y="2960224"/>
            <a:ext cx="1301833" cy="11186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오른쪽 화살표 18"/>
          <p:cNvSpPr/>
          <p:nvPr/>
        </p:nvSpPr>
        <p:spPr>
          <a:xfrm>
            <a:off x="2414604" y="4210411"/>
            <a:ext cx="576064" cy="504056"/>
          </a:xfrm>
          <a:prstGeom prst="rightArrow">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제목 1"/>
          <p:cNvSpPr txBox="1">
            <a:spLocks/>
          </p:cNvSpPr>
          <p:nvPr/>
        </p:nvSpPr>
        <p:spPr>
          <a:xfrm>
            <a:off x="3131840" y="4073502"/>
            <a:ext cx="4437853" cy="777874"/>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1800" dirty="0" smtClean="0">
                <a:latin typeface="Calibri" panose="020F0502020204030204" pitchFamily="34" charset="0"/>
                <a:cs typeface="Calibri" panose="020F0502020204030204" pitchFamily="34" charset="0"/>
              </a:rPr>
              <a:t>2.5 times increased accuracy</a:t>
            </a:r>
            <a:endParaRPr lang="ko-KR" altLang="en-US" sz="1800" dirty="0">
              <a:latin typeface="Calibri" panose="020F0502020204030204" pitchFamily="34" charset="0"/>
              <a:cs typeface="Calibri" panose="020F0502020204030204" pitchFamily="34" charset="0"/>
            </a:endParaRPr>
          </a:p>
        </p:txBody>
      </p:sp>
      <p:sp>
        <p:nvSpPr>
          <p:cNvPr id="15" name="TextBox 14"/>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Results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01892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17</a:t>
            </a:fld>
            <a:endParaRPr lang="ko-KR" altLang="en-US"/>
          </a:p>
        </p:txBody>
      </p:sp>
      <p:sp>
        <p:nvSpPr>
          <p:cNvPr id="11" name="TextBox 10"/>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Applications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6" name="TextBox 5"/>
          <p:cNvSpPr txBox="1"/>
          <p:nvPr/>
        </p:nvSpPr>
        <p:spPr>
          <a:xfrm>
            <a:off x="323528" y="1008653"/>
            <a:ext cx="8712968" cy="4247317"/>
          </a:xfrm>
          <a:prstGeom prst="rect">
            <a:avLst/>
          </a:prstGeom>
          <a:noFill/>
        </p:spPr>
        <p:txBody>
          <a:bodyPr wrap="square" rtlCol="0" anchor="ctr">
            <a:spAutoFit/>
          </a:bodyPr>
          <a:lstStyle/>
          <a:p>
            <a:pPr>
              <a:lnSpc>
                <a:spcPct val="150000"/>
              </a:lnSpc>
            </a:pPr>
            <a:r>
              <a:rPr lang="en-US" altLang="ko-KR" dirty="0" smtClean="0">
                <a:latin typeface="Calibri" panose="020F0502020204030204" pitchFamily="34" charset="0"/>
                <a:cs typeface="Calibri" panose="020F0502020204030204" pitchFamily="34" charset="0"/>
              </a:rPr>
              <a:t>Possible </a:t>
            </a:r>
            <a:r>
              <a:rPr lang="en-US" altLang="ko-KR" dirty="0">
                <a:latin typeface="Calibri" panose="020F0502020204030204" pitchFamily="34" charset="0"/>
                <a:cs typeface="Calibri" panose="020F0502020204030204" pitchFamily="34" charset="0"/>
              </a:rPr>
              <a:t>application </a:t>
            </a:r>
            <a:r>
              <a:rPr lang="en-US" altLang="ko-KR" dirty="0" smtClean="0">
                <a:latin typeface="Calibri" panose="020F0502020204030204" pitchFamily="34" charset="0"/>
                <a:cs typeface="Calibri" panose="020F0502020204030204" pitchFamily="34" charset="0"/>
              </a:rPr>
              <a:t>area</a:t>
            </a:r>
            <a:endParaRPr lang="en-US" altLang="ko-KR"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US" altLang="ko-KR" dirty="0">
                <a:latin typeface="Calibri" panose="020F0502020204030204" pitchFamily="34" charset="0"/>
                <a:cs typeface="Calibri" panose="020F0502020204030204" pitchFamily="34" charset="0"/>
              </a:rPr>
              <a:t>Daily dialog </a:t>
            </a:r>
            <a:r>
              <a:rPr lang="en-US" altLang="ko-KR" dirty="0" smtClean="0">
                <a:latin typeface="Calibri" panose="020F0502020204030204" pitchFamily="34" charset="0"/>
                <a:cs typeface="Calibri" panose="020F0502020204030204" pitchFamily="34" charset="0"/>
              </a:rPr>
              <a:t>based </a:t>
            </a:r>
            <a:r>
              <a:rPr lang="en-US" altLang="ko-KR" dirty="0" smtClean="0">
                <a:latin typeface="Calibri" panose="020F0502020204030204" pitchFamily="34" charset="0"/>
                <a:cs typeface="Calibri" panose="020F0502020204030204" pitchFamily="34" charset="0"/>
              </a:rPr>
              <a:t>tasks</a:t>
            </a:r>
            <a:endParaRPr lang="en-US" altLang="ko-KR"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The </a:t>
            </a:r>
            <a:r>
              <a:rPr lang="en-US" altLang="ko-KR" dirty="0">
                <a:latin typeface="Calibri" panose="020F0502020204030204" pitchFamily="34" charset="0"/>
                <a:cs typeface="Calibri" panose="020F0502020204030204" pitchFamily="34" charset="0"/>
              </a:rPr>
              <a:t>correct answer must be </a:t>
            </a:r>
            <a:r>
              <a:rPr lang="en-US" altLang="ko-KR" dirty="0" smtClean="0">
                <a:latin typeface="Calibri" panose="020F0502020204030204" pitchFamily="34" charset="0"/>
                <a:cs typeface="Calibri" panose="020F0502020204030204" pitchFamily="34" charset="0"/>
              </a:rPr>
              <a:t>given</a:t>
            </a:r>
            <a:endParaRPr lang="en-US" altLang="ko-KR"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User </a:t>
            </a:r>
            <a:r>
              <a:rPr lang="en-US" altLang="ko-KR" dirty="0" smtClean="0">
                <a:latin typeface="Calibri" panose="020F0502020204030204" pitchFamily="34" charset="0"/>
                <a:cs typeface="Calibri" panose="020F0502020204030204" pitchFamily="34" charset="0"/>
              </a:rPr>
              <a:t>must make the final decision</a:t>
            </a:r>
            <a:endParaRPr lang="en-US" altLang="ko-KR"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endParaRPr lang="en-US" altLang="ko-KR" dirty="0">
              <a:latin typeface="Calibri" panose="020F0502020204030204" pitchFamily="34" charset="0"/>
              <a:cs typeface="Calibri" panose="020F0502020204030204" pitchFamily="34" charset="0"/>
            </a:endParaRPr>
          </a:p>
          <a:p>
            <a:pPr>
              <a:lnSpc>
                <a:spcPct val="150000"/>
              </a:lnSpc>
            </a:pPr>
            <a:r>
              <a:rPr lang="en-US" altLang="ko-KR" dirty="0">
                <a:latin typeface="Calibri" panose="020F0502020204030204" pitchFamily="34" charset="0"/>
                <a:cs typeface="Calibri" panose="020F0502020204030204" pitchFamily="34" charset="0"/>
              </a:rPr>
              <a:t>Examples</a:t>
            </a:r>
          </a:p>
          <a:p>
            <a:pPr marL="742950" lvl="1" indent="-285750">
              <a:lnSpc>
                <a:spcPct val="150000"/>
              </a:lnSpc>
              <a:buFont typeface="Arial" panose="020B0604020202020204" pitchFamily="34" charset="0"/>
              <a:buChar char="•"/>
            </a:pPr>
            <a:r>
              <a:rPr lang="en-US" altLang="ko-KR" dirty="0">
                <a:latin typeface="Calibri" panose="020F0502020204030204" pitchFamily="34" charset="0"/>
                <a:cs typeface="Calibri" panose="020F0502020204030204" pitchFamily="34" charset="0"/>
              </a:rPr>
              <a:t>Various program helper(F1)</a:t>
            </a:r>
          </a:p>
          <a:p>
            <a:pPr marL="742950" lvl="1" indent="-285750">
              <a:lnSpc>
                <a:spcPct val="150000"/>
              </a:lnSpc>
              <a:buFont typeface="Arial" panose="020B0604020202020204" pitchFamily="34" charset="0"/>
              <a:buChar char="•"/>
            </a:pPr>
            <a:r>
              <a:rPr lang="en-US" altLang="ko-KR" dirty="0">
                <a:latin typeface="Calibri" panose="020F0502020204030204" pitchFamily="34" charset="0"/>
                <a:cs typeface="Calibri" panose="020F0502020204030204" pitchFamily="34" charset="0"/>
              </a:rPr>
              <a:t>Online bank service – </a:t>
            </a:r>
            <a:r>
              <a:rPr lang="en-US" altLang="ko-KR" dirty="0" err="1">
                <a:latin typeface="Calibri" panose="020F0502020204030204" pitchFamily="34" charset="0"/>
                <a:cs typeface="Calibri" panose="020F0502020204030204" pitchFamily="34" charset="0"/>
              </a:rPr>
              <a:t>webee</a:t>
            </a:r>
            <a:r>
              <a:rPr lang="en-US" altLang="ko-KR" dirty="0">
                <a:latin typeface="Calibri" panose="020F0502020204030204" pitchFamily="34" charset="0"/>
                <a:cs typeface="Calibri" panose="020F0502020204030204" pitchFamily="34" charset="0"/>
              </a:rPr>
              <a:t> talk2.0</a:t>
            </a:r>
          </a:p>
          <a:p>
            <a:pPr marL="742950" lvl="1" indent="-285750">
              <a:lnSpc>
                <a:spcPct val="150000"/>
              </a:lnSpc>
              <a:buFont typeface="Arial" panose="020B0604020202020204" pitchFamily="34" charset="0"/>
              <a:buChar char="•"/>
            </a:pPr>
            <a:r>
              <a:rPr lang="en-US" altLang="ko-KR" dirty="0">
                <a:latin typeface="Calibri" panose="020F0502020204030204" pitchFamily="34" charset="0"/>
                <a:cs typeface="Calibri" panose="020F0502020204030204" pitchFamily="34" charset="0"/>
              </a:rPr>
              <a:t>Dialog based self-diagnosis system</a:t>
            </a:r>
            <a:endParaRPr lang="ko-KR" altLang="en-US"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endParaRPr lang="en-US" altLang="ko-KR"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6667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18</a:t>
            </a:fld>
            <a:endParaRPr lang="ko-KR" altLang="en-US"/>
          </a:p>
        </p:txBody>
      </p:sp>
      <p:sp>
        <p:nvSpPr>
          <p:cNvPr id="14" name="TextBox 13"/>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Arial Unicode MS" panose="020B0604020202020204" pitchFamily="50" charset="-127"/>
                <a:cs typeface="Calibri" panose="020F0502020204030204" pitchFamily="34" charset="0"/>
              </a:rPr>
              <a:t>Applications</a:t>
            </a:r>
            <a:endParaRPr lang="ko-KR" altLang="en-US" sz="2500" b="1" dirty="0">
              <a:solidFill>
                <a:schemeClr val="tx2"/>
              </a:solidFill>
              <a:latin typeface="Calibri" panose="020F0502020204030204" pitchFamily="34" charset="0"/>
              <a:ea typeface="Arial Unicode MS" panose="020B0604020202020204" pitchFamily="50" charset="-127"/>
              <a:cs typeface="Calibri" panose="020F0502020204030204" pitchFamily="34" charset="0"/>
            </a:endParaRPr>
          </a:p>
        </p:txBody>
      </p:sp>
      <p:sp>
        <p:nvSpPr>
          <p:cNvPr id="16" name="TextBox 15"/>
          <p:cNvSpPr txBox="1"/>
          <p:nvPr/>
        </p:nvSpPr>
        <p:spPr>
          <a:xfrm>
            <a:off x="323528" y="1204883"/>
            <a:ext cx="8712968" cy="4619854"/>
          </a:xfrm>
          <a:prstGeom prst="rect">
            <a:avLst/>
          </a:prstGeom>
          <a:noFill/>
        </p:spPr>
        <p:txBody>
          <a:bodyPr wrap="square" rtlCol="0" anchor="ctr">
            <a:spAutoFit/>
          </a:bodyPr>
          <a:lstStyle/>
          <a:p>
            <a:pPr>
              <a:lnSpc>
                <a:spcPct val="150000"/>
              </a:lnSpc>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Online bank service</a:t>
            </a: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Customer enters his requirements into </a:t>
            </a:r>
            <a:r>
              <a:rPr lang="en-US" altLang="ko-KR" dirty="0" err="1" smtClean="0">
                <a:latin typeface="Calibri" panose="020F0502020204030204" pitchFamily="34" charset="0"/>
                <a:ea typeface="Arial Unicode MS" panose="020B0604020202020204" pitchFamily="50" charset="-127"/>
                <a:cs typeface="Calibri" panose="020F0502020204030204" pitchFamily="34" charset="0"/>
              </a:rPr>
              <a:t>Chatbot</a:t>
            </a:r>
            <a:endParaRPr lang="en-US" altLang="ko-KR" dirty="0" smtClean="0">
              <a:latin typeface="Calibri" panose="020F0502020204030204" pitchFamily="34" charset="0"/>
              <a:ea typeface="Arial Unicode MS" panose="020B0604020202020204" pitchFamily="50" charset="-127"/>
              <a:cs typeface="Calibri" panose="020F0502020204030204" pitchFamily="34" charset="0"/>
            </a:endParaRP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Recommend the listed financial products based on conversation</a:t>
            </a: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Customers select financial products based on listed financial product with accuracy</a:t>
            </a:r>
          </a:p>
          <a:p>
            <a:pPr marL="914400" lvl="1" indent="-457200">
              <a:lnSpc>
                <a:spcPct val="150000"/>
              </a:lnSpc>
              <a:buFont typeface="Arial" panose="020B0604020202020204" pitchFamily="34" charset="0"/>
              <a:buChar char="•"/>
            </a:pPr>
            <a:endParaRPr lang="en-US" altLang="ko-KR" dirty="0">
              <a:latin typeface="Calibri" panose="020F0502020204030204" pitchFamily="34" charset="0"/>
              <a:ea typeface="Arial Unicode MS" panose="020B0604020202020204" pitchFamily="50" charset="-127"/>
              <a:cs typeface="Calibri" panose="020F0502020204030204" pitchFamily="34" charset="0"/>
            </a:endParaRPr>
          </a:p>
          <a:p>
            <a:pPr>
              <a:lnSpc>
                <a:spcPct val="150000"/>
              </a:lnSpc>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Dialogue based self diagnosis system</a:t>
            </a: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The patient enters his symptoms into </a:t>
            </a:r>
            <a:r>
              <a:rPr lang="en-US" altLang="ko-KR" dirty="0" err="1" smtClean="0">
                <a:latin typeface="Calibri" panose="020F0502020204030204" pitchFamily="34" charset="0"/>
                <a:ea typeface="Arial Unicode MS" panose="020B0604020202020204" pitchFamily="50" charset="-127"/>
                <a:cs typeface="Calibri" panose="020F0502020204030204" pitchFamily="34" charset="0"/>
              </a:rPr>
              <a:t>ChatBot</a:t>
            </a:r>
            <a:endParaRPr lang="en-US" altLang="ko-KR" dirty="0" smtClean="0">
              <a:latin typeface="Calibri" panose="020F0502020204030204" pitchFamily="34" charset="0"/>
              <a:ea typeface="Arial Unicode MS" panose="020B0604020202020204" pitchFamily="50" charset="-127"/>
              <a:cs typeface="Calibri" panose="020F0502020204030204" pitchFamily="34" charset="0"/>
            </a:endParaRP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Provide a manual prescription based on input conversation</a:t>
            </a: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Provide </a:t>
            </a:r>
            <a:r>
              <a:rPr lang="en-US" altLang="ko-KR" dirty="0">
                <a:latin typeface="Calibri" panose="020F0502020204030204" pitchFamily="34" charset="0"/>
                <a:ea typeface="Arial Unicode MS" panose="020B0604020202020204" pitchFamily="50" charset="-127"/>
                <a:cs typeface="Calibri" panose="020F0502020204030204" pitchFamily="34" charset="0"/>
              </a:rPr>
              <a:t>proper manual prescription analysis based on conversation content</a:t>
            </a:r>
          </a:p>
          <a:p>
            <a:pPr marL="742950" lvl="1" indent="-285750">
              <a:lnSpc>
                <a:spcPct val="150000"/>
              </a:lnSpc>
              <a:buFont typeface="Arial" panose="020B0604020202020204" pitchFamily="34" charset="0"/>
              <a:buChar char="•"/>
            </a:pPr>
            <a:endParaRPr lang="en-US" altLang="ko-KR" dirty="0" smtClean="0">
              <a:latin typeface="Calibri" panose="020F0502020204030204" pitchFamily="34" charset="0"/>
              <a:ea typeface="Arial Unicode MS" panose="020B0604020202020204" pitchFamily="50" charset="-127"/>
              <a:cs typeface="Calibri" panose="020F0502020204030204" pitchFamily="34" charset="0"/>
            </a:endParaRPr>
          </a:p>
        </p:txBody>
      </p:sp>
    </p:spTree>
    <p:extLst>
      <p:ext uri="{BB962C8B-B14F-4D97-AF65-F5344CB8AC3E}">
        <p14:creationId xmlns:p14="http://schemas.microsoft.com/office/powerpoint/2010/main" val="1510082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19</a:t>
            </a:fld>
            <a:endParaRPr lang="ko-KR" altLang="en-US"/>
          </a:p>
        </p:txBody>
      </p:sp>
      <p:sp>
        <p:nvSpPr>
          <p:cNvPr id="7" name="제목 1"/>
          <p:cNvSpPr txBox="1">
            <a:spLocks/>
          </p:cNvSpPr>
          <p:nvPr/>
        </p:nvSpPr>
        <p:spPr>
          <a:xfrm>
            <a:off x="550922" y="836712"/>
            <a:ext cx="3933797" cy="77787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ko-KR" altLang="en-US" sz="2400" dirty="0"/>
          </a:p>
        </p:txBody>
      </p:sp>
      <p:sp>
        <p:nvSpPr>
          <p:cNvPr id="10" name="제목 1"/>
          <p:cNvSpPr txBox="1">
            <a:spLocks/>
          </p:cNvSpPr>
          <p:nvPr/>
        </p:nvSpPr>
        <p:spPr>
          <a:xfrm>
            <a:off x="422179" y="1035520"/>
            <a:ext cx="8267091" cy="4379516"/>
          </a:xfrm>
          <a:prstGeom prst="rect">
            <a:avLst/>
          </a:prstGeom>
        </p:spPr>
        <p:txBody>
          <a:bodyPr vert="horz" lIns="91440" tIns="45720" rIns="91440" bIns="45720" rtlCol="0" anchor="t">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lnSpc>
                <a:spcPct val="150000"/>
              </a:lnSpc>
            </a:pPr>
            <a:r>
              <a:rPr lang="en-US" altLang="ko-KR" sz="1800" dirty="0" err="1" smtClean="0">
                <a:latin typeface="Calibri" panose="020F0502020204030204" pitchFamily="34" charset="0"/>
                <a:cs typeface="Calibri" panose="020F0502020204030204" pitchFamily="34" charset="0"/>
              </a:rPr>
              <a:t>Chatbot’s</a:t>
            </a:r>
            <a:r>
              <a:rPr lang="en-US" altLang="ko-KR" sz="1800" dirty="0" smtClean="0">
                <a:latin typeface="Calibri" panose="020F0502020204030204" pitchFamily="34" charset="0"/>
                <a:cs typeface="Calibri" panose="020F0502020204030204" pitchFamily="34" charset="0"/>
              </a:rPr>
              <a:t> results and application</a:t>
            </a:r>
          </a:p>
          <a:p>
            <a:pPr marL="342900" indent="-342900" algn="l">
              <a:lnSpc>
                <a:spcPct val="150000"/>
              </a:lnSpc>
              <a:buFont typeface="Arial" panose="020B0604020202020204" pitchFamily="34" charset="0"/>
              <a:buChar char="•"/>
            </a:pPr>
            <a:r>
              <a:rPr lang="en-US" altLang="ko-KR" sz="1800" dirty="0" smtClean="0">
                <a:latin typeface="Calibri" panose="020F0502020204030204" pitchFamily="34" charset="0"/>
                <a:cs typeface="Calibri" panose="020F0502020204030204" pitchFamily="34" charset="0"/>
              </a:rPr>
              <a:t>Chatbot is a dialogue based response selection model, and the accuracy is up to </a:t>
            </a:r>
            <a:r>
              <a:rPr lang="en-US" altLang="ko-KR" sz="1800" dirty="0" smtClean="0">
                <a:latin typeface="Calibri" panose="020F0502020204030204" pitchFamily="34" charset="0"/>
                <a:cs typeface="Calibri" panose="020F0502020204030204" pitchFamily="34" charset="0"/>
              </a:rPr>
              <a:t>2.5 times </a:t>
            </a:r>
            <a:r>
              <a:rPr lang="en-US" altLang="ko-KR" sz="1800" dirty="0" smtClean="0">
                <a:latin typeface="Calibri" panose="020F0502020204030204" pitchFamily="34" charset="0"/>
                <a:cs typeface="Calibri" panose="020F0502020204030204" pitchFamily="34" charset="0"/>
              </a:rPr>
              <a:t>higher than the baseline model</a:t>
            </a:r>
          </a:p>
          <a:p>
            <a:pPr marL="342900" indent="-342900" algn="l">
              <a:lnSpc>
                <a:spcPct val="150000"/>
              </a:lnSpc>
              <a:buFont typeface="Arial" panose="020B0604020202020204" pitchFamily="34" charset="0"/>
              <a:buChar char="•"/>
            </a:pPr>
            <a:r>
              <a:rPr lang="en-US" altLang="ko-KR" sz="1800" dirty="0" err="1" smtClean="0">
                <a:latin typeface="Calibri" panose="020F0502020204030204" pitchFamily="34" charset="0"/>
                <a:cs typeface="Calibri" panose="020F0502020204030204" pitchFamily="34" charset="0"/>
              </a:rPr>
              <a:t>Chatbot</a:t>
            </a:r>
            <a:r>
              <a:rPr lang="en-US" altLang="ko-KR" sz="1800" dirty="0" smtClean="0">
                <a:latin typeface="Calibri" panose="020F0502020204030204" pitchFamily="34" charset="0"/>
                <a:cs typeface="Calibri" panose="020F0502020204030204" pitchFamily="34" charset="0"/>
              </a:rPr>
              <a:t> can be applied to conversation based problem, and a set of candidates for answer</a:t>
            </a:r>
          </a:p>
          <a:p>
            <a:pPr marL="342900" indent="-342900" algn="l">
              <a:lnSpc>
                <a:spcPct val="150000"/>
              </a:lnSpc>
              <a:buFont typeface="Arial" panose="020B0604020202020204" pitchFamily="34" charset="0"/>
              <a:buChar char="•"/>
            </a:pPr>
            <a:r>
              <a:rPr lang="en-US" altLang="ko-KR" sz="1800" dirty="0" smtClean="0">
                <a:latin typeface="Calibri" panose="020F0502020204030204" pitchFamily="34" charset="0"/>
                <a:cs typeface="Calibri" panose="020F0502020204030204" pitchFamily="34" charset="0"/>
              </a:rPr>
              <a:t>Ex) Online bank service, program helper(F1), Dialog based self-diagnosis system</a:t>
            </a:r>
          </a:p>
          <a:p>
            <a:pPr marL="342900" indent="-342900" algn="l">
              <a:lnSpc>
                <a:spcPct val="150000"/>
              </a:lnSpc>
              <a:buFont typeface="Arial" panose="020B0604020202020204" pitchFamily="34" charset="0"/>
              <a:buChar char="•"/>
            </a:pPr>
            <a:endParaRPr lang="en-US" altLang="ko-KR" sz="1800" dirty="0" smtClean="0">
              <a:latin typeface="Calibri" panose="020F0502020204030204" pitchFamily="34" charset="0"/>
              <a:cs typeface="Calibri" panose="020F0502020204030204" pitchFamily="34" charset="0"/>
            </a:endParaRPr>
          </a:p>
          <a:p>
            <a:pPr algn="l">
              <a:lnSpc>
                <a:spcPct val="150000"/>
              </a:lnSpc>
            </a:pPr>
            <a:r>
              <a:rPr lang="en-US" altLang="ko-KR" sz="1800" dirty="0">
                <a:latin typeface="Calibri" panose="020F0502020204030204" pitchFamily="34" charset="0"/>
                <a:cs typeface="Calibri" panose="020F0502020204030204" pitchFamily="34" charset="0"/>
              </a:rPr>
              <a:t>Future </a:t>
            </a:r>
            <a:r>
              <a:rPr lang="en-US" altLang="ko-KR" sz="1800" dirty="0" smtClean="0">
                <a:latin typeface="Calibri" panose="020F0502020204030204" pitchFamily="34" charset="0"/>
                <a:cs typeface="Calibri" panose="020F0502020204030204" pitchFamily="34" charset="0"/>
              </a:rPr>
              <a:t>work</a:t>
            </a:r>
          </a:p>
          <a:p>
            <a:pPr marL="342900" indent="-342900" algn="l">
              <a:lnSpc>
                <a:spcPct val="150000"/>
              </a:lnSpc>
              <a:buFont typeface="Arial" panose="020B0604020202020204" pitchFamily="34" charset="0"/>
              <a:buChar char="•"/>
            </a:pPr>
            <a:r>
              <a:rPr lang="en-US" altLang="ko-KR" sz="1800" dirty="0">
                <a:latin typeface="Calibri" panose="020F0502020204030204" pitchFamily="34" charset="0"/>
                <a:cs typeface="Calibri" panose="020F0502020204030204" pitchFamily="34" charset="0"/>
              </a:rPr>
              <a:t>Maintain accuracy </a:t>
            </a:r>
            <a:r>
              <a:rPr lang="en-US" altLang="ko-KR" sz="1800" dirty="0" smtClean="0">
                <a:latin typeface="Calibri" panose="020F0502020204030204" pitchFamily="34" charset="0"/>
                <a:cs typeface="Calibri" panose="020F0502020204030204" pitchFamily="34" charset="0"/>
              </a:rPr>
              <a:t>more than 100 choices</a:t>
            </a:r>
            <a:endParaRPr lang="en-US" altLang="ko-KR" sz="1800" dirty="0" smtClean="0">
              <a:latin typeface="Calibri" panose="020F0502020204030204" pitchFamily="34" charset="0"/>
              <a:cs typeface="Calibri" panose="020F0502020204030204" pitchFamily="34" charset="0"/>
            </a:endParaRPr>
          </a:p>
          <a:p>
            <a:pPr marL="342900" indent="-342900" algn="l">
              <a:lnSpc>
                <a:spcPct val="150000"/>
              </a:lnSpc>
              <a:buFont typeface="Arial" panose="020B0604020202020204" pitchFamily="34" charset="0"/>
              <a:buChar char="•"/>
            </a:pPr>
            <a:r>
              <a:rPr lang="en-US" altLang="ko-KR" sz="1800" dirty="0" smtClean="0">
                <a:latin typeface="Calibri" panose="020F0502020204030204" pitchFamily="34" charset="0"/>
                <a:cs typeface="Calibri" panose="020F0502020204030204" pitchFamily="34" charset="0"/>
              </a:rPr>
              <a:t>Response </a:t>
            </a:r>
            <a:r>
              <a:rPr lang="en-US" altLang="ko-KR" sz="1800" dirty="0" smtClean="0">
                <a:latin typeface="Calibri" panose="020F0502020204030204" pitchFamily="34" charset="0"/>
                <a:cs typeface="Calibri" panose="020F0502020204030204" pitchFamily="34" charset="0"/>
              </a:rPr>
              <a:t>generation task</a:t>
            </a:r>
          </a:p>
          <a:p>
            <a:pPr algn="l">
              <a:lnSpc>
                <a:spcPct val="150000"/>
              </a:lnSpc>
            </a:pPr>
            <a:endParaRPr lang="en-US" altLang="ko-KR" sz="1800" dirty="0">
              <a:latin typeface="Calibri" panose="020F0502020204030204" pitchFamily="34" charset="0"/>
              <a:cs typeface="Calibri" panose="020F0502020204030204" pitchFamily="34" charset="0"/>
            </a:endParaRPr>
          </a:p>
          <a:p>
            <a:pPr algn="l">
              <a:lnSpc>
                <a:spcPct val="150000"/>
              </a:lnSpc>
            </a:pPr>
            <a:endParaRPr lang="ko-KR" altLang="en-US" sz="1800" dirty="0">
              <a:latin typeface="Calibri" panose="020F0502020204030204" pitchFamily="34" charset="0"/>
              <a:cs typeface="Calibri" panose="020F0502020204030204" pitchFamily="34" charset="0"/>
            </a:endParaRPr>
          </a:p>
        </p:txBody>
      </p:sp>
      <p:sp>
        <p:nvSpPr>
          <p:cNvPr id="11" name="TextBox 10"/>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Conclusion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1599409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179" y="1340768"/>
            <a:ext cx="7822229" cy="4093428"/>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latinLnBrk="0">
              <a:buFont typeface="+mj-lt"/>
              <a:buAutoNum type="arabicPeriod"/>
            </a:pPr>
            <a:r>
              <a:rPr lang="en-US" altLang="ko-KR" sz="2000" dirty="0" smtClean="0">
                <a:solidFill>
                  <a:schemeClr val="tx1"/>
                </a:solidFill>
                <a:latin typeface="Calibri" panose="020F0502020204030204" pitchFamily="34" charset="0"/>
                <a:cs typeface="Calibri" panose="020F0502020204030204" pitchFamily="34" charset="0"/>
              </a:rPr>
              <a:t>Motivation</a:t>
            </a:r>
          </a:p>
          <a:p>
            <a:pPr marL="457200" indent="-457200" latinLnBrk="0">
              <a:buFont typeface="+mj-lt"/>
              <a:buAutoNum type="arabicPeriod"/>
            </a:pPr>
            <a:endParaRPr lang="en-US" altLang="ko-KR" sz="200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b="0" dirty="0" smtClean="0">
                <a:solidFill>
                  <a:schemeClr val="tx1"/>
                </a:solidFill>
                <a:latin typeface="Calibri" panose="020F0502020204030204" pitchFamily="34" charset="0"/>
                <a:cs typeface="Calibri" panose="020F0502020204030204" pitchFamily="34" charset="0"/>
              </a:rPr>
              <a:t>Problem Description</a:t>
            </a:r>
          </a:p>
          <a:p>
            <a:pPr marL="457200" indent="-457200" latinLnBrk="0">
              <a:buFont typeface="+mj-lt"/>
              <a:buAutoNum type="arabicPeriod"/>
            </a:pPr>
            <a:endParaRPr lang="en-US" altLang="ko-KR" sz="2000" b="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b="0" dirty="0" smtClean="0">
                <a:solidFill>
                  <a:schemeClr val="tx1"/>
                </a:solidFill>
                <a:latin typeface="Calibri" panose="020F0502020204030204" pitchFamily="34" charset="0"/>
                <a:cs typeface="Calibri" panose="020F0502020204030204" pitchFamily="34" charset="0"/>
              </a:rPr>
              <a:t>Baseline Model</a:t>
            </a:r>
          </a:p>
          <a:p>
            <a:pPr marL="457200" indent="-457200" latinLnBrk="0">
              <a:buFont typeface="+mj-lt"/>
              <a:buAutoNum type="arabicPeriod"/>
            </a:pPr>
            <a:endParaRPr lang="en-US" altLang="ko-KR" sz="2000" b="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dirty="0" smtClean="0">
                <a:solidFill>
                  <a:schemeClr val="tx1"/>
                </a:solidFill>
                <a:latin typeface="Calibri" panose="020F0502020204030204" pitchFamily="34" charset="0"/>
                <a:cs typeface="Calibri" panose="020F0502020204030204" pitchFamily="34" charset="0"/>
              </a:rPr>
              <a:t>Our Model</a:t>
            </a:r>
          </a:p>
          <a:p>
            <a:pPr marL="457200" indent="-457200" latinLnBrk="0">
              <a:buFont typeface="+mj-lt"/>
              <a:buAutoNum type="arabicPeriod"/>
            </a:pPr>
            <a:endParaRPr lang="en-US" altLang="ko-KR" sz="200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dirty="0" smtClean="0">
                <a:solidFill>
                  <a:schemeClr val="tx1"/>
                </a:solidFill>
                <a:latin typeface="Calibri" panose="020F0502020204030204" pitchFamily="34" charset="0"/>
                <a:cs typeface="Calibri" panose="020F0502020204030204" pitchFamily="34" charset="0"/>
              </a:rPr>
              <a:t>Results</a:t>
            </a:r>
          </a:p>
          <a:p>
            <a:pPr marL="457200" indent="-457200" latinLnBrk="0">
              <a:buFont typeface="+mj-lt"/>
              <a:buAutoNum type="arabicPeriod"/>
            </a:pPr>
            <a:endParaRPr lang="en-US" altLang="ko-KR" sz="200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dirty="0" smtClean="0">
                <a:solidFill>
                  <a:schemeClr val="tx1"/>
                </a:solidFill>
                <a:latin typeface="Calibri" panose="020F0502020204030204" pitchFamily="34" charset="0"/>
                <a:cs typeface="Calibri" panose="020F0502020204030204" pitchFamily="34" charset="0"/>
              </a:rPr>
              <a:t>Possible application</a:t>
            </a:r>
          </a:p>
          <a:p>
            <a:pPr marL="457200" indent="-457200" latinLnBrk="0">
              <a:buFont typeface="+mj-lt"/>
              <a:buAutoNum type="arabicPeriod"/>
            </a:pPr>
            <a:endParaRPr lang="en-US" altLang="ko-KR" sz="200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b="0" dirty="0" smtClean="0">
                <a:solidFill>
                  <a:schemeClr val="tx1"/>
                </a:solidFill>
                <a:latin typeface="Calibri" panose="020F0502020204030204" pitchFamily="34" charset="0"/>
                <a:cs typeface="Calibri" panose="020F0502020204030204" pitchFamily="34" charset="0"/>
              </a:rPr>
              <a:t>Conclusion</a:t>
            </a:r>
          </a:p>
        </p:txBody>
      </p:sp>
      <p:sp>
        <p:nvSpPr>
          <p:cNvPr id="12" name="TextBox 11"/>
          <p:cNvSpPr txBox="1"/>
          <p:nvPr/>
        </p:nvSpPr>
        <p:spPr>
          <a:xfrm>
            <a:off x="422179" y="359078"/>
            <a:ext cx="292568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Table of Contents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766474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8253628" cy="1754326"/>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Context/Goal recognition is important for AI</a:t>
            </a:r>
          </a:p>
          <a:p>
            <a:pPr marL="742950" lvl="1"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To interact with humans, robots have to understand what is needed for humans and have to answer/react properly.</a:t>
            </a:r>
          </a:p>
          <a:p>
            <a:pPr latinLnBrk="0"/>
            <a:endParaRPr lang="en-US" altLang="ko-KR" dirty="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As an example, many companies launch their </a:t>
            </a:r>
            <a:r>
              <a:rPr lang="en-US" altLang="ko-KR" dirty="0" err="1" smtClean="0">
                <a:solidFill>
                  <a:schemeClr val="tx1"/>
                </a:solidFill>
                <a:latin typeface="Calibri" panose="020F0502020204030204" pitchFamily="34" charset="0"/>
                <a:cs typeface="Calibri" panose="020F0502020204030204" pitchFamily="34" charset="0"/>
              </a:rPr>
              <a:t>chatbots</a:t>
            </a:r>
            <a:r>
              <a:rPr lang="en-US" altLang="ko-KR" dirty="0" smtClean="0">
                <a:solidFill>
                  <a:schemeClr val="tx1"/>
                </a:solidFill>
                <a:latin typeface="Calibri" panose="020F0502020204030204" pitchFamily="34" charset="0"/>
                <a:cs typeface="Calibri" panose="020F0502020204030204" pitchFamily="34" charset="0"/>
              </a:rPr>
              <a:t> to solve customers requests automatically.</a:t>
            </a:r>
          </a:p>
        </p:txBody>
      </p:sp>
      <p:sp>
        <p:nvSpPr>
          <p:cNvPr id="12" name="TextBox 11"/>
          <p:cNvSpPr txBox="1"/>
          <p:nvPr/>
        </p:nvSpPr>
        <p:spPr>
          <a:xfrm>
            <a:off x="422179" y="359078"/>
            <a:ext cx="292568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Motivation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grpSp>
        <p:nvGrpSpPr>
          <p:cNvPr id="5" name="그룹 4"/>
          <p:cNvGrpSpPr/>
          <p:nvPr/>
        </p:nvGrpSpPr>
        <p:grpSpPr>
          <a:xfrm>
            <a:off x="660885" y="2924944"/>
            <a:ext cx="2686979" cy="3033628"/>
            <a:chOff x="660885" y="2924944"/>
            <a:chExt cx="2686979" cy="3033628"/>
          </a:xfrm>
        </p:grpSpPr>
        <p:pic>
          <p:nvPicPr>
            <p:cNvPr id="2" name="그림 1"/>
            <p:cNvPicPr>
              <a:picLocks noChangeAspect="1"/>
            </p:cNvPicPr>
            <p:nvPr/>
          </p:nvPicPr>
          <p:blipFill rotWithShape="1">
            <a:blip r:embed="rId4" cstate="print">
              <a:extLst>
                <a:ext uri="{28A0092B-C50C-407E-A947-70E740481C1C}">
                  <a14:useLocalDpi xmlns:a14="http://schemas.microsoft.com/office/drawing/2010/main" val="0"/>
                </a:ext>
              </a:extLst>
            </a:blip>
            <a:srcRect t="3801" b="43700"/>
            <a:stretch/>
          </p:blipFill>
          <p:spPr>
            <a:xfrm>
              <a:off x="660885" y="2924944"/>
              <a:ext cx="2448272" cy="2570650"/>
            </a:xfrm>
            <a:prstGeom prst="rect">
              <a:avLst/>
            </a:prstGeom>
          </p:spPr>
        </p:pic>
        <p:sp>
          <p:nvSpPr>
            <p:cNvPr id="4" name="TextBox 3"/>
            <p:cNvSpPr txBox="1"/>
            <p:nvPr/>
          </p:nvSpPr>
          <p:spPr>
            <a:xfrm>
              <a:off x="683568" y="5589240"/>
              <a:ext cx="2664296" cy="369332"/>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rPr>
                <a:t>Google Assistant</a:t>
              </a:r>
              <a:endParaRPr lang="ko-KR" altLang="en-US" dirty="0">
                <a:latin typeface="Calibri" panose="020F0502020204030204" pitchFamily="34" charset="0"/>
                <a:cs typeface="Calibri" panose="020F0502020204030204" pitchFamily="34" charset="0"/>
              </a:endParaRPr>
            </a:p>
          </p:txBody>
        </p:sp>
      </p:grpSp>
      <p:grpSp>
        <p:nvGrpSpPr>
          <p:cNvPr id="11" name="그룹 10"/>
          <p:cNvGrpSpPr/>
          <p:nvPr/>
        </p:nvGrpSpPr>
        <p:grpSpPr>
          <a:xfrm>
            <a:off x="5292080" y="2924944"/>
            <a:ext cx="2514600" cy="3245880"/>
            <a:chOff x="5242755" y="2924944"/>
            <a:chExt cx="2514600" cy="3245880"/>
          </a:xfrm>
        </p:grpSpPr>
        <p:sp>
          <p:nvSpPr>
            <p:cNvPr id="10" name="TextBox 9"/>
            <p:cNvSpPr txBox="1"/>
            <p:nvPr/>
          </p:nvSpPr>
          <p:spPr>
            <a:xfrm>
              <a:off x="5287260" y="5524493"/>
              <a:ext cx="2425589" cy="646331"/>
            </a:xfrm>
            <a:prstGeom prst="rect">
              <a:avLst/>
            </a:prstGeom>
            <a:noFill/>
          </p:spPr>
          <p:txBody>
            <a:bodyPr wrap="square" rtlCol="0">
              <a:spAutoFit/>
            </a:bodyPr>
            <a:lstStyle/>
            <a:p>
              <a:r>
                <a:rPr lang="en-US" altLang="ko-KR" dirty="0" err="1" smtClean="0">
                  <a:latin typeface="Calibri" panose="020F0502020204030204" pitchFamily="34" charset="0"/>
                  <a:ea typeface="Cambria Math" panose="02040503050406030204" pitchFamily="18" charset="0"/>
                  <a:cs typeface="Calibri" panose="020F0502020204030204" pitchFamily="34" charset="0"/>
                </a:rPr>
                <a:t>Wooribank</a:t>
              </a:r>
              <a:endParaRPr lang="en-US" altLang="ko-KR" dirty="0" smtClean="0">
                <a:latin typeface="Calibri" panose="020F0502020204030204" pitchFamily="34" charset="0"/>
                <a:ea typeface="Cambria Math" panose="02040503050406030204" pitchFamily="18" charset="0"/>
                <a:cs typeface="Calibri" panose="020F0502020204030204" pitchFamily="34" charset="0"/>
              </a:endParaRPr>
            </a:p>
            <a:p>
              <a:r>
                <a:rPr lang="en-US" altLang="ko-KR" dirty="0" smtClean="0">
                  <a:latin typeface="Calibri" panose="020F0502020204030204" pitchFamily="34" charset="0"/>
                  <a:ea typeface="Cambria Math" panose="02040503050406030204" pitchFamily="18" charset="0"/>
                  <a:cs typeface="Calibri" panose="020F0502020204030204" pitchFamily="34" charset="0"/>
                </a:rPr>
                <a:t>(Deposit/Savings part)</a:t>
              </a:r>
              <a:endParaRPr lang="ko-KR" altLang="en-US" dirty="0">
                <a:latin typeface="Calibri" panose="020F0502020204030204" pitchFamily="34" charset="0"/>
                <a:cs typeface="Calibri" panose="020F0502020204030204" pitchFamily="34" charset="0"/>
              </a:endParaRPr>
            </a:p>
          </p:txBody>
        </p:sp>
        <p:pic>
          <p:nvPicPr>
            <p:cNvPr id="6" name="그림 5"/>
            <p:cNvPicPr>
              <a:picLocks noChangeAspect="1"/>
            </p:cNvPicPr>
            <p:nvPr/>
          </p:nvPicPr>
          <p:blipFill rotWithShape="1">
            <a:blip r:embed="rId5" cstate="print">
              <a:extLst>
                <a:ext uri="{28A0092B-C50C-407E-A947-70E740481C1C}">
                  <a14:useLocalDpi xmlns:a14="http://schemas.microsoft.com/office/drawing/2010/main" val="0"/>
                </a:ext>
              </a:extLst>
            </a:blip>
            <a:srcRect t="38450" b="14300"/>
            <a:stretch/>
          </p:blipFill>
          <p:spPr>
            <a:xfrm>
              <a:off x="5242755" y="2924944"/>
              <a:ext cx="2514600" cy="2376264"/>
            </a:xfrm>
            <a:prstGeom prst="rect">
              <a:avLst/>
            </a:prstGeom>
          </p:spPr>
        </p:pic>
      </p:grpSp>
    </p:spTree>
    <p:extLst>
      <p:ext uri="{BB962C8B-B14F-4D97-AF65-F5344CB8AC3E}">
        <p14:creationId xmlns:p14="http://schemas.microsoft.com/office/powerpoint/2010/main" val="2818334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1477328"/>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err="1" smtClean="0">
                <a:solidFill>
                  <a:schemeClr val="tx1"/>
                </a:solidFill>
                <a:latin typeface="Calibri" panose="020F0502020204030204" pitchFamily="34" charset="0"/>
                <a:cs typeface="Calibri" panose="020F0502020204030204" pitchFamily="34" charset="0"/>
              </a:rPr>
              <a:t>Chatbots</a:t>
            </a:r>
            <a:r>
              <a:rPr lang="en-US" altLang="ko-KR" dirty="0" smtClean="0">
                <a:solidFill>
                  <a:schemeClr val="tx1"/>
                </a:solidFill>
                <a:latin typeface="Calibri" panose="020F0502020204030204" pitchFamily="34" charset="0"/>
                <a:cs typeface="Calibri" panose="020F0502020204030204" pitchFamily="34" charset="0"/>
              </a:rPr>
              <a:t> have to answer similarly for inputs having similar meaning. Also, they somehow have to recognize not a full sentence, even with broken grammar or some typos/abbreviations.</a:t>
            </a:r>
          </a:p>
          <a:p>
            <a:pPr latinLnBrk="0"/>
            <a:endParaRPr lang="en-US" altLang="ko-KR" dirty="0" smtClean="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Currently, some </a:t>
            </a:r>
            <a:r>
              <a:rPr lang="en-US" altLang="ko-KR" dirty="0" err="1" smtClean="0">
                <a:solidFill>
                  <a:schemeClr val="tx1"/>
                </a:solidFill>
                <a:latin typeface="Calibri" panose="020F0502020204030204" pitchFamily="34" charset="0"/>
                <a:cs typeface="Calibri" panose="020F0502020204030204" pitchFamily="34" charset="0"/>
              </a:rPr>
              <a:t>chatbots</a:t>
            </a:r>
            <a:r>
              <a:rPr lang="en-US" altLang="ko-KR" dirty="0" smtClean="0">
                <a:solidFill>
                  <a:schemeClr val="tx1"/>
                </a:solidFill>
                <a:latin typeface="Calibri" panose="020F0502020204030204" pitchFamily="34" charset="0"/>
                <a:cs typeface="Calibri" panose="020F0502020204030204" pitchFamily="34" charset="0"/>
              </a:rPr>
              <a:t> cannot do that.</a:t>
            </a:r>
          </a:p>
        </p:txBody>
      </p:sp>
      <p:sp>
        <p:nvSpPr>
          <p:cNvPr id="12" name="TextBox 11"/>
          <p:cNvSpPr txBox="1"/>
          <p:nvPr/>
        </p:nvSpPr>
        <p:spPr>
          <a:xfrm>
            <a:off x="422179" y="359078"/>
            <a:ext cx="292568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Motivation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14" name="TextBox 13"/>
          <p:cNvSpPr txBox="1"/>
          <p:nvPr/>
        </p:nvSpPr>
        <p:spPr>
          <a:xfrm>
            <a:off x="6174268" y="2837139"/>
            <a:ext cx="2574196" cy="923330"/>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sym typeface="Wingdings" panose="05000000000000000000" pitchFamily="2" charset="2"/>
              </a:rPr>
              <a:t> </a:t>
            </a:r>
            <a:r>
              <a:rPr lang="en-US" altLang="ko-KR" dirty="0" smtClean="0">
                <a:latin typeface="Calibri" panose="020F0502020204030204" pitchFamily="34" charset="0"/>
                <a:ea typeface="Cambria Math" panose="02040503050406030204" pitchFamily="18" charset="0"/>
                <a:cs typeface="Calibri" panose="020F0502020204030204" pitchFamily="34" charset="0"/>
              </a:rPr>
              <a:t>Succeed to ask </a:t>
            </a:r>
            <a:r>
              <a:rPr lang="ko-KR" altLang="en-US" dirty="0" smtClean="0">
                <a:latin typeface="Calibri" panose="020F0502020204030204" pitchFamily="34" charset="0"/>
                <a:cs typeface="Calibri" panose="020F0502020204030204" pitchFamily="34" charset="0"/>
              </a:rPr>
              <a:t>환전 </a:t>
            </a:r>
            <a:r>
              <a:rPr lang="en-US" altLang="ko-KR" dirty="0" smtClean="0">
                <a:latin typeface="Calibri" panose="020F0502020204030204" pitchFamily="34" charset="0"/>
                <a:ea typeface="Cambria Math" panose="02040503050406030204" pitchFamily="18" charset="0"/>
                <a:cs typeface="Calibri" panose="020F0502020204030204" pitchFamily="34" charset="0"/>
              </a:rPr>
              <a:t>(exchange), but failed to ask </a:t>
            </a:r>
            <a:r>
              <a:rPr lang="ko-KR" altLang="en-US" dirty="0" smtClean="0">
                <a:latin typeface="Calibri" panose="020F0502020204030204" pitchFamily="34" charset="0"/>
                <a:cs typeface="Calibri" panose="020F0502020204030204" pitchFamily="34" charset="0"/>
              </a:rPr>
              <a:t>환율</a:t>
            </a:r>
            <a:r>
              <a:rPr lang="en-US" altLang="ko-KR" dirty="0" smtClean="0">
                <a:latin typeface="Calibri" panose="020F0502020204030204" pitchFamily="34" charset="0"/>
                <a:ea typeface="Cambria Math" panose="02040503050406030204" pitchFamily="18" charset="0"/>
                <a:cs typeface="Calibri" panose="020F0502020204030204" pitchFamily="34" charset="0"/>
              </a:rPr>
              <a:t>(exchange rate) </a:t>
            </a:r>
            <a:endParaRPr lang="ko-KR" altLang="en-US" dirty="0">
              <a:latin typeface="Calibri" panose="020F0502020204030204" pitchFamily="34" charset="0"/>
              <a:cs typeface="Calibri" panose="020F0502020204030204" pitchFamily="34" charset="0"/>
            </a:endParaRPr>
          </a:p>
        </p:txBody>
      </p:sp>
      <p:sp>
        <p:nvSpPr>
          <p:cNvPr id="15" name="TextBox 14"/>
          <p:cNvSpPr txBox="1"/>
          <p:nvPr/>
        </p:nvSpPr>
        <p:spPr>
          <a:xfrm>
            <a:off x="6174268" y="4005064"/>
            <a:ext cx="2736304" cy="646331"/>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rPr>
              <a:t>This </a:t>
            </a:r>
            <a:r>
              <a:rPr lang="en-US" altLang="ko-KR" dirty="0" err="1" smtClean="0">
                <a:latin typeface="Calibri" panose="020F0502020204030204" pitchFamily="34" charset="0"/>
                <a:ea typeface="Cambria Math" panose="02040503050406030204" pitchFamily="18" charset="0"/>
                <a:cs typeface="Calibri" panose="020F0502020204030204" pitchFamily="34" charset="0"/>
              </a:rPr>
              <a:t>chatbot</a:t>
            </a:r>
            <a:r>
              <a:rPr lang="en-US" altLang="ko-KR" dirty="0" smtClean="0">
                <a:latin typeface="Calibri" panose="020F0502020204030204" pitchFamily="34" charset="0"/>
                <a:ea typeface="Cambria Math" panose="02040503050406030204" pitchFamily="18" charset="0"/>
                <a:cs typeface="Calibri" panose="020F0502020204030204" pitchFamily="34" charset="0"/>
              </a:rPr>
              <a:t> cannot recognize similar words.</a:t>
            </a:r>
            <a:endParaRPr lang="ko-KR" altLang="en-US" dirty="0">
              <a:latin typeface="Calibri" panose="020F0502020204030204" pitchFamily="34" charset="0"/>
              <a:cs typeface="Calibri" panose="020F0502020204030204" pitchFamily="34" charset="0"/>
            </a:endParaRPr>
          </a:p>
        </p:txBody>
      </p:sp>
      <p:pic>
        <p:nvPicPr>
          <p:cNvPr id="16" name="그림 15"/>
          <p:cNvPicPr>
            <a:picLocks noChangeAspect="1"/>
          </p:cNvPicPr>
          <p:nvPr/>
        </p:nvPicPr>
        <p:blipFill rotWithShape="1">
          <a:blip r:embed="rId4" cstate="print">
            <a:extLst>
              <a:ext uri="{28A0092B-C50C-407E-A947-70E740481C1C}">
                <a14:useLocalDpi xmlns:a14="http://schemas.microsoft.com/office/drawing/2010/main" val="0"/>
              </a:ext>
            </a:extLst>
          </a:blip>
          <a:srcRect t="16401" b="12201"/>
          <a:stretch/>
        </p:blipFill>
        <p:spPr>
          <a:xfrm>
            <a:off x="3347864" y="2837139"/>
            <a:ext cx="2682390" cy="3830400"/>
          </a:xfrm>
          <a:prstGeom prst="rect">
            <a:avLst/>
          </a:prstGeom>
        </p:spPr>
      </p:pic>
      <p:grpSp>
        <p:nvGrpSpPr>
          <p:cNvPr id="19" name="그룹 18"/>
          <p:cNvGrpSpPr/>
          <p:nvPr/>
        </p:nvGrpSpPr>
        <p:grpSpPr>
          <a:xfrm>
            <a:off x="422179" y="2837139"/>
            <a:ext cx="2277613" cy="3038392"/>
            <a:chOff x="422179" y="2837139"/>
            <a:chExt cx="2277613" cy="3038392"/>
          </a:xfrm>
        </p:grpSpPr>
        <p:pic>
          <p:nvPicPr>
            <p:cNvPr id="17" name="그림 16"/>
            <p:cNvPicPr>
              <a:picLocks noChangeAspect="1"/>
            </p:cNvPicPr>
            <p:nvPr/>
          </p:nvPicPr>
          <p:blipFill rotWithShape="1">
            <a:blip r:embed="rId5" cstate="print">
              <a:extLst>
                <a:ext uri="{28A0092B-C50C-407E-A947-70E740481C1C}">
                  <a14:useLocalDpi xmlns:a14="http://schemas.microsoft.com/office/drawing/2010/main" val="0"/>
                </a:ext>
              </a:extLst>
            </a:blip>
            <a:srcRect t="4851" b="44750"/>
            <a:stretch/>
          </p:blipFill>
          <p:spPr>
            <a:xfrm>
              <a:off x="422179" y="2837139"/>
              <a:ext cx="2268430" cy="2286546"/>
            </a:xfrm>
            <a:prstGeom prst="rect">
              <a:avLst/>
            </a:prstGeom>
          </p:spPr>
        </p:pic>
        <p:sp>
          <p:nvSpPr>
            <p:cNvPr id="18" name="TextBox 17"/>
            <p:cNvSpPr txBox="1"/>
            <p:nvPr/>
          </p:nvSpPr>
          <p:spPr>
            <a:xfrm>
              <a:off x="422179" y="5229200"/>
              <a:ext cx="2277613" cy="646331"/>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rPr>
                <a:t>Acts same as previous slide</a:t>
              </a:r>
              <a:endParaRPr lang="ko-KR" altLang="en-US"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90452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369332"/>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Performance of some </a:t>
            </a:r>
            <a:r>
              <a:rPr lang="en-US" altLang="ko-KR" dirty="0" err="1" smtClean="0">
                <a:solidFill>
                  <a:schemeClr val="tx1"/>
                </a:solidFill>
                <a:latin typeface="Calibri" panose="020F0502020204030204" pitchFamily="34" charset="0"/>
                <a:cs typeface="Calibri" panose="020F0502020204030204" pitchFamily="34" charset="0"/>
              </a:rPr>
              <a:t>chatbot</a:t>
            </a:r>
            <a:r>
              <a:rPr lang="en-US" altLang="ko-KR" dirty="0" smtClean="0">
                <a:solidFill>
                  <a:schemeClr val="tx1"/>
                </a:solidFill>
                <a:latin typeface="Calibri" panose="020F0502020204030204" pitchFamily="34" charset="0"/>
                <a:cs typeface="Calibri" panose="020F0502020204030204" pitchFamily="34" charset="0"/>
              </a:rPr>
              <a:t> is awkward</a:t>
            </a:r>
          </a:p>
        </p:txBody>
      </p:sp>
      <p:sp>
        <p:nvSpPr>
          <p:cNvPr id="12" name="TextBox 11"/>
          <p:cNvSpPr txBox="1"/>
          <p:nvPr/>
        </p:nvSpPr>
        <p:spPr>
          <a:xfrm>
            <a:off x="422179" y="359078"/>
            <a:ext cx="292568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Motivation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8" name="TextBox 7"/>
          <p:cNvSpPr txBox="1"/>
          <p:nvPr/>
        </p:nvSpPr>
        <p:spPr>
          <a:xfrm>
            <a:off x="3347863" y="1844824"/>
            <a:ext cx="4897193" cy="923330"/>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sym typeface="Wingdings" panose="05000000000000000000" pitchFamily="2" charset="2"/>
              </a:rPr>
              <a:t> </a:t>
            </a:r>
            <a:r>
              <a:rPr lang="en-US" altLang="ko-KR" dirty="0" smtClean="0">
                <a:latin typeface="Calibri" panose="020F0502020204030204" pitchFamily="34" charset="0"/>
                <a:ea typeface="Cambria Math" panose="02040503050406030204" pitchFamily="18" charset="0"/>
                <a:cs typeface="Calibri" panose="020F0502020204030204" pitchFamily="34" charset="0"/>
              </a:rPr>
              <a:t>After asking </a:t>
            </a:r>
            <a:r>
              <a:rPr lang="ko-KR" altLang="en-US" dirty="0" smtClean="0">
                <a:latin typeface="Calibri" panose="020F0502020204030204" pitchFamily="34" charset="0"/>
                <a:cs typeface="Calibri" panose="020F0502020204030204" pitchFamily="34" charset="0"/>
              </a:rPr>
              <a:t>미국 환율 </a:t>
            </a:r>
            <a:r>
              <a:rPr lang="en-US" altLang="ko-KR" dirty="0" smtClean="0">
                <a:latin typeface="Calibri" panose="020F0502020204030204" pitchFamily="34" charset="0"/>
                <a:ea typeface="Cambria Math" panose="02040503050406030204" pitchFamily="18" charset="0"/>
                <a:cs typeface="Calibri" panose="020F0502020204030204" pitchFamily="34" charset="0"/>
              </a:rPr>
              <a:t>(dollar exchange rate), asking </a:t>
            </a:r>
            <a:r>
              <a:rPr lang="ko-KR" altLang="en-US" dirty="0" smtClean="0">
                <a:latin typeface="Calibri" panose="020F0502020204030204" pitchFamily="34" charset="0"/>
                <a:cs typeface="Calibri" panose="020F0502020204030204" pitchFamily="34" charset="0"/>
              </a:rPr>
              <a:t>중국은</a:t>
            </a:r>
            <a:r>
              <a:rPr lang="en-US" altLang="ko-KR" dirty="0" smtClean="0">
                <a:latin typeface="Calibri" panose="020F0502020204030204" pitchFamily="34" charset="0"/>
                <a:cs typeface="Calibri" panose="020F0502020204030204" pitchFamily="34" charset="0"/>
              </a:rPr>
              <a:t>? (What about china?)</a:t>
            </a:r>
            <a:r>
              <a:rPr lang="ko-KR" altLang="en-US" dirty="0" smtClean="0">
                <a:latin typeface="Calibri" panose="020F0502020204030204" pitchFamily="34" charset="0"/>
                <a:cs typeface="Calibri" panose="020F0502020204030204" pitchFamily="34" charset="0"/>
              </a:rPr>
              <a:t> </a:t>
            </a:r>
            <a:r>
              <a:rPr lang="en-US" altLang="ko-KR" dirty="0" smtClean="0">
                <a:latin typeface="Calibri" panose="020F0502020204030204" pitchFamily="34" charset="0"/>
                <a:ea typeface="Cambria Math" panose="02040503050406030204" pitchFamily="18" charset="0"/>
                <a:cs typeface="Calibri" panose="020F0502020204030204" pitchFamily="34" charset="0"/>
              </a:rPr>
              <a:t>makes failure to get an answer</a:t>
            </a:r>
            <a:endParaRPr lang="ko-KR" altLang="en-US" dirty="0">
              <a:latin typeface="Calibri" panose="020F0502020204030204" pitchFamily="34" charset="0"/>
              <a:cs typeface="Calibri" panose="020F0502020204030204" pitchFamily="34" charset="0"/>
            </a:endParaRPr>
          </a:p>
        </p:txBody>
      </p:sp>
      <p:sp>
        <p:nvSpPr>
          <p:cNvPr id="14" name="TextBox 13"/>
          <p:cNvSpPr txBox="1"/>
          <p:nvPr/>
        </p:nvSpPr>
        <p:spPr>
          <a:xfrm>
            <a:off x="6174268" y="2837139"/>
            <a:ext cx="2736304" cy="923330"/>
          </a:xfrm>
          <a:prstGeom prst="rect">
            <a:avLst/>
          </a:prstGeom>
          <a:noFill/>
        </p:spPr>
        <p:txBody>
          <a:bodyPr wrap="square" rtlCol="0">
            <a:spAutoFit/>
          </a:bodyPr>
          <a:lstStyle/>
          <a:p>
            <a:r>
              <a:rPr lang="en-US" altLang="ko-KR" dirty="0" smtClean="0">
                <a:latin typeface="Calibri" panose="020F0502020204030204" pitchFamily="34" charset="0"/>
                <a:ea typeface="Arial Unicode MS" panose="020B0604020202020204" pitchFamily="50" charset="-127"/>
                <a:cs typeface="Calibri" panose="020F0502020204030204" pitchFamily="34" charset="0"/>
                <a:sym typeface="Wingdings" panose="05000000000000000000" pitchFamily="2" charset="2"/>
              </a:rPr>
              <a:t> </a:t>
            </a:r>
            <a:r>
              <a:rPr lang="en-US" altLang="ko-KR" dirty="0" smtClean="0">
                <a:latin typeface="Calibri" panose="020F0502020204030204" pitchFamily="34" charset="0"/>
                <a:ea typeface="Arial Unicode MS" panose="020B0604020202020204" pitchFamily="50" charset="-127"/>
                <a:cs typeface="Calibri" panose="020F0502020204030204" pitchFamily="34" charset="0"/>
              </a:rPr>
              <a:t>Succeed to ask </a:t>
            </a:r>
            <a:r>
              <a:rPr lang="ko-KR" altLang="en-US" dirty="0" smtClean="0">
                <a:latin typeface="Calibri" panose="020F0502020204030204" pitchFamily="34" charset="0"/>
                <a:ea typeface="Arial Unicode MS" panose="020B0604020202020204" pitchFamily="50" charset="-127"/>
                <a:cs typeface="Calibri" panose="020F0502020204030204" pitchFamily="34" charset="0"/>
              </a:rPr>
              <a:t>달러 환율 </a:t>
            </a:r>
            <a:r>
              <a:rPr lang="en-US" altLang="ko-KR" dirty="0" smtClean="0">
                <a:latin typeface="Calibri" panose="020F0502020204030204" pitchFamily="34" charset="0"/>
                <a:ea typeface="Arial Unicode MS" panose="020B0604020202020204" pitchFamily="50" charset="-127"/>
                <a:cs typeface="Calibri" panose="020F0502020204030204" pitchFamily="34" charset="0"/>
              </a:rPr>
              <a:t>(dollar exchange rate), but failed to ask 100</a:t>
            </a:r>
            <a:r>
              <a:rPr lang="ko-KR" altLang="en-US" dirty="0" smtClean="0">
                <a:latin typeface="Calibri" panose="020F0502020204030204" pitchFamily="34" charset="0"/>
                <a:ea typeface="Arial Unicode MS" panose="020B0604020202020204" pitchFamily="50" charset="-127"/>
                <a:cs typeface="Calibri" panose="020F0502020204030204" pitchFamily="34" charset="0"/>
              </a:rPr>
              <a:t>달러</a:t>
            </a:r>
            <a:endParaRPr lang="ko-KR" altLang="en-US" dirty="0">
              <a:latin typeface="Calibri" panose="020F0502020204030204" pitchFamily="34" charset="0"/>
              <a:ea typeface="Arial Unicode MS" panose="020B0604020202020204" pitchFamily="50" charset="-127"/>
              <a:cs typeface="Calibri" panose="020F0502020204030204" pitchFamily="34" charset="0"/>
            </a:endParaRPr>
          </a:p>
        </p:txBody>
      </p:sp>
      <p:sp>
        <p:nvSpPr>
          <p:cNvPr id="15" name="TextBox 14"/>
          <p:cNvSpPr txBox="1"/>
          <p:nvPr/>
        </p:nvSpPr>
        <p:spPr>
          <a:xfrm>
            <a:off x="6174268" y="4005064"/>
            <a:ext cx="2736304" cy="923330"/>
          </a:xfrm>
          <a:prstGeom prst="rect">
            <a:avLst/>
          </a:prstGeom>
          <a:noFill/>
        </p:spPr>
        <p:txBody>
          <a:bodyPr wrap="square" rtlCol="0">
            <a:spAutoFit/>
          </a:bodyPr>
          <a:lstStyle/>
          <a:p>
            <a:r>
              <a:rPr lang="en-US" altLang="ko-KR" dirty="0" smtClean="0">
                <a:latin typeface="Calibri" panose="020F0502020204030204" pitchFamily="34" charset="0"/>
                <a:ea typeface="Arial Unicode MS" panose="020B0604020202020204" pitchFamily="50" charset="-127"/>
                <a:cs typeface="Calibri" panose="020F0502020204030204" pitchFamily="34" charset="0"/>
              </a:rPr>
              <a:t>This </a:t>
            </a:r>
            <a:r>
              <a:rPr lang="en-US" altLang="ko-KR" dirty="0" err="1" smtClean="0">
                <a:latin typeface="Calibri" panose="020F0502020204030204" pitchFamily="34" charset="0"/>
                <a:ea typeface="Arial Unicode MS" panose="020B0604020202020204" pitchFamily="50" charset="-127"/>
                <a:cs typeface="Calibri" panose="020F0502020204030204" pitchFamily="34" charset="0"/>
              </a:rPr>
              <a:t>chatbot</a:t>
            </a:r>
            <a:r>
              <a:rPr lang="en-US" altLang="ko-KR" dirty="0" smtClean="0">
                <a:latin typeface="Calibri" panose="020F0502020204030204" pitchFamily="34" charset="0"/>
                <a:ea typeface="Arial Unicode MS" panose="020B0604020202020204" pitchFamily="50" charset="-127"/>
                <a:cs typeface="Calibri" panose="020F0502020204030204" pitchFamily="34" charset="0"/>
              </a:rPr>
              <a:t> cannot recognize neither context nor similar usage.</a:t>
            </a:r>
            <a:endParaRPr lang="ko-KR" altLang="en-US" dirty="0">
              <a:latin typeface="Calibri" panose="020F0502020204030204" pitchFamily="34" charset="0"/>
              <a:ea typeface="Arial Unicode MS" panose="020B0604020202020204" pitchFamily="50" charset="-127"/>
              <a:cs typeface="Calibri" panose="020F0502020204030204" pitchFamily="34" charset="0"/>
            </a:endParaRPr>
          </a:p>
        </p:txBody>
      </p:sp>
      <p:pic>
        <p:nvPicPr>
          <p:cNvPr id="2" name="그림 1"/>
          <p:cNvPicPr>
            <a:picLocks noChangeAspect="1"/>
          </p:cNvPicPr>
          <p:nvPr/>
        </p:nvPicPr>
        <p:blipFill rotWithShape="1">
          <a:blip r:embed="rId4" cstate="print">
            <a:extLst>
              <a:ext uri="{28A0092B-C50C-407E-A947-70E740481C1C}">
                <a14:useLocalDpi xmlns:a14="http://schemas.microsoft.com/office/drawing/2010/main" val="0"/>
              </a:ext>
            </a:extLst>
          </a:blip>
          <a:srcRect t="17452" b="13250"/>
          <a:stretch/>
        </p:blipFill>
        <p:spPr>
          <a:xfrm>
            <a:off x="422178" y="1713490"/>
            <a:ext cx="2763674" cy="3830400"/>
          </a:xfrm>
          <a:prstGeom prst="rect">
            <a:avLst/>
          </a:prstGeom>
        </p:spPr>
      </p:pic>
      <p:pic>
        <p:nvPicPr>
          <p:cNvPr id="11" name="그림 10"/>
          <p:cNvPicPr>
            <a:picLocks noChangeAspect="1"/>
          </p:cNvPicPr>
          <p:nvPr/>
        </p:nvPicPr>
        <p:blipFill rotWithShape="1">
          <a:blip r:embed="rId5" cstate="print">
            <a:extLst>
              <a:ext uri="{28A0092B-C50C-407E-A947-70E740481C1C}">
                <a14:useLocalDpi xmlns:a14="http://schemas.microsoft.com/office/drawing/2010/main" val="0"/>
              </a:ext>
            </a:extLst>
          </a:blip>
          <a:srcRect t="15350" b="12200"/>
          <a:stretch/>
        </p:blipFill>
        <p:spPr>
          <a:xfrm>
            <a:off x="3347863" y="2837139"/>
            <a:ext cx="2644129" cy="3831290"/>
          </a:xfrm>
          <a:prstGeom prst="rect">
            <a:avLst/>
          </a:prstGeom>
        </p:spPr>
      </p:pic>
    </p:spTree>
    <p:extLst>
      <p:ext uri="{BB962C8B-B14F-4D97-AF65-F5344CB8AC3E}">
        <p14:creationId xmlns:p14="http://schemas.microsoft.com/office/powerpoint/2010/main" val="3158995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3970318"/>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Implement a </a:t>
            </a:r>
            <a:r>
              <a:rPr lang="en-US" altLang="ko-KR" dirty="0" err="1" smtClean="0">
                <a:solidFill>
                  <a:schemeClr val="tx1"/>
                </a:solidFill>
                <a:latin typeface="Calibri" panose="020F0502020204030204" pitchFamily="34" charset="0"/>
                <a:cs typeface="Calibri" panose="020F0502020204030204" pitchFamily="34" charset="0"/>
              </a:rPr>
              <a:t>chatbot</a:t>
            </a:r>
            <a:r>
              <a:rPr lang="en-US" altLang="ko-KR" dirty="0" smtClean="0">
                <a:solidFill>
                  <a:schemeClr val="tx1"/>
                </a:solidFill>
                <a:latin typeface="Calibri" panose="020F0502020204030204" pitchFamily="34" charset="0"/>
                <a:cs typeface="Calibri" panose="020F0502020204030204" pitchFamily="34" charset="0"/>
              </a:rPr>
              <a:t> which recognizes a two-person goal-oriented conversation including </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Chatting log format</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Expertized terminology (task-specific domain)</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Text-based </a:t>
            </a:r>
            <a:r>
              <a:rPr lang="en-US" altLang="ko-KR" dirty="0" err="1" smtClean="0">
                <a:solidFill>
                  <a:schemeClr val="tx1"/>
                </a:solidFill>
                <a:latin typeface="Calibri" panose="020F0502020204030204" pitchFamily="34" charset="0"/>
                <a:cs typeface="Calibri" panose="020F0502020204030204" pitchFamily="34" charset="0"/>
              </a:rPr>
              <a:t>emojis</a:t>
            </a:r>
            <a:endParaRPr lang="en-US" altLang="ko-KR" dirty="0" smtClean="0">
              <a:solidFill>
                <a:schemeClr val="tx1"/>
              </a:solidFill>
              <a:latin typeface="Calibri" panose="020F0502020204030204" pitchFamily="34" charset="0"/>
              <a:cs typeface="Calibri" panose="020F0502020204030204" pitchFamily="34" charset="0"/>
            </a:endParaRPr>
          </a:p>
          <a:p>
            <a:pPr latinLnBrk="0"/>
            <a:endParaRPr lang="en-US" altLang="ko-KR" dirty="0" smtClean="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And then select right reaction from the answer pool, which should not be hand-crafted, rule-based systems or based on hand-crafted features.</a:t>
            </a:r>
          </a:p>
          <a:p>
            <a:pPr latinLnBrk="0"/>
            <a:endParaRPr lang="en-US" altLang="ko-KR" dirty="0" smtClean="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Two kinds of problem setting</a:t>
            </a:r>
            <a:endParaRPr lang="en-US" altLang="ko-KR" dirty="0">
              <a:solidFill>
                <a:schemeClr val="tx1"/>
              </a:solidFill>
              <a:latin typeface="Calibri" panose="020F0502020204030204" pitchFamily="34" charset="0"/>
              <a:cs typeface="Calibri" panose="020F0502020204030204" pitchFamily="34" charset="0"/>
            </a:endParaRPr>
          </a:p>
          <a:p>
            <a:pPr marL="742950" lvl="1"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Generation task: too wide possible response pool, cannot expect a proper response in most cases.</a:t>
            </a:r>
          </a:p>
          <a:p>
            <a:pPr marL="742950" lvl="1"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Selection task: provide a limited response pool, makes </a:t>
            </a:r>
            <a:r>
              <a:rPr lang="en-US" altLang="ko-KR" dirty="0" err="1" smtClean="0">
                <a:solidFill>
                  <a:schemeClr val="tx1"/>
                </a:solidFill>
                <a:latin typeface="Calibri" panose="020F0502020204030204" pitchFamily="34" charset="0"/>
                <a:cs typeface="Calibri" panose="020F0502020204030204" pitchFamily="34" charset="0"/>
              </a:rPr>
              <a:t>chatbot</a:t>
            </a:r>
            <a:r>
              <a:rPr lang="en-US" altLang="ko-KR" dirty="0" smtClean="0">
                <a:solidFill>
                  <a:schemeClr val="tx1"/>
                </a:solidFill>
                <a:latin typeface="Calibri" panose="020F0502020204030204" pitchFamily="34" charset="0"/>
                <a:cs typeface="Calibri" panose="020F0502020204030204" pitchFamily="34" charset="0"/>
              </a:rPr>
              <a:t> to find the more accurate response.</a:t>
            </a:r>
          </a:p>
        </p:txBody>
      </p:sp>
      <p:sp>
        <p:nvSpPr>
          <p:cNvPr id="12" name="TextBox 11"/>
          <p:cNvSpPr txBox="1"/>
          <p:nvPr/>
        </p:nvSpPr>
        <p:spPr>
          <a:xfrm>
            <a:off x="422179" y="359078"/>
            <a:ext cx="3357733"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Problem Description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20279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3970318"/>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a:solidFill>
                  <a:schemeClr val="tx1"/>
                </a:solidFill>
                <a:latin typeface="Calibri" panose="020F0502020204030204" pitchFamily="34" charset="0"/>
                <a:cs typeface="Calibri" panose="020F0502020204030204" pitchFamily="34" charset="0"/>
              </a:rPr>
              <a:t>Dataset: Ubuntu Dialogue Corpus</a:t>
            </a:r>
            <a:r>
              <a:rPr lang="en-US" altLang="ko-KR" baseline="30000" dirty="0">
                <a:solidFill>
                  <a:schemeClr val="tx1"/>
                </a:solidFill>
                <a:latin typeface="Calibri" panose="020F0502020204030204" pitchFamily="34" charset="0"/>
                <a:cs typeface="Calibri" panose="020F0502020204030204" pitchFamily="34" charset="0"/>
              </a:rPr>
              <a:t> 1</a:t>
            </a:r>
            <a:endParaRPr lang="en-US" altLang="ko-KR" dirty="0">
              <a:solidFill>
                <a:schemeClr val="tx1"/>
              </a:solidFill>
              <a:latin typeface="Calibri" panose="020F0502020204030204" pitchFamily="34" charset="0"/>
              <a:cs typeface="Calibri" panose="020F0502020204030204" pitchFamily="34" charset="0"/>
            </a:endParaRPr>
          </a:p>
          <a:p>
            <a:pPr marL="742950" lvl="1" indent="-285750" latinLnBrk="0">
              <a:buFontTx/>
              <a:buChar char="-"/>
            </a:pPr>
            <a:r>
              <a:rPr lang="en-US" altLang="ko-KR" dirty="0">
                <a:solidFill>
                  <a:schemeClr val="tx1"/>
                </a:solidFill>
                <a:latin typeface="Calibri" panose="020F0502020204030204" pitchFamily="34" charset="0"/>
                <a:cs typeface="Calibri" panose="020F0502020204030204" pitchFamily="34" charset="0"/>
              </a:rPr>
              <a:t>collection of logs from Ubuntu-related chat rooms</a:t>
            </a:r>
          </a:p>
          <a:p>
            <a:pPr marL="742950" lvl="1" indent="-285750" latinLnBrk="0">
              <a:buFontTx/>
              <a:buChar char="-"/>
            </a:pPr>
            <a:r>
              <a:rPr lang="en-US" altLang="ko-KR" dirty="0">
                <a:solidFill>
                  <a:schemeClr val="tx1"/>
                </a:solidFill>
                <a:latin typeface="Calibri" panose="020F0502020204030204" pitchFamily="34" charset="0"/>
                <a:cs typeface="Calibri" panose="020F0502020204030204" pitchFamily="34" charset="0"/>
              </a:rPr>
              <a:t>prepared to solve an Ubuntu user’s posted </a:t>
            </a:r>
            <a:r>
              <a:rPr lang="en-US" altLang="ko-KR" dirty="0" smtClean="0">
                <a:solidFill>
                  <a:schemeClr val="tx1"/>
                </a:solidFill>
                <a:latin typeface="Calibri" panose="020F0502020204030204" pitchFamily="34" charset="0"/>
                <a:cs typeface="Calibri" panose="020F0502020204030204" pitchFamily="34" charset="0"/>
              </a:rPr>
              <a:t>problem</a:t>
            </a:r>
          </a:p>
          <a:p>
            <a:pPr marL="742950" lvl="1" indent="-285750" latinLnBrk="0">
              <a:buFontTx/>
              <a:buChar char="-"/>
            </a:pPr>
            <a:r>
              <a:rPr lang="en-US" altLang="ko-KR" dirty="0">
                <a:solidFill>
                  <a:schemeClr val="tx1"/>
                </a:solidFill>
                <a:latin typeface="Calibri" panose="020F0502020204030204" pitchFamily="34" charset="0"/>
                <a:cs typeface="Calibri" panose="020F0502020204030204" pitchFamily="34" charset="0"/>
              </a:rPr>
              <a:t>a</a:t>
            </a:r>
            <a:r>
              <a:rPr lang="en-US" altLang="ko-KR" dirty="0" smtClean="0">
                <a:solidFill>
                  <a:schemeClr val="tx1"/>
                </a:solidFill>
                <a:latin typeface="Calibri" panose="020F0502020204030204" pitchFamily="34" charset="0"/>
                <a:cs typeface="Calibri" panose="020F0502020204030204" pitchFamily="34" charset="0"/>
              </a:rPr>
              <a:t>ppropriate dataset to construct response sentence selection model for goal-oriented conversation (like bank clerks)</a:t>
            </a:r>
          </a:p>
          <a:p>
            <a:pPr latinLnBrk="0"/>
            <a:endParaRPr lang="en-US" altLang="ko-KR" dirty="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Details</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Task</a:t>
            </a:r>
            <a:r>
              <a:rPr lang="en-US" altLang="ko-KR" dirty="0">
                <a:solidFill>
                  <a:schemeClr val="tx1"/>
                </a:solidFill>
                <a:latin typeface="Calibri" panose="020F0502020204030204" pitchFamily="34" charset="0"/>
                <a:cs typeface="Calibri" panose="020F0502020204030204" pitchFamily="34" charset="0"/>
              </a:rPr>
              <a:t>: select the next utterance from given candidate </a:t>
            </a:r>
            <a:r>
              <a:rPr lang="en-US" altLang="ko-KR" dirty="0" smtClean="0">
                <a:solidFill>
                  <a:schemeClr val="tx1"/>
                </a:solidFill>
                <a:latin typeface="Calibri" panose="020F0502020204030204" pitchFamily="34" charset="0"/>
                <a:cs typeface="Calibri" panose="020F0502020204030204" pitchFamily="34" charset="0"/>
              </a:rPr>
              <a:t>set</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Candidate </a:t>
            </a:r>
            <a:r>
              <a:rPr lang="en-US" altLang="ko-KR" dirty="0">
                <a:solidFill>
                  <a:schemeClr val="tx1"/>
                </a:solidFill>
                <a:latin typeface="Calibri" panose="020F0502020204030204" pitchFamily="34" charset="0"/>
                <a:cs typeface="Calibri" panose="020F0502020204030204" pitchFamily="34" charset="0"/>
              </a:rPr>
              <a:t>set will contain between 1 option that is correct and 99 options that are incorrect (for a total of 100).</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Evaluation criteria: Correct accuracy of the results from Top n in 100 (n =  1, 2, 5, 10, 50)</a:t>
            </a:r>
            <a:br>
              <a:rPr lang="en-US" altLang="ko-KR" dirty="0" smtClean="0">
                <a:solidFill>
                  <a:schemeClr val="tx1"/>
                </a:solidFill>
                <a:latin typeface="Calibri" panose="020F0502020204030204" pitchFamily="34" charset="0"/>
                <a:cs typeface="Calibri" panose="020F0502020204030204" pitchFamily="34" charset="0"/>
              </a:rPr>
            </a:br>
            <a:endParaRPr lang="en-US" altLang="ko-KR" dirty="0" smtClean="0">
              <a:solidFill>
                <a:schemeClr val="tx1"/>
              </a:solidFill>
              <a:latin typeface="Calibri" panose="020F0502020204030204" pitchFamily="34" charset="0"/>
              <a:cs typeface="Calibri" panose="020F0502020204030204" pitchFamily="34" charset="0"/>
            </a:endParaRPr>
          </a:p>
          <a:p>
            <a:pPr marL="285750" indent="-285750" latinLnBrk="0">
              <a:buFontTx/>
              <a:buChar char="-"/>
            </a:pPr>
            <a:endParaRPr lang="en-US" altLang="ko-KR" dirty="0">
              <a:solidFill>
                <a:schemeClr val="tx1"/>
              </a:solidFill>
              <a:latin typeface="Calibri" panose="020F0502020204030204" pitchFamily="34" charset="0"/>
              <a:cs typeface="Calibri" panose="020F0502020204030204" pitchFamily="34" charset="0"/>
            </a:endParaRPr>
          </a:p>
        </p:txBody>
      </p:sp>
      <p:sp>
        <p:nvSpPr>
          <p:cNvPr id="12" name="TextBox 11"/>
          <p:cNvSpPr txBox="1"/>
          <p:nvPr/>
        </p:nvSpPr>
        <p:spPr>
          <a:xfrm>
            <a:off x="422179" y="359078"/>
            <a:ext cx="3357733"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Problem Description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6" name="바닥글 개체 틀 3"/>
          <p:cNvSpPr>
            <a:spLocks noGrp="1"/>
          </p:cNvSpPr>
          <p:nvPr>
            <p:ph type="ftr" sz="quarter" idx="11"/>
          </p:nvPr>
        </p:nvSpPr>
        <p:spPr>
          <a:xfrm>
            <a:off x="1331640" y="6013470"/>
            <a:ext cx="5760641" cy="619886"/>
          </a:xfrm>
        </p:spPr>
        <p:txBody>
          <a:bodyPr/>
          <a:lstStyle/>
          <a:p>
            <a:pPr algn="l"/>
            <a:r>
              <a:rPr lang="en-US" altLang="ko-KR" dirty="0" smtClean="0">
                <a:solidFill>
                  <a:schemeClr val="tx1"/>
                </a:solidFill>
                <a:latin typeface="Cambria Math" panose="02040503050406030204" pitchFamily="18" charset="0"/>
                <a:ea typeface="Cambria Math" panose="02040503050406030204" pitchFamily="18" charset="0"/>
              </a:rPr>
              <a:t>1. </a:t>
            </a:r>
            <a:r>
              <a:rPr lang="en-US" altLang="ko-KR" dirty="0">
                <a:solidFill>
                  <a:schemeClr val="tx1"/>
                </a:solidFill>
                <a:latin typeface="Cambria Math" panose="02040503050406030204" pitchFamily="18" charset="0"/>
                <a:ea typeface="Cambria Math" panose="02040503050406030204" pitchFamily="18" charset="0"/>
              </a:rPr>
              <a:t>The Ubuntu Dialogue Corpus: A Large Dataset for Research in Unstructured Multi-Turn Dialogue </a:t>
            </a:r>
            <a:r>
              <a:rPr lang="en-US" altLang="ko-KR" dirty="0" smtClean="0">
                <a:solidFill>
                  <a:schemeClr val="tx1"/>
                </a:solidFill>
                <a:latin typeface="Cambria Math" panose="02040503050406030204" pitchFamily="18" charset="0"/>
                <a:ea typeface="Cambria Math" panose="02040503050406030204" pitchFamily="18" charset="0"/>
              </a:rPr>
              <a:t>Systems arXiv:1506.08909v3 [cs.CL]</a:t>
            </a:r>
            <a:endParaRPr lang="ko-KR" altLang="en-US" dirty="0">
              <a:solidFill>
                <a:schemeClr val="tx1"/>
              </a:solidFill>
              <a:latin typeface="Cambria Math" panose="02040503050406030204" pitchFamily="18" charset="0"/>
            </a:endParaRPr>
          </a:p>
        </p:txBody>
      </p:sp>
    </p:spTree>
    <p:extLst>
      <p:ext uri="{BB962C8B-B14F-4D97-AF65-F5344CB8AC3E}">
        <p14:creationId xmlns:p14="http://schemas.microsoft.com/office/powerpoint/2010/main" val="1286158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3754874"/>
          </a:xfrm>
          <a:prstGeom prst="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latinLnBrk="0"/>
            <a:r>
              <a:rPr lang="en-US" altLang="ko-KR" sz="1400" dirty="0" smtClean="0">
                <a:solidFill>
                  <a:schemeClr val="tx1"/>
                </a:solidFill>
                <a:latin typeface="Calibri" panose="020F0502020204030204" pitchFamily="34" charset="0"/>
                <a:cs typeface="Calibri" panose="020F0502020204030204" pitchFamily="34" charset="0"/>
              </a:rPr>
              <a:t>=================== </a:t>
            </a:r>
            <a:r>
              <a:rPr lang="en-US" altLang="ko-KR" sz="1400" dirty="0">
                <a:solidFill>
                  <a:schemeClr val="tx1"/>
                </a:solidFill>
                <a:latin typeface="Calibri" panose="020F0502020204030204" pitchFamily="34" charset="0"/>
                <a:cs typeface="Calibri" panose="020F0502020204030204" pitchFamily="34" charset="0"/>
              </a:rPr>
              <a:t>Context </a:t>
            </a:r>
            <a:r>
              <a:rPr lang="en-US" altLang="ko-KR" sz="1400" dirty="0" smtClean="0">
                <a:solidFill>
                  <a:schemeClr val="tx1"/>
                </a:solidFill>
                <a:latin typeface="Calibri" panose="020F0502020204030204" pitchFamily="34" charset="0"/>
                <a:cs typeface="Calibri" panose="020F0502020204030204" pitchFamily="34" charset="0"/>
              </a:rPr>
              <a:t>===================</a:t>
            </a:r>
            <a:endParaRPr lang="en-US" altLang="ko-KR" sz="1400" dirty="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User1: ugh </a:t>
            </a:r>
            <a:r>
              <a:rPr lang="en-US" altLang="ko-KR" sz="1400" dirty="0" err="1">
                <a:solidFill>
                  <a:schemeClr val="tx1"/>
                </a:solidFill>
                <a:latin typeface="Calibri" panose="020F0502020204030204" pitchFamily="34" charset="0"/>
                <a:cs typeface="Calibri" panose="020F0502020204030204" pitchFamily="34" charset="0"/>
              </a:rPr>
              <a:t>ubuntu</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wotn</a:t>
            </a:r>
            <a:r>
              <a:rPr lang="en-US" altLang="ko-KR" sz="1400" dirty="0">
                <a:solidFill>
                  <a:schemeClr val="tx1"/>
                </a:solidFill>
                <a:latin typeface="Calibri" panose="020F0502020204030204" pitchFamily="34" charset="0"/>
                <a:cs typeface="Calibri" panose="020F0502020204030204" pitchFamily="34" charset="0"/>
              </a:rPr>
              <a:t> read my </a:t>
            </a:r>
            <a:r>
              <a:rPr lang="en-US" altLang="ko-KR" sz="1400" dirty="0" err="1">
                <a:solidFill>
                  <a:schemeClr val="tx1"/>
                </a:solidFill>
                <a:latin typeface="Calibri" panose="020F0502020204030204" pitchFamily="34" charset="0"/>
                <a:cs typeface="Calibri" panose="020F0502020204030204" pitchFamily="34" charset="0"/>
              </a:rPr>
              <a:t>ipod</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i</a:t>
            </a:r>
            <a:r>
              <a:rPr lang="en-US" altLang="ko-KR" sz="1400" dirty="0">
                <a:solidFill>
                  <a:schemeClr val="tx1"/>
                </a:solidFill>
                <a:latin typeface="Calibri" panose="020F0502020204030204" pitchFamily="34" charset="0"/>
                <a:cs typeface="Calibri" panose="020F0502020204030204" pitchFamily="34" charset="0"/>
              </a:rPr>
              <a:t> can </a:t>
            </a:r>
            <a:r>
              <a:rPr lang="en-US" altLang="ko-KR" sz="1400" dirty="0" err="1">
                <a:solidFill>
                  <a:schemeClr val="tx1"/>
                </a:solidFill>
                <a:latin typeface="Calibri" panose="020F0502020204030204" pitchFamily="34" charset="0"/>
                <a:cs typeface="Calibri" panose="020F0502020204030204" pitchFamily="34" charset="0"/>
              </a:rPr>
              <a:t>acess</a:t>
            </a:r>
            <a:r>
              <a:rPr lang="en-US" altLang="ko-KR" sz="1400" dirty="0">
                <a:solidFill>
                  <a:schemeClr val="tx1"/>
                </a:solidFill>
                <a:latin typeface="Calibri" panose="020F0502020204030204" pitchFamily="34" charset="0"/>
                <a:cs typeface="Calibri" panose="020F0502020204030204" pitchFamily="34" charset="0"/>
              </a:rPr>
              <a:t> the </a:t>
            </a:r>
            <a:r>
              <a:rPr lang="en-US" altLang="ko-KR" sz="1400" dirty="0" err="1">
                <a:solidFill>
                  <a:schemeClr val="tx1"/>
                </a:solidFill>
                <a:latin typeface="Calibri" panose="020F0502020204030204" pitchFamily="34" charset="0"/>
                <a:cs typeface="Calibri" panose="020F0502020204030204" pitchFamily="34" charset="0"/>
              </a:rPr>
              <a:t>harddrive</a:t>
            </a:r>
            <a:r>
              <a:rPr lang="en-US" altLang="ko-KR" sz="1400" dirty="0">
                <a:solidFill>
                  <a:schemeClr val="tx1"/>
                </a:solidFill>
                <a:latin typeface="Calibri" panose="020F0502020204030204" pitchFamily="34" charset="0"/>
                <a:cs typeface="Calibri" panose="020F0502020204030204" pitchFamily="34" charset="0"/>
              </a:rPr>
              <a:t> but </a:t>
            </a:r>
            <a:r>
              <a:rPr lang="en-US" altLang="ko-KR" sz="1400" dirty="0" err="1">
                <a:solidFill>
                  <a:schemeClr val="tx1"/>
                </a:solidFill>
                <a:latin typeface="Calibri" panose="020F0502020204030204" pitchFamily="34" charset="0"/>
                <a:cs typeface="Calibri" panose="020F0502020204030204" pitchFamily="34" charset="0"/>
              </a:rPr>
              <a:t>gtkpod</a:t>
            </a:r>
            <a:r>
              <a:rPr lang="en-US" altLang="ko-KR" sz="1400" dirty="0">
                <a:solidFill>
                  <a:schemeClr val="tx1"/>
                </a:solidFill>
                <a:latin typeface="Calibri" panose="020F0502020204030204" pitchFamily="34" charset="0"/>
                <a:cs typeface="Calibri" panose="020F0502020204030204" pitchFamily="34" charset="0"/>
              </a:rPr>
              <a:t> wont recognize it.. </a:t>
            </a:r>
            <a:r>
              <a:rPr lang="en-US" altLang="ko-KR" sz="1400" dirty="0" smtClean="0">
                <a:solidFill>
                  <a:schemeClr val="tx1"/>
                </a:solidFill>
                <a:latin typeface="Calibri" panose="020F0502020204030204" pitchFamily="34" charset="0"/>
                <a:cs typeface="Calibri" panose="020F0502020204030204" pitchFamily="34" charset="0"/>
              </a:rPr>
              <a:t>:(</a:t>
            </a:r>
          </a:p>
          <a:p>
            <a:pPr latinLnBrk="0"/>
            <a:r>
              <a:rPr lang="en-US" altLang="ko-KR" sz="1400" dirty="0" smtClean="0">
                <a:solidFill>
                  <a:schemeClr val="tx1"/>
                </a:solidFill>
                <a:latin typeface="Calibri" panose="020F0502020204030204" pitchFamily="34" charset="0"/>
                <a:cs typeface="Calibri" panose="020F0502020204030204" pitchFamily="34" charset="0"/>
              </a:rPr>
              <a:t> </a:t>
            </a:r>
            <a:endParaRPr lang="en-US" altLang="ko-KR" sz="1400" dirty="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User2: Try </a:t>
            </a:r>
            <a:r>
              <a:rPr lang="en-US" altLang="ko-KR" sz="1400" dirty="0" err="1">
                <a:solidFill>
                  <a:schemeClr val="tx1"/>
                </a:solidFill>
                <a:latin typeface="Calibri" panose="020F0502020204030204" pitchFamily="34" charset="0"/>
                <a:cs typeface="Calibri" panose="020F0502020204030204" pitchFamily="34" charset="0"/>
              </a:rPr>
              <a:t>rhythmbox</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rhythmbox</a:t>
            </a:r>
            <a:r>
              <a:rPr lang="en-US" altLang="ko-KR" sz="1400" dirty="0">
                <a:solidFill>
                  <a:schemeClr val="tx1"/>
                </a:solidFill>
                <a:latin typeface="Calibri" panose="020F0502020204030204" pitchFamily="34" charset="0"/>
                <a:cs typeface="Calibri" panose="020F0502020204030204" pitchFamily="34" charset="0"/>
              </a:rPr>
              <a:t> reads </a:t>
            </a:r>
            <a:r>
              <a:rPr lang="en-US" altLang="ko-KR" sz="1400" dirty="0" err="1">
                <a:solidFill>
                  <a:schemeClr val="tx1"/>
                </a:solidFill>
                <a:latin typeface="Calibri" panose="020F0502020204030204" pitchFamily="34" charset="0"/>
                <a:cs typeface="Calibri" panose="020F0502020204030204" pitchFamily="34" charset="0"/>
              </a:rPr>
              <a:t>ipods</a:t>
            </a:r>
            <a:r>
              <a:rPr lang="en-US" altLang="ko-KR" sz="1400" dirty="0">
                <a:solidFill>
                  <a:schemeClr val="tx1"/>
                </a:solidFill>
                <a:latin typeface="Calibri" panose="020F0502020204030204" pitchFamily="34" charset="0"/>
                <a:cs typeface="Calibri" panose="020F0502020204030204" pitchFamily="34" charset="0"/>
              </a:rPr>
              <a:t> nicely in breezy </a:t>
            </a:r>
          </a:p>
          <a:p>
            <a:pPr latinLnBrk="0"/>
            <a:endParaRPr lang="en-US" altLang="ko-KR" sz="1400" dirty="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User1: </a:t>
            </a:r>
            <a:r>
              <a:rPr lang="en-US" altLang="ko-KR" sz="1400" dirty="0" err="1">
                <a:solidFill>
                  <a:schemeClr val="tx1"/>
                </a:solidFill>
                <a:latin typeface="Calibri" panose="020F0502020204030204" pitchFamily="34" charset="0"/>
                <a:cs typeface="Calibri" panose="020F0502020204030204" pitchFamily="34" charset="0"/>
              </a:rPr>
              <a:t>SEjeff</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i</a:t>
            </a:r>
            <a:r>
              <a:rPr lang="en-US" altLang="ko-KR" sz="1400" dirty="0">
                <a:solidFill>
                  <a:schemeClr val="tx1"/>
                </a:solidFill>
                <a:latin typeface="Calibri" panose="020F0502020204030204" pitchFamily="34" charset="0"/>
                <a:cs typeface="Calibri" panose="020F0502020204030204" pitchFamily="34" charset="0"/>
              </a:rPr>
              <a:t> can put songs on my </a:t>
            </a:r>
            <a:r>
              <a:rPr lang="en-US" altLang="ko-KR" sz="1400" dirty="0" err="1">
                <a:solidFill>
                  <a:schemeClr val="tx1"/>
                </a:solidFill>
                <a:latin typeface="Calibri" panose="020F0502020204030204" pitchFamily="34" charset="0"/>
                <a:cs typeface="Calibri" panose="020F0502020204030204" pitchFamily="34" charset="0"/>
              </a:rPr>
              <a:t>ipod</a:t>
            </a:r>
            <a:r>
              <a:rPr lang="en-US" altLang="ko-KR" sz="1400" dirty="0">
                <a:solidFill>
                  <a:schemeClr val="tx1"/>
                </a:solidFill>
                <a:latin typeface="Calibri" panose="020F0502020204030204" pitchFamily="34" charset="0"/>
                <a:cs typeface="Calibri" panose="020F0502020204030204" pitchFamily="34" charset="0"/>
              </a:rPr>
              <a:t> through </a:t>
            </a:r>
            <a:r>
              <a:rPr lang="en-US" altLang="ko-KR" sz="1400" dirty="0" err="1">
                <a:solidFill>
                  <a:schemeClr val="tx1"/>
                </a:solidFill>
                <a:latin typeface="Calibri" panose="020F0502020204030204" pitchFamily="34" charset="0"/>
                <a:cs typeface="Calibri" panose="020F0502020204030204" pitchFamily="34" charset="0"/>
              </a:rPr>
              <a:t>rhythmbox</a:t>
            </a:r>
            <a:r>
              <a:rPr lang="en-US" altLang="ko-KR" sz="1400" dirty="0">
                <a:solidFill>
                  <a:schemeClr val="tx1"/>
                </a:solidFill>
                <a:latin typeface="Calibri" panose="020F0502020204030204" pitchFamily="34" charset="0"/>
                <a:cs typeface="Calibri" panose="020F0502020204030204" pitchFamily="34" charset="0"/>
              </a:rPr>
              <a:t>? </a:t>
            </a:r>
          </a:p>
          <a:p>
            <a:pPr latinLnBrk="0"/>
            <a:r>
              <a:rPr lang="en-US" altLang="ko-KR" sz="1400" dirty="0">
                <a:solidFill>
                  <a:schemeClr val="tx1"/>
                </a:solidFill>
                <a:latin typeface="Calibri" panose="020F0502020204030204" pitchFamily="34" charset="0"/>
                <a:cs typeface="Calibri" panose="020F0502020204030204" pitchFamily="34" charset="0"/>
              </a:rPr>
              <a:t>===================</a:t>
            </a:r>
            <a:r>
              <a:rPr lang="en-US" altLang="ko-KR" sz="1400" dirty="0" smtClean="0">
                <a:solidFill>
                  <a:schemeClr val="tx1"/>
                </a:solidFill>
                <a:latin typeface="Calibri" panose="020F0502020204030204" pitchFamily="34" charset="0"/>
                <a:cs typeface="Calibri" panose="020F0502020204030204" pitchFamily="34" charset="0"/>
              </a:rPr>
              <a:t> </a:t>
            </a:r>
            <a:r>
              <a:rPr lang="en-US" altLang="ko-KR" sz="1400" dirty="0">
                <a:solidFill>
                  <a:schemeClr val="tx1"/>
                </a:solidFill>
                <a:latin typeface="Calibri" panose="020F0502020204030204" pitchFamily="34" charset="0"/>
                <a:cs typeface="Calibri" panose="020F0502020204030204" pitchFamily="34" charset="0"/>
              </a:rPr>
              <a:t>Correct Answer ===================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smtClean="0">
                <a:solidFill>
                  <a:schemeClr val="tx1"/>
                </a:solidFill>
                <a:latin typeface="Calibri" panose="020F0502020204030204" pitchFamily="34" charset="0"/>
                <a:cs typeface="Calibri" panose="020F0502020204030204" pitchFamily="34" charset="0"/>
              </a:rPr>
              <a:t>82</a:t>
            </a:r>
            <a:r>
              <a:rPr lang="en-US" altLang="ko-KR" sz="1400" dirty="0">
                <a:solidFill>
                  <a:schemeClr val="tx1"/>
                </a:solidFill>
                <a:latin typeface="Calibri" panose="020F0502020204030204" pitchFamily="34" charset="0"/>
                <a:cs typeface="Calibri" panose="020F0502020204030204" pitchFamily="34" charset="0"/>
              </a:rPr>
              <a:t>: No, but I got </a:t>
            </a:r>
            <a:r>
              <a:rPr lang="en-US" altLang="ko-KR" sz="1400" dirty="0" err="1">
                <a:solidFill>
                  <a:schemeClr val="tx1"/>
                </a:solidFill>
                <a:latin typeface="Calibri" panose="020F0502020204030204" pitchFamily="34" charset="0"/>
                <a:cs typeface="Calibri" panose="020F0502020204030204" pitchFamily="34" charset="0"/>
              </a:rPr>
              <a:t>gtkpod</a:t>
            </a:r>
            <a:r>
              <a:rPr lang="en-US" altLang="ko-KR" sz="1400" dirty="0">
                <a:solidFill>
                  <a:schemeClr val="tx1"/>
                </a:solidFill>
                <a:latin typeface="Calibri" panose="020F0502020204030204" pitchFamily="34" charset="0"/>
                <a:cs typeface="Calibri" panose="020F0502020204030204" pitchFamily="34" charset="0"/>
              </a:rPr>
              <a:t> to work perfectly with my </a:t>
            </a:r>
            <a:r>
              <a:rPr lang="en-US" altLang="ko-KR" sz="1400" dirty="0" err="1">
                <a:solidFill>
                  <a:schemeClr val="tx1"/>
                </a:solidFill>
                <a:latin typeface="Calibri" panose="020F0502020204030204" pitchFamily="34" charset="0"/>
                <a:cs typeface="Calibri" panose="020F0502020204030204" pitchFamily="34" charset="0"/>
              </a:rPr>
              <a:t>nano</a:t>
            </a:r>
            <a:r>
              <a:rPr lang="en-US" altLang="ko-KR" sz="1400" dirty="0">
                <a:solidFill>
                  <a:schemeClr val="tx1"/>
                </a:solidFill>
                <a:latin typeface="Calibri" panose="020F0502020204030204" pitchFamily="34" charset="0"/>
                <a:cs typeface="Calibri" panose="020F0502020204030204" pitchFamily="34" charset="0"/>
              </a:rPr>
              <a:t> and breezy </a:t>
            </a:r>
          </a:p>
          <a:p>
            <a:pPr latinLnBrk="0"/>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smtClean="0">
                <a:solidFill>
                  <a:schemeClr val="tx1"/>
                </a:solidFill>
                <a:latin typeface="Calibri" panose="020F0502020204030204" pitchFamily="34" charset="0"/>
                <a:cs typeface="Calibri" panose="020F0502020204030204" pitchFamily="34" charset="0"/>
              </a:rPr>
              <a:t>Example of utterances </a:t>
            </a:r>
            <a:r>
              <a:rPr lang="en-US" altLang="ko-KR" sz="1400" dirty="0">
                <a:solidFill>
                  <a:schemeClr val="tx1"/>
                </a:solidFill>
                <a:latin typeface="Calibri" panose="020F0502020204030204" pitchFamily="34" charset="0"/>
                <a:cs typeface="Calibri" panose="020F0502020204030204" pitchFamily="34" charset="0"/>
              </a:rPr>
              <a:t>===================</a:t>
            </a:r>
            <a:br>
              <a:rPr lang="en-US" altLang="ko-KR" sz="1400" dirty="0">
                <a:solidFill>
                  <a:schemeClr val="tx1"/>
                </a:solidFill>
                <a:latin typeface="Calibri" panose="020F0502020204030204" pitchFamily="34" charset="0"/>
                <a:cs typeface="Calibri" panose="020F0502020204030204" pitchFamily="34" charset="0"/>
              </a:rPr>
            </a:br>
            <a:r>
              <a:rPr lang="en-US" altLang="ko-KR" sz="1400" dirty="0">
                <a:solidFill>
                  <a:schemeClr val="tx1"/>
                </a:solidFill>
                <a:latin typeface="Calibri" panose="020F0502020204030204" pitchFamily="34" charset="0"/>
                <a:cs typeface="Calibri" panose="020F0502020204030204" pitchFamily="34" charset="0"/>
              </a:rPr>
              <a:t>3: I doubt they would even consider giving support...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12: no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26: I'm not sure then.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41: ok, let that finish first then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67: use /join #</a:t>
            </a:r>
            <a:r>
              <a:rPr lang="en-US" altLang="ko-KR" sz="1400" dirty="0" err="1">
                <a:solidFill>
                  <a:schemeClr val="tx1"/>
                </a:solidFill>
                <a:latin typeface="Calibri" panose="020F0502020204030204" pitchFamily="34" charset="0"/>
                <a:cs typeface="Calibri" panose="020F0502020204030204" pitchFamily="34" charset="0"/>
              </a:rPr>
              <a:t>kubuntu</a:t>
            </a:r>
            <a:r>
              <a:rPr lang="en-US" altLang="ko-KR" sz="1400" dirty="0">
                <a:solidFill>
                  <a:schemeClr val="tx1"/>
                </a:solidFill>
                <a:latin typeface="Calibri" panose="020F0502020204030204" pitchFamily="34" charset="0"/>
                <a:cs typeface="Calibri" panose="020F0502020204030204" pitchFamily="34" charset="0"/>
              </a:rPr>
              <a:t>-de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82: No, but I got </a:t>
            </a:r>
            <a:r>
              <a:rPr lang="en-US" altLang="ko-KR" sz="1400" dirty="0" err="1">
                <a:solidFill>
                  <a:schemeClr val="tx1"/>
                </a:solidFill>
                <a:latin typeface="Calibri" panose="020F0502020204030204" pitchFamily="34" charset="0"/>
                <a:cs typeface="Calibri" panose="020F0502020204030204" pitchFamily="34" charset="0"/>
              </a:rPr>
              <a:t>gtkpod</a:t>
            </a:r>
            <a:r>
              <a:rPr lang="en-US" altLang="ko-KR" sz="1400" dirty="0">
                <a:solidFill>
                  <a:schemeClr val="tx1"/>
                </a:solidFill>
                <a:latin typeface="Calibri" panose="020F0502020204030204" pitchFamily="34" charset="0"/>
                <a:cs typeface="Calibri" panose="020F0502020204030204" pitchFamily="34" charset="0"/>
              </a:rPr>
              <a:t> to work perfectly with my </a:t>
            </a:r>
            <a:r>
              <a:rPr lang="en-US" altLang="ko-KR" sz="1400" dirty="0" err="1">
                <a:solidFill>
                  <a:schemeClr val="tx1"/>
                </a:solidFill>
                <a:latin typeface="Calibri" panose="020F0502020204030204" pitchFamily="34" charset="0"/>
                <a:cs typeface="Calibri" panose="020F0502020204030204" pitchFamily="34" charset="0"/>
              </a:rPr>
              <a:t>nano</a:t>
            </a:r>
            <a:r>
              <a:rPr lang="en-US" altLang="ko-KR" sz="1400" dirty="0">
                <a:solidFill>
                  <a:schemeClr val="tx1"/>
                </a:solidFill>
                <a:latin typeface="Calibri" panose="020F0502020204030204" pitchFamily="34" charset="0"/>
                <a:cs typeface="Calibri" panose="020F0502020204030204" pitchFamily="34" charset="0"/>
              </a:rPr>
              <a:t> and breezy </a:t>
            </a:r>
          </a:p>
          <a:p>
            <a:pPr latinLnBrk="0"/>
            <a:r>
              <a:rPr lang="en-US" altLang="ko-KR" sz="1400" dirty="0" smtClean="0">
                <a:solidFill>
                  <a:schemeClr val="tx1"/>
                </a:solidFill>
                <a:latin typeface="Calibri" panose="020F0502020204030204" pitchFamily="34" charset="0"/>
                <a:cs typeface="Calibri" panose="020F0502020204030204" pitchFamily="34" charset="0"/>
              </a:rPr>
              <a:t>91</a:t>
            </a:r>
            <a:r>
              <a:rPr lang="en-US" altLang="ko-KR" sz="1400" dirty="0">
                <a:solidFill>
                  <a:schemeClr val="tx1"/>
                </a:solidFill>
                <a:latin typeface="Calibri" panose="020F0502020204030204" pitchFamily="34" charset="0"/>
                <a:cs typeface="Calibri" panose="020F0502020204030204" pitchFamily="34" charset="0"/>
              </a:rPr>
              <a:t>: I </a:t>
            </a:r>
            <a:r>
              <a:rPr lang="en-US" altLang="ko-KR" sz="1400" dirty="0" err="1">
                <a:solidFill>
                  <a:schemeClr val="tx1"/>
                </a:solidFill>
                <a:latin typeface="Calibri" panose="020F0502020204030204" pitchFamily="34" charset="0"/>
                <a:cs typeface="Calibri" panose="020F0502020204030204" pitchFamily="34" charset="0"/>
              </a:rPr>
              <a:t>dont</a:t>
            </a:r>
            <a:r>
              <a:rPr lang="en-US" altLang="ko-KR" sz="1400" dirty="0">
                <a:solidFill>
                  <a:schemeClr val="tx1"/>
                </a:solidFill>
                <a:latin typeface="Calibri" panose="020F0502020204030204" pitchFamily="34" charset="0"/>
                <a:cs typeface="Calibri" panose="020F0502020204030204" pitchFamily="34" charset="0"/>
              </a:rPr>
              <a:t> know, you said it was 4yrs old, I thought you may know of the bug off hand. </a:t>
            </a:r>
          </a:p>
          <a:p>
            <a:pPr latinLnBrk="0"/>
            <a:r>
              <a:rPr lang="en-US" altLang="ko-KR" sz="1400" dirty="0" smtClean="0">
                <a:solidFill>
                  <a:schemeClr val="tx1"/>
                </a:solidFill>
                <a:latin typeface="Calibri" panose="020F0502020204030204" pitchFamily="34" charset="0"/>
                <a:cs typeface="Calibri" panose="020F0502020204030204" pitchFamily="34" charset="0"/>
              </a:rPr>
              <a:t>98</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itm</a:t>
            </a:r>
            <a:r>
              <a:rPr lang="en-US" altLang="ko-KR" sz="1400" dirty="0">
                <a:solidFill>
                  <a:schemeClr val="tx1"/>
                </a:solidFill>
                <a:latin typeface="Calibri" panose="020F0502020204030204" pitchFamily="34" charset="0"/>
                <a:cs typeface="Calibri" panose="020F0502020204030204" pitchFamily="34" charset="0"/>
              </a:rPr>
              <a:t> must be in options - somewhere </a:t>
            </a:r>
          </a:p>
        </p:txBody>
      </p:sp>
      <p:sp>
        <p:nvSpPr>
          <p:cNvPr id="12" name="TextBox 11"/>
          <p:cNvSpPr txBox="1"/>
          <p:nvPr/>
        </p:nvSpPr>
        <p:spPr>
          <a:xfrm>
            <a:off x="422179" y="359078"/>
            <a:ext cx="3357733"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Problem Description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4233227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mc:AlternateContent xmlns:mc="http://schemas.openxmlformats.org/markup-compatibility/2006" xmlns:a14="http://schemas.microsoft.com/office/drawing/2010/main">
        <mc:Choice Requires="a14">
          <p:sp>
            <p:nvSpPr>
              <p:cNvPr id="7" name="TextBox 6"/>
              <p:cNvSpPr txBox="1"/>
              <p:nvPr/>
            </p:nvSpPr>
            <p:spPr>
              <a:xfrm>
                <a:off x="447421" y="3685332"/>
                <a:ext cx="8157027" cy="1482265"/>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14:m>
                  <m:oMath xmlns:m="http://schemas.openxmlformats.org/officeDocument/2006/math">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𝑐</m:t>
                        </m:r>
                      </m:e>
                      <m:sub>
                        <m:r>
                          <a:rPr lang="en-US" altLang="ko-KR" b="0" i="1" smtClean="0">
                            <a:solidFill>
                              <a:schemeClr val="tx1"/>
                            </a:solidFill>
                            <a:latin typeface="Cambria Math" panose="02040503050406030204" pitchFamily="18" charset="0"/>
                          </a:rPr>
                          <m:t>𝑖</m:t>
                        </m:r>
                      </m:sub>
                    </m:sSub>
                    <m:r>
                      <a:rPr lang="en-US" altLang="ko-KR" b="0" i="1" smtClean="0">
                        <a:solidFill>
                          <a:schemeClr val="tx1"/>
                        </a:solidFill>
                        <a:latin typeface="Cambria Math" panose="02040503050406030204" pitchFamily="18" charset="0"/>
                      </a:rPr>
                      <m:t>, </m:t>
                    </m:r>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𝑟</m:t>
                        </m:r>
                      </m:e>
                      <m:sub>
                        <m:r>
                          <a:rPr lang="en-US" altLang="ko-KR" b="0" i="1" smtClean="0">
                            <a:solidFill>
                              <a:schemeClr val="tx1"/>
                            </a:solidFill>
                            <a:latin typeface="Cambria Math" panose="02040503050406030204" pitchFamily="18" charset="0"/>
                          </a:rPr>
                          <m:t>𝑖</m:t>
                        </m:r>
                      </m:sub>
                    </m:sSub>
                  </m:oMath>
                </a14:m>
                <a:r>
                  <a:rPr lang="en-US" altLang="ko-KR" dirty="0" smtClean="0">
                    <a:solidFill>
                      <a:schemeClr val="tx1"/>
                    </a:solidFill>
                    <a:latin typeface="Calibri" panose="020F0502020204030204" pitchFamily="34" charset="0"/>
                    <a:cs typeface="Calibri" panose="020F0502020204030204" pitchFamily="34" charset="0"/>
                  </a:rPr>
                  <a:t>: vector of words (</a:t>
                </a:r>
                <a:r>
                  <a:rPr lang="en-US" altLang="ko-KR" dirty="0" err="1" smtClean="0">
                    <a:solidFill>
                      <a:schemeClr val="tx1"/>
                    </a:solidFill>
                    <a:latin typeface="Calibri" panose="020F0502020204030204" pitchFamily="34" charset="0"/>
                    <a:cs typeface="Calibri" panose="020F0502020204030204" pitchFamily="34" charset="0"/>
                  </a:rPr>
                  <a:t>splited</a:t>
                </a:r>
                <a:r>
                  <a:rPr lang="en-US" altLang="ko-KR" dirty="0" smtClean="0">
                    <a:solidFill>
                      <a:schemeClr val="tx1"/>
                    </a:solidFill>
                    <a:latin typeface="Calibri" panose="020F0502020204030204" pitchFamily="34" charset="0"/>
                    <a:cs typeface="Calibri" panose="020F0502020204030204" pitchFamily="34" charset="0"/>
                  </a:rPr>
                  <a:t>)</a:t>
                </a: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RNN: captures the meaning of conversation and response</a:t>
                </a:r>
              </a:p>
              <a:p>
                <a:pPr marL="285750" indent="-285750" latinLnBrk="0">
                  <a:buFont typeface="Arial" panose="020B0604020202020204" pitchFamily="34" charset="0"/>
                  <a:buChar char="•"/>
                </a:pPr>
                <a14:m>
                  <m:oMath xmlns:m="http://schemas.openxmlformats.org/officeDocument/2006/math">
                    <m:r>
                      <a:rPr lang="en-US" altLang="ko-KR" b="0" i="1" smtClean="0">
                        <a:solidFill>
                          <a:schemeClr val="tx1"/>
                        </a:solidFill>
                        <a:latin typeface="Cambria Math" panose="02040503050406030204" pitchFamily="18" charset="0"/>
                      </a:rPr>
                      <m:t>𝜎</m:t>
                    </m:r>
                    <m:r>
                      <a:rPr lang="en-US" altLang="ko-KR" b="0" i="1" smtClean="0">
                        <a:solidFill>
                          <a:schemeClr val="tx1"/>
                        </a:solidFill>
                        <a:latin typeface="Cambria Math" panose="02040503050406030204" pitchFamily="18" charset="0"/>
                      </a:rPr>
                      <m:t>(</m:t>
                    </m:r>
                    <m:sSup>
                      <m:sSupPr>
                        <m:ctrlPr>
                          <a:rPr lang="en-US" altLang="ko-KR" b="0" i="1" smtClean="0">
                            <a:solidFill>
                              <a:schemeClr val="tx1"/>
                            </a:solidFill>
                            <a:latin typeface="Cambria Math" panose="02040503050406030204" pitchFamily="18" charset="0"/>
                          </a:rPr>
                        </m:ctrlPr>
                      </m:sSupPr>
                      <m:e>
                        <m:r>
                          <a:rPr lang="en-US" altLang="ko-KR" b="0" i="1" smtClean="0">
                            <a:solidFill>
                              <a:schemeClr val="tx1"/>
                            </a:solidFill>
                            <a:latin typeface="Cambria Math" panose="02040503050406030204" pitchFamily="18" charset="0"/>
                          </a:rPr>
                          <m:t>𝑐</m:t>
                        </m:r>
                      </m:e>
                      <m:sup>
                        <m:r>
                          <a:rPr lang="en-US" altLang="ko-KR" b="0" i="1" smtClean="0">
                            <a:solidFill>
                              <a:schemeClr val="tx1"/>
                            </a:solidFill>
                            <a:latin typeface="Cambria Math" panose="02040503050406030204" pitchFamily="18" charset="0"/>
                          </a:rPr>
                          <m:t>𝑇</m:t>
                        </m:r>
                      </m:sup>
                    </m:sSup>
                    <m:r>
                      <a:rPr lang="en-US" altLang="ko-KR" b="0" i="1" smtClean="0">
                        <a:solidFill>
                          <a:schemeClr val="tx1"/>
                        </a:solidFill>
                        <a:latin typeface="Cambria Math" panose="02040503050406030204" pitchFamily="18" charset="0"/>
                      </a:rPr>
                      <m:t>𝑀𝑟</m:t>
                    </m:r>
                    <m:r>
                      <a:rPr lang="en-US" altLang="ko-KR" b="0" i="1" smtClean="0">
                        <a:solidFill>
                          <a:schemeClr val="tx1"/>
                        </a:solidFill>
                        <a:latin typeface="Cambria Math" panose="02040503050406030204" pitchFamily="18" charset="0"/>
                      </a:rPr>
                      <m:t>)</m:t>
                    </m:r>
                  </m:oMath>
                </a14:m>
                <a:r>
                  <a:rPr lang="en-US" altLang="ko-KR" dirty="0" smtClean="0">
                    <a:solidFill>
                      <a:schemeClr val="tx1"/>
                    </a:solidFill>
                    <a:latin typeface="Calibri" panose="020F0502020204030204" pitchFamily="34" charset="0"/>
                    <a:cs typeface="Calibri" panose="020F0502020204030204" pitchFamily="34" charset="0"/>
                  </a:rPr>
                  <a:t>: dot product of conversation (</a:t>
                </a:r>
                <a14:m>
                  <m:oMath xmlns:m="http://schemas.openxmlformats.org/officeDocument/2006/math">
                    <m:sSup>
                      <m:sSupPr>
                        <m:ctrlPr>
                          <a:rPr lang="en-US" altLang="ko-KR" b="0" i="1" smtClean="0">
                            <a:solidFill>
                              <a:schemeClr val="tx1"/>
                            </a:solidFill>
                            <a:latin typeface="Cambria Math" panose="02040503050406030204" pitchFamily="18" charset="0"/>
                          </a:rPr>
                        </m:ctrlPr>
                      </m:sSupPr>
                      <m:e>
                        <m:r>
                          <a:rPr lang="en-US" altLang="ko-KR" b="0" i="1" smtClean="0">
                            <a:solidFill>
                              <a:schemeClr val="tx1"/>
                            </a:solidFill>
                            <a:latin typeface="Cambria Math" panose="02040503050406030204" pitchFamily="18" charset="0"/>
                          </a:rPr>
                          <m:t>𝑐</m:t>
                        </m:r>
                      </m:e>
                      <m:sup>
                        <m:r>
                          <a:rPr lang="en-US" altLang="ko-KR" b="0" i="1" smtClean="0">
                            <a:solidFill>
                              <a:schemeClr val="tx1"/>
                            </a:solidFill>
                            <a:latin typeface="Cambria Math" panose="02040503050406030204" pitchFamily="18" charset="0"/>
                          </a:rPr>
                          <m:t>𝑇</m:t>
                        </m:r>
                      </m:sup>
                    </m:sSup>
                    <m:r>
                      <a:rPr lang="en-US" altLang="ko-KR" b="0" i="1" smtClean="0">
                        <a:solidFill>
                          <a:schemeClr val="tx1"/>
                        </a:solidFill>
                        <a:latin typeface="Cambria Math" panose="02040503050406030204" pitchFamily="18" charset="0"/>
                      </a:rPr>
                      <m:t>𝑀</m:t>
                    </m:r>
                  </m:oMath>
                </a14:m>
                <a:r>
                  <a:rPr lang="en-US" altLang="ko-KR" dirty="0" smtClean="0">
                    <a:solidFill>
                      <a:schemeClr val="tx1"/>
                    </a:solidFill>
                    <a:latin typeface="Calibri" panose="020F0502020204030204" pitchFamily="34" charset="0"/>
                    <a:cs typeface="Calibri" panose="020F0502020204030204" pitchFamily="34" charset="0"/>
                  </a:rPr>
                  <a:t>) and the candidate response (</a:t>
                </a:r>
                <a14:m>
                  <m:oMath xmlns:m="http://schemas.openxmlformats.org/officeDocument/2006/math">
                    <m:r>
                      <a:rPr lang="en-US" altLang="ko-KR" b="0" i="1" smtClean="0">
                        <a:solidFill>
                          <a:schemeClr val="tx1"/>
                        </a:solidFill>
                        <a:latin typeface="Cambria Math" panose="02040503050406030204" pitchFamily="18" charset="0"/>
                      </a:rPr>
                      <m:t>𝑟</m:t>
                    </m:r>
                  </m:oMath>
                </a14:m>
                <a:r>
                  <a:rPr lang="en-US" altLang="ko-KR" dirty="0" smtClean="0">
                    <a:solidFill>
                      <a:schemeClr val="tx1"/>
                    </a:solidFill>
                    <a:latin typeface="Calibri" panose="020F0502020204030204" pitchFamily="34" charset="0"/>
                    <a:cs typeface="Calibri" panose="020F0502020204030204" pitchFamily="34" charset="0"/>
                  </a:rPr>
                  <a:t>).</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The larger </a:t>
                </a:r>
                <a14:m>
                  <m:oMath xmlns:m="http://schemas.openxmlformats.org/officeDocument/2006/math">
                    <m:r>
                      <a:rPr lang="en-US" altLang="ko-KR" b="0" i="1" smtClean="0">
                        <a:solidFill>
                          <a:schemeClr val="tx1"/>
                        </a:solidFill>
                        <a:latin typeface="Cambria Math" panose="02040503050406030204" pitchFamily="18" charset="0"/>
                      </a:rPr>
                      <m:t>𝜎</m:t>
                    </m:r>
                  </m:oMath>
                </a14:m>
                <a:r>
                  <a:rPr lang="en-US" altLang="ko-KR" dirty="0" smtClean="0">
                    <a:solidFill>
                      <a:schemeClr val="tx1"/>
                    </a:solidFill>
                    <a:latin typeface="Calibri" panose="020F0502020204030204" pitchFamily="34" charset="0"/>
                    <a:cs typeface="Calibri" panose="020F0502020204030204" pitchFamily="34" charset="0"/>
                  </a:rPr>
                  <a:t> goes, prediction goes similar to the answer</a:t>
                </a:r>
              </a:p>
              <a:p>
                <a:pPr marL="285750" indent="-285750" latinLnBrk="0">
                  <a:buFont typeface="Arial" panose="020B0604020202020204" pitchFamily="34" charset="0"/>
                  <a:buChar char="•"/>
                </a:pPr>
                <a:r>
                  <a:rPr lang="en-US" altLang="ko-KR" dirty="0" err="1" smtClean="0">
                    <a:solidFill>
                      <a:schemeClr val="tx1"/>
                    </a:solidFill>
                    <a:latin typeface="Calibri" panose="020F0502020204030204" pitchFamily="34" charset="0"/>
                    <a:cs typeface="Calibri" panose="020F0502020204030204" pitchFamily="34" charset="0"/>
                  </a:rPr>
                  <a:t>Softmax</a:t>
                </a:r>
                <a:r>
                  <a:rPr lang="en-US" altLang="ko-KR" dirty="0" smtClean="0">
                    <a:solidFill>
                      <a:schemeClr val="tx1"/>
                    </a:solidFill>
                    <a:latin typeface="Calibri" panose="020F0502020204030204" pitchFamily="34" charset="0"/>
                    <a:cs typeface="Calibri" panose="020F0502020204030204" pitchFamily="34" charset="0"/>
                  </a:rPr>
                  <a:t> on </a:t>
                </a:r>
                <a14:m>
                  <m:oMath xmlns:m="http://schemas.openxmlformats.org/officeDocument/2006/math">
                    <m:r>
                      <a:rPr lang="en-US" altLang="ko-KR" b="0" i="1" smtClean="0">
                        <a:solidFill>
                          <a:schemeClr val="tx1"/>
                        </a:solidFill>
                        <a:latin typeface="Cambria Math" panose="02040503050406030204" pitchFamily="18" charset="0"/>
                      </a:rPr>
                      <m:t>𝜎</m:t>
                    </m:r>
                  </m:oMath>
                </a14:m>
                <a:r>
                  <a:rPr lang="en-US" altLang="ko-KR" dirty="0" smtClean="0">
                    <a:solidFill>
                      <a:schemeClr val="tx1"/>
                    </a:solidFill>
                    <a:latin typeface="Calibri" panose="020F0502020204030204" pitchFamily="34" charset="0"/>
                    <a:cs typeface="Calibri" panose="020F0502020204030204" pitchFamily="34" charset="0"/>
                  </a:rPr>
                  <a:t> to convert to the probability</a:t>
                </a:r>
                <a:endParaRPr lang="en-US" altLang="ko-KR" dirty="0">
                  <a:solidFill>
                    <a:schemeClr val="tx1"/>
                  </a:solidFill>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47421" y="3685332"/>
                <a:ext cx="8157027" cy="1482265"/>
              </a:xfrm>
              <a:prstGeom prst="rect">
                <a:avLst/>
              </a:prstGeom>
              <a:blipFill rotWithShape="0">
                <a:blip r:embed="rId4"/>
                <a:stretch>
                  <a:fillRect l="-448" t="-2469" b="-5350"/>
                </a:stretch>
              </a:blipFill>
              <a:ln w="3175">
                <a:noFill/>
              </a:ln>
            </p:spPr>
            <p:txBody>
              <a:bodyPr/>
              <a:lstStyle/>
              <a:p>
                <a:r>
                  <a:rPr lang="ko-KR" altLang="en-US">
                    <a:noFill/>
                  </a:rPr>
                  <a:t> </a:t>
                </a:r>
              </a:p>
            </p:txBody>
          </p:sp>
        </mc:Fallback>
      </mc:AlternateContent>
      <p:sp>
        <p:nvSpPr>
          <p:cNvPr id="12" name="TextBox 11"/>
          <p:cNvSpPr txBox="1"/>
          <p:nvPr/>
        </p:nvSpPr>
        <p:spPr>
          <a:xfrm>
            <a:off x="422179" y="359078"/>
            <a:ext cx="3357733"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Baseline Model</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6" name="바닥글 개체 틀 3"/>
          <p:cNvSpPr>
            <a:spLocks noGrp="1"/>
          </p:cNvSpPr>
          <p:nvPr>
            <p:ph type="ftr" sz="quarter" idx="11"/>
          </p:nvPr>
        </p:nvSpPr>
        <p:spPr>
          <a:xfrm>
            <a:off x="1331640" y="6013470"/>
            <a:ext cx="5760641" cy="619886"/>
          </a:xfrm>
        </p:spPr>
        <p:txBody>
          <a:bodyPr/>
          <a:lstStyle/>
          <a:p>
            <a:pPr algn="l"/>
            <a:r>
              <a:rPr lang="en-US" altLang="ko-KR" dirty="0" smtClean="0">
                <a:solidFill>
                  <a:schemeClr val="tx1"/>
                </a:solidFill>
                <a:latin typeface="Cambria Math" panose="02040503050406030204" pitchFamily="18" charset="0"/>
                <a:ea typeface="Cambria Math" panose="02040503050406030204" pitchFamily="18" charset="0"/>
              </a:rPr>
              <a:t>1. </a:t>
            </a:r>
            <a:r>
              <a:rPr lang="en-US" altLang="ko-KR" dirty="0">
                <a:solidFill>
                  <a:schemeClr val="tx1"/>
                </a:solidFill>
                <a:latin typeface="Cambria Math" panose="02040503050406030204" pitchFamily="18" charset="0"/>
                <a:ea typeface="Cambria Math" panose="02040503050406030204" pitchFamily="18" charset="0"/>
              </a:rPr>
              <a:t>The Ubuntu Dialogue Corpus: A Large Dataset for Research in Unstructured Multi-Turn Dialogue </a:t>
            </a:r>
            <a:r>
              <a:rPr lang="en-US" altLang="ko-KR" dirty="0" smtClean="0">
                <a:solidFill>
                  <a:schemeClr val="tx1"/>
                </a:solidFill>
                <a:latin typeface="Cambria Math" panose="02040503050406030204" pitchFamily="18" charset="0"/>
                <a:ea typeface="Cambria Math" panose="02040503050406030204" pitchFamily="18" charset="0"/>
              </a:rPr>
              <a:t>Systems arXiv:1506.08909v3 [cs.CL]</a:t>
            </a:r>
            <a:endParaRPr lang="ko-KR" altLang="en-US" dirty="0">
              <a:solidFill>
                <a:schemeClr val="tx1"/>
              </a:solidFill>
              <a:latin typeface="Cambria Math" panose="02040503050406030204" pitchFamily="18" charset="0"/>
            </a:endParaRPr>
          </a:p>
        </p:txBody>
      </p:sp>
      <p:grpSp>
        <p:nvGrpSpPr>
          <p:cNvPr id="29" name="그룹 28"/>
          <p:cNvGrpSpPr/>
          <p:nvPr/>
        </p:nvGrpSpPr>
        <p:grpSpPr>
          <a:xfrm>
            <a:off x="1320789" y="916679"/>
            <a:ext cx="6563580" cy="2583987"/>
            <a:chOff x="1320789" y="916679"/>
            <a:chExt cx="6563580" cy="2583987"/>
          </a:xfrm>
        </p:grpSpPr>
        <p:pic>
          <p:nvPicPr>
            <p:cNvPr id="8" name="그림 7"/>
            <p:cNvPicPr>
              <a:picLocks noChangeAspect="1"/>
            </p:cNvPicPr>
            <p:nvPr/>
          </p:nvPicPr>
          <p:blipFill>
            <a:blip r:embed="rId5"/>
            <a:stretch>
              <a:fillRect/>
            </a:stretch>
          </p:blipFill>
          <p:spPr>
            <a:xfrm>
              <a:off x="2555776" y="916679"/>
              <a:ext cx="3605521" cy="2583987"/>
            </a:xfrm>
            <a:prstGeom prst="rect">
              <a:avLst/>
            </a:prstGeom>
          </p:spPr>
        </p:pic>
        <p:sp>
          <p:nvSpPr>
            <p:cNvPr id="9" name="TextBox 8"/>
            <p:cNvSpPr txBox="1"/>
            <p:nvPr/>
          </p:nvSpPr>
          <p:spPr>
            <a:xfrm>
              <a:off x="1320789" y="1685667"/>
              <a:ext cx="1461040" cy="369332"/>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altLang="ko-KR" dirty="0" smtClean="0">
                  <a:latin typeface="Calibri" panose="020F0502020204030204" pitchFamily="34" charset="0"/>
                  <a:ea typeface="Cambria Math" panose="02040503050406030204" pitchFamily="18" charset="0"/>
                  <a:cs typeface="Calibri" panose="020F0502020204030204" pitchFamily="34" charset="0"/>
                </a:rPr>
                <a:t>conversation</a:t>
              </a:r>
              <a:endParaRPr lang="ko-KR" altLang="en-US" dirty="0">
                <a:latin typeface="Calibri" panose="020F0502020204030204" pitchFamily="34" charset="0"/>
                <a:cs typeface="Calibri" panose="020F0502020204030204" pitchFamily="34" charset="0"/>
              </a:endParaRPr>
            </a:p>
          </p:txBody>
        </p:sp>
        <p:sp>
          <p:nvSpPr>
            <p:cNvPr id="10" name="TextBox 9"/>
            <p:cNvSpPr txBox="1"/>
            <p:nvPr/>
          </p:nvSpPr>
          <p:spPr>
            <a:xfrm>
              <a:off x="1692278" y="3032079"/>
              <a:ext cx="1089551" cy="369332"/>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altLang="ko-KR" dirty="0" smtClean="0">
                  <a:latin typeface="Calibri" panose="020F0502020204030204" pitchFamily="34" charset="0"/>
                  <a:ea typeface="Cambria Math" panose="02040503050406030204" pitchFamily="18" charset="0"/>
                  <a:cs typeface="Calibri" panose="020F0502020204030204" pitchFamily="34" charset="0"/>
                </a:rPr>
                <a:t>response</a:t>
              </a:r>
              <a:endParaRPr lang="ko-KR" altLang="en-US" dirty="0">
                <a:latin typeface="Calibri" panose="020F0502020204030204" pitchFamily="34" charset="0"/>
                <a:cs typeface="Calibri" panose="020F0502020204030204" pitchFamily="34" charset="0"/>
              </a:endParaRPr>
            </a:p>
          </p:txBody>
        </p:sp>
        <p:sp>
          <p:nvSpPr>
            <p:cNvPr id="11" name="TextBox 10"/>
            <p:cNvSpPr txBox="1"/>
            <p:nvPr/>
          </p:nvSpPr>
          <p:spPr>
            <a:xfrm>
              <a:off x="6603232" y="1929382"/>
              <a:ext cx="128113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altLang="ko-KR" dirty="0" smtClean="0">
                  <a:latin typeface="Calibri" panose="020F0502020204030204" pitchFamily="34" charset="0"/>
                  <a:ea typeface="Cambria Math" panose="02040503050406030204" pitchFamily="18" charset="0"/>
                  <a:cs typeface="Calibri" panose="020F0502020204030204" pitchFamily="34" charset="0"/>
                </a:rPr>
                <a:t>probability</a:t>
              </a:r>
              <a:endParaRPr lang="ko-KR" altLang="en-US" dirty="0">
                <a:latin typeface="Calibri" panose="020F0502020204030204" pitchFamily="34" charset="0"/>
                <a:cs typeface="Calibri" panose="020F0502020204030204" pitchFamily="34" charset="0"/>
              </a:endParaRPr>
            </a:p>
          </p:txBody>
        </p:sp>
        <p:cxnSp>
          <p:nvCxnSpPr>
            <p:cNvPr id="13" name="직선 화살표 연결선 12"/>
            <p:cNvCxnSpPr>
              <a:stCxn id="9" idx="3"/>
            </p:cNvCxnSpPr>
            <p:nvPr/>
          </p:nvCxnSpPr>
          <p:spPr>
            <a:xfrm>
              <a:off x="2781829" y="1870333"/>
              <a:ext cx="535127"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직선 화살표 연결선 13"/>
            <p:cNvCxnSpPr>
              <a:stCxn id="10" idx="3"/>
            </p:cNvCxnSpPr>
            <p:nvPr/>
          </p:nvCxnSpPr>
          <p:spPr>
            <a:xfrm>
              <a:off x="2781829" y="3216745"/>
              <a:ext cx="5351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endCxn id="11" idx="1"/>
            </p:cNvCxnSpPr>
            <p:nvPr/>
          </p:nvCxnSpPr>
          <p:spPr>
            <a:xfrm>
              <a:off x="6161297" y="2104441"/>
              <a:ext cx="441935" cy="9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5507372" y="2840694"/>
              <a:ext cx="1728924" cy="56763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solidFill>
                    <a:schemeClr val="tx1"/>
                  </a:solidFill>
                  <a:latin typeface="Calibri" panose="020F0502020204030204" pitchFamily="34" charset="0"/>
                  <a:ea typeface="Cambria Math" panose="02040503050406030204" pitchFamily="18" charset="0"/>
                  <a:cs typeface="Calibri" panose="020F0502020204030204" pitchFamily="34" charset="0"/>
                </a:rPr>
                <a:t>Softmax</a:t>
              </a:r>
              <a:endParaRPr lang="en-US" altLang="ko-KR" dirty="0" smtClean="0">
                <a:solidFill>
                  <a:schemeClr val="tx1"/>
                </a:solidFill>
                <a:latin typeface="Calibri" panose="020F0502020204030204" pitchFamily="34" charset="0"/>
                <a:ea typeface="Cambria Math" panose="02040503050406030204" pitchFamily="18" charset="0"/>
                <a:cs typeface="Calibri" panose="020F0502020204030204" pitchFamily="34" charset="0"/>
              </a:endParaRPr>
            </a:p>
            <a:p>
              <a:pPr algn="ctr"/>
              <a:r>
                <a:rPr lang="en-US" altLang="ko-KR" dirty="0" smtClean="0">
                  <a:solidFill>
                    <a:schemeClr val="tx1"/>
                  </a:solidFill>
                  <a:latin typeface="Calibri" panose="020F0502020204030204" pitchFamily="34" charset="0"/>
                  <a:ea typeface="Cambria Math" panose="02040503050406030204" pitchFamily="18" charset="0"/>
                  <a:cs typeface="Calibri" panose="020F0502020204030204" pitchFamily="34" charset="0"/>
                </a:rPr>
                <a:t> 100 responses</a:t>
              </a:r>
              <a:endParaRPr lang="ko-KR" altLang="en-US" dirty="0">
                <a:solidFill>
                  <a:schemeClr val="tx1"/>
                </a:solidFill>
                <a:latin typeface="Calibri" panose="020F0502020204030204" pitchFamily="34" charset="0"/>
                <a:cs typeface="Calibri" panose="020F0502020204030204" pitchFamily="34" charset="0"/>
              </a:endParaRPr>
            </a:p>
          </p:txBody>
        </p:sp>
        <p:cxnSp>
          <p:nvCxnSpPr>
            <p:cNvPr id="17" name="직선 화살표 연결선 16"/>
            <p:cNvCxnSpPr>
              <a:stCxn id="16" idx="0"/>
            </p:cNvCxnSpPr>
            <p:nvPr/>
          </p:nvCxnSpPr>
          <p:spPr>
            <a:xfrm flipV="1">
              <a:off x="6371834" y="2104441"/>
              <a:ext cx="366" cy="736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082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3095</Words>
  <Application>Microsoft Office PowerPoint</Application>
  <PresentationFormat>화면 슬라이드 쇼(4:3)</PresentationFormat>
  <Paragraphs>295</Paragraphs>
  <Slides>19</Slides>
  <Notes>19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19</vt:i4>
      </vt:variant>
    </vt:vector>
  </HeadingPairs>
  <TitlesOfParts>
    <vt:vector size="26" baseType="lpstr">
      <vt:lpstr>Arial Unicode MS</vt:lpstr>
      <vt:lpstr>맑은 고딕</vt:lpstr>
      <vt:lpstr>Arial</vt:lpstr>
      <vt:lpstr>Calibri</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SHIM</dc:creator>
  <cp:lastModifiedBy>kang jisoo</cp:lastModifiedBy>
  <cp:revision>149</cp:revision>
  <dcterms:created xsi:type="dcterms:W3CDTF">2014-12-02T10:59:05Z</dcterms:created>
  <dcterms:modified xsi:type="dcterms:W3CDTF">2018-12-05T00:05:41Z</dcterms:modified>
</cp:coreProperties>
</file>