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9" r:id="rId2"/>
    <p:sldId id="279" r:id="rId3"/>
    <p:sldId id="307" r:id="rId4"/>
    <p:sldId id="309" r:id="rId5"/>
    <p:sldId id="310" r:id="rId6"/>
    <p:sldId id="291" r:id="rId7"/>
    <p:sldId id="293" r:id="rId8"/>
    <p:sldId id="295" r:id="rId9"/>
    <p:sldId id="294" r:id="rId10"/>
    <p:sldId id="296" r:id="rId11"/>
    <p:sldId id="297" r:id="rId12"/>
    <p:sldId id="304" r:id="rId13"/>
    <p:sldId id="299" r:id="rId14"/>
    <p:sldId id="300" r:id="rId15"/>
    <p:sldId id="302" r:id="rId16"/>
    <p:sldId id="303" r:id="rId17"/>
    <p:sldId id="305" r:id="rId18"/>
    <p:sldId id="306" r:id="rId19"/>
    <p:sldId id="301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3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49C21-CECB-4610-AA0C-CD8563E3DC01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1CE20-0D15-42EA-85C0-6563A297F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91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and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1CE20-0D15-42EA-85C0-6563A297F5E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0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1CE20-0D15-42EA-85C0-6563A297F5E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449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1CE20-0D15-42EA-85C0-6563A297F5E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48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1CE20-0D15-42EA-85C0-6563A297F5E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1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1CE20-0D15-42EA-85C0-6563A297F5E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80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62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6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9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4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2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59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5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83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C29E-9832-47D5-AF43-442136865A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7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2C29E-9832-47D5-AF43-442136865A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3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Conjugate_prior" TargetMode="External"/><Relationship Id="rId4" Type="http://schemas.openxmlformats.org/officeDocument/2006/relationships/hyperlink" Target="https://en.wikipedia.org/wiki/Beta_distribu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777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342943"/>
            <a:ext cx="1224137" cy="349753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95535" y="2204864"/>
            <a:ext cx="8352929" cy="120032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atin typeface="+mj-ea"/>
                <a:ea typeface="+mj-ea"/>
              </a:rPr>
              <a:t>Sentence Selection </a:t>
            </a:r>
            <a:r>
              <a:rPr lang="en-US" altLang="ko-KR" sz="3600" b="1" dirty="0" err="1" smtClean="0">
                <a:latin typeface="+mj-ea"/>
                <a:ea typeface="+mj-ea"/>
              </a:rPr>
              <a:t>Chatbot</a:t>
            </a:r>
            <a:r>
              <a:rPr lang="en-US" altLang="ko-KR" sz="3600" b="1" dirty="0" smtClean="0">
                <a:latin typeface="+mj-ea"/>
                <a:ea typeface="+mj-ea"/>
              </a:rPr>
              <a:t> for Ubuntu Dialog Corpus </a:t>
            </a:r>
            <a:endParaRPr lang="en-US" altLang="ko-KR" sz="3600" b="1" dirty="0" smtClean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8184" y="4797152"/>
            <a:ext cx="2088232" cy="156966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Group 1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Aydar</a:t>
            </a:r>
            <a:endParaRPr lang="en-US" altLang="ko-KR" sz="1600" dirty="0" smtClean="0"/>
          </a:p>
          <a:p>
            <a:r>
              <a:rPr lang="en-US" altLang="ko-KR" sz="1600" dirty="0" err="1" smtClean="0"/>
              <a:t>Seungwoo</a:t>
            </a:r>
            <a:r>
              <a:rPr lang="en-US" altLang="ko-KR" sz="1600" dirty="0" smtClean="0"/>
              <a:t> Yoon</a:t>
            </a:r>
          </a:p>
          <a:p>
            <a:r>
              <a:rPr lang="en-US" altLang="ko-KR" sz="1600" dirty="0" err="1" smtClean="0"/>
              <a:t>Chansu</a:t>
            </a:r>
            <a:r>
              <a:rPr lang="en-US" altLang="ko-KR" sz="1600" dirty="0" smtClean="0"/>
              <a:t> Park</a:t>
            </a:r>
          </a:p>
          <a:p>
            <a:r>
              <a:rPr lang="en-US" altLang="ko-KR" sz="1600" dirty="0" err="1" smtClean="0"/>
              <a:t>Shinhyung</a:t>
            </a:r>
            <a:r>
              <a:rPr lang="en-US" altLang="ko-KR" sz="1600" dirty="0" smtClean="0"/>
              <a:t> Kim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845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524329" y="359078"/>
            <a:ext cx="1368152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  <a:latin typeface="+mj-ea"/>
              </a:rPr>
              <a:t>9/12 Group 1</a:t>
            </a:r>
            <a:endParaRPr lang="ko-KR" altLang="en-US" sz="1000" b="1" dirty="0">
              <a:solidFill>
                <a:schemeClr val="tx2"/>
              </a:solidFill>
              <a:latin typeface="+mj-ea"/>
            </a:endParaRPr>
          </a:p>
          <a:p>
            <a:endParaRPr lang="ko-KR" altLang="en-US" sz="10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27761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  <a:latin typeface="+mj-ea"/>
              </a:rPr>
              <a:t>Lecture Note</a:t>
            </a:r>
            <a:endParaRPr lang="ko-KR" altLang="en-US" sz="1200" b="1" dirty="0">
              <a:solidFill>
                <a:schemeClr val="tx2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5462378"/>
                  </p:ext>
                </p:extLst>
              </p:nvPr>
            </p:nvGraphicFramePr>
            <p:xfrm>
              <a:off x="1691680" y="1118138"/>
              <a:ext cx="5784303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39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932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070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4879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𝐸𝑥𝑝𝑒𝑐𝑡𝑒𝑑</m:t>
                                </m:r>
                                <m:r>
                                  <a:rPr lang="en-US" altLang="ko-KR" i="1" baseline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 baseline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𝑐𝑜𝑢𝑛𝑡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879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=0)(1−</m:t>
                              </m:r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  = </m:t>
                              </m:r>
                              <m:r>
                                <a:rPr lang="en-US" altLang="ko-KR" i="1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ko-KR" alt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879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altLang="ko-K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ko-K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r>
                            <a:rPr lang="ko-KR" alt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879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altLang="ko-K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ko-K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ko-K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ko-KR" alt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879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altLang="ko-K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ko-K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ko-KR" alt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5462378"/>
                  </p:ext>
                </p:extLst>
              </p:nvPr>
            </p:nvGraphicFramePr>
            <p:xfrm>
              <a:off x="1691680" y="1118138"/>
              <a:ext cx="5784303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3998"/>
                    <a:gridCol w="1093218"/>
                    <a:gridCol w="3507087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5" t="-1667" r="-391753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8333" t="-1667" r="-322222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5104" t="-1667" r="-694" b="-41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5" t="-101667" r="-391753" b="-3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8333" t="-101667" r="-322222" b="-3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5104" t="-101667" r="-694" b="-31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5" t="-198361" r="-391753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8333" t="-198361" r="-322222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5104" t="-198361" r="-694" b="-20655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5" t="-303333" r="-391753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8333" t="-303333" r="-322222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5104" t="-303333" r="-694" b="-11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5" t="-403333" r="-391753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8333" t="-403333" r="-32222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5104" t="-403333" r="-694" b="-1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560" y="3140968"/>
                <a:ext cx="3528392" cy="1844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  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(EM requires initial guess)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140968"/>
                <a:ext cx="3528392" cy="1844416"/>
              </a:xfrm>
              <a:prstGeom prst="rect">
                <a:avLst/>
              </a:prstGeom>
              <a:blipFill rotWithShape="0">
                <a:blip r:embed="rId4"/>
                <a:stretch>
                  <a:fillRect l="-1382" b="-3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 flipV="1">
            <a:off x="5148064" y="3224009"/>
            <a:ext cx="0" cy="216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148064" y="5384249"/>
            <a:ext cx="309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24329" y="5384249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of step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355976" y="3216111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Log-</a:t>
            </a:r>
          </a:p>
          <a:p>
            <a:r>
              <a:rPr lang="en-US" altLang="ko-KR" sz="1200" dirty="0" smtClean="0"/>
              <a:t>likelihood</a:t>
            </a:r>
            <a:endParaRPr lang="ko-KR" altLang="en-US" sz="12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942" y="3893664"/>
            <a:ext cx="3042429" cy="13025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24190" y="5712082"/>
            <a:ext cx="3528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General phenomena of EM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There are some plateaus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Monotonic improvement is guaranteed</a:t>
            </a:r>
          </a:p>
        </p:txBody>
      </p:sp>
    </p:spTree>
    <p:extLst>
      <p:ext uri="{BB962C8B-B14F-4D97-AF65-F5344CB8AC3E}">
        <p14:creationId xmlns:p14="http://schemas.microsoft.com/office/powerpoint/2010/main" val="386887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2179" y="1052736"/>
                <a:ext cx="8470301" cy="2869247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atinLnBrk="0"/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Want to divide D into 2 groups</a:t>
                </a:r>
              </a:p>
              <a:p>
                <a:pPr latinLnBrk="0"/>
                <a:endPara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𝑔𝑟𝑜𝑢𝑝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~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atinLnBrk="0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𝑔𝑟𝑜𝑢𝑝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~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atinLnBrk="0"/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𝑔𝑟𝑜𝑢𝑝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𝑡𝑎𝑘𝑒𝑛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ko-KR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atinLnBrk="0"/>
                <a:endPara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Problem: We have to fine parameters that we don’t know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79" y="1052736"/>
                <a:ext cx="8470301" cy="2869247"/>
              </a:xfrm>
              <a:prstGeom prst="rect">
                <a:avLst/>
              </a:prstGeom>
              <a:blipFill rotWithShape="0">
                <a:blip r:embed="rId3"/>
                <a:stretch>
                  <a:fillRect l="-576" b="-2553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24329" y="359078"/>
            <a:ext cx="1368152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  <a:latin typeface="+mj-ea"/>
              </a:rPr>
              <a:t>9/12 Group 1</a:t>
            </a:r>
            <a:endParaRPr lang="ko-KR" altLang="en-US" sz="1000" b="1" dirty="0">
              <a:solidFill>
                <a:schemeClr val="tx2"/>
              </a:solidFill>
              <a:latin typeface="+mj-ea"/>
            </a:endParaRPr>
          </a:p>
          <a:p>
            <a:endParaRPr lang="ko-KR" altLang="en-US" sz="10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27761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  <a:latin typeface="+mj-ea"/>
              </a:rPr>
              <a:t>Lecture Note</a:t>
            </a:r>
            <a:endParaRPr lang="ko-KR" altLang="en-US" sz="1200" b="1" dirty="0">
              <a:solidFill>
                <a:schemeClr val="tx2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923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342943"/>
            <a:ext cx="1224137" cy="349753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95535" y="2636912"/>
            <a:ext cx="8352929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atin typeface="+mj-ea"/>
                <a:ea typeface="+mj-ea"/>
              </a:rPr>
              <a:t>Additional Materials</a:t>
            </a:r>
          </a:p>
        </p:txBody>
      </p:sp>
    </p:spTree>
    <p:extLst>
      <p:ext uri="{BB962C8B-B14F-4D97-AF65-F5344CB8AC3E}">
        <p14:creationId xmlns:p14="http://schemas.microsoft.com/office/powerpoint/2010/main" val="169639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524329" y="359078"/>
            <a:ext cx="1368152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  <a:latin typeface="+mj-ea"/>
              </a:rPr>
              <a:t>9/12 Group 1</a:t>
            </a:r>
            <a:endParaRPr lang="ko-KR" altLang="en-US" sz="1000" b="1" dirty="0">
              <a:solidFill>
                <a:schemeClr val="tx2"/>
              </a:solidFill>
              <a:latin typeface="+mj-ea"/>
            </a:endParaRPr>
          </a:p>
          <a:p>
            <a:endParaRPr lang="ko-KR" altLang="en-US" sz="10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27761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/>
                </a:solidFill>
                <a:latin typeface="+mj-ea"/>
              </a:rPr>
              <a:t>Additional Material</a:t>
            </a:r>
            <a:endParaRPr lang="ko-KR" altLang="en-US" sz="1200" b="1" dirty="0">
              <a:solidFill>
                <a:schemeClr val="tx2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2179" y="1700808"/>
                <a:ext cx="7966245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Beta distribution</a:t>
                </a:r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family of continuous probability distribution defined on the interval [0,1] parametrized by two positive shape parameters, denoted by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that appear as exponents of the random variable and control the shape of the distribution.</a:t>
                </a:r>
              </a:p>
              <a:p>
                <a:endPara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Beta distribution can be used in Bayesian analysis to describe initial knowledge concerning probability of success.</a:t>
                </a:r>
              </a:p>
              <a:p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Beta distribution is the conjugate prior probability distribution for Bernoulli, binomial, negative binomial and geometric distributions. </a:t>
                </a:r>
              </a:p>
              <a:p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79" y="1700808"/>
                <a:ext cx="7966245" cy="3970318"/>
              </a:xfrm>
              <a:prstGeom prst="rect">
                <a:avLst/>
              </a:prstGeom>
              <a:blipFill rotWithShape="0">
                <a:blip r:embed="rId4"/>
                <a:stretch>
                  <a:fillRect l="-612" t="-922" r="-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22179" y="1036074"/>
            <a:ext cx="292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Beta distribution</a:t>
            </a:r>
            <a:endParaRPr lang="ko-KR" altLang="en-US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5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524329" y="359078"/>
            <a:ext cx="1368152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  <a:latin typeface="+mj-ea"/>
              </a:rPr>
              <a:t>9/12 Group 1</a:t>
            </a:r>
            <a:endParaRPr lang="ko-KR" altLang="en-US" sz="1000" b="1" dirty="0">
              <a:solidFill>
                <a:schemeClr val="tx2"/>
              </a:solidFill>
              <a:latin typeface="+mj-ea"/>
            </a:endParaRPr>
          </a:p>
          <a:p>
            <a:endParaRPr lang="ko-KR" altLang="en-US" sz="10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27761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/>
                </a:solidFill>
                <a:latin typeface="+mj-ea"/>
              </a:rPr>
              <a:t>Additional Material</a:t>
            </a:r>
            <a:endParaRPr lang="ko-KR" altLang="en-US" sz="1200" b="1" dirty="0">
              <a:solidFill>
                <a:schemeClr val="tx2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2179" y="1430774"/>
                <a:ext cx="7966245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Bayesian probability theory, if the posterior distributions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are the same probability distribution family as the prior probability distribution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 prior and posterior are then called </a:t>
                </a:r>
                <a:r>
                  <a:rPr lang="en-US" altLang="ko-KR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conjugate distributions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and the prior is called a </a:t>
                </a:r>
                <a:r>
                  <a:rPr lang="en-US" altLang="ko-KR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conjugate prior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Conjugate priors may give intuition, by more transparently showing how a likelihood function updates a prior distribution.</a:t>
                </a:r>
              </a:p>
              <a:p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79" y="1430774"/>
                <a:ext cx="7966245" cy="2585323"/>
              </a:xfrm>
              <a:prstGeom prst="rect">
                <a:avLst/>
              </a:prstGeom>
              <a:blipFill rotWithShape="0">
                <a:blip r:embed="rId4"/>
                <a:stretch>
                  <a:fillRect l="-6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34795" y="971436"/>
            <a:ext cx="357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Conjugate Prior</a:t>
            </a:r>
            <a:endParaRPr lang="ko-KR" altLang="en-US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48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524329" y="359078"/>
            <a:ext cx="1368152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  <a:latin typeface="+mj-ea"/>
              </a:rPr>
              <a:t>9/12 Group 1</a:t>
            </a:r>
            <a:endParaRPr lang="ko-KR" altLang="en-US" sz="1000" b="1" dirty="0">
              <a:solidFill>
                <a:schemeClr val="tx2"/>
              </a:solidFill>
              <a:latin typeface="+mj-ea"/>
            </a:endParaRPr>
          </a:p>
          <a:p>
            <a:endParaRPr lang="ko-KR" altLang="en-US" sz="10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27761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/>
                </a:solidFill>
                <a:latin typeface="+mj-ea"/>
              </a:rPr>
              <a:t>Additional Material</a:t>
            </a:r>
            <a:endParaRPr lang="ko-KR" altLang="en-US" sz="12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179" y="1430774"/>
            <a:ext cx="79662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Expectation-Maximization algorithm(EM)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is an iterative method to find maximum likelihood or maximum a posteriori estimates of parameters in statistical models, where the model depends on unobserved latent variables.</a:t>
            </a:r>
          </a:p>
          <a:p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EM iteration alternates between performing an expectation step, and maximization step.</a:t>
            </a:r>
          </a:p>
          <a:p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Expectation step 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creates a function for the expectation of the log-likelihood evaluated using the current estimate for the parameters.</a:t>
            </a:r>
          </a:p>
          <a:p>
            <a:r>
              <a:rPr lang="en-US" altLang="ko-K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Maximization step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computes parameters maximizing the expected log-likelihood found on the Expectation step.</a:t>
            </a:r>
            <a:endParaRPr lang="en-US" altLang="ko-KR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795" y="971436"/>
            <a:ext cx="357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Expectation Maximization</a:t>
            </a:r>
            <a:endParaRPr lang="ko-KR" altLang="en-US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524329" y="359078"/>
            <a:ext cx="1368152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  <a:latin typeface="+mj-ea"/>
              </a:rPr>
              <a:t>9/12 Group 1</a:t>
            </a:r>
            <a:endParaRPr lang="ko-KR" altLang="en-US" sz="1000" b="1" dirty="0">
              <a:solidFill>
                <a:schemeClr val="tx2"/>
              </a:solidFill>
              <a:latin typeface="+mj-ea"/>
            </a:endParaRPr>
          </a:p>
          <a:p>
            <a:endParaRPr lang="ko-KR" altLang="en-US" sz="10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27761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/>
                </a:solidFill>
                <a:latin typeface="+mj-ea"/>
              </a:rPr>
              <a:t>Additional Material</a:t>
            </a:r>
            <a:endParaRPr lang="ko-KR" altLang="en-US" sz="1200" b="1" dirty="0">
              <a:solidFill>
                <a:schemeClr val="tx2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2179" y="1430774"/>
                <a:ext cx="7966245" cy="5109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Given the statistical which generates a set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observed data, a set of unobserved latent data</a:t>
                </a:r>
                <a14:m>
                  <m:oMath xmlns:m="http://schemas.openxmlformats.org/officeDocument/2006/math">
                    <m:r>
                      <a:rPr lang="en-US" altLang="ko-K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and a vector of unknown parameters </a:t>
                </a:r>
                <a14:m>
                  <m:oMath xmlns:m="http://schemas.openxmlformats.org/officeDocument/2006/math"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along with a likelihood function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sz="16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MLE of the unknown parameters is determined by maximizing the marginal likelihood of the observed data,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ko-KR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ko-KR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𝑑𝑍</m:t>
                          </m:r>
                        </m:e>
                      </m:nary>
                    </m:oMath>
                  </m:oMathPara>
                </a14:m>
                <a:endParaRPr lang="en-US" altLang="ko-KR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EM seeks to find the MLE of the marginal likelihood by iteratively applying these two steps:</a:t>
                </a:r>
              </a:p>
              <a:p>
                <a:endPara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Expectation step: Define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 the expected value of the log likelihood function of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w.r.t. the current conditional distribution of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the current estimates of the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endParaRPr lang="en-US" altLang="ko-KR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sSubSup>
                            <m:sSub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/>
                            <m:sup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ko-K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𝑙𝑜𝑔𝐿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Maximization step: Find the parameters that maximize this quantity:</a:t>
                </a:r>
              </a:p>
              <a:p>
                <a:endParaRPr lang="en-US" altLang="ko-KR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79" y="1430774"/>
                <a:ext cx="7966245" cy="5109604"/>
              </a:xfrm>
              <a:prstGeom prst="rect">
                <a:avLst/>
              </a:prstGeom>
              <a:blipFill rotWithShape="0">
                <a:blip r:embed="rId4"/>
                <a:stretch>
                  <a:fillRect l="-383" r="-15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34795" y="971436"/>
            <a:ext cx="464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Expectation Maximization</a:t>
            </a:r>
            <a:endParaRPr lang="ko-KR" altLang="en-US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76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342943"/>
            <a:ext cx="1224137" cy="349753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95535" y="2636912"/>
            <a:ext cx="8352929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atin typeface="+mj-ea"/>
                <a:ea typeface="+mj-ea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01014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5536" y="1052736"/>
                <a:ext cx="8470301" cy="2922338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Proof for posterior:</a:t>
                </a:r>
                <a:endParaRPr lang="en-US" altLang="ko-KR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altLang="ko-KR" sz="16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 latinLnBrk="0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ko-KR" alt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  <m:r>
                      <a:rPr lang="en-US" altLang="ko-K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052736"/>
                <a:ext cx="8470301" cy="2922338"/>
              </a:xfrm>
              <a:prstGeom prst="rect">
                <a:avLst/>
              </a:prstGeom>
              <a:blipFill rotWithShape="0">
                <a:blip r:embed="rId3"/>
                <a:stretch>
                  <a:fillRect l="-432" t="-835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24329" y="359078"/>
            <a:ext cx="1368152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  <a:latin typeface="+mj-ea"/>
              </a:rPr>
              <a:t>9/12 Group </a:t>
            </a:r>
            <a:r>
              <a:rPr lang="en-US" altLang="ko-KR" sz="1000" b="1" dirty="0" smtClean="0">
                <a:solidFill>
                  <a:schemeClr val="tx2"/>
                </a:solidFill>
                <a:latin typeface="+mj-ea"/>
              </a:rPr>
              <a:t>1</a:t>
            </a:r>
            <a:endParaRPr lang="ko-KR" altLang="en-US" sz="10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27761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/>
                </a:solidFill>
                <a:latin typeface="+mj-ea"/>
              </a:rPr>
              <a:t>Appendix</a:t>
            </a:r>
            <a:endParaRPr lang="ko-KR" altLang="en-US" sz="1200" b="1" dirty="0">
              <a:solidFill>
                <a:schemeClr val="tx2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41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524329" y="359078"/>
            <a:ext cx="1368152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  <a:latin typeface="+mj-ea"/>
              </a:rPr>
              <a:t>9/12 Group 1</a:t>
            </a:r>
            <a:endParaRPr lang="ko-KR" altLang="en-US" sz="1000" b="1" dirty="0">
              <a:solidFill>
                <a:schemeClr val="tx2"/>
              </a:solidFill>
              <a:latin typeface="+mj-ea"/>
            </a:endParaRPr>
          </a:p>
          <a:p>
            <a:endParaRPr lang="ko-KR" altLang="en-US" sz="10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27761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/>
                </a:solidFill>
                <a:latin typeface="+mj-ea"/>
              </a:rPr>
              <a:t>References</a:t>
            </a:r>
            <a:endParaRPr lang="ko-KR" altLang="en-US" sz="12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179" y="1430774"/>
            <a:ext cx="7966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  <a:hlinkClick r:id="rId4"/>
              </a:rPr>
              <a:t>https://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  <a:hlinkClick r:id="rId4"/>
              </a:rPr>
              <a:t>en.wikipedia.org/wiki/Beta_distribution</a:t>
            </a:r>
            <a:endParaRPr lang="en-US" altLang="ko-K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  <a:hlinkClick r:id="rId5"/>
              </a:rPr>
              <a:t>https://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  <a:hlinkClick r:id="rId5"/>
              </a:rPr>
              <a:t>en.wikipedia.org/wiki/Conjugate_prior</a:t>
            </a:r>
            <a:endParaRPr lang="en-US" altLang="ko-K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https://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en.wikipedia.org/wiki/Expectation%E2%80%93maximization_algorithm</a:t>
            </a:r>
          </a:p>
          <a:p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795" y="971436"/>
            <a:ext cx="357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References</a:t>
            </a:r>
            <a:endParaRPr lang="ko-KR" altLang="en-US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35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22828" y="2204864"/>
            <a:ext cx="7822229" cy="203132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Motivation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altLang="ko-KR" b="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Problem Description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altLang="ko-KR" b="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Baseline Model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Our Model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altLang="ko-KR" b="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Algorithm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Results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altLang="ko-KR" b="0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Conclusion</a:t>
            </a:r>
            <a:endParaRPr lang="en-US" altLang="ko-KR" b="0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925685" cy="4770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tx2"/>
                </a:solidFill>
                <a:latin typeface="+mj-ea"/>
                <a:ea typeface="+mj-ea"/>
              </a:rPr>
              <a:t>Table of Contents</a:t>
            </a:r>
            <a:endParaRPr lang="ko-KR" altLang="en-US" sz="25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647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22828" y="1141874"/>
            <a:ext cx="8253628" cy="1754326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Context/Goal recognition is important for AIs</a:t>
            </a: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- To interact with humans, robots have to understand what is needed for humans and have to answer/react properly</a:t>
            </a:r>
            <a:endParaRPr lang="en-US" altLang="ko-KR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latinLnBrk="0"/>
            <a:endParaRPr lang="en-US" altLang="ko-KR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As an example, many companies launch their </a:t>
            </a:r>
            <a:r>
              <a:rPr lang="en-US" altLang="ko-KR" dirty="0" err="1" smtClean="0">
                <a:solidFill>
                  <a:schemeClr val="tx1"/>
                </a:solidFill>
                <a:latin typeface="Cambria Math" panose="02040503050406030204" pitchFamily="18" charset="0"/>
              </a:rPr>
              <a:t>chatbots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 to solve customers requests automatically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925685" cy="4770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tx2"/>
                </a:solidFill>
                <a:latin typeface="+mj-ea"/>
                <a:ea typeface="+mj-ea"/>
              </a:rPr>
              <a:t>Motivation</a:t>
            </a:r>
            <a:endParaRPr lang="ko-KR" altLang="en-US" sz="25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60885" y="2924944"/>
            <a:ext cx="2686979" cy="3033628"/>
            <a:chOff x="660885" y="2924944"/>
            <a:chExt cx="2686979" cy="303362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01" b="43700"/>
            <a:stretch/>
          </p:blipFill>
          <p:spPr>
            <a:xfrm>
              <a:off x="660885" y="2924944"/>
              <a:ext cx="2448272" cy="257065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83568" y="558924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Google Assistant</a:t>
              </a:r>
              <a:endParaRPr lang="ko-KR" altLang="en-US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292080" y="2924944"/>
            <a:ext cx="2514600" cy="3245880"/>
            <a:chOff x="5242755" y="2924944"/>
            <a:chExt cx="2514600" cy="3245880"/>
          </a:xfrm>
        </p:grpSpPr>
        <p:sp>
          <p:nvSpPr>
            <p:cNvPr id="10" name="TextBox 9"/>
            <p:cNvSpPr txBox="1"/>
            <p:nvPr/>
          </p:nvSpPr>
          <p:spPr>
            <a:xfrm>
              <a:off x="5287260" y="5524493"/>
              <a:ext cx="24255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Wooribank</a:t>
              </a:r>
              <a:endPara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(Deposit/Savings part)</a:t>
              </a:r>
              <a:endParaRPr lang="ko-KR" altLang="en-US" dirty="0">
                <a:latin typeface="Cambria Math" panose="02040503050406030204" pitchFamily="18" charset="0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450" b="14300"/>
            <a:stretch/>
          </p:blipFill>
          <p:spPr>
            <a:xfrm>
              <a:off x="5242755" y="2924944"/>
              <a:ext cx="2514600" cy="2376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83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22828" y="1141874"/>
            <a:ext cx="7822229" cy="1477328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 err="1" smtClean="0">
                <a:solidFill>
                  <a:schemeClr val="tx1"/>
                </a:solidFill>
                <a:latin typeface="Cambria Math" panose="02040503050406030204" pitchFamily="18" charset="0"/>
              </a:rPr>
              <a:t>Chatbots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 have to answer similarly for inputs having similar meaning.</a:t>
            </a: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Also, they somehow have to recognize not a full sentence, even with broken grammar or some typos/abbreviations.</a:t>
            </a:r>
            <a:endParaRPr lang="en-US" altLang="ko-KR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latinLnBrk="0"/>
            <a:endParaRPr lang="en-US" altLang="ko-KR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Currently, some </a:t>
            </a:r>
            <a:r>
              <a:rPr lang="en-US" altLang="ko-KR" dirty="0" err="1" smtClean="0">
                <a:solidFill>
                  <a:schemeClr val="tx1"/>
                </a:solidFill>
                <a:latin typeface="Cambria Math" panose="02040503050406030204" pitchFamily="18" charset="0"/>
              </a:rPr>
              <a:t>chatbots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 cannot do that.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925685" cy="4770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tx2"/>
                </a:solidFill>
                <a:latin typeface="+mj-ea"/>
                <a:ea typeface="+mj-ea"/>
              </a:rPr>
              <a:t>Motivation</a:t>
            </a:r>
            <a:endParaRPr lang="ko-KR" altLang="en-US" sz="25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4268" y="2837139"/>
            <a:ext cx="2574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Succeed to ask </a:t>
            </a:r>
            <a:r>
              <a:rPr lang="ko-KR" altLang="en-US" dirty="0" smtClean="0">
                <a:latin typeface="Cambria Math" panose="02040503050406030204" pitchFamily="18" charset="0"/>
              </a:rPr>
              <a:t>환전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(exchange), but failed to ask </a:t>
            </a:r>
            <a:r>
              <a:rPr lang="ko-KR" altLang="en-US" dirty="0" smtClean="0">
                <a:latin typeface="Cambria Math" panose="02040503050406030204" pitchFamily="18" charset="0"/>
              </a:rPr>
              <a:t>환율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(exchange rate)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4268" y="4005064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This </a:t>
            </a:r>
            <a:r>
              <a:rPr lang="en-US" altLang="ko-KR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chatbot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cannot recognize neither context nor similar words.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1" b="12201"/>
          <a:stretch/>
        </p:blipFill>
        <p:spPr>
          <a:xfrm>
            <a:off x="3347864" y="2837139"/>
            <a:ext cx="2682390" cy="3830400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422179" y="2837139"/>
            <a:ext cx="2277613" cy="3038392"/>
            <a:chOff x="422179" y="2837139"/>
            <a:chExt cx="2277613" cy="3038392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51" b="44750"/>
            <a:stretch/>
          </p:blipFill>
          <p:spPr>
            <a:xfrm>
              <a:off x="422179" y="2837139"/>
              <a:ext cx="2268430" cy="2286546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22179" y="5229200"/>
              <a:ext cx="2277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Acts same as previous slide</a:t>
              </a:r>
              <a:endParaRPr lang="ko-KR" altLang="en-US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45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22828" y="1141874"/>
            <a:ext cx="7822229" cy="369332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Performance of some </a:t>
            </a:r>
            <a:r>
              <a:rPr lang="en-US" altLang="ko-KR" dirty="0" err="1" smtClean="0">
                <a:solidFill>
                  <a:schemeClr val="tx1"/>
                </a:solidFill>
                <a:latin typeface="Cambria Math" panose="02040503050406030204" pitchFamily="18" charset="0"/>
              </a:rPr>
              <a:t>chatbot</a:t>
            </a:r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 is awkward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925685" cy="4770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tx2"/>
                </a:solidFill>
                <a:latin typeface="+mj-ea"/>
                <a:ea typeface="+mj-ea"/>
              </a:rPr>
              <a:t>Motivation</a:t>
            </a:r>
            <a:endParaRPr lang="ko-KR" altLang="en-US" sz="25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3" y="1844824"/>
            <a:ext cx="4897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After asking </a:t>
            </a:r>
            <a:r>
              <a:rPr lang="ko-KR" altLang="en-US" dirty="0" smtClean="0">
                <a:latin typeface="Cambria Math" panose="02040503050406030204" pitchFamily="18" charset="0"/>
              </a:rPr>
              <a:t>미국 환율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(dollar exchange rate), asking </a:t>
            </a:r>
            <a:r>
              <a:rPr lang="ko-KR" altLang="en-US" dirty="0" smtClean="0">
                <a:latin typeface="Cambria Math" panose="02040503050406030204" pitchFamily="18" charset="0"/>
              </a:rPr>
              <a:t>중국은</a:t>
            </a:r>
            <a:r>
              <a:rPr lang="en-US" altLang="ko-KR" dirty="0" smtClean="0">
                <a:latin typeface="Cambria Math" panose="02040503050406030204" pitchFamily="18" charset="0"/>
              </a:rPr>
              <a:t>? (What about china?)</a:t>
            </a:r>
            <a:r>
              <a:rPr lang="ko-KR" altLang="en-US" dirty="0" smtClean="0">
                <a:latin typeface="Cambria Math" panose="02040503050406030204" pitchFamily="18" charset="0"/>
              </a:rPr>
              <a:t>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makes failure to get an answer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4268" y="2837139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Succeed to ask </a:t>
            </a:r>
            <a:r>
              <a:rPr lang="ko-KR" altLang="en-US" dirty="0" smtClean="0">
                <a:latin typeface="Cambria Math" panose="02040503050406030204" pitchFamily="18" charset="0"/>
              </a:rPr>
              <a:t>달러 환율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(dollar exchange rate), but failed to ask 100</a:t>
            </a:r>
            <a:r>
              <a:rPr lang="ko-KR" altLang="en-US" dirty="0" smtClean="0">
                <a:latin typeface="Cambria Math" panose="02040503050406030204" pitchFamily="18" charset="0"/>
              </a:rPr>
              <a:t>달러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4268" y="4005064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This </a:t>
            </a:r>
            <a:r>
              <a:rPr lang="en-US" altLang="ko-KR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chatbot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cannot recognize neither context nor similar usage.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2" b="13250"/>
          <a:stretch/>
        </p:blipFill>
        <p:spPr>
          <a:xfrm>
            <a:off x="422178" y="1713490"/>
            <a:ext cx="2763674" cy="3830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0" b="12200"/>
          <a:stretch/>
        </p:blipFill>
        <p:spPr>
          <a:xfrm>
            <a:off x="3347863" y="2837139"/>
            <a:ext cx="2644129" cy="383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9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5168" y="2424614"/>
                <a:ext cx="8470301" cy="341600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ko-K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r>
                  <a:rPr lang="en-US" altLang="ko-KR" sz="16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sSubSup>
                      <m:sSubSup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ko-K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altLang="ko-KR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endParaRPr lang="en-US" altLang="ko-KR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r>
                  <a:rPr lang="en-US" altLang="ko-KR" sz="16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6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if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sz="16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increases,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𝑀𝐿𝐸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indicates our initial belief of the probabilities. So in the first trial, Probability is same with our belief. But as the trial increases, it moves to the actual observation, MLE.</a:t>
                </a:r>
              </a:p>
              <a:p>
                <a:pPr latinLnBrk="0"/>
                <a:endParaRPr lang="en-US" altLang="ko-KR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r>
                  <a:rPr lang="en-US" altLang="ko-KR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general, with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prior is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,Posterior is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pPr latinLnBrk="0"/>
                <a:r>
                  <a:rPr lang="en-US" altLang="ko-KR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-&gt; Conjugate family for 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binomial 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(refer the appendix)</a:t>
                </a:r>
                <a:endParaRPr lang="ko-KR" altLang="ko-KR" sz="16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atinLnBrk="0"/>
                <a:endParaRPr lang="en-US" altLang="ko-KR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68" y="2424614"/>
                <a:ext cx="8470301" cy="3416000"/>
              </a:xfrm>
              <a:prstGeom prst="rect">
                <a:avLst/>
              </a:prstGeom>
              <a:blipFill rotWithShape="0">
                <a:blip r:embed="rId3"/>
                <a:stretch>
                  <a:fillRect l="-432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24329" y="359078"/>
            <a:ext cx="1368152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  <a:latin typeface="+mj-ea"/>
              </a:rPr>
              <a:t>9/12 Group </a:t>
            </a:r>
            <a:r>
              <a:rPr lang="en-US" altLang="ko-KR" sz="1000" b="1" dirty="0" smtClean="0">
                <a:solidFill>
                  <a:schemeClr val="tx2"/>
                </a:solidFill>
                <a:latin typeface="+mj-ea"/>
              </a:rPr>
              <a:t>1</a:t>
            </a:r>
            <a:endParaRPr lang="ko-KR" altLang="en-US" sz="10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27761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  <a:latin typeface="+mj-ea"/>
              </a:rPr>
              <a:t>Lecture Note</a:t>
            </a:r>
            <a:endParaRPr lang="ko-KR" altLang="en-US" sz="1200" b="1" dirty="0">
              <a:solidFill>
                <a:schemeClr val="tx2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57611" y="2893826"/>
                <a:ext cx="4104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solidFill>
                      <a:schemeClr val="tx1"/>
                    </a:solidFill>
                  </a:rPr>
                  <a:t>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611" y="2893826"/>
                <a:ext cx="4104456" cy="307777"/>
              </a:xfrm>
              <a:prstGeom prst="rect">
                <a:avLst/>
              </a:prstGeom>
              <a:blipFill rotWithShape="0"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2179" y="1124744"/>
                <a:ext cx="8470301" cy="1449692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ko-KR" alt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/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e>
                          <m:e>
                            <m:r>
                              <a:rPr lang="ko-KR" alt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r>
                  <a:rPr lang="en-US" altLang="ko-KR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6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latinLnBrk="0"/>
                <a:endParaRPr lang="en-US" altLang="ko-KR" sz="1600" dirty="0" smtClean="0">
                  <a:solidFill>
                    <a:schemeClr val="tx1"/>
                  </a:solidFill>
                </a:endParaRP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ko-K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e>
                      </m:d>
                      <m:r>
                        <a:rPr lang="en-US" altLang="ko-KR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600" dirty="0" smtClean="0">
                  <a:solidFill>
                    <a:schemeClr val="tx1"/>
                  </a:solidFill>
                </a:endParaRPr>
              </a:p>
              <a:p>
                <a:pPr latinLnBrk="0"/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79" y="1124744"/>
                <a:ext cx="8470301" cy="1449692"/>
              </a:xfrm>
              <a:prstGeom prst="rect">
                <a:avLst/>
              </a:prstGeom>
              <a:blipFill rotWithShape="0">
                <a:blip r:embed="rId5"/>
                <a:stretch>
                  <a:fillRect t="-29958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00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2179" y="692696"/>
                <a:ext cx="8470301" cy="277063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𝑎𝑟𝑔𝑚𝑎𝑥𝑃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r>
                  <a:rPr lang="en-US" altLang="ko-KR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</a:t>
                </a:r>
              </a:p>
              <a:p>
                <a:pPr latinLnBrk="0"/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Maximize expected log-likelihood relative to probability distribution over hidden variables.</a:t>
                </a:r>
              </a:p>
              <a:p>
                <a:pPr latinLnBrk="0"/>
                <a:endPara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𝑎𝑟𝑔𝑚𝑎𝑥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ko-KR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altLang="ko-KR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altLang="ko-KR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Maximize above equation by Expectation Maximization(EM).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79" y="692696"/>
                <a:ext cx="8470301" cy="2770630"/>
              </a:xfrm>
              <a:prstGeom prst="rect">
                <a:avLst/>
              </a:prstGeom>
              <a:blipFill rotWithShape="0">
                <a:blip r:embed="rId3"/>
                <a:stretch>
                  <a:fillRect l="-576" b="-2643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24329" y="359078"/>
            <a:ext cx="1368152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  <a:latin typeface="+mj-ea"/>
              </a:rPr>
              <a:t>9/12 Group 1</a:t>
            </a:r>
            <a:endParaRPr lang="ko-KR" altLang="en-US" sz="10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27761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  <a:latin typeface="+mj-ea"/>
              </a:rPr>
              <a:t>Lecture Note</a:t>
            </a:r>
            <a:endParaRPr lang="ko-KR" altLang="en-US" sz="1200" b="1" dirty="0">
              <a:solidFill>
                <a:schemeClr val="tx2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2178" y="3782258"/>
                <a:ext cx="8326285" cy="3026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Example)</a:t>
                </a:r>
              </a:p>
              <a:p>
                <a:endPara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   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	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6 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𝑡𝑖𝑚𝑒𝑠</m:t>
                    </m:r>
                  </m:oMath>
                </a14:m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  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				   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4 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𝑡𝑖𝑚𝑒𝑠</m:t>
                    </m:r>
                  </m:oMath>
                </a14:m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=0)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ko-KR" alt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78" y="3782258"/>
                <a:ext cx="8326285" cy="3026534"/>
              </a:xfrm>
              <a:prstGeom prst="rect">
                <a:avLst/>
              </a:prstGeom>
              <a:blipFill rotWithShape="0">
                <a:blip r:embed="rId4"/>
                <a:stretch>
                  <a:fillRect l="-586" t="-1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/>
          <p:cNvSpPr/>
          <p:nvPr/>
        </p:nvSpPr>
        <p:spPr>
          <a:xfrm>
            <a:off x="2809745" y="392186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233681" y="516031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347864" y="516031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5" idx="3"/>
            <a:endCxn id="9" idx="0"/>
          </p:cNvCxnSpPr>
          <p:nvPr/>
        </p:nvCxnSpPr>
        <p:spPr>
          <a:xfrm flipH="1">
            <a:off x="2593721" y="4536492"/>
            <a:ext cx="321477" cy="62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5"/>
            <a:endCxn id="10" idx="0"/>
          </p:cNvCxnSpPr>
          <p:nvPr/>
        </p:nvCxnSpPr>
        <p:spPr>
          <a:xfrm>
            <a:off x="3424372" y="4536492"/>
            <a:ext cx="283532" cy="62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0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2564" y="1340768"/>
                <a:ext cx="8470301" cy="3388556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Expectation Maximization</a:t>
                </a:r>
              </a:p>
              <a:p>
                <a:pPr marL="285750" indent="-285750" latinLnBrk="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Pick initial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 latinLnBrk="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Loop until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doesn’t change much(converge)</a:t>
                </a:r>
              </a:p>
              <a:p>
                <a:pPr marL="285750" indent="-285750" latinLnBrk="0">
                  <a:buFontTx/>
                  <a:buChar char="-"/>
                </a:pPr>
                <a:endPara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ko-KR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endPara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Maximizing expected log-likelihood is equivalent to maximizing MLE in a complete dataset, where counts are replaced by expected counts.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4" y="1340768"/>
                <a:ext cx="8470301" cy="3388556"/>
              </a:xfrm>
              <a:prstGeom prst="rect">
                <a:avLst/>
              </a:prstGeom>
              <a:blipFill rotWithShape="0">
                <a:blip r:embed="rId3"/>
                <a:stretch>
                  <a:fillRect l="-648" t="-1259" b="-1799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24329" y="359078"/>
            <a:ext cx="1368152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  <a:latin typeface="+mj-ea"/>
              </a:rPr>
              <a:t>9/12 Group 1</a:t>
            </a:r>
            <a:endParaRPr lang="ko-KR" altLang="en-US" sz="1000" b="1" dirty="0">
              <a:solidFill>
                <a:schemeClr val="tx2"/>
              </a:solidFill>
              <a:latin typeface="+mj-ea"/>
            </a:endParaRPr>
          </a:p>
          <a:p>
            <a:endParaRPr lang="ko-KR" altLang="en-US" sz="10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27761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  <a:latin typeface="+mj-ea"/>
              </a:rPr>
              <a:t>Lecture Note</a:t>
            </a:r>
            <a:endParaRPr lang="ko-KR" altLang="en-US" sz="1200" b="1" dirty="0">
              <a:solidFill>
                <a:schemeClr val="tx2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37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9" y="6193490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2179" y="908720"/>
                <a:ext cx="8470301" cy="2031325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Example)</a:t>
                </a:r>
              </a:p>
              <a:p>
                <a:pPr latinLnBrk="0"/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	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	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=0;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r>
                  <a:rPr lang="en-US" altLang="ko-KR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 	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=1;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1)</m:t>
                    </m:r>
                  </m:oMath>
                </a14:m>
                <a:endParaRPr lang="en-US" altLang="ko-KR" b="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r>
                  <a:rPr lang="en-US" altLang="ko-KR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 	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=1|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=1)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atinLnBrk="0"/>
                <a:r>
                  <a:rPr lang="en-US" altLang="ko-KR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</a:p>
              <a:p>
                <a:pPr latinLnBrk="0"/>
                <a:r>
                  <a:rPr lang="en-US" altLang="ko-KR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79" y="908720"/>
                <a:ext cx="8470301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576" t="-1802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24329" y="359078"/>
            <a:ext cx="1368152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  <a:latin typeface="+mj-ea"/>
              </a:rPr>
              <a:t>9/12 Group 1</a:t>
            </a:r>
            <a:endParaRPr lang="ko-KR" altLang="en-US" sz="1000" b="1" dirty="0">
              <a:solidFill>
                <a:schemeClr val="tx2"/>
              </a:solidFill>
              <a:latin typeface="+mj-ea"/>
            </a:endParaRPr>
          </a:p>
          <a:p>
            <a:endParaRPr lang="ko-KR" altLang="en-US" sz="10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79" y="359078"/>
            <a:ext cx="227761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  <a:latin typeface="+mj-ea"/>
              </a:rPr>
              <a:t>Lecture Note</a:t>
            </a:r>
            <a:endParaRPr lang="ko-KR" altLang="en-US" sz="12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83568" y="1647384"/>
            <a:ext cx="432048" cy="413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83568" y="2492896"/>
            <a:ext cx="432048" cy="413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2" idx="4"/>
            <a:endCxn id="13" idx="0"/>
          </p:cNvCxnSpPr>
          <p:nvPr/>
        </p:nvCxnSpPr>
        <p:spPr>
          <a:xfrm>
            <a:off x="899592" y="206084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9332" y="2473176"/>
                <a:ext cx="8470301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atinLnBrk="0"/>
                <a:r>
                  <a:rPr lang="en-US" altLang="ko-KR" dirty="0" smtClean="0">
                    <a:solidFill>
                      <a:schemeClr val="tx1"/>
                    </a:solidFill>
                  </a:rPr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 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atinLnBrk="0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atinLnBrk="0"/>
                <a:r>
                  <a:rPr lang="en-US" altLang="ko-KR" dirty="0" smtClean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</a:rPr>
                  <a:t>	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32" y="2473176"/>
                <a:ext cx="8470301" cy="12003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98802"/>
                  </p:ext>
                </p:extLst>
              </p:nvPr>
            </p:nvGraphicFramePr>
            <p:xfrm>
              <a:off x="1344378" y="3246874"/>
              <a:ext cx="6096000" cy="11283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=1|</m:t>
                                </m:r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671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0.54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98802"/>
                  </p:ext>
                </p:extLst>
              </p:nvPr>
            </p:nvGraphicFramePr>
            <p:xfrm>
              <a:off x="1344378" y="3246874"/>
              <a:ext cx="6096000" cy="11283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" t="-1639" r="-100599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400" t="-1639" r="-800" b="-20819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" t="-101639" r="-100599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400" t="-101639" r="-800" b="-108197"/>
                          </a:stretch>
                        </a:blipFill>
                      </a:tcPr>
                    </a:tc>
                  </a:tr>
                  <a:tr h="38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" t="-192188" r="-100599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400" t="-192188" r="-800" b="-312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187624" y="4591111"/>
                <a:ext cx="6696744" cy="1945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0.46∗0.4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0.46∗0.4+0.75∗0.6</m:t>
                        </m:r>
                      </m:den>
                    </m:f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591111"/>
                <a:ext cx="6696744" cy="19454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8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587</Words>
  <Application>Microsoft Office PowerPoint</Application>
  <PresentationFormat>화면 슬라이드 쇼(4:3)</PresentationFormat>
  <Paragraphs>214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SHIM</dc:creator>
  <cp:lastModifiedBy>Park Chansu</cp:lastModifiedBy>
  <cp:revision>102</cp:revision>
  <dcterms:created xsi:type="dcterms:W3CDTF">2014-12-02T10:59:05Z</dcterms:created>
  <dcterms:modified xsi:type="dcterms:W3CDTF">2018-12-03T06:58:51Z</dcterms:modified>
</cp:coreProperties>
</file>