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Comfortaa"/>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Comfortaa-bold.fntdata"/><Relationship Id="rId12" Type="http://schemas.openxmlformats.org/officeDocument/2006/relationships/slide" Target="slides/slide5.xml"/><Relationship Id="rId34" Type="http://schemas.openxmlformats.org/officeDocument/2006/relationships/font" Target="fonts/Comfortaa-regular.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89ba6b84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89ba6b84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89efacbc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89efacbc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89efacbc9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89efacbc9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89efacbc9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89efacbc9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89ba6b84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89ba6b84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89ba6b84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89ba6b84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89ba6b8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89ba6b8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89efacbc9_5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489efacbc9_5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89efacbc9_5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489efacbc9_5_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89efacbc9_5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489efacbc9_5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89efacbc9_9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489efacbc9_9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NSGA-II is the basic adaption of single-objective Genetic algorithm using non-dominated sorting. </a:t>
            </a:r>
            <a:endParaRPr/>
          </a:p>
          <a:p>
            <a:pPr indent="0" lvl="0" marL="0" rtl="0" algn="l">
              <a:lnSpc>
                <a:spcPct val="100000"/>
              </a:lnSpc>
              <a:spcBef>
                <a:spcPts val="0"/>
              </a:spcBef>
              <a:spcAft>
                <a:spcPts val="0"/>
              </a:spcAft>
              <a:buSzPts val="1100"/>
              <a:buNone/>
            </a:pPr>
            <a:r>
              <a:rPr lang="en"/>
              <a:t>It tries to find pareto fronts by comparing every pair of individuals’ objective function. </a:t>
            </a:r>
            <a:endParaRPr/>
          </a:p>
          <a:p>
            <a:pPr indent="0" lvl="0" marL="0" rtl="0" algn="l">
              <a:lnSpc>
                <a:spcPct val="100000"/>
              </a:lnSpc>
              <a:spcBef>
                <a:spcPts val="0"/>
              </a:spcBef>
              <a:spcAft>
                <a:spcPts val="0"/>
              </a:spcAft>
              <a:buSzPts val="1100"/>
              <a:buNone/>
            </a:pPr>
            <a:r>
              <a:rPr lang="en"/>
              <a:t>We first record the pareto front 1, and generate next pareto fronts by decreasing dominated number n_q.</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89ba6b84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89ba6b84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89efacbc9_9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489efacbc9_9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For each generation of NSGA-II, we made a child offspring from the current population with the same size. Then we sort the entire individuals by non-dominated sorting, and cut at the half to maintain the population size.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89efacbc9_9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489efacbc9_9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first initialized the employee allocation matrix for each individual gene as the random number selected from 0 to 0.9. For each individual, we followed the same fitness function.</a:t>
            </a:r>
            <a:endParaRPr/>
          </a:p>
          <a:p>
            <a:pPr indent="0" lvl="0" marL="0" rtl="0" algn="l">
              <a:lnSpc>
                <a:spcPct val="100000"/>
              </a:lnSpc>
              <a:spcBef>
                <a:spcPts val="0"/>
              </a:spcBef>
              <a:spcAft>
                <a:spcPts val="0"/>
              </a:spcAft>
              <a:buSzPts val="1100"/>
              <a:buNone/>
            </a:pPr>
            <a:r>
              <a:rPr lang="en"/>
              <a:t>To generate the offspring, we used simulated binary crossover as crossover operator and polynomial-probability based mutation. </a:t>
            </a:r>
            <a:endParaRPr/>
          </a:p>
          <a:p>
            <a:pPr indent="0" lvl="0" marL="0" rtl="0" algn="l">
              <a:lnSpc>
                <a:spcPct val="100000"/>
              </a:lnSpc>
              <a:spcBef>
                <a:spcPts val="0"/>
              </a:spcBef>
              <a:spcAft>
                <a:spcPts val="0"/>
              </a:spcAft>
              <a:buSzPts val="1100"/>
              <a:buNone/>
            </a:pPr>
            <a:r>
              <a:rPr lang="en"/>
              <a:t>For simulated binary crossover, we first selected 2 pairs of 2 individuals and pick 1 from each pair by crowding distance order, and crossovered that 2 individuals.</a:t>
            </a:r>
            <a:endParaRPr/>
          </a:p>
          <a:p>
            <a:pPr indent="0" lvl="0" marL="0" rtl="0" algn="l">
              <a:lnSpc>
                <a:spcPct val="100000"/>
              </a:lnSpc>
              <a:spcBef>
                <a:spcPts val="0"/>
              </a:spcBef>
              <a:spcAft>
                <a:spcPts val="0"/>
              </a:spcAft>
              <a:buSzPts val="1100"/>
              <a:buNone/>
            </a:pPr>
            <a:r>
              <a:rPr lang="en"/>
              <a:t>For polynomial mutation, we selected each element in the employee allocation matrix by the probability of the proposed function. Then we allocated new random value for them.</a:t>
            </a:r>
            <a:endParaRPr/>
          </a:p>
          <a:p>
            <a:pPr indent="0" lvl="0" marL="0" rtl="0" algn="l">
              <a:lnSpc>
                <a:spcPct val="100000"/>
              </a:lnSpc>
              <a:spcBef>
                <a:spcPts val="0"/>
              </a:spcBef>
              <a:spcAft>
                <a:spcPts val="0"/>
              </a:spcAft>
              <a:buSzPts val="1100"/>
              <a:buNone/>
            </a:pPr>
            <a:r>
              <a:rPr lang="en"/>
              <a:t>We set the population size as 32, crossover rate as 0.9. And we made 1 thousand generation.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89ba6b84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89ba6b84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89ba6b849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89ba6b849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comparison between NSGA2 and MOCell. In the big sight, you can see that the fitness value of both cannot exceed 0.01. It is because that these two GAs failed to get the valid instance from the initial invalid instances only with SBX and the mutation. In detail, You can see the main difference of the increasing phenomena between two algorithms. For each generation, MOCell archives the fitnesses by the comparison of two randomly selected individuals. Because of that, it starts from not the best value among the entire population, but gradually increases. NSGA2 has quite different phenomena. Since the next generation of NSGA2 is made from the sorted mixture of the current population and generated offspring, while the highest fitness value barely changes, the lowest fitness value changes more often.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489ba6b84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89ba6b84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89ba6b84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489ba6b84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489ba6b849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489ba6b849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89ba6b84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89ba6b84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89ba6b84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89ba6b84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89efacbc9_1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89efacbc9_1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89efacbc9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89efacbc9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89ba6b84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89ba6b84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89ba6b849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89ba6b849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89efacbc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89efacbc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슬라이드"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및 내용"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구역 머리글"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콘텐츠 2개"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비교"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만"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빈 화면"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캡션 있는 콘텐츠"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캡션 있는 그림"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및 세로 텍스트"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세로 제목 및 텍스트"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9" name="Shape 129"/>
        <p:cNvGrpSpPr/>
        <p:nvPr/>
      </p:nvGrpSpPr>
      <p:grpSpPr>
        <a:xfrm>
          <a:off x="0" y="0"/>
          <a:ext cx="0" cy="0"/>
          <a:chOff x="0" y="0"/>
          <a:chExt cx="0" cy="0"/>
        </a:xfrm>
      </p:grpSpPr>
      <p:sp>
        <p:nvSpPr>
          <p:cNvPr id="130" name="Google Shape;130;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1" name="Google Shape;131;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2" name="Google Shape;13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3" name="Shape 133"/>
        <p:cNvGrpSpPr/>
        <p:nvPr/>
      </p:nvGrpSpPr>
      <p:grpSpPr>
        <a:xfrm>
          <a:off x="0" y="0"/>
          <a:ext cx="0" cy="0"/>
          <a:chOff x="0" y="0"/>
          <a:chExt cx="0" cy="0"/>
        </a:xfrm>
      </p:grpSpPr>
      <p:sp>
        <p:nvSpPr>
          <p:cNvPr id="134" name="Google Shape;13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6" name="Google Shape;13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9" name="Google Shape;13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0" name="Shape 140"/>
        <p:cNvGrpSpPr/>
        <p:nvPr/>
      </p:nvGrpSpPr>
      <p:grpSpPr>
        <a:xfrm>
          <a:off x="0" y="0"/>
          <a:ext cx="0" cy="0"/>
          <a:chOff x="0" y="0"/>
          <a:chExt cx="0" cy="0"/>
        </a:xfrm>
      </p:grpSpPr>
      <p:sp>
        <p:nvSpPr>
          <p:cNvPr id="141" name="Google Shape;14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2" name="Google Shape;142;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43" name="Google Shape;143;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44" name="Google Shape;14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5" name="Shape 145"/>
        <p:cNvGrpSpPr/>
        <p:nvPr/>
      </p:nvGrpSpPr>
      <p:grpSpPr>
        <a:xfrm>
          <a:off x="0" y="0"/>
          <a:ext cx="0" cy="0"/>
          <a:chOff x="0" y="0"/>
          <a:chExt cx="0" cy="0"/>
        </a:xfrm>
      </p:grpSpPr>
      <p:sp>
        <p:nvSpPr>
          <p:cNvPr id="146" name="Google Shape;14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7" name="Google Shape;14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0" name="Google Shape;150;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51" name="Google Shape;15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52" name="Shape 152"/>
        <p:cNvGrpSpPr/>
        <p:nvPr/>
      </p:nvGrpSpPr>
      <p:grpSpPr>
        <a:xfrm>
          <a:off x="0" y="0"/>
          <a:ext cx="0" cy="0"/>
          <a:chOff x="0" y="0"/>
          <a:chExt cx="0" cy="0"/>
        </a:xfrm>
      </p:grpSpPr>
      <p:sp>
        <p:nvSpPr>
          <p:cNvPr id="153" name="Google Shape;153;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54" name="Google Shape;15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55" name="Shape 155"/>
        <p:cNvGrpSpPr/>
        <p:nvPr/>
      </p:nvGrpSpPr>
      <p:grpSpPr>
        <a:xfrm>
          <a:off x="0" y="0"/>
          <a:ext cx="0" cy="0"/>
          <a:chOff x="0" y="0"/>
          <a:chExt cx="0" cy="0"/>
        </a:xfrm>
      </p:grpSpPr>
      <p:sp>
        <p:nvSpPr>
          <p:cNvPr id="156" name="Google Shape;15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58" name="Google Shape;158;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9" name="Google Shape;159;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0" name="Google Shape;16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61" name="Shape 161"/>
        <p:cNvGrpSpPr/>
        <p:nvPr/>
      </p:nvGrpSpPr>
      <p:grpSpPr>
        <a:xfrm>
          <a:off x="0" y="0"/>
          <a:ext cx="0" cy="0"/>
          <a:chOff x="0" y="0"/>
          <a:chExt cx="0" cy="0"/>
        </a:xfrm>
      </p:grpSpPr>
      <p:sp>
        <p:nvSpPr>
          <p:cNvPr id="162" name="Google Shape;162;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163" name="Google Shape;16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64" name="Shape 164"/>
        <p:cNvGrpSpPr/>
        <p:nvPr/>
      </p:nvGrpSpPr>
      <p:grpSpPr>
        <a:xfrm>
          <a:off x="0" y="0"/>
          <a:ext cx="0" cy="0"/>
          <a:chOff x="0" y="0"/>
          <a:chExt cx="0" cy="0"/>
        </a:xfrm>
      </p:grpSpPr>
      <p:sp>
        <p:nvSpPr>
          <p:cNvPr id="165" name="Google Shape;165;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66" name="Google Shape;166;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67" name="Google Shape;16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8" name="Shape 168"/>
        <p:cNvGrpSpPr/>
        <p:nvPr/>
      </p:nvGrpSpPr>
      <p:grpSpPr>
        <a:xfrm>
          <a:off x="0" y="0"/>
          <a:ext cx="0" cy="0"/>
          <a:chOff x="0" y="0"/>
          <a:chExt cx="0" cy="0"/>
        </a:xfrm>
      </p:grpSpPr>
      <p:sp>
        <p:nvSpPr>
          <p:cNvPr id="169" name="Google Shape;16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27" name="Google Shape;12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8" name="Google Shape;12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1.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t>Comparison of Meta-heuristic Optimizations for SPMP with impacts of Team Efficiency</a:t>
            </a:r>
            <a:endParaRPr sz="7400"/>
          </a:p>
        </p:txBody>
      </p:sp>
      <p:sp>
        <p:nvSpPr>
          <p:cNvPr id="175" name="Google Shape;175;p3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100"/>
              <a:t>Team 12</a:t>
            </a:r>
            <a:endParaRPr b="1" sz="2100"/>
          </a:p>
          <a:p>
            <a:pPr indent="0" lvl="0" marL="0" rtl="0" algn="ctr">
              <a:spcBef>
                <a:spcPts val="0"/>
              </a:spcBef>
              <a:spcAft>
                <a:spcPts val="0"/>
              </a:spcAft>
              <a:buNone/>
            </a:pPr>
            <a:r>
              <a:rPr lang="en" sz="2100"/>
              <a:t>Jaehoon Choi</a:t>
            </a:r>
            <a:endParaRPr sz="2100"/>
          </a:p>
          <a:p>
            <a:pPr indent="0" lvl="0" marL="0" rtl="0" algn="ctr">
              <a:spcBef>
                <a:spcPts val="0"/>
              </a:spcBef>
              <a:spcAft>
                <a:spcPts val="0"/>
              </a:spcAft>
              <a:buNone/>
            </a:pPr>
            <a:r>
              <a:rPr lang="en" sz="2100"/>
              <a:t>Chansu Park</a:t>
            </a:r>
            <a:endParaRPr sz="2100"/>
          </a:p>
          <a:p>
            <a:pPr indent="0" lvl="0" marL="0" rtl="0" algn="ctr">
              <a:spcBef>
                <a:spcPts val="0"/>
              </a:spcBef>
              <a:spcAft>
                <a:spcPts val="0"/>
              </a:spcAft>
              <a:buNone/>
            </a:pPr>
            <a:r>
              <a:rPr lang="en" sz="2100"/>
              <a:t>Phan Duy Loc</a:t>
            </a:r>
            <a:endParaRPr sz="2100"/>
          </a:p>
          <a:p>
            <a:pPr indent="0" lvl="0" marL="0" rtl="0" algn="ctr">
              <a:spcBef>
                <a:spcPts val="0"/>
              </a:spcBef>
              <a:spcAft>
                <a:spcPts val="0"/>
              </a:spcAft>
              <a:buNone/>
            </a:pPr>
            <a:r>
              <a:rPr lang="en" sz="2100"/>
              <a:t>Eunji Lee</a:t>
            </a:r>
            <a:endParaRPr sz="21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Overview</a:t>
            </a:r>
            <a:endParaRPr/>
          </a:p>
        </p:txBody>
      </p:sp>
      <p:pic>
        <p:nvPicPr>
          <p:cNvPr id="239" name="Google Shape;239;p46"/>
          <p:cNvPicPr preferRelativeResize="0"/>
          <p:nvPr/>
        </p:nvPicPr>
        <p:blipFill rotWithShape="1">
          <a:blip r:embed="rId3">
            <a:alphaModFix/>
          </a:blip>
          <a:srcRect b="0" l="13865" r="8367" t="0"/>
          <a:stretch/>
        </p:blipFill>
        <p:spPr>
          <a:xfrm>
            <a:off x="621400" y="1208400"/>
            <a:ext cx="6626426" cy="3348100"/>
          </a:xfrm>
          <a:prstGeom prst="rect">
            <a:avLst/>
          </a:prstGeom>
          <a:noFill/>
          <a:ln>
            <a:noFill/>
          </a:ln>
        </p:spPr>
      </p:pic>
      <p:sp>
        <p:nvSpPr>
          <p:cNvPr id="240" name="Google Shape;240;p46"/>
          <p:cNvSpPr txBox="1"/>
          <p:nvPr/>
        </p:nvSpPr>
        <p:spPr>
          <a:xfrm>
            <a:off x="4305125" y="3900500"/>
            <a:ext cx="1852800" cy="3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(is neighbor in tabu list?)</a:t>
            </a:r>
            <a:endParaRPr sz="1200"/>
          </a:p>
        </p:txBody>
      </p:sp>
      <p:sp>
        <p:nvSpPr>
          <p:cNvPr id="241" name="Google Shape;241;p46"/>
          <p:cNvSpPr txBox="1"/>
          <p:nvPr/>
        </p:nvSpPr>
        <p:spPr>
          <a:xfrm>
            <a:off x="7084350" y="3028400"/>
            <a:ext cx="14280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 add it to the tabu list &amp; update best solution found if possible</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7"/>
          <p:cNvSpPr txBox="1"/>
          <p:nvPr>
            <p:ph type="title"/>
          </p:nvPr>
        </p:nvSpPr>
        <p:spPr>
          <a:xfrm>
            <a:off x="311700" y="445025"/>
            <a:ext cx="861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Adaptation to Solve Human Resource Allocation (1/2)</a:t>
            </a:r>
            <a:endParaRPr/>
          </a:p>
        </p:txBody>
      </p:sp>
      <p:sp>
        <p:nvSpPr>
          <p:cNvPr id="247" name="Google Shape;247;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Fitness function? How to know which solution is the best?</a:t>
            </a:r>
            <a:endParaRPr/>
          </a:p>
          <a:p>
            <a:pPr indent="-342900" lvl="0" marL="914400" rtl="0" algn="l">
              <a:spcBef>
                <a:spcPts val="0"/>
              </a:spcBef>
              <a:spcAft>
                <a:spcPts val="0"/>
              </a:spcAft>
              <a:buSzPts val="1800"/>
              <a:buChar char="-"/>
            </a:pPr>
            <a:r>
              <a:rPr lang="en"/>
              <a:t>Apply and use the fitness function introduced by Nanlin &amp; Xin (CEC14)</a:t>
            </a:r>
            <a:endParaRPr/>
          </a:p>
          <a:p>
            <a:pPr indent="-342900" lvl="0" marL="457200" rtl="0" algn="l">
              <a:spcBef>
                <a:spcPts val="0"/>
              </a:spcBef>
              <a:spcAft>
                <a:spcPts val="0"/>
              </a:spcAft>
              <a:buSzPts val="1800"/>
              <a:buAutoNum type="arabicPeriod"/>
            </a:pPr>
            <a:r>
              <a:rPr lang="en"/>
              <a:t>How to generate neighbors?</a:t>
            </a:r>
            <a:endParaRPr/>
          </a:p>
          <a:p>
            <a:pPr indent="-342900" lvl="0" marL="914400" rtl="0" algn="l">
              <a:spcBef>
                <a:spcPts val="0"/>
              </a:spcBef>
              <a:spcAft>
                <a:spcPts val="0"/>
              </a:spcAft>
              <a:buSzPts val="1800"/>
              <a:buChar char="-"/>
            </a:pPr>
            <a:r>
              <a:rPr lang="en"/>
              <a:t>For each entry in allocation matrix, change the value by a certain </a:t>
            </a:r>
            <a:r>
              <a:rPr lang="en">
                <a:latin typeface="Comfortaa"/>
                <a:ea typeface="Comfortaa"/>
                <a:cs typeface="Comfortaa"/>
                <a:sym typeface="Comfortaa"/>
              </a:rPr>
              <a:t>dist</a:t>
            </a:r>
            <a:endParaRPr>
              <a:latin typeface="Comfortaa"/>
              <a:ea typeface="Comfortaa"/>
              <a:cs typeface="Comfortaa"/>
              <a:sym typeface="Comfortaa"/>
            </a:endParaRPr>
          </a:p>
          <a:p>
            <a:pPr indent="-342900" lvl="0" marL="914400" rtl="0" algn="l">
              <a:spcBef>
                <a:spcPts val="0"/>
              </a:spcBef>
              <a:spcAft>
                <a:spcPts val="0"/>
              </a:spcAft>
              <a:buSzPts val="1800"/>
              <a:buChar char="-"/>
            </a:pPr>
            <a:r>
              <a:rPr lang="en"/>
              <a:t>Example: add/minus 0.1 to the first entry generates 2 new neighbors</a:t>
            </a:r>
            <a:endParaRPr/>
          </a:p>
          <a:p>
            <a:pPr indent="0" lvl="0" marL="0" rtl="0" algn="l">
              <a:spcBef>
                <a:spcPts val="1600"/>
              </a:spcBef>
              <a:spcAft>
                <a:spcPts val="1600"/>
              </a:spcAft>
              <a:buNone/>
            </a:pPr>
            <a:r>
              <a:t/>
            </a:r>
            <a:endParaRPr/>
          </a:p>
        </p:txBody>
      </p:sp>
      <p:grpSp>
        <p:nvGrpSpPr>
          <p:cNvPr id="248" name="Google Shape;248;p47"/>
          <p:cNvGrpSpPr/>
          <p:nvPr/>
        </p:nvGrpSpPr>
        <p:grpSpPr>
          <a:xfrm>
            <a:off x="2295725" y="3087796"/>
            <a:ext cx="4552546" cy="1616325"/>
            <a:chOff x="1612850" y="3305771"/>
            <a:chExt cx="4552546" cy="1616325"/>
          </a:xfrm>
        </p:grpSpPr>
        <p:pic>
          <p:nvPicPr>
            <p:cNvPr id="249" name="Google Shape;249;p47"/>
            <p:cNvPicPr preferRelativeResize="0"/>
            <p:nvPr/>
          </p:nvPicPr>
          <p:blipFill>
            <a:blip r:embed="rId3">
              <a:alphaModFix/>
            </a:blip>
            <a:stretch>
              <a:fillRect/>
            </a:stretch>
          </p:blipFill>
          <p:spPr>
            <a:xfrm>
              <a:off x="1612850" y="3730825"/>
              <a:ext cx="1885800" cy="646350"/>
            </a:xfrm>
            <a:prstGeom prst="rect">
              <a:avLst/>
            </a:prstGeom>
            <a:noFill/>
            <a:ln>
              <a:noFill/>
            </a:ln>
          </p:spPr>
        </p:pic>
        <p:pic>
          <p:nvPicPr>
            <p:cNvPr id="250" name="Google Shape;250;p47"/>
            <p:cNvPicPr preferRelativeResize="0"/>
            <p:nvPr/>
          </p:nvPicPr>
          <p:blipFill>
            <a:blip r:embed="rId4">
              <a:alphaModFix/>
            </a:blip>
            <a:stretch>
              <a:fillRect/>
            </a:stretch>
          </p:blipFill>
          <p:spPr>
            <a:xfrm>
              <a:off x="4292146" y="3305771"/>
              <a:ext cx="1860704" cy="646350"/>
            </a:xfrm>
            <a:prstGeom prst="rect">
              <a:avLst/>
            </a:prstGeom>
            <a:noFill/>
            <a:ln>
              <a:noFill/>
            </a:ln>
          </p:spPr>
        </p:pic>
        <p:cxnSp>
          <p:nvCxnSpPr>
            <p:cNvPr id="251" name="Google Shape;251;p47"/>
            <p:cNvCxnSpPr>
              <a:stCxn id="249" idx="3"/>
              <a:endCxn id="250" idx="1"/>
            </p:cNvCxnSpPr>
            <p:nvPr/>
          </p:nvCxnSpPr>
          <p:spPr>
            <a:xfrm flipH="1" rot="10800000">
              <a:off x="3498650" y="3628900"/>
              <a:ext cx="793500" cy="425100"/>
            </a:xfrm>
            <a:prstGeom prst="straightConnector1">
              <a:avLst/>
            </a:prstGeom>
            <a:noFill/>
            <a:ln cap="flat" cmpd="sng" w="9525">
              <a:solidFill>
                <a:schemeClr val="dk2"/>
              </a:solidFill>
              <a:prstDash val="solid"/>
              <a:round/>
              <a:headEnd len="med" w="med" type="none"/>
              <a:tailEnd len="med" w="med" type="triangle"/>
            </a:ln>
          </p:spPr>
        </p:cxnSp>
        <p:cxnSp>
          <p:nvCxnSpPr>
            <p:cNvPr id="252" name="Google Shape;252;p47"/>
            <p:cNvCxnSpPr>
              <a:stCxn id="249" idx="3"/>
              <a:endCxn id="253" idx="1"/>
            </p:cNvCxnSpPr>
            <p:nvPr/>
          </p:nvCxnSpPr>
          <p:spPr>
            <a:xfrm>
              <a:off x="3498650" y="4054000"/>
              <a:ext cx="780900" cy="542700"/>
            </a:xfrm>
            <a:prstGeom prst="straightConnector1">
              <a:avLst/>
            </a:prstGeom>
            <a:noFill/>
            <a:ln cap="flat" cmpd="sng" w="9525">
              <a:solidFill>
                <a:schemeClr val="dk2"/>
              </a:solidFill>
              <a:prstDash val="solid"/>
              <a:round/>
              <a:headEnd len="med" w="med" type="none"/>
              <a:tailEnd len="med" w="med" type="triangle"/>
            </a:ln>
          </p:spPr>
        </p:cxnSp>
        <p:pic>
          <p:nvPicPr>
            <p:cNvPr id="253" name="Google Shape;253;p47"/>
            <p:cNvPicPr preferRelativeResize="0"/>
            <p:nvPr/>
          </p:nvPicPr>
          <p:blipFill>
            <a:blip r:embed="rId5">
              <a:alphaModFix/>
            </a:blip>
            <a:stretch>
              <a:fillRect/>
            </a:stretch>
          </p:blipFill>
          <p:spPr>
            <a:xfrm>
              <a:off x="4279596" y="4271126"/>
              <a:ext cx="1885800" cy="65097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8"/>
          <p:cNvSpPr txBox="1"/>
          <p:nvPr>
            <p:ph type="title"/>
          </p:nvPr>
        </p:nvSpPr>
        <p:spPr>
          <a:xfrm>
            <a:off x="311700" y="445025"/>
            <a:ext cx="861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Adaptation to Solve Human Resource Allocation (2/2)</a:t>
            </a:r>
            <a:endParaRPr/>
          </a:p>
        </p:txBody>
      </p:sp>
      <p:sp>
        <p:nvSpPr>
          <p:cNvPr id="259" name="Google Shape;259;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3"/>
            </a:pPr>
            <a:r>
              <a:rPr lang="en"/>
              <a:t>Should </a:t>
            </a:r>
            <a:r>
              <a:rPr lang="en">
                <a:latin typeface="Comfortaa"/>
                <a:ea typeface="Comfortaa"/>
                <a:cs typeface="Comfortaa"/>
                <a:sym typeface="Comfortaa"/>
              </a:rPr>
              <a:t>dist </a:t>
            </a:r>
            <a:r>
              <a:rPr lang="en"/>
              <a:t>used to generate neighbors be fixed? </a:t>
            </a:r>
            <a:endParaRPr/>
          </a:p>
          <a:p>
            <a:pPr indent="-342900" lvl="0" marL="914400" rtl="0" algn="l">
              <a:spcBef>
                <a:spcPts val="0"/>
              </a:spcBef>
              <a:spcAft>
                <a:spcPts val="0"/>
              </a:spcAft>
              <a:buSzPts val="1800"/>
              <a:buChar char="-"/>
            </a:pPr>
            <a:r>
              <a:rPr lang="en"/>
              <a:t>We tried 2 different ways to set value of </a:t>
            </a:r>
            <a:r>
              <a:rPr lang="en">
                <a:latin typeface="Comfortaa"/>
                <a:ea typeface="Comfortaa"/>
                <a:cs typeface="Comfortaa"/>
                <a:sym typeface="Comfortaa"/>
              </a:rPr>
              <a:t>dist </a:t>
            </a:r>
            <a:endParaRPr/>
          </a:p>
          <a:p>
            <a:pPr indent="-342900" lvl="0" marL="1371600" rtl="0" algn="l">
              <a:spcBef>
                <a:spcPts val="0"/>
              </a:spcBef>
              <a:spcAft>
                <a:spcPts val="0"/>
              </a:spcAft>
              <a:buSzPts val="1800"/>
              <a:buAutoNum type="alphaLcPeriod"/>
            </a:pPr>
            <a:r>
              <a:rPr lang="en"/>
              <a:t>Fixed value = 0.1</a:t>
            </a:r>
            <a:endParaRPr/>
          </a:p>
          <a:p>
            <a:pPr indent="-342900" lvl="0" marL="1371600" rtl="0" algn="l">
              <a:spcBef>
                <a:spcPts val="0"/>
              </a:spcBef>
              <a:spcAft>
                <a:spcPts val="0"/>
              </a:spcAft>
              <a:buSzPts val="1800"/>
              <a:buAutoNum type="alphaLcPeriod"/>
            </a:pPr>
            <a:r>
              <a:rPr lang="en"/>
              <a:t>Randomized value at each iteration {0.1, 0.2, …, 0.9}</a:t>
            </a:r>
            <a:endParaRPr/>
          </a:p>
          <a:p>
            <a:pPr indent="-342900" lvl="0" marL="457200" rtl="0" algn="l">
              <a:spcBef>
                <a:spcPts val="0"/>
              </a:spcBef>
              <a:spcAft>
                <a:spcPts val="0"/>
              </a:spcAft>
              <a:buSzPts val="1800"/>
              <a:buAutoNum type="arabicPeriod" startAt="3"/>
            </a:pPr>
            <a:r>
              <a:rPr lang="en"/>
              <a:t>What should be the size of tabu list?</a:t>
            </a:r>
            <a:endParaRPr/>
          </a:p>
          <a:p>
            <a:pPr indent="-342900" lvl="0" marL="914400" rtl="0" algn="l">
              <a:spcBef>
                <a:spcPts val="0"/>
              </a:spcBef>
              <a:spcAft>
                <a:spcPts val="0"/>
              </a:spcAft>
              <a:buSzPts val="1800"/>
              <a:buChar char="-"/>
            </a:pPr>
            <a:r>
              <a:rPr lang="en"/>
              <a:t>Our experiment compares the technique’s performance within the first 1000 iterations so we chose the tabu list size to be 25, 50 or 100</a:t>
            </a:r>
            <a:endParaRPr/>
          </a:p>
          <a:p>
            <a:pPr indent="-342900" lvl="0" marL="914400" rtl="0" algn="l">
              <a:spcBef>
                <a:spcPts val="0"/>
              </a:spcBef>
              <a:spcAft>
                <a:spcPts val="0"/>
              </a:spcAft>
              <a:buSzPts val="1800"/>
              <a:buChar char="-"/>
            </a:pPr>
            <a:r>
              <a:rPr lang="en"/>
              <a:t>However, there were no difference in the results so in comparison we will only show data for tabu list size 50</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 Colony Optimization</a:t>
            </a:r>
            <a:endParaRPr/>
          </a:p>
        </p:txBody>
      </p:sp>
      <p:sp>
        <p:nvSpPr>
          <p:cNvPr id="265" name="Google Shape;265;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6" name="Google Shape;266;p49"/>
          <p:cNvPicPr preferRelativeResize="0"/>
          <p:nvPr/>
        </p:nvPicPr>
        <p:blipFill>
          <a:blip r:embed="rId3">
            <a:alphaModFix/>
          </a:blip>
          <a:stretch>
            <a:fillRect/>
          </a:stretch>
        </p:blipFill>
        <p:spPr>
          <a:xfrm>
            <a:off x="311700" y="1515150"/>
            <a:ext cx="8198050" cy="1739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 Colony Optimization</a:t>
            </a:r>
            <a:endParaRPr/>
          </a:p>
        </p:txBody>
      </p:sp>
      <p:sp>
        <p:nvSpPr>
          <p:cNvPr id="272" name="Google Shape;272;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 population = 10</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Ants choose next tasks to carry out among available tasks based on pheromone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Ants then choose which employees to assign to the task also based on a different pheromone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Employees are chosen so that the solution is valid : no overwork or missing skills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 Colony Optimization</a:t>
            </a:r>
            <a:endParaRPr/>
          </a:p>
        </p:txBody>
      </p:sp>
      <p:sp>
        <p:nvSpPr>
          <p:cNvPr id="278" name="Google Shape;278;p51"/>
          <p:cNvSpPr txBox="1"/>
          <p:nvPr>
            <p:ph idx="1" type="body"/>
          </p:nvPr>
        </p:nvSpPr>
        <p:spPr>
          <a:xfrm>
            <a:off x="363125" y="1183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pheromone:</a:t>
            </a:r>
            <a:endParaRPr/>
          </a:p>
          <a:p>
            <a:pPr indent="0" lvl="0" marL="0" rtl="0" algn="l">
              <a:spcBef>
                <a:spcPts val="1600"/>
              </a:spcBef>
              <a:spcAft>
                <a:spcPts val="0"/>
              </a:spcAft>
              <a:buNone/>
            </a:pPr>
            <a:r>
              <a:rPr lang="en"/>
              <a:t>	Stores how likely a task-to-task edge is to occur</a:t>
            </a:r>
            <a:endParaRPr/>
          </a:p>
          <a:p>
            <a:pPr indent="0" lvl="0" marL="0" rtl="0" algn="l">
              <a:spcBef>
                <a:spcPts val="1600"/>
              </a:spcBef>
              <a:spcAft>
                <a:spcPts val="0"/>
              </a:spcAft>
              <a:buNone/>
            </a:pPr>
            <a:r>
              <a:rPr lang="en"/>
              <a:t>Employee pheromone:</a:t>
            </a:r>
            <a:endParaRPr/>
          </a:p>
          <a:p>
            <a:pPr indent="0" lvl="0" marL="0" rtl="0" algn="l">
              <a:spcBef>
                <a:spcPts val="1600"/>
              </a:spcBef>
              <a:spcAft>
                <a:spcPts val="0"/>
              </a:spcAft>
              <a:buNone/>
            </a:pPr>
            <a:r>
              <a:rPr lang="en"/>
              <a:t>	Stores how likely an employee is to be assigned to a task</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Pheromone is updated based on best solution among the ants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5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Arial"/>
              <a:buNone/>
            </a:pPr>
            <a:r>
              <a:rPr lang="en" sz="2800"/>
              <a:t>MOCell </a:t>
            </a:r>
            <a:r>
              <a:rPr lang="en" sz="2800"/>
              <a:t>Implementation-summary</a:t>
            </a:r>
            <a:endParaRPr sz="2800"/>
          </a:p>
        </p:txBody>
      </p:sp>
      <p:sp>
        <p:nvSpPr>
          <p:cNvPr id="284" name="Google Shape;284;p52"/>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00"/>
              <a:buNone/>
            </a:pPr>
            <a:r>
              <a:rPr lang="en" sz="1100"/>
              <a:t> </a:t>
            </a:r>
            <a:endParaRPr sz="1100"/>
          </a:p>
        </p:txBody>
      </p:sp>
      <p:pic>
        <p:nvPicPr>
          <p:cNvPr descr="mocell algorithmì ëí ì´ë¯¸ì§ ê²ìê²°ê³¼" id="285" name="Google Shape;285;p52"/>
          <p:cNvPicPr preferRelativeResize="0"/>
          <p:nvPr/>
        </p:nvPicPr>
        <p:blipFill rotWithShape="1">
          <a:blip r:embed="rId3">
            <a:alphaModFix/>
          </a:blip>
          <a:srcRect b="0" l="0" r="0" t="0"/>
          <a:stretch/>
        </p:blipFill>
        <p:spPr>
          <a:xfrm>
            <a:off x="1156909" y="1250157"/>
            <a:ext cx="7358441" cy="33647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Arial"/>
              <a:buNone/>
            </a:pPr>
            <a:r>
              <a:rPr lang="en" sz="2800"/>
              <a:t> MOCell Implementation-gene</a:t>
            </a:r>
            <a:endParaRPr sz="2800"/>
          </a:p>
        </p:txBody>
      </p:sp>
      <p:sp>
        <p:nvSpPr>
          <p:cNvPr id="291" name="Google Shape;291;p5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00"/>
              <a:buNone/>
            </a:pPr>
            <a:r>
              <a:rPr lang="en" sz="1100"/>
              <a:t> </a:t>
            </a:r>
            <a:endParaRPr sz="1100"/>
          </a:p>
        </p:txBody>
      </p:sp>
      <p:pic>
        <p:nvPicPr>
          <p:cNvPr id="292" name="Google Shape;292;p53"/>
          <p:cNvPicPr preferRelativeResize="0"/>
          <p:nvPr/>
        </p:nvPicPr>
        <p:blipFill rotWithShape="1">
          <a:blip r:embed="rId3">
            <a:alphaModFix/>
          </a:blip>
          <a:srcRect b="0" l="34995" r="0" t="0"/>
          <a:stretch/>
        </p:blipFill>
        <p:spPr>
          <a:xfrm>
            <a:off x="1837188" y="1369219"/>
            <a:ext cx="289420" cy="2483374"/>
          </a:xfrm>
          <a:prstGeom prst="rect">
            <a:avLst/>
          </a:prstGeom>
          <a:noFill/>
          <a:ln>
            <a:noFill/>
          </a:ln>
        </p:spPr>
      </p:pic>
      <p:pic>
        <p:nvPicPr>
          <p:cNvPr id="293" name="Google Shape;293;p53"/>
          <p:cNvPicPr preferRelativeResize="0"/>
          <p:nvPr/>
        </p:nvPicPr>
        <p:blipFill rotWithShape="1">
          <a:blip r:embed="rId3">
            <a:alphaModFix/>
          </a:blip>
          <a:srcRect b="0" l="34995" r="0" t="0"/>
          <a:stretch/>
        </p:blipFill>
        <p:spPr>
          <a:xfrm rot="10800000">
            <a:off x="5214018" y="1375510"/>
            <a:ext cx="289420" cy="2483374"/>
          </a:xfrm>
          <a:prstGeom prst="rect">
            <a:avLst/>
          </a:prstGeom>
          <a:noFill/>
          <a:ln>
            <a:noFill/>
          </a:ln>
        </p:spPr>
      </p:pic>
      <p:sp>
        <p:nvSpPr>
          <p:cNvPr id="294" name="Google Shape;294;p53"/>
          <p:cNvSpPr txBox="1"/>
          <p:nvPr/>
        </p:nvSpPr>
        <p:spPr>
          <a:xfrm>
            <a:off x="2214694" y="1484851"/>
            <a:ext cx="824218"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400" u="none" cap="none" strike="noStrike">
                <a:solidFill>
                  <a:schemeClr val="dk1"/>
                </a:solidFill>
                <a:latin typeface="Arial"/>
                <a:ea typeface="Arial"/>
                <a:cs typeface="Arial"/>
                <a:sym typeface="Arial"/>
              </a:rPr>
              <a:t>X</a:t>
            </a:r>
            <a:r>
              <a:rPr b="0" i="0" lang="en" sz="800" u="none" cap="none" strike="noStrike">
                <a:solidFill>
                  <a:schemeClr val="dk1"/>
                </a:solidFill>
                <a:latin typeface="Arial"/>
                <a:ea typeface="Arial"/>
                <a:cs typeface="Arial"/>
                <a:sym typeface="Arial"/>
              </a:rPr>
              <a:t>11</a:t>
            </a:r>
            <a:r>
              <a:rPr b="0" i="0" lang="en" sz="1400" u="none" cap="none" strike="noStrike">
                <a:solidFill>
                  <a:schemeClr val="dk1"/>
                </a:solidFill>
                <a:latin typeface="Arial"/>
                <a:ea typeface="Arial"/>
                <a:cs typeface="Arial"/>
                <a:sym typeface="Arial"/>
              </a:rPr>
              <a:t> X</a:t>
            </a:r>
            <a:r>
              <a:rPr b="0" i="0" lang="en" sz="800" u="none" cap="none" strike="noStrike">
                <a:solidFill>
                  <a:schemeClr val="dk1"/>
                </a:solidFill>
                <a:latin typeface="Arial"/>
                <a:ea typeface="Arial"/>
                <a:cs typeface="Arial"/>
                <a:sym typeface="Arial"/>
              </a:rPr>
              <a:t>12</a:t>
            </a:r>
            <a:r>
              <a:rPr b="0" i="0" lang="en" sz="1400" u="none" cap="none" strike="noStrike">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p:txBody>
      </p:sp>
      <p:sp>
        <p:nvSpPr>
          <p:cNvPr id="295" name="Google Shape;295;p53"/>
          <p:cNvSpPr/>
          <p:nvPr/>
        </p:nvSpPr>
        <p:spPr>
          <a:xfrm>
            <a:off x="4726687" y="1484851"/>
            <a:ext cx="366927"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X</a:t>
            </a:r>
            <a:r>
              <a:rPr lang="en" sz="900">
                <a:solidFill>
                  <a:schemeClr val="dk1"/>
                </a:solidFill>
                <a:latin typeface="Arial"/>
                <a:ea typeface="Arial"/>
                <a:cs typeface="Arial"/>
                <a:sym typeface="Arial"/>
              </a:rPr>
              <a:t>1E</a:t>
            </a:r>
            <a:endParaRPr sz="1400">
              <a:solidFill>
                <a:schemeClr val="dk1"/>
              </a:solidFill>
              <a:latin typeface="Arial"/>
              <a:ea typeface="Arial"/>
              <a:cs typeface="Arial"/>
              <a:sym typeface="Arial"/>
            </a:endParaRPr>
          </a:p>
        </p:txBody>
      </p:sp>
      <p:sp>
        <p:nvSpPr>
          <p:cNvPr id="296" name="Google Shape;296;p53"/>
          <p:cNvSpPr/>
          <p:nvPr/>
        </p:nvSpPr>
        <p:spPr>
          <a:xfrm>
            <a:off x="1079024" y="1549125"/>
            <a:ext cx="8241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Task1</a:t>
            </a:r>
            <a:endParaRPr sz="1400">
              <a:solidFill>
                <a:schemeClr val="dk1"/>
              </a:solidFill>
              <a:latin typeface="Arial"/>
              <a:ea typeface="Arial"/>
              <a:cs typeface="Arial"/>
              <a:sym typeface="Arial"/>
            </a:endParaRPr>
          </a:p>
        </p:txBody>
      </p:sp>
      <p:sp>
        <p:nvSpPr>
          <p:cNvPr id="297" name="Google Shape;297;p53"/>
          <p:cNvSpPr/>
          <p:nvPr/>
        </p:nvSpPr>
        <p:spPr>
          <a:xfrm>
            <a:off x="1079026" y="3335675"/>
            <a:ext cx="7569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Task T</a:t>
            </a:r>
            <a:endParaRPr sz="1400">
              <a:solidFill>
                <a:schemeClr val="dk1"/>
              </a:solidFill>
              <a:latin typeface="Arial"/>
              <a:ea typeface="Arial"/>
              <a:cs typeface="Arial"/>
              <a:sym typeface="Arial"/>
            </a:endParaRPr>
          </a:p>
        </p:txBody>
      </p:sp>
      <p:sp>
        <p:nvSpPr>
          <p:cNvPr id="298" name="Google Shape;298;p53"/>
          <p:cNvSpPr txBox="1"/>
          <p:nvPr/>
        </p:nvSpPr>
        <p:spPr>
          <a:xfrm>
            <a:off x="2220987" y="3335672"/>
            <a:ext cx="824218"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X</a:t>
            </a:r>
            <a:r>
              <a:rPr lang="en" sz="800">
                <a:solidFill>
                  <a:schemeClr val="dk1"/>
                </a:solidFill>
                <a:latin typeface="Arial"/>
                <a:ea typeface="Arial"/>
                <a:cs typeface="Arial"/>
                <a:sym typeface="Arial"/>
              </a:rPr>
              <a:t>T1</a:t>
            </a:r>
            <a:r>
              <a:rPr lang="en" sz="1400">
                <a:solidFill>
                  <a:schemeClr val="dk1"/>
                </a:solidFill>
                <a:latin typeface="Arial"/>
                <a:ea typeface="Arial"/>
                <a:cs typeface="Arial"/>
                <a:sym typeface="Arial"/>
              </a:rPr>
              <a:t> X</a:t>
            </a:r>
            <a:r>
              <a:rPr lang="en" sz="800">
                <a:solidFill>
                  <a:schemeClr val="dk1"/>
                </a:solidFill>
                <a:latin typeface="Arial"/>
                <a:ea typeface="Arial"/>
                <a:cs typeface="Arial"/>
                <a:sym typeface="Arial"/>
              </a:rPr>
              <a:t>T2</a:t>
            </a:r>
            <a:r>
              <a:rPr lang="en"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p:txBody>
      </p:sp>
      <p:sp>
        <p:nvSpPr>
          <p:cNvPr id="299" name="Google Shape;299;p53"/>
          <p:cNvSpPr/>
          <p:nvPr/>
        </p:nvSpPr>
        <p:spPr>
          <a:xfrm>
            <a:off x="4674921" y="3335672"/>
            <a:ext cx="364522"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X</a:t>
            </a:r>
            <a:r>
              <a:rPr lang="en" sz="900">
                <a:solidFill>
                  <a:schemeClr val="dk1"/>
                </a:solidFill>
                <a:latin typeface="Arial"/>
                <a:ea typeface="Arial"/>
                <a:cs typeface="Arial"/>
                <a:sym typeface="Arial"/>
              </a:rPr>
              <a:t>TE</a:t>
            </a:r>
            <a:endParaRPr sz="1400">
              <a:solidFill>
                <a:schemeClr val="dk1"/>
              </a:solidFill>
              <a:latin typeface="Arial"/>
              <a:ea typeface="Arial"/>
              <a:cs typeface="Arial"/>
              <a:sym typeface="Arial"/>
            </a:endParaRPr>
          </a:p>
        </p:txBody>
      </p:sp>
      <p:sp>
        <p:nvSpPr>
          <p:cNvPr id="300" name="Google Shape;300;p53"/>
          <p:cNvSpPr/>
          <p:nvPr/>
        </p:nvSpPr>
        <p:spPr>
          <a:xfrm>
            <a:off x="2208699" y="1125600"/>
            <a:ext cx="1215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Employee 1 </a:t>
            </a:r>
            <a:endParaRPr sz="1400">
              <a:solidFill>
                <a:schemeClr val="dk1"/>
              </a:solidFill>
              <a:latin typeface="Arial"/>
              <a:ea typeface="Arial"/>
              <a:cs typeface="Arial"/>
              <a:sym typeface="Arial"/>
            </a:endParaRPr>
          </a:p>
        </p:txBody>
      </p:sp>
      <p:sp>
        <p:nvSpPr>
          <p:cNvPr id="301" name="Google Shape;301;p53"/>
          <p:cNvSpPr/>
          <p:nvPr/>
        </p:nvSpPr>
        <p:spPr>
          <a:xfrm>
            <a:off x="4534849" y="1138200"/>
            <a:ext cx="1303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Employee</a:t>
            </a:r>
            <a:r>
              <a:rPr lang="en">
                <a:solidFill>
                  <a:schemeClr val="dk1"/>
                </a:solidFill>
              </a:rPr>
              <a:t> </a:t>
            </a:r>
            <a:r>
              <a:rPr lang="en" sz="1400">
                <a:solidFill>
                  <a:schemeClr val="dk1"/>
                </a:solidFill>
                <a:latin typeface="Arial"/>
                <a:ea typeface="Arial"/>
                <a:cs typeface="Arial"/>
                <a:sym typeface="Arial"/>
              </a:rPr>
              <a:t>E</a:t>
            </a:r>
            <a:endParaRPr sz="1400">
              <a:solidFill>
                <a:schemeClr val="dk1"/>
              </a:solidFill>
              <a:latin typeface="Arial"/>
              <a:ea typeface="Arial"/>
              <a:cs typeface="Arial"/>
              <a:sym typeface="Arial"/>
            </a:endParaRPr>
          </a:p>
        </p:txBody>
      </p:sp>
      <p:sp>
        <p:nvSpPr>
          <p:cNvPr id="302" name="Google Shape;302;p53"/>
          <p:cNvSpPr/>
          <p:nvPr/>
        </p:nvSpPr>
        <p:spPr>
          <a:xfrm>
            <a:off x="3515873" y="1484851"/>
            <a:ext cx="305613"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p:txBody>
      </p:sp>
      <p:sp>
        <p:nvSpPr>
          <p:cNvPr id="303" name="Google Shape;303;p53"/>
          <p:cNvSpPr/>
          <p:nvPr/>
        </p:nvSpPr>
        <p:spPr>
          <a:xfrm>
            <a:off x="3554450" y="3335672"/>
            <a:ext cx="305613"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p:txBody>
      </p:sp>
      <p:sp>
        <p:nvSpPr>
          <p:cNvPr id="304" name="Google Shape;304;p53"/>
          <p:cNvSpPr txBox="1"/>
          <p:nvPr/>
        </p:nvSpPr>
        <p:spPr>
          <a:xfrm rot="5400000">
            <a:off x="2160335" y="2568337"/>
            <a:ext cx="824218" cy="3462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p:txBody>
      </p:sp>
      <p:sp>
        <p:nvSpPr>
          <p:cNvPr id="305" name="Google Shape;305;p53"/>
          <p:cNvSpPr txBox="1"/>
          <p:nvPr/>
        </p:nvSpPr>
        <p:spPr>
          <a:xfrm rot="5400000">
            <a:off x="4541496" y="2568337"/>
            <a:ext cx="824218" cy="3462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p:txBody>
      </p:sp>
      <p:sp>
        <p:nvSpPr>
          <p:cNvPr id="306" name="Google Shape;306;p53"/>
          <p:cNvSpPr txBox="1"/>
          <p:nvPr/>
        </p:nvSpPr>
        <p:spPr>
          <a:xfrm>
            <a:off x="5898860" y="2132448"/>
            <a:ext cx="2267823" cy="4847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X</a:t>
            </a:r>
            <a:r>
              <a:rPr lang="en" sz="800">
                <a:solidFill>
                  <a:schemeClr val="dk1"/>
                </a:solidFill>
                <a:latin typeface="Arial"/>
                <a:ea typeface="Arial"/>
                <a:cs typeface="Arial"/>
                <a:sym typeface="Arial"/>
              </a:rPr>
              <a:t>ij</a:t>
            </a:r>
            <a:r>
              <a:rPr lang="en" sz="1400">
                <a:solidFill>
                  <a:schemeClr val="dk1"/>
                </a:solidFill>
                <a:latin typeface="Arial"/>
                <a:ea typeface="Arial"/>
                <a:cs typeface="Arial"/>
                <a:sym typeface="Arial"/>
              </a:rPr>
              <a:t> :dedication of employee j in task i. in range of (0,1) </a:t>
            </a:r>
            <a:endParaRPr sz="14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Arial"/>
              <a:buNone/>
            </a:pPr>
            <a:r>
              <a:rPr lang="en" sz="2800"/>
              <a:t> MOCell parameters</a:t>
            </a:r>
            <a:endParaRPr sz="2800"/>
          </a:p>
        </p:txBody>
      </p:sp>
      <p:sp>
        <p:nvSpPr>
          <p:cNvPr id="312" name="Google Shape;312;p54"/>
          <p:cNvSpPr txBox="1"/>
          <p:nvPr>
            <p:ph idx="1" type="body"/>
          </p:nvPr>
        </p:nvSpPr>
        <p:spPr>
          <a:xfrm>
            <a:off x="628650" y="15216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00"/>
              <a:buNone/>
            </a:pPr>
            <a:r>
              <a:rPr lang="en" sz="1400"/>
              <a:t>Population size : 64</a:t>
            </a:r>
            <a:endParaRPr sz="1400"/>
          </a:p>
          <a:p>
            <a:pPr indent="0" lvl="0" marL="0" rtl="0" algn="l">
              <a:lnSpc>
                <a:spcPct val="90000"/>
              </a:lnSpc>
              <a:spcBef>
                <a:spcPts val="800"/>
              </a:spcBef>
              <a:spcAft>
                <a:spcPts val="0"/>
              </a:spcAft>
              <a:buClr>
                <a:schemeClr val="dk1"/>
              </a:buClr>
              <a:buSzPts val="2100"/>
              <a:buNone/>
            </a:pPr>
            <a:r>
              <a:rPr lang="en" sz="1400"/>
              <a:t>Neighborhood : 1-Hop neighbors(8 surrounding solutions)</a:t>
            </a:r>
            <a:endParaRPr sz="1400"/>
          </a:p>
          <a:p>
            <a:pPr indent="0" lvl="0" marL="0" rtl="0" algn="l">
              <a:lnSpc>
                <a:spcPct val="90000"/>
              </a:lnSpc>
              <a:spcBef>
                <a:spcPts val="800"/>
              </a:spcBef>
              <a:spcAft>
                <a:spcPts val="0"/>
              </a:spcAft>
              <a:buClr>
                <a:schemeClr val="dk1"/>
              </a:buClr>
              <a:buSzPts val="2100"/>
              <a:buNone/>
            </a:pPr>
            <a:r>
              <a:rPr lang="en" sz="1400"/>
              <a:t>Selection of parents : 2-member tournament</a:t>
            </a:r>
            <a:endParaRPr sz="1400"/>
          </a:p>
          <a:p>
            <a:pPr indent="0" lvl="0" marL="0" rtl="0" algn="l">
              <a:lnSpc>
                <a:spcPct val="90000"/>
              </a:lnSpc>
              <a:spcBef>
                <a:spcPts val="800"/>
              </a:spcBef>
              <a:spcAft>
                <a:spcPts val="0"/>
              </a:spcAft>
              <a:buClr>
                <a:schemeClr val="dk1"/>
              </a:buClr>
              <a:buSzPts val="2100"/>
              <a:buNone/>
            </a:pPr>
            <a:r>
              <a:rPr lang="en" sz="1400"/>
              <a:t>Recombination : 2-D SBX (Simulated Binary Crossover)</a:t>
            </a:r>
            <a:endParaRPr sz="1400"/>
          </a:p>
          <a:p>
            <a:pPr indent="0" lvl="0" marL="0" rtl="0" algn="l">
              <a:lnSpc>
                <a:spcPct val="90000"/>
              </a:lnSpc>
              <a:spcBef>
                <a:spcPts val="800"/>
              </a:spcBef>
              <a:spcAft>
                <a:spcPts val="0"/>
              </a:spcAft>
              <a:buClr>
                <a:schemeClr val="dk1"/>
              </a:buClr>
              <a:buSzPts val="2100"/>
              <a:buNone/>
            </a:pPr>
            <a:r>
              <a:rPr lang="en" sz="1400"/>
              <a:t>Mutation : Bit-Flip</a:t>
            </a:r>
            <a:endParaRPr sz="1400"/>
          </a:p>
          <a:p>
            <a:pPr indent="0" lvl="0" marL="0" rtl="0" algn="l">
              <a:lnSpc>
                <a:spcPct val="90000"/>
              </a:lnSpc>
              <a:spcBef>
                <a:spcPts val="800"/>
              </a:spcBef>
              <a:spcAft>
                <a:spcPts val="0"/>
              </a:spcAft>
              <a:buClr>
                <a:schemeClr val="dk1"/>
              </a:buClr>
              <a:buSzPts val="2100"/>
              <a:buNone/>
            </a:pPr>
            <a:r>
              <a:rPr lang="en" sz="1400"/>
              <a:t>Archive Size : 15</a:t>
            </a:r>
            <a:endParaRPr sz="1400"/>
          </a:p>
          <a:p>
            <a:pPr indent="0" lvl="0" marL="0" rtl="0" algn="l">
              <a:lnSpc>
                <a:spcPct val="90000"/>
              </a:lnSpc>
              <a:spcBef>
                <a:spcPts val="800"/>
              </a:spcBef>
              <a:spcAft>
                <a:spcPts val="0"/>
              </a:spcAft>
              <a:buClr>
                <a:schemeClr val="dk1"/>
              </a:buClr>
              <a:buSzPts val="2100"/>
              <a:buNone/>
            </a:pPr>
            <a:r>
              <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NSGA-II</a:t>
            </a:r>
            <a:endParaRPr/>
          </a:p>
        </p:txBody>
      </p:sp>
      <p:sp>
        <p:nvSpPr>
          <p:cNvPr id="318" name="Google Shape;318;p55"/>
          <p:cNvSpPr txBox="1"/>
          <p:nvPr>
            <p:ph idx="1" type="body"/>
          </p:nvPr>
        </p:nvSpPr>
        <p:spPr>
          <a:xfrm>
            <a:off x="311700" y="1152475"/>
            <a:ext cx="8520600" cy="3416400"/>
          </a:xfrm>
          <a:prstGeom prst="rect">
            <a:avLst/>
          </a:prstGeom>
          <a:blipFill rotWithShape="1">
            <a:blip r:embed="rId3">
              <a:alphaModFix/>
            </a:blip>
            <a:stretch>
              <a:fillRect b="0" l="0" r="-785" t="0"/>
            </a:stretch>
          </a:blip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rPr lang="en" sz="3300"/>
              <a:t>1. Introduction</a:t>
            </a:r>
            <a:endParaRPr sz="7400"/>
          </a:p>
        </p:txBody>
      </p:sp>
      <p:sp>
        <p:nvSpPr>
          <p:cNvPr id="181" name="Google Shape;181;p3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100"/>
          </a:p>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Main Loop of NSGA-II</a:t>
            </a:r>
            <a:endParaRPr/>
          </a:p>
        </p:txBody>
      </p:sp>
      <p:sp>
        <p:nvSpPr>
          <p:cNvPr id="324" name="Google Shape;324;p56"/>
          <p:cNvSpPr txBox="1"/>
          <p:nvPr>
            <p:ph idx="1" type="body"/>
          </p:nvPr>
        </p:nvSpPr>
        <p:spPr>
          <a:xfrm>
            <a:off x="311700" y="1152475"/>
            <a:ext cx="8520600" cy="3416400"/>
          </a:xfrm>
          <a:prstGeom prst="rect">
            <a:avLst/>
          </a:prstGeom>
          <a:blipFill rotWithShape="1">
            <a:blip r:embed="rId3">
              <a:alphaModFix/>
            </a:blip>
            <a:stretch>
              <a:fillRect b="0" l="0" r="0" t="0"/>
            </a:stretch>
          </a:blip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 </a:t>
            </a:r>
            <a:endParaRPr/>
          </a:p>
        </p:txBody>
      </p:sp>
      <p:pic>
        <p:nvPicPr>
          <p:cNvPr id="325" name="Google Shape;325;p56"/>
          <p:cNvPicPr preferRelativeResize="0"/>
          <p:nvPr/>
        </p:nvPicPr>
        <p:blipFill rotWithShape="1">
          <a:blip r:embed="rId4">
            <a:alphaModFix/>
          </a:blip>
          <a:srcRect b="0" l="0" r="0" t="0"/>
          <a:stretch/>
        </p:blipFill>
        <p:spPr>
          <a:xfrm>
            <a:off x="2738437" y="2860675"/>
            <a:ext cx="3667125" cy="2181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7"/>
          <p:cNvSpPr txBox="1"/>
          <p:nvPr>
            <p:ph type="title"/>
          </p:nvPr>
        </p:nvSpPr>
        <p:spPr>
          <a:xfrm>
            <a:off x="311700" y="445025"/>
            <a:ext cx="8614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Adaptation to Solve Human Resource Allocation</a:t>
            </a:r>
            <a:endParaRPr/>
          </a:p>
        </p:txBody>
      </p:sp>
      <p:sp>
        <p:nvSpPr>
          <p:cNvPr id="331" name="Google Shape;331;p57"/>
          <p:cNvSpPr txBox="1"/>
          <p:nvPr>
            <p:ph idx="1" type="body"/>
          </p:nvPr>
        </p:nvSpPr>
        <p:spPr>
          <a:xfrm>
            <a:off x="311700" y="1152474"/>
            <a:ext cx="8520600" cy="3703500"/>
          </a:xfrm>
          <a:prstGeom prst="rect">
            <a:avLst/>
          </a:prstGeom>
          <a:blipFill rotWithShape="1">
            <a:blip r:embed="rId3">
              <a:alphaModFix/>
            </a:blip>
            <a:stretch>
              <a:fillRect b="-2137" l="0" r="0" t="0"/>
            </a:stretch>
          </a:blip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t>3. Results and Discussion</a:t>
            </a:r>
            <a:endParaRPr sz="7400"/>
          </a:p>
        </p:txBody>
      </p:sp>
      <p:sp>
        <p:nvSpPr>
          <p:cNvPr id="337" name="Google Shape;337;p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100"/>
          </a:p>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Comparison : NSGA II vs MO Cell</a:t>
            </a:r>
            <a:endParaRPr/>
          </a:p>
        </p:txBody>
      </p:sp>
      <p:pic>
        <p:nvPicPr>
          <p:cNvPr id="343" name="Google Shape;343;p59"/>
          <p:cNvPicPr preferRelativeResize="0"/>
          <p:nvPr/>
        </p:nvPicPr>
        <p:blipFill>
          <a:blip r:embed="rId3">
            <a:alphaModFix/>
          </a:blip>
          <a:stretch>
            <a:fillRect/>
          </a:stretch>
        </p:blipFill>
        <p:spPr>
          <a:xfrm>
            <a:off x="357700" y="1682749"/>
            <a:ext cx="4121350" cy="2476222"/>
          </a:xfrm>
          <a:prstGeom prst="rect">
            <a:avLst/>
          </a:prstGeom>
          <a:noFill/>
          <a:ln>
            <a:noFill/>
          </a:ln>
        </p:spPr>
      </p:pic>
      <p:pic>
        <p:nvPicPr>
          <p:cNvPr id="344" name="Google Shape;344;p59"/>
          <p:cNvPicPr preferRelativeResize="0"/>
          <p:nvPr/>
        </p:nvPicPr>
        <p:blipFill>
          <a:blip r:embed="rId4">
            <a:alphaModFix/>
          </a:blip>
          <a:stretch>
            <a:fillRect/>
          </a:stretch>
        </p:blipFill>
        <p:spPr>
          <a:xfrm>
            <a:off x="4801825" y="1682744"/>
            <a:ext cx="4121350" cy="24762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6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Comparison : Tabu vs ACO</a:t>
            </a:r>
            <a:endParaRPr/>
          </a:p>
        </p:txBody>
      </p:sp>
      <p:pic>
        <p:nvPicPr>
          <p:cNvPr id="350" name="Google Shape;350;p60"/>
          <p:cNvPicPr preferRelativeResize="0"/>
          <p:nvPr/>
        </p:nvPicPr>
        <p:blipFill>
          <a:blip r:embed="rId3">
            <a:alphaModFix/>
          </a:blip>
          <a:stretch>
            <a:fillRect/>
          </a:stretch>
        </p:blipFill>
        <p:spPr>
          <a:xfrm>
            <a:off x="4738701" y="1437226"/>
            <a:ext cx="3776650" cy="2269058"/>
          </a:xfrm>
          <a:prstGeom prst="rect">
            <a:avLst/>
          </a:prstGeom>
          <a:noFill/>
          <a:ln>
            <a:noFill/>
          </a:ln>
        </p:spPr>
      </p:pic>
      <p:pic>
        <p:nvPicPr>
          <p:cNvPr id="351" name="Google Shape;351;p60"/>
          <p:cNvPicPr preferRelativeResize="0"/>
          <p:nvPr/>
        </p:nvPicPr>
        <p:blipFill>
          <a:blip r:embed="rId4">
            <a:alphaModFix/>
          </a:blip>
          <a:stretch>
            <a:fillRect/>
          </a:stretch>
        </p:blipFill>
        <p:spPr>
          <a:xfrm>
            <a:off x="628649" y="1437213"/>
            <a:ext cx="3776650" cy="22691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6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Limitations and Future Works</a:t>
            </a:r>
            <a:endParaRPr/>
          </a:p>
        </p:txBody>
      </p:sp>
      <p:sp>
        <p:nvSpPr>
          <p:cNvPr id="357" name="Google Shape;357;p6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SzPts val="1800"/>
              <a:buAutoNum type="arabicPeriod"/>
            </a:pPr>
            <a:r>
              <a:rPr lang="en" sz="1800"/>
              <a:t>Dataset limitations</a:t>
            </a:r>
            <a:endParaRPr sz="1800"/>
          </a:p>
          <a:p>
            <a:pPr indent="-342900" lvl="0" marL="914400" rtl="0" algn="l">
              <a:spcBef>
                <a:spcPts val="0"/>
              </a:spcBef>
              <a:spcAft>
                <a:spcPts val="0"/>
              </a:spcAft>
              <a:buSzPts val="1800"/>
              <a:buChar char="-"/>
            </a:pPr>
            <a:r>
              <a:rPr lang="en" sz="1800"/>
              <a:t>No real data available</a:t>
            </a:r>
            <a:endParaRPr sz="1800"/>
          </a:p>
          <a:p>
            <a:pPr indent="-342900" lvl="0" marL="914400" rtl="0" algn="l">
              <a:spcBef>
                <a:spcPts val="0"/>
              </a:spcBef>
              <a:spcAft>
                <a:spcPts val="0"/>
              </a:spcAft>
              <a:buSzPts val="1800"/>
              <a:buChar char="✓"/>
            </a:pPr>
            <a:r>
              <a:rPr lang="en" sz="1800"/>
              <a:t>Try for larger dataset</a:t>
            </a:r>
            <a:endParaRPr sz="1800"/>
          </a:p>
          <a:p>
            <a:pPr indent="0" lvl="0" marL="0" rtl="0" algn="l">
              <a:spcBef>
                <a:spcPts val="800"/>
              </a:spcBef>
              <a:spcAft>
                <a:spcPts val="0"/>
              </a:spcAft>
              <a:buNone/>
            </a:pPr>
            <a:r>
              <a:rPr lang="en" sz="1800"/>
              <a:t>2.     Implementation accuracy</a:t>
            </a:r>
            <a:endParaRPr sz="1800"/>
          </a:p>
          <a:p>
            <a:pPr indent="-342900" lvl="0" marL="914400" rtl="0" algn="l">
              <a:spcBef>
                <a:spcPts val="800"/>
              </a:spcBef>
              <a:spcAft>
                <a:spcPts val="0"/>
              </a:spcAft>
              <a:buSzPts val="1800"/>
              <a:buChar char="✓"/>
            </a:pPr>
            <a:r>
              <a:rPr lang="en" sz="1800"/>
              <a:t>Further improvements, debugging to algorithms</a:t>
            </a:r>
            <a:endParaRPr sz="1800"/>
          </a:p>
          <a:p>
            <a:pPr indent="0" lvl="0" marL="0" rtl="0" algn="l">
              <a:spcBef>
                <a:spcPts val="800"/>
              </a:spcBef>
              <a:spcAft>
                <a:spcPts val="0"/>
              </a:spcAft>
              <a:buNone/>
            </a:pPr>
            <a:r>
              <a:rPr lang="en" sz="1800"/>
              <a:t>3.     Practicality of the solution </a:t>
            </a:r>
            <a:endParaRPr sz="1800"/>
          </a:p>
          <a:p>
            <a:pPr indent="0" lvl="0" marL="0" rtl="0" algn="l">
              <a:spcBef>
                <a:spcPts val="800"/>
              </a:spcBef>
              <a:spcAft>
                <a:spcPts val="0"/>
              </a:spcAft>
              <a:buNone/>
            </a:pPr>
            <a:r>
              <a:rPr lang="en" sz="1800"/>
              <a:t>4.     Scalability of team efficiency model</a:t>
            </a:r>
            <a:endParaRPr/>
          </a:p>
          <a:p>
            <a:pPr indent="0" lvl="0" marL="0" rtl="0" algn="l">
              <a:spcBef>
                <a:spcPts val="8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6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 &amp; A</a:t>
            </a:r>
            <a:endParaRPr/>
          </a:p>
        </p:txBody>
      </p:sp>
      <p:sp>
        <p:nvSpPr>
          <p:cNvPr id="363" name="Google Shape;363;p62"/>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9"/>
          <p:cNvSpPr txBox="1"/>
          <p:nvPr>
            <p:ph idx="1" type="body"/>
          </p:nvPr>
        </p:nvSpPr>
        <p:spPr>
          <a:xfrm>
            <a:off x="3441425" y="1017725"/>
            <a:ext cx="5467200" cy="35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efficiency matters</a:t>
            </a:r>
            <a:endParaRPr/>
          </a:p>
          <a:p>
            <a:pPr indent="0" lvl="0" marL="0" rtl="0" algn="l">
              <a:spcBef>
                <a:spcPts val="1600"/>
              </a:spcBef>
              <a:spcAft>
                <a:spcPts val="0"/>
              </a:spcAft>
              <a:buNone/>
            </a:pPr>
            <a:r>
              <a:rPr lang="en"/>
              <a:t>T-SPMP is an extended version of SPMP, which takes team efficiency into account</a:t>
            </a:r>
            <a:endParaRPr/>
          </a:p>
          <a:p>
            <a:pPr indent="-342900" lvl="0" marL="457200" rtl="0" algn="l">
              <a:spcBef>
                <a:spcPts val="1600"/>
              </a:spcBef>
              <a:spcAft>
                <a:spcPts val="0"/>
              </a:spcAft>
              <a:buSzPts val="1800"/>
              <a:buChar char="-"/>
            </a:pPr>
            <a:r>
              <a:rPr lang="en"/>
              <a:t>i.e. certain combinations of employees can increase or decrease task’s duration</a:t>
            </a:r>
            <a:endParaRPr/>
          </a:p>
          <a:p>
            <a:pPr indent="-342900" lvl="0" marL="457200" rtl="0" algn="l">
              <a:spcBef>
                <a:spcPts val="0"/>
              </a:spcBef>
              <a:spcAft>
                <a:spcPts val="0"/>
              </a:spcAft>
              <a:buSzPts val="1800"/>
              <a:buChar char="-"/>
            </a:pPr>
            <a:r>
              <a:rPr lang="en"/>
              <a:t>Example: A &amp; B may work more efficiently if they have worked with each other before. </a:t>
            </a:r>
            <a:endParaRPr/>
          </a:p>
        </p:txBody>
      </p:sp>
      <p:pic>
        <p:nvPicPr>
          <p:cNvPr id="187" name="Google Shape;187;p39"/>
          <p:cNvPicPr preferRelativeResize="0"/>
          <p:nvPr/>
        </p:nvPicPr>
        <p:blipFill>
          <a:blip r:embed="rId3">
            <a:alphaModFix/>
          </a:blip>
          <a:stretch>
            <a:fillRect/>
          </a:stretch>
        </p:blipFill>
        <p:spPr>
          <a:xfrm>
            <a:off x="311700" y="1236546"/>
            <a:ext cx="3053525" cy="2207450"/>
          </a:xfrm>
          <a:prstGeom prst="rect">
            <a:avLst/>
          </a:prstGeom>
          <a:noFill/>
          <a:ln>
            <a:noFill/>
          </a:ln>
        </p:spPr>
      </p:pic>
      <p:sp>
        <p:nvSpPr>
          <p:cNvPr id="188" name="Google Shape;18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 SPMP</a:t>
            </a:r>
            <a:endParaRPr/>
          </a:p>
        </p:txBody>
      </p:sp>
      <p:sp>
        <p:nvSpPr>
          <p:cNvPr id="189" name="Google Shape;189;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 and constraints</a:t>
            </a:r>
            <a:endParaRPr/>
          </a:p>
        </p:txBody>
      </p:sp>
      <p:sp>
        <p:nvSpPr>
          <p:cNvPr id="195" name="Google Shape;19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Minimize: Project’s Duration &amp; Cost</a:t>
            </a:r>
            <a:endParaRPr/>
          </a:p>
          <a:p>
            <a:pPr indent="0" lvl="0" marL="0" rtl="0" algn="l">
              <a:spcBef>
                <a:spcPts val="1600"/>
              </a:spcBef>
              <a:spcAft>
                <a:spcPts val="0"/>
              </a:spcAft>
              <a:buNone/>
            </a:pPr>
            <a:r>
              <a:rPr lang="en"/>
              <a:t>Constraints: </a:t>
            </a:r>
            <a:endParaRPr/>
          </a:p>
          <a:p>
            <a:pPr indent="-330200" lvl="0" marL="914400" rtl="0" algn="l">
              <a:spcBef>
                <a:spcPts val="1600"/>
              </a:spcBef>
              <a:spcAft>
                <a:spcPts val="0"/>
              </a:spcAft>
              <a:buSzPts val="1600"/>
              <a:buAutoNum type="arabicPeriod"/>
            </a:pPr>
            <a:r>
              <a:rPr lang="en" sz="1600"/>
              <a:t>Every task is assigned at least 1 employee</a:t>
            </a:r>
            <a:endParaRPr sz="1600"/>
          </a:p>
          <a:p>
            <a:pPr indent="-330200" lvl="0" marL="914400" rtl="0" algn="l">
              <a:spcBef>
                <a:spcPts val="0"/>
              </a:spcBef>
              <a:spcAft>
                <a:spcPts val="0"/>
              </a:spcAft>
              <a:buSzPts val="1600"/>
              <a:buAutoNum type="arabicPeriod"/>
            </a:pPr>
            <a:r>
              <a:rPr lang="en" sz="1600"/>
              <a:t>Union of skills of employees assigned to task T contains all T’s required skills </a:t>
            </a:r>
            <a:endParaRPr sz="1600"/>
          </a:p>
          <a:p>
            <a:pPr indent="-330200" lvl="0" marL="914400" rtl="0" algn="l">
              <a:spcBef>
                <a:spcPts val="0"/>
              </a:spcBef>
              <a:spcAft>
                <a:spcPts val="0"/>
              </a:spcAft>
              <a:buSzPts val="1600"/>
              <a:buAutoNum type="arabicPeriod"/>
            </a:pPr>
            <a:r>
              <a:rPr lang="en" sz="1600"/>
              <a:t>Overwork is not allowed</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96" name="Google Shape;196;p40"/>
          <p:cNvPicPr preferRelativeResize="0"/>
          <p:nvPr/>
        </p:nvPicPr>
        <p:blipFill>
          <a:blip r:embed="rId3">
            <a:alphaModFix/>
          </a:blip>
          <a:stretch>
            <a:fillRect/>
          </a:stretch>
        </p:blipFill>
        <p:spPr>
          <a:xfrm>
            <a:off x="392450" y="3354450"/>
            <a:ext cx="2893050" cy="730300"/>
          </a:xfrm>
          <a:prstGeom prst="rect">
            <a:avLst/>
          </a:prstGeom>
          <a:noFill/>
          <a:ln>
            <a:noFill/>
          </a:ln>
        </p:spPr>
      </p:pic>
      <p:pic>
        <p:nvPicPr>
          <p:cNvPr id="197" name="Google Shape;197;p40"/>
          <p:cNvPicPr preferRelativeResize="0"/>
          <p:nvPr/>
        </p:nvPicPr>
        <p:blipFill>
          <a:blip r:embed="rId4">
            <a:alphaModFix/>
          </a:blip>
          <a:stretch>
            <a:fillRect/>
          </a:stretch>
        </p:blipFill>
        <p:spPr>
          <a:xfrm>
            <a:off x="478200" y="4268825"/>
            <a:ext cx="3148884" cy="244350"/>
          </a:xfrm>
          <a:prstGeom prst="rect">
            <a:avLst/>
          </a:prstGeom>
          <a:noFill/>
          <a:ln>
            <a:noFill/>
          </a:ln>
        </p:spPr>
      </p:pic>
      <p:pic>
        <p:nvPicPr>
          <p:cNvPr id="198" name="Google Shape;198;p40"/>
          <p:cNvPicPr preferRelativeResize="0"/>
          <p:nvPr/>
        </p:nvPicPr>
        <p:blipFill>
          <a:blip r:embed="rId5">
            <a:alphaModFix/>
          </a:blip>
          <a:stretch>
            <a:fillRect/>
          </a:stretch>
        </p:blipFill>
        <p:spPr>
          <a:xfrm>
            <a:off x="513875" y="4084750"/>
            <a:ext cx="2906437" cy="195500"/>
          </a:xfrm>
          <a:prstGeom prst="rect">
            <a:avLst/>
          </a:prstGeom>
          <a:noFill/>
          <a:ln>
            <a:noFill/>
          </a:ln>
        </p:spPr>
      </p:pic>
      <p:pic>
        <p:nvPicPr>
          <p:cNvPr id="199" name="Google Shape;199;p40"/>
          <p:cNvPicPr preferRelativeResize="0"/>
          <p:nvPr/>
        </p:nvPicPr>
        <p:blipFill rotWithShape="1">
          <a:blip r:embed="rId6">
            <a:alphaModFix/>
          </a:blip>
          <a:srcRect b="44642" l="15295" r="55003" t="41159"/>
          <a:stretch/>
        </p:blipFill>
        <p:spPr>
          <a:xfrm>
            <a:off x="4310250" y="3175651"/>
            <a:ext cx="3380726" cy="909101"/>
          </a:xfrm>
          <a:prstGeom prst="rect">
            <a:avLst/>
          </a:prstGeom>
          <a:noFill/>
          <a:ln>
            <a:noFill/>
          </a:ln>
        </p:spPr>
      </p:pic>
      <p:sp>
        <p:nvSpPr>
          <p:cNvPr id="200" name="Google Shape;200;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and Output of T-SPMP</a:t>
            </a:r>
            <a:endParaRPr/>
          </a:p>
        </p:txBody>
      </p:sp>
      <p:sp>
        <p:nvSpPr>
          <p:cNvPr id="206" name="Google Shape;20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Input : list of tasks, list of employees, TPG</a:t>
            </a:r>
            <a:endParaRPr/>
          </a:p>
          <a:p>
            <a:pPr indent="-342900" lvl="0" marL="457200" rtl="0" algn="l">
              <a:spcBef>
                <a:spcPts val="0"/>
              </a:spcBef>
              <a:spcAft>
                <a:spcPts val="0"/>
              </a:spcAft>
              <a:buSzPts val="1800"/>
              <a:buChar char="-"/>
            </a:pPr>
            <a:r>
              <a:rPr lang="en"/>
              <a:t>Output format:</a:t>
            </a:r>
            <a:endParaRPr/>
          </a:p>
        </p:txBody>
      </p:sp>
      <p:pic>
        <p:nvPicPr>
          <p:cNvPr id="207" name="Google Shape;207;p41"/>
          <p:cNvPicPr preferRelativeResize="0"/>
          <p:nvPr/>
        </p:nvPicPr>
        <p:blipFill>
          <a:blip r:embed="rId3">
            <a:alphaModFix/>
          </a:blip>
          <a:stretch>
            <a:fillRect/>
          </a:stretch>
        </p:blipFill>
        <p:spPr>
          <a:xfrm>
            <a:off x="3301363" y="2071400"/>
            <a:ext cx="2541275" cy="1578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generate dataset?</a:t>
            </a:r>
            <a:endParaRPr/>
          </a:p>
        </p:txBody>
      </p:sp>
      <p:sp>
        <p:nvSpPr>
          <p:cNvPr id="213" name="Google Shape;213;p42"/>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We generate dataset using the algorithm introduced in the following paper</a:t>
            </a:r>
            <a:endParaRPr sz="1700"/>
          </a:p>
          <a:p>
            <a:pPr indent="-336550" lvl="0" marL="457200" rtl="0" algn="l">
              <a:spcBef>
                <a:spcPts val="1600"/>
              </a:spcBef>
              <a:spcAft>
                <a:spcPts val="0"/>
              </a:spcAft>
              <a:buSzPts val="1700"/>
              <a:buChar char="-"/>
            </a:pPr>
            <a:r>
              <a:rPr lang="en" sz="1300"/>
              <a:t>E. Alba and J. F. Chicano, “An instance generator for the project scheduling problem,” University of Mlaga, Tech. Rep., 2005. </a:t>
            </a:r>
            <a:endParaRPr sz="1700"/>
          </a:p>
          <a:p>
            <a:pPr indent="-330200" lvl="0" marL="457200" rtl="0" algn="l">
              <a:spcBef>
                <a:spcPts val="1600"/>
              </a:spcBef>
              <a:spcAft>
                <a:spcPts val="0"/>
              </a:spcAft>
              <a:buSzPts val="1600"/>
              <a:buChar char="-"/>
            </a:pPr>
            <a:r>
              <a:rPr lang="en" sz="1600"/>
              <a:t>The authors claim that the algorithm produces a “ realistic” dataset for project scheduling problem</a:t>
            </a:r>
            <a:endParaRPr sz="1600"/>
          </a:p>
          <a:p>
            <a:pPr indent="-330200" lvl="0" marL="457200" rtl="0" algn="l">
              <a:spcBef>
                <a:spcPts val="0"/>
              </a:spcBef>
              <a:spcAft>
                <a:spcPts val="0"/>
              </a:spcAft>
              <a:buSzPts val="1600"/>
              <a:buChar char="-"/>
            </a:pPr>
            <a:r>
              <a:rPr lang="en" sz="1600"/>
              <a:t>For our dataset, we choose to generate 5 to 10 tasks, 7 to 10 employees</a:t>
            </a:r>
            <a:endParaRPr sz="1600"/>
          </a:p>
        </p:txBody>
      </p:sp>
      <p:pic>
        <p:nvPicPr>
          <p:cNvPr id="214" name="Google Shape;214;p42"/>
          <p:cNvPicPr preferRelativeResize="0"/>
          <p:nvPr/>
        </p:nvPicPr>
        <p:blipFill>
          <a:blip r:embed="rId3">
            <a:alphaModFix/>
          </a:blip>
          <a:stretch>
            <a:fillRect/>
          </a:stretch>
        </p:blipFill>
        <p:spPr>
          <a:xfrm>
            <a:off x="5573325" y="445025"/>
            <a:ext cx="2868377" cy="44861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Efficiency Calculations</a:t>
            </a:r>
            <a:endParaRPr/>
          </a:p>
        </p:txBody>
      </p:sp>
      <p:sp>
        <p:nvSpPr>
          <p:cNvPr id="220" name="Google Shape;220;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employee is assigned with a team efficiency array containing his efficiency with each other employee</a:t>
            </a:r>
            <a:endParaRPr/>
          </a:p>
          <a:p>
            <a:pPr indent="0" lvl="0" marL="0" rtl="0" algn="l">
              <a:spcBef>
                <a:spcPts val="1600"/>
              </a:spcBef>
              <a:spcAft>
                <a:spcPts val="0"/>
              </a:spcAft>
              <a:buNone/>
            </a:pPr>
            <a:r>
              <a:rPr lang="en"/>
              <a:t>Team efficiency TE = Σ (efficiency</a:t>
            </a:r>
            <a:r>
              <a:rPr baseline="-25000" lang="en"/>
              <a:t>i, j </a:t>
            </a:r>
            <a:r>
              <a:rPr lang="en"/>
              <a:t>* #((skill</a:t>
            </a:r>
            <a:r>
              <a:rPr baseline="-25000" lang="en" sz="1700"/>
              <a:t>i</a:t>
            </a:r>
            <a:r>
              <a:rPr lang="en"/>
              <a:t>  ∪ skill</a:t>
            </a:r>
            <a:r>
              <a:rPr baseline="-25000" lang="en"/>
              <a:t>j</a:t>
            </a:r>
            <a:r>
              <a:rPr lang="en"/>
              <a:t>) ∩ skill</a:t>
            </a:r>
            <a:r>
              <a:rPr baseline="-25000" lang="en"/>
              <a:t>task</a:t>
            </a:r>
            <a:r>
              <a:rPr lang="en"/>
              <a:t>)) / </a:t>
            </a:r>
            <a:r>
              <a:rPr lang="en"/>
              <a:t>skill</a:t>
            </a:r>
            <a:r>
              <a:rPr baseline="-25000" lang="en"/>
              <a:t>task</a:t>
            </a:r>
            <a:endParaRPr/>
          </a:p>
          <a:p>
            <a:pPr indent="0" lvl="0" marL="0" rtl="0" algn="l">
              <a:spcBef>
                <a:spcPts val="1600"/>
              </a:spcBef>
              <a:spcAft>
                <a:spcPts val="0"/>
              </a:spcAft>
              <a:buNone/>
            </a:pPr>
            <a:r>
              <a:rPr lang="en"/>
              <a:t>Normalize TE</a:t>
            </a:r>
            <a:endParaRPr/>
          </a:p>
          <a:p>
            <a:pPr indent="0" lvl="0" marL="0" rtl="0" algn="l">
              <a:spcBef>
                <a:spcPts val="1600"/>
              </a:spcBef>
              <a:spcAft>
                <a:spcPts val="1600"/>
              </a:spcAft>
              <a:buNone/>
            </a:pPr>
            <a:r>
              <a:rPr lang="en"/>
              <a:t>To calculate the duration of a task considering team efficiency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t>2. Algorithm Implementations</a:t>
            </a:r>
            <a:endParaRPr sz="7400"/>
          </a:p>
        </p:txBody>
      </p:sp>
      <p:sp>
        <p:nvSpPr>
          <p:cNvPr id="226" name="Google Shape;226;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100"/>
          </a:p>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Tabu Search</a:t>
            </a:r>
            <a:endParaRPr/>
          </a:p>
        </p:txBody>
      </p:sp>
      <p:sp>
        <p:nvSpPr>
          <p:cNvPr id="232" name="Google Shape;232;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Objective: to constrain/penalize an embedded heuristic from returning to recently visited areas of search space (a.k.a. cycling)</a:t>
            </a:r>
            <a:endParaRPr/>
          </a:p>
          <a:p>
            <a:pPr indent="-317500" lvl="1" marL="914400" rtl="0" algn="l">
              <a:spcBef>
                <a:spcPts val="0"/>
              </a:spcBef>
              <a:spcAft>
                <a:spcPts val="0"/>
              </a:spcAft>
              <a:buSzPts val="1400"/>
              <a:buChar char="-"/>
            </a:pPr>
            <a:r>
              <a:rPr lang="en"/>
              <a:t>This ensures that new regions of a problem solution space will be investigated</a:t>
            </a:r>
            <a:endParaRPr/>
          </a:p>
          <a:p>
            <a:pPr indent="-342900" lvl="0" marL="457200" rtl="0" algn="l">
              <a:spcBef>
                <a:spcPts val="0"/>
              </a:spcBef>
              <a:spcAft>
                <a:spcPts val="0"/>
              </a:spcAft>
              <a:buSzPts val="1800"/>
              <a:buChar char="-"/>
            </a:pPr>
            <a:r>
              <a:rPr lang="en"/>
              <a:t>Tabu List = a list of solutions that must be avoided </a:t>
            </a:r>
            <a:endParaRPr/>
          </a:p>
          <a:p>
            <a:pPr indent="-342900" lvl="0" marL="457200" rtl="0" algn="l">
              <a:spcBef>
                <a:spcPts val="0"/>
              </a:spcBef>
              <a:spcAft>
                <a:spcPts val="0"/>
              </a:spcAft>
              <a:buSzPts val="1800"/>
              <a:buChar char="-"/>
            </a:pPr>
            <a:r>
              <a:rPr lang="en"/>
              <a:t>Similar to a snake game but the length of the snake is fixed</a:t>
            </a:r>
            <a:endParaRPr/>
          </a:p>
        </p:txBody>
      </p:sp>
      <p:pic>
        <p:nvPicPr>
          <p:cNvPr id="233" name="Google Shape;233;p45"/>
          <p:cNvPicPr preferRelativeResize="0"/>
          <p:nvPr/>
        </p:nvPicPr>
        <p:blipFill>
          <a:blip r:embed="rId3">
            <a:alphaModFix/>
          </a:blip>
          <a:stretch>
            <a:fillRect/>
          </a:stretch>
        </p:blipFill>
        <p:spPr>
          <a:xfrm>
            <a:off x="3127750" y="2993875"/>
            <a:ext cx="2561499" cy="1782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