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20"/>
  </p:notesMasterIdLst>
  <p:sldIdLst>
    <p:sldId id="256" r:id="rId2"/>
    <p:sldId id="267" r:id="rId3"/>
    <p:sldId id="269" r:id="rId4"/>
    <p:sldId id="270" r:id="rId5"/>
    <p:sldId id="257" r:id="rId6"/>
    <p:sldId id="258" r:id="rId7"/>
    <p:sldId id="272" r:id="rId8"/>
    <p:sldId id="266" r:id="rId9"/>
    <p:sldId id="273" r:id="rId10"/>
    <p:sldId id="274" r:id="rId11"/>
    <p:sldId id="275" r:id="rId12"/>
    <p:sldId id="277" r:id="rId13"/>
    <p:sldId id="276" r:id="rId14"/>
    <p:sldId id="278" r:id="rId15"/>
    <p:sldId id="279" r:id="rId16"/>
    <p:sldId id="281" r:id="rId17"/>
    <p:sldId id="282" r:id="rId18"/>
    <p:sldId id="283"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2" d="100"/>
          <a:sy n="122" d="100"/>
        </p:scale>
        <p:origin x="114" y="432"/>
      </p:cViewPr>
      <p:guideLst>
        <p:guide orient="horz" pos="1620"/>
        <p:guide pos="2880"/>
      </p:guideLst>
    </p:cSldViewPr>
  </p:slideViewPr>
  <p:notesTextViewPr>
    <p:cViewPr>
      <p:scale>
        <a:sx n="1" d="1"/>
        <a:sy n="1" d="1"/>
      </p:scale>
      <p:origin x="0" y="-228"/>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Hello. We are Team 12. We will present the paper &lt;</a:t>
            </a:r>
            <a:r>
              <a:rPr lang="en" altLang="ko-KR" sz="1100" dirty="0" smtClean="0"/>
              <a:t>Ant Colony Optimization for </a:t>
            </a:r>
            <a:br>
              <a:rPr lang="en" altLang="ko-KR" sz="1100" dirty="0" smtClean="0"/>
            </a:br>
            <a:r>
              <a:rPr lang="en" altLang="ko-KR" sz="1100" dirty="0" smtClean="0"/>
              <a:t>Software Project Scheduling and Staffing with an Event-Based Scheduler&gt;.</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44bd98c406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44bd98c406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Now let’s define the model. Suppose we have m employees. They have basic salary</a:t>
            </a:r>
            <a:r>
              <a:rPr lang="en-US" baseline="0" dirty="0" smtClean="0"/>
              <a:t>, and they also get hour-based salary which take cares about overtime. They can work at most </a:t>
            </a:r>
            <a:r>
              <a:rPr lang="en-US" baseline="0" dirty="0" err="1" smtClean="0"/>
              <a:t>maxh</a:t>
            </a:r>
            <a:r>
              <a:rPr lang="en-US" baseline="0" dirty="0" smtClean="0"/>
              <a:t> time. If some employees work longer than the normal, then they have to be rewarded by overtime salary. Also, each employee may not be available for whole term. Finally, each employees have different skills and different abilities.</a:t>
            </a:r>
            <a:endParaRPr dirty="0"/>
          </a:p>
        </p:txBody>
      </p:sp>
    </p:spTree>
    <p:extLst>
      <p:ext uri="{BB962C8B-B14F-4D97-AF65-F5344CB8AC3E}">
        <p14:creationId xmlns:p14="http://schemas.microsoft.com/office/powerpoint/2010/main" val="11382376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44bd98c406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44bd98c406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About the tasks,</a:t>
            </a:r>
            <a:r>
              <a:rPr lang="en-US" baseline="0" dirty="0" smtClean="0"/>
              <a:t> some tasks can be started only after some prerequisites have been done. We can estimate the work effort for each tasks in person months, which requires their own skillset. We also have to regulate tasks not to consume too many employees, because of the higher communication overhead. Also, deadline exists not only for the entire project but also for each tasks. Each delay makes each corresponding penalty as a term of the money.</a:t>
            </a:r>
            <a:endParaRPr dirty="0"/>
          </a:p>
        </p:txBody>
      </p:sp>
    </p:spTree>
    <p:extLst>
      <p:ext uri="{BB962C8B-B14F-4D97-AF65-F5344CB8AC3E}">
        <p14:creationId xmlns:p14="http://schemas.microsoft.com/office/powerpoint/2010/main" val="37180770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44bd98c406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44bd98c406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To estimate the actual duration for each task, we have</a:t>
            </a:r>
            <a:r>
              <a:rPr lang="en-US" baseline="0" dirty="0" smtClean="0"/>
              <a:t> to set up how much work can be done in one month. It mainly depends on the proficiency of each participating employee. We first compute the proficiency as the multiplication of the ability of each required skills. Then the fitness for the task can be computed as the ratio of the weighted sum of each employees working hours to the sum of working hours. We then take the approximate inverse of the fitness to represent the achievement </a:t>
            </a:r>
            <a:r>
              <a:rPr lang="en-US" baseline="0" dirty="0" err="1" smtClean="0"/>
              <a:t>A_j</a:t>
            </a:r>
            <a:r>
              <a:rPr lang="en-US" baseline="0" dirty="0" smtClean="0"/>
              <a:t> on the t-</a:t>
            </a:r>
            <a:r>
              <a:rPr lang="en-US" baseline="0" dirty="0" err="1" smtClean="0"/>
              <a:t>th</a:t>
            </a:r>
            <a:r>
              <a:rPr lang="en-US" baseline="0" dirty="0" smtClean="0"/>
              <a:t> </a:t>
            </a:r>
            <a:r>
              <a:rPr lang="en-US" altLang="ko-KR" baseline="0" dirty="0" smtClean="0"/>
              <a:t>month. If the summation of </a:t>
            </a:r>
            <a:r>
              <a:rPr lang="en-US" altLang="ko-KR" baseline="0" dirty="0" err="1" smtClean="0"/>
              <a:t>A_j</a:t>
            </a:r>
            <a:r>
              <a:rPr lang="en-US" altLang="ko-KR" baseline="0" dirty="0" smtClean="0"/>
              <a:t> exceeds the tasks’ estimated person month, we can say that the task is finished.</a:t>
            </a:r>
            <a:endParaRPr dirty="0"/>
          </a:p>
        </p:txBody>
      </p:sp>
    </p:spTree>
    <p:extLst>
      <p:ext uri="{BB962C8B-B14F-4D97-AF65-F5344CB8AC3E}">
        <p14:creationId xmlns:p14="http://schemas.microsoft.com/office/powerpoint/2010/main" val="26388334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44bd98c406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44bd98c406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To order the tasks, we have to specify when each task starts and finishes,</a:t>
            </a:r>
            <a:r>
              <a:rPr lang="en-US" baseline="0" dirty="0" smtClean="0"/>
              <a:t> which have to satisfy the topological priority of the tasks. Also, each employee can work at most </a:t>
            </a:r>
            <a:r>
              <a:rPr lang="en-US" baseline="0" dirty="0" err="1" smtClean="0"/>
              <a:t>maxh</a:t>
            </a:r>
            <a:r>
              <a:rPr lang="en-US" baseline="0" dirty="0" smtClean="0"/>
              <a:t> hours. Each tasks have to maintain their status with not too many employees. Finally, all tasks have to be completed before its planned due, </a:t>
            </a:r>
            <a:r>
              <a:rPr lang="en-US" baseline="0" dirty="0" err="1" smtClean="0"/>
              <a:t>finish_j</a:t>
            </a:r>
            <a:r>
              <a:rPr lang="en-US" baseline="0" dirty="0" smtClean="0"/>
              <a:t>.</a:t>
            </a:r>
            <a:endParaRPr dirty="0"/>
          </a:p>
        </p:txBody>
      </p:sp>
    </p:spTree>
    <p:extLst>
      <p:ext uri="{BB962C8B-B14F-4D97-AF65-F5344CB8AC3E}">
        <p14:creationId xmlns:p14="http://schemas.microsoft.com/office/powerpoint/2010/main" val="26188876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44bd98c406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44bd98c406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With these constraints, our main objective is minimizing</a:t>
            </a:r>
            <a:r>
              <a:rPr lang="en-US" baseline="0" dirty="0" smtClean="0"/>
              <a:t> the expected budget consumption including salary and the penalty.</a:t>
            </a:r>
            <a:endParaRPr dirty="0"/>
          </a:p>
        </p:txBody>
      </p:sp>
    </p:spTree>
    <p:extLst>
      <p:ext uri="{BB962C8B-B14F-4D97-AF65-F5344CB8AC3E}">
        <p14:creationId xmlns:p14="http://schemas.microsoft.com/office/powerpoint/2010/main" val="15692541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44bd98c406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44bd98c406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Now let’s review the previous models. The first one is resource constrained project scheduling problem. It uses the ordered task list representation to decide</a:t>
            </a:r>
            <a:r>
              <a:rPr lang="en-US" baseline="0" dirty="0" smtClean="0"/>
              <a:t> which task can take the resource before the other task takes. However, it doesn’t take care about human resources, so it is inadequate.</a:t>
            </a:r>
            <a:endParaRPr dirty="0"/>
          </a:p>
        </p:txBody>
      </p:sp>
    </p:spTree>
    <p:extLst>
      <p:ext uri="{BB962C8B-B14F-4D97-AF65-F5344CB8AC3E}">
        <p14:creationId xmlns:p14="http://schemas.microsoft.com/office/powerpoint/2010/main" val="18707453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44bd98c406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44bd98c406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On</a:t>
            </a:r>
            <a:r>
              <a:rPr lang="en-US" baseline="0" dirty="0" smtClean="0"/>
              <a:t> the other hand, employee allocation models assigns each employee to each tasks with proper working hours. It manages a 2D employee allocation matrix. However, since the duration of each task depends on what employees are participating, some tasks may wait too long to start. Also, this model cannot deal with the resource conflict. It made this model to assume that resources are unlimited and every employee can participate into an unlimited number of tasks at the same time, which is not practical.</a:t>
            </a:r>
            <a:endParaRPr dirty="0"/>
          </a:p>
        </p:txBody>
      </p:sp>
    </p:spTree>
    <p:extLst>
      <p:ext uri="{BB962C8B-B14F-4D97-AF65-F5344CB8AC3E}">
        <p14:creationId xmlns:p14="http://schemas.microsoft.com/office/powerpoint/2010/main" val="13474015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44bd98c406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44bd98c406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Next, </a:t>
            </a:r>
            <a:r>
              <a:rPr lang="en-US" dirty="0" err="1" smtClean="0"/>
              <a:t>Multiskill</a:t>
            </a:r>
            <a:r>
              <a:rPr lang="en-US" dirty="0" smtClean="0"/>
              <a:t> Scheduling Models extended the resource constrained project scheduling</a:t>
            </a:r>
            <a:r>
              <a:rPr lang="en-US" baseline="0" dirty="0" smtClean="0"/>
              <a:t> problem which concerns different combinations of employees. This model can be actually represented by task list representation and employee allocation matrix, so it seems to resolve the issues on each model. Still, each employee can only be allocated into one task at one time. For instance, if an employee participates into the two team for task 1 and task 2, respectively, the whole team 2 have to wait when the employee works for the task 1. It reduces the resource efficiency of the project.</a:t>
            </a:r>
            <a:endParaRPr dirty="0"/>
          </a:p>
        </p:txBody>
      </p:sp>
    </p:spTree>
    <p:extLst>
      <p:ext uri="{BB962C8B-B14F-4D97-AF65-F5344CB8AC3E}">
        <p14:creationId xmlns:p14="http://schemas.microsoft.com/office/powerpoint/2010/main" val="14793856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44bd98c406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44bd98c406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The last previous model is time-line-based model. This model defines the employee allocation matrix for each time t. As a result, it actually</a:t>
            </a:r>
            <a:r>
              <a:rPr lang="en-US" baseline="0" dirty="0" smtClean="0"/>
              <a:t> enabled to overcome the disadvantages of the resource constrained project scheduling problem model and the employee allocation models. But it also increased the complexity rapidly. For instance, this approach may assign two completely different groups of employees to the same task for the consequent time. Also, since this models has three-dimensional structure, the search space is increased quite a lot. Now the next presenter will explain about the event based scheduler.</a:t>
            </a:r>
            <a:endParaRPr dirty="0"/>
          </a:p>
        </p:txBody>
      </p:sp>
    </p:spTree>
    <p:extLst>
      <p:ext uri="{BB962C8B-B14F-4D97-AF65-F5344CB8AC3E}">
        <p14:creationId xmlns:p14="http://schemas.microsoft.com/office/powerpoint/2010/main" val="23035267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158750" indent="0">
              <a:buNone/>
            </a:pPr>
            <a:r>
              <a:rPr lang="en-US" altLang="ko-KR" dirty="0" smtClean="0"/>
              <a:t>Here</a:t>
            </a:r>
            <a:r>
              <a:rPr lang="en-US" altLang="ko-KR" baseline="0" dirty="0" smtClean="0"/>
              <a:t> is our table of contents. We will first introduce the motivation, the model authors and previous works suggested, event based scheduler, ant colony optimization, and the result with discussion.</a:t>
            </a:r>
            <a:endParaRPr lang="ko-KR" altLang="en-US" dirty="0"/>
          </a:p>
        </p:txBody>
      </p:sp>
    </p:spTree>
    <p:extLst>
      <p:ext uri="{BB962C8B-B14F-4D97-AF65-F5344CB8AC3E}">
        <p14:creationId xmlns:p14="http://schemas.microsoft.com/office/powerpoint/2010/main" val="4285222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81422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158750" indent="0">
              <a:buNone/>
            </a:pPr>
            <a:r>
              <a:rPr lang="en-US" altLang="ko-KR" dirty="0" smtClean="0"/>
              <a:t>Nowadays, software development is main stream of the world. Unlike</a:t>
            </a:r>
            <a:r>
              <a:rPr lang="en-US" altLang="ko-KR" baseline="0" dirty="0" smtClean="0"/>
              <a:t> other works, software development is a people-intensive activities that has lots of dependency of tasks with different skillsets. There are already many examples that inefficient planning made awful results. The whole or the partial project may be delayed, or it will have quite a low quality. It also causes the waste of human resource and budget, for instance, a frequent overtime. We have also experienced a lot. It means that software development project needs careful scheduling before start.</a:t>
            </a:r>
            <a:endParaRPr lang="ko-KR" altLang="en-US" dirty="0"/>
          </a:p>
        </p:txBody>
      </p:sp>
    </p:spTree>
    <p:extLst>
      <p:ext uri="{BB962C8B-B14F-4D97-AF65-F5344CB8AC3E}">
        <p14:creationId xmlns:p14="http://schemas.microsoft.com/office/powerpoint/2010/main" val="31466507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44bd98c406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44bd98c406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Let’s look at what is a project scheduling problem. This problem wants an optimal order</a:t>
            </a:r>
            <a:r>
              <a:rPr lang="en" baseline="0" dirty="0" smtClean="0"/>
              <a:t> of the tasks as an output, which minimizes the time.</a:t>
            </a:r>
          </a:p>
          <a:p>
            <a:pPr marL="0" lvl="0" indent="0" algn="l" rtl="0">
              <a:spcBef>
                <a:spcPts val="0"/>
              </a:spcBef>
              <a:spcAft>
                <a:spcPts val="0"/>
              </a:spcAft>
              <a:buNone/>
            </a:pPr>
            <a:r>
              <a:rPr lang="en" baseline="0" dirty="0" smtClean="0"/>
              <a:t>This simple statement is already an NP complete problem, though.</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44bd98c406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44bd98c406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For the software project managing, we have more constraints about human resources. They have different salary, different maximal</a:t>
            </a:r>
            <a:r>
              <a:rPr lang="en-US" baseline="0" dirty="0" smtClean="0"/>
              <a:t> working hours, different skillset, and so on. Each employee will be allocated to each task, mainly depending on what skills they have.</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158750" indent="0">
              <a:buNone/>
            </a:pPr>
            <a:r>
              <a:rPr lang="en-US" altLang="ko-KR" dirty="0" smtClean="0"/>
              <a:t>About these problems, traditional techniques considered that task scheduling and human resource allocation are separated activities. Because of that, project</a:t>
            </a:r>
            <a:r>
              <a:rPr lang="en-US" altLang="ko-KR" baseline="0" dirty="0" smtClean="0"/>
              <a:t> managers allocated each employee to each task manually, which indicated the inefficient allocation and poor performance. Also, some models have the assumption that each employee can only be assigned to a </a:t>
            </a:r>
            <a:r>
              <a:rPr lang="en-US" altLang="ko-KR" baseline="0" dirty="0" err="1" smtClean="0"/>
              <a:t>sincle</a:t>
            </a:r>
            <a:r>
              <a:rPr lang="en-US" altLang="ko-KR" baseline="0" dirty="0" smtClean="0"/>
              <a:t> task at a time, which is practically incorrect. Thus many researchers have approached this problem as search-based optimization problem.</a:t>
            </a:r>
            <a:endParaRPr lang="ko-KR" altLang="en-US" dirty="0"/>
          </a:p>
        </p:txBody>
      </p:sp>
    </p:spTree>
    <p:extLst>
      <p:ext uri="{BB962C8B-B14F-4D97-AF65-F5344CB8AC3E}">
        <p14:creationId xmlns:p14="http://schemas.microsoft.com/office/powerpoint/2010/main" val="19599660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158750" indent="0">
              <a:buNone/>
            </a:pPr>
            <a:r>
              <a:rPr lang="en-US" altLang="ko-KR" dirty="0" smtClean="0"/>
              <a:t>However,</a:t>
            </a:r>
            <a:r>
              <a:rPr lang="en-US" altLang="ko-KR" baseline="0" dirty="0" smtClean="0"/>
              <a:t> previous works have missed some important components for the software project planning problem. For instance, the resource constrained project scheduling problem model didn’t consider about employee allocation. Other model, which focused on employee allocation, didn’t care about the order of tasks. Some models made employees can only be allocated into one task; other model increased the search space rapidly. Therefore, this paper suggested a new model which adapts Event-Based Scheduler and Ant Colony Optimization technique to overcome the above weakness.</a:t>
            </a:r>
            <a:endParaRPr lang="ko-KR" altLang="en-US" dirty="0"/>
          </a:p>
        </p:txBody>
      </p:sp>
    </p:spTree>
    <p:extLst>
      <p:ext uri="{BB962C8B-B14F-4D97-AF65-F5344CB8AC3E}">
        <p14:creationId xmlns:p14="http://schemas.microsoft.com/office/powerpoint/2010/main" val="1846595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2404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 sz="3300" dirty="0" smtClean="0"/>
              <a:t>Ant Colony Optimization for </a:t>
            </a:r>
            <a:br>
              <a:rPr lang="en" sz="3300" dirty="0" smtClean="0"/>
            </a:br>
            <a:r>
              <a:rPr lang="en" sz="3300" dirty="0" smtClean="0"/>
              <a:t>Software Project Scheduling and Staffing with an Event-Based Scheduler</a:t>
            </a:r>
            <a:endParaRPr sz="7400"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100" b="1"/>
              <a:t>Team 12</a:t>
            </a:r>
            <a:endParaRPr sz="2100" b="1"/>
          </a:p>
          <a:p>
            <a:pPr marL="0" lvl="0" indent="0" algn="ctr" rtl="0">
              <a:spcBef>
                <a:spcPts val="0"/>
              </a:spcBef>
              <a:spcAft>
                <a:spcPts val="0"/>
              </a:spcAft>
              <a:buNone/>
            </a:pPr>
            <a:r>
              <a:rPr lang="en" sz="2100"/>
              <a:t>Jaehoon Choi</a:t>
            </a:r>
            <a:endParaRPr sz="2100"/>
          </a:p>
          <a:p>
            <a:pPr marL="0" lvl="0" indent="0" algn="ctr" rtl="0">
              <a:spcBef>
                <a:spcPts val="0"/>
              </a:spcBef>
              <a:spcAft>
                <a:spcPts val="0"/>
              </a:spcAft>
              <a:buNone/>
            </a:pPr>
            <a:r>
              <a:rPr lang="en" sz="2100"/>
              <a:t>Chansu Park</a:t>
            </a:r>
            <a:endParaRPr sz="2100"/>
          </a:p>
          <a:p>
            <a:pPr marL="0" lvl="0" indent="0" algn="ctr" rtl="0">
              <a:spcBef>
                <a:spcPts val="0"/>
              </a:spcBef>
              <a:spcAft>
                <a:spcPts val="0"/>
              </a:spcAft>
              <a:buNone/>
            </a:pPr>
            <a:r>
              <a:rPr lang="en" sz="2100"/>
              <a:t>Phan Duy Loc</a:t>
            </a:r>
            <a:endParaRPr sz="2100"/>
          </a:p>
          <a:p>
            <a:pPr marL="0" lvl="0" indent="0" algn="ctr" rtl="0">
              <a:spcBef>
                <a:spcPts val="0"/>
              </a:spcBef>
              <a:spcAft>
                <a:spcPts val="0"/>
              </a:spcAft>
              <a:buNone/>
            </a:pPr>
            <a:r>
              <a:rPr lang="en" sz="2100"/>
              <a:t>Eunji Lee</a:t>
            </a:r>
            <a:endParaRPr sz="2100"/>
          </a:p>
          <a:p>
            <a:pPr marL="0" lvl="0" indent="0" algn="ctr"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Proposed Model – Employees</a:t>
            </a:r>
            <a:endParaRPr dirty="0"/>
          </a:p>
        </p:txBody>
      </p:sp>
      <mc:AlternateContent xmlns:mc="http://schemas.openxmlformats.org/markup-compatibility/2006">
        <mc:Choice xmlns:a14="http://schemas.microsoft.com/office/drawing/2010/main" Requires="a14">
          <p:sp>
            <p:nvSpPr>
              <p:cNvPr id="93" name="Google Shape;93;p18"/>
              <p:cNvSpPr txBox="1">
                <a:spLocks noGrp="1"/>
              </p:cNvSpPr>
              <p:nvPr>
                <p:ph type="body" idx="1"/>
              </p:nvPr>
            </p:nvSpPr>
            <p:spPr>
              <a:xfrm>
                <a:off x="311700" y="1121662"/>
                <a:ext cx="4322823" cy="3551150"/>
              </a:xfrm>
              <a:prstGeom prst="rect">
                <a:avLst/>
              </a:prstGeom>
            </p:spPr>
            <p:txBody>
              <a:bodyPr spcFirstLastPara="1" wrap="square" lIns="91425" tIns="91425" rIns="91425" bIns="91425" anchor="t" anchorCtr="0">
                <a:noAutofit/>
              </a:bodyPr>
              <a:lstStyle/>
              <a:p>
                <a:pPr marL="0" lvl="0" indent="0" algn="l" rtl="0">
                  <a:lnSpc>
                    <a:spcPct val="114000"/>
                  </a:lnSpc>
                  <a:buNone/>
                </a:pPr>
                <a:r>
                  <a:rPr lang="en-US" dirty="0" smtClean="0"/>
                  <a:t>There are </a:t>
                </a:r>
                <a14:m>
                  <m:oMath xmlns:m="http://schemas.openxmlformats.org/officeDocument/2006/math">
                    <m:r>
                      <a:rPr lang="en-US" i="1" dirty="0" smtClean="0">
                        <a:latin typeface="Cambria Math" panose="02040503050406030204" pitchFamily="18" charset="0"/>
                      </a:rPr>
                      <m:t>𝑚</m:t>
                    </m:r>
                  </m:oMath>
                </a14:m>
                <a:r>
                  <a:rPr lang="en-US" dirty="0" smtClean="0"/>
                  <a:t> Employees</a:t>
                </a:r>
              </a:p>
              <a:p>
                <a:pPr marL="0" lvl="0" indent="0" algn="l" rtl="0">
                  <a:lnSpc>
                    <a:spcPct val="114000"/>
                  </a:lnSpc>
                  <a:buNone/>
                </a:pPr>
                <a:endParaRPr lang="en-US" dirty="0"/>
              </a:p>
              <a:p>
                <a:pPr marL="0" lvl="0" indent="0" algn="l" rtl="0">
                  <a:lnSpc>
                    <a:spcPct val="114000"/>
                  </a:lnSpc>
                  <a:buNone/>
                </a:pPr>
                <a:r>
                  <a:rPr lang="en-US" dirty="0" smtClean="0"/>
                  <a:t>Salary calculation for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𝑡h</m:t>
                        </m:r>
                      </m:sup>
                    </m:sSup>
                  </m:oMath>
                </a14:m>
                <a:r>
                  <a:rPr lang="en-US" dirty="0" smtClean="0"/>
                  <a:t> month: compare </a:t>
                </a:r>
                <a14:m>
                  <m:oMath xmlns:m="http://schemas.openxmlformats.org/officeDocument/2006/math">
                    <m:r>
                      <a:rPr lang="en-US" b="0" i="1" smtClean="0">
                        <a:latin typeface="Cambria Math" panose="02040503050406030204" pitchFamily="18" charset="0"/>
                      </a:rPr>
                      <m:t>h𝑜𝑢𝑟</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𝑠</m:t>
                        </m:r>
                      </m:e>
                      <m:sub>
                        <m:r>
                          <a:rPr lang="en-US" b="0" i="1" smtClean="0">
                            <a:latin typeface="Cambria Math" panose="02040503050406030204" pitchFamily="18" charset="0"/>
                          </a:rPr>
                          <m:t>𝑖</m:t>
                        </m:r>
                      </m:sub>
                      <m:sup>
                        <m:r>
                          <a:rPr lang="en-US" b="0" i="1" smtClean="0">
                            <a:latin typeface="Cambria Math" panose="02040503050406030204" pitchFamily="18" charset="0"/>
                          </a:rPr>
                          <m:t>𝑡</m:t>
                        </m:r>
                      </m:sup>
                    </m:sSubSup>
                  </m:oMath>
                </a14:m>
                <a:r>
                  <a:rPr lang="en-US" dirty="0" smtClean="0"/>
                  <a:t> with </a:t>
                </a:r>
                <a14:m>
                  <m:oMath xmlns:m="http://schemas.openxmlformats.org/officeDocument/2006/math">
                    <m:r>
                      <a:rPr lang="en-US" b="0" i="1" smtClean="0">
                        <a:latin typeface="Cambria Math" panose="02040503050406030204" pitchFamily="18" charset="0"/>
                      </a:rPr>
                      <m:t>𝑛h</m:t>
                    </m:r>
                  </m:oMath>
                </a14:m>
                <a:r>
                  <a:rPr lang="en-US" dirty="0" smtClean="0"/>
                  <a:t> and </a:t>
                </a:r>
                <a14:m>
                  <m:oMath xmlns:m="http://schemas.openxmlformats.org/officeDocument/2006/math">
                    <m:r>
                      <a:rPr lang="en-US" b="0" i="1" smtClean="0">
                        <a:latin typeface="Cambria Math" panose="02040503050406030204" pitchFamily="18" charset="0"/>
                      </a:rPr>
                      <m:t>𝑚𝑎𝑥</m:t>
                    </m:r>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𝑖</m:t>
                        </m:r>
                      </m:sub>
                    </m:sSub>
                  </m:oMath>
                </a14:m>
                <a:endParaRPr lang="en-US" dirty="0" smtClean="0"/>
              </a:p>
              <a:p>
                <a:pPr marL="0" lvl="0" indent="0" algn="l" rtl="0">
                  <a:lnSpc>
                    <a:spcPct val="114000"/>
                  </a:lnSpc>
                  <a:buNone/>
                </a:pPr>
                <a:endParaRPr lang="en-US" dirty="0" smtClean="0"/>
              </a:p>
              <a:p>
                <a:pPr marL="0" lvl="0" indent="0" algn="l" rtl="0">
                  <a:lnSpc>
                    <a:spcPct val="114000"/>
                  </a:lnSpc>
                  <a:buNone/>
                </a:pPr>
                <a:endParaRPr dirty="0"/>
              </a:p>
            </p:txBody>
          </p:sp>
        </mc:Choice>
        <mc:Fallback>
          <p:sp>
            <p:nvSpPr>
              <p:cNvPr id="93" name="Google Shape;93;p18"/>
              <p:cNvSpPr txBox="1">
                <a:spLocks noGrp="1" noRot="1" noChangeAspect="1" noMove="1" noResize="1" noEditPoints="1" noAdjustHandles="1" noChangeArrowheads="1" noChangeShapeType="1" noTextEdit="1"/>
              </p:cNvSpPr>
              <p:nvPr>
                <p:ph type="body" idx="1"/>
              </p:nvPr>
            </p:nvSpPr>
            <p:spPr>
              <a:xfrm>
                <a:off x="311700" y="1121662"/>
                <a:ext cx="4322823" cy="3551150"/>
              </a:xfrm>
              <a:prstGeom prst="rect">
                <a:avLst/>
              </a:prstGeom>
              <a:blipFill>
                <a:blip r:embed="rId3"/>
                <a:stretch>
                  <a:fillRect l="-1128"/>
                </a:stretch>
              </a:blipFill>
            </p:spPr>
            <p:txBody>
              <a:bodyPr/>
              <a:lstStyle/>
              <a:p>
                <a:r>
                  <a:rPr lang="ko-KR" altLang="en-US">
                    <a:noFill/>
                  </a:rPr>
                  <a:t> </a:t>
                </a:r>
              </a:p>
            </p:txBody>
          </p:sp>
        </mc:Fallback>
      </mc:AlternateContent>
      <p:sp>
        <p:nvSpPr>
          <p:cNvPr id="98" name="Google Shape;98;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pic>
        <p:nvPicPr>
          <p:cNvPr id="2" name="그림 1"/>
          <p:cNvPicPr>
            <a:picLocks noChangeAspect="1"/>
          </p:cNvPicPr>
          <p:nvPr/>
        </p:nvPicPr>
        <p:blipFill>
          <a:blip r:embed="rId4"/>
          <a:stretch>
            <a:fillRect/>
          </a:stretch>
        </p:blipFill>
        <p:spPr>
          <a:xfrm>
            <a:off x="4908000" y="1329537"/>
            <a:ext cx="3924300" cy="3343275"/>
          </a:xfrm>
          <a:prstGeom prst="rect">
            <a:avLst/>
          </a:prstGeom>
        </p:spPr>
      </p:pic>
      <p:pic>
        <p:nvPicPr>
          <p:cNvPr id="3" name="그림 2"/>
          <p:cNvPicPr>
            <a:picLocks noChangeAspect="1"/>
          </p:cNvPicPr>
          <p:nvPr/>
        </p:nvPicPr>
        <p:blipFill>
          <a:blip r:embed="rId5"/>
          <a:stretch>
            <a:fillRect/>
          </a:stretch>
        </p:blipFill>
        <p:spPr>
          <a:xfrm>
            <a:off x="405486" y="2756632"/>
            <a:ext cx="3657600" cy="1162050"/>
          </a:xfrm>
          <a:prstGeom prst="rect">
            <a:avLst/>
          </a:prstGeom>
        </p:spPr>
      </p:pic>
    </p:spTree>
    <p:extLst>
      <p:ext uri="{BB962C8B-B14F-4D97-AF65-F5344CB8AC3E}">
        <p14:creationId xmlns:p14="http://schemas.microsoft.com/office/powerpoint/2010/main" val="3605659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Proposed Model - Tasks</a:t>
            </a:r>
            <a:endParaRPr dirty="0"/>
          </a:p>
        </p:txBody>
      </p:sp>
      <mc:AlternateContent xmlns:mc="http://schemas.openxmlformats.org/markup-compatibility/2006">
        <mc:Choice xmlns:a14="http://schemas.microsoft.com/office/drawing/2010/main" Requires="a14">
          <p:sp>
            <p:nvSpPr>
              <p:cNvPr id="93" name="Google Shape;93;p18"/>
              <p:cNvSpPr txBox="1">
                <a:spLocks noGrp="1"/>
              </p:cNvSpPr>
              <p:nvPr>
                <p:ph type="body" idx="1"/>
              </p:nvPr>
            </p:nvSpPr>
            <p:spPr>
              <a:xfrm>
                <a:off x="311700" y="1121662"/>
                <a:ext cx="4322823" cy="3551150"/>
              </a:xfrm>
              <a:prstGeom prst="rect">
                <a:avLst/>
              </a:prstGeom>
            </p:spPr>
            <p:txBody>
              <a:bodyPr spcFirstLastPara="1" wrap="square" lIns="91425" tIns="91425" rIns="91425" bIns="91425" anchor="t" anchorCtr="0">
                <a:noAutofit/>
              </a:bodyPr>
              <a:lstStyle/>
              <a:p>
                <a:pPr marL="0" lvl="0" indent="0" algn="l" rtl="0">
                  <a:lnSpc>
                    <a:spcPct val="114000"/>
                  </a:lnSpc>
                  <a:buNone/>
                </a:pPr>
                <a:r>
                  <a:rPr lang="en-US" dirty="0" smtClean="0"/>
                  <a:t>Task Precedence Graph (TPG):</a:t>
                </a:r>
                <a:endParaRPr lang="en-US" dirty="0" smtClean="0"/>
              </a:p>
              <a:p>
                <a:pPr marL="0" lvl="0" indent="0" algn="l" rtl="0">
                  <a:lnSpc>
                    <a:spcPct val="114000"/>
                  </a:lnSpc>
                  <a:buNone/>
                </a:pPr>
                <a:endParaRPr lang="en-US" dirty="0"/>
              </a:p>
              <a:p>
                <a:pPr marL="0" lvl="0" indent="0" algn="l" rtl="0">
                  <a:lnSpc>
                    <a:spcPct val="114000"/>
                  </a:lnSpc>
                  <a:buNone/>
                </a:pPr>
                <a:r>
                  <a:rPr lang="en-US" dirty="0" smtClean="0"/>
                  <a:t>Directed Acyclic Graph </a:t>
                </a:r>
                <a14:m>
                  <m:oMath xmlns:m="http://schemas.openxmlformats.org/officeDocument/2006/math">
                    <m:r>
                      <a:rPr lang="en-US" b="0" i="1" smtClean="0">
                        <a:latin typeface="Cambria Math" panose="02040503050406030204" pitchFamily="18" charset="0"/>
                      </a:rPr>
                      <m:t>𝐺</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 </m:t>
                    </m:r>
                    <m:r>
                      <a:rPr lang="en-US" b="0" i="1" smtClean="0">
                        <a:latin typeface="Cambria Math" panose="02040503050406030204" pitchFamily="18" charset="0"/>
                      </a:rPr>
                      <m:t>𝐴</m:t>
                    </m:r>
                    <m:r>
                      <a:rPr lang="en-US" b="0" i="1" smtClean="0">
                        <a:latin typeface="Cambria Math" panose="02040503050406030204" pitchFamily="18" charset="0"/>
                      </a:rPr>
                      <m:t>)</m:t>
                    </m:r>
                  </m:oMath>
                </a14:m>
                <a:r>
                  <a:rPr lang="en-US" dirty="0" smtClean="0"/>
                  <a:t> where </a:t>
                </a:r>
                <a14:m>
                  <m:oMath xmlns:m="http://schemas.openxmlformats.org/officeDocument/2006/math">
                    <m:r>
                      <a:rPr lang="en-US" altLang="ko-KR" b="0" i="1" smtClean="0">
                        <a:latin typeface="Cambria Math" panose="02040503050406030204" pitchFamily="18" charset="0"/>
                      </a:rPr>
                      <m:t>𝑇</m:t>
                    </m:r>
                    <m:r>
                      <a:rPr lang="en-US" altLang="ko-KR" b="0" i="1" smtClean="0">
                        <a:latin typeface="Cambria Math" panose="02040503050406030204" pitchFamily="18" charset="0"/>
                      </a:rPr>
                      <m:t>=</m:t>
                    </m:r>
                    <m:d>
                      <m:dPr>
                        <m:begChr m:val="{"/>
                        <m:endChr m:val="}"/>
                        <m:ctrlPr>
                          <a:rPr lang="en-US" altLang="ko-KR" b="0" i="1" smtClean="0">
                            <a:latin typeface="Cambria Math" panose="02040503050406030204" pitchFamily="18" charset="0"/>
                          </a:rPr>
                        </m:ctrlPr>
                      </m:dPr>
                      <m:e>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𝑡</m:t>
                            </m:r>
                          </m:e>
                          <m:sub>
                            <m:r>
                              <a:rPr lang="en-US" altLang="ko-KR" b="0" i="1" smtClean="0">
                                <a:latin typeface="Cambria Math" panose="02040503050406030204" pitchFamily="18" charset="0"/>
                              </a:rPr>
                              <m:t>1</m:t>
                            </m:r>
                          </m:sub>
                        </m:sSub>
                        <m:r>
                          <a:rPr lang="en-US" altLang="ko-KR" b="0" i="1" smtClean="0">
                            <a:latin typeface="Cambria Math" panose="02040503050406030204" pitchFamily="18" charset="0"/>
                          </a:rPr>
                          <m:t>,…,</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𝑡</m:t>
                            </m:r>
                          </m:e>
                          <m:sub>
                            <m:r>
                              <a:rPr lang="en-US" altLang="ko-KR" b="0" i="1" smtClean="0">
                                <a:latin typeface="Cambria Math" panose="02040503050406030204" pitchFamily="18" charset="0"/>
                              </a:rPr>
                              <m:t>𝑛</m:t>
                            </m:r>
                          </m:sub>
                        </m:sSub>
                      </m:e>
                    </m:d>
                  </m:oMath>
                </a14:m>
                <a:r>
                  <a:rPr lang="en-US" dirty="0" smtClean="0"/>
                  <a:t>, </a:t>
                </a:r>
                <a14:m>
                  <m:oMath xmlns:m="http://schemas.openxmlformats.org/officeDocument/2006/math">
                    <m:r>
                      <a:rPr lang="en-US" b="0" i="1" smtClean="0">
                        <a:latin typeface="Cambria Math" panose="02040503050406030204" pitchFamily="18" charset="0"/>
                      </a:rPr>
                      <m:t>𝑎𝑟𝑐</m:t>
                    </m:r>
                    <m:d>
                      <m:dPr>
                        <m:ctrlPr>
                          <a:rPr lang="en-US" b="0" i="1" smtClean="0">
                            <a:latin typeface="Cambria Math" panose="02040503050406030204" pitchFamily="18" charset="0"/>
                          </a:rPr>
                        </m:ctrlPr>
                      </m:dPr>
                      <m:e>
                        <m:r>
                          <a:rPr lang="en-US" b="0" i="1" smtClean="0">
                            <a:latin typeface="Cambria Math" panose="02040503050406030204" pitchFamily="18" charset="0"/>
                          </a:rPr>
                          <m:t>𝑖</m:t>
                        </m:r>
                        <m:r>
                          <a:rPr lang="en-US" b="0" i="1" smtClean="0">
                            <a:latin typeface="Cambria Math" panose="02040503050406030204" pitchFamily="18" charset="0"/>
                          </a:rPr>
                          <m:t>, </m:t>
                        </m:r>
                        <m:r>
                          <a:rPr lang="en-US" b="0" i="1" smtClean="0">
                            <a:latin typeface="Cambria Math" panose="02040503050406030204" pitchFamily="18" charset="0"/>
                          </a:rPr>
                          <m:t>𝑗</m:t>
                        </m:r>
                      </m:e>
                    </m:d>
                    <m:r>
                      <a:rPr lang="en-US" b="0" i="1" smtClean="0">
                        <a:latin typeface="Cambria Math" panose="02040503050406030204" pitchFamily="18" charset="0"/>
                      </a:rPr>
                      <m:t>∈</m:t>
                    </m:r>
                    <m:r>
                      <a:rPr lang="en-US" b="0" i="1" smtClean="0">
                        <a:latin typeface="Cambria Math" panose="02040503050406030204" pitchFamily="18" charset="0"/>
                      </a:rPr>
                      <m:t>𝐴</m:t>
                    </m:r>
                  </m:oMath>
                </a14:m>
                <a:endParaRPr dirty="0"/>
              </a:p>
            </p:txBody>
          </p:sp>
        </mc:Choice>
        <mc:Fallback>
          <p:sp>
            <p:nvSpPr>
              <p:cNvPr id="93" name="Google Shape;93;p18"/>
              <p:cNvSpPr txBox="1">
                <a:spLocks noGrp="1" noRot="1" noChangeAspect="1" noMove="1" noResize="1" noEditPoints="1" noAdjustHandles="1" noChangeArrowheads="1" noChangeShapeType="1" noTextEdit="1"/>
              </p:cNvSpPr>
              <p:nvPr>
                <p:ph type="body" idx="1"/>
              </p:nvPr>
            </p:nvSpPr>
            <p:spPr>
              <a:xfrm>
                <a:off x="311700" y="1121662"/>
                <a:ext cx="4322823" cy="3551150"/>
              </a:xfrm>
              <a:prstGeom prst="rect">
                <a:avLst/>
              </a:prstGeom>
              <a:blipFill>
                <a:blip r:embed="rId3"/>
                <a:stretch>
                  <a:fillRect l="-1128"/>
                </a:stretch>
              </a:blipFill>
            </p:spPr>
            <p:txBody>
              <a:bodyPr/>
              <a:lstStyle/>
              <a:p>
                <a:r>
                  <a:rPr lang="ko-KR" altLang="en-US">
                    <a:noFill/>
                  </a:rPr>
                  <a:t> </a:t>
                </a:r>
              </a:p>
            </p:txBody>
          </p:sp>
        </mc:Fallback>
      </mc:AlternateContent>
      <p:sp>
        <p:nvSpPr>
          <p:cNvPr id="98" name="Google Shape;98;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pic>
        <p:nvPicPr>
          <p:cNvPr id="4" name="그림 3"/>
          <p:cNvPicPr>
            <a:picLocks noChangeAspect="1"/>
          </p:cNvPicPr>
          <p:nvPr/>
        </p:nvPicPr>
        <p:blipFill>
          <a:blip r:embed="rId4"/>
          <a:stretch>
            <a:fillRect/>
          </a:stretch>
        </p:blipFill>
        <p:spPr>
          <a:xfrm>
            <a:off x="444378" y="2817567"/>
            <a:ext cx="3190875" cy="1571625"/>
          </a:xfrm>
          <a:prstGeom prst="rect">
            <a:avLst/>
          </a:prstGeom>
        </p:spPr>
      </p:pic>
      <p:pic>
        <p:nvPicPr>
          <p:cNvPr id="5" name="그림 4"/>
          <p:cNvPicPr>
            <a:picLocks noChangeAspect="1"/>
          </p:cNvPicPr>
          <p:nvPr/>
        </p:nvPicPr>
        <p:blipFill>
          <a:blip r:embed="rId5"/>
          <a:stretch>
            <a:fillRect/>
          </a:stretch>
        </p:blipFill>
        <p:spPr>
          <a:xfrm>
            <a:off x="4572000" y="1436442"/>
            <a:ext cx="3895725" cy="2952750"/>
          </a:xfrm>
          <a:prstGeom prst="rect">
            <a:avLst/>
          </a:prstGeom>
        </p:spPr>
      </p:pic>
    </p:spTree>
    <p:extLst>
      <p:ext uri="{BB962C8B-B14F-4D97-AF65-F5344CB8AC3E}">
        <p14:creationId xmlns:p14="http://schemas.microsoft.com/office/powerpoint/2010/main" val="282110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Proposed Model – Tasks</a:t>
            </a:r>
            <a:endParaRPr dirty="0"/>
          </a:p>
        </p:txBody>
      </p:sp>
      <mc:AlternateContent xmlns:mc="http://schemas.openxmlformats.org/markup-compatibility/2006">
        <mc:Choice xmlns:a14="http://schemas.microsoft.com/office/drawing/2010/main" Requires="a14">
          <p:sp>
            <p:nvSpPr>
              <p:cNvPr id="93" name="Google Shape;93;p18"/>
              <p:cNvSpPr txBox="1">
                <a:spLocks noGrp="1"/>
              </p:cNvSpPr>
              <p:nvPr>
                <p:ph type="body" idx="1"/>
              </p:nvPr>
            </p:nvSpPr>
            <p:spPr>
              <a:xfrm>
                <a:off x="311700" y="1121662"/>
                <a:ext cx="4259003" cy="3551150"/>
              </a:xfrm>
              <a:prstGeom prst="rect">
                <a:avLst/>
              </a:prstGeom>
            </p:spPr>
            <p:txBody>
              <a:bodyPr spcFirstLastPara="1" wrap="square" lIns="91425" tIns="91425" rIns="91425" bIns="91425" anchor="t" anchorCtr="0">
                <a:noAutofit/>
              </a:bodyPr>
              <a:lstStyle/>
              <a:p>
                <a:pPr marL="0" lvl="0" indent="0" algn="l" rtl="0">
                  <a:lnSpc>
                    <a:spcPct val="114000"/>
                  </a:lnSpc>
                  <a:buNone/>
                </a:pPr>
                <a14:m>
                  <m:oMath xmlns:m="http://schemas.openxmlformats.org/officeDocument/2006/math">
                    <m:r>
                      <a:rPr lang="en-US" b="0" i="1" smtClean="0">
                        <a:latin typeface="Cambria Math" panose="02040503050406030204" pitchFamily="18" charset="0"/>
                      </a:rPr>
                      <m:t>𝑤</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h</m:t>
                        </m:r>
                      </m:e>
                      <m:sub>
                        <m:r>
                          <a:rPr lang="en-US" b="0" i="1" smtClean="0">
                            <a:latin typeface="Cambria Math" panose="02040503050406030204" pitchFamily="18" charset="0"/>
                          </a:rPr>
                          <m:t>𝑖𝑗</m:t>
                        </m:r>
                      </m:sub>
                      <m:sup>
                        <m:r>
                          <a:rPr lang="en-US" b="0" i="1" smtClean="0">
                            <a:latin typeface="Cambria Math" panose="02040503050406030204" pitchFamily="18" charset="0"/>
                          </a:rPr>
                          <m:t>𝑡</m:t>
                        </m:r>
                      </m:sup>
                    </m:sSubSup>
                  </m:oMath>
                </a14:m>
                <a:r>
                  <a:rPr lang="en-US" dirty="0" smtClean="0"/>
                  <a:t>: number of working hours of the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𝑖</m:t>
                        </m:r>
                      </m:e>
                      <m:sup>
                        <m:r>
                          <a:rPr lang="en-US" b="0" i="1" smtClean="0">
                            <a:latin typeface="Cambria Math" panose="02040503050406030204" pitchFamily="18" charset="0"/>
                          </a:rPr>
                          <m:t>𝑡h</m:t>
                        </m:r>
                      </m:sup>
                    </m:sSup>
                  </m:oMath>
                </a14:m>
                <a:r>
                  <a:rPr lang="en-US" dirty="0" smtClean="0"/>
                  <a:t> employee for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𝑗</m:t>
                        </m:r>
                      </m:e>
                      <m:sup>
                        <m:r>
                          <a:rPr lang="en-US" b="0" i="1" smtClean="0">
                            <a:latin typeface="Cambria Math" panose="02040503050406030204" pitchFamily="18" charset="0"/>
                          </a:rPr>
                          <m:t>𝑡h</m:t>
                        </m:r>
                      </m:sup>
                    </m:sSup>
                  </m:oMath>
                </a14:m>
                <a:r>
                  <a:rPr lang="en-US" dirty="0" smtClean="0"/>
                  <a:t> task at the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𝑡h</m:t>
                        </m:r>
                      </m:sup>
                    </m:sSup>
                  </m:oMath>
                </a14:m>
                <a:r>
                  <a:rPr lang="en-US" dirty="0" smtClean="0"/>
                  <a:t> month</a:t>
                </a:r>
              </a:p>
              <a:p>
                <a:pPr marL="0" lvl="0" indent="0" algn="l" rtl="0">
                  <a:lnSpc>
                    <a:spcPct val="114000"/>
                  </a:lnSpc>
                  <a:buNone/>
                </a:pPr>
                <a:endParaRPr lang="en-US" dirty="0"/>
              </a:p>
              <a:p>
                <a:pPr marL="342900" lvl="0" algn="l" rtl="0">
                  <a:lnSpc>
                    <a:spcPct val="114000"/>
                  </a:lnSpc>
                  <a:buAutoNum type="arabicPeriod"/>
                </a:pPr>
                <a:r>
                  <a:rPr lang="en-US" dirty="0" smtClean="0"/>
                  <a:t>Proficiency of the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𝑖</m:t>
                        </m:r>
                      </m:e>
                      <m:sup>
                        <m:r>
                          <a:rPr lang="en-US" b="0" i="1" smtClean="0">
                            <a:latin typeface="Cambria Math" panose="02040503050406030204" pitchFamily="18" charset="0"/>
                          </a:rPr>
                          <m:t>𝑡h</m:t>
                        </m:r>
                      </m:sup>
                    </m:sSup>
                  </m:oMath>
                </a14:m>
                <a:r>
                  <a:rPr lang="en-US" dirty="0" smtClean="0"/>
                  <a:t> employee for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𝑗</m:t>
                        </m:r>
                      </m:e>
                      <m:sup>
                        <m:r>
                          <a:rPr lang="en-US" b="0" i="1" smtClean="0">
                            <a:latin typeface="Cambria Math" panose="02040503050406030204" pitchFamily="18" charset="0"/>
                          </a:rPr>
                          <m:t>𝑡h</m:t>
                        </m:r>
                      </m:sup>
                    </m:sSup>
                  </m:oMath>
                </a14:m>
                <a:r>
                  <a:rPr lang="en-US" dirty="0" smtClean="0"/>
                  <a:t> task</a:t>
                </a:r>
              </a:p>
              <a:p>
                <a:pPr marL="342900" lvl="0" algn="l" rtl="0">
                  <a:lnSpc>
                    <a:spcPct val="114000"/>
                  </a:lnSpc>
                  <a:buAutoNum type="arabicPeriod"/>
                </a:pPr>
                <a:endParaRPr lang="en-US" dirty="0"/>
              </a:p>
              <a:p>
                <a:pPr marL="342900" lvl="0" algn="l" rtl="0">
                  <a:lnSpc>
                    <a:spcPct val="114000"/>
                  </a:lnSpc>
                  <a:buAutoNum type="arabicPeriod"/>
                </a:pPr>
                <a:endParaRPr lang="en-US" dirty="0" smtClean="0"/>
              </a:p>
              <a:p>
                <a:pPr marL="342900" lvl="0" algn="l" rtl="0">
                  <a:lnSpc>
                    <a:spcPct val="114000"/>
                  </a:lnSpc>
                  <a:buAutoNum type="arabicPeriod"/>
                </a:pPr>
                <a:r>
                  <a:rPr lang="en-US" dirty="0" smtClean="0"/>
                  <a:t>Total fitness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𝐹</m:t>
                        </m:r>
                      </m:e>
                      <m:sub>
                        <m:r>
                          <a:rPr lang="en-US" b="0" i="1" smtClean="0">
                            <a:latin typeface="Cambria Math" panose="02040503050406030204" pitchFamily="18" charset="0"/>
                          </a:rPr>
                          <m:t>𝑗</m:t>
                        </m:r>
                      </m:sub>
                      <m:sup>
                        <m:r>
                          <a:rPr lang="en-US" b="0" i="1" smtClean="0">
                            <a:latin typeface="Cambria Math" panose="02040503050406030204" pitchFamily="18" charset="0"/>
                          </a:rPr>
                          <m:t>𝑡</m:t>
                        </m:r>
                      </m:sup>
                    </m:sSubSup>
                  </m:oMath>
                </a14:m>
                <a:r>
                  <a:rPr lang="en-US" dirty="0" smtClean="0"/>
                  <a:t> for the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𝑗</m:t>
                        </m:r>
                      </m:e>
                      <m:sup>
                        <m:r>
                          <a:rPr lang="en-US" b="0" i="1" smtClean="0">
                            <a:latin typeface="Cambria Math" panose="02040503050406030204" pitchFamily="18" charset="0"/>
                          </a:rPr>
                          <m:t>𝑡h</m:t>
                        </m:r>
                      </m:sup>
                    </m:sSup>
                  </m:oMath>
                </a14:m>
                <a:r>
                  <a:rPr lang="en-US" dirty="0" smtClean="0"/>
                  <a:t> task on the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𝑡h</m:t>
                        </m:r>
                      </m:sup>
                    </m:sSup>
                  </m:oMath>
                </a14:m>
                <a:r>
                  <a:rPr lang="en-US" dirty="0" smtClean="0"/>
                  <a:t> month</a:t>
                </a:r>
              </a:p>
            </p:txBody>
          </p:sp>
        </mc:Choice>
        <mc:Fallback>
          <p:sp>
            <p:nvSpPr>
              <p:cNvPr id="93" name="Google Shape;93;p18"/>
              <p:cNvSpPr txBox="1">
                <a:spLocks noGrp="1" noRot="1" noChangeAspect="1" noMove="1" noResize="1" noEditPoints="1" noAdjustHandles="1" noChangeArrowheads="1" noChangeShapeType="1" noTextEdit="1"/>
              </p:cNvSpPr>
              <p:nvPr>
                <p:ph type="body" idx="1"/>
              </p:nvPr>
            </p:nvSpPr>
            <p:spPr>
              <a:xfrm>
                <a:off x="311700" y="1121662"/>
                <a:ext cx="4259003" cy="3551150"/>
              </a:xfrm>
              <a:prstGeom prst="rect">
                <a:avLst/>
              </a:prstGeom>
              <a:blipFill>
                <a:blip r:embed="rId3"/>
                <a:stretch>
                  <a:fillRect l="-1144"/>
                </a:stretch>
              </a:blipFill>
            </p:spPr>
            <p:txBody>
              <a:bodyPr/>
              <a:lstStyle/>
              <a:p>
                <a:r>
                  <a:rPr lang="ko-KR" altLang="en-US">
                    <a:noFill/>
                  </a:rPr>
                  <a:t> </a:t>
                </a:r>
              </a:p>
            </p:txBody>
          </p:sp>
        </mc:Fallback>
      </mc:AlternateContent>
      <p:sp>
        <p:nvSpPr>
          <p:cNvPr id="98" name="Google Shape;98;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pic>
        <p:nvPicPr>
          <p:cNvPr id="2" name="그림 1"/>
          <p:cNvPicPr>
            <a:picLocks noChangeAspect="1"/>
          </p:cNvPicPr>
          <p:nvPr/>
        </p:nvPicPr>
        <p:blipFill rotWithShape="1">
          <a:blip r:embed="rId4"/>
          <a:srcRect r="7334"/>
          <a:stretch/>
        </p:blipFill>
        <p:spPr>
          <a:xfrm>
            <a:off x="1908219" y="2897237"/>
            <a:ext cx="1129781" cy="495300"/>
          </a:xfrm>
          <a:prstGeom prst="rect">
            <a:avLst/>
          </a:prstGeom>
        </p:spPr>
      </p:pic>
      <p:pic>
        <p:nvPicPr>
          <p:cNvPr id="3" name="그림 2"/>
          <p:cNvPicPr>
            <a:picLocks noChangeAspect="1"/>
          </p:cNvPicPr>
          <p:nvPr/>
        </p:nvPicPr>
        <p:blipFill>
          <a:blip r:embed="rId5"/>
          <a:stretch>
            <a:fillRect/>
          </a:stretch>
        </p:blipFill>
        <p:spPr>
          <a:xfrm>
            <a:off x="1715873" y="4160592"/>
            <a:ext cx="1514475" cy="457200"/>
          </a:xfrm>
          <a:prstGeom prst="rect">
            <a:avLst/>
          </a:prstGeom>
        </p:spPr>
      </p:pic>
      <mc:AlternateContent xmlns:mc="http://schemas.openxmlformats.org/markup-compatibility/2006">
        <mc:Choice xmlns:a14="http://schemas.microsoft.com/office/drawing/2010/main" Requires="a14">
          <p:sp>
            <p:nvSpPr>
              <p:cNvPr id="9" name="Google Shape;93;p18"/>
              <p:cNvSpPr txBox="1">
                <a:spLocks/>
              </p:cNvSpPr>
              <p:nvPr/>
            </p:nvSpPr>
            <p:spPr>
              <a:xfrm>
                <a:off x="4570703" y="1121662"/>
                <a:ext cx="4322823" cy="35511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342900">
                  <a:lnSpc>
                    <a:spcPct val="114000"/>
                  </a:lnSpc>
                  <a:buFont typeface="+mj-lt"/>
                  <a:buAutoNum type="arabicPeriod" startAt="3"/>
                </a:pPr>
                <a:r>
                  <a:rPr lang="en-US" dirty="0" smtClean="0"/>
                  <a:t>Convert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𝐹</m:t>
                        </m:r>
                      </m:e>
                      <m:sub>
                        <m:r>
                          <a:rPr lang="en-US" b="0" i="1" smtClean="0">
                            <a:latin typeface="Cambria Math" panose="02040503050406030204" pitchFamily="18" charset="0"/>
                          </a:rPr>
                          <m:t>𝑗</m:t>
                        </m:r>
                      </m:sub>
                      <m:sup>
                        <m:r>
                          <a:rPr lang="en-US" b="0" i="1" smtClean="0">
                            <a:latin typeface="Cambria Math" panose="02040503050406030204" pitchFamily="18" charset="0"/>
                          </a:rPr>
                          <m:t>𝑡</m:t>
                        </m:r>
                      </m:sup>
                    </m:sSubSup>
                  </m:oMath>
                </a14:m>
                <a:r>
                  <a:rPr lang="en-US" dirty="0" smtClean="0"/>
                  <a:t> to </a:t>
                </a:r>
                <a:endParaRPr lang="en-US" i="1" dirty="0">
                  <a:latin typeface="Cambria Math" panose="02040503050406030204" pitchFamily="18" charset="0"/>
                </a:endParaRPr>
              </a:p>
              <a:p>
                <a:pPr marL="0" indent="0">
                  <a:lnSpc>
                    <a:spcPct val="114000"/>
                  </a:lnSpc>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𝑉</m:t>
                      </m:r>
                      <m:r>
                        <a:rPr lang="en-US" b="0" i="1" smtClean="0">
                          <a:latin typeface="Cambria Math" panose="02040503050406030204" pitchFamily="18" charset="0"/>
                        </a:rPr>
                        <m:t>=8 −</m:t>
                      </m:r>
                      <m:r>
                        <a:rPr lang="en-US" b="0" i="1" smtClean="0">
                          <a:latin typeface="Cambria Math" panose="02040503050406030204" pitchFamily="18" charset="0"/>
                        </a:rPr>
                        <m:t>𝑟𝑜𝑢𝑛𝑑</m:t>
                      </m:r>
                      <m:d>
                        <m:dPr>
                          <m:ctrlPr>
                            <a:rPr lang="en-US" b="0" i="1" smtClean="0">
                              <a:latin typeface="Cambria Math" panose="02040503050406030204" pitchFamily="18" charset="0"/>
                            </a:rPr>
                          </m:ctrlPr>
                        </m:dPr>
                        <m:e>
                          <m:r>
                            <a:rPr lang="en-US" b="0" i="1" smtClean="0">
                              <a:latin typeface="Cambria Math" panose="02040503050406030204" pitchFamily="18" charset="0"/>
                            </a:rPr>
                            <m:t>7</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𝐹</m:t>
                              </m:r>
                            </m:e>
                            <m:sub>
                              <m:r>
                                <a:rPr lang="en-US" b="0" i="1" smtClean="0">
                                  <a:latin typeface="Cambria Math" panose="02040503050406030204" pitchFamily="18" charset="0"/>
                                </a:rPr>
                                <m:t>𝑗</m:t>
                              </m:r>
                            </m:sub>
                            <m:sup>
                              <m:r>
                                <a:rPr lang="en-US" b="0" i="1" smtClean="0">
                                  <a:latin typeface="Cambria Math" panose="02040503050406030204" pitchFamily="18" charset="0"/>
                                </a:rPr>
                                <m:t>𝑡</m:t>
                              </m:r>
                            </m:sup>
                          </m:sSubSup>
                          <m:r>
                            <a:rPr lang="en-US" b="0" i="1" smtClean="0">
                              <a:latin typeface="Cambria Math" panose="02040503050406030204" pitchFamily="18" charset="0"/>
                            </a:rPr>
                            <m:t>+0.5</m:t>
                          </m:r>
                        </m:e>
                      </m:d>
                    </m:oMath>
                  </m:oMathPara>
                </a14:m>
                <a:endParaRPr lang="en-US" b="0" dirty="0" smtClean="0"/>
              </a:p>
              <a:p>
                <a:pPr marL="0" indent="0">
                  <a:lnSpc>
                    <a:spcPct val="114000"/>
                  </a:lnSpc>
                  <a:buNone/>
                </a:pPr>
                <a14:m>
                  <m:oMath xmlns:m="http://schemas.openxmlformats.org/officeDocument/2006/math">
                    <m:r>
                      <a:rPr lang="en-US" b="0" i="1" smtClean="0">
                        <a:latin typeface="Cambria Math" panose="02040503050406030204" pitchFamily="18" charset="0"/>
                      </a:rPr>
                      <m:t>𝑉</m:t>
                    </m:r>
                    <m:r>
                      <a:rPr lang="en-US" b="0" i="1" smtClean="0">
                        <a:latin typeface="Cambria Math" panose="02040503050406030204" pitchFamily="18" charset="0"/>
                      </a:rPr>
                      <m:t>=1</m:t>
                    </m:r>
                  </m:oMath>
                </a14:m>
                <a:r>
                  <a:rPr lang="en-US" dirty="0" smtClean="0"/>
                  <a:t> means the employees are the most suitable for task</a:t>
                </a:r>
                <a:endParaRPr lang="en-US" dirty="0" smtClean="0"/>
              </a:p>
              <a:p>
                <a:pPr marL="342900">
                  <a:lnSpc>
                    <a:spcPct val="114000"/>
                  </a:lnSpc>
                  <a:buFont typeface="Arial"/>
                  <a:buAutoNum type="arabicPeriod" startAt="3"/>
                </a:pPr>
                <a:endParaRPr lang="en-US" dirty="0" smtClean="0"/>
              </a:p>
              <a:p>
                <a:pPr marL="342900">
                  <a:lnSpc>
                    <a:spcPct val="114000"/>
                  </a:lnSpc>
                  <a:buFont typeface="+mj-lt"/>
                  <a:buAutoNum type="arabicPeriod" startAt="4"/>
                </a:pPr>
                <a:r>
                  <a:rPr lang="en-US" dirty="0" smtClean="0"/>
                  <a:t>Achievement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𝐴</m:t>
                        </m:r>
                      </m:e>
                      <m:sub>
                        <m:r>
                          <a:rPr lang="en-US" b="0" i="1" smtClean="0">
                            <a:latin typeface="Cambria Math" panose="02040503050406030204" pitchFamily="18" charset="0"/>
                          </a:rPr>
                          <m:t>𝑗</m:t>
                        </m:r>
                      </m:sub>
                      <m:sup>
                        <m:r>
                          <a:rPr lang="en-US" b="0" i="1" smtClean="0">
                            <a:latin typeface="Cambria Math" panose="02040503050406030204" pitchFamily="18" charset="0"/>
                          </a:rPr>
                          <m:t>𝑡</m:t>
                        </m:r>
                      </m:sup>
                    </m:sSubSup>
                  </m:oMath>
                </a14:m>
                <a:r>
                  <a:rPr lang="en-US" dirty="0" smtClean="0"/>
                  <a:t> for the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𝑗</m:t>
                        </m:r>
                      </m:e>
                      <m:sup>
                        <m:r>
                          <a:rPr lang="en-US" b="0" i="1" smtClean="0">
                            <a:latin typeface="Cambria Math" panose="02040503050406030204" pitchFamily="18" charset="0"/>
                          </a:rPr>
                          <m:t>𝑡h</m:t>
                        </m:r>
                      </m:sup>
                    </m:sSup>
                  </m:oMath>
                </a14:m>
                <a:r>
                  <a:rPr lang="en-US" dirty="0" smtClean="0"/>
                  <a:t> task on the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𝑡h</m:t>
                        </m:r>
                      </m:sup>
                    </m:sSup>
                  </m:oMath>
                </a14:m>
                <a:r>
                  <a:rPr lang="en-US" dirty="0" smtClean="0"/>
                  <a:t> month</a:t>
                </a:r>
                <a:endParaRPr lang="en-US" dirty="0" smtClean="0"/>
              </a:p>
            </p:txBody>
          </p:sp>
        </mc:Choice>
        <mc:Fallback>
          <p:sp>
            <p:nvSpPr>
              <p:cNvPr id="9" name="Google Shape;93;p18"/>
              <p:cNvSpPr txBox="1">
                <a:spLocks noRot="1" noChangeAspect="1" noMove="1" noResize="1" noEditPoints="1" noAdjustHandles="1" noChangeArrowheads="1" noChangeShapeType="1" noTextEdit="1"/>
              </p:cNvSpPr>
              <p:nvPr/>
            </p:nvSpPr>
            <p:spPr>
              <a:xfrm>
                <a:off x="4570703" y="1121662"/>
                <a:ext cx="4322823" cy="3551150"/>
              </a:xfrm>
              <a:prstGeom prst="rect">
                <a:avLst/>
              </a:prstGeom>
              <a:blipFill>
                <a:blip r:embed="rId6"/>
                <a:stretch>
                  <a:fillRect l="-1269"/>
                </a:stretch>
              </a:blipFill>
              <a:ln>
                <a:noFill/>
              </a:ln>
            </p:spPr>
            <p:txBody>
              <a:bodyPr/>
              <a:lstStyle/>
              <a:p>
                <a:r>
                  <a:rPr lang="ko-KR" altLang="en-US">
                    <a:noFill/>
                  </a:rPr>
                  <a:t> </a:t>
                </a:r>
              </a:p>
            </p:txBody>
          </p:sp>
        </mc:Fallback>
      </mc:AlternateContent>
      <p:pic>
        <p:nvPicPr>
          <p:cNvPr id="6" name="그림 5"/>
          <p:cNvPicPr>
            <a:picLocks noChangeAspect="1"/>
          </p:cNvPicPr>
          <p:nvPr/>
        </p:nvPicPr>
        <p:blipFill>
          <a:blip r:embed="rId7"/>
          <a:stretch>
            <a:fillRect/>
          </a:stretch>
        </p:blipFill>
        <p:spPr>
          <a:xfrm>
            <a:off x="6213001" y="3741492"/>
            <a:ext cx="1038225" cy="419100"/>
          </a:xfrm>
          <a:prstGeom prst="rect">
            <a:avLst/>
          </a:prstGeom>
        </p:spPr>
      </p:pic>
    </p:spTree>
    <p:extLst>
      <p:ext uri="{BB962C8B-B14F-4D97-AF65-F5344CB8AC3E}">
        <p14:creationId xmlns:p14="http://schemas.microsoft.com/office/powerpoint/2010/main" val="2827966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Proposed Model – Objective Function</a:t>
            </a:r>
            <a:endParaRPr dirty="0"/>
          </a:p>
        </p:txBody>
      </p:sp>
      <mc:AlternateContent xmlns:mc="http://schemas.openxmlformats.org/markup-compatibility/2006">
        <mc:Choice xmlns:a14="http://schemas.microsoft.com/office/drawing/2010/main" Requires="a14">
          <p:sp>
            <p:nvSpPr>
              <p:cNvPr id="93" name="Google Shape;93;p18"/>
              <p:cNvSpPr txBox="1">
                <a:spLocks noGrp="1"/>
              </p:cNvSpPr>
              <p:nvPr>
                <p:ph type="body" idx="1"/>
              </p:nvPr>
            </p:nvSpPr>
            <p:spPr>
              <a:xfrm>
                <a:off x="311700" y="1121662"/>
                <a:ext cx="4259003" cy="3786400"/>
              </a:xfrm>
              <a:prstGeom prst="rect">
                <a:avLst/>
              </a:prstGeom>
            </p:spPr>
            <p:txBody>
              <a:bodyPr spcFirstLastPara="1" wrap="square" lIns="91425" tIns="91425" rIns="91425" bIns="91425" anchor="t" anchorCtr="0">
                <a:noAutofit/>
              </a:bodyPr>
              <a:lstStyle/>
              <a:p>
                <a:pPr marL="0" lvl="0" indent="0" algn="l" rtl="0">
                  <a:lnSpc>
                    <a:spcPct val="114000"/>
                  </a:lnSpc>
                  <a:buNone/>
                </a:pPr>
                <a:r>
                  <a:rPr lang="en-US" dirty="0" smtClean="0"/>
                  <a:t>Specify the start time </a:t>
                </a:r>
                <a14:m>
                  <m:oMath xmlns:m="http://schemas.openxmlformats.org/officeDocument/2006/math">
                    <m:r>
                      <a:rPr lang="en-US" b="0" i="1" smtClean="0">
                        <a:latin typeface="Cambria Math" panose="02040503050406030204" pitchFamily="18" charset="0"/>
                      </a:rPr>
                      <m:t>𝑠𝑡𝑎𝑟</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𝑗</m:t>
                        </m:r>
                      </m:sub>
                    </m:sSub>
                  </m:oMath>
                </a14:m>
                <a:r>
                  <a:rPr lang="en-US" dirty="0" smtClean="0"/>
                  <a:t> and the finish time </a:t>
                </a:r>
                <a14:m>
                  <m:oMath xmlns:m="http://schemas.openxmlformats.org/officeDocument/2006/math">
                    <m:r>
                      <a:rPr lang="en-US" b="0" i="1" smtClean="0">
                        <a:latin typeface="Cambria Math" panose="02040503050406030204" pitchFamily="18" charset="0"/>
                      </a:rPr>
                      <m:t>𝑓𝑖𝑛𝑖𝑠</m:t>
                    </m:r>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𝑗</m:t>
                        </m:r>
                      </m:sub>
                    </m:sSub>
                  </m:oMath>
                </a14:m>
                <a:r>
                  <a:rPr lang="en-US" dirty="0" smtClean="0"/>
                  <a:t> of each task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𝑗</m:t>
                        </m:r>
                      </m:sub>
                    </m:sSub>
                  </m:oMath>
                </a14:m>
                <a:r>
                  <a:rPr lang="en-US" dirty="0" smtClean="0"/>
                  <a:t>, and the working hours </a:t>
                </a:r>
                <a14:m>
                  <m:oMath xmlns:m="http://schemas.openxmlformats.org/officeDocument/2006/math">
                    <m:r>
                      <a:rPr lang="en-US" b="0" i="1" smtClean="0">
                        <a:latin typeface="Cambria Math" panose="02040503050406030204" pitchFamily="18" charset="0"/>
                      </a:rPr>
                      <m:t>𝑤</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h</m:t>
                        </m:r>
                      </m:e>
                      <m:sub>
                        <m:r>
                          <a:rPr lang="en-US" b="0" i="1" smtClean="0">
                            <a:latin typeface="Cambria Math" panose="02040503050406030204" pitchFamily="18" charset="0"/>
                          </a:rPr>
                          <m:t>𝑖𝑗</m:t>
                        </m:r>
                      </m:sub>
                      <m:sup>
                        <m:r>
                          <a:rPr lang="en-US" b="0" i="1" smtClean="0">
                            <a:latin typeface="Cambria Math" panose="02040503050406030204" pitchFamily="18" charset="0"/>
                          </a:rPr>
                          <m:t>𝑡</m:t>
                        </m:r>
                      </m:sup>
                    </m:sSubSup>
                  </m:oMath>
                </a14:m>
                <a:r>
                  <a:rPr lang="en-US" dirty="0" smtClean="0"/>
                  <a:t> of all employees to each task during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𝑠𝑡𝑎𝑟</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𝑗</m:t>
                        </m:r>
                      </m:sub>
                    </m:sSub>
                    <m:r>
                      <a:rPr lang="en-US" b="0" i="1" smtClean="0">
                        <a:latin typeface="Cambria Math" panose="02040503050406030204" pitchFamily="18" charset="0"/>
                      </a:rPr>
                      <m:t>, </m:t>
                    </m:r>
                    <m:r>
                      <a:rPr lang="en-US" b="0" i="1" smtClean="0">
                        <a:latin typeface="Cambria Math" panose="02040503050406030204" pitchFamily="18" charset="0"/>
                      </a:rPr>
                      <m:t>𝑓𝑖𝑛𝑖𝑠</m:t>
                    </m:r>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𝑗</m:t>
                        </m:r>
                      </m:sub>
                    </m:sSub>
                    <m:r>
                      <a:rPr lang="en-US" b="0" i="1" smtClean="0">
                        <a:latin typeface="Cambria Math" panose="02040503050406030204" pitchFamily="18" charset="0"/>
                      </a:rPr>
                      <m:t>]</m:t>
                    </m:r>
                  </m:oMath>
                </a14:m>
                <a:r>
                  <a:rPr lang="en-US" dirty="0" smtClean="0"/>
                  <a:t> satisfying constraints:</a:t>
                </a:r>
              </a:p>
              <a:p>
                <a:pPr marL="0" lvl="0" indent="0" algn="l" rtl="0">
                  <a:lnSpc>
                    <a:spcPct val="114000"/>
                  </a:lnSpc>
                  <a:buNone/>
                </a:pPr>
                <a:endParaRPr lang="en-US" dirty="0"/>
              </a:p>
              <a:p>
                <a:pPr marL="342900" lvl="0" algn="l" rtl="0">
                  <a:lnSpc>
                    <a:spcPct val="114000"/>
                  </a:lnSpc>
                  <a:buAutoNum type="arabicPeriod"/>
                </a:pPr>
                <a:r>
                  <a:rPr lang="en-US" dirty="0" smtClean="0"/>
                  <a:t>Processing order must obey the precedence constraint of TPG</a:t>
                </a:r>
                <a:endParaRPr lang="en-US" dirty="0"/>
              </a:p>
              <a:p>
                <a:pPr marL="342900" lvl="0" algn="l" rtl="0">
                  <a:lnSpc>
                    <a:spcPct val="114000"/>
                  </a:lnSpc>
                  <a:buAutoNum type="arabicPeriod"/>
                </a:pPr>
                <a:endParaRPr lang="en-US" dirty="0" smtClean="0"/>
              </a:p>
              <a:p>
                <a:pPr marL="342900" lvl="0">
                  <a:lnSpc>
                    <a:spcPct val="114000"/>
                  </a:lnSpc>
                  <a:buAutoNum type="arabicPeriod"/>
                </a:pPr>
                <a:r>
                  <a:rPr lang="en-US" dirty="0" smtClean="0"/>
                  <a:t>Limited working hours </a:t>
                </a:r>
                <a14:m>
                  <m:oMath xmlns:m="http://schemas.openxmlformats.org/officeDocument/2006/math">
                    <m:nary>
                      <m:naryPr>
                        <m:chr m:val="∑"/>
                        <m:ctrlPr>
                          <a:rPr lang="en-US" b="0" i="1" smtClean="0">
                            <a:latin typeface="Cambria Math" panose="02040503050406030204" pitchFamily="18" charset="0"/>
                          </a:rPr>
                        </m:ctrlPr>
                      </m:naryPr>
                      <m:sub>
                        <m: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𝑛</m:t>
                        </m:r>
                      </m:sup>
                      <m:e>
                        <m:r>
                          <a:rPr lang="en-US" altLang="ko-KR" i="1">
                            <a:latin typeface="Cambria Math" panose="02040503050406030204" pitchFamily="18" charset="0"/>
                          </a:rPr>
                          <m:t>𝑤</m:t>
                        </m:r>
                        <m:sSubSup>
                          <m:sSubSupPr>
                            <m:ctrlPr>
                              <a:rPr lang="en-US" altLang="ko-KR" i="1">
                                <a:latin typeface="Cambria Math" panose="02040503050406030204" pitchFamily="18" charset="0"/>
                              </a:rPr>
                            </m:ctrlPr>
                          </m:sSubSupPr>
                          <m:e>
                            <m:r>
                              <a:rPr lang="en-US" altLang="ko-KR" i="1">
                                <a:latin typeface="Cambria Math" panose="02040503050406030204" pitchFamily="18" charset="0"/>
                              </a:rPr>
                              <m:t>h</m:t>
                            </m:r>
                          </m:e>
                          <m:sub>
                            <m:r>
                              <a:rPr lang="en-US" altLang="ko-KR" i="1">
                                <a:latin typeface="Cambria Math" panose="02040503050406030204" pitchFamily="18" charset="0"/>
                              </a:rPr>
                              <m:t>𝑖𝑗</m:t>
                            </m:r>
                          </m:sub>
                          <m:sup>
                            <m:r>
                              <a:rPr lang="en-US" altLang="ko-KR" i="1">
                                <a:latin typeface="Cambria Math" panose="02040503050406030204" pitchFamily="18" charset="0"/>
                              </a:rPr>
                              <m:t>𝑡</m:t>
                            </m:r>
                          </m:sup>
                        </m:sSubSup>
                        <m:r>
                          <a:rPr lang="en-US" altLang="ko-KR" i="1">
                            <a:latin typeface="Cambria Math" panose="02040503050406030204" pitchFamily="18" charset="0"/>
                          </a:rPr>
                          <m:t>=</m:t>
                        </m:r>
                        <m:r>
                          <a:rPr lang="en-US" altLang="ko-KR" i="1">
                            <a:latin typeface="Cambria Math" panose="02040503050406030204" pitchFamily="18" charset="0"/>
                          </a:rPr>
                          <m:t>h𝑜𝑢𝑟</m:t>
                        </m:r>
                        <m:sSubSup>
                          <m:sSubSupPr>
                            <m:ctrlPr>
                              <a:rPr lang="en-US" altLang="ko-KR" i="1">
                                <a:latin typeface="Cambria Math" panose="02040503050406030204" pitchFamily="18" charset="0"/>
                              </a:rPr>
                            </m:ctrlPr>
                          </m:sSubSupPr>
                          <m:e>
                            <m:r>
                              <a:rPr lang="en-US" altLang="ko-KR" i="1">
                                <a:latin typeface="Cambria Math" panose="02040503050406030204" pitchFamily="18" charset="0"/>
                              </a:rPr>
                              <m:t>𝑠</m:t>
                            </m:r>
                          </m:e>
                          <m:sub>
                            <m:r>
                              <a:rPr lang="en-US" altLang="ko-KR" i="1">
                                <a:latin typeface="Cambria Math" panose="02040503050406030204" pitchFamily="18" charset="0"/>
                              </a:rPr>
                              <m:t>𝑖</m:t>
                            </m:r>
                          </m:sub>
                          <m:sup>
                            <m:r>
                              <a:rPr lang="en-US" altLang="ko-KR" i="1">
                                <a:latin typeface="Cambria Math" panose="02040503050406030204" pitchFamily="18" charset="0"/>
                              </a:rPr>
                              <m:t>𝑡</m:t>
                            </m:r>
                          </m:sup>
                        </m:sSubSup>
                        <m:r>
                          <a:rPr lang="en-US" altLang="ko-KR" i="1">
                            <a:latin typeface="Cambria Math" panose="02040503050406030204" pitchFamily="18" charset="0"/>
                          </a:rPr>
                          <m:t>≤</m:t>
                        </m:r>
                        <m:r>
                          <a:rPr lang="en-US" altLang="ko-KR" i="1">
                            <a:latin typeface="Cambria Math" panose="02040503050406030204" pitchFamily="18" charset="0"/>
                          </a:rPr>
                          <m:t>𝑚𝑎𝑥</m:t>
                        </m:r>
                        <m:sSub>
                          <m:sSubPr>
                            <m:ctrlPr>
                              <a:rPr lang="en-US" altLang="ko-KR" i="1">
                                <a:latin typeface="Cambria Math" panose="02040503050406030204" pitchFamily="18" charset="0"/>
                              </a:rPr>
                            </m:ctrlPr>
                          </m:sSubPr>
                          <m:e>
                            <m:r>
                              <a:rPr lang="en-US" altLang="ko-KR" i="1">
                                <a:latin typeface="Cambria Math" panose="02040503050406030204" pitchFamily="18" charset="0"/>
                              </a:rPr>
                              <m:t>h</m:t>
                            </m:r>
                          </m:e>
                          <m:sub>
                            <m:r>
                              <a:rPr lang="en-US" altLang="ko-KR" i="1">
                                <a:latin typeface="Cambria Math" panose="02040503050406030204" pitchFamily="18" charset="0"/>
                              </a:rPr>
                              <m:t>𝑖</m:t>
                            </m:r>
                          </m:sub>
                        </m:sSub>
                      </m:e>
                    </m:nary>
                  </m:oMath>
                </a14:m>
                <a:endParaRPr lang="en-US" dirty="0" smtClean="0"/>
              </a:p>
            </p:txBody>
          </p:sp>
        </mc:Choice>
        <mc:Fallback>
          <p:sp>
            <p:nvSpPr>
              <p:cNvPr id="93" name="Google Shape;93;p18"/>
              <p:cNvSpPr txBox="1">
                <a:spLocks noGrp="1" noRot="1" noChangeAspect="1" noMove="1" noResize="1" noEditPoints="1" noAdjustHandles="1" noChangeArrowheads="1" noChangeShapeType="1" noTextEdit="1"/>
              </p:cNvSpPr>
              <p:nvPr>
                <p:ph type="body" idx="1"/>
              </p:nvPr>
            </p:nvSpPr>
            <p:spPr>
              <a:xfrm>
                <a:off x="311700" y="1121662"/>
                <a:ext cx="4259003" cy="3786400"/>
              </a:xfrm>
              <a:prstGeom prst="rect">
                <a:avLst/>
              </a:prstGeom>
              <a:blipFill>
                <a:blip r:embed="rId3"/>
                <a:stretch>
                  <a:fillRect l="-1144" r="-1717" b="-16264"/>
                </a:stretch>
              </a:blipFill>
            </p:spPr>
            <p:txBody>
              <a:bodyPr/>
              <a:lstStyle/>
              <a:p>
                <a:r>
                  <a:rPr lang="ko-KR" altLang="en-US">
                    <a:noFill/>
                  </a:rPr>
                  <a:t> </a:t>
                </a:r>
              </a:p>
            </p:txBody>
          </p:sp>
        </mc:Fallback>
      </mc:AlternateContent>
      <p:sp>
        <p:nvSpPr>
          <p:cNvPr id="98" name="Google Shape;98;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mc:AlternateContent xmlns:mc="http://schemas.openxmlformats.org/markup-compatibility/2006">
        <mc:Choice xmlns:a14="http://schemas.microsoft.com/office/drawing/2010/main" Requires="a14">
          <p:sp>
            <p:nvSpPr>
              <p:cNvPr id="9" name="Google Shape;93;p18"/>
              <p:cNvSpPr txBox="1">
                <a:spLocks/>
              </p:cNvSpPr>
              <p:nvPr/>
            </p:nvSpPr>
            <p:spPr>
              <a:xfrm>
                <a:off x="4570703" y="1121662"/>
                <a:ext cx="4322823" cy="35511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342900">
                  <a:lnSpc>
                    <a:spcPct val="114000"/>
                  </a:lnSpc>
                  <a:buFont typeface="+mj-lt"/>
                  <a:buAutoNum type="arabicPeriod" startAt="3"/>
                </a:pPr>
                <a:r>
                  <a:rPr lang="en-US" dirty="0" smtClean="0"/>
                  <a:t>Limited number of employees for each task</a:t>
                </a:r>
                <a:endParaRPr lang="en-US" dirty="0" smtClean="0"/>
              </a:p>
              <a:p>
                <a:pPr marL="342900">
                  <a:lnSpc>
                    <a:spcPct val="114000"/>
                  </a:lnSpc>
                  <a:buFont typeface="Arial"/>
                  <a:buAutoNum type="arabicPeriod" startAt="3"/>
                </a:pPr>
                <a:endParaRPr lang="en-US" dirty="0" smtClean="0"/>
              </a:p>
              <a:p>
                <a:pPr marL="342900">
                  <a:lnSpc>
                    <a:spcPct val="114000"/>
                  </a:lnSpc>
                  <a:buFont typeface="+mj-lt"/>
                  <a:buAutoNum type="arabicPeriod" startAt="4"/>
                </a:pPr>
                <a:endParaRPr lang="en-US" dirty="0" smtClean="0"/>
              </a:p>
              <a:p>
                <a:pPr marL="342900">
                  <a:lnSpc>
                    <a:spcPct val="114000"/>
                  </a:lnSpc>
                  <a:buFont typeface="+mj-lt"/>
                  <a:buAutoNum type="arabicPeriod" startAt="4"/>
                </a:pPr>
                <a:endParaRPr lang="en-US" dirty="0"/>
              </a:p>
              <a:p>
                <a:pPr marL="342900">
                  <a:lnSpc>
                    <a:spcPct val="114000"/>
                  </a:lnSpc>
                  <a:buFont typeface="+mj-lt"/>
                  <a:buAutoNum type="arabicPeriod" startAt="4"/>
                </a:pPr>
                <a:endParaRPr lang="en-US" dirty="0" smtClean="0"/>
              </a:p>
              <a:p>
                <a:pPr marL="342900">
                  <a:lnSpc>
                    <a:spcPct val="114000"/>
                  </a:lnSpc>
                  <a:buFont typeface="+mj-lt"/>
                  <a:buAutoNum type="arabicPeriod" startAt="4"/>
                </a:pPr>
                <a:r>
                  <a:rPr lang="en-US" dirty="0" smtClean="0"/>
                  <a:t>All tasks have to be completed before its </a:t>
                </a:r>
                <a14:m>
                  <m:oMath xmlns:m="http://schemas.openxmlformats.org/officeDocument/2006/math">
                    <m:r>
                      <a:rPr lang="en-US" b="0" i="1" smtClean="0">
                        <a:latin typeface="Cambria Math" panose="02040503050406030204" pitchFamily="18" charset="0"/>
                      </a:rPr>
                      <m:t>𝑓𝑖𝑛𝑖𝑠</m:t>
                    </m:r>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𝑗</m:t>
                        </m:r>
                      </m:sub>
                    </m:sSub>
                  </m:oMath>
                </a14:m>
                <a:endParaRPr lang="en-US" dirty="0" smtClean="0"/>
              </a:p>
            </p:txBody>
          </p:sp>
        </mc:Choice>
        <mc:Fallback>
          <p:sp>
            <p:nvSpPr>
              <p:cNvPr id="9" name="Google Shape;93;p18"/>
              <p:cNvSpPr txBox="1">
                <a:spLocks noRot="1" noChangeAspect="1" noMove="1" noResize="1" noEditPoints="1" noAdjustHandles="1" noChangeArrowheads="1" noChangeShapeType="1" noTextEdit="1"/>
              </p:cNvSpPr>
              <p:nvPr/>
            </p:nvSpPr>
            <p:spPr>
              <a:xfrm>
                <a:off x="4570703" y="1121662"/>
                <a:ext cx="4322823" cy="3551150"/>
              </a:xfrm>
              <a:prstGeom prst="rect">
                <a:avLst/>
              </a:prstGeom>
              <a:blipFill>
                <a:blip r:embed="rId4"/>
                <a:stretch>
                  <a:fillRect l="-987"/>
                </a:stretch>
              </a:blipFill>
              <a:ln>
                <a:noFill/>
              </a:ln>
            </p:spPr>
            <p:txBody>
              <a:bodyPr/>
              <a:lstStyle/>
              <a:p>
                <a:r>
                  <a:rPr lang="ko-KR" altLang="en-US">
                    <a:noFill/>
                  </a:rPr>
                  <a:t> </a:t>
                </a:r>
              </a:p>
            </p:txBody>
          </p:sp>
        </mc:Fallback>
      </mc:AlternateContent>
      <p:pic>
        <p:nvPicPr>
          <p:cNvPr id="10" name="그림 9"/>
          <p:cNvPicPr>
            <a:picLocks noChangeAspect="1"/>
          </p:cNvPicPr>
          <p:nvPr/>
        </p:nvPicPr>
        <p:blipFill>
          <a:blip r:embed="rId5"/>
          <a:stretch>
            <a:fillRect/>
          </a:stretch>
        </p:blipFill>
        <p:spPr>
          <a:xfrm>
            <a:off x="5555777" y="1875326"/>
            <a:ext cx="2352675" cy="923925"/>
          </a:xfrm>
          <a:prstGeom prst="rect">
            <a:avLst/>
          </a:prstGeom>
        </p:spPr>
      </p:pic>
      <p:pic>
        <p:nvPicPr>
          <p:cNvPr id="11" name="그림 10"/>
          <p:cNvPicPr>
            <a:picLocks noChangeAspect="1"/>
          </p:cNvPicPr>
          <p:nvPr/>
        </p:nvPicPr>
        <p:blipFill>
          <a:blip r:embed="rId6"/>
          <a:stretch>
            <a:fillRect/>
          </a:stretch>
        </p:blipFill>
        <p:spPr>
          <a:xfrm>
            <a:off x="6189189" y="3849900"/>
            <a:ext cx="1085850" cy="476250"/>
          </a:xfrm>
          <a:prstGeom prst="rect">
            <a:avLst/>
          </a:prstGeom>
        </p:spPr>
      </p:pic>
    </p:spTree>
    <p:extLst>
      <p:ext uri="{BB962C8B-B14F-4D97-AF65-F5344CB8AC3E}">
        <p14:creationId xmlns:p14="http://schemas.microsoft.com/office/powerpoint/2010/main" val="1692960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Proposed Model – Objective Function</a:t>
            </a:r>
            <a:endParaRPr dirty="0"/>
          </a:p>
        </p:txBody>
      </p:sp>
      <mc:AlternateContent xmlns:mc="http://schemas.openxmlformats.org/markup-compatibility/2006">
        <mc:Choice xmlns:a14="http://schemas.microsoft.com/office/drawing/2010/main" Requires="a14">
          <p:sp>
            <p:nvSpPr>
              <p:cNvPr id="93" name="Google Shape;93;p18"/>
              <p:cNvSpPr txBox="1">
                <a:spLocks noGrp="1"/>
              </p:cNvSpPr>
              <p:nvPr>
                <p:ph type="body" idx="1"/>
              </p:nvPr>
            </p:nvSpPr>
            <p:spPr>
              <a:xfrm>
                <a:off x="311700" y="1121662"/>
                <a:ext cx="8520600" cy="3551150"/>
              </a:xfrm>
              <a:prstGeom prst="rect">
                <a:avLst/>
              </a:prstGeom>
            </p:spPr>
            <p:txBody>
              <a:bodyPr spcFirstLastPara="1" wrap="square" lIns="91425" tIns="91425" rIns="91425" bIns="91425" anchor="t" anchorCtr="0">
                <a:noAutofit/>
              </a:bodyPr>
              <a:lstStyle/>
              <a:p>
                <a:pPr marL="0" lvl="0" indent="0" algn="l" rtl="0">
                  <a:lnSpc>
                    <a:spcPct val="114000"/>
                  </a:lnSpc>
                  <a:buNone/>
                </a:pPr>
                <a:r>
                  <a:rPr lang="en-US" dirty="0" smtClean="0"/>
                  <a:t>Assume that the schedule cannot be changed</a:t>
                </a:r>
              </a:p>
              <a:p>
                <a:pPr marL="0" lvl="0" indent="0" algn="l" rtl="0">
                  <a:lnSpc>
                    <a:spcPct val="114000"/>
                  </a:lnSpc>
                  <a:buNone/>
                </a:pPr>
                <a:endParaRPr lang="en-US" dirty="0"/>
              </a:p>
              <a:p>
                <a:pPr marL="0" lvl="0" indent="0" algn="l" rtl="0">
                  <a:lnSpc>
                    <a:spcPct val="114000"/>
                  </a:lnSpc>
                  <a:buNone/>
                </a:pPr>
                <a:r>
                  <a:rPr lang="en-US" dirty="0" smtClean="0"/>
                  <a:t>Objective: cost minimization</a:t>
                </a:r>
              </a:p>
              <a:p>
                <a:pPr marL="0" lvl="0" indent="0" algn="l" rtl="0">
                  <a:lnSpc>
                    <a:spcPct val="114000"/>
                  </a:lnSpc>
                  <a:buNone/>
                </a:pPr>
                <a:endParaRPr lang="en-US" dirty="0"/>
              </a:p>
              <a:p>
                <a:pPr marL="0" lvl="0" indent="0" algn="l" rtl="0">
                  <a:lnSpc>
                    <a:spcPct val="114000"/>
                  </a:lnSpc>
                  <a:buNone/>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min</m:t>
                          </m:r>
                        </m:fName>
                        <m:e>
                          <m:r>
                            <a:rPr lang="en-US" b="0" i="1" smtClean="0">
                              <a:latin typeface="Cambria Math" panose="02040503050406030204" pitchFamily="18" charset="0"/>
                            </a:rPr>
                            <m:t>𝑓</m:t>
                          </m:r>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a:rPr lang="en-US" b="0" i="1" smtClean="0">
                                  <a:latin typeface="Cambria Math" panose="02040503050406030204" pitchFamily="18" charset="0"/>
                                </a:rPr>
                                <m:t>𝑡</m:t>
                              </m:r>
                              <m:r>
                                <a:rPr lang="en-US" b="0" i="1" smtClean="0">
                                  <a:latin typeface="Cambria Math" panose="02040503050406030204" pitchFamily="18" charset="0"/>
                                </a:rPr>
                                <m:t>=1</m:t>
                              </m:r>
                            </m:sub>
                            <m:sup>
                              <m:r>
                                <a:rPr lang="en-US" b="0" i="1" smtClean="0">
                                  <a:latin typeface="Cambria Math" panose="02040503050406030204" pitchFamily="18" charset="0"/>
                                </a:rPr>
                                <m:t>𝑒𝑛𝑑</m:t>
                              </m:r>
                            </m:sup>
                            <m:e>
                              <m:r>
                                <a:rPr lang="en-US" b="0" i="1" smtClean="0">
                                  <a:latin typeface="Cambria Math" panose="02040503050406030204" pitchFamily="18" charset="0"/>
                                </a:rPr>
                                <m:t>𝑠𝑎𝑙𝑎𝑟</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𝑦</m:t>
                                  </m:r>
                                </m:e>
                                <m:sub>
                                  <m:r>
                                    <a:rPr lang="en-US" b="0" i="1" smtClean="0">
                                      <a:latin typeface="Cambria Math" panose="02040503050406030204" pitchFamily="18" charset="0"/>
                                    </a:rPr>
                                    <m:t>𝑖</m:t>
                                  </m:r>
                                </m:sub>
                                <m:sup>
                                  <m:r>
                                    <a:rPr lang="en-US" b="0" i="1" smtClean="0">
                                      <a:latin typeface="Cambria Math" panose="02040503050406030204" pitchFamily="18" charset="0"/>
                                    </a:rPr>
                                    <m:t>𝑡</m:t>
                                  </m:r>
                                </m:sup>
                              </m:sSubSup>
                            </m:e>
                          </m:nary>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𝑛</m:t>
                              </m:r>
                            </m:sup>
                            <m:e>
                              <m:r>
                                <a:rPr lang="en-US" b="0" i="1" smtClean="0">
                                  <a:latin typeface="Cambria Math" panose="02040503050406030204" pitchFamily="18" charset="0"/>
                                </a:rPr>
                                <m:t>𝑝𝑒𝑛𝑎𝑙𝑡</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𝑗</m:t>
                                  </m:r>
                                </m:sub>
                              </m:sSub>
                            </m:e>
                          </m:nary>
                        </m:e>
                      </m:func>
                    </m:oMath>
                  </m:oMathPara>
                </a14:m>
                <a:endParaRPr lang="en-US" dirty="0" smtClean="0"/>
              </a:p>
            </p:txBody>
          </p:sp>
        </mc:Choice>
        <mc:Fallback>
          <p:sp>
            <p:nvSpPr>
              <p:cNvPr id="93" name="Google Shape;93;p18"/>
              <p:cNvSpPr txBox="1">
                <a:spLocks noGrp="1" noRot="1" noChangeAspect="1" noMove="1" noResize="1" noEditPoints="1" noAdjustHandles="1" noChangeArrowheads="1" noChangeShapeType="1" noTextEdit="1"/>
              </p:cNvSpPr>
              <p:nvPr>
                <p:ph type="body" idx="1"/>
              </p:nvPr>
            </p:nvSpPr>
            <p:spPr>
              <a:xfrm>
                <a:off x="311700" y="1121662"/>
                <a:ext cx="8520600" cy="3551150"/>
              </a:xfrm>
              <a:prstGeom prst="rect">
                <a:avLst/>
              </a:prstGeom>
              <a:blipFill>
                <a:blip r:embed="rId3"/>
                <a:stretch>
                  <a:fillRect l="-572"/>
                </a:stretch>
              </a:blipFill>
            </p:spPr>
            <p:txBody>
              <a:bodyPr/>
              <a:lstStyle/>
              <a:p>
                <a:r>
                  <a:rPr lang="ko-KR" altLang="en-US">
                    <a:noFill/>
                  </a:rPr>
                  <a:t> </a:t>
                </a:r>
              </a:p>
            </p:txBody>
          </p:sp>
        </mc:Fallback>
      </mc:AlternateContent>
      <p:sp>
        <p:nvSpPr>
          <p:cNvPr id="98" name="Google Shape;98;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spTree>
    <p:extLst>
      <p:ext uri="{BB962C8B-B14F-4D97-AF65-F5344CB8AC3E}">
        <p14:creationId xmlns:p14="http://schemas.microsoft.com/office/powerpoint/2010/main" val="38841640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lnSpc>
                <a:spcPct val="114000"/>
              </a:lnSpc>
            </a:pPr>
            <a:r>
              <a:rPr lang="en-US" altLang="ko-KR" dirty="0" smtClean="0"/>
              <a:t>Previous Models – Resource </a:t>
            </a:r>
            <a:r>
              <a:rPr lang="en-US" altLang="ko-KR" dirty="0"/>
              <a:t>Constrained Project Scheduling Problem (RCPSP)</a:t>
            </a:r>
          </a:p>
        </p:txBody>
      </p:sp>
      <mc:AlternateContent xmlns:mc="http://schemas.openxmlformats.org/markup-compatibility/2006">
        <mc:Choice xmlns:a14="http://schemas.microsoft.com/office/drawing/2010/main" Requires="a14">
          <p:sp>
            <p:nvSpPr>
              <p:cNvPr id="93" name="Google Shape;93;p18"/>
              <p:cNvSpPr txBox="1">
                <a:spLocks noGrp="1"/>
              </p:cNvSpPr>
              <p:nvPr>
                <p:ph type="body" idx="1"/>
              </p:nvPr>
            </p:nvSpPr>
            <p:spPr>
              <a:xfrm>
                <a:off x="311700" y="1609968"/>
                <a:ext cx="8520600" cy="3062843"/>
              </a:xfrm>
              <a:prstGeom prst="rect">
                <a:avLst/>
              </a:prstGeom>
            </p:spPr>
            <p:txBody>
              <a:bodyPr spcFirstLastPara="1" wrap="square" lIns="91425" tIns="91425" rIns="91425" bIns="91425" anchor="t" anchorCtr="0">
                <a:noAutofit/>
              </a:bodyPr>
              <a:lstStyle/>
              <a:p>
                <a:pPr marL="0" lvl="0" indent="0" algn="l" rtl="0">
                  <a:lnSpc>
                    <a:spcPct val="114000"/>
                  </a:lnSpc>
                  <a:buNone/>
                </a:pPr>
                <a:r>
                  <a:rPr lang="en-US" dirty="0" smtClean="0"/>
                  <a:t>Schedule the tasks subject to precedence and resource constraints</a:t>
                </a:r>
              </a:p>
              <a:p>
                <a:pPr marL="0" lvl="0" indent="0" algn="l" rtl="0">
                  <a:lnSpc>
                    <a:spcPct val="114000"/>
                  </a:lnSpc>
                  <a:buNone/>
                </a:pPr>
                <a:endParaRPr lang="en-US" dirty="0"/>
              </a:p>
              <a:p>
                <a:pPr marL="0" lvl="0" indent="0" algn="l" rtl="0">
                  <a:lnSpc>
                    <a:spcPct val="114000"/>
                  </a:lnSpc>
                  <a:buNone/>
                </a:pPr>
                <a:r>
                  <a:rPr lang="en-US" dirty="0" smtClean="0"/>
                  <a:t>Determine permuted order of tasks </a:t>
                </a:r>
                <a14:m>
                  <m:oMath xmlns:m="http://schemas.openxmlformats.org/officeDocument/2006/math">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sub>
                        </m:sSub>
                        <m:r>
                          <a:rPr lang="en-US" b="0" i="1" smtClean="0">
                            <a:latin typeface="Cambria Math" panose="02040503050406030204" pitchFamily="18" charset="0"/>
                          </a:rPr>
                          <m:t>, …,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𝑛</m:t>
                                </m:r>
                              </m:sub>
                            </m:sSub>
                          </m:sub>
                        </m:sSub>
                      </m:e>
                    </m:d>
                  </m:oMath>
                </a14:m>
                <a:endParaRPr lang="en-US" dirty="0" smtClean="0"/>
              </a:p>
              <a:p>
                <a:pPr marL="0" lvl="0" indent="0" algn="l" rtl="0">
                  <a:lnSpc>
                    <a:spcPct val="114000"/>
                  </a:lnSpc>
                  <a:buNone/>
                </a:pPr>
                <a:endParaRPr lang="en-US" dirty="0"/>
              </a:p>
              <a:p>
                <a:pPr marL="0" lvl="0" indent="0" algn="l" rtl="0">
                  <a:lnSpc>
                    <a:spcPct val="114000"/>
                  </a:lnSpc>
                  <a:buNone/>
                </a:pPr>
                <a:r>
                  <a:rPr lang="en-US" dirty="0" smtClean="0"/>
                  <a:t>Resource conflict between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sub>
                    </m:sSub>
                  </m:oMath>
                </a14:m>
                <a:r>
                  <a:rPr lang="en-US" dirty="0" smtClean="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𝑗</m:t>
                            </m:r>
                          </m:sub>
                        </m:sSub>
                      </m:sub>
                    </m:sSub>
                  </m:oMath>
                </a14:m>
                <a:r>
                  <a:rPr lang="en-US" dirty="0" smtClean="0"/>
                  <a:t> where </a:t>
                </a:r>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&lt;</m:t>
                    </m:r>
                    <m:r>
                      <a:rPr lang="en-US" b="0" i="1" smtClean="0">
                        <a:latin typeface="Cambria Math" panose="02040503050406030204" pitchFamily="18" charset="0"/>
                      </a:rPr>
                      <m:t>𝑗</m:t>
                    </m:r>
                  </m:oMath>
                </a14:m>
                <a:r>
                  <a:rPr lang="en-US" dirty="0" smtClean="0"/>
                  <a:t> </a:t>
                </a:r>
                <a:r>
                  <a:rPr lang="en-US" dirty="0" smtClean="0">
                    <a:sym typeface="Wingdings" panose="05000000000000000000" pitchFamily="2" charset="2"/>
                  </a:rPr>
                  <a:t> </a:t>
                </a:r>
                <a14:m>
                  <m:oMath xmlns:m="http://schemas.openxmlformats.org/officeDocument/2006/math">
                    <m:sSub>
                      <m:sSubPr>
                        <m:ctrlPr>
                          <a:rPr lang="en-US" b="0" i="1" smtClean="0">
                            <a:latin typeface="Cambria Math" panose="02040503050406030204" pitchFamily="18" charset="0"/>
                            <a:sym typeface="Wingdings" panose="05000000000000000000" pitchFamily="2" charset="2"/>
                          </a:rPr>
                        </m:ctrlPr>
                      </m:sSubPr>
                      <m:e>
                        <m:r>
                          <a:rPr lang="en-US" b="0" i="1" smtClean="0">
                            <a:latin typeface="Cambria Math" panose="02040503050406030204" pitchFamily="18" charset="0"/>
                            <a:sym typeface="Wingdings" panose="05000000000000000000" pitchFamily="2" charset="2"/>
                          </a:rPr>
                          <m:t>𝑡</m:t>
                        </m:r>
                      </m:e>
                      <m:sub>
                        <m:sSub>
                          <m:sSubPr>
                            <m:ctrlPr>
                              <a:rPr lang="en-US" b="0" i="1" smtClean="0">
                                <a:latin typeface="Cambria Math" panose="02040503050406030204" pitchFamily="18" charset="0"/>
                                <a:sym typeface="Wingdings" panose="05000000000000000000" pitchFamily="2" charset="2"/>
                              </a:rPr>
                            </m:ctrlPr>
                          </m:sSubPr>
                          <m:e>
                            <m:r>
                              <a:rPr lang="en-US" b="0" i="1" smtClean="0">
                                <a:latin typeface="Cambria Math" panose="02040503050406030204" pitchFamily="18" charset="0"/>
                                <a:sym typeface="Wingdings" panose="05000000000000000000" pitchFamily="2" charset="2"/>
                              </a:rPr>
                              <m:t>𝑝</m:t>
                            </m:r>
                          </m:e>
                          <m:sub>
                            <m:r>
                              <a:rPr lang="en-US" b="0" i="1" smtClean="0">
                                <a:latin typeface="Cambria Math" panose="02040503050406030204" pitchFamily="18" charset="0"/>
                                <a:sym typeface="Wingdings" panose="05000000000000000000" pitchFamily="2" charset="2"/>
                              </a:rPr>
                              <m:t>𝑖</m:t>
                            </m:r>
                          </m:sub>
                        </m:sSub>
                      </m:sub>
                    </m:sSub>
                  </m:oMath>
                </a14:m>
                <a:r>
                  <a:rPr lang="en-US" dirty="0" smtClean="0"/>
                  <a:t> first</a:t>
                </a:r>
                <a:endParaRPr lang="en-US" dirty="0"/>
              </a:p>
              <a:p>
                <a:pPr marL="0" lvl="0" indent="0" algn="l" rtl="0">
                  <a:lnSpc>
                    <a:spcPct val="114000"/>
                  </a:lnSpc>
                  <a:buNone/>
                </a:pPr>
                <a:endParaRPr lang="en-US" dirty="0" smtClean="0"/>
              </a:p>
              <a:p>
                <a:pPr marL="0" indent="0">
                  <a:lnSpc>
                    <a:spcPct val="114000"/>
                  </a:lnSpc>
                  <a:buNone/>
                </a:pPr>
                <a:r>
                  <a:rPr lang="en-US" dirty="0" smtClean="0"/>
                  <a:t>Problem: does not take the issue of employee allocation</a:t>
                </a:r>
                <a:endParaRPr lang="en-US" altLang="ko-KR" dirty="0"/>
              </a:p>
              <a:p>
                <a:pPr marL="0" lvl="0" indent="0" algn="l" rtl="0">
                  <a:lnSpc>
                    <a:spcPct val="114000"/>
                  </a:lnSpc>
                  <a:buNone/>
                </a:pPr>
                <a:endParaRPr lang="en-US" dirty="0" smtClean="0"/>
              </a:p>
            </p:txBody>
          </p:sp>
        </mc:Choice>
        <mc:Fallback>
          <p:sp>
            <p:nvSpPr>
              <p:cNvPr id="93" name="Google Shape;93;p18"/>
              <p:cNvSpPr txBox="1">
                <a:spLocks noGrp="1" noRot="1" noChangeAspect="1" noMove="1" noResize="1" noEditPoints="1" noAdjustHandles="1" noChangeArrowheads="1" noChangeShapeType="1" noTextEdit="1"/>
              </p:cNvSpPr>
              <p:nvPr>
                <p:ph type="body" idx="1"/>
              </p:nvPr>
            </p:nvSpPr>
            <p:spPr>
              <a:xfrm>
                <a:off x="311700" y="1609968"/>
                <a:ext cx="8520600" cy="3062843"/>
              </a:xfrm>
              <a:prstGeom prst="rect">
                <a:avLst/>
              </a:prstGeom>
              <a:blipFill>
                <a:blip r:embed="rId3"/>
                <a:stretch>
                  <a:fillRect l="-572"/>
                </a:stretch>
              </a:blipFill>
            </p:spPr>
            <p:txBody>
              <a:bodyPr/>
              <a:lstStyle/>
              <a:p>
                <a:r>
                  <a:rPr lang="ko-KR" altLang="en-US">
                    <a:noFill/>
                  </a:rPr>
                  <a:t> </a:t>
                </a:r>
              </a:p>
            </p:txBody>
          </p:sp>
        </mc:Fallback>
      </mc:AlternateContent>
      <p:sp>
        <p:nvSpPr>
          <p:cNvPr id="98" name="Google Shape;98;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a:t>
            </a:fld>
            <a:endParaRPr/>
          </a:p>
        </p:txBody>
      </p:sp>
    </p:spTree>
    <p:extLst>
      <p:ext uri="{BB962C8B-B14F-4D97-AF65-F5344CB8AC3E}">
        <p14:creationId xmlns:p14="http://schemas.microsoft.com/office/powerpoint/2010/main" val="27160471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lnSpc>
                <a:spcPct val="114000"/>
              </a:lnSpc>
            </a:pPr>
            <a:r>
              <a:rPr lang="en-US" altLang="ko-KR" dirty="0" smtClean="0"/>
              <a:t>Previous Models – Employee Allocation Models</a:t>
            </a:r>
            <a:endParaRPr lang="en-US" altLang="ko-KR" dirty="0"/>
          </a:p>
        </p:txBody>
      </p:sp>
      <p:sp>
        <p:nvSpPr>
          <p:cNvPr id="93" name="Google Shape;93;p18"/>
          <p:cNvSpPr txBox="1">
            <a:spLocks noGrp="1"/>
          </p:cNvSpPr>
          <p:nvPr>
            <p:ph type="body" idx="1"/>
          </p:nvPr>
        </p:nvSpPr>
        <p:spPr>
          <a:xfrm>
            <a:off x="311700" y="1141046"/>
            <a:ext cx="5409026" cy="3531765"/>
          </a:xfrm>
          <a:prstGeom prst="rect">
            <a:avLst/>
          </a:prstGeom>
        </p:spPr>
        <p:txBody>
          <a:bodyPr spcFirstLastPara="1" wrap="square" lIns="91425" tIns="91425" rIns="91425" bIns="91425" anchor="t" anchorCtr="0">
            <a:noAutofit/>
          </a:bodyPr>
          <a:lstStyle/>
          <a:p>
            <a:pPr marL="0" lvl="0" indent="0" algn="l" rtl="0">
              <a:lnSpc>
                <a:spcPct val="114000"/>
              </a:lnSpc>
              <a:buNone/>
            </a:pPr>
            <a:r>
              <a:rPr lang="en-US" dirty="0" smtClean="0"/>
              <a:t>Decide how to assign employees to different tasks</a:t>
            </a:r>
          </a:p>
          <a:p>
            <a:pPr marL="0" lvl="0" indent="0" algn="l" rtl="0">
              <a:lnSpc>
                <a:spcPct val="114000"/>
              </a:lnSpc>
              <a:buNone/>
            </a:pPr>
            <a:endParaRPr lang="en-US" dirty="0"/>
          </a:p>
          <a:p>
            <a:pPr marL="0" lvl="0" indent="0" algn="l" rtl="0">
              <a:lnSpc>
                <a:spcPct val="114000"/>
              </a:lnSpc>
              <a:buNone/>
            </a:pPr>
            <a:r>
              <a:rPr lang="en-US" dirty="0" smtClean="0"/>
              <a:t>Objective: minimal project duration and costs</a:t>
            </a:r>
          </a:p>
          <a:p>
            <a:pPr marL="0" lvl="0" indent="0" algn="l" rtl="0">
              <a:lnSpc>
                <a:spcPct val="114000"/>
              </a:lnSpc>
              <a:buNone/>
            </a:pPr>
            <a:endParaRPr lang="en-US" dirty="0"/>
          </a:p>
          <a:p>
            <a:pPr marL="0" lvl="0" indent="0" algn="l" rtl="0">
              <a:lnSpc>
                <a:spcPct val="114000"/>
              </a:lnSpc>
              <a:buNone/>
            </a:pPr>
            <a:r>
              <a:rPr lang="en-US" dirty="0" smtClean="0"/>
              <a:t>Problem: </a:t>
            </a:r>
          </a:p>
          <a:p>
            <a:pPr marL="285750" lvl="0" indent="-285750" algn="l" rtl="0">
              <a:lnSpc>
                <a:spcPct val="114000"/>
              </a:lnSpc>
              <a:buFontTx/>
              <a:buChar char="-"/>
            </a:pPr>
            <a:r>
              <a:rPr lang="en-US" dirty="0" smtClean="0"/>
              <a:t>Lack of order, start time, finish time : unsuitable  (</a:t>
            </a:r>
            <a:r>
              <a:rPr lang="en-US" altLang="ko-KR" dirty="0" smtClean="0"/>
              <a:t>working duration of a task depends on employees)</a:t>
            </a:r>
          </a:p>
          <a:p>
            <a:pPr marL="285750" lvl="0" indent="-285750" algn="l" rtl="0">
              <a:lnSpc>
                <a:spcPct val="114000"/>
              </a:lnSpc>
              <a:buFontTx/>
              <a:buChar char="-"/>
            </a:pPr>
            <a:r>
              <a:rPr lang="en-US" altLang="ko-KR" dirty="0" smtClean="0"/>
              <a:t>No consideration about resource conflict :</a:t>
            </a:r>
            <a:br>
              <a:rPr lang="en-US" altLang="ko-KR" dirty="0" smtClean="0"/>
            </a:br>
            <a:r>
              <a:rPr lang="en-US" altLang="ko-KR" dirty="0" smtClean="0"/>
              <a:t>assumed infinite resources and infinite workload</a:t>
            </a:r>
            <a:endParaRPr lang="en-US" altLang="ko-KR" dirty="0"/>
          </a:p>
          <a:p>
            <a:pPr marL="0" lvl="0" indent="0" algn="l" rtl="0">
              <a:lnSpc>
                <a:spcPct val="114000"/>
              </a:lnSpc>
              <a:buNone/>
            </a:pPr>
            <a:endParaRPr lang="en-US" dirty="0" smtClean="0"/>
          </a:p>
        </p:txBody>
      </p:sp>
      <p:sp>
        <p:nvSpPr>
          <p:cNvPr id="98" name="Google Shape;98;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a:t>
            </a:fld>
            <a:endParaRPr/>
          </a:p>
        </p:txBody>
      </p:sp>
      <p:pic>
        <p:nvPicPr>
          <p:cNvPr id="2" name="그림 1"/>
          <p:cNvPicPr>
            <a:picLocks noChangeAspect="1"/>
          </p:cNvPicPr>
          <p:nvPr/>
        </p:nvPicPr>
        <p:blipFill>
          <a:blip r:embed="rId3"/>
          <a:stretch>
            <a:fillRect/>
          </a:stretch>
        </p:blipFill>
        <p:spPr>
          <a:xfrm>
            <a:off x="6510308" y="1217355"/>
            <a:ext cx="1962150" cy="866775"/>
          </a:xfrm>
          <a:prstGeom prst="rect">
            <a:avLst/>
          </a:prstGeom>
        </p:spPr>
      </p:pic>
      <mc:AlternateContent xmlns:mc="http://schemas.openxmlformats.org/markup-compatibility/2006">
        <mc:Choice xmlns:a14="http://schemas.microsoft.com/office/drawing/2010/main" Requires="a14">
          <p:sp>
            <p:nvSpPr>
              <p:cNvPr id="6" name="Google Shape;63;p14"/>
              <p:cNvSpPr txBox="1"/>
              <p:nvPr/>
            </p:nvSpPr>
            <p:spPr>
              <a:xfrm>
                <a:off x="6200628" y="2162199"/>
                <a:ext cx="2581509" cy="1003032"/>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buClr>
                    <a:schemeClr val="dk1"/>
                  </a:buClr>
                  <a:buSzPts val="1100"/>
                  <a:buFont typeface="Arial"/>
                  <a:buNone/>
                </a:pPr>
                <a:r>
                  <a:rPr lang="en-US" sz="1500" b="0" dirty="0" smtClean="0">
                    <a:solidFill>
                      <a:schemeClr val="tx1"/>
                    </a:solidFill>
                    <a:latin typeface="+mj-lt"/>
                  </a:rPr>
                  <a:t>Employee Allocation Matrix</a:t>
                </a:r>
              </a:p>
              <a:p>
                <a:pPr marL="0" lvl="0" indent="0" algn="l" rtl="0">
                  <a:lnSpc>
                    <a:spcPct val="115000"/>
                  </a:lnSpc>
                  <a:spcBef>
                    <a:spcPts val="0"/>
                  </a:spcBef>
                  <a:buClr>
                    <a:schemeClr val="dk1"/>
                  </a:buClr>
                  <a:buSzPts val="1100"/>
                  <a:buFont typeface="Arial"/>
                  <a:buNone/>
                </a:pPr>
                <a14:m>
                  <m:oMath xmlns:m="http://schemas.openxmlformats.org/officeDocument/2006/math">
                    <m:r>
                      <a:rPr lang="en-US" sz="1500" b="0" i="1" dirty="0" smtClean="0">
                        <a:solidFill>
                          <a:schemeClr val="dk2"/>
                        </a:solidFill>
                        <a:latin typeface="Cambria Math" panose="02040503050406030204" pitchFamily="18" charset="0"/>
                      </a:rPr>
                      <m:t>𝑤</m:t>
                    </m:r>
                    <m:sSub>
                      <m:sSubPr>
                        <m:ctrlPr>
                          <a:rPr lang="en-US" sz="1500" b="0" i="1" dirty="0" smtClean="0">
                            <a:solidFill>
                              <a:schemeClr val="dk2"/>
                            </a:solidFill>
                            <a:latin typeface="Cambria Math" panose="02040503050406030204" pitchFamily="18" charset="0"/>
                          </a:rPr>
                        </m:ctrlPr>
                      </m:sSubPr>
                      <m:e>
                        <m:r>
                          <a:rPr lang="en-US" sz="1500" b="0" i="1" dirty="0" smtClean="0">
                            <a:solidFill>
                              <a:schemeClr val="dk2"/>
                            </a:solidFill>
                            <a:latin typeface="Cambria Math" panose="02040503050406030204" pitchFamily="18" charset="0"/>
                          </a:rPr>
                          <m:t>h</m:t>
                        </m:r>
                      </m:e>
                      <m:sub>
                        <m:r>
                          <a:rPr lang="en-US" sz="1500" b="0" i="1" dirty="0" smtClean="0">
                            <a:solidFill>
                              <a:schemeClr val="dk2"/>
                            </a:solidFill>
                            <a:latin typeface="Cambria Math" panose="02040503050406030204" pitchFamily="18" charset="0"/>
                          </a:rPr>
                          <m:t>𝑖𝑗</m:t>
                        </m:r>
                      </m:sub>
                    </m:sSub>
                  </m:oMath>
                </a14:m>
                <a:r>
                  <a:rPr lang="en-US" sz="1500" dirty="0" smtClean="0"/>
                  <a:t>: working hours of the </a:t>
                </a:r>
                <a14:m>
                  <m:oMath xmlns:m="http://schemas.openxmlformats.org/officeDocument/2006/math">
                    <m:sSup>
                      <m:sSupPr>
                        <m:ctrlPr>
                          <a:rPr lang="en-US" sz="1500" b="0" i="1" smtClean="0">
                            <a:latin typeface="Cambria Math" panose="02040503050406030204" pitchFamily="18" charset="0"/>
                          </a:rPr>
                        </m:ctrlPr>
                      </m:sSupPr>
                      <m:e>
                        <m:r>
                          <a:rPr lang="en-US" sz="1500" b="0" i="1" smtClean="0">
                            <a:latin typeface="Cambria Math" panose="02040503050406030204" pitchFamily="18" charset="0"/>
                          </a:rPr>
                          <m:t>𝑖</m:t>
                        </m:r>
                      </m:e>
                      <m:sup>
                        <m:r>
                          <a:rPr lang="en-US" sz="1500" b="0" i="1" smtClean="0">
                            <a:latin typeface="Cambria Math" panose="02040503050406030204" pitchFamily="18" charset="0"/>
                          </a:rPr>
                          <m:t>𝑡h</m:t>
                        </m:r>
                      </m:sup>
                    </m:sSup>
                  </m:oMath>
                </a14:m>
                <a:r>
                  <a:rPr lang="en-US" sz="1500" dirty="0" smtClean="0"/>
                  <a:t> employee for </a:t>
                </a:r>
                <a14:m>
                  <m:oMath xmlns:m="http://schemas.openxmlformats.org/officeDocument/2006/math">
                    <m:sSup>
                      <m:sSupPr>
                        <m:ctrlPr>
                          <a:rPr lang="en-US" sz="1500" b="0" i="1" smtClean="0">
                            <a:latin typeface="Cambria Math" panose="02040503050406030204" pitchFamily="18" charset="0"/>
                          </a:rPr>
                        </m:ctrlPr>
                      </m:sSupPr>
                      <m:e>
                        <m:r>
                          <a:rPr lang="en-US" sz="1500" b="0" i="1" smtClean="0">
                            <a:latin typeface="Cambria Math" panose="02040503050406030204" pitchFamily="18" charset="0"/>
                          </a:rPr>
                          <m:t>𝑗</m:t>
                        </m:r>
                      </m:e>
                      <m:sup>
                        <m:r>
                          <a:rPr lang="en-US" sz="1500" b="0" i="1" smtClean="0">
                            <a:latin typeface="Cambria Math" panose="02040503050406030204" pitchFamily="18" charset="0"/>
                          </a:rPr>
                          <m:t>𝑡h</m:t>
                        </m:r>
                      </m:sup>
                    </m:sSup>
                  </m:oMath>
                </a14:m>
                <a:r>
                  <a:rPr lang="en-US" sz="1500" dirty="0" smtClean="0"/>
                  <a:t> task</a:t>
                </a:r>
                <a:endParaRPr sz="1500" dirty="0"/>
              </a:p>
            </p:txBody>
          </p:sp>
        </mc:Choice>
        <mc:Fallback>
          <p:sp>
            <p:nvSpPr>
              <p:cNvPr id="6" name="Google Shape;63;p14"/>
              <p:cNvSpPr txBox="1">
                <a:spLocks noRot="1" noChangeAspect="1" noMove="1" noResize="1" noEditPoints="1" noAdjustHandles="1" noChangeArrowheads="1" noChangeShapeType="1" noTextEdit="1"/>
              </p:cNvSpPr>
              <p:nvPr/>
            </p:nvSpPr>
            <p:spPr>
              <a:xfrm>
                <a:off x="6200628" y="2162199"/>
                <a:ext cx="2581509" cy="1003032"/>
              </a:xfrm>
              <a:prstGeom prst="rect">
                <a:avLst/>
              </a:prstGeom>
              <a:blipFill>
                <a:blip r:embed="rId4"/>
                <a:stretch>
                  <a:fillRect l="-943"/>
                </a:stretch>
              </a:blipFill>
              <a:ln>
                <a:noFill/>
              </a:ln>
            </p:spPr>
            <p:txBody>
              <a:bodyPr/>
              <a:lstStyle/>
              <a:p>
                <a:r>
                  <a:rPr lang="ko-KR" altLang="en-US">
                    <a:noFill/>
                  </a:rPr>
                  <a:t> </a:t>
                </a:r>
              </a:p>
            </p:txBody>
          </p:sp>
        </mc:Fallback>
      </mc:AlternateContent>
    </p:spTree>
    <p:extLst>
      <p:ext uri="{BB962C8B-B14F-4D97-AF65-F5344CB8AC3E}">
        <p14:creationId xmlns:p14="http://schemas.microsoft.com/office/powerpoint/2010/main" val="513535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lnSpc>
                <a:spcPct val="114000"/>
              </a:lnSpc>
            </a:pPr>
            <a:r>
              <a:rPr lang="en-US" altLang="ko-KR" dirty="0" smtClean="0"/>
              <a:t>Previous Models – </a:t>
            </a:r>
            <a:r>
              <a:rPr lang="en-US" altLang="ko-KR" dirty="0" err="1" smtClean="0"/>
              <a:t>Multiskill</a:t>
            </a:r>
            <a:r>
              <a:rPr lang="en-US" altLang="ko-KR" dirty="0" smtClean="0"/>
              <a:t> Scheduling Models</a:t>
            </a:r>
            <a:endParaRPr lang="en-US" altLang="ko-KR" dirty="0"/>
          </a:p>
        </p:txBody>
      </p:sp>
      <p:sp>
        <p:nvSpPr>
          <p:cNvPr id="93" name="Google Shape;93;p18"/>
          <p:cNvSpPr txBox="1">
            <a:spLocks noGrp="1"/>
          </p:cNvSpPr>
          <p:nvPr>
            <p:ph type="body" idx="1"/>
          </p:nvPr>
        </p:nvSpPr>
        <p:spPr>
          <a:xfrm>
            <a:off x="311700" y="1141046"/>
            <a:ext cx="8520600" cy="3531765"/>
          </a:xfrm>
          <a:prstGeom prst="rect">
            <a:avLst/>
          </a:prstGeom>
        </p:spPr>
        <p:txBody>
          <a:bodyPr spcFirstLastPara="1" wrap="square" lIns="91425" tIns="91425" rIns="91425" bIns="91425" anchor="t" anchorCtr="0">
            <a:noAutofit/>
          </a:bodyPr>
          <a:lstStyle/>
          <a:p>
            <a:pPr marL="0" lvl="0" indent="0" algn="l" rtl="0">
              <a:lnSpc>
                <a:spcPct val="114000"/>
              </a:lnSpc>
              <a:buNone/>
            </a:pPr>
            <a:r>
              <a:rPr lang="en-US" dirty="0" smtClean="0"/>
              <a:t>Extension of RCPSP where different combinations of employees are concerned</a:t>
            </a:r>
          </a:p>
          <a:p>
            <a:pPr marL="0" lvl="0" indent="0" algn="l" rtl="0">
              <a:lnSpc>
                <a:spcPct val="114000"/>
              </a:lnSpc>
              <a:buNone/>
            </a:pPr>
            <a:endParaRPr lang="en-US" dirty="0"/>
          </a:p>
          <a:p>
            <a:pPr marL="0" lvl="0" indent="0" algn="l" rtl="0">
              <a:lnSpc>
                <a:spcPct val="114000"/>
              </a:lnSpc>
              <a:buNone/>
            </a:pPr>
            <a:r>
              <a:rPr lang="en-US" dirty="0" smtClean="0"/>
              <a:t>Implementation: </a:t>
            </a:r>
            <a:r>
              <a:rPr lang="en-US" dirty="0" err="1" smtClean="0"/>
              <a:t>Tabu</a:t>
            </a:r>
            <a:r>
              <a:rPr lang="en-US" dirty="0" smtClean="0"/>
              <a:t> Search (TS), Knowledge-based Genetic Algorithm (KGA)</a:t>
            </a:r>
          </a:p>
          <a:p>
            <a:pPr marL="0" indent="0">
              <a:lnSpc>
                <a:spcPct val="114000"/>
              </a:lnSpc>
              <a:buNone/>
            </a:pPr>
            <a:r>
              <a:rPr lang="en-US" dirty="0" smtClean="0"/>
              <a:t>(Example: combine task list representation and employee allocation matrix)</a:t>
            </a:r>
          </a:p>
          <a:p>
            <a:pPr marL="0" indent="0">
              <a:lnSpc>
                <a:spcPct val="114000"/>
              </a:lnSpc>
              <a:buNone/>
            </a:pPr>
            <a:endParaRPr lang="en-US" dirty="0"/>
          </a:p>
          <a:p>
            <a:pPr marL="0" lvl="0" indent="0">
              <a:lnSpc>
                <a:spcPct val="114000"/>
              </a:lnSpc>
              <a:buNone/>
            </a:pPr>
            <a:r>
              <a:rPr lang="en-US" dirty="0" smtClean="0"/>
              <a:t>Problem: </a:t>
            </a:r>
            <a:r>
              <a:rPr lang="en-US" altLang="ko-KR" dirty="0"/>
              <a:t>No task preemption (One task at one time) </a:t>
            </a:r>
            <a:endParaRPr lang="en-US" dirty="0" smtClean="0"/>
          </a:p>
          <a:p>
            <a:pPr marL="285750" lvl="0" indent="-285750" algn="l" rtl="0">
              <a:lnSpc>
                <a:spcPct val="114000"/>
              </a:lnSpc>
              <a:buFontTx/>
              <a:buChar char="-"/>
            </a:pPr>
            <a:r>
              <a:rPr lang="en-US" dirty="0" smtClean="0"/>
              <a:t>Any busy employees in a team makes the whole team wait for the release</a:t>
            </a:r>
          </a:p>
        </p:txBody>
      </p:sp>
      <p:sp>
        <p:nvSpPr>
          <p:cNvPr id="98" name="Google Shape;98;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17</a:t>
            </a:fld>
            <a:endParaRPr/>
          </a:p>
        </p:txBody>
      </p:sp>
    </p:spTree>
    <p:extLst>
      <p:ext uri="{BB962C8B-B14F-4D97-AF65-F5344CB8AC3E}">
        <p14:creationId xmlns:p14="http://schemas.microsoft.com/office/powerpoint/2010/main" val="40197082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lnSpc>
                <a:spcPct val="114000"/>
              </a:lnSpc>
            </a:pPr>
            <a:r>
              <a:rPr lang="en-US" altLang="ko-KR" dirty="0" smtClean="0"/>
              <a:t>Previous Models – Time-Line-Based Model</a:t>
            </a:r>
            <a:endParaRPr lang="en-US" altLang="ko-KR" dirty="0"/>
          </a:p>
        </p:txBody>
      </p:sp>
      <p:sp>
        <p:nvSpPr>
          <p:cNvPr id="93" name="Google Shape;93;p18"/>
          <p:cNvSpPr txBox="1">
            <a:spLocks noGrp="1"/>
          </p:cNvSpPr>
          <p:nvPr>
            <p:ph type="body" idx="1"/>
          </p:nvPr>
        </p:nvSpPr>
        <p:spPr>
          <a:xfrm>
            <a:off x="311700" y="1141046"/>
            <a:ext cx="5291931" cy="3626339"/>
          </a:xfrm>
          <a:prstGeom prst="rect">
            <a:avLst/>
          </a:prstGeom>
        </p:spPr>
        <p:txBody>
          <a:bodyPr spcFirstLastPara="1" wrap="square" lIns="91425" tIns="91425" rIns="91425" bIns="91425" anchor="t" anchorCtr="0">
            <a:noAutofit/>
          </a:bodyPr>
          <a:lstStyle/>
          <a:p>
            <a:pPr marL="0" lvl="0" indent="0" algn="l" rtl="0">
              <a:lnSpc>
                <a:spcPct val="114000"/>
              </a:lnSpc>
              <a:buNone/>
            </a:pPr>
            <a:r>
              <a:rPr lang="en-US" dirty="0" smtClean="0"/>
              <a:t>Also called 3DGA</a:t>
            </a:r>
          </a:p>
          <a:p>
            <a:pPr marL="0" lvl="0" indent="0" algn="l" rtl="0">
              <a:lnSpc>
                <a:spcPct val="114000"/>
              </a:lnSpc>
              <a:buNone/>
            </a:pPr>
            <a:endParaRPr lang="en-US" dirty="0"/>
          </a:p>
          <a:p>
            <a:pPr marL="0" lvl="0" indent="0" algn="l" rtl="0">
              <a:lnSpc>
                <a:spcPct val="114000"/>
              </a:lnSpc>
              <a:buNone/>
            </a:pPr>
            <a:r>
              <a:rPr lang="en-US" dirty="0" smtClean="0"/>
              <a:t>Make Employee Allocation Model to take care about timeline</a:t>
            </a:r>
          </a:p>
          <a:p>
            <a:pPr marL="0" lvl="0" indent="0" algn="l" rtl="0">
              <a:lnSpc>
                <a:spcPct val="114000"/>
              </a:lnSpc>
              <a:buNone/>
            </a:pPr>
            <a:endParaRPr lang="en-US" dirty="0"/>
          </a:p>
          <a:p>
            <a:pPr marL="0" lvl="0" indent="0">
              <a:lnSpc>
                <a:spcPct val="114000"/>
              </a:lnSpc>
              <a:buNone/>
            </a:pPr>
            <a:r>
              <a:rPr lang="en-US" dirty="0" smtClean="0"/>
              <a:t>Problem: </a:t>
            </a:r>
          </a:p>
          <a:p>
            <a:pPr marL="285750" lvl="0" indent="-285750">
              <a:lnSpc>
                <a:spcPct val="114000"/>
              </a:lnSpc>
              <a:buFontTx/>
              <a:buChar char="-"/>
            </a:pPr>
            <a:r>
              <a:rPr lang="en-US" dirty="0" smtClean="0"/>
              <a:t>Workloads are assigned period-by-period:</a:t>
            </a:r>
            <a:r>
              <a:rPr lang="en-US" dirty="0"/>
              <a:t/>
            </a:r>
            <a:br>
              <a:rPr lang="en-US" dirty="0"/>
            </a:br>
            <a:r>
              <a:rPr lang="en-US" dirty="0" smtClean="0"/>
              <a:t>May assign two completely different groups of employees to the same task in different periods</a:t>
            </a:r>
          </a:p>
          <a:p>
            <a:pPr marL="285750" lvl="0" indent="-285750">
              <a:lnSpc>
                <a:spcPct val="114000"/>
              </a:lnSpc>
              <a:buFontTx/>
              <a:buChar char="-"/>
            </a:pPr>
            <a:r>
              <a:rPr lang="en-US" dirty="0" smtClean="0"/>
              <a:t>3-dimensional data structure:</a:t>
            </a:r>
            <a:br>
              <a:rPr lang="en-US" dirty="0" smtClean="0"/>
            </a:br>
            <a:r>
              <a:rPr lang="en-US" dirty="0" smtClean="0"/>
              <a:t>search space significantly increases</a:t>
            </a:r>
          </a:p>
        </p:txBody>
      </p:sp>
      <p:sp>
        <p:nvSpPr>
          <p:cNvPr id="98" name="Google Shape;98;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18</a:t>
            </a:fld>
            <a:endParaRPr/>
          </a:p>
        </p:txBody>
      </p:sp>
      <p:pic>
        <p:nvPicPr>
          <p:cNvPr id="2" name="그림 1"/>
          <p:cNvPicPr>
            <a:picLocks noChangeAspect="1"/>
          </p:cNvPicPr>
          <p:nvPr/>
        </p:nvPicPr>
        <p:blipFill>
          <a:blip r:embed="rId3"/>
          <a:stretch>
            <a:fillRect/>
          </a:stretch>
        </p:blipFill>
        <p:spPr>
          <a:xfrm>
            <a:off x="5393775" y="1141046"/>
            <a:ext cx="3438525" cy="1619250"/>
          </a:xfrm>
          <a:prstGeom prst="rect">
            <a:avLst/>
          </a:prstGeom>
        </p:spPr>
      </p:pic>
      <mc:AlternateContent xmlns:mc="http://schemas.openxmlformats.org/markup-compatibility/2006">
        <mc:Choice xmlns:a14="http://schemas.microsoft.com/office/drawing/2010/main" Requires="a14">
          <p:sp>
            <p:nvSpPr>
              <p:cNvPr id="6" name="Google Shape;63;p14"/>
              <p:cNvSpPr txBox="1"/>
              <p:nvPr/>
            </p:nvSpPr>
            <p:spPr>
              <a:xfrm>
                <a:off x="5737529" y="2821956"/>
                <a:ext cx="2751015" cy="1779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buClr>
                    <a:schemeClr val="dk1"/>
                  </a:buClr>
                  <a:buSzPts val="1100"/>
                  <a:buFont typeface="Arial"/>
                  <a:buNone/>
                </a:pPr>
                <a:r>
                  <a:rPr lang="en-US" sz="1500" b="0" dirty="0" smtClean="0">
                    <a:solidFill>
                      <a:schemeClr val="tx1"/>
                    </a:solidFill>
                    <a:latin typeface="+mj-lt"/>
                  </a:rPr>
                  <a:t>Employee Allocation Matrices</a:t>
                </a:r>
              </a:p>
              <a:p>
                <a:pPr marL="0" lvl="0" indent="0" algn="l" rtl="0">
                  <a:lnSpc>
                    <a:spcPct val="115000"/>
                  </a:lnSpc>
                  <a:spcBef>
                    <a:spcPts val="0"/>
                  </a:spcBef>
                  <a:buClr>
                    <a:schemeClr val="dk1"/>
                  </a:buClr>
                  <a:buSzPts val="1100"/>
                  <a:buFont typeface="Arial"/>
                  <a:buNone/>
                </a:pPr>
                <a14:m>
                  <m:oMath xmlns:m="http://schemas.openxmlformats.org/officeDocument/2006/math">
                    <m:r>
                      <a:rPr lang="en-US" sz="1500" b="0" i="1" dirty="0" smtClean="0">
                        <a:solidFill>
                          <a:schemeClr val="dk2"/>
                        </a:solidFill>
                        <a:latin typeface="Cambria Math" panose="02040503050406030204" pitchFamily="18" charset="0"/>
                      </a:rPr>
                      <m:t>𝑤</m:t>
                    </m:r>
                    <m:sSubSup>
                      <m:sSubSupPr>
                        <m:ctrlPr>
                          <a:rPr lang="en-US" sz="1500" b="0" i="1" dirty="0" smtClean="0">
                            <a:solidFill>
                              <a:schemeClr val="dk2"/>
                            </a:solidFill>
                            <a:latin typeface="Cambria Math" panose="02040503050406030204" pitchFamily="18" charset="0"/>
                          </a:rPr>
                        </m:ctrlPr>
                      </m:sSubSupPr>
                      <m:e>
                        <m:r>
                          <a:rPr lang="en-US" sz="1500" b="0" i="1" dirty="0" smtClean="0">
                            <a:solidFill>
                              <a:schemeClr val="dk2"/>
                            </a:solidFill>
                            <a:latin typeface="Cambria Math" panose="02040503050406030204" pitchFamily="18" charset="0"/>
                          </a:rPr>
                          <m:t>h</m:t>
                        </m:r>
                      </m:e>
                      <m:sub>
                        <m:r>
                          <a:rPr lang="en-US" sz="1500" b="0" i="1" dirty="0" smtClean="0">
                            <a:solidFill>
                              <a:schemeClr val="dk2"/>
                            </a:solidFill>
                            <a:latin typeface="Cambria Math" panose="02040503050406030204" pitchFamily="18" charset="0"/>
                          </a:rPr>
                          <m:t>𝑖𝑗</m:t>
                        </m:r>
                      </m:sub>
                      <m:sup>
                        <m:r>
                          <a:rPr lang="en-US" sz="1500" b="0" i="1" dirty="0" smtClean="0">
                            <a:solidFill>
                              <a:schemeClr val="dk2"/>
                            </a:solidFill>
                            <a:latin typeface="Cambria Math" panose="02040503050406030204" pitchFamily="18" charset="0"/>
                          </a:rPr>
                          <m:t>𝑡</m:t>
                        </m:r>
                      </m:sup>
                    </m:sSubSup>
                  </m:oMath>
                </a14:m>
                <a:r>
                  <a:rPr lang="en-US" sz="1500" dirty="0" smtClean="0"/>
                  <a:t>: working hours of the </a:t>
                </a:r>
                <a14:m>
                  <m:oMath xmlns:m="http://schemas.openxmlformats.org/officeDocument/2006/math">
                    <m:sSup>
                      <m:sSupPr>
                        <m:ctrlPr>
                          <a:rPr lang="en-US" sz="1500" b="0" i="1" smtClean="0">
                            <a:latin typeface="Cambria Math" panose="02040503050406030204" pitchFamily="18" charset="0"/>
                          </a:rPr>
                        </m:ctrlPr>
                      </m:sSupPr>
                      <m:e>
                        <m:r>
                          <a:rPr lang="en-US" sz="1500" b="0" i="1" smtClean="0">
                            <a:latin typeface="Cambria Math" panose="02040503050406030204" pitchFamily="18" charset="0"/>
                          </a:rPr>
                          <m:t>𝑖</m:t>
                        </m:r>
                      </m:e>
                      <m:sup>
                        <m:r>
                          <a:rPr lang="en-US" sz="1500" b="0" i="1" smtClean="0">
                            <a:latin typeface="Cambria Math" panose="02040503050406030204" pitchFamily="18" charset="0"/>
                          </a:rPr>
                          <m:t>𝑡h</m:t>
                        </m:r>
                      </m:sup>
                    </m:sSup>
                  </m:oMath>
                </a14:m>
                <a:r>
                  <a:rPr lang="en-US" sz="1500" dirty="0" smtClean="0"/>
                  <a:t> employee for </a:t>
                </a:r>
                <a14:m>
                  <m:oMath xmlns:m="http://schemas.openxmlformats.org/officeDocument/2006/math">
                    <m:sSup>
                      <m:sSupPr>
                        <m:ctrlPr>
                          <a:rPr lang="en-US" sz="1500" b="0" i="1" smtClean="0">
                            <a:latin typeface="Cambria Math" panose="02040503050406030204" pitchFamily="18" charset="0"/>
                          </a:rPr>
                        </m:ctrlPr>
                      </m:sSupPr>
                      <m:e>
                        <m:r>
                          <a:rPr lang="en-US" sz="1500" b="0" i="1" smtClean="0">
                            <a:latin typeface="Cambria Math" panose="02040503050406030204" pitchFamily="18" charset="0"/>
                          </a:rPr>
                          <m:t>𝑗</m:t>
                        </m:r>
                      </m:e>
                      <m:sup>
                        <m:r>
                          <a:rPr lang="en-US" sz="1500" b="0" i="1" smtClean="0">
                            <a:latin typeface="Cambria Math" panose="02040503050406030204" pitchFamily="18" charset="0"/>
                          </a:rPr>
                          <m:t>𝑡h</m:t>
                        </m:r>
                      </m:sup>
                    </m:sSup>
                  </m:oMath>
                </a14:m>
                <a:r>
                  <a:rPr lang="en-US" sz="1500" dirty="0" smtClean="0"/>
                  <a:t> task at time </a:t>
                </a:r>
                <a14:m>
                  <m:oMath xmlns:m="http://schemas.openxmlformats.org/officeDocument/2006/math">
                    <m:r>
                      <a:rPr lang="en-US" sz="1500" b="0" i="1" smtClean="0">
                        <a:latin typeface="Cambria Math" panose="02040503050406030204" pitchFamily="18" charset="0"/>
                      </a:rPr>
                      <m:t>𝑡</m:t>
                    </m:r>
                  </m:oMath>
                </a14:m>
                <a:endParaRPr sz="1500" dirty="0"/>
              </a:p>
            </p:txBody>
          </p:sp>
        </mc:Choice>
        <mc:Fallback>
          <p:sp>
            <p:nvSpPr>
              <p:cNvPr id="6" name="Google Shape;63;p14"/>
              <p:cNvSpPr txBox="1">
                <a:spLocks noRot="1" noChangeAspect="1" noMove="1" noResize="1" noEditPoints="1" noAdjustHandles="1" noChangeArrowheads="1" noChangeShapeType="1" noTextEdit="1"/>
              </p:cNvSpPr>
              <p:nvPr/>
            </p:nvSpPr>
            <p:spPr>
              <a:xfrm>
                <a:off x="5737529" y="2821956"/>
                <a:ext cx="2751015" cy="1779600"/>
              </a:xfrm>
              <a:prstGeom prst="rect">
                <a:avLst/>
              </a:prstGeom>
              <a:blipFill>
                <a:blip r:embed="rId4"/>
                <a:stretch>
                  <a:fillRect l="-887"/>
                </a:stretch>
              </a:blipFill>
              <a:ln>
                <a:noFill/>
              </a:ln>
            </p:spPr>
            <p:txBody>
              <a:bodyPr/>
              <a:lstStyle/>
              <a:p>
                <a:r>
                  <a:rPr lang="ko-KR" altLang="en-US">
                    <a:noFill/>
                  </a:rPr>
                  <a:t> </a:t>
                </a:r>
              </a:p>
            </p:txBody>
          </p:sp>
        </mc:Fallback>
      </mc:AlternateContent>
    </p:spTree>
    <p:extLst>
      <p:ext uri="{BB962C8B-B14F-4D97-AF65-F5344CB8AC3E}">
        <p14:creationId xmlns:p14="http://schemas.microsoft.com/office/powerpoint/2010/main" val="3937679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Table of Contents</a:t>
            </a:r>
            <a:endParaRPr lang="ko-KR" altLang="en-US" dirty="0"/>
          </a:p>
        </p:txBody>
      </p:sp>
      <p:sp>
        <p:nvSpPr>
          <p:cNvPr id="3" name="텍스트 개체 틀 2"/>
          <p:cNvSpPr>
            <a:spLocks noGrp="1"/>
          </p:cNvSpPr>
          <p:nvPr>
            <p:ph type="body" idx="1"/>
          </p:nvPr>
        </p:nvSpPr>
        <p:spPr>
          <a:xfrm>
            <a:off x="311700" y="1152475"/>
            <a:ext cx="8520600" cy="3510742"/>
          </a:xfrm>
        </p:spPr>
        <p:txBody>
          <a:bodyPr/>
          <a:lstStyle/>
          <a:p>
            <a:pPr>
              <a:buFont typeface="+mj-lt"/>
              <a:buAutoNum type="arabicPeriod"/>
            </a:pPr>
            <a:r>
              <a:rPr lang="en-US" altLang="ko-KR" dirty="0" smtClean="0"/>
              <a:t>Introduction</a:t>
            </a:r>
          </a:p>
          <a:p>
            <a:pPr>
              <a:buFont typeface="+mj-lt"/>
              <a:buAutoNum type="arabicPeriod"/>
            </a:pPr>
            <a:endParaRPr lang="en-US" altLang="ko-KR" dirty="0" smtClean="0"/>
          </a:p>
          <a:p>
            <a:pPr>
              <a:buFont typeface="+mj-ea"/>
              <a:buAutoNum type="arabicPeriod"/>
            </a:pPr>
            <a:r>
              <a:rPr lang="en-US" altLang="ko-KR" dirty="0" smtClean="0"/>
              <a:t>Model description</a:t>
            </a:r>
          </a:p>
          <a:p>
            <a:pPr lvl="1">
              <a:lnSpc>
                <a:spcPct val="114000"/>
              </a:lnSpc>
              <a:spcBef>
                <a:spcPts val="0"/>
              </a:spcBef>
              <a:buFont typeface="+mj-ea"/>
              <a:buAutoNum type="circleNumDbPlain"/>
            </a:pPr>
            <a:r>
              <a:rPr lang="en-US" altLang="ko-KR" dirty="0" smtClean="0"/>
              <a:t>Proposed Model</a:t>
            </a:r>
          </a:p>
          <a:p>
            <a:pPr lvl="1">
              <a:lnSpc>
                <a:spcPct val="114000"/>
              </a:lnSpc>
              <a:spcBef>
                <a:spcPts val="0"/>
              </a:spcBef>
              <a:buFont typeface="+mj-ea"/>
              <a:buAutoNum type="circleNumDbPlain"/>
            </a:pPr>
            <a:r>
              <a:rPr lang="en-US" altLang="ko-KR" dirty="0" smtClean="0"/>
              <a:t>Previous </a:t>
            </a:r>
            <a:r>
              <a:rPr lang="en-US" altLang="ko-KR" dirty="0" smtClean="0"/>
              <a:t>Models</a:t>
            </a:r>
          </a:p>
          <a:p>
            <a:pPr>
              <a:lnSpc>
                <a:spcPct val="114000"/>
              </a:lnSpc>
              <a:buFont typeface="+mj-ea"/>
              <a:buAutoNum type="arabicPeriod"/>
            </a:pPr>
            <a:endParaRPr lang="en-US" altLang="ko-KR" dirty="0" smtClean="0"/>
          </a:p>
          <a:p>
            <a:pPr>
              <a:buFont typeface="+mj-ea"/>
              <a:buAutoNum type="arabicPeriod"/>
            </a:pPr>
            <a:r>
              <a:rPr lang="en-US" altLang="ko-KR" dirty="0" smtClean="0"/>
              <a:t>Event Based Scheduler (EBS</a:t>
            </a:r>
            <a:r>
              <a:rPr lang="en-US" altLang="ko-KR" dirty="0" smtClean="0"/>
              <a:t>)</a:t>
            </a:r>
          </a:p>
          <a:p>
            <a:pPr>
              <a:buFont typeface="+mj-ea"/>
              <a:buAutoNum type="arabicPeriod"/>
            </a:pPr>
            <a:endParaRPr lang="en-US" altLang="ko-KR" dirty="0" smtClean="0"/>
          </a:p>
          <a:p>
            <a:pPr>
              <a:buFont typeface="+mj-ea"/>
              <a:buAutoNum type="arabicPeriod"/>
            </a:pPr>
            <a:r>
              <a:rPr lang="en-US" altLang="ko-KR" dirty="0" smtClean="0"/>
              <a:t>Ant Colony Optimization (ACO) </a:t>
            </a:r>
            <a:r>
              <a:rPr lang="en-US" altLang="ko-KR" dirty="0" smtClean="0"/>
              <a:t>Approach</a:t>
            </a:r>
          </a:p>
          <a:p>
            <a:pPr>
              <a:buFont typeface="+mj-ea"/>
              <a:buAutoNum type="arabicPeriod"/>
            </a:pPr>
            <a:endParaRPr lang="en-US" altLang="ko-KR" dirty="0" smtClean="0"/>
          </a:p>
          <a:p>
            <a:pPr>
              <a:buFont typeface="+mj-ea"/>
              <a:buAutoNum type="arabicPeriod"/>
            </a:pPr>
            <a:r>
              <a:rPr lang="en-US" altLang="ko-KR" dirty="0" smtClean="0"/>
              <a:t>Results &amp; Discussion</a:t>
            </a:r>
          </a:p>
        </p:txBody>
      </p:sp>
      <p:sp>
        <p:nvSpPr>
          <p:cNvPr id="4" name="슬라이드 번호 개체 틀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Tree>
    <p:extLst>
      <p:ext uri="{BB962C8B-B14F-4D97-AF65-F5344CB8AC3E}">
        <p14:creationId xmlns:p14="http://schemas.microsoft.com/office/powerpoint/2010/main" val="34100262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 sz="3300" dirty="0" smtClean="0"/>
              <a:t>1. Introduction</a:t>
            </a:r>
            <a:endParaRPr sz="7400"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spTree>
    <p:extLst>
      <p:ext uri="{BB962C8B-B14F-4D97-AF65-F5344CB8AC3E}">
        <p14:creationId xmlns:p14="http://schemas.microsoft.com/office/powerpoint/2010/main" val="2234467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Motivation</a:t>
            </a:r>
            <a:endParaRPr lang="ko-KR" altLang="en-US" dirty="0"/>
          </a:p>
        </p:txBody>
      </p:sp>
      <p:sp>
        <p:nvSpPr>
          <p:cNvPr id="3" name="텍스트 개체 틀 2"/>
          <p:cNvSpPr>
            <a:spLocks noGrp="1"/>
          </p:cNvSpPr>
          <p:nvPr>
            <p:ph type="body" idx="1"/>
          </p:nvPr>
        </p:nvSpPr>
        <p:spPr/>
        <p:txBody>
          <a:bodyPr/>
          <a:lstStyle/>
          <a:p>
            <a:pPr marL="114300" indent="0">
              <a:buNone/>
            </a:pPr>
            <a:r>
              <a:rPr lang="en-US" altLang="ko-KR" dirty="0" smtClean="0"/>
              <a:t>Software Development is a people-intensive activities that has lots of dependency of tasks with different skillsets</a:t>
            </a:r>
          </a:p>
          <a:p>
            <a:pPr lvl="1"/>
            <a:endParaRPr lang="en-US" altLang="ko-KR" dirty="0" smtClean="0"/>
          </a:p>
          <a:p>
            <a:pPr marL="114300" indent="0">
              <a:buNone/>
            </a:pPr>
            <a:r>
              <a:rPr lang="en-US" altLang="ko-KR" dirty="0" smtClean="0"/>
              <a:t>Inefficient planning leads</a:t>
            </a:r>
          </a:p>
          <a:p>
            <a:pPr lvl="1">
              <a:lnSpc>
                <a:spcPct val="50000"/>
              </a:lnSpc>
              <a:buFont typeface="Wingdings" panose="05000000000000000000" pitchFamily="2" charset="2"/>
              <a:buChar char="l"/>
            </a:pPr>
            <a:r>
              <a:rPr lang="en-US" altLang="ko-KR" dirty="0" smtClean="0"/>
              <a:t>Delay / Low quality of the project</a:t>
            </a:r>
          </a:p>
          <a:p>
            <a:pPr lvl="1">
              <a:lnSpc>
                <a:spcPct val="50000"/>
              </a:lnSpc>
              <a:buFont typeface="Wingdings" panose="05000000000000000000" pitchFamily="2" charset="2"/>
              <a:buChar char="l"/>
            </a:pPr>
            <a:r>
              <a:rPr lang="en-US" altLang="ko-KR" dirty="0" smtClean="0"/>
              <a:t>Waste of human resource &amp; budget</a:t>
            </a:r>
          </a:p>
          <a:p>
            <a:pPr lvl="1">
              <a:lnSpc>
                <a:spcPct val="50000"/>
              </a:lnSpc>
              <a:buFont typeface="Wingdings" panose="05000000000000000000" pitchFamily="2" charset="2"/>
              <a:buChar char="l"/>
            </a:pPr>
            <a:r>
              <a:rPr lang="en-US" altLang="ko-KR" dirty="0" smtClean="0"/>
              <a:t>Maybe many of us already have experienced these problem</a:t>
            </a:r>
          </a:p>
          <a:p>
            <a:endParaRPr lang="en-US" altLang="ko-KR" dirty="0" smtClean="0"/>
          </a:p>
          <a:p>
            <a:pPr marL="114300" indent="0">
              <a:buNone/>
            </a:pPr>
            <a:r>
              <a:rPr lang="en-US" altLang="ko-KR" dirty="0" smtClean="0"/>
              <a:t>Therefore, software development project needs careful scheduling before start</a:t>
            </a:r>
            <a:endParaRPr lang="ko-KR" altLang="en-US" dirty="0"/>
          </a:p>
        </p:txBody>
      </p:sp>
      <p:sp>
        <p:nvSpPr>
          <p:cNvPr id="4" name="슬라이드 번호 개체 틀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extLst>
      <p:ext uri="{BB962C8B-B14F-4D97-AF65-F5344CB8AC3E}">
        <p14:creationId xmlns:p14="http://schemas.microsoft.com/office/powerpoint/2010/main" val="381761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Project Scheduling Problem (PSP)</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Given set of tasks in a project, in what order should the tasks be done to minimize time?</a:t>
            </a:r>
            <a:endParaRPr dirty="0"/>
          </a:p>
          <a:p>
            <a:pPr marL="0" lvl="0" indent="0" algn="l" rtl="0">
              <a:spcBef>
                <a:spcPts val="1600"/>
              </a:spcBef>
              <a:spcAft>
                <a:spcPts val="0"/>
              </a:spcAft>
              <a:buNone/>
            </a:pPr>
            <a:r>
              <a:rPr lang="en" dirty="0"/>
              <a:t>Resource constraints can be added</a:t>
            </a:r>
            <a:endParaRPr dirty="0"/>
          </a:p>
          <a:p>
            <a:pPr marL="0" lvl="0" indent="0" algn="l" rtl="0">
              <a:spcBef>
                <a:spcPts val="1600"/>
              </a:spcBef>
              <a:spcAft>
                <a:spcPts val="0"/>
              </a:spcAft>
              <a:buNone/>
            </a:pPr>
            <a:r>
              <a:rPr lang="en" dirty="0"/>
              <a:t>NP-Complete</a:t>
            </a:r>
            <a:r>
              <a:rPr lang="en" dirty="0" smtClean="0"/>
              <a:t>!</a:t>
            </a:r>
          </a:p>
          <a:p>
            <a:pPr marL="0" lvl="0" indent="0" algn="l" rtl="0">
              <a:spcBef>
                <a:spcPts val="1600"/>
              </a:spcBef>
              <a:spcAft>
                <a:spcPts val="0"/>
              </a:spcAft>
              <a:buNone/>
            </a:pPr>
            <a:endParaRPr lang="en" dirty="0"/>
          </a:p>
          <a:p>
            <a:pPr marL="0" lvl="0" indent="0" algn="l" rtl="0">
              <a:spcBef>
                <a:spcPts val="1600"/>
              </a:spcBef>
              <a:spcAft>
                <a:spcPts val="0"/>
              </a:spcAft>
              <a:buNone/>
            </a:pPr>
            <a:endParaRPr sz="1500" dirty="0"/>
          </a:p>
          <a:p>
            <a:pPr marL="0" lvl="0" indent="0" algn="l" rtl="0">
              <a:spcBef>
                <a:spcPts val="1600"/>
              </a:spcBef>
              <a:spcAft>
                <a:spcPts val="1600"/>
              </a:spcAft>
              <a:buNone/>
            </a:pPr>
            <a:endParaRPr dirty="0"/>
          </a:p>
        </p:txBody>
      </p:sp>
      <p:pic>
        <p:nvPicPr>
          <p:cNvPr id="62" name="Google Shape;62;p14"/>
          <p:cNvPicPr preferRelativeResize="0"/>
          <p:nvPr/>
        </p:nvPicPr>
        <p:blipFill rotWithShape="1">
          <a:blip r:embed="rId3">
            <a:alphaModFix/>
          </a:blip>
          <a:srcRect l="36227" t="28859" r="37616" b="29273"/>
          <a:stretch/>
        </p:blipFill>
        <p:spPr>
          <a:xfrm>
            <a:off x="5431550" y="1777600"/>
            <a:ext cx="2306352" cy="1851676"/>
          </a:xfrm>
          <a:prstGeom prst="rect">
            <a:avLst/>
          </a:prstGeom>
          <a:noFill/>
          <a:ln>
            <a:noFill/>
          </a:ln>
        </p:spPr>
      </p:pic>
      <p:sp>
        <p:nvSpPr>
          <p:cNvPr id="63" name="Google Shape;63;p14"/>
          <p:cNvSpPr txBox="1"/>
          <p:nvPr/>
        </p:nvSpPr>
        <p:spPr>
          <a:xfrm>
            <a:off x="5349250" y="3536675"/>
            <a:ext cx="3671908" cy="1226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100"/>
              <a:buFont typeface="Arial"/>
              <a:buNone/>
            </a:pPr>
            <a:r>
              <a:rPr lang="en" sz="1000" dirty="0">
                <a:solidFill>
                  <a:schemeClr val="dk2"/>
                </a:solidFill>
              </a:rPr>
              <a:t>(Herroelen, De Reyck, Demeulemeester, 1998</a:t>
            </a:r>
            <a:br>
              <a:rPr lang="en" sz="1000" dirty="0">
                <a:solidFill>
                  <a:schemeClr val="dk2"/>
                </a:solidFill>
              </a:rPr>
            </a:br>
            <a:r>
              <a:rPr lang="en" sz="1000" dirty="0">
                <a:solidFill>
                  <a:schemeClr val="dk2"/>
                </a:solidFill>
              </a:rPr>
              <a:t>W. Herroelen, B. De Reyck, E. Demeulemeester</a:t>
            </a:r>
            <a:br>
              <a:rPr lang="en" sz="1000" dirty="0">
                <a:solidFill>
                  <a:schemeClr val="dk2"/>
                </a:solidFill>
              </a:rPr>
            </a:br>
            <a:r>
              <a:rPr lang="en" sz="1000" dirty="0">
                <a:solidFill>
                  <a:schemeClr val="dk2"/>
                </a:solidFill>
              </a:rPr>
              <a:t>Resource-constrained project scheduling: A survey of recent developments</a:t>
            </a:r>
            <a:br>
              <a:rPr lang="en" sz="1000" dirty="0">
                <a:solidFill>
                  <a:schemeClr val="dk2"/>
                </a:solidFill>
              </a:rPr>
            </a:br>
            <a:r>
              <a:rPr lang="en" sz="1000" dirty="0">
                <a:solidFill>
                  <a:schemeClr val="dk2"/>
                </a:solidFill>
              </a:rPr>
              <a:t>Computers &amp; Operations Research, 25 (1998), pp. 279-302)</a:t>
            </a:r>
            <a:endParaRPr sz="1000" dirty="0"/>
          </a:p>
        </p:txBody>
      </p:sp>
      <p:sp>
        <p:nvSpPr>
          <p:cNvPr id="64" name="Google Shape;64;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Software Project Managing Problem (SPMP)</a:t>
            </a:r>
            <a:endParaRPr/>
          </a:p>
        </p:txBody>
      </p:sp>
      <p:sp>
        <p:nvSpPr>
          <p:cNvPr id="70" name="Google Shape;70;p15"/>
          <p:cNvSpPr txBox="1">
            <a:spLocks noGrp="1"/>
          </p:cNvSpPr>
          <p:nvPr>
            <p:ph type="body" idx="1"/>
          </p:nvPr>
        </p:nvSpPr>
        <p:spPr>
          <a:xfrm>
            <a:off x="311700" y="1152475"/>
            <a:ext cx="49272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Constraints for employees are added</a:t>
            </a:r>
            <a:endParaRPr dirty="0"/>
          </a:p>
          <a:p>
            <a:pPr marL="457200" lvl="0" indent="-342900" algn="l" rtl="0">
              <a:spcBef>
                <a:spcPts val="1600"/>
              </a:spcBef>
              <a:spcAft>
                <a:spcPts val="0"/>
              </a:spcAft>
              <a:buSzPts val="1800"/>
              <a:buChar char="-"/>
            </a:pPr>
            <a:r>
              <a:rPr lang="en" dirty="0"/>
              <a:t>Salary, working hours, skillset, etc.</a:t>
            </a:r>
            <a:endParaRPr dirty="0"/>
          </a:p>
          <a:p>
            <a:pPr marL="0" lvl="0" indent="0" algn="l" rtl="0">
              <a:spcBef>
                <a:spcPts val="1600"/>
              </a:spcBef>
              <a:spcAft>
                <a:spcPts val="0"/>
              </a:spcAft>
              <a:buNone/>
            </a:pPr>
            <a:r>
              <a:rPr lang="en" dirty="0"/>
              <a:t>On top of the PSP, add allocation of employees to each task depending on the required skills </a:t>
            </a:r>
            <a:endParaRPr dirty="0"/>
          </a:p>
          <a:p>
            <a:pPr marL="0" lvl="0" indent="0" algn="l" rtl="0">
              <a:spcBef>
                <a:spcPts val="1600"/>
              </a:spcBef>
              <a:spcAft>
                <a:spcPts val="1600"/>
              </a:spcAft>
              <a:buNone/>
            </a:pPr>
            <a:r>
              <a:rPr lang="en" sz="1500" i="1" dirty="0"/>
              <a:t>(</a:t>
            </a:r>
            <a:r>
              <a:rPr lang="en" sz="1500" i="1" dirty="0">
                <a:solidFill>
                  <a:srgbClr val="222222"/>
                </a:solidFill>
                <a:highlight>
                  <a:srgbClr val="FFFFFF"/>
                </a:highlight>
              </a:rPr>
              <a:t>Alba, Enrique, and J. Francisco Chicano. "Software project management with GAs." Information Sciences 177.11 (2007): 2380-2401.)</a:t>
            </a:r>
            <a:endParaRPr sz="1500" i="1" dirty="0"/>
          </a:p>
        </p:txBody>
      </p:sp>
      <p:pic>
        <p:nvPicPr>
          <p:cNvPr id="71" name="Google Shape;71;p15"/>
          <p:cNvPicPr preferRelativeResize="0"/>
          <p:nvPr/>
        </p:nvPicPr>
        <p:blipFill>
          <a:blip r:embed="rId3">
            <a:alphaModFix/>
          </a:blip>
          <a:stretch>
            <a:fillRect/>
          </a:stretch>
        </p:blipFill>
        <p:spPr>
          <a:xfrm>
            <a:off x="5238950" y="1585200"/>
            <a:ext cx="3593350" cy="2695000"/>
          </a:xfrm>
          <a:prstGeom prst="rect">
            <a:avLst/>
          </a:prstGeom>
          <a:noFill/>
          <a:ln w="9525" cap="flat" cmpd="sng">
            <a:solidFill>
              <a:srgbClr val="000000"/>
            </a:solidFill>
            <a:prstDash val="solid"/>
            <a:round/>
            <a:headEnd type="none" w="sm" len="sm"/>
            <a:tailEnd type="none" w="sm" len="sm"/>
          </a:ln>
        </p:spPr>
      </p:pic>
      <p:sp>
        <p:nvSpPr>
          <p:cNvPr id="72" name="Google Shape;72;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Purpose of this paper</a:t>
            </a:r>
            <a:endParaRPr lang="ko-KR" altLang="en-US" dirty="0"/>
          </a:p>
        </p:txBody>
      </p:sp>
      <p:sp>
        <p:nvSpPr>
          <p:cNvPr id="3" name="텍스트 개체 틀 2"/>
          <p:cNvSpPr>
            <a:spLocks noGrp="1"/>
          </p:cNvSpPr>
          <p:nvPr>
            <p:ph type="body" idx="1"/>
          </p:nvPr>
        </p:nvSpPr>
        <p:spPr/>
        <p:txBody>
          <a:bodyPr/>
          <a:lstStyle/>
          <a:p>
            <a:pPr marL="114300" indent="0">
              <a:buNone/>
            </a:pPr>
            <a:r>
              <a:rPr lang="en-US" altLang="ko-KR" dirty="0" smtClean="0"/>
              <a:t>Traditional techniques: considered task scheduling and human resource allocation as two separated activities</a:t>
            </a:r>
          </a:p>
          <a:p>
            <a:pPr lvl="1">
              <a:lnSpc>
                <a:spcPct val="50000"/>
              </a:lnSpc>
              <a:buFont typeface="Wingdings" panose="05000000000000000000" pitchFamily="2" charset="2"/>
              <a:buChar char="l"/>
            </a:pPr>
            <a:r>
              <a:rPr lang="en-US" altLang="ko-KR" dirty="0" smtClean="0"/>
              <a:t>Manual allocation of human resource </a:t>
            </a:r>
            <a:r>
              <a:rPr lang="en-US" altLang="ko-KR" dirty="0" smtClean="0">
                <a:sym typeface="Wingdings" panose="05000000000000000000" pitchFamily="2" charset="2"/>
              </a:rPr>
              <a:t> Inefficient allocation, poor management performance</a:t>
            </a:r>
          </a:p>
          <a:p>
            <a:pPr lvl="1">
              <a:lnSpc>
                <a:spcPct val="50000"/>
              </a:lnSpc>
              <a:buFont typeface="Wingdings" panose="05000000000000000000" pitchFamily="2" charset="2"/>
              <a:buChar char="l"/>
            </a:pPr>
            <a:r>
              <a:rPr lang="en-US" altLang="ko-KR" dirty="0" smtClean="0">
                <a:sym typeface="Wingdings" panose="05000000000000000000" pitchFamily="2" charset="2"/>
              </a:rPr>
              <a:t>Inflexible planning because of the not-carefully designed task preemption</a:t>
            </a:r>
            <a:endParaRPr lang="en-US" altLang="ko-KR" dirty="0" smtClean="0"/>
          </a:p>
          <a:p>
            <a:endParaRPr lang="en-US" altLang="ko-KR" dirty="0" smtClean="0"/>
          </a:p>
          <a:p>
            <a:pPr marL="114300" indent="0">
              <a:buNone/>
            </a:pPr>
            <a:r>
              <a:rPr lang="en-US" altLang="ko-KR" dirty="0" smtClean="0"/>
              <a:t>Recently, this problem has been researched as search-based optimization problem</a:t>
            </a:r>
            <a:endParaRPr lang="ko-KR" altLang="en-US" dirty="0"/>
          </a:p>
        </p:txBody>
      </p:sp>
      <p:sp>
        <p:nvSpPr>
          <p:cNvPr id="4" name="슬라이드 번호 개체 틀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Tree>
    <p:extLst>
      <p:ext uri="{BB962C8B-B14F-4D97-AF65-F5344CB8AC3E}">
        <p14:creationId xmlns:p14="http://schemas.microsoft.com/office/powerpoint/2010/main" val="963373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Purpose of this paper</a:t>
            </a:r>
            <a:endParaRPr lang="ko-KR" altLang="en-US" dirty="0"/>
          </a:p>
        </p:txBody>
      </p:sp>
      <p:sp>
        <p:nvSpPr>
          <p:cNvPr id="3" name="텍스트 개체 틀 2"/>
          <p:cNvSpPr>
            <a:spLocks noGrp="1"/>
          </p:cNvSpPr>
          <p:nvPr>
            <p:ph type="body" idx="1"/>
          </p:nvPr>
        </p:nvSpPr>
        <p:spPr>
          <a:xfrm>
            <a:off x="311700" y="1152474"/>
            <a:ext cx="8520600" cy="3904343"/>
          </a:xfrm>
        </p:spPr>
        <p:txBody>
          <a:bodyPr/>
          <a:lstStyle/>
          <a:p>
            <a:pPr marL="114300" indent="0">
              <a:buNone/>
            </a:pPr>
            <a:r>
              <a:rPr lang="en-US" altLang="ko-KR" dirty="0"/>
              <a:t>Previous works suggested their model with Search-Based approach, but they didn’t </a:t>
            </a:r>
            <a:r>
              <a:rPr lang="en-US" altLang="ko-KR" dirty="0" smtClean="0"/>
              <a:t>take care </a:t>
            </a:r>
            <a:r>
              <a:rPr lang="en-US" altLang="ko-KR" dirty="0"/>
              <a:t>at least one part of the following </a:t>
            </a:r>
            <a:r>
              <a:rPr lang="en-US" altLang="ko-KR" dirty="0" smtClean="0"/>
              <a:t>parts:</a:t>
            </a:r>
            <a:endParaRPr lang="en-US" altLang="ko-KR" dirty="0"/>
          </a:p>
          <a:p>
            <a:pPr lvl="1">
              <a:lnSpc>
                <a:spcPct val="50000"/>
              </a:lnSpc>
              <a:buFont typeface="Wingdings" panose="05000000000000000000" pitchFamily="2" charset="2"/>
              <a:buChar char="l"/>
            </a:pPr>
            <a:r>
              <a:rPr lang="en-US" altLang="ko-KR" dirty="0" smtClean="0"/>
              <a:t>Employee (Human Resource) Allocation – RCPSP</a:t>
            </a:r>
          </a:p>
          <a:p>
            <a:pPr lvl="1">
              <a:lnSpc>
                <a:spcPct val="50000"/>
              </a:lnSpc>
              <a:buFont typeface="Wingdings" panose="05000000000000000000" pitchFamily="2" charset="2"/>
              <a:buChar char="l"/>
            </a:pPr>
            <a:r>
              <a:rPr lang="en-US" altLang="ko-KR" dirty="0" smtClean="0"/>
              <a:t>Task Scheduling – Employee Allocation Models</a:t>
            </a:r>
          </a:p>
          <a:p>
            <a:pPr lvl="1">
              <a:lnSpc>
                <a:spcPct val="50000"/>
              </a:lnSpc>
              <a:buFont typeface="Wingdings" panose="05000000000000000000" pitchFamily="2" charset="2"/>
              <a:buChar char="l"/>
            </a:pPr>
            <a:r>
              <a:rPr lang="en-US" altLang="ko-KR" dirty="0" smtClean="0"/>
              <a:t>Task Preemption – Previous </a:t>
            </a:r>
            <a:r>
              <a:rPr lang="en-US" altLang="ko-KR" dirty="0" err="1" smtClean="0"/>
              <a:t>Multiskill</a:t>
            </a:r>
            <a:r>
              <a:rPr lang="en-US" altLang="ko-KR" dirty="0" smtClean="0"/>
              <a:t> Scheduling Models (ex: KGA, TS)</a:t>
            </a:r>
          </a:p>
          <a:p>
            <a:pPr lvl="1">
              <a:lnSpc>
                <a:spcPct val="50000"/>
              </a:lnSpc>
              <a:buFont typeface="Wingdings" panose="05000000000000000000" pitchFamily="2" charset="2"/>
              <a:buChar char="l"/>
            </a:pPr>
            <a:r>
              <a:rPr lang="en-US" altLang="ko-KR" dirty="0" smtClean="0"/>
              <a:t>(Relatively) Efficient Search Space – Time-Line-Based Model (a.k.a. 3DGA)</a:t>
            </a:r>
          </a:p>
          <a:p>
            <a:pPr lvl="1">
              <a:lnSpc>
                <a:spcPct val="50000"/>
              </a:lnSpc>
              <a:buFont typeface="Wingdings" panose="05000000000000000000" pitchFamily="2" charset="2"/>
              <a:buChar char="l"/>
            </a:pPr>
            <a:endParaRPr lang="en-US" altLang="ko-KR" dirty="0" smtClean="0"/>
          </a:p>
          <a:p>
            <a:pPr marL="114300" indent="0">
              <a:buNone/>
            </a:pPr>
            <a:r>
              <a:rPr lang="en-US" altLang="ko-KR" dirty="0" smtClean="0"/>
              <a:t>This paper suggests an effective approach for the software project planning </a:t>
            </a:r>
            <a:r>
              <a:rPr lang="en-US" altLang="ko-KR" dirty="0" smtClean="0"/>
              <a:t>using Event-Based Scheduler and Ant Colony Optimization, which </a:t>
            </a:r>
            <a:r>
              <a:rPr lang="en-US" altLang="ko-KR" dirty="0" smtClean="0"/>
              <a:t>take cares</a:t>
            </a:r>
          </a:p>
          <a:p>
            <a:pPr lvl="1">
              <a:lnSpc>
                <a:spcPct val="50000"/>
              </a:lnSpc>
              <a:buFont typeface="Wingdings" panose="05000000000000000000" pitchFamily="2" charset="2"/>
              <a:buChar char="l"/>
            </a:pPr>
            <a:r>
              <a:rPr lang="en-US" altLang="ko-KR" dirty="0" smtClean="0"/>
              <a:t>Task Scheduling</a:t>
            </a:r>
          </a:p>
          <a:p>
            <a:pPr lvl="1">
              <a:lnSpc>
                <a:spcPct val="50000"/>
              </a:lnSpc>
              <a:buFont typeface="Wingdings" panose="05000000000000000000" pitchFamily="2" charset="2"/>
              <a:buChar char="l"/>
            </a:pPr>
            <a:r>
              <a:rPr lang="en-US" altLang="ko-KR" dirty="0" smtClean="0"/>
              <a:t>Human Resource Allocation</a:t>
            </a:r>
          </a:p>
          <a:p>
            <a:pPr marL="114300" indent="0">
              <a:buNone/>
            </a:pPr>
            <a:r>
              <a:rPr lang="en-US" altLang="ko-KR" dirty="0" smtClean="0"/>
              <a:t>While allowing task preemption and asserting relatively efficient search space.</a:t>
            </a:r>
          </a:p>
          <a:p>
            <a:endParaRPr lang="en-US" altLang="ko-KR" dirty="0"/>
          </a:p>
          <a:p>
            <a:pPr marL="114300" indent="0">
              <a:buNone/>
            </a:pPr>
            <a:endParaRPr lang="en-US" altLang="ko-KR" dirty="0" smtClean="0"/>
          </a:p>
        </p:txBody>
      </p:sp>
      <p:sp>
        <p:nvSpPr>
          <p:cNvPr id="4" name="슬라이드 번호 개체 틀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415344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 sz="3300" dirty="0"/>
              <a:t>2</a:t>
            </a:r>
            <a:r>
              <a:rPr lang="en" sz="3300" dirty="0" smtClean="0"/>
              <a:t>. Model Description</a:t>
            </a:r>
            <a:endParaRPr sz="7400"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spTree>
    <p:extLst>
      <p:ext uri="{BB962C8B-B14F-4D97-AF65-F5344CB8AC3E}">
        <p14:creationId xmlns:p14="http://schemas.microsoft.com/office/powerpoint/2010/main" val="2624439146"/>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383</TotalTime>
  <Words>1773</Words>
  <Application>Microsoft Office PowerPoint</Application>
  <PresentationFormat>화면 슬라이드 쇼(16:9)</PresentationFormat>
  <Paragraphs>163</Paragraphs>
  <Slides>18</Slides>
  <Notes>18</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18</vt:i4>
      </vt:variant>
    </vt:vector>
  </HeadingPairs>
  <TitlesOfParts>
    <vt:vector size="22" baseType="lpstr">
      <vt:lpstr>Arial</vt:lpstr>
      <vt:lpstr>Cambria Math</vt:lpstr>
      <vt:lpstr>Wingdings</vt:lpstr>
      <vt:lpstr>Simple Light</vt:lpstr>
      <vt:lpstr>Ant Colony Optimization for  Software Project Scheduling and Staffing with an Event-Based Scheduler</vt:lpstr>
      <vt:lpstr>Table of Contents</vt:lpstr>
      <vt:lpstr>1. Introduction</vt:lpstr>
      <vt:lpstr>Motivation</vt:lpstr>
      <vt:lpstr>Project Scheduling Problem (PSP)</vt:lpstr>
      <vt:lpstr>Software Project Managing Problem (SPMP)</vt:lpstr>
      <vt:lpstr>Purpose of this paper</vt:lpstr>
      <vt:lpstr>Purpose of this paper</vt:lpstr>
      <vt:lpstr>2. Model Description</vt:lpstr>
      <vt:lpstr>Proposed Model – Employees</vt:lpstr>
      <vt:lpstr>Proposed Model - Tasks</vt:lpstr>
      <vt:lpstr>Proposed Model – Tasks</vt:lpstr>
      <vt:lpstr>Proposed Model – Objective Function</vt:lpstr>
      <vt:lpstr>Proposed Model – Objective Function</vt:lpstr>
      <vt:lpstr>Previous Models – Resource Constrained Project Scheduling Problem (RCPSP)</vt:lpstr>
      <vt:lpstr>Previous Models – Employee Allocation Models</vt:lpstr>
      <vt:lpstr>Previous Models – Multiskill Scheduling Models</vt:lpstr>
      <vt:lpstr>Previous Models – Time-Line-Based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Comparison of Meta-heuristic Optimizations for SPMP with impacts of Team Efficiency</dc:title>
  <dc:creator>Chansu Park</dc:creator>
  <cp:lastModifiedBy>Park Chansu</cp:lastModifiedBy>
  <cp:revision>38</cp:revision>
  <dcterms:modified xsi:type="dcterms:W3CDTF">2018-11-21T11:21:15Z</dcterms:modified>
</cp:coreProperties>
</file>