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81" r:id="rId21"/>
    <p:sldId id="282" r:id="rId22"/>
    <p:sldId id="293" r:id="rId23"/>
    <p:sldId id="283" r:id="rId24"/>
    <p:sldId id="284" r:id="rId25"/>
    <p:sldId id="285" r:id="rId26"/>
    <p:sldId id="286" r:id="rId27"/>
    <p:sldId id="287" r:id="rId28"/>
    <p:sldId id="288" r:id="rId29"/>
    <p:sldId id="289" r:id="rId30"/>
    <p:sldId id="290" r:id="rId31"/>
    <p:sldId id="291" r:id="rId32"/>
    <p:sldId id="292" r:id="rId33"/>
    <p:sldId id="275" r:id="rId34"/>
    <p:sldId id="277" r:id="rId35"/>
    <p:sldId id="278" r:id="rId36"/>
    <p:sldId id="279" r:id="rId37"/>
    <p:sldId id="28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19" d="100"/>
          <a:sy n="119"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943D7A-C37A-4406-97FA-7C7BF04A84E7}" type="doc">
      <dgm:prSet loTypeId="urn:microsoft.com/office/officeart/2005/8/layout/process1" loCatId="process" qsTypeId="urn:microsoft.com/office/officeart/2005/8/quickstyle/simple1" qsCatId="simple" csTypeId="urn:microsoft.com/office/officeart/2005/8/colors/accent1_2" csCatId="accent1" phldr="1"/>
      <dgm:spPr/>
    </dgm:pt>
    <dgm:pt modelId="{6A5273F8-64D2-401E-B8DE-7F52D2756A67}">
      <dgm:prSet phldrT="[Văn bản]"/>
      <dgm:spPr/>
      <dgm:t>
        <a:bodyPr/>
        <a:lstStyle/>
        <a:p>
          <a:r>
            <a:rPr lang="en-US">
              <a:latin typeface="Cambria Math" panose="02040503050406030204" pitchFamily="18" charset="0"/>
              <a:ea typeface="Cambria Math" panose="02040503050406030204" pitchFamily="18" charset="0"/>
            </a:rPr>
            <a:t>Lên ý tưởng</a:t>
          </a:r>
        </a:p>
      </dgm:t>
    </dgm:pt>
    <dgm:pt modelId="{DD6425AC-72FC-4F3F-B33D-BA7D7E0C64D4}" type="parTrans" cxnId="{C8D0B5FF-6510-4A45-9A79-01979E18B71B}">
      <dgm:prSet/>
      <dgm:spPr/>
      <dgm:t>
        <a:bodyPr/>
        <a:lstStyle/>
        <a:p>
          <a:endParaRPr lang="en-US"/>
        </a:p>
      </dgm:t>
    </dgm:pt>
    <dgm:pt modelId="{9C93DD34-1DD7-4B24-B815-E5D0B5548C57}" type="sibTrans" cxnId="{C8D0B5FF-6510-4A45-9A79-01979E18B71B}">
      <dgm:prSet/>
      <dgm:spPr/>
      <dgm:t>
        <a:bodyPr/>
        <a:lstStyle/>
        <a:p>
          <a:endParaRPr lang="en-US">
            <a:latin typeface="Cambria Math" panose="02040503050406030204" pitchFamily="18" charset="0"/>
            <a:ea typeface="Cambria Math" panose="02040503050406030204" pitchFamily="18" charset="0"/>
          </a:endParaRPr>
        </a:p>
      </dgm:t>
    </dgm:pt>
    <dgm:pt modelId="{5E3D1CFE-2691-40B5-A784-13E5F87DFA31}">
      <dgm:prSet phldrT="[Văn bản]"/>
      <dgm:spPr/>
      <dgm:t>
        <a:bodyPr/>
        <a:lstStyle/>
        <a:p>
          <a:r>
            <a:rPr lang="en-US">
              <a:latin typeface="Cambria Math" panose="02040503050406030204" pitchFamily="18" charset="0"/>
              <a:ea typeface="Cambria Math" panose="02040503050406030204" pitchFamily="18" charset="0"/>
            </a:rPr>
            <a:t>Phân tích yêu cầu</a:t>
          </a:r>
        </a:p>
      </dgm:t>
    </dgm:pt>
    <dgm:pt modelId="{45E2C3B4-94D0-49A9-A8BA-976A93C22468}" type="parTrans" cxnId="{8E3E44AB-1C80-45BE-9DE4-9F3C3831FFAC}">
      <dgm:prSet/>
      <dgm:spPr/>
      <dgm:t>
        <a:bodyPr/>
        <a:lstStyle/>
        <a:p>
          <a:endParaRPr lang="en-US"/>
        </a:p>
      </dgm:t>
    </dgm:pt>
    <dgm:pt modelId="{4067A44B-593E-427D-B4C5-1DA3DD5093D0}" type="sibTrans" cxnId="{8E3E44AB-1C80-45BE-9DE4-9F3C3831FFAC}">
      <dgm:prSet/>
      <dgm:spPr/>
      <dgm:t>
        <a:bodyPr/>
        <a:lstStyle/>
        <a:p>
          <a:endParaRPr lang="en-US">
            <a:latin typeface="Cambria Math" panose="02040503050406030204" pitchFamily="18" charset="0"/>
            <a:ea typeface="Cambria Math" panose="02040503050406030204" pitchFamily="18" charset="0"/>
          </a:endParaRPr>
        </a:p>
      </dgm:t>
    </dgm:pt>
    <dgm:pt modelId="{DA5DA3FF-E511-46E5-AA87-0EF516A6F713}">
      <dgm:prSet phldrT="[Văn bản]"/>
      <dgm:spPr/>
      <dgm:t>
        <a:bodyPr/>
        <a:lstStyle/>
        <a:p>
          <a:r>
            <a:rPr lang="en-US">
              <a:latin typeface="Cambria Math" panose="02040503050406030204" pitchFamily="18" charset="0"/>
              <a:ea typeface="Cambria Math" panose="02040503050406030204" pitchFamily="18" charset="0"/>
            </a:rPr>
            <a:t>Review</a:t>
          </a:r>
        </a:p>
      </dgm:t>
    </dgm:pt>
    <dgm:pt modelId="{84F701BD-AB40-465A-A3D6-A4CCE99F17C0}" type="parTrans" cxnId="{BCC68078-F52F-444D-B5F1-F0C24DF0BA1D}">
      <dgm:prSet/>
      <dgm:spPr/>
      <dgm:t>
        <a:bodyPr/>
        <a:lstStyle/>
        <a:p>
          <a:endParaRPr lang="en-US"/>
        </a:p>
      </dgm:t>
    </dgm:pt>
    <dgm:pt modelId="{82838459-0865-4D50-AD88-18FE7BB4DE92}" type="sibTrans" cxnId="{BCC68078-F52F-444D-B5F1-F0C24DF0BA1D}">
      <dgm:prSet/>
      <dgm:spPr/>
      <dgm:t>
        <a:bodyPr/>
        <a:lstStyle/>
        <a:p>
          <a:endParaRPr lang="en-US"/>
        </a:p>
      </dgm:t>
    </dgm:pt>
    <dgm:pt modelId="{BBC9D162-4508-4DBE-B803-95C3116EFE7D}">
      <dgm:prSet/>
      <dgm:spPr/>
      <dgm:t>
        <a:bodyPr/>
        <a:lstStyle/>
        <a:p>
          <a:r>
            <a:rPr lang="en-US">
              <a:latin typeface="Cambria Math" panose="02040503050406030204" pitchFamily="18" charset="0"/>
              <a:ea typeface="Cambria Math" panose="02040503050406030204" pitchFamily="18" charset="0"/>
            </a:rPr>
            <a:t>Xác định Goals &amp; Object</a:t>
          </a:r>
        </a:p>
      </dgm:t>
    </dgm:pt>
    <dgm:pt modelId="{3EC5B0EC-99D8-4C9B-B46B-805ECF3B0931}" type="parTrans" cxnId="{5C3C0078-D68A-48BD-9730-505EE806836A}">
      <dgm:prSet/>
      <dgm:spPr/>
      <dgm:t>
        <a:bodyPr/>
        <a:lstStyle/>
        <a:p>
          <a:endParaRPr lang="en-US"/>
        </a:p>
      </dgm:t>
    </dgm:pt>
    <dgm:pt modelId="{BF58015F-4FB4-4A13-9F6C-534EE393D00F}" type="sibTrans" cxnId="{5C3C0078-D68A-48BD-9730-505EE806836A}">
      <dgm:prSet/>
      <dgm:spPr/>
      <dgm:t>
        <a:bodyPr/>
        <a:lstStyle/>
        <a:p>
          <a:endParaRPr lang="en-US">
            <a:latin typeface="Cambria Math" panose="02040503050406030204" pitchFamily="18" charset="0"/>
            <a:ea typeface="Cambria Math" panose="02040503050406030204" pitchFamily="18" charset="0"/>
          </a:endParaRPr>
        </a:p>
      </dgm:t>
    </dgm:pt>
    <dgm:pt modelId="{4EF53A12-6154-4972-8BC1-80CAF2F7A989}">
      <dgm:prSet/>
      <dgm:spPr/>
      <dgm:t>
        <a:bodyPr/>
        <a:lstStyle/>
        <a:p>
          <a:r>
            <a:rPr lang="en-US">
              <a:latin typeface="Cambria Math" panose="02040503050406030204" pitchFamily="18" charset="0"/>
              <a:ea typeface="Cambria Math" panose="02040503050406030204" pitchFamily="18" charset="0"/>
            </a:rPr>
            <a:t>Xác định các nguồn thông tin và kỹ thuật </a:t>
          </a:r>
        </a:p>
      </dgm:t>
    </dgm:pt>
    <dgm:pt modelId="{0587886A-C654-4544-A43D-2B7AABE1FE1C}" type="parTrans" cxnId="{49419E2C-8335-4D7B-A736-D6D09D3F7CFE}">
      <dgm:prSet/>
      <dgm:spPr/>
      <dgm:t>
        <a:bodyPr/>
        <a:lstStyle/>
        <a:p>
          <a:endParaRPr lang="en-US"/>
        </a:p>
      </dgm:t>
    </dgm:pt>
    <dgm:pt modelId="{BC54ADD3-7ACE-465F-B32F-1A8F4D2EC6BB}" type="sibTrans" cxnId="{49419E2C-8335-4D7B-A736-D6D09D3F7CFE}">
      <dgm:prSet/>
      <dgm:spPr/>
      <dgm:t>
        <a:bodyPr/>
        <a:lstStyle/>
        <a:p>
          <a:endParaRPr lang="en-US">
            <a:latin typeface="Cambria Math" panose="02040503050406030204" pitchFamily="18" charset="0"/>
            <a:ea typeface="Cambria Math" panose="02040503050406030204" pitchFamily="18" charset="0"/>
          </a:endParaRPr>
        </a:p>
      </dgm:t>
    </dgm:pt>
    <dgm:pt modelId="{B779A2F7-6EC4-4D76-8DC8-2EA0A1E91436}">
      <dgm:prSet/>
      <dgm:spPr/>
      <dgm:t>
        <a:bodyPr/>
        <a:lstStyle/>
        <a:p>
          <a:r>
            <a:rPr lang="en-US">
              <a:latin typeface="Cambria Math" panose="02040503050406030204" pitchFamily="18" charset="0"/>
              <a:ea typeface="Cambria Math" panose="02040503050406030204" pitchFamily="18" charset="0"/>
            </a:rPr>
            <a:t>Lấy yêu cầu</a:t>
          </a:r>
        </a:p>
      </dgm:t>
    </dgm:pt>
    <dgm:pt modelId="{83D4BDCD-D492-48BA-A857-C09524CF7DE2}" type="parTrans" cxnId="{3F859AD2-DB55-4A53-9A9F-9D912AA2222B}">
      <dgm:prSet/>
      <dgm:spPr/>
      <dgm:t>
        <a:bodyPr/>
        <a:lstStyle/>
        <a:p>
          <a:endParaRPr lang="en-US"/>
        </a:p>
      </dgm:t>
    </dgm:pt>
    <dgm:pt modelId="{E6C67DB8-C9D1-4D2F-9A41-16881A7497A4}" type="sibTrans" cxnId="{3F859AD2-DB55-4A53-9A9F-9D912AA2222B}">
      <dgm:prSet/>
      <dgm:spPr/>
      <dgm:t>
        <a:bodyPr/>
        <a:lstStyle/>
        <a:p>
          <a:endParaRPr lang="en-US">
            <a:latin typeface="Cambria Math" panose="02040503050406030204" pitchFamily="18" charset="0"/>
            <a:ea typeface="Cambria Math" panose="02040503050406030204" pitchFamily="18" charset="0"/>
          </a:endParaRPr>
        </a:p>
      </dgm:t>
    </dgm:pt>
    <dgm:pt modelId="{0E14195D-72D8-438E-8EAE-FA776D124CA4}" type="pres">
      <dgm:prSet presAssocID="{85943D7A-C37A-4406-97FA-7C7BF04A84E7}" presName="Name0" presStyleCnt="0">
        <dgm:presLayoutVars>
          <dgm:dir/>
          <dgm:resizeHandles val="exact"/>
        </dgm:presLayoutVars>
      </dgm:prSet>
      <dgm:spPr/>
    </dgm:pt>
    <dgm:pt modelId="{B585D971-9C8C-4738-A2F9-27E782584ABC}" type="pres">
      <dgm:prSet presAssocID="{6A5273F8-64D2-401E-B8DE-7F52D2756A67}" presName="node" presStyleLbl="node1" presStyleIdx="0" presStyleCnt="6">
        <dgm:presLayoutVars>
          <dgm:bulletEnabled val="1"/>
        </dgm:presLayoutVars>
      </dgm:prSet>
      <dgm:spPr/>
    </dgm:pt>
    <dgm:pt modelId="{57B94259-609A-4AA7-BE7F-9B9330A9B366}" type="pres">
      <dgm:prSet presAssocID="{9C93DD34-1DD7-4B24-B815-E5D0B5548C57}" presName="sibTrans" presStyleLbl="sibTrans2D1" presStyleIdx="0" presStyleCnt="5"/>
      <dgm:spPr/>
    </dgm:pt>
    <dgm:pt modelId="{F0B59DC0-6B2E-48CD-B026-BFC9C40E622D}" type="pres">
      <dgm:prSet presAssocID="{9C93DD34-1DD7-4B24-B815-E5D0B5548C57}" presName="connectorText" presStyleLbl="sibTrans2D1" presStyleIdx="0" presStyleCnt="5"/>
      <dgm:spPr/>
    </dgm:pt>
    <dgm:pt modelId="{0FDF05D7-3EBB-47D2-B2B4-1DA1CA9CFDDA}" type="pres">
      <dgm:prSet presAssocID="{BBC9D162-4508-4DBE-B803-95C3116EFE7D}" presName="node" presStyleLbl="node1" presStyleIdx="1" presStyleCnt="6">
        <dgm:presLayoutVars>
          <dgm:bulletEnabled val="1"/>
        </dgm:presLayoutVars>
      </dgm:prSet>
      <dgm:spPr/>
    </dgm:pt>
    <dgm:pt modelId="{28EFF205-6468-4C10-B2F5-0226BFDA2BAF}" type="pres">
      <dgm:prSet presAssocID="{BF58015F-4FB4-4A13-9F6C-534EE393D00F}" presName="sibTrans" presStyleLbl="sibTrans2D1" presStyleIdx="1" presStyleCnt="5"/>
      <dgm:spPr/>
    </dgm:pt>
    <dgm:pt modelId="{9172084C-553F-424E-A605-9439B8B9544C}" type="pres">
      <dgm:prSet presAssocID="{BF58015F-4FB4-4A13-9F6C-534EE393D00F}" presName="connectorText" presStyleLbl="sibTrans2D1" presStyleIdx="1" presStyleCnt="5"/>
      <dgm:spPr/>
    </dgm:pt>
    <dgm:pt modelId="{EC08E787-066F-434F-98A1-94F8FA153D4E}" type="pres">
      <dgm:prSet presAssocID="{4EF53A12-6154-4972-8BC1-80CAF2F7A989}" presName="node" presStyleLbl="node1" presStyleIdx="2" presStyleCnt="6">
        <dgm:presLayoutVars>
          <dgm:bulletEnabled val="1"/>
        </dgm:presLayoutVars>
      </dgm:prSet>
      <dgm:spPr/>
    </dgm:pt>
    <dgm:pt modelId="{01BA90DE-E1A9-4BC2-B70C-39BAA84A8786}" type="pres">
      <dgm:prSet presAssocID="{BC54ADD3-7ACE-465F-B32F-1A8F4D2EC6BB}" presName="sibTrans" presStyleLbl="sibTrans2D1" presStyleIdx="2" presStyleCnt="5"/>
      <dgm:spPr/>
    </dgm:pt>
    <dgm:pt modelId="{F3405CF7-8521-4190-B515-BF3F54B21166}" type="pres">
      <dgm:prSet presAssocID="{BC54ADD3-7ACE-465F-B32F-1A8F4D2EC6BB}" presName="connectorText" presStyleLbl="sibTrans2D1" presStyleIdx="2" presStyleCnt="5"/>
      <dgm:spPr/>
    </dgm:pt>
    <dgm:pt modelId="{0A03019B-7D17-4917-B4B3-3B03A9A3220E}" type="pres">
      <dgm:prSet presAssocID="{B779A2F7-6EC4-4D76-8DC8-2EA0A1E91436}" presName="node" presStyleLbl="node1" presStyleIdx="3" presStyleCnt="6">
        <dgm:presLayoutVars>
          <dgm:bulletEnabled val="1"/>
        </dgm:presLayoutVars>
      </dgm:prSet>
      <dgm:spPr/>
    </dgm:pt>
    <dgm:pt modelId="{65D48259-02AD-4297-9737-83654F7884C1}" type="pres">
      <dgm:prSet presAssocID="{E6C67DB8-C9D1-4D2F-9A41-16881A7497A4}" presName="sibTrans" presStyleLbl="sibTrans2D1" presStyleIdx="3" presStyleCnt="5"/>
      <dgm:spPr/>
    </dgm:pt>
    <dgm:pt modelId="{B7D06731-F467-4F20-A089-9B59044CFAD8}" type="pres">
      <dgm:prSet presAssocID="{E6C67DB8-C9D1-4D2F-9A41-16881A7497A4}" presName="connectorText" presStyleLbl="sibTrans2D1" presStyleIdx="3" presStyleCnt="5"/>
      <dgm:spPr/>
    </dgm:pt>
    <dgm:pt modelId="{19C254DA-E2AF-459D-8C7F-0A0A243EC0AE}" type="pres">
      <dgm:prSet presAssocID="{5E3D1CFE-2691-40B5-A784-13E5F87DFA31}" presName="node" presStyleLbl="node1" presStyleIdx="4" presStyleCnt="6">
        <dgm:presLayoutVars>
          <dgm:bulletEnabled val="1"/>
        </dgm:presLayoutVars>
      </dgm:prSet>
      <dgm:spPr/>
    </dgm:pt>
    <dgm:pt modelId="{15EC2BA4-F7AD-4F53-BB91-71618AE9AE04}" type="pres">
      <dgm:prSet presAssocID="{4067A44B-593E-427D-B4C5-1DA3DD5093D0}" presName="sibTrans" presStyleLbl="sibTrans2D1" presStyleIdx="4" presStyleCnt="5"/>
      <dgm:spPr/>
    </dgm:pt>
    <dgm:pt modelId="{666744DB-9AC5-4571-B985-AA0BEBAC1249}" type="pres">
      <dgm:prSet presAssocID="{4067A44B-593E-427D-B4C5-1DA3DD5093D0}" presName="connectorText" presStyleLbl="sibTrans2D1" presStyleIdx="4" presStyleCnt="5"/>
      <dgm:spPr/>
    </dgm:pt>
    <dgm:pt modelId="{A8835E73-B0F8-424D-A0AB-66AAE5EF6D27}" type="pres">
      <dgm:prSet presAssocID="{DA5DA3FF-E511-46E5-AA87-0EF516A6F713}" presName="node" presStyleLbl="node1" presStyleIdx="5" presStyleCnt="6">
        <dgm:presLayoutVars>
          <dgm:bulletEnabled val="1"/>
        </dgm:presLayoutVars>
      </dgm:prSet>
      <dgm:spPr/>
    </dgm:pt>
  </dgm:ptLst>
  <dgm:cxnLst>
    <dgm:cxn modelId="{1C79C608-E91F-47C6-A1CE-DC525B504CC3}" type="presOf" srcId="{6A5273F8-64D2-401E-B8DE-7F52D2756A67}" destId="{B585D971-9C8C-4738-A2F9-27E782584ABC}" srcOrd="0" destOrd="0" presId="urn:microsoft.com/office/officeart/2005/8/layout/process1"/>
    <dgm:cxn modelId="{DD78EE16-8355-4CDF-8B86-013829503692}" type="presOf" srcId="{4067A44B-593E-427D-B4C5-1DA3DD5093D0}" destId="{666744DB-9AC5-4571-B985-AA0BEBAC1249}" srcOrd="1" destOrd="0" presId="urn:microsoft.com/office/officeart/2005/8/layout/process1"/>
    <dgm:cxn modelId="{D25DA42B-96EB-4031-AADA-0E839D96B49E}" type="presOf" srcId="{E6C67DB8-C9D1-4D2F-9A41-16881A7497A4}" destId="{B7D06731-F467-4F20-A089-9B59044CFAD8}" srcOrd="1" destOrd="0" presId="urn:microsoft.com/office/officeart/2005/8/layout/process1"/>
    <dgm:cxn modelId="{49419E2C-8335-4D7B-A736-D6D09D3F7CFE}" srcId="{85943D7A-C37A-4406-97FA-7C7BF04A84E7}" destId="{4EF53A12-6154-4972-8BC1-80CAF2F7A989}" srcOrd="2" destOrd="0" parTransId="{0587886A-C654-4544-A43D-2B7AABE1FE1C}" sibTransId="{BC54ADD3-7ACE-465F-B32F-1A8F4D2EC6BB}"/>
    <dgm:cxn modelId="{6E8E203C-374B-4EF7-B247-068AE6DB7B1E}" type="presOf" srcId="{9C93DD34-1DD7-4B24-B815-E5D0B5548C57}" destId="{F0B59DC0-6B2E-48CD-B026-BFC9C40E622D}" srcOrd="1" destOrd="0" presId="urn:microsoft.com/office/officeart/2005/8/layout/process1"/>
    <dgm:cxn modelId="{4BBE985F-8ADD-4184-A6CB-51239DAC9BE5}" type="presOf" srcId="{BF58015F-4FB4-4A13-9F6C-534EE393D00F}" destId="{28EFF205-6468-4C10-B2F5-0226BFDA2BAF}" srcOrd="0" destOrd="0" presId="urn:microsoft.com/office/officeart/2005/8/layout/process1"/>
    <dgm:cxn modelId="{072D5F46-8972-4BA9-B858-8F5E60FCFDD0}" type="presOf" srcId="{BC54ADD3-7ACE-465F-B32F-1A8F4D2EC6BB}" destId="{01BA90DE-E1A9-4BC2-B70C-39BAA84A8786}" srcOrd="0" destOrd="0" presId="urn:microsoft.com/office/officeart/2005/8/layout/process1"/>
    <dgm:cxn modelId="{0AA2AD46-2682-4E4E-87DA-C0C22009A56B}" type="presOf" srcId="{5E3D1CFE-2691-40B5-A784-13E5F87DFA31}" destId="{19C254DA-E2AF-459D-8C7F-0A0A243EC0AE}" srcOrd="0" destOrd="0" presId="urn:microsoft.com/office/officeart/2005/8/layout/process1"/>
    <dgm:cxn modelId="{BC813969-B2E7-41BE-A3CF-3B77BBA26509}" type="presOf" srcId="{85943D7A-C37A-4406-97FA-7C7BF04A84E7}" destId="{0E14195D-72D8-438E-8EAE-FA776D124CA4}" srcOrd="0" destOrd="0" presId="urn:microsoft.com/office/officeart/2005/8/layout/process1"/>
    <dgm:cxn modelId="{6CEBD749-5B7F-4180-89BE-0D3659CF8632}" type="presOf" srcId="{4067A44B-593E-427D-B4C5-1DA3DD5093D0}" destId="{15EC2BA4-F7AD-4F53-BB91-71618AE9AE04}" srcOrd="0" destOrd="0" presId="urn:microsoft.com/office/officeart/2005/8/layout/process1"/>
    <dgm:cxn modelId="{31956772-9660-4C7C-829A-77748F863ECA}" type="presOf" srcId="{BF58015F-4FB4-4A13-9F6C-534EE393D00F}" destId="{9172084C-553F-424E-A605-9439B8B9544C}" srcOrd="1" destOrd="0" presId="urn:microsoft.com/office/officeart/2005/8/layout/process1"/>
    <dgm:cxn modelId="{A22DD854-91A5-4D1C-AE0E-BC2E7B8C29AA}" type="presOf" srcId="{E6C67DB8-C9D1-4D2F-9A41-16881A7497A4}" destId="{65D48259-02AD-4297-9737-83654F7884C1}" srcOrd="0" destOrd="0" presId="urn:microsoft.com/office/officeart/2005/8/layout/process1"/>
    <dgm:cxn modelId="{5C3C0078-D68A-48BD-9730-505EE806836A}" srcId="{85943D7A-C37A-4406-97FA-7C7BF04A84E7}" destId="{BBC9D162-4508-4DBE-B803-95C3116EFE7D}" srcOrd="1" destOrd="0" parTransId="{3EC5B0EC-99D8-4C9B-B46B-805ECF3B0931}" sibTransId="{BF58015F-4FB4-4A13-9F6C-534EE393D00F}"/>
    <dgm:cxn modelId="{88534B58-C7E9-4967-86E5-9BEDEBA9D90B}" type="presOf" srcId="{9C93DD34-1DD7-4B24-B815-E5D0B5548C57}" destId="{57B94259-609A-4AA7-BE7F-9B9330A9B366}" srcOrd="0" destOrd="0" presId="urn:microsoft.com/office/officeart/2005/8/layout/process1"/>
    <dgm:cxn modelId="{BCC68078-F52F-444D-B5F1-F0C24DF0BA1D}" srcId="{85943D7A-C37A-4406-97FA-7C7BF04A84E7}" destId="{DA5DA3FF-E511-46E5-AA87-0EF516A6F713}" srcOrd="5" destOrd="0" parTransId="{84F701BD-AB40-465A-A3D6-A4CCE99F17C0}" sibTransId="{82838459-0865-4D50-AD88-18FE7BB4DE92}"/>
    <dgm:cxn modelId="{4F98077F-48D6-4AA9-9EF6-7C1ADAB36A8E}" type="presOf" srcId="{DA5DA3FF-E511-46E5-AA87-0EF516A6F713}" destId="{A8835E73-B0F8-424D-A0AB-66AAE5EF6D27}" srcOrd="0" destOrd="0" presId="urn:microsoft.com/office/officeart/2005/8/layout/process1"/>
    <dgm:cxn modelId="{8E3E44AB-1C80-45BE-9DE4-9F3C3831FFAC}" srcId="{85943D7A-C37A-4406-97FA-7C7BF04A84E7}" destId="{5E3D1CFE-2691-40B5-A784-13E5F87DFA31}" srcOrd="4" destOrd="0" parTransId="{45E2C3B4-94D0-49A9-A8BA-976A93C22468}" sibTransId="{4067A44B-593E-427D-B4C5-1DA3DD5093D0}"/>
    <dgm:cxn modelId="{83597DB0-1B77-4AA4-BE3E-626CC45632BC}" type="presOf" srcId="{BC54ADD3-7ACE-465F-B32F-1A8F4D2EC6BB}" destId="{F3405CF7-8521-4190-B515-BF3F54B21166}" srcOrd="1" destOrd="0" presId="urn:microsoft.com/office/officeart/2005/8/layout/process1"/>
    <dgm:cxn modelId="{342D44B1-835C-44F6-9B35-8159D6FBC658}" type="presOf" srcId="{B779A2F7-6EC4-4D76-8DC8-2EA0A1E91436}" destId="{0A03019B-7D17-4917-B4B3-3B03A9A3220E}" srcOrd="0" destOrd="0" presId="urn:microsoft.com/office/officeart/2005/8/layout/process1"/>
    <dgm:cxn modelId="{6C6733C2-8D1F-4BD8-810B-F1CCB420D287}" type="presOf" srcId="{BBC9D162-4508-4DBE-B803-95C3116EFE7D}" destId="{0FDF05D7-3EBB-47D2-B2B4-1DA1CA9CFDDA}" srcOrd="0" destOrd="0" presId="urn:microsoft.com/office/officeart/2005/8/layout/process1"/>
    <dgm:cxn modelId="{221965CF-B8C7-41ED-BEB3-3F7486BBB63E}" type="presOf" srcId="{4EF53A12-6154-4972-8BC1-80CAF2F7A989}" destId="{EC08E787-066F-434F-98A1-94F8FA153D4E}" srcOrd="0" destOrd="0" presId="urn:microsoft.com/office/officeart/2005/8/layout/process1"/>
    <dgm:cxn modelId="{3F859AD2-DB55-4A53-9A9F-9D912AA2222B}" srcId="{85943D7A-C37A-4406-97FA-7C7BF04A84E7}" destId="{B779A2F7-6EC4-4D76-8DC8-2EA0A1E91436}" srcOrd="3" destOrd="0" parTransId="{83D4BDCD-D492-48BA-A857-C09524CF7DE2}" sibTransId="{E6C67DB8-C9D1-4D2F-9A41-16881A7497A4}"/>
    <dgm:cxn modelId="{C8D0B5FF-6510-4A45-9A79-01979E18B71B}" srcId="{85943D7A-C37A-4406-97FA-7C7BF04A84E7}" destId="{6A5273F8-64D2-401E-B8DE-7F52D2756A67}" srcOrd="0" destOrd="0" parTransId="{DD6425AC-72FC-4F3F-B33D-BA7D7E0C64D4}" sibTransId="{9C93DD34-1DD7-4B24-B815-E5D0B5548C57}"/>
    <dgm:cxn modelId="{484BA178-97D6-481D-97CF-B8391E9EA14D}" type="presParOf" srcId="{0E14195D-72D8-438E-8EAE-FA776D124CA4}" destId="{B585D971-9C8C-4738-A2F9-27E782584ABC}" srcOrd="0" destOrd="0" presId="urn:microsoft.com/office/officeart/2005/8/layout/process1"/>
    <dgm:cxn modelId="{2C2D7964-936C-43C5-B120-232DD062DCBB}" type="presParOf" srcId="{0E14195D-72D8-438E-8EAE-FA776D124CA4}" destId="{57B94259-609A-4AA7-BE7F-9B9330A9B366}" srcOrd="1" destOrd="0" presId="urn:microsoft.com/office/officeart/2005/8/layout/process1"/>
    <dgm:cxn modelId="{CDE1AA57-7A9C-4053-92A8-C615E21CBD01}" type="presParOf" srcId="{57B94259-609A-4AA7-BE7F-9B9330A9B366}" destId="{F0B59DC0-6B2E-48CD-B026-BFC9C40E622D}" srcOrd="0" destOrd="0" presId="urn:microsoft.com/office/officeart/2005/8/layout/process1"/>
    <dgm:cxn modelId="{C49FC67C-1E28-465B-8B9B-80DDA99D74F9}" type="presParOf" srcId="{0E14195D-72D8-438E-8EAE-FA776D124CA4}" destId="{0FDF05D7-3EBB-47D2-B2B4-1DA1CA9CFDDA}" srcOrd="2" destOrd="0" presId="urn:microsoft.com/office/officeart/2005/8/layout/process1"/>
    <dgm:cxn modelId="{BBDEEA9C-78F1-493B-AB1D-55E1693FFAC8}" type="presParOf" srcId="{0E14195D-72D8-438E-8EAE-FA776D124CA4}" destId="{28EFF205-6468-4C10-B2F5-0226BFDA2BAF}" srcOrd="3" destOrd="0" presId="urn:microsoft.com/office/officeart/2005/8/layout/process1"/>
    <dgm:cxn modelId="{3FD4E636-F508-43EC-913B-1B00651B651A}" type="presParOf" srcId="{28EFF205-6468-4C10-B2F5-0226BFDA2BAF}" destId="{9172084C-553F-424E-A605-9439B8B9544C}" srcOrd="0" destOrd="0" presId="urn:microsoft.com/office/officeart/2005/8/layout/process1"/>
    <dgm:cxn modelId="{78629F71-E013-42CF-B6F9-845BC4E5ADFE}" type="presParOf" srcId="{0E14195D-72D8-438E-8EAE-FA776D124CA4}" destId="{EC08E787-066F-434F-98A1-94F8FA153D4E}" srcOrd="4" destOrd="0" presId="urn:microsoft.com/office/officeart/2005/8/layout/process1"/>
    <dgm:cxn modelId="{52DAAB4B-BE90-49F8-970A-72AE5FE43E49}" type="presParOf" srcId="{0E14195D-72D8-438E-8EAE-FA776D124CA4}" destId="{01BA90DE-E1A9-4BC2-B70C-39BAA84A8786}" srcOrd="5" destOrd="0" presId="urn:microsoft.com/office/officeart/2005/8/layout/process1"/>
    <dgm:cxn modelId="{418667E4-866C-48E3-B09F-B233425C7C70}" type="presParOf" srcId="{01BA90DE-E1A9-4BC2-B70C-39BAA84A8786}" destId="{F3405CF7-8521-4190-B515-BF3F54B21166}" srcOrd="0" destOrd="0" presId="urn:microsoft.com/office/officeart/2005/8/layout/process1"/>
    <dgm:cxn modelId="{1B997232-ED9B-42CA-A32F-F578FC079803}" type="presParOf" srcId="{0E14195D-72D8-438E-8EAE-FA776D124CA4}" destId="{0A03019B-7D17-4917-B4B3-3B03A9A3220E}" srcOrd="6" destOrd="0" presId="urn:microsoft.com/office/officeart/2005/8/layout/process1"/>
    <dgm:cxn modelId="{E01A2124-0778-469C-BFE0-12B7239C2F8D}" type="presParOf" srcId="{0E14195D-72D8-438E-8EAE-FA776D124CA4}" destId="{65D48259-02AD-4297-9737-83654F7884C1}" srcOrd="7" destOrd="0" presId="urn:microsoft.com/office/officeart/2005/8/layout/process1"/>
    <dgm:cxn modelId="{E19827D2-BC13-4C63-B0A6-A534D2D7077F}" type="presParOf" srcId="{65D48259-02AD-4297-9737-83654F7884C1}" destId="{B7D06731-F467-4F20-A089-9B59044CFAD8}" srcOrd="0" destOrd="0" presId="urn:microsoft.com/office/officeart/2005/8/layout/process1"/>
    <dgm:cxn modelId="{71E2F83C-6202-4E59-96B7-3FBD3A98FAF4}" type="presParOf" srcId="{0E14195D-72D8-438E-8EAE-FA776D124CA4}" destId="{19C254DA-E2AF-459D-8C7F-0A0A243EC0AE}" srcOrd="8" destOrd="0" presId="urn:microsoft.com/office/officeart/2005/8/layout/process1"/>
    <dgm:cxn modelId="{B0F0A159-2031-4658-8E50-DADF143164B8}" type="presParOf" srcId="{0E14195D-72D8-438E-8EAE-FA776D124CA4}" destId="{15EC2BA4-F7AD-4F53-BB91-71618AE9AE04}" srcOrd="9" destOrd="0" presId="urn:microsoft.com/office/officeart/2005/8/layout/process1"/>
    <dgm:cxn modelId="{18F30C6C-B6DB-43D0-9DAB-64E34774C9E0}" type="presParOf" srcId="{15EC2BA4-F7AD-4F53-BB91-71618AE9AE04}" destId="{666744DB-9AC5-4571-B985-AA0BEBAC1249}" srcOrd="0" destOrd="0" presId="urn:microsoft.com/office/officeart/2005/8/layout/process1"/>
    <dgm:cxn modelId="{5A1B631D-0FEE-4C85-9037-B3EFEF287F14}" type="presParOf" srcId="{0E14195D-72D8-438E-8EAE-FA776D124CA4}" destId="{A8835E73-B0F8-424D-A0AB-66AAE5EF6D27}"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5D971-9C8C-4738-A2F9-27E782584ABC}">
      <dsp:nvSpPr>
        <dsp:cNvPr id="0" name=""/>
        <dsp:cNvSpPr/>
      </dsp:nvSpPr>
      <dsp:spPr>
        <a:xfrm>
          <a:off x="0" y="1110799"/>
          <a:ext cx="1390211" cy="119946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Math" panose="02040503050406030204" pitchFamily="18" charset="0"/>
              <a:ea typeface="Cambria Math" panose="02040503050406030204" pitchFamily="18" charset="0"/>
            </a:rPr>
            <a:t>Lên ý tưởng</a:t>
          </a:r>
        </a:p>
      </dsp:txBody>
      <dsp:txXfrm>
        <a:off x="35131" y="1145930"/>
        <a:ext cx="1319949" cy="1129202"/>
      </dsp:txXfrm>
    </dsp:sp>
    <dsp:sp modelId="{57B94259-609A-4AA7-BE7F-9B9330A9B366}">
      <dsp:nvSpPr>
        <dsp:cNvPr id="0" name=""/>
        <dsp:cNvSpPr/>
      </dsp:nvSpPr>
      <dsp:spPr>
        <a:xfrm>
          <a:off x="1529232" y="1538145"/>
          <a:ext cx="294724" cy="34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mbria Math" panose="02040503050406030204" pitchFamily="18" charset="0"/>
            <a:ea typeface="Cambria Math" panose="02040503050406030204" pitchFamily="18" charset="0"/>
          </a:endParaRPr>
        </a:p>
      </dsp:txBody>
      <dsp:txXfrm>
        <a:off x="1529232" y="1607099"/>
        <a:ext cx="206307" cy="206864"/>
      </dsp:txXfrm>
    </dsp:sp>
    <dsp:sp modelId="{0FDF05D7-3EBB-47D2-B2B4-1DA1CA9CFDDA}">
      <dsp:nvSpPr>
        <dsp:cNvPr id="0" name=""/>
        <dsp:cNvSpPr/>
      </dsp:nvSpPr>
      <dsp:spPr>
        <a:xfrm>
          <a:off x="1946295" y="1110799"/>
          <a:ext cx="1390211" cy="119946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Math" panose="02040503050406030204" pitchFamily="18" charset="0"/>
              <a:ea typeface="Cambria Math" panose="02040503050406030204" pitchFamily="18" charset="0"/>
            </a:rPr>
            <a:t>Xác định Goals &amp; Object</a:t>
          </a:r>
        </a:p>
      </dsp:txBody>
      <dsp:txXfrm>
        <a:off x="1981426" y="1145930"/>
        <a:ext cx="1319949" cy="1129202"/>
      </dsp:txXfrm>
    </dsp:sp>
    <dsp:sp modelId="{28EFF205-6468-4C10-B2F5-0226BFDA2BAF}">
      <dsp:nvSpPr>
        <dsp:cNvPr id="0" name=""/>
        <dsp:cNvSpPr/>
      </dsp:nvSpPr>
      <dsp:spPr>
        <a:xfrm>
          <a:off x="3475528" y="1538145"/>
          <a:ext cx="294724" cy="34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mbria Math" panose="02040503050406030204" pitchFamily="18" charset="0"/>
            <a:ea typeface="Cambria Math" panose="02040503050406030204" pitchFamily="18" charset="0"/>
          </a:endParaRPr>
        </a:p>
      </dsp:txBody>
      <dsp:txXfrm>
        <a:off x="3475528" y="1607099"/>
        <a:ext cx="206307" cy="206864"/>
      </dsp:txXfrm>
    </dsp:sp>
    <dsp:sp modelId="{EC08E787-066F-434F-98A1-94F8FA153D4E}">
      <dsp:nvSpPr>
        <dsp:cNvPr id="0" name=""/>
        <dsp:cNvSpPr/>
      </dsp:nvSpPr>
      <dsp:spPr>
        <a:xfrm>
          <a:off x="3892591" y="1110799"/>
          <a:ext cx="1390211" cy="119946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Math" panose="02040503050406030204" pitchFamily="18" charset="0"/>
              <a:ea typeface="Cambria Math" panose="02040503050406030204" pitchFamily="18" charset="0"/>
            </a:rPr>
            <a:t>Xác định các nguồn thông tin và kỹ thuật </a:t>
          </a:r>
        </a:p>
      </dsp:txBody>
      <dsp:txXfrm>
        <a:off x="3927722" y="1145930"/>
        <a:ext cx="1319949" cy="1129202"/>
      </dsp:txXfrm>
    </dsp:sp>
    <dsp:sp modelId="{01BA90DE-E1A9-4BC2-B70C-39BAA84A8786}">
      <dsp:nvSpPr>
        <dsp:cNvPr id="0" name=""/>
        <dsp:cNvSpPr/>
      </dsp:nvSpPr>
      <dsp:spPr>
        <a:xfrm>
          <a:off x="5421824" y="1538145"/>
          <a:ext cx="294724" cy="34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mbria Math" panose="02040503050406030204" pitchFamily="18" charset="0"/>
            <a:ea typeface="Cambria Math" panose="02040503050406030204" pitchFamily="18" charset="0"/>
          </a:endParaRPr>
        </a:p>
      </dsp:txBody>
      <dsp:txXfrm>
        <a:off x="5421824" y="1607099"/>
        <a:ext cx="206307" cy="206864"/>
      </dsp:txXfrm>
    </dsp:sp>
    <dsp:sp modelId="{0A03019B-7D17-4917-B4B3-3B03A9A3220E}">
      <dsp:nvSpPr>
        <dsp:cNvPr id="0" name=""/>
        <dsp:cNvSpPr/>
      </dsp:nvSpPr>
      <dsp:spPr>
        <a:xfrm>
          <a:off x="5838887" y="1110799"/>
          <a:ext cx="1390211" cy="119946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Math" panose="02040503050406030204" pitchFamily="18" charset="0"/>
              <a:ea typeface="Cambria Math" panose="02040503050406030204" pitchFamily="18" charset="0"/>
            </a:rPr>
            <a:t>Lấy yêu cầu</a:t>
          </a:r>
        </a:p>
      </dsp:txBody>
      <dsp:txXfrm>
        <a:off x="5874018" y="1145930"/>
        <a:ext cx="1319949" cy="1129202"/>
      </dsp:txXfrm>
    </dsp:sp>
    <dsp:sp modelId="{65D48259-02AD-4297-9737-83654F7884C1}">
      <dsp:nvSpPr>
        <dsp:cNvPr id="0" name=""/>
        <dsp:cNvSpPr/>
      </dsp:nvSpPr>
      <dsp:spPr>
        <a:xfrm>
          <a:off x="7368120" y="1538145"/>
          <a:ext cx="294724" cy="34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mbria Math" panose="02040503050406030204" pitchFamily="18" charset="0"/>
            <a:ea typeface="Cambria Math" panose="02040503050406030204" pitchFamily="18" charset="0"/>
          </a:endParaRPr>
        </a:p>
      </dsp:txBody>
      <dsp:txXfrm>
        <a:off x="7368120" y="1607099"/>
        <a:ext cx="206307" cy="206864"/>
      </dsp:txXfrm>
    </dsp:sp>
    <dsp:sp modelId="{19C254DA-E2AF-459D-8C7F-0A0A243EC0AE}">
      <dsp:nvSpPr>
        <dsp:cNvPr id="0" name=""/>
        <dsp:cNvSpPr/>
      </dsp:nvSpPr>
      <dsp:spPr>
        <a:xfrm>
          <a:off x="7785183" y="1110799"/>
          <a:ext cx="1390211" cy="119946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Math" panose="02040503050406030204" pitchFamily="18" charset="0"/>
              <a:ea typeface="Cambria Math" panose="02040503050406030204" pitchFamily="18" charset="0"/>
            </a:rPr>
            <a:t>Phân tích yêu cầu</a:t>
          </a:r>
        </a:p>
      </dsp:txBody>
      <dsp:txXfrm>
        <a:off x="7820314" y="1145930"/>
        <a:ext cx="1319949" cy="1129202"/>
      </dsp:txXfrm>
    </dsp:sp>
    <dsp:sp modelId="{15EC2BA4-F7AD-4F53-BB91-71618AE9AE04}">
      <dsp:nvSpPr>
        <dsp:cNvPr id="0" name=""/>
        <dsp:cNvSpPr/>
      </dsp:nvSpPr>
      <dsp:spPr>
        <a:xfrm>
          <a:off x="9314416" y="1538145"/>
          <a:ext cx="294724" cy="3447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mbria Math" panose="02040503050406030204" pitchFamily="18" charset="0"/>
            <a:ea typeface="Cambria Math" panose="02040503050406030204" pitchFamily="18" charset="0"/>
          </a:endParaRPr>
        </a:p>
      </dsp:txBody>
      <dsp:txXfrm>
        <a:off x="9314416" y="1607099"/>
        <a:ext cx="206307" cy="206864"/>
      </dsp:txXfrm>
    </dsp:sp>
    <dsp:sp modelId="{A8835E73-B0F8-424D-A0AB-66AAE5EF6D27}">
      <dsp:nvSpPr>
        <dsp:cNvPr id="0" name=""/>
        <dsp:cNvSpPr/>
      </dsp:nvSpPr>
      <dsp:spPr>
        <a:xfrm>
          <a:off x="9731479" y="1110799"/>
          <a:ext cx="1390211" cy="1199464"/>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mbria Math" panose="02040503050406030204" pitchFamily="18" charset="0"/>
              <a:ea typeface="Cambria Math" panose="02040503050406030204" pitchFamily="18" charset="0"/>
            </a:rPr>
            <a:t>Review</a:t>
          </a:r>
        </a:p>
      </dsp:txBody>
      <dsp:txXfrm>
        <a:off x="9766610" y="1145930"/>
        <a:ext cx="1319949" cy="11292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vi-VN"/>
              <a:t>Bấm để sửa kiểu tiêu đề Bản cái</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vi-VN"/>
              <a:t>Bấm để sửa kiểu tiêu đề Bản cái</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vi-VN"/>
              <a:t>Bấm để sửa kiểu tiêu đề Bản cái</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916665-C2BE-497C-96E6-2212A47A55A1}"/>
              </a:ext>
            </a:extLst>
          </p:cNvPr>
          <p:cNvSpPr>
            <a:spLocks noGrp="1"/>
          </p:cNvSpPr>
          <p:nvPr>
            <p:ph type="ctrTitle"/>
          </p:nvPr>
        </p:nvSpPr>
        <p:spPr/>
        <p:txBody>
          <a:bodyPr/>
          <a:lstStyle/>
          <a:p>
            <a:r>
              <a:rPr lang="en-US">
                <a:latin typeface="Cambria Math" panose="02040503050406030204" pitchFamily="18" charset="0"/>
                <a:ea typeface="Cambria Math" panose="02040503050406030204" pitchFamily="18" charset="0"/>
              </a:rPr>
              <a:t>PHÂN TÍCH VÀ QUẢN LÝ YÊU CẦU PHẦN MỀM</a:t>
            </a:r>
          </a:p>
        </p:txBody>
      </p:sp>
      <p:sp>
        <p:nvSpPr>
          <p:cNvPr id="3" name="Tiêu đề phụ 2">
            <a:extLst>
              <a:ext uri="{FF2B5EF4-FFF2-40B4-BE49-F238E27FC236}">
                <a16:creationId xmlns:a16="http://schemas.microsoft.com/office/drawing/2014/main" id="{E47294C1-43B2-4507-8814-407ACF61FF79}"/>
              </a:ext>
            </a:extLst>
          </p:cNvPr>
          <p:cNvSpPr>
            <a:spLocks noGrp="1"/>
          </p:cNvSpPr>
          <p:nvPr>
            <p:ph type="subTitle" idx="1"/>
          </p:nvPr>
        </p:nvSpPr>
        <p:spPr/>
        <p:txBody>
          <a:bodyPr>
            <a:normAutofit/>
          </a:bodyPr>
          <a:lstStyle/>
          <a:p>
            <a:r>
              <a:rPr lang="en-US" sz="1800">
                <a:latin typeface="Cambria Math" panose="02040503050406030204" pitchFamily="18" charset="0"/>
                <a:ea typeface="Cambria Math" panose="02040503050406030204" pitchFamily="18" charset="0"/>
              </a:rPr>
              <a:t>ỨNG DỤNG chatbot TRA CỨU Sự Kiện LỊCH SỬ - HISTORY SEARCH</a:t>
            </a:r>
          </a:p>
        </p:txBody>
      </p:sp>
      <p:sp>
        <p:nvSpPr>
          <p:cNvPr id="5" name="Hộp Văn bản 4">
            <a:extLst>
              <a:ext uri="{FF2B5EF4-FFF2-40B4-BE49-F238E27FC236}">
                <a16:creationId xmlns:a16="http://schemas.microsoft.com/office/drawing/2014/main" id="{D7FFA130-1663-408E-8ABF-86574B297C96}"/>
              </a:ext>
            </a:extLst>
          </p:cNvPr>
          <p:cNvSpPr txBox="1"/>
          <p:nvPr/>
        </p:nvSpPr>
        <p:spPr>
          <a:xfrm>
            <a:off x="673768" y="3248526"/>
            <a:ext cx="10812379" cy="2585323"/>
          </a:xfrm>
          <a:prstGeom prst="rect">
            <a:avLst/>
          </a:prstGeom>
          <a:noFill/>
        </p:spPr>
        <p:txBody>
          <a:bodyPr wrap="square" rtlCol="0">
            <a:spAutoFit/>
          </a:bodyPr>
          <a:lstStyle/>
          <a:p>
            <a:r>
              <a:rPr lang="en-US">
                <a:solidFill>
                  <a:schemeClr val="bg1"/>
                </a:solidFill>
                <a:latin typeface="Cambria Math" panose="02040503050406030204" pitchFamily="18" charset="0"/>
                <a:ea typeface="Cambria Math" panose="02040503050406030204" pitchFamily="18" charset="0"/>
              </a:rPr>
              <a:t>Nhóm 10 - H4D</a:t>
            </a:r>
          </a:p>
          <a:p>
            <a:r>
              <a:rPr lang="en-US">
                <a:solidFill>
                  <a:schemeClr val="bg1"/>
                </a:solidFill>
                <a:latin typeface="Cambria Math" panose="02040503050406030204" pitchFamily="18" charset="0"/>
                <a:ea typeface="Cambria Math" panose="02040503050406030204" pitchFamily="18" charset="0"/>
              </a:rPr>
              <a:t>	1612126 – Lê Quốc Dũng</a:t>
            </a:r>
          </a:p>
          <a:p>
            <a:r>
              <a:rPr lang="en-US">
                <a:solidFill>
                  <a:schemeClr val="bg1"/>
                </a:solidFill>
                <a:latin typeface="Cambria Math" panose="02040503050406030204" pitchFamily="18" charset="0"/>
                <a:ea typeface="Cambria Math" panose="02040503050406030204" pitchFamily="18" charset="0"/>
              </a:rPr>
              <a:t>	1612203 – Lê Tống Minh Hiếu</a:t>
            </a:r>
          </a:p>
          <a:p>
            <a:r>
              <a:rPr lang="en-US">
                <a:solidFill>
                  <a:schemeClr val="bg1"/>
                </a:solidFill>
                <a:latin typeface="Cambria Math" panose="02040503050406030204" pitchFamily="18" charset="0"/>
                <a:ea typeface="Cambria Math" panose="02040503050406030204" pitchFamily="18" charset="0"/>
              </a:rPr>
              <a:t>	1612205 – Nguyễn Long Hồ</a:t>
            </a:r>
          </a:p>
          <a:p>
            <a:r>
              <a:rPr lang="en-US">
                <a:solidFill>
                  <a:schemeClr val="bg1"/>
                </a:solidFill>
                <a:latin typeface="Cambria Math" panose="02040503050406030204" pitchFamily="18" charset="0"/>
                <a:ea typeface="Cambria Math" panose="02040503050406030204" pitchFamily="18" charset="0"/>
              </a:rPr>
              <a:t>	1612209 – Nguyễn Hữu Hòa</a:t>
            </a:r>
          </a:p>
          <a:p>
            <a:r>
              <a:rPr lang="en-US">
                <a:solidFill>
                  <a:schemeClr val="bg1"/>
                </a:solidFill>
                <a:latin typeface="Cambria Math" panose="02040503050406030204" pitchFamily="18" charset="0"/>
                <a:ea typeface="Cambria Math" panose="02040503050406030204" pitchFamily="18" charset="0"/>
              </a:rPr>
              <a:t>	1612210 – Phạm Ân Hòa</a:t>
            </a:r>
          </a:p>
          <a:p>
            <a:endParaRPr lang="en-US">
              <a:solidFill>
                <a:schemeClr val="bg1"/>
              </a:solidFill>
              <a:latin typeface="Cambria Math" panose="02040503050406030204" pitchFamily="18" charset="0"/>
              <a:ea typeface="Cambria Math" panose="02040503050406030204" pitchFamily="18" charset="0"/>
            </a:endParaRPr>
          </a:p>
          <a:p>
            <a:r>
              <a:rPr lang="en-US">
                <a:solidFill>
                  <a:schemeClr val="bg1"/>
                </a:solidFill>
                <a:latin typeface="Cambria Math" panose="02040503050406030204" pitchFamily="18" charset="0"/>
                <a:ea typeface="Cambria Math" panose="02040503050406030204" pitchFamily="18" charset="0"/>
              </a:rPr>
              <a:t>GV phụ trách: Lâm Quang Vũ</a:t>
            </a:r>
          </a:p>
          <a:p>
            <a:r>
              <a:rPr lang="en-US">
                <a:solidFill>
                  <a:schemeClr val="bg1"/>
                </a:solidFill>
                <a:latin typeface="Cambria Math" panose="02040503050406030204" pitchFamily="18" charset="0"/>
                <a:ea typeface="Cambria Math" panose="02040503050406030204" pitchFamily="18" charset="0"/>
              </a:rPr>
              <a:t>GV h</a:t>
            </a:r>
            <a:r>
              <a:rPr lang="vi-VN">
                <a:solidFill>
                  <a:schemeClr val="bg1"/>
                </a:solidFill>
                <a:latin typeface="Cambria Math" panose="02040503050406030204" pitchFamily="18" charset="0"/>
                <a:ea typeface="Cambria Math" panose="02040503050406030204" pitchFamily="18" charset="0"/>
              </a:rPr>
              <a:t>ư</a:t>
            </a:r>
            <a:r>
              <a:rPr lang="en-US">
                <a:solidFill>
                  <a:schemeClr val="bg1"/>
                </a:solidFill>
                <a:latin typeface="Cambria Math" panose="02040503050406030204" pitchFamily="18" charset="0"/>
                <a:ea typeface="Cambria Math" panose="02040503050406030204" pitchFamily="18" charset="0"/>
              </a:rPr>
              <a:t>ớng dẫn thực hành: Nguyễn Lê Hoàng Dũng</a:t>
            </a:r>
          </a:p>
        </p:txBody>
      </p:sp>
    </p:spTree>
    <p:extLst>
      <p:ext uri="{BB962C8B-B14F-4D97-AF65-F5344CB8AC3E}">
        <p14:creationId xmlns:p14="http://schemas.microsoft.com/office/powerpoint/2010/main" val="369256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11E275-1651-4881-B43C-DAD2A00105E8}"/>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Các ứng dụng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ơng tự</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Sách Giáo khoa</a:t>
            </a:r>
            <a:endParaRPr lang="en-US">
              <a:latin typeface="Cambria Math" panose="02040503050406030204" pitchFamily="18" charset="0"/>
              <a:ea typeface="Cambria Math" panose="02040503050406030204" pitchFamily="18" charset="0"/>
            </a:endParaRPr>
          </a:p>
        </p:txBody>
      </p:sp>
      <p:pic>
        <p:nvPicPr>
          <p:cNvPr id="7" name="Chỗ dành sẵn cho Nội dung 6" descr="Ảnh có chứa văn bản&#10;&#10;Mô tả được tạo tự động">
            <a:extLst>
              <a:ext uri="{FF2B5EF4-FFF2-40B4-BE49-F238E27FC236}">
                <a16:creationId xmlns:a16="http://schemas.microsoft.com/office/drawing/2014/main" id="{5942F80F-1BE9-4190-8D6F-A30855446B96}"/>
              </a:ext>
            </a:extLst>
          </p:cNvPr>
          <p:cNvPicPr>
            <a:picLocks noGrp="1" noChangeAspect="1"/>
          </p:cNvPicPr>
          <p:nvPr>
            <p:ph sz="half" idx="1"/>
          </p:nvPr>
        </p:nvPicPr>
        <p:blipFill>
          <a:blip r:embed="rId2"/>
          <a:stretch>
            <a:fillRect/>
          </a:stretch>
        </p:blipFill>
        <p:spPr>
          <a:xfrm>
            <a:off x="2004618" y="2227263"/>
            <a:ext cx="2575713" cy="3633787"/>
          </a:xfrm>
        </p:spPr>
      </p:pic>
      <p:sp>
        <p:nvSpPr>
          <p:cNvPr id="5" name="Chỗ dành sẵn cho Nội dung 4">
            <a:extLst>
              <a:ext uri="{FF2B5EF4-FFF2-40B4-BE49-F238E27FC236}">
                <a16:creationId xmlns:a16="http://schemas.microsoft.com/office/drawing/2014/main" id="{311F0F4F-4CB6-4D09-AB98-7B6A6FDA13E0}"/>
              </a:ext>
            </a:extLst>
          </p:cNvPr>
          <p:cNvSpPr>
            <a:spLocks noGrp="1"/>
          </p:cNvSpPr>
          <p:nvPr>
            <p:ph sz="half" idx="2"/>
          </p:nvPr>
        </p:nvSpPr>
        <p:spPr/>
        <p:txBody>
          <a:bodyPr/>
          <a:lstStyle/>
          <a:p>
            <a:r>
              <a:rPr lang="en-US">
                <a:latin typeface="Cambria Math" panose="02040503050406030204" pitchFamily="18" charset="0"/>
                <a:ea typeface="Cambria Math" panose="02040503050406030204" pitchFamily="18" charset="0"/>
              </a:rPr>
              <a:t>Ưu điểm:</a:t>
            </a:r>
          </a:p>
          <a:p>
            <a:pPr lvl="1"/>
            <a:r>
              <a:rPr lang="en-US">
                <a:latin typeface="Cambria Math" panose="02040503050406030204" pitchFamily="18" charset="0"/>
                <a:ea typeface="Cambria Math" panose="02040503050406030204" pitchFamily="18" charset="0"/>
              </a:rPr>
              <a:t>Thông tin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đảm bảo.</a:t>
            </a:r>
          </a:p>
          <a:p>
            <a:pPr lvl="1"/>
            <a:r>
              <a:rPr lang="en-US">
                <a:latin typeface="Cambria Math" panose="02040503050406030204" pitchFamily="18" charset="0"/>
                <a:ea typeface="Cambria Math" panose="02040503050406030204" pitchFamily="18" charset="0"/>
              </a:rPr>
              <a:t>Các vấn đề lịch sử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bố trí phù hợp.</a:t>
            </a:r>
          </a:p>
          <a:p>
            <a:r>
              <a:rPr lang="en-US">
                <a:latin typeface="Cambria Math" panose="02040503050406030204" pitchFamily="18" charset="0"/>
                <a:ea typeface="Cambria Math" panose="02040503050406030204" pitchFamily="18" charset="0"/>
              </a:rPr>
              <a:t>Khuyết điểm:</a:t>
            </a:r>
          </a:p>
          <a:p>
            <a:pPr lvl="1"/>
            <a:r>
              <a:rPr lang="en-US">
                <a:latin typeface="Cambria Math" panose="02040503050406030204" pitchFamily="18" charset="0"/>
                <a:ea typeface="Cambria Math" panose="02040503050406030204" pitchFamily="18" charset="0"/>
              </a:rPr>
              <a:t>Nội dung quá nhiều, khô khan.</a:t>
            </a:r>
          </a:p>
          <a:p>
            <a:pPr lvl="1"/>
            <a:r>
              <a:rPr lang="en-US">
                <a:latin typeface="Cambria Math" panose="02040503050406030204" pitchFamily="18" charset="0"/>
                <a:ea typeface="Cambria Math" panose="02040503050406030204" pitchFamily="18" charset="0"/>
              </a:rPr>
              <a:t>Không tạo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hứng thú cho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dùng.</a:t>
            </a:r>
          </a:p>
        </p:txBody>
      </p:sp>
    </p:spTree>
    <p:extLst>
      <p:ext uri="{BB962C8B-B14F-4D97-AF65-F5344CB8AC3E}">
        <p14:creationId xmlns:p14="http://schemas.microsoft.com/office/powerpoint/2010/main" val="253786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11E275-1651-4881-B43C-DAD2A00105E8}"/>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Các ứng dụng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ơng tự</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Wikipedia (Internet)</a:t>
            </a:r>
            <a:endParaRPr lang="en-US">
              <a:latin typeface="Cambria Math" panose="02040503050406030204" pitchFamily="18" charset="0"/>
              <a:ea typeface="Cambria Math" panose="02040503050406030204" pitchFamily="18" charset="0"/>
            </a:endParaRPr>
          </a:p>
        </p:txBody>
      </p:sp>
      <p:sp>
        <p:nvSpPr>
          <p:cNvPr id="5" name="Chỗ dành sẵn cho Nội dung 4">
            <a:extLst>
              <a:ext uri="{FF2B5EF4-FFF2-40B4-BE49-F238E27FC236}">
                <a16:creationId xmlns:a16="http://schemas.microsoft.com/office/drawing/2014/main" id="{DC9EAD61-24AF-47C0-90A3-B35095564715}"/>
              </a:ext>
            </a:extLst>
          </p:cNvPr>
          <p:cNvSpPr>
            <a:spLocks noGrp="1"/>
          </p:cNvSpPr>
          <p:nvPr>
            <p:ph sz="half" idx="2"/>
          </p:nvPr>
        </p:nvSpPr>
        <p:spPr/>
        <p:txBody>
          <a:bodyPr/>
          <a:lstStyle/>
          <a:p>
            <a:r>
              <a:rPr lang="en-US">
                <a:latin typeface="Cambria Math" panose="02040503050406030204" pitchFamily="18" charset="0"/>
                <a:ea typeface="Cambria Math" panose="02040503050406030204" pitchFamily="18" charset="0"/>
              </a:rPr>
              <a:t>Ưu điểm:</a:t>
            </a:r>
          </a:p>
          <a:p>
            <a:pPr lvl="1"/>
            <a:r>
              <a:rPr lang="en-US">
                <a:latin typeface="Cambria Math" panose="02040503050406030204" pitchFamily="18" charset="0"/>
                <a:ea typeface="Cambria Math" panose="02040503050406030204" pitchFamily="18" charset="0"/>
              </a:rPr>
              <a:t>Tiện dụng, tra cứu thông tin nhanh.</a:t>
            </a:r>
          </a:p>
          <a:p>
            <a:pPr lvl="1"/>
            <a:r>
              <a:rPr lang="en-US">
                <a:latin typeface="Cambria Math" panose="02040503050406030204" pitchFamily="18" charset="0"/>
                <a:ea typeface="Cambria Math" panose="02040503050406030204" pitchFamily="18" charset="0"/>
              </a:rPr>
              <a:t>Có thể xem các sự kiện liên quan đến nhau một cách nhanh chóng.</a:t>
            </a:r>
          </a:p>
          <a:p>
            <a:r>
              <a:rPr lang="en-US">
                <a:latin typeface="Cambria Math" panose="02040503050406030204" pitchFamily="18" charset="0"/>
                <a:ea typeface="Cambria Math" panose="02040503050406030204" pitchFamily="18" charset="0"/>
              </a:rPr>
              <a:t>Khuyết điểm:</a:t>
            </a:r>
          </a:p>
          <a:p>
            <a:pPr lvl="1"/>
            <a:r>
              <a:rPr lang="en-US">
                <a:latin typeface="Cambria Math" panose="02040503050406030204" pitchFamily="18" charset="0"/>
                <a:ea typeface="Cambria Math" panose="02040503050406030204" pitchFamily="18" charset="0"/>
              </a:rPr>
              <a:t>Thông tin không đáng tin khi ai cũng có quyền chỉnh sửa.</a:t>
            </a:r>
          </a:p>
          <a:p>
            <a:pPr lvl="1"/>
            <a:r>
              <a:rPr lang="en-US">
                <a:latin typeface="Cambria Math" panose="02040503050406030204" pitchFamily="18" charset="0"/>
                <a:ea typeface="Cambria Math" panose="02040503050406030204" pitchFamily="18" charset="0"/>
              </a:rPr>
              <a:t>Thông tin không cô động, xúc tích.</a:t>
            </a:r>
          </a:p>
        </p:txBody>
      </p:sp>
      <p:pic>
        <p:nvPicPr>
          <p:cNvPr id="10" name="Chỗ dành sẵn cho Nội dung 9" descr="Ảnh có chứa ảnh chụp màn hình&#10;&#10;Mô tả được tạo tự động">
            <a:extLst>
              <a:ext uri="{FF2B5EF4-FFF2-40B4-BE49-F238E27FC236}">
                <a16:creationId xmlns:a16="http://schemas.microsoft.com/office/drawing/2014/main" id="{0D15B7A7-7DFC-47B0-A074-97BD28B87B76}"/>
              </a:ext>
            </a:extLst>
          </p:cNvPr>
          <p:cNvPicPr>
            <a:picLocks noGrp="1" noChangeAspect="1"/>
          </p:cNvPicPr>
          <p:nvPr>
            <p:ph sz="half" idx="1"/>
          </p:nvPr>
        </p:nvPicPr>
        <p:blipFill>
          <a:blip r:embed="rId2"/>
          <a:stretch>
            <a:fillRect/>
          </a:stretch>
        </p:blipFill>
        <p:spPr>
          <a:xfrm>
            <a:off x="581025" y="2354317"/>
            <a:ext cx="5422900" cy="3142593"/>
          </a:xfrm>
        </p:spPr>
      </p:pic>
    </p:spTree>
    <p:extLst>
      <p:ext uri="{BB962C8B-B14F-4D97-AF65-F5344CB8AC3E}">
        <p14:creationId xmlns:p14="http://schemas.microsoft.com/office/powerpoint/2010/main" val="7850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11E275-1651-4881-B43C-DAD2A00105E8}"/>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Các ứng dụng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ơng tự</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sim simi</a:t>
            </a:r>
            <a:endParaRPr lang="en-US">
              <a:latin typeface="Cambria Math" panose="02040503050406030204" pitchFamily="18" charset="0"/>
              <a:ea typeface="Cambria Math" panose="02040503050406030204" pitchFamily="18" charset="0"/>
            </a:endParaRPr>
          </a:p>
        </p:txBody>
      </p:sp>
      <p:sp>
        <p:nvSpPr>
          <p:cNvPr id="5" name="Chỗ dành sẵn cho Nội dung 4">
            <a:extLst>
              <a:ext uri="{FF2B5EF4-FFF2-40B4-BE49-F238E27FC236}">
                <a16:creationId xmlns:a16="http://schemas.microsoft.com/office/drawing/2014/main" id="{F1C09642-0411-44BE-9C36-1ECDE93CB336}"/>
              </a:ext>
            </a:extLst>
          </p:cNvPr>
          <p:cNvSpPr>
            <a:spLocks noGrp="1"/>
          </p:cNvSpPr>
          <p:nvPr>
            <p:ph sz="half" idx="2"/>
          </p:nvPr>
        </p:nvSpPr>
        <p:spPr/>
        <p:txBody>
          <a:bodyPr/>
          <a:lstStyle/>
          <a:p>
            <a:r>
              <a:rPr lang="en-US">
                <a:latin typeface="Cambria Math" panose="02040503050406030204" pitchFamily="18" charset="0"/>
                <a:ea typeface="Cambria Math" panose="02040503050406030204" pitchFamily="18" charset="0"/>
              </a:rPr>
              <a:t>Ưu điểm:</a:t>
            </a:r>
          </a:p>
          <a:p>
            <a:pPr lvl="1"/>
            <a:r>
              <a:rPr lang="en-US">
                <a:latin typeface="Cambria Math" panose="02040503050406030204" pitchFamily="18" charset="0"/>
                <a:ea typeface="Cambria Math" panose="02040503050406030204" pitchFamily="18" charset="0"/>
              </a:rPr>
              <a:t>Phù hợp cho việc chỉ cần tra cứu thông tin đ</a:t>
            </a:r>
            <a:r>
              <a:rPr lang="vi-VN">
                <a:latin typeface="Cambria Math" panose="02040503050406030204" pitchFamily="18" charset="0"/>
                <a:ea typeface="Cambria Math" panose="02040503050406030204" pitchFamily="18" charset="0"/>
              </a:rPr>
              <a:t>ơ</a:t>
            </a:r>
            <a:r>
              <a:rPr lang="en-US">
                <a:latin typeface="Cambria Math" panose="02040503050406030204" pitchFamily="18" charset="0"/>
                <a:ea typeface="Cambria Math" panose="02040503050406030204" pitchFamily="18" charset="0"/>
              </a:rPr>
              <a:t>n giản nh</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 tên sự kiện, tên nhân vật lịch sử.</a:t>
            </a:r>
          </a:p>
          <a:p>
            <a:r>
              <a:rPr lang="en-US">
                <a:latin typeface="Cambria Math" panose="02040503050406030204" pitchFamily="18" charset="0"/>
                <a:ea typeface="Cambria Math" panose="02040503050406030204" pitchFamily="18" charset="0"/>
              </a:rPr>
              <a:t>Khuyết điểm:</a:t>
            </a:r>
          </a:p>
          <a:p>
            <a:pPr lvl="1"/>
            <a:r>
              <a:rPr lang="en-US">
                <a:latin typeface="Cambria Math" panose="02040503050406030204" pitchFamily="18" charset="0"/>
                <a:ea typeface="Cambria Math" panose="02040503050406030204" pitchFamily="18" charset="0"/>
              </a:rPr>
              <a:t>Thông tin không đầy đủ và không đảm bảo.</a:t>
            </a:r>
          </a:p>
          <a:p>
            <a:pPr lvl="1"/>
            <a:r>
              <a:rPr lang="en-US">
                <a:latin typeface="Cambria Math" panose="02040503050406030204" pitchFamily="18" charset="0"/>
                <a:ea typeface="Cambria Math" panose="02040503050406030204" pitchFamily="18" charset="0"/>
              </a:rPr>
              <a:t>Không có nội dung chi tiết cho sự kiện.</a:t>
            </a:r>
          </a:p>
          <a:p>
            <a:pPr lvl="1"/>
            <a:endParaRPr lang="en-US">
              <a:latin typeface="Cambria Math" panose="02040503050406030204" pitchFamily="18" charset="0"/>
              <a:ea typeface="Cambria Math" panose="02040503050406030204" pitchFamily="18" charset="0"/>
            </a:endParaRPr>
          </a:p>
        </p:txBody>
      </p:sp>
      <p:pic>
        <p:nvPicPr>
          <p:cNvPr id="11" name="Chỗ dành sẵn cho Nội dung 10">
            <a:extLst>
              <a:ext uri="{FF2B5EF4-FFF2-40B4-BE49-F238E27FC236}">
                <a16:creationId xmlns:a16="http://schemas.microsoft.com/office/drawing/2014/main" id="{028875D2-07BB-4E61-99D1-25B69E8ADD57}"/>
              </a:ext>
            </a:extLst>
          </p:cNvPr>
          <p:cNvPicPr>
            <a:picLocks noGrp="1" noChangeAspect="1"/>
          </p:cNvPicPr>
          <p:nvPr>
            <p:ph sz="half" idx="1"/>
          </p:nvPr>
        </p:nvPicPr>
        <p:blipFill>
          <a:blip r:embed="rId2"/>
          <a:stretch>
            <a:fillRect/>
          </a:stretch>
        </p:blipFill>
        <p:spPr>
          <a:xfrm>
            <a:off x="1805635" y="2227263"/>
            <a:ext cx="2662847" cy="3633787"/>
          </a:xfrm>
        </p:spPr>
      </p:pic>
    </p:spTree>
    <p:extLst>
      <p:ext uri="{BB962C8B-B14F-4D97-AF65-F5344CB8AC3E}">
        <p14:creationId xmlns:p14="http://schemas.microsoft.com/office/powerpoint/2010/main" val="11189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0236828-29F5-4F5E-AF91-79F9D18675C3}"/>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Thu thập yêu cầu</a:t>
            </a:r>
          </a:p>
        </p:txBody>
      </p:sp>
      <p:sp>
        <p:nvSpPr>
          <p:cNvPr id="3" name="Chỗ dành sẵn cho Nội dung 2">
            <a:extLst>
              <a:ext uri="{FF2B5EF4-FFF2-40B4-BE49-F238E27FC236}">
                <a16:creationId xmlns:a16="http://schemas.microsoft.com/office/drawing/2014/main" id="{7A4E8046-F2E3-4BDF-8F3A-6358165FDCEB}"/>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Kinh nghiệm, quan sát từ việc học lịch sử của bản thân.</a:t>
            </a:r>
          </a:p>
          <a:p>
            <a:r>
              <a:rPr lang="en-US">
                <a:latin typeface="Cambria Math" panose="02040503050406030204" pitchFamily="18" charset="0"/>
                <a:ea typeface="Cambria Math" panose="02040503050406030204" pitchFamily="18" charset="0"/>
              </a:rPr>
              <a:t>Khảo sát online.</a:t>
            </a:r>
          </a:p>
          <a:p>
            <a:r>
              <a:rPr lang="en-US">
                <a:latin typeface="Cambria Math" panose="02040503050406030204" pitchFamily="18" charset="0"/>
                <a:ea typeface="Cambria Math" panose="02040503050406030204" pitchFamily="18" charset="0"/>
              </a:rPr>
              <a:t>Phỏng vấn thực tế.</a:t>
            </a:r>
          </a:p>
          <a:p>
            <a:r>
              <a:rPr lang="en-US">
                <a:latin typeface="Cambria Math" panose="02040503050406030204" pitchFamily="18" charset="0"/>
                <a:ea typeface="Cambria Math" panose="02040503050406030204" pitchFamily="18" charset="0"/>
              </a:rPr>
              <a:t>Khảo sát các ứng dụng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ơng tự.</a:t>
            </a:r>
          </a:p>
        </p:txBody>
      </p:sp>
    </p:spTree>
    <p:extLst>
      <p:ext uri="{BB962C8B-B14F-4D97-AF65-F5344CB8AC3E}">
        <p14:creationId xmlns:p14="http://schemas.microsoft.com/office/powerpoint/2010/main" val="238144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D84196-D510-45E8-B58D-5E48D49C6089}"/>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Thu thập yêu cầu</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Kinh nghiệm bản thân</a:t>
            </a:r>
            <a:endParaRPr lang="en-US">
              <a:latin typeface="Cambria Math" panose="02040503050406030204" pitchFamily="18" charset="0"/>
              <a:ea typeface="Cambria Math" panose="02040503050406030204" pitchFamily="18" charset="0"/>
            </a:endParaRPr>
          </a:p>
        </p:txBody>
      </p:sp>
      <p:sp>
        <p:nvSpPr>
          <p:cNvPr id="3" name="Chỗ dành sẵn cho Nội dung 2">
            <a:extLst>
              <a:ext uri="{FF2B5EF4-FFF2-40B4-BE49-F238E27FC236}">
                <a16:creationId xmlns:a16="http://schemas.microsoft.com/office/drawing/2014/main" id="{545764B3-B76C-4BDC-A6D6-DEB1A60FFB84}"/>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Việc học lịch sử ở tr</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ờng lớp rất nhàm chán.</a:t>
            </a:r>
          </a:p>
          <a:p>
            <a:r>
              <a:rPr lang="en-US">
                <a:latin typeface="Cambria Math" panose="02040503050406030204" pitchFamily="18" charset="0"/>
                <a:ea typeface="Cambria Math" panose="02040503050406030204" pitchFamily="18" charset="0"/>
              </a:rPr>
              <a:t>Thông tin nạp vào rất nhiều, không chọn lọc.</a:t>
            </a:r>
          </a:p>
          <a:p>
            <a:r>
              <a:rPr lang="en-US">
                <a:latin typeface="Cambria Math" panose="02040503050406030204" pitchFamily="18" charset="0"/>
                <a:ea typeface="Cambria Math" panose="02040503050406030204" pitchFamily="18" charset="0"/>
              </a:rPr>
              <a:t>Khó khăn trong việc đi tìm thông tin để làm bài tập.</a:t>
            </a:r>
          </a:p>
        </p:txBody>
      </p:sp>
    </p:spTree>
    <p:extLst>
      <p:ext uri="{BB962C8B-B14F-4D97-AF65-F5344CB8AC3E}">
        <p14:creationId xmlns:p14="http://schemas.microsoft.com/office/powerpoint/2010/main" val="239468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D84196-D510-45E8-B58D-5E48D49C6089}"/>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Thu thập yêu cầu</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Khảo sát online</a:t>
            </a:r>
            <a:endParaRPr lang="en-US">
              <a:latin typeface="Cambria Math" panose="02040503050406030204" pitchFamily="18" charset="0"/>
              <a:ea typeface="Cambria Math" panose="02040503050406030204" pitchFamily="18" charset="0"/>
            </a:endParaRPr>
          </a:p>
        </p:txBody>
      </p:sp>
      <p:pic>
        <p:nvPicPr>
          <p:cNvPr id="7" name="Chỗ dành sẵn cho Nội dung 6" descr="Ảnh có chứa ảnh chụp màn hình&#10;&#10;Mô tả được tạo tự động">
            <a:extLst>
              <a:ext uri="{FF2B5EF4-FFF2-40B4-BE49-F238E27FC236}">
                <a16:creationId xmlns:a16="http://schemas.microsoft.com/office/drawing/2014/main" id="{2B206305-2B50-447B-86EA-597DD4D1C092}"/>
              </a:ext>
            </a:extLst>
          </p:cNvPr>
          <p:cNvPicPr>
            <a:picLocks noGrp="1" noChangeAspect="1"/>
          </p:cNvPicPr>
          <p:nvPr>
            <p:ph sz="half" idx="1"/>
          </p:nvPr>
        </p:nvPicPr>
        <p:blipFill>
          <a:blip r:embed="rId2"/>
          <a:stretch>
            <a:fillRect/>
          </a:stretch>
        </p:blipFill>
        <p:spPr>
          <a:xfrm>
            <a:off x="1037424" y="2227263"/>
            <a:ext cx="4510102" cy="3633787"/>
          </a:xfrm>
        </p:spPr>
      </p:pic>
      <p:pic>
        <p:nvPicPr>
          <p:cNvPr id="9" name="Chỗ dành sẵn cho Nội dung 8" descr="Ảnh có chứa ảnh chụp màn hình&#10;&#10;Mô tả được tạo tự động">
            <a:extLst>
              <a:ext uri="{FF2B5EF4-FFF2-40B4-BE49-F238E27FC236}">
                <a16:creationId xmlns:a16="http://schemas.microsoft.com/office/drawing/2014/main" id="{D93F550D-99E9-4631-B75E-99F1FC3C07F3}"/>
              </a:ext>
            </a:extLst>
          </p:cNvPr>
          <p:cNvPicPr>
            <a:picLocks noGrp="1" noChangeAspect="1"/>
          </p:cNvPicPr>
          <p:nvPr>
            <p:ph sz="half" idx="2"/>
          </p:nvPr>
        </p:nvPicPr>
        <p:blipFill>
          <a:blip r:embed="rId3"/>
          <a:stretch>
            <a:fillRect/>
          </a:stretch>
        </p:blipFill>
        <p:spPr>
          <a:xfrm>
            <a:off x="6698325" y="2227263"/>
            <a:ext cx="4402399" cy="3633787"/>
          </a:xfrm>
        </p:spPr>
      </p:pic>
    </p:spTree>
    <p:extLst>
      <p:ext uri="{BB962C8B-B14F-4D97-AF65-F5344CB8AC3E}">
        <p14:creationId xmlns:p14="http://schemas.microsoft.com/office/powerpoint/2010/main" val="317263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D84196-D510-45E8-B58D-5E48D49C6089}"/>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Thu thập yêu cầu</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phỏng vấn thực tế</a:t>
            </a:r>
            <a:endParaRPr lang="en-US">
              <a:latin typeface="Cambria Math" panose="02040503050406030204" pitchFamily="18" charset="0"/>
              <a:ea typeface="Cambria Math" panose="02040503050406030204" pitchFamily="18" charset="0"/>
            </a:endParaRPr>
          </a:p>
        </p:txBody>
      </p:sp>
      <p:sp>
        <p:nvSpPr>
          <p:cNvPr id="4" name="Chỗ dành sẵn cho Nội dung 3">
            <a:extLst>
              <a:ext uri="{FF2B5EF4-FFF2-40B4-BE49-F238E27FC236}">
                <a16:creationId xmlns:a16="http://schemas.microsoft.com/office/drawing/2014/main" id="{DCD0B731-A4AF-4E67-9892-DC36D22470EA}"/>
              </a:ext>
            </a:extLst>
          </p:cNvPr>
          <p:cNvSpPr>
            <a:spLocks noGrp="1"/>
          </p:cNvSpPr>
          <p:nvPr>
            <p:ph sz="half" idx="1"/>
          </p:nvPr>
        </p:nvSpPr>
        <p:spPr/>
        <p:txBody>
          <a:bodyPr/>
          <a:lstStyle/>
          <a:p>
            <a:r>
              <a:rPr lang="en-US">
                <a:latin typeface="Cambria Math" panose="02040503050406030204" pitchFamily="18" charset="0"/>
                <a:ea typeface="Cambria Math" panose="02040503050406030204" pitchFamily="18" charset="0"/>
              </a:rPr>
              <a:t>Địa điểm: Tr</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ờng Đại học Khoa học Tự nhiên, Đại học S</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 Phạm, Trung học phổ thông Lê Hồng Phong, Trung học phổ thông Thực hành.</a:t>
            </a:r>
          </a:p>
          <a:p>
            <a:r>
              <a:rPr lang="en-US">
                <a:latin typeface="Cambria Math" panose="02040503050406030204" pitchFamily="18" charset="0"/>
                <a:ea typeface="Cambria Math" panose="02040503050406030204" pitchFamily="18" charset="0"/>
              </a:rPr>
              <a:t>Đối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ợng: Học sinh, sinh viên.</a:t>
            </a:r>
          </a:p>
          <a:p>
            <a:r>
              <a:rPr lang="en-US">
                <a:latin typeface="Cambria Math" panose="02040503050406030204" pitchFamily="18" charset="0"/>
                <a:ea typeface="Cambria Math" panose="02040503050406030204" pitchFamily="18" charset="0"/>
              </a:rPr>
              <a:t>Kết quả: Phỏng vấn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hơn 20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thu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nhiều yêu cầu cho ứng dụng.</a:t>
            </a:r>
          </a:p>
        </p:txBody>
      </p:sp>
      <p:pic>
        <p:nvPicPr>
          <p:cNvPr id="7" name="Chỗ dành sẵn cho Nội dung 6" descr="Ảnh có chứa văn bản&#10;&#10;Mô tả được tạo tự động">
            <a:extLst>
              <a:ext uri="{FF2B5EF4-FFF2-40B4-BE49-F238E27FC236}">
                <a16:creationId xmlns:a16="http://schemas.microsoft.com/office/drawing/2014/main" id="{211B7D0A-AC6E-494E-B330-563AA906C53F}"/>
              </a:ext>
            </a:extLst>
          </p:cNvPr>
          <p:cNvPicPr>
            <a:picLocks noGrp="1" noChangeAspect="1"/>
          </p:cNvPicPr>
          <p:nvPr>
            <p:ph sz="half" idx="2"/>
          </p:nvPr>
        </p:nvPicPr>
        <p:blipFill>
          <a:blip r:embed="rId2"/>
          <a:stretch>
            <a:fillRect/>
          </a:stretch>
        </p:blipFill>
        <p:spPr>
          <a:xfrm>
            <a:off x="7526956" y="2227263"/>
            <a:ext cx="2745137" cy="3633787"/>
          </a:xfrm>
        </p:spPr>
      </p:pic>
    </p:spTree>
    <p:extLst>
      <p:ext uri="{BB962C8B-B14F-4D97-AF65-F5344CB8AC3E}">
        <p14:creationId xmlns:p14="http://schemas.microsoft.com/office/powerpoint/2010/main" val="356927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D84196-D510-45E8-B58D-5E48D49C6089}"/>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Thu thập yêu cầu</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khảo sát ứng dụng t</a:t>
            </a:r>
            <a:r>
              <a:rPr lang="vi-VN" sz="1800">
                <a:latin typeface="Cambria Math" panose="02040503050406030204" pitchFamily="18" charset="0"/>
                <a:ea typeface="Cambria Math" panose="02040503050406030204" pitchFamily="18" charset="0"/>
              </a:rPr>
              <a:t>ư</a:t>
            </a:r>
            <a:r>
              <a:rPr lang="en-US" sz="1800">
                <a:latin typeface="Cambria Math" panose="02040503050406030204" pitchFamily="18" charset="0"/>
                <a:ea typeface="Cambria Math" panose="02040503050406030204" pitchFamily="18" charset="0"/>
              </a:rPr>
              <a:t>ơng tự</a:t>
            </a:r>
            <a:endParaRPr lang="en-US">
              <a:latin typeface="Cambria Math" panose="02040503050406030204" pitchFamily="18" charset="0"/>
              <a:ea typeface="Cambria Math" panose="02040503050406030204" pitchFamily="18" charset="0"/>
            </a:endParaRPr>
          </a:p>
        </p:txBody>
      </p:sp>
      <p:sp>
        <p:nvSpPr>
          <p:cNvPr id="3" name="Chỗ dành sẵn cho Nội dung 2">
            <a:extLst>
              <a:ext uri="{FF2B5EF4-FFF2-40B4-BE49-F238E27FC236}">
                <a16:creationId xmlns:a16="http://schemas.microsoft.com/office/drawing/2014/main" id="{545764B3-B76C-4BDC-A6D6-DEB1A60FFB84}"/>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Sách giáo khoa Lịch sử (Nội dung).</a:t>
            </a:r>
          </a:p>
          <a:p>
            <a:r>
              <a:rPr lang="en-US">
                <a:latin typeface="Cambria Math" panose="02040503050406030204" pitchFamily="18" charset="0"/>
                <a:ea typeface="Cambria Math" panose="02040503050406030204" pitchFamily="18" charset="0"/>
              </a:rPr>
              <a:t>Wikipedia – Internet (Tra cứu thông tin).</a:t>
            </a:r>
          </a:p>
          <a:p>
            <a:r>
              <a:rPr lang="en-US">
                <a:latin typeface="Cambria Math" panose="02040503050406030204" pitchFamily="18" charset="0"/>
                <a:ea typeface="Cambria Math" panose="02040503050406030204" pitchFamily="18" charset="0"/>
              </a:rPr>
              <a:t>Sim Simi, Botsify, Cleverbot, Hana, 9999 Tết, Chatbot Translator (Ứng dụng về Chat bot).</a:t>
            </a:r>
          </a:p>
        </p:txBody>
      </p:sp>
    </p:spTree>
    <p:extLst>
      <p:ext uri="{BB962C8B-B14F-4D97-AF65-F5344CB8AC3E}">
        <p14:creationId xmlns:p14="http://schemas.microsoft.com/office/powerpoint/2010/main" val="3609305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2C7AC2-005A-4E48-8C6C-A4A4818656D8}"/>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Phân tích yêu cầu</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s</a:t>
            </a:r>
            <a:r>
              <a:rPr lang="vi-VN" sz="1800">
                <a:latin typeface="Cambria Math" panose="02040503050406030204" pitchFamily="18" charset="0"/>
                <a:ea typeface="Cambria Math" panose="02040503050406030204" pitchFamily="18" charset="0"/>
              </a:rPr>
              <a:t>ơ</a:t>
            </a:r>
            <a:r>
              <a:rPr lang="en-US" sz="1800">
                <a:latin typeface="Cambria Math" panose="02040503050406030204" pitchFamily="18" charset="0"/>
                <a:ea typeface="Cambria Math" panose="02040503050406030204" pitchFamily="18" charset="0"/>
              </a:rPr>
              <a:t> đồ use case</a:t>
            </a:r>
            <a:endParaRPr lang="en-US">
              <a:latin typeface="Cambria Math" panose="02040503050406030204" pitchFamily="18" charset="0"/>
              <a:ea typeface="Cambria Math" panose="02040503050406030204" pitchFamily="18" charset="0"/>
            </a:endParaRPr>
          </a:p>
        </p:txBody>
      </p:sp>
      <p:pic>
        <p:nvPicPr>
          <p:cNvPr id="5" name="Chỗ dành sẵn cho Nội dung 4" descr="Ảnh có chứa bản đồ, văn bản&#10;&#10;Mô tả được tạo tự động">
            <a:extLst>
              <a:ext uri="{FF2B5EF4-FFF2-40B4-BE49-F238E27FC236}">
                <a16:creationId xmlns:a16="http://schemas.microsoft.com/office/drawing/2014/main" id="{5CDA4553-94F3-4D4A-BD8D-E81996D75E77}"/>
              </a:ext>
            </a:extLst>
          </p:cNvPr>
          <p:cNvPicPr>
            <a:picLocks noGrp="1" noChangeAspect="1"/>
          </p:cNvPicPr>
          <p:nvPr>
            <p:ph idx="1"/>
          </p:nvPr>
        </p:nvPicPr>
        <p:blipFill>
          <a:blip r:embed="rId2"/>
          <a:stretch>
            <a:fillRect/>
          </a:stretch>
        </p:blipFill>
        <p:spPr>
          <a:xfrm>
            <a:off x="1586257" y="1905180"/>
            <a:ext cx="9505213" cy="4737160"/>
          </a:xfrm>
        </p:spPr>
      </p:pic>
    </p:spTree>
    <p:extLst>
      <p:ext uri="{BB962C8B-B14F-4D97-AF65-F5344CB8AC3E}">
        <p14:creationId xmlns:p14="http://schemas.microsoft.com/office/powerpoint/2010/main" val="213657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Đăng nhập (Mobile ver)</a:t>
            </a:r>
          </a:p>
        </p:txBody>
      </p:sp>
      <p:pic>
        <p:nvPicPr>
          <p:cNvPr id="6" name="Chỗ dành sẵn cho Nội dung 5" descr="Ảnh có chứa ảnh chụp màn hình&#10;&#10;Mô tả được tạo tự động">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21933" y="601220"/>
            <a:ext cx="3429433" cy="5655559"/>
          </a:xfrm>
        </p:spPr>
      </p:pic>
    </p:spTree>
    <p:extLst>
      <p:ext uri="{BB962C8B-B14F-4D97-AF65-F5344CB8AC3E}">
        <p14:creationId xmlns:p14="http://schemas.microsoft.com/office/powerpoint/2010/main" val="69391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AC1E6B-EA74-4088-85A9-BF29463F654C}"/>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Nội dung</a:t>
            </a:r>
          </a:p>
        </p:txBody>
      </p:sp>
      <p:sp>
        <p:nvSpPr>
          <p:cNvPr id="3" name="Chỗ dành sẵn cho Nội dung 2">
            <a:extLst>
              <a:ext uri="{FF2B5EF4-FFF2-40B4-BE49-F238E27FC236}">
                <a16:creationId xmlns:a16="http://schemas.microsoft.com/office/drawing/2014/main" id="{16B59414-75C8-44A9-BA13-371D040EBA33}"/>
              </a:ext>
            </a:extLst>
          </p:cNvPr>
          <p:cNvSpPr>
            <a:spLocks noGrp="1"/>
          </p:cNvSpPr>
          <p:nvPr>
            <p:ph idx="1"/>
          </p:nvPr>
        </p:nvSpPr>
        <p:spPr>
          <a:xfrm>
            <a:off x="581192" y="2180496"/>
            <a:ext cx="11029615" cy="4403184"/>
          </a:xfrm>
        </p:spPr>
        <p:txBody>
          <a:bodyPr/>
          <a:lstStyle/>
          <a:p>
            <a:r>
              <a:rPr lang="en-US">
                <a:latin typeface="Cambria Math" panose="02040503050406030204" pitchFamily="18" charset="0"/>
                <a:ea typeface="Cambria Math" panose="02040503050406030204" pitchFamily="18" charset="0"/>
              </a:rPr>
              <a:t>Giới thiệu đề tài.</a:t>
            </a:r>
          </a:p>
          <a:p>
            <a:r>
              <a:rPr lang="en-US">
                <a:latin typeface="Cambria Math" panose="02040503050406030204" pitchFamily="18" charset="0"/>
                <a:ea typeface="Cambria Math" panose="02040503050406030204" pitchFamily="18" charset="0"/>
              </a:rPr>
              <a:t>Nguyên nhân chọn đề tài.</a:t>
            </a:r>
          </a:p>
          <a:p>
            <a:r>
              <a:rPr lang="en-US">
                <a:latin typeface="Cambria Math" panose="02040503050406030204" pitchFamily="18" charset="0"/>
                <a:ea typeface="Cambria Math" panose="02040503050406030204" pitchFamily="18" charset="0"/>
              </a:rPr>
              <a:t>Quá trình làm việc.</a:t>
            </a:r>
          </a:p>
          <a:p>
            <a:r>
              <a:rPr lang="en-US">
                <a:latin typeface="Cambria Math" panose="02040503050406030204" pitchFamily="18" charset="0"/>
                <a:ea typeface="Cambria Math" panose="02040503050406030204" pitchFamily="18" charset="0"/>
              </a:rPr>
              <a:t>Goals &amp; Objects.</a:t>
            </a:r>
          </a:p>
          <a:p>
            <a:r>
              <a:rPr lang="en-US">
                <a:latin typeface="Cambria Math" panose="02040503050406030204" pitchFamily="18" charset="0"/>
                <a:ea typeface="Cambria Math" panose="02040503050406030204" pitchFamily="18" charset="0"/>
              </a:rPr>
              <a:t>Các ứng dụng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ơng tự.</a:t>
            </a:r>
          </a:p>
          <a:p>
            <a:r>
              <a:rPr lang="en-US">
                <a:latin typeface="Cambria Math" panose="02040503050406030204" pitchFamily="18" charset="0"/>
                <a:ea typeface="Cambria Math" panose="02040503050406030204" pitchFamily="18" charset="0"/>
              </a:rPr>
              <a:t>Thu thập yêu cầu.</a:t>
            </a:r>
          </a:p>
          <a:p>
            <a:r>
              <a:rPr lang="en-US">
                <a:latin typeface="Cambria Math" panose="02040503050406030204" pitchFamily="18" charset="0"/>
                <a:ea typeface="Cambria Math" panose="02040503050406030204" pitchFamily="18" charset="0"/>
              </a:rPr>
              <a:t>Phân tích yêu cầu (Use Case).</a:t>
            </a:r>
          </a:p>
          <a:p>
            <a:r>
              <a:rPr lang="en-US">
                <a:latin typeface="Cambria Math" panose="02040503050406030204" pitchFamily="18" charset="0"/>
                <a:ea typeface="Cambria Math" panose="02040503050406030204" pitchFamily="18" charset="0"/>
              </a:rPr>
              <a:t>Prototype.</a:t>
            </a:r>
          </a:p>
          <a:p>
            <a:r>
              <a:rPr lang="en-US">
                <a:latin typeface="Cambria Math" panose="02040503050406030204" pitchFamily="18" charset="0"/>
                <a:ea typeface="Cambria Math" panose="02040503050406030204" pitchFamily="18" charset="0"/>
              </a:rPr>
              <a:t>Đánh giá.</a:t>
            </a:r>
          </a:p>
          <a:p>
            <a:endParaRPr lang="en-US">
              <a:latin typeface="Cambria Math" panose="02040503050406030204" pitchFamily="18" charset="0"/>
              <a:ea typeface="Cambria Math" panose="02040503050406030204" pitchFamily="18" charset="0"/>
            </a:endParaRPr>
          </a:p>
          <a:p>
            <a:endParaRPr lang="en-US">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774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Màn hình chính (Mobile ver)</a:t>
            </a:r>
          </a:p>
        </p:txBody>
      </p:sp>
      <p:pic>
        <p:nvPicPr>
          <p:cNvPr id="6" name="Chỗ dành sẵn cho Nội dung 5">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25437" y="601220"/>
            <a:ext cx="3422426" cy="5655559"/>
          </a:xfrm>
        </p:spPr>
      </p:pic>
    </p:spTree>
    <p:extLst>
      <p:ext uri="{BB962C8B-B14F-4D97-AF65-F5344CB8AC3E}">
        <p14:creationId xmlns:p14="http://schemas.microsoft.com/office/powerpoint/2010/main" val="3022225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chat (Mobile ver)</a:t>
            </a:r>
          </a:p>
        </p:txBody>
      </p:sp>
      <p:pic>
        <p:nvPicPr>
          <p:cNvPr id="6" name="Chỗ dành sẵn cho Nội dung 5">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40836" y="601220"/>
            <a:ext cx="3391627" cy="5655559"/>
          </a:xfrm>
        </p:spPr>
      </p:pic>
    </p:spTree>
    <p:extLst>
      <p:ext uri="{BB962C8B-B14F-4D97-AF65-F5344CB8AC3E}">
        <p14:creationId xmlns:p14="http://schemas.microsoft.com/office/powerpoint/2010/main" val="2727045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nội dung (Mobile ver)</a:t>
            </a:r>
          </a:p>
        </p:txBody>
      </p:sp>
      <p:pic>
        <p:nvPicPr>
          <p:cNvPr id="6" name="Chỗ dành sẵn cho Nội dung 5">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57251" y="601220"/>
            <a:ext cx="3358797" cy="5655559"/>
          </a:xfrm>
        </p:spPr>
      </p:pic>
    </p:spTree>
    <p:extLst>
      <p:ext uri="{BB962C8B-B14F-4D97-AF65-F5344CB8AC3E}">
        <p14:creationId xmlns:p14="http://schemas.microsoft.com/office/powerpoint/2010/main" val="312123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category (Mobile ver)</a:t>
            </a:r>
          </a:p>
        </p:txBody>
      </p:sp>
      <p:pic>
        <p:nvPicPr>
          <p:cNvPr id="6" name="Chỗ dành sẵn cho Nội dung 5">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90693" y="601220"/>
            <a:ext cx="3291913" cy="5655559"/>
          </a:xfrm>
        </p:spPr>
      </p:pic>
    </p:spTree>
    <p:extLst>
      <p:ext uri="{BB962C8B-B14F-4D97-AF65-F5344CB8AC3E}">
        <p14:creationId xmlns:p14="http://schemas.microsoft.com/office/powerpoint/2010/main" val="1633693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mỗi ngày một sự kiện (Mobile ver)</a:t>
            </a:r>
          </a:p>
        </p:txBody>
      </p:sp>
      <p:pic>
        <p:nvPicPr>
          <p:cNvPr id="6" name="Chỗ dành sẵn cho Nội dung 5">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90693" y="622708"/>
            <a:ext cx="3291913" cy="5612582"/>
          </a:xfrm>
        </p:spPr>
      </p:pic>
    </p:spTree>
    <p:extLst>
      <p:ext uri="{BB962C8B-B14F-4D97-AF65-F5344CB8AC3E}">
        <p14:creationId xmlns:p14="http://schemas.microsoft.com/office/powerpoint/2010/main" val="244595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lịch sử xem (Mobile ver)</a:t>
            </a:r>
          </a:p>
        </p:txBody>
      </p:sp>
      <p:pic>
        <p:nvPicPr>
          <p:cNvPr id="6" name="Chỗ dành sẵn cho Nội dung 5">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90693" y="673173"/>
            <a:ext cx="3291913" cy="5511651"/>
          </a:xfrm>
        </p:spPr>
      </p:pic>
    </p:spTree>
    <p:extLst>
      <p:ext uri="{BB962C8B-B14F-4D97-AF65-F5344CB8AC3E}">
        <p14:creationId xmlns:p14="http://schemas.microsoft.com/office/powerpoint/2010/main" val="91457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cài đặt (Mobile ver)</a:t>
            </a:r>
          </a:p>
        </p:txBody>
      </p:sp>
      <p:pic>
        <p:nvPicPr>
          <p:cNvPr id="6" name="Chỗ dành sẵn cho Nội dung 5">
            <a:extLst>
              <a:ext uri="{FF2B5EF4-FFF2-40B4-BE49-F238E27FC236}">
                <a16:creationId xmlns:a16="http://schemas.microsoft.com/office/drawing/2014/main" id="{120FC5B4-9766-4ABD-BD93-4742A9344919}"/>
              </a:ext>
            </a:extLst>
          </p:cNvPr>
          <p:cNvPicPr>
            <a:picLocks noGrp="1" noChangeAspect="1"/>
          </p:cNvPicPr>
          <p:nvPr>
            <p:ph idx="1"/>
          </p:nvPr>
        </p:nvPicPr>
        <p:blipFill>
          <a:blip r:embed="rId2"/>
          <a:stretch>
            <a:fillRect/>
          </a:stretch>
        </p:blipFill>
        <p:spPr>
          <a:xfrm>
            <a:off x="6490693" y="689894"/>
            <a:ext cx="3291913" cy="5478209"/>
          </a:xfrm>
        </p:spPr>
      </p:pic>
    </p:spTree>
    <p:extLst>
      <p:ext uri="{BB962C8B-B14F-4D97-AF65-F5344CB8AC3E}">
        <p14:creationId xmlns:p14="http://schemas.microsoft.com/office/powerpoint/2010/main" val="278641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Đăng nhập (web ver)</a:t>
            </a:r>
          </a:p>
        </p:txBody>
      </p:sp>
      <p:pic>
        <p:nvPicPr>
          <p:cNvPr id="7" name="Chỗ dành sẵn cho Nội dung 6" descr="Ảnh có chứa ảnh chụp màn hình&#10;&#10;Mô tả được tạo tự động">
            <a:extLst>
              <a:ext uri="{FF2B5EF4-FFF2-40B4-BE49-F238E27FC236}">
                <a16:creationId xmlns:a16="http://schemas.microsoft.com/office/drawing/2014/main" id="{E0D0B3C1-43B2-4881-8336-A593E668EED1}"/>
              </a:ext>
            </a:extLst>
          </p:cNvPr>
          <p:cNvPicPr>
            <a:picLocks noGrp="1" noChangeAspect="1"/>
          </p:cNvPicPr>
          <p:nvPr>
            <p:ph idx="1"/>
          </p:nvPr>
        </p:nvPicPr>
        <p:blipFill>
          <a:blip r:embed="rId2"/>
          <a:stretch>
            <a:fillRect/>
          </a:stretch>
        </p:blipFill>
        <p:spPr>
          <a:xfrm>
            <a:off x="1859856" y="2025950"/>
            <a:ext cx="8472287" cy="4451112"/>
          </a:xfrm>
        </p:spPr>
      </p:pic>
    </p:spTree>
    <p:extLst>
      <p:ext uri="{BB962C8B-B14F-4D97-AF65-F5344CB8AC3E}">
        <p14:creationId xmlns:p14="http://schemas.microsoft.com/office/powerpoint/2010/main" val="1806236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màn hình chính(web ver)</a:t>
            </a:r>
          </a:p>
        </p:txBody>
      </p:sp>
      <p:pic>
        <p:nvPicPr>
          <p:cNvPr id="7" name="Chỗ dành sẵn cho Nội dung 6">
            <a:extLst>
              <a:ext uri="{FF2B5EF4-FFF2-40B4-BE49-F238E27FC236}">
                <a16:creationId xmlns:a16="http://schemas.microsoft.com/office/drawing/2014/main" id="{E0D0B3C1-43B2-4881-8336-A593E668EED1}"/>
              </a:ext>
            </a:extLst>
          </p:cNvPr>
          <p:cNvPicPr>
            <a:picLocks noGrp="1" noChangeAspect="1"/>
          </p:cNvPicPr>
          <p:nvPr>
            <p:ph idx="1"/>
          </p:nvPr>
        </p:nvPicPr>
        <p:blipFill>
          <a:blip r:embed="rId2"/>
          <a:stretch>
            <a:fillRect/>
          </a:stretch>
        </p:blipFill>
        <p:spPr>
          <a:xfrm>
            <a:off x="1859856" y="2034577"/>
            <a:ext cx="8472287" cy="4433858"/>
          </a:xfrm>
        </p:spPr>
      </p:pic>
    </p:spTree>
    <p:extLst>
      <p:ext uri="{BB962C8B-B14F-4D97-AF65-F5344CB8AC3E}">
        <p14:creationId xmlns:p14="http://schemas.microsoft.com/office/powerpoint/2010/main" val="212204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chat(web ver)</a:t>
            </a:r>
          </a:p>
        </p:txBody>
      </p:sp>
      <p:pic>
        <p:nvPicPr>
          <p:cNvPr id="7" name="Chỗ dành sẵn cho Nội dung 6">
            <a:extLst>
              <a:ext uri="{FF2B5EF4-FFF2-40B4-BE49-F238E27FC236}">
                <a16:creationId xmlns:a16="http://schemas.microsoft.com/office/drawing/2014/main" id="{E0D0B3C1-43B2-4881-8336-A593E668EED1}"/>
              </a:ext>
            </a:extLst>
          </p:cNvPr>
          <p:cNvPicPr>
            <a:picLocks noGrp="1" noChangeAspect="1"/>
          </p:cNvPicPr>
          <p:nvPr>
            <p:ph idx="1"/>
          </p:nvPr>
        </p:nvPicPr>
        <p:blipFill>
          <a:blip r:embed="rId2"/>
          <a:stretch>
            <a:fillRect/>
          </a:stretch>
        </p:blipFill>
        <p:spPr>
          <a:xfrm>
            <a:off x="1868269" y="2034577"/>
            <a:ext cx="8455459" cy="4433858"/>
          </a:xfrm>
        </p:spPr>
      </p:pic>
    </p:spTree>
    <p:extLst>
      <p:ext uri="{BB962C8B-B14F-4D97-AF65-F5344CB8AC3E}">
        <p14:creationId xmlns:p14="http://schemas.microsoft.com/office/powerpoint/2010/main" val="134778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71E826-7E7E-49C3-AE41-96911943B4FB}"/>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Giới thiệu đề tài</a:t>
            </a:r>
          </a:p>
        </p:txBody>
      </p:sp>
      <p:sp>
        <p:nvSpPr>
          <p:cNvPr id="3" name="Chỗ dành sẵn cho Nội dung 2">
            <a:extLst>
              <a:ext uri="{FF2B5EF4-FFF2-40B4-BE49-F238E27FC236}">
                <a16:creationId xmlns:a16="http://schemas.microsoft.com/office/drawing/2014/main" id="{37B77DF8-E76F-4B5A-B98E-9B6AE9816EF8}"/>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Ứng dụng Chatbot tra cứu sự kiện lịch sử - History Search sử dụng công nghệ chatbot giúp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dung có thể tra cứu nhanh về tên sự kiện, thời gian sự kiện hay những nhân vật lịch sử nhanh chóng và chính xác thông qua việc chat với bot của ứng dụng.</a:t>
            </a:r>
          </a:p>
          <a:p>
            <a:r>
              <a:rPr lang="en-US">
                <a:latin typeface="Cambria Math" panose="02040503050406030204" pitchFamily="18" charset="0"/>
                <a:ea typeface="Cambria Math" panose="02040503050406030204" pitchFamily="18" charset="0"/>
              </a:rPr>
              <a:t>Ngoài ra ứng dụng còn có những tính năng cho phép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dung xem chi tiết về sự kiện, nhân vật lịch sử, xem các mốc thời gian lịch sử, các triều đại và thời kì trong lịch sử. </a:t>
            </a:r>
          </a:p>
          <a:p>
            <a:r>
              <a:rPr lang="en-US">
                <a:latin typeface="Cambria Math" panose="02040503050406030204" pitchFamily="18" charset="0"/>
                <a:ea typeface="Cambria Math" panose="02040503050406030204" pitchFamily="18" charset="0"/>
              </a:rPr>
              <a:t>Ứng dụng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phát triển trên nền tảng di động và web, h</a:t>
            </a:r>
            <a:r>
              <a:rPr lang="vi-VN">
                <a:latin typeface="Cambria Math" panose="02040503050406030204" pitchFamily="18" charset="0"/>
                <a:ea typeface="Cambria Math" panose="02040503050406030204" pitchFamily="18" charset="0"/>
              </a:rPr>
              <a:t>ơ</a:t>
            </a:r>
            <a:r>
              <a:rPr lang="en-US">
                <a:latin typeface="Cambria Math" panose="02040503050406030204" pitchFamily="18" charset="0"/>
                <a:ea typeface="Cambria Math" panose="02040503050406030204" pitchFamily="18" charset="0"/>
              </a:rPr>
              <a:t>n nữa tất cả là miễn phí.</a:t>
            </a:r>
          </a:p>
          <a:p>
            <a:endParaRPr lang="en-US"/>
          </a:p>
        </p:txBody>
      </p:sp>
    </p:spTree>
    <p:extLst>
      <p:ext uri="{BB962C8B-B14F-4D97-AF65-F5344CB8AC3E}">
        <p14:creationId xmlns:p14="http://schemas.microsoft.com/office/powerpoint/2010/main" val="4102858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lịch sử xem (web ver)</a:t>
            </a:r>
          </a:p>
        </p:txBody>
      </p:sp>
      <p:pic>
        <p:nvPicPr>
          <p:cNvPr id="7" name="Chỗ dành sẵn cho Nội dung 6">
            <a:extLst>
              <a:ext uri="{FF2B5EF4-FFF2-40B4-BE49-F238E27FC236}">
                <a16:creationId xmlns:a16="http://schemas.microsoft.com/office/drawing/2014/main" id="{E0D0B3C1-43B2-4881-8336-A593E668EED1}"/>
              </a:ext>
            </a:extLst>
          </p:cNvPr>
          <p:cNvPicPr>
            <a:picLocks noGrp="1" noChangeAspect="1"/>
          </p:cNvPicPr>
          <p:nvPr>
            <p:ph idx="1"/>
          </p:nvPr>
        </p:nvPicPr>
        <p:blipFill>
          <a:blip r:embed="rId2"/>
          <a:stretch>
            <a:fillRect/>
          </a:stretch>
        </p:blipFill>
        <p:spPr>
          <a:xfrm>
            <a:off x="1868269" y="2038784"/>
            <a:ext cx="8455459" cy="4425444"/>
          </a:xfrm>
        </p:spPr>
      </p:pic>
    </p:spTree>
    <p:extLst>
      <p:ext uri="{BB962C8B-B14F-4D97-AF65-F5344CB8AC3E}">
        <p14:creationId xmlns:p14="http://schemas.microsoft.com/office/powerpoint/2010/main" val="2994838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minigame (web ver)</a:t>
            </a:r>
          </a:p>
        </p:txBody>
      </p:sp>
      <p:pic>
        <p:nvPicPr>
          <p:cNvPr id="7" name="Chỗ dành sẵn cho Nội dung 6">
            <a:extLst>
              <a:ext uri="{FF2B5EF4-FFF2-40B4-BE49-F238E27FC236}">
                <a16:creationId xmlns:a16="http://schemas.microsoft.com/office/drawing/2014/main" id="{E0D0B3C1-43B2-4881-8336-A593E668EED1}"/>
              </a:ext>
            </a:extLst>
          </p:cNvPr>
          <p:cNvPicPr>
            <a:picLocks noGrp="1" noChangeAspect="1"/>
          </p:cNvPicPr>
          <p:nvPr>
            <p:ph idx="1"/>
          </p:nvPr>
        </p:nvPicPr>
        <p:blipFill>
          <a:blip r:embed="rId2"/>
          <a:stretch>
            <a:fillRect/>
          </a:stretch>
        </p:blipFill>
        <p:spPr>
          <a:xfrm>
            <a:off x="1868269" y="2045002"/>
            <a:ext cx="8455459" cy="4413008"/>
          </a:xfrm>
        </p:spPr>
      </p:pic>
    </p:spTree>
    <p:extLst>
      <p:ext uri="{BB962C8B-B14F-4D97-AF65-F5344CB8AC3E}">
        <p14:creationId xmlns:p14="http://schemas.microsoft.com/office/powerpoint/2010/main" val="78871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73D0A0-6762-4142-B152-7650E61B0E9E}"/>
              </a:ext>
            </a:extLst>
          </p:cNvPr>
          <p:cNvSpPr>
            <a:spLocks noGrp="1"/>
          </p:cNvSpPr>
          <p:nvPr>
            <p:ph type="title"/>
          </p:nvPr>
        </p:nvSpPr>
        <p:spPr/>
        <p:txBody>
          <a:bodyPr anchor="ctr">
            <a:normAutofit/>
          </a:bodyPr>
          <a:lstStyle/>
          <a:p>
            <a:r>
              <a:rPr lang="en-US" sz="3200">
                <a:solidFill>
                  <a:srgbClr val="FFFFFF"/>
                </a:solidFill>
                <a:latin typeface="Cambria Math" panose="02040503050406030204" pitchFamily="18" charset="0"/>
                <a:ea typeface="Cambria Math" panose="02040503050406030204" pitchFamily="18" charset="0"/>
              </a:rPr>
              <a:t>Prototype</a:t>
            </a:r>
            <a:br>
              <a:rPr lang="en-US" sz="3200">
                <a:solidFill>
                  <a:srgbClr val="FFFFFF"/>
                </a:solidFill>
                <a:latin typeface="Cambria Math" panose="02040503050406030204" pitchFamily="18" charset="0"/>
                <a:ea typeface="Cambria Math" panose="02040503050406030204" pitchFamily="18" charset="0"/>
              </a:rPr>
            </a:br>
            <a:r>
              <a:rPr lang="en-US" sz="1800">
                <a:solidFill>
                  <a:srgbClr val="FFFFFF"/>
                </a:solidFill>
                <a:latin typeface="Cambria Math" panose="02040503050406030204" pitchFamily="18" charset="0"/>
                <a:ea typeface="Cambria Math" panose="02040503050406030204" pitchFamily="18" charset="0"/>
              </a:rPr>
              <a:t>cài đặt (web ver)</a:t>
            </a:r>
          </a:p>
        </p:txBody>
      </p:sp>
      <p:pic>
        <p:nvPicPr>
          <p:cNvPr id="7" name="Chỗ dành sẵn cho Nội dung 6">
            <a:extLst>
              <a:ext uri="{FF2B5EF4-FFF2-40B4-BE49-F238E27FC236}">
                <a16:creationId xmlns:a16="http://schemas.microsoft.com/office/drawing/2014/main" id="{E0D0B3C1-43B2-4881-8336-A593E668EED1}"/>
              </a:ext>
            </a:extLst>
          </p:cNvPr>
          <p:cNvPicPr>
            <a:picLocks noGrp="1" noChangeAspect="1"/>
          </p:cNvPicPr>
          <p:nvPr>
            <p:ph idx="1"/>
          </p:nvPr>
        </p:nvPicPr>
        <p:blipFill>
          <a:blip r:embed="rId2"/>
          <a:stretch>
            <a:fillRect/>
          </a:stretch>
        </p:blipFill>
        <p:spPr>
          <a:xfrm>
            <a:off x="1891940" y="2045002"/>
            <a:ext cx="8408117" cy="4413008"/>
          </a:xfrm>
        </p:spPr>
      </p:pic>
    </p:spTree>
    <p:extLst>
      <p:ext uri="{BB962C8B-B14F-4D97-AF65-F5344CB8AC3E}">
        <p14:creationId xmlns:p14="http://schemas.microsoft.com/office/powerpoint/2010/main" val="2871778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46F7DA7-ECD1-4F68-9E01-F0AFF838D9F6}"/>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Đánh giá</a:t>
            </a:r>
          </a:p>
        </p:txBody>
      </p:sp>
      <p:sp>
        <p:nvSpPr>
          <p:cNvPr id="3" name="Chỗ dành sẵn cho Nội dung 2">
            <a:extLst>
              <a:ext uri="{FF2B5EF4-FFF2-40B4-BE49-F238E27FC236}">
                <a16:creationId xmlns:a16="http://schemas.microsoft.com/office/drawing/2014/main" id="{1E348871-51CE-4E5E-B018-732B8AB1D5C8}"/>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Thuận lợi.</a:t>
            </a:r>
          </a:p>
          <a:p>
            <a:r>
              <a:rPr lang="en-US">
                <a:latin typeface="Cambria Math" panose="02040503050406030204" pitchFamily="18" charset="0"/>
                <a:ea typeface="Cambria Math" panose="02040503050406030204" pitchFamily="18" charset="0"/>
              </a:rPr>
              <a:t>Khó khăn.</a:t>
            </a:r>
          </a:p>
          <a:p>
            <a:r>
              <a:rPr lang="en-US">
                <a:latin typeface="Cambria Math" panose="02040503050406030204" pitchFamily="18" charset="0"/>
                <a:ea typeface="Cambria Math" panose="02040503050406030204" pitchFamily="18" charset="0"/>
              </a:rPr>
              <a:t>Kinh nghiệm.</a:t>
            </a:r>
          </a:p>
        </p:txBody>
      </p:sp>
    </p:spTree>
    <p:extLst>
      <p:ext uri="{BB962C8B-B14F-4D97-AF65-F5344CB8AC3E}">
        <p14:creationId xmlns:p14="http://schemas.microsoft.com/office/powerpoint/2010/main" val="4226189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60A4D7-6CD3-4838-BDBB-C0D8B48A2A1B}"/>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Đánh giá</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thuận lợi</a:t>
            </a:r>
            <a:endParaRPr lang="en-US">
              <a:latin typeface="Cambria Math" panose="02040503050406030204" pitchFamily="18" charset="0"/>
              <a:ea typeface="Cambria Math" panose="02040503050406030204" pitchFamily="18" charset="0"/>
            </a:endParaRPr>
          </a:p>
        </p:txBody>
      </p:sp>
      <p:sp>
        <p:nvSpPr>
          <p:cNvPr id="3" name="Chỗ dành sẵn cho Nội dung 2">
            <a:extLst>
              <a:ext uri="{FF2B5EF4-FFF2-40B4-BE49-F238E27FC236}">
                <a16:creationId xmlns:a16="http://schemas.microsoft.com/office/drawing/2014/main" id="{466FF5F5-B4BD-476E-BE55-F95AAE1C5F50}"/>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Đã và đang học lịch sử nên nắm rõ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vấn đề.</a:t>
            </a:r>
          </a:p>
          <a:p>
            <a:r>
              <a:rPr lang="en-US">
                <a:latin typeface="Cambria Math" panose="02040503050406030204" pitchFamily="18" charset="0"/>
                <a:ea typeface="Cambria Math" panose="02040503050406030204" pitchFamily="18" charset="0"/>
              </a:rPr>
              <a:t>Có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than nằm trong đối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ợng phỏng vấn nên có them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nguồn thông tin chất l</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ợng.</a:t>
            </a:r>
          </a:p>
          <a:p>
            <a:r>
              <a:rPr lang="en-US">
                <a:latin typeface="Cambria Math" panose="02040503050406030204" pitchFamily="18" charset="0"/>
                <a:ea typeface="Cambria Math" panose="02040503050406030204" pitchFamily="18" charset="0"/>
              </a:rPr>
              <a:t>Có nhiều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nhiệt tình, đóng góp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rất nhiều yêu cầu.</a:t>
            </a:r>
          </a:p>
        </p:txBody>
      </p:sp>
    </p:spTree>
    <p:extLst>
      <p:ext uri="{BB962C8B-B14F-4D97-AF65-F5344CB8AC3E}">
        <p14:creationId xmlns:p14="http://schemas.microsoft.com/office/powerpoint/2010/main" val="1704681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60A4D7-6CD3-4838-BDBB-C0D8B48A2A1B}"/>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Đánh giá</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khó khăn</a:t>
            </a:r>
            <a:endParaRPr lang="en-US">
              <a:latin typeface="Cambria Math" panose="02040503050406030204" pitchFamily="18" charset="0"/>
              <a:ea typeface="Cambria Math" panose="02040503050406030204" pitchFamily="18" charset="0"/>
            </a:endParaRPr>
          </a:p>
        </p:txBody>
      </p:sp>
      <p:sp>
        <p:nvSpPr>
          <p:cNvPr id="3" name="Chỗ dành sẵn cho Nội dung 2">
            <a:extLst>
              <a:ext uri="{FF2B5EF4-FFF2-40B4-BE49-F238E27FC236}">
                <a16:creationId xmlns:a16="http://schemas.microsoft.com/office/drawing/2014/main" id="{466FF5F5-B4BD-476E-BE55-F95AAE1C5F50}"/>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phỏng vấn có tâm lý sợ đa cấp, lừa đảo.</a:t>
            </a:r>
          </a:p>
          <a:p>
            <a:r>
              <a:rPr lang="en-US">
                <a:latin typeface="Cambria Math" panose="02040503050406030204" pitchFamily="18" charset="0"/>
                <a:ea typeface="Cambria Math" panose="02040503050406030204" pitchFamily="18" charset="0"/>
              </a:rPr>
              <a:t>Phần lớn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phỏng vấn rụt rè, cần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gợi ý.</a:t>
            </a:r>
          </a:p>
          <a:p>
            <a:r>
              <a:rPr lang="en-US">
                <a:latin typeface="Cambria Math" panose="02040503050406030204" pitchFamily="18" charset="0"/>
                <a:ea typeface="Cambria Math" panose="02040503050406030204" pitchFamily="18" charset="0"/>
              </a:rPr>
              <a:t>Các ứng dụng t</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ơng tự không nhiều và không thực sự sát với ứng dụng đang triển khai.</a:t>
            </a:r>
          </a:p>
          <a:p>
            <a:endParaRPr lang="en-US">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68927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60A4D7-6CD3-4838-BDBB-C0D8B48A2A1B}"/>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Đánh giá</a:t>
            </a:r>
            <a:br>
              <a:rPr lang="en-US">
                <a:latin typeface="Cambria Math" panose="02040503050406030204" pitchFamily="18" charset="0"/>
                <a:ea typeface="Cambria Math" panose="02040503050406030204" pitchFamily="18" charset="0"/>
              </a:rPr>
            </a:br>
            <a:r>
              <a:rPr lang="en-US" sz="1800">
                <a:latin typeface="Cambria Math" panose="02040503050406030204" pitchFamily="18" charset="0"/>
                <a:ea typeface="Cambria Math" panose="02040503050406030204" pitchFamily="18" charset="0"/>
              </a:rPr>
              <a:t>kinh nghiệm</a:t>
            </a:r>
            <a:endParaRPr lang="en-US">
              <a:latin typeface="Cambria Math" panose="02040503050406030204" pitchFamily="18" charset="0"/>
              <a:ea typeface="Cambria Math" panose="02040503050406030204" pitchFamily="18" charset="0"/>
            </a:endParaRPr>
          </a:p>
        </p:txBody>
      </p:sp>
      <p:sp>
        <p:nvSpPr>
          <p:cNvPr id="3" name="Chỗ dành sẵn cho Nội dung 2">
            <a:extLst>
              <a:ext uri="{FF2B5EF4-FFF2-40B4-BE49-F238E27FC236}">
                <a16:creationId xmlns:a16="http://schemas.microsoft.com/office/drawing/2014/main" id="{466FF5F5-B4BD-476E-BE55-F95AAE1C5F50}"/>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Nên chuẩn bị tr</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ớc prototype để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phỏng vấn dễ hình dung.</a:t>
            </a:r>
          </a:p>
          <a:p>
            <a:r>
              <a:rPr lang="en-US">
                <a:latin typeface="Cambria Math" panose="02040503050406030204" pitchFamily="18" charset="0"/>
                <a:ea typeface="Cambria Math" panose="02040503050406030204" pitchFamily="18" charset="0"/>
              </a:rPr>
              <a:t>Hỏi chi tiết h</a:t>
            </a:r>
            <a:r>
              <a:rPr lang="vi-VN">
                <a:latin typeface="Cambria Math" panose="02040503050406030204" pitchFamily="18" charset="0"/>
                <a:ea typeface="Cambria Math" panose="02040503050406030204" pitchFamily="18" charset="0"/>
              </a:rPr>
              <a:t>ơ</a:t>
            </a:r>
            <a:r>
              <a:rPr lang="en-US">
                <a:latin typeface="Cambria Math" panose="02040503050406030204" pitchFamily="18" charset="0"/>
                <a:ea typeface="Cambria Math" panose="02040503050406030204" pitchFamily="18" charset="0"/>
              </a:rPr>
              <a:t>n nữa về yêu cầu.</a:t>
            </a:r>
          </a:p>
          <a:p>
            <a:r>
              <a:rPr lang="en-US">
                <a:latin typeface="Cambria Math" panose="02040503050406030204" pitchFamily="18" charset="0"/>
                <a:ea typeface="Cambria Math" panose="02040503050406030204" pitchFamily="18" charset="0"/>
              </a:rPr>
              <a:t>Sắp xếp thời gian đi phỏng vấn tốt h</a:t>
            </a:r>
            <a:r>
              <a:rPr lang="vi-VN">
                <a:latin typeface="Cambria Math" panose="02040503050406030204" pitchFamily="18" charset="0"/>
                <a:ea typeface="Cambria Math" panose="02040503050406030204" pitchFamily="18" charset="0"/>
              </a:rPr>
              <a:t>ơ</a:t>
            </a:r>
            <a:r>
              <a:rPr lang="en-US">
                <a:latin typeface="Cambria Math" panose="02040503050406030204" pitchFamily="18" charset="0"/>
                <a:ea typeface="Cambria Math" panose="02040503050406030204" pitchFamily="18" charset="0"/>
              </a:rPr>
              <a:t>n.</a:t>
            </a:r>
          </a:p>
        </p:txBody>
      </p:sp>
    </p:spTree>
    <p:extLst>
      <p:ext uri="{BB962C8B-B14F-4D97-AF65-F5344CB8AC3E}">
        <p14:creationId xmlns:p14="http://schemas.microsoft.com/office/powerpoint/2010/main" val="4292223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9">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1">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3">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5">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êu đề 3">
            <a:extLst>
              <a:ext uri="{FF2B5EF4-FFF2-40B4-BE49-F238E27FC236}">
                <a16:creationId xmlns:a16="http://schemas.microsoft.com/office/drawing/2014/main" id="{18A9C065-A56E-4F00-AE51-8040B9723B35}"/>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a:latin typeface="Cambria Math" panose="02040503050406030204" pitchFamily="18" charset="0"/>
                <a:ea typeface="Cambria Math" panose="02040503050406030204" pitchFamily="18" charset="0"/>
              </a:rPr>
              <a:t>Cảm ơn mọi người đã theo dõi!</a:t>
            </a:r>
          </a:p>
        </p:txBody>
      </p:sp>
      <p:sp>
        <p:nvSpPr>
          <p:cNvPr id="5" name="Chỗ dành sẵn cho Văn bản 4">
            <a:extLst>
              <a:ext uri="{FF2B5EF4-FFF2-40B4-BE49-F238E27FC236}">
                <a16:creationId xmlns:a16="http://schemas.microsoft.com/office/drawing/2014/main" id="{C76213F7-BE5C-419B-BB4F-091580590E1E}"/>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algn="r"/>
            <a:r>
              <a:rPr lang="en-US" sz="2000">
                <a:latin typeface="Cambria Math" panose="02040503050406030204" pitchFamily="18" charset="0"/>
                <a:ea typeface="Cambria Math" panose="02040503050406030204" pitchFamily="18" charset="0"/>
              </a:rPr>
              <a:t>Nhóm 10 – h4d</a:t>
            </a:r>
          </a:p>
        </p:txBody>
      </p:sp>
      <p:sp>
        <p:nvSpPr>
          <p:cNvPr id="29" name="Rectangle 1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8691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4CBC8A-F06A-4832-854E-81A74C266B51}"/>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Nguyên nhân chọn đề tài</a:t>
            </a:r>
          </a:p>
        </p:txBody>
      </p:sp>
      <p:sp>
        <p:nvSpPr>
          <p:cNvPr id="3" name="Chỗ dành sẵn cho Nội dung 2">
            <a:extLst>
              <a:ext uri="{FF2B5EF4-FFF2-40B4-BE49-F238E27FC236}">
                <a16:creationId xmlns:a16="http://schemas.microsoft.com/office/drawing/2014/main" id="{B32F2259-D95C-46F3-AE4D-FC5CD480F5BE}"/>
              </a:ext>
            </a:extLst>
          </p:cNvPr>
          <p:cNvSpPr>
            <a:spLocks noGrp="1"/>
          </p:cNvSpPr>
          <p:nvPr>
            <p:ph idx="1"/>
          </p:nvPr>
        </p:nvSpPr>
        <p:spPr/>
        <p:txBody>
          <a:bodyPr/>
          <a:lstStyle/>
          <a:p>
            <a:r>
              <a:rPr lang="en-US">
                <a:latin typeface="Cambria Math" panose="02040503050406030204" pitchFamily="18" charset="0"/>
                <a:ea typeface="Cambria Math" panose="02040503050406030204" pitchFamily="18" charset="0"/>
              </a:rPr>
              <a:t>Hiện nay đa phần học sinh, sinh viên cảm thấy không hứng thú trong việc học lịch sử. Dẫn đến kiến thức về lịch sử n</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ớc nhà và thế giới trở nên mục rỗng.</a:t>
            </a:r>
          </a:p>
          <a:p>
            <a:r>
              <a:rPr lang="en-US">
                <a:latin typeface="Cambria Math" panose="02040503050406030204" pitchFamily="18" charset="0"/>
                <a:ea typeface="Cambria Math" panose="02040503050406030204" pitchFamily="18" charset="0"/>
              </a:rPr>
              <a:t>Việc học lịch sử ở tr</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ờng lớp đa phần chỉ qua sách giáo khoa thiếu hình ảnh hay video minh họa làm cho việc học thiếu sự cuốn hút.</a:t>
            </a:r>
          </a:p>
          <a:p>
            <a:r>
              <a:rPr lang="en-US">
                <a:latin typeface="Cambria Math" panose="02040503050406030204" pitchFamily="18" charset="0"/>
                <a:ea typeface="Cambria Math" panose="02040503050406030204" pitchFamily="18" charset="0"/>
              </a:rPr>
              <a:t>Học sinh, sinh viên hay đ</a:t>
            </a:r>
            <a:r>
              <a:rPr lang="vi-VN">
                <a:latin typeface="Cambria Math" panose="02040503050406030204" pitchFamily="18" charset="0"/>
                <a:ea typeface="Cambria Math" panose="02040503050406030204" pitchFamily="18" charset="0"/>
              </a:rPr>
              <a:t>ơ</a:t>
            </a:r>
            <a:r>
              <a:rPr lang="en-US">
                <a:latin typeface="Cambria Math" panose="02040503050406030204" pitchFamily="18" charset="0"/>
                <a:ea typeface="Cambria Math" panose="02040503050406030204" pitchFamily="18" charset="0"/>
              </a:rPr>
              <a:t>n giản là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cần tra cứu vấn đề lịch sử thông qua sách giáo khoa hay internet nh</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ng việc tra cứu tốn thời gian, và đôi lúc kém hiệu quả.</a:t>
            </a:r>
          </a:p>
          <a:p>
            <a:endParaRPr lang="en-US"/>
          </a:p>
        </p:txBody>
      </p:sp>
    </p:spTree>
    <p:extLst>
      <p:ext uri="{BB962C8B-B14F-4D97-AF65-F5344CB8AC3E}">
        <p14:creationId xmlns:p14="http://schemas.microsoft.com/office/powerpoint/2010/main" val="76035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hỗ dành sẵn cho Hình ảnh 2" descr="Ảnh có chứa người, trong nhà, bàn, đang ngồi&#10;&#10;Mô tả được tạo tự động">
            <a:extLst>
              <a:ext uri="{FF2B5EF4-FFF2-40B4-BE49-F238E27FC236}">
                <a16:creationId xmlns:a16="http://schemas.microsoft.com/office/drawing/2014/main" id="{6AD71B42-BB04-4728-899E-629A96023FF7}"/>
              </a:ext>
            </a:extLst>
          </p:cNvPr>
          <p:cNvPicPr>
            <a:picLocks noGrp="1" noChangeAspect="1"/>
          </p:cNvPicPr>
          <p:nvPr>
            <p:ph type="pic" idx="4294967295"/>
          </p:nvPr>
        </p:nvPicPr>
        <p:blipFill rotWithShape="1">
          <a:blip r:embed="rId2"/>
          <a:srcRect l="5841" r="6320" b="1"/>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iêu đề 3">
            <a:extLst>
              <a:ext uri="{FF2B5EF4-FFF2-40B4-BE49-F238E27FC236}">
                <a16:creationId xmlns:a16="http://schemas.microsoft.com/office/drawing/2014/main" id="{32C833EC-3670-4F50-AE62-F48D823A3F23}"/>
              </a:ext>
            </a:extLst>
          </p:cNvPr>
          <p:cNvSpPr>
            <a:spLocks noGrp="1"/>
          </p:cNvSpPr>
          <p:nvPr>
            <p:ph type="title" idx="4294967295"/>
          </p:nvPr>
        </p:nvSpPr>
        <p:spPr>
          <a:xfrm>
            <a:off x="8296275" y="1419225"/>
            <a:ext cx="3081576" cy="2085869"/>
          </a:xfrm>
        </p:spPr>
        <p:txBody>
          <a:bodyPr vert="horz" lIns="91440" tIns="45720" rIns="91440" bIns="45720" rtlCol="0" anchor="b">
            <a:normAutofit/>
          </a:bodyPr>
          <a:lstStyle/>
          <a:p>
            <a:pPr>
              <a:lnSpc>
                <a:spcPct val="90000"/>
              </a:lnSpc>
            </a:pPr>
            <a:r>
              <a:rPr lang="en-US">
                <a:solidFill>
                  <a:srgbClr val="FFFFFF"/>
                </a:solidFill>
                <a:latin typeface="Cambria Math" panose="02040503050406030204" pitchFamily="18" charset="0"/>
                <a:ea typeface="Cambria Math" panose="02040503050406030204" pitchFamily="18" charset="0"/>
              </a:rPr>
              <a:t>Việc học lịch sử nhàm chán, không có nhiều hứng thú</a:t>
            </a:r>
          </a:p>
        </p:txBody>
      </p:sp>
      <p:grpSp>
        <p:nvGrpSpPr>
          <p:cNvPr id="21" name="Group 20">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80424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hỗ dành sẵn cho Hình ảnh 8" descr="Ảnh có chứa cây, người, ảnh, văn bản&#10;&#10;Mô tả được tạo tự động">
            <a:extLst>
              <a:ext uri="{FF2B5EF4-FFF2-40B4-BE49-F238E27FC236}">
                <a16:creationId xmlns:a16="http://schemas.microsoft.com/office/drawing/2014/main" id="{3579CEAF-5B6D-4C41-8B89-DF66AA46A56F}"/>
              </a:ext>
            </a:extLst>
          </p:cNvPr>
          <p:cNvPicPr>
            <a:picLocks noGrp="1" noChangeAspect="1"/>
          </p:cNvPicPr>
          <p:nvPr>
            <p:ph type="pic" idx="1"/>
          </p:nvPr>
        </p:nvPicPr>
        <p:blipFill rotWithShape="1">
          <a:blip r:embed="rId2"/>
          <a:srcRect l="466" r="465" b="-1"/>
          <a:stretch/>
        </p:blipFill>
        <p:spPr>
          <a:xfrm>
            <a:off x="446534" y="723899"/>
            <a:ext cx="7498616" cy="5676901"/>
          </a:xfrm>
          <a:prstGeom prst="rect">
            <a:avLst/>
          </a:prstGeom>
        </p:spPr>
      </p:pic>
      <p:sp>
        <p:nvSpPr>
          <p:cNvPr id="24" name="Rectangle 23">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êu đề 4">
            <a:extLst>
              <a:ext uri="{FF2B5EF4-FFF2-40B4-BE49-F238E27FC236}">
                <a16:creationId xmlns:a16="http://schemas.microsoft.com/office/drawing/2014/main" id="{B90ECD62-CD65-451C-91F8-55387E1A5084}"/>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latin typeface="Cambria Math" panose="02040503050406030204" pitchFamily="18" charset="0"/>
                <a:ea typeface="Cambria Math" panose="02040503050406030204" pitchFamily="18" charset="0"/>
              </a:rPr>
              <a:t>Kiến thức lịch sử bị hỏng</a:t>
            </a:r>
          </a:p>
        </p:txBody>
      </p:sp>
      <p:grpSp>
        <p:nvGrpSpPr>
          <p:cNvPr id="26" name="Group 25">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7" name="Rectangle 26">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7" name="Chỗ dành sẵn cho Văn bản 6">
            <a:extLst>
              <a:ext uri="{FF2B5EF4-FFF2-40B4-BE49-F238E27FC236}">
                <a16:creationId xmlns:a16="http://schemas.microsoft.com/office/drawing/2014/main" id="{A8D07B5F-A71F-4781-8BE3-86C7B48435D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8105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A04563E-F454-4ABB-B839-B4ABCA8488D4}"/>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Quá trình làm việc</a:t>
            </a:r>
          </a:p>
        </p:txBody>
      </p:sp>
      <p:graphicFrame>
        <p:nvGraphicFramePr>
          <p:cNvPr id="4" name="Chỗ dành sẵn cho Nội dung 3">
            <a:extLst>
              <a:ext uri="{FF2B5EF4-FFF2-40B4-BE49-F238E27FC236}">
                <a16:creationId xmlns:a16="http://schemas.microsoft.com/office/drawing/2014/main" id="{F9A25450-A1E7-4BB0-B7FB-90A0B968FFE4}"/>
              </a:ext>
            </a:extLst>
          </p:cNvPr>
          <p:cNvGraphicFramePr>
            <a:graphicFrameLocks noGrp="1"/>
          </p:cNvGraphicFramePr>
          <p:nvPr>
            <p:ph idx="1"/>
            <p:extLst>
              <p:ext uri="{D42A27DB-BD31-4B8C-83A1-F6EECF244321}">
                <p14:modId xmlns:p14="http://schemas.microsoft.com/office/powerpoint/2010/main" val="152780915"/>
              </p:ext>
            </p:extLst>
          </p:nvPr>
        </p:nvGraphicFramePr>
        <p:xfrm>
          <a:off x="535154" y="2446420"/>
          <a:ext cx="11121691" cy="3421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76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5AA53033-4AE9-45D8-BDD9-750B40CAEBA4}"/>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Goals</a:t>
            </a:r>
          </a:p>
        </p:txBody>
      </p:sp>
      <p:sp>
        <p:nvSpPr>
          <p:cNvPr id="6" name="Chỗ dành sẵn cho Nội dung 5">
            <a:extLst>
              <a:ext uri="{FF2B5EF4-FFF2-40B4-BE49-F238E27FC236}">
                <a16:creationId xmlns:a16="http://schemas.microsoft.com/office/drawing/2014/main" id="{07636E04-6668-42C1-86F3-9C5687F716D0}"/>
              </a:ext>
            </a:extLst>
          </p:cNvPr>
          <p:cNvSpPr>
            <a:spLocks noGrp="1"/>
          </p:cNvSpPr>
          <p:nvPr>
            <p:ph idx="1"/>
          </p:nvPr>
        </p:nvSpPr>
        <p:spPr>
          <a:xfrm>
            <a:off x="581192" y="2180496"/>
            <a:ext cx="11029615" cy="3678303"/>
          </a:xfrm>
        </p:spPr>
        <p:txBody>
          <a:bodyPr/>
          <a:lstStyle/>
          <a:p>
            <a:r>
              <a:rPr lang="en-US">
                <a:latin typeface="Cambria Math" panose="02040503050406030204" pitchFamily="18" charset="0"/>
                <a:ea typeface="Cambria Math" panose="02040503050406030204" pitchFamily="18" charset="0"/>
              </a:rPr>
              <a:t>Nâng cao kiến thức, tạo hứng thú cho học sinh, sinh viên khi học lịch sử.</a:t>
            </a:r>
          </a:p>
          <a:p>
            <a:r>
              <a:rPr lang="en-US">
                <a:latin typeface="Cambria Math" panose="02040503050406030204" pitchFamily="18" charset="0"/>
                <a:ea typeface="Cambria Math" panose="02040503050406030204" pitchFamily="18" charset="0"/>
              </a:rPr>
              <a:t>Hỗ trợ sách giáo khoa truyền thống bằng chiếc điện thoại nhỏ gọn.</a:t>
            </a:r>
          </a:p>
          <a:p>
            <a:r>
              <a:rPr lang="en-US">
                <a:latin typeface="Cambria Math" panose="02040503050406030204" pitchFamily="18" charset="0"/>
                <a:ea typeface="Cambria Math" panose="02040503050406030204" pitchFamily="18" charset="0"/>
              </a:rPr>
              <a:t>Ví dụ minh họa trực quan, giúp cải thiện điểm số cũng nh</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 khả năng phân tích và hiểu lịch sử.</a:t>
            </a:r>
          </a:p>
          <a:p>
            <a:endParaRPr lang="en-US">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0493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330A90-5647-43DA-871F-41B62B3E4FCE}"/>
              </a:ext>
            </a:extLst>
          </p:cNvPr>
          <p:cNvSpPr>
            <a:spLocks noGrp="1"/>
          </p:cNvSpPr>
          <p:nvPr>
            <p:ph type="title"/>
          </p:nvPr>
        </p:nvSpPr>
        <p:spPr/>
        <p:txBody>
          <a:bodyPr/>
          <a:lstStyle/>
          <a:p>
            <a:r>
              <a:rPr lang="en-US">
                <a:latin typeface="Cambria Math" panose="02040503050406030204" pitchFamily="18" charset="0"/>
                <a:ea typeface="Cambria Math" panose="02040503050406030204" pitchFamily="18" charset="0"/>
              </a:rPr>
              <a:t>objects</a:t>
            </a:r>
          </a:p>
        </p:txBody>
      </p:sp>
      <p:sp>
        <p:nvSpPr>
          <p:cNvPr id="3" name="Chỗ dành sẵn cho Nội dung 2">
            <a:extLst>
              <a:ext uri="{FF2B5EF4-FFF2-40B4-BE49-F238E27FC236}">
                <a16:creationId xmlns:a16="http://schemas.microsoft.com/office/drawing/2014/main" id="{0ABB061B-F616-4F69-94A4-312BC2D74817}"/>
              </a:ext>
            </a:extLst>
          </p:cNvPr>
          <p:cNvSpPr>
            <a:spLocks noGrp="1"/>
          </p:cNvSpPr>
          <p:nvPr>
            <p:ph idx="1"/>
          </p:nvPr>
        </p:nvSpPr>
        <p:spPr>
          <a:xfrm>
            <a:off x="581192" y="2180496"/>
            <a:ext cx="11029615" cy="4172178"/>
          </a:xfrm>
        </p:spPr>
        <p:txBody>
          <a:bodyPr/>
          <a:lstStyle/>
          <a:p>
            <a:r>
              <a:rPr lang="en-US">
                <a:latin typeface="Cambria Math" panose="02040503050406030204" pitchFamily="18" charset="0"/>
                <a:ea typeface="Cambria Math" panose="02040503050406030204" pitchFamily="18" charset="0"/>
              </a:rPr>
              <a:t>Nâng cao kiến thức lịch sử của học sinh, sinh viên Việt Nam.</a:t>
            </a:r>
          </a:p>
          <a:p>
            <a:r>
              <a:rPr lang="en-US">
                <a:latin typeface="Cambria Math" panose="02040503050406030204" pitchFamily="18" charset="0"/>
                <a:ea typeface="Cambria Math" panose="02040503050406030204" pitchFamily="18" charset="0"/>
              </a:rPr>
              <a:t>Đem lại hứng thú cho việc học lịch sử.</a:t>
            </a:r>
          </a:p>
          <a:p>
            <a:r>
              <a:rPr lang="en-US">
                <a:latin typeface="Cambria Math" panose="02040503050406030204" pitchFamily="18" charset="0"/>
                <a:ea typeface="Cambria Math" panose="02040503050406030204" pitchFamily="18" charset="0"/>
              </a:rPr>
              <a:t>Giúp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học tiếp thu nhanh chóng.</a:t>
            </a:r>
          </a:p>
          <a:p>
            <a:r>
              <a:rPr lang="en-US">
                <a:latin typeface="Cambria Math" panose="02040503050406030204" pitchFamily="18" charset="0"/>
                <a:ea typeface="Cambria Math" panose="02040503050406030204" pitchFamily="18" charset="0"/>
              </a:rPr>
              <a:t>Tiếp cận kiến thức dễ dàng h</a:t>
            </a:r>
            <a:r>
              <a:rPr lang="vi-VN">
                <a:latin typeface="Cambria Math" panose="02040503050406030204" pitchFamily="18" charset="0"/>
                <a:ea typeface="Cambria Math" panose="02040503050406030204" pitchFamily="18" charset="0"/>
              </a:rPr>
              <a:t>ơ</a:t>
            </a:r>
            <a:r>
              <a:rPr lang="en-US">
                <a:latin typeface="Cambria Math" panose="02040503050406030204" pitchFamily="18" charset="0"/>
                <a:ea typeface="Cambria Math" panose="02040503050406030204" pitchFamily="18" charset="0"/>
              </a:rPr>
              <a:t>n.</a:t>
            </a:r>
          </a:p>
          <a:p>
            <a:r>
              <a:rPr lang="en-US">
                <a:latin typeface="Cambria Math" panose="02040503050406030204" pitchFamily="18" charset="0"/>
                <a:ea typeface="Cambria Math" panose="02040503050406030204" pitchFamily="18" charset="0"/>
              </a:rPr>
              <a:t>Giảm việc sử dụng sách bằng sách điện tử.</a:t>
            </a:r>
          </a:p>
          <a:p>
            <a:r>
              <a:rPr lang="en-US">
                <a:latin typeface="Cambria Math" panose="02040503050406030204" pitchFamily="18" charset="0"/>
                <a:ea typeface="Cambria Math" panose="02040503050406030204" pitchFamily="18" charset="0"/>
              </a:rPr>
              <a:t>Các thông tin cung cấp chính xác, ngắn gọn, xúc tích và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đảm bảo.</a:t>
            </a:r>
          </a:p>
          <a:p>
            <a:r>
              <a:rPr lang="en-US">
                <a:latin typeface="Cambria Math" panose="02040503050406030204" pitchFamily="18" charset="0"/>
                <a:ea typeface="Cambria Math" panose="02040503050406030204" pitchFamily="18" charset="0"/>
              </a:rPr>
              <a:t>Có thể tra cứu thông tin liên quan đến phần đáp án giúp việc tra cứu hiệu quả h</a:t>
            </a:r>
            <a:r>
              <a:rPr lang="vi-VN">
                <a:latin typeface="Cambria Math" panose="02040503050406030204" pitchFamily="18" charset="0"/>
                <a:ea typeface="Cambria Math" panose="02040503050406030204" pitchFamily="18" charset="0"/>
              </a:rPr>
              <a:t>ơ</a:t>
            </a:r>
            <a:r>
              <a:rPr lang="en-US">
                <a:latin typeface="Cambria Math" panose="02040503050406030204" pitchFamily="18" charset="0"/>
                <a:ea typeface="Cambria Math" panose="02040503050406030204" pitchFamily="18" charset="0"/>
              </a:rPr>
              <a:t>n.</a:t>
            </a:r>
          </a:p>
          <a:p>
            <a:r>
              <a:rPr lang="en-US">
                <a:latin typeface="Cambria Math" panose="02040503050406030204" pitchFamily="18" charset="0"/>
                <a:ea typeface="Cambria Math" panose="02040503050406030204" pitchFamily="18" charset="0"/>
              </a:rPr>
              <a:t>Dùng đ</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ợc trên nhiều thiết bị.</a:t>
            </a:r>
          </a:p>
          <a:p>
            <a:r>
              <a:rPr lang="en-US">
                <a:latin typeface="Cambria Math" panose="02040503050406030204" pitchFamily="18" charset="0"/>
                <a:ea typeface="Cambria Math" panose="02040503050406030204" pitchFamily="18" charset="0"/>
              </a:rPr>
              <a:t>Dễ dàng sử dụng đối với những ng</a:t>
            </a:r>
            <a:r>
              <a:rPr lang="vi-VN">
                <a:latin typeface="Cambria Math" panose="02040503050406030204" pitchFamily="18" charset="0"/>
                <a:ea typeface="Cambria Math" panose="02040503050406030204" pitchFamily="18" charset="0"/>
              </a:rPr>
              <a:t>ư</a:t>
            </a:r>
            <a:r>
              <a:rPr lang="en-US">
                <a:latin typeface="Cambria Math" panose="02040503050406030204" pitchFamily="18" charset="0"/>
                <a:ea typeface="Cambria Math" panose="02040503050406030204" pitchFamily="18" charset="0"/>
              </a:rPr>
              <a:t>ời không rành về công nghệ.</a:t>
            </a:r>
          </a:p>
          <a:p>
            <a:endParaRPr lang="en-US">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653121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30</TotalTime>
  <Words>1134</Words>
  <Application>Microsoft Office PowerPoint</Application>
  <PresentationFormat>Màn hình rộng</PresentationFormat>
  <Paragraphs>123</Paragraphs>
  <Slides>37</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37</vt:i4>
      </vt:variant>
    </vt:vector>
  </HeadingPairs>
  <TitlesOfParts>
    <vt:vector size="42" baseType="lpstr">
      <vt:lpstr>Cambria Math</vt:lpstr>
      <vt:lpstr>Gill Sans MT</vt:lpstr>
      <vt:lpstr>Tahoma</vt:lpstr>
      <vt:lpstr>Wingdings 2</vt:lpstr>
      <vt:lpstr>Dividend</vt:lpstr>
      <vt:lpstr>PHÂN TÍCH VÀ QUẢN LÝ YÊU CẦU PHẦN MỀM</vt:lpstr>
      <vt:lpstr>Nội dung</vt:lpstr>
      <vt:lpstr>Giới thiệu đề tài</vt:lpstr>
      <vt:lpstr>Nguyên nhân chọn đề tài</vt:lpstr>
      <vt:lpstr>Việc học lịch sử nhàm chán, không có nhiều hứng thú</vt:lpstr>
      <vt:lpstr>Kiến thức lịch sử bị hỏng</vt:lpstr>
      <vt:lpstr>Quá trình làm việc</vt:lpstr>
      <vt:lpstr>Goals</vt:lpstr>
      <vt:lpstr>objects</vt:lpstr>
      <vt:lpstr>Các ứng dụng tương tự Sách Giáo khoa</vt:lpstr>
      <vt:lpstr>Các ứng dụng tương tự Wikipedia (Internet)</vt:lpstr>
      <vt:lpstr>Các ứng dụng tương tự sim simi</vt:lpstr>
      <vt:lpstr>Thu thập yêu cầu</vt:lpstr>
      <vt:lpstr>Thu thập yêu cầu Kinh nghiệm bản thân</vt:lpstr>
      <vt:lpstr>Thu thập yêu cầu Khảo sát online</vt:lpstr>
      <vt:lpstr>Thu thập yêu cầu phỏng vấn thực tế</vt:lpstr>
      <vt:lpstr>Thu thập yêu cầu khảo sát ứng dụng tương tự</vt:lpstr>
      <vt:lpstr>Phân tích yêu cầu sơ đồ use case</vt:lpstr>
      <vt:lpstr>Prototype Đăng nhập (Mobile ver)</vt:lpstr>
      <vt:lpstr>Prototype Màn hình chính (Mobile ver)</vt:lpstr>
      <vt:lpstr>Prototype chat (Mobile ver)</vt:lpstr>
      <vt:lpstr>Prototype nội dung (Mobile ver)</vt:lpstr>
      <vt:lpstr>Prototype category (Mobile ver)</vt:lpstr>
      <vt:lpstr>Prototype mỗi ngày một sự kiện (Mobile ver)</vt:lpstr>
      <vt:lpstr>Prototype lịch sử xem (Mobile ver)</vt:lpstr>
      <vt:lpstr>Prototype cài đặt (Mobile ver)</vt:lpstr>
      <vt:lpstr>Prototype Đăng nhập (web ver)</vt:lpstr>
      <vt:lpstr>Prototype màn hình chính(web ver)</vt:lpstr>
      <vt:lpstr>Prototype chat(web ver)</vt:lpstr>
      <vt:lpstr>Prototype lịch sử xem (web ver)</vt:lpstr>
      <vt:lpstr>Prototype minigame (web ver)</vt:lpstr>
      <vt:lpstr>Prototype cài đặt (web ver)</vt:lpstr>
      <vt:lpstr>Đánh giá</vt:lpstr>
      <vt:lpstr>Đánh giá thuận lợi</vt:lpstr>
      <vt:lpstr>Đánh giá khó khăn</vt:lpstr>
      <vt:lpstr>Đánh giá kinh nghiệm</vt:lpstr>
      <vt:lpstr>Cảm ơn mọi người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QUẢN LÝ YÊU CẦU PHẦN MỀM</dc:title>
  <dc:creator>An Hoa</dc:creator>
  <cp:lastModifiedBy>An Hoa</cp:lastModifiedBy>
  <cp:revision>5</cp:revision>
  <dcterms:created xsi:type="dcterms:W3CDTF">2019-05-27T10:21:25Z</dcterms:created>
  <dcterms:modified xsi:type="dcterms:W3CDTF">2019-05-27T11:02:58Z</dcterms:modified>
</cp:coreProperties>
</file>