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Lst>
  <p:sldIdLst>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 r:id="rId23" id="273"/>
    <p:sldId r:id="rId24" id="274"/>
    <p:sldId r:id="rId25" id="275"/>
    <p:sldId r:id="rId26" id="276"/>
    <p:sldId r:id="rId27" id="277"/>
    <p:sldId r:id="rId28" id="278"/>
    <p:sldId r:id="rId29" id="279"/>
    <p:sldId r:id="rId30" id="280"/>
  </p:sldIdLst>
  <p:sldSz cx="12192000" cy="6858000" type="screen16x9"/>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presProps" Target="presProps.xml" /><Relationship Id="rId30" Type="http://schemas.openxmlformats.org/officeDocument/2006/relationships/slide" Target="slides/slide24.xml" /><Relationship Id="rId31" Type="http://schemas.openxmlformats.org/officeDocument/2006/relationships/tags" Target="tags/tag1.xml" /><Relationship Id="rId4" Type="http://schemas.openxmlformats.org/officeDocument/2006/relationships/viewProps" Target="viewProps.xml" /><Relationship Id="rId5" Type="http://schemas.openxmlformats.org/officeDocument/2006/relationships/theme" Target="theme/theme1.xml" /><Relationship Id="rId6" Type="http://schemas.openxmlformats.org/officeDocument/2006/relationships/tableStyles" Target="tableStyles.xml" /><Relationship Id="rId7" Type="http://schemas.openxmlformats.org/officeDocument/2006/relationships/slide" Target="slides/slide1.xml" /><Relationship Id="rId8" Type="http://schemas.openxmlformats.org/officeDocument/2006/relationships/slide" Target="slides/slide2.xml" /><Relationship Id="rId9" Type="http://schemas.openxmlformats.org/officeDocument/2006/relationships/slide" Target="slides/slide3.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idx="1"/>
          </p:nvPr>
        </p:nvSpPr>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smtClean="0"/>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3/4/2014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smtClean="0"/>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image" Target="../media/image2.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1514467"/>
            <a:ext cx="11038043"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1">
                <a:solidFill>
                  <a:srgbClr val="FFFFFF"/>
                </a:solidFill>
                <a:latin typeface="微软雅黑"/>
              </a:rPr>
              <a:t>浦东机场中转路线优化研究</a:t>
            </a:r>
          </a:p>
        </p:txBody>
      </p:sp>
      <p:sp>
        <p:nvSpPr>
          <p:cNvPr id="3" name="New shape"/>
          <p:cNvSpPr/>
          <p:nvPr/>
        </p:nvSpPr>
        <p:spPr>
          <a:xfrm>
            <a:off x="622800" y="3101012"/>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101012"/>
            <a:ext cx="11038043"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dirty="1">
                <a:solidFill>
                  <a:srgbClr val="C560FF"/>
                </a:solidFill>
                <a:latin typeface="微软雅黑"/>
              </a:rPr>
              <a:t>基于室内导航与计算机视觉技术</a:t>
            </a:r>
          </a:p>
        </p:txBody>
      </p:sp>
      <p:sp>
        <p:nvSpPr>
          <p:cNvPr id="5"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4138368"/>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FFFFFF"/>
                </a:solidFill>
                <a:latin typeface="微软雅黑"/>
              </a:rPr>
              <a:t>作者：讯飞智文</a:t>
            </a:r>
          </a:p>
        </p:txBody>
      </p:sp>
      <p:sp>
        <p:nvSpPr>
          <p:cNvPr id="9" name="New shape"/>
          <p:cNvSpPr/>
          <p:nvPr/>
        </p:nvSpPr>
        <p:spPr>
          <a:xfrm>
            <a:off x="611778" y="4740950"/>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FFFFFF"/>
                </a:solidFill>
                <a:latin typeface="微软雅黑"/>
              </a:rPr>
              <a:t>汇报时间: 2024/09/19</a:t>
            </a:r>
          </a:p>
        </p:txBody>
      </p:sp>
    </p:spTree>
  </p:cSld>
  <p:clrMapOvr>
    <a:masterClrMapping/>
  </p:clrMapOvr>
  <p:transition spd="fast"/>
  <p:timing>
    <p:tnLst>
      <p:par>
        <p:cTn id="1"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显示技术与跟踪技术</a:t>
            </a:r>
          </a:p>
        </p:txBody>
      </p:sp>
      <p:sp>
        <p:nvSpPr>
          <p:cNvPr id="4" name="New shape"/>
          <p:cNvSpPr/>
          <p:nvPr/>
        </p:nvSpPr>
        <p:spPr>
          <a:xfrm>
            <a:off x="1558800" y="2878466"/>
            <a:ext cx="2744215"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显示技术在AR中扮演着核心角色，通过多种设备类型如头盔和手持设备，实现虚拟信息与真实世界的融合，为AR体验提供视觉基础。</a:t>
            </a:r>
          </a:p>
        </p:txBody>
      </p:sp>
      <p:sp>
        <p:nvSpPr>
          <p:cNvPr id="5" name="New shape"/>
          <p:cNvSpPr/>
          <p:nvPr/>
        </p:nvSpPr>
        <p:spPr>
          <a:xfrm>
            <a:off x="1556410" y="1627200"/>
            <a:ext cx="2580658" cy="1124265"/>
          </a:xfrm>
          <a:prstGeom prst="roundRect">
            <a:avLst>
              <a:gd name="adj" fmla="val 10888"/>
            </a:avLst>
          </a:prstGeom>
          <a:solidFill>
            <a:srgbClr val="160B3A"/>
          </a:solidFill>
          <a:ln w="6350">
            <a:solidFill>
              <a:srgbClr val="6764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560FF"/>
                </a:solidFill>
                <a:latin typeface="微软雅黑"/>
              </a:rPr>
              <a:t>显示技术的类型与应用</a:t>
            </a:r>
          </a:p>
        </p:txBody>
      </p:sp>
      <p:sp>
        <p:nvSpPr>
          <p:cNvPr id="6" name="New shape"/>
          <p:cNvSpPr/>
          <p:nvPr/>
        </p:nvSpPr>
        <p:spPr>
          <a:xfrm>
            <a:off x="4430015" y="2878466"/>
            <a:ext cx="2744215"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光学透射式头盔显示器允许用户直接观察真实环境，同时叠加虚拟图像，通过先进的光学设计实现了高效的虚实融合，增强了AR的沉浸感。</a:t>
            </a:r>
          </a:p>
        </p:txBody>
      </p:sp>
      <p:sp>
        <p:nvSpPr>
          <p:cNvPr id="7" name="New shape"/>
          <p:cNvSpPr/>
          <p:nvPr/>
        </p:nvSpPr>
        <p:spPr>
          <a:xfrm>
            <a:off x="4427625" y="1627200"/>
            <a:ext cx="2580660" cy="1124265"/>
          </a:xfrm>
          <a:prstGeom prst="roundRect">
            <a:avLst>
              <a:gd name="adj" fmla="val 10888"/>
            </a:avLst>
          </a:prstGeom>
          <a:solidFill>
            <a:srgbClr val="160B3A"/>
          </a:solidFill>
          <a:ln w="6350">
            <a:solidFill>
              <a:srgbClr val="6764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560FF"/>
                </a:solidFill>
                <a:latin typeface="微软雅黑"/>
              </a:rPr>
              <a:t>光学透射式头盔显示器</a:t>
            </a:r>
          </a:p>
        </p:txBody>
      </p:sp>
      <p:sp>
        <p:nvSpPr>
          <p:cNvPr id="8" name="New shape"/>
          <p:cNvSpPr/>
          <p:nvPr/>
        </p:nvSpPr>
        <p:spPr>
          <a:xfrm>
            <a:off x="7301229" y="2402270"/>
            <a:ext cx="2744216"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跟踪技术利用GPS、无线网、光学跟踪等方法，精确捕捉设备或用户的运动，确保虚拟信息能准确叠加于真实世界，提升AR互动性和真实感。</a:t>
            </a:r>
          </a:p>
        </p:txBody>
      </p:sp>
      <p:sp>
        <p:nvSpPr>
          <p:cNvPr id="9" name="New shape"/>
          <p:cNvSpPr/>
          <p:nvPr/>
        </p:nvSpPr>
        <p:spPr>
          <a:xfrm>
            <a:off x="7298959" y="1627201"/>
            <a:ext cx="2532802" cy="648071"/>
          </a:xfrm>
          <a:prstGeom prst="roundRect">
            <a:avLst>
              <a:gd name="adj" fmla="val 20033"/>
            </a:avLst>
          </a:prstGeom>
          <a:solidFill>
            <a:srgbClr val="160B3A"/>
          </a:solidFill>
          <a:ln w="6350">
            <a:solidFill>
              <a:srgbClr val="6764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560FF"/>
                </a:solidFill>
                <a:latin typeface="微软雅黑"/>
              </a:rPr>
              <a:t>跟踪技术的多样性</a:t>
            </a:r>
          </a:p>
        </p:txBody>
      </p:sp>
    </p:spTree>
  </p:cSld>
  <p:clrMapOvr>
    <a:masterClrMapping/>
  </p:clrMapOvr>
  <p:transition spd="fast"/>
  <p:timing>
    <p:tnLst>
      <p:par>
        <p:cTn id="1"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交互技术与可视化技术</a:t>
            </a:r>
          </a:p>
        </p:txBody>
      </p:sp>
      <p:sp>
        <p:nvSpPr>
          <p:cNvPr id="4" name="New shape"/>
          <p:cNvSpPr/>
          <p:nvPr/>
        </p:nvSpPr>
        <p:spPr>
          <a:xfrm>
            <a:off x="1774800" y="1555200"/>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交互技术的种类</a:t>
            </a:r>
            <a:br>
              <a:rPr sz="1800" dirty="1">
                <a:latin typeface="微软雅黑"/>
              </a:rPr>
            </a:br>
          </a:p>
          <a:p>
            <a:pPr algn="l">
              <a:lnSpc>
                <a:spcPct val="150000"/>
              </a:lnSpc>
            </a:pPr>
            <a:r>
              <a:rPr sz="1575" b="0" i="0" dirty="1">
                <a:solidFill>
                  <a:srgbClr val="FFFFFF"/>
                </a:solidFill>
                <a:latin typeface="微软雅黑"/>
              </a:rPr>
              <a:t>交互技术涵盖设备交互、肢体交互、手势交互、语音交互、触摸交互和眼动交互以及脑机接口，它们通过不同的方式实现人与机器之间的信息交换。</a:t>
            </a:r>
          </a:p>
        </p:txBody>
      </p:sp>
      <p:sp>
        <p:nvSpPr>
          <p:cNvPr id="5" name="New shape"/>
          <p:cNvSpPr/>
          <p:nvPr/>
        </p:nvSpPr>
        <p:spPr>
          <a:xfrm>
            <a:off x="1774800" y="3089496"/>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可视化技术的概述</a:t>
            </a:r>
            <a:br>
              <a:rPr sz="1800" dirty="1">
                <a:latin typeface="微软雅黑"/>
              </a:rPr>
            </a:br>
          </a:p>
          <a:p>
            <a:pPr algn="l">
              <a:lnSpc>
                <a:spcPct val="150000"/>
              </a:lnSpc>
            </a:pPr>
            <a:r>
              <a:rPr sz="1575" b="0" i="0" dirty="1">
                <a:solidFill>
                  <a:srgbClr val="FFFFFF"/>
                </a:solidFill>
                <a:latin typeface="微软雅黑"/>
              </a:rPr>
              <a:t>可视化技术通过在真实场景中的物体上叠加虚拟信息，不仅增强了信息的可理解性，还提供了对物体的深入解释或信息标注，丰富了用户的视觉体验。</a:t>
            </a:r>
          </a:p>
        </p:txBody>
      </p:sp>
      <p:sp>
        <p:nvSpPr>
          <p:cNvPr id="6" name="New shape"/>
          <p:cNvSpPr/>
          <p:nvPr/>
        </p:nvSpPr>
        <p:spPr>
          <a:xfrm>
            <a:off x="1774800" y="4623792"/>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交互技术与可视化技术的融合</a:t>
            </a:r>
            <a:br>
              <a:rPr sz="1800" dirty="1">
                <a:latin typeface="微软雅黑"/>
              </a:rPr>
            </a:br>
          </a:p>
          <a:p>
            <a:pPr algn="l">
              <a:lnSpc>
                <a:spcPct val="150000"/>
              </a:lnSpc>
            </a:pPr>
            <a:r>
              <a:rPr sz="1575" b="0" i="0" dirty="1">
                <a:solidFill>
                  <a:srgbClr val="FFFFFF"/>
                </a:solidFill>
                <a:latin typeface="微软雅黑"/>
              </a:rPr>
              <a:t>交互技术与可视化技术的结合，使得用户能够通过直观的操作与系统进行互动，同时通过可视化技术获得实时反馈，提升了操作的效率和准确性。</a:t>
            </a:r>
          </a:p>
        </p:txBody>
      </p:sp>
      <p:sp>
        <p:nvSpPr>
          <p:cNvPr id="7" name="New shape"/>
          <p:cNvSpPr/>
          <p:nvPr/>
        </p:nvSpPr>
        <p:spPr>
          <a:xfrm>
            <a:off x="1270800" y="1555200"/>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132B"/>
        </a:solid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ln>
            <a:noFill/>
          </a:ln>
        </p:spPr>
      </p:pic>
      <p:pic>
        <p:nvPicPr>
          <p:cNvPr id="3" name="New picture"/>
          <p:cNvPicPr/>
          <p:nvPr/>
        </p:nvPicPr>
        <p:blipFill>
          <a:blip r:embed="rId3"/>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C560FF"/>
                </a:solidFill>
                <a:latin typeface="微软雅黑"/>
              </a:rPr>
              <a:t>04</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6764FB"/>
                </a:solidFill>
                <a:latin typeface="微软雅黑"/>
              </a:rPr>
              <a:t>系统架构与实现</a:t>
            </a:r>
          </a:p>
        </p:txBody>
      </p:sp>
    </p:spTree>
  </p:cSld>
  <p:clrMapOvr>
    <a:masterClrMapping/>
  </p:clrMapOvr>
  <p:transition spd="fast"/>
  <p:timing>
    <p:tnLst>
      <p:par>
        <p:cTn id="1"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需求分析与功能模块</a:t>
            </a:r>
          </a:p>
        </p:txBody>
      </p:sp>
      <p:sp>
        <p:nvSpPr>
          <p:cNvPr id="4" name="New shape"/>
          <p:cNvSpPr/>
          <p:nvPr/>
        </p:nvSpPr>
        <p:spPr>
          <a:xfrm>
            <a:off x="1558800" y="1627201"/>
            <a:ext cx="3040541" cy="3627440"/>
          </a:xfrm>
          <a:prstGeom prst="roundRect">
            <a:avLst>
              <a:gd name="adj" fmla="val 10000"/>
            </a:avLst>
          </a:prstGeom>
          <a:solidFill>
            <a:srgbClr val="160B3A"/>
          </a:solidFill>
          <a:ln w="6350">
            <a:solidFill>
              <a:srgbClr val="C56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C560FF"/>
                </a:solidFill>
                <a:latin typeface="微软雅黑"/>
              </a:rPr>
              <a:t>功能性需求</a:t>
            </a:r>
            <a:br>
              <a:rPr sz="1800" dirty="1">
                <a:latin typeface="微软雅黑"/>
              </a:rPr>
            </a:br>
          </a:p>
          <a:p>
            <a:pPr algn="l">
              <a:lnSpc>
                <a:spcPct val="150000"/>
              </a:lnSpc>
            </a:pPr>
            <a:r>
              <a:rPr sz="1575" b="0" i="0" dirty="1">
                <a:solidFill>
                  <a:srgbClr val="FFFFFF"/>
                </a:solidFill>
                <a:latin typeface="微软雅黑"/>
              </a:rPr>
              <a:t>功能性需求涉及旅客中转引导工作，包括路线导航、地图管理（采集、生成、管理），以及支持决策和数据分析，确保旅客能够高效地找到目标地点。</a:t>
            </a:r>
            <a:br>
              <a:rPr sz="1800" dirty="1">
                <a:latin typeface="微软雅黑"/>
              </a:rPr>
            </a:br>
          </a:p>
        </p:txBody>
      </p:sp>
      <p:sp>
        <p:nvSpPr>
          <p:cNvPr id="5" name="New shape"/>
          <p:cNvSpPr/>
          <p:nvPr/>
        </p:nvSpPr>
        <p:spPr>
          <a:xfrm>
            <a:off x="4726341" y="1627201"/>
            <a:ext cx="3040532" cy="3627440"/>
          </a:xfrm>
          <a:prstGeom prst="roundRect">
            <a:avLst>
              <a:gd name="adj" fmla="val 9999"/>
            </a:avLst>
          </a:prstGeom>
          <a:solidFill>
            <a:srgbClr val="160B3A"/>
          </a:solidFill>
          <a:ln w="6350">
            <a:solidFill>
              <a:srgbClr val="C56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C560FF"/>
                </a:solidFill>
                <a:latin typeface="微软雅黑"/>
              </a:rPr>
              <a:t>非功能性需求</a:t>
            </a:r>
            <a:br>
              <a:rPr sz="1800" dirty="1">
                <a:latin typeface="微软雅黑"/>
              </a:rPr>
            </a:br>
          </a:p>
          <a:p>
            <a:pPr algn="l">
              <a:lnSpc>
                <a:spcPct val="150000"/>
              </a:lnSpc>
            </a:pPr>
            <a:r>
              <a:rPr sz="1575" b="0" i="0" dirty="1">
                <a:solidFill>
                  <a:srgbClr val="FFFFFF"/>
                </a:solidFill>
                <a:latin typeface="微软雅黑"/>
              </a:rPr>
              <a:t>非功能性需求包括运行环境、性能要求、相关标准规范及可扩展性等，确保系统在各种环境下都能稳定运行，满足不同场景下的使用需求。</a:t>
            </a:r>
            <a:br>
              <a:rPr sz="1800" dirty="1">
                <a:latin typeface="微软雅黑"/>
              </a:rPr>
            </a:br>
          </a:p>
        </p:txBody>
      </p:sp>
      <p:sp>
        <p:nvSpPr>
          <p:cNvPr id="6" name="New shape"/>
          <p:cNvSpPr/>
          <p:nvPr/>
        </p:nvSpPr>
        <p:spPr>
          <a:xfrm>
            <a:off x="7893875" y="1627201"/>
            <a:ext cx="3040541" cy="3627439"/>
          </a:xfrm>
          <a:prstGeom prst="roundRect">
            <a:avLst>
              <a:gd name="adj" fmla="val 10000"/>
            </a:avLst>
          </a:prstGeom>
          <a:solidFill>
            <a:srgbClr val="160B3A"/>
          </a:solidFill>
          <a:ln w="6350">
            <a:solidFill>
              <a:srgbClr val="C56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C560FF"/>
                </a:solidFill>
                <a:latin typeface="微软雅黑"/>
              </a:rPr>
              <a:t>功能模块划分</a:t>
            </a:r>
            <a:br>
              <a:rPr sz="1800" dirty="1">
                <a:latin typeface="微软雅黑"/>
              </a:rPr>
            </a:br>
          </a:p>
          <a:p>
            <a:pPr algn="l">
              <a:lnSpc>
                <a:spcPct val="150000"/>
              </a:lnSpc>
            </a:pPr>
            <a:r>
              <a:rPr sz="1575" b="0" i="0" dirty="1">
                <a:solidFill>
                  <a:srgbClr val="FFFFFF"/>
                </a:solidFill>
                <a:latin typeface="微软雅黑"/>
              </a:rPr>
              <a:t>功能模块包括前端采集、后端处理、场景管理、配置管理、数据分析、系统管理界面和用户界面，各模块协同工作，实现旅客中转引导的全过程。</a:t>
            </a:r>
            <a:br>
              <a:rPr sz="1800" dirty="1">
                <a:latin typeface="微软雅黑"/>
              </a:rPr>
            </a:br>
          </a:p>
        </p:txBody>
      </p:sp>
    </p:spTree>
  </p:cSld>
  <p:clrMapOvr>
    <a:masterClrMapping/>
  </p:clrMapOvr>
  <p:transition spd="fast"/>
  <p:timing>
    <p:tnLst>
      <p:par>
        <p:cTn id="1"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架构设计四层结构</a:t>
            </a:r>
          </a:p>
        </p:txBody>
      </p:sp>
      <p:sp>
        <p:nvSpPr>
          <p:cNvPr id="4" name="New shape"/>
          <p:cNvSpPr/>
          <p:nvPr/>
        </p:nvSpPr>
        <p:spPr>
          <a:xfrm>
            <a:off x="6458401" y="1555200"/>
            <a:ext cx="4545078"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业务架构</a:t>
            </a:r>
          </a:p>
          <a:p>
            <a:pPr algn="l">
              <a:lnSpc>
                <a:spcPct val="150000"/>
              </a:lnSpc>
            </a:pPr>
            <a:r>
              <a:rPr sz="1575" b="0" i="0" dirty="1">
                <a:solidFill>
                  <a:srgbClr val="FFFFFF"/>
                </a:solidFill>
                <a:latin typeface="微软雅黑"/>
              </a:rPr>
              <a:t>业务架构关注企业的核心业务流程和组织结构，通过明确业务策略和目标，为系统架构提供方向，确保技术解决方案与企业战略紧密对齐。</a:t>
            </a:r>
          </a:p>
        </p:txBody>
      </p:sp>
      <p:sp>
        <p:nvSpPr>
          <p:cNvPr id="5" name="New shape"/>
          <p:cNvSpPr/>
          <p:nvPr/>
        </p:nvSpPr>
        <p:spPr>
          <a:xfrm>
            <a:off x="981860" y="2390401"/>
            <a:ext cx="4545077"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C560FF"/>
                </a:solidFill>
                <a:latin typeface="微软雅黑"/>
              </a:rPr>
              <a:t>系统架构</a:t>
            </a:r>
          </a:p>
          <a:p>
            <a:pPr algn="r">
              <a:lnSpc>
                <a:spcPct val="150000"/>
              </a:lnSpc>
            </a:pPr>
            <a:r>
              <a:rPr sz="1575" b="0" i="0" dirty="1">
                <a:solidFill>
                  <a:srgbClr val="FFFFFF"/>
                </a:solidFill>
                <a:latin typeface="微软雅黑"/>
              </a:rPr>
              <a:t>系统架构定义了系统的技术组件以及这些组件之间的交互方式，包括硬件、软件、网络等，旨在实现高性能、可扩展和安全的系统设计。</a:t>
            </a:r>
          </a:p>
        </p:txBody>
      </p:sp>
      <p:sp>
        <p:nvSpPr>
          <p:cNvPr id="6" name="New shape"/>
          <p:cNvSpPr/>
          <p:nvPr/>
        </p:nvSpPr>
        <p:spPr>
          <a:xfrm>
            <a:off x="6458401" y="3365807"/>
            <a:ext cx="4554174"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数据架构</a:t>
            </a:r>
          </a:p>
          <a:p>
            <a:pPr algn="l">
              <a:lnSpc>
                <a:spcPct val="150000"/>
              </a:lnSpc>
            </a:pPr>
            <a:r>
              <a:rPr sz="1575" b="0" i="0" dirty="1">
                <a:solidFill>
                  <a:srgbClr val="FFFFFF"/>
                </a:solidFill>
                <a:latin typeface="微软雅黑"/>
              </a:rPr>
              <a:t>数据架构涉及数据的逻辑结构和物理存储，包括数据模型、数据库设计以及数据管理策略，确保数据的一致性、可靠性和高效访问。</a:t>
            </a:r>
          </a:p>
        </p:txBody>
      </p:sp>
      <p:sp>
        <p:nvSpPr>
          <p:cNvPr id="7" name="New shape"/>
          <p:cNvSpPr/>
          <p:nvPr/>
        </p:nvSpPr>
        <p:spPr>
          <a:xfrm>
            <a:off x="5965200" y="1926000"/>
            <a:ext cx="39600" cy="4644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1"/>
            <a:ext cx="39600" cy="604606"/>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3736607"/>
            <a:ext cx="39600" cy="4572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3132B"/>
        </a:solid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ln>
            <a:noFill/>
          </a:ln>
        </p:spPr>
      </p:pic>
      <p:pic>
        <p:nvPicPr>
          <p:cNvPr id="3" name="New picture"/>
          <p:cNvPicPr/>
          <p:nvPr/>
        </p:nvPicPr>
        <p:blipFill>
          <a:blip r:embed="rId3"/>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C560FF"/>
                </a:solidFill>
                <a:latin typeface="微软雅黑"/>
              </a:rPr>
              <a:t>05</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6764FB"/>
                </a:solidFill>
                <a:latin typeface="微软雅黑"/>
              </a:rPr>
              <a:t>关键技术研究</a:t>
            </a:r>
          </a:p>
        </p:txBody>
      </p:sp>
    </p:spTree>
  </p:cSld>
  <p:clrMapOvr>
    <a:masterClrMapping/>
  </p:clrMapOvr>
  <p:transition spd="fast"/>
  <p:timing>
    <p:tnLst>
      <p:par>
        <p:cTn id="1"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视觉SLAM与后端优化</a:t>
            </a:r>
          </a:p>
        </p:txBody>
      </p:sp>
      <p:sp>
        <p:nvSpPr>
          <p:cNvPr id="4" name="New shape"/>
          <p:cNvSpPr/>
          <p:nvPr/>
        </p:nvSpPr>
        <p:spPr>
          <a:xfrm>
            <a:off x="1774800" y="1555200"/>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后端优化的重要性</a:t>
            </a:r>
            <a:br>
              <a:rPr sz="1800" dirty="1">
                <a:latin typeface="微软雅黑"/>
              </a:rPr>
            </a:br>
          </a:p>
          <a:p>
            <a:pPr algn="l">
              <a:lnSpc>
                <a:spcPct val="150000"/>
              </a:lnSpc>
            </a:pPr>
            <a:r>
              <a:rPr sz="1575" b="0" i="0" dirty="1">
                <a:solidFill>
                  <a:srgbClr val="FFFFFF"/>
                </a:solidFill>
                <a:latin typeface="微软雅黑"/>
              </a:rPr>
              <a:t>后端优化在视觉SLAM中扮演着至关重要的角色，通过整合和优化数据来提高定位与地图构建的准确性和一致性，解决误差累积问题。</a:t>
            </a:r>
          </a:p>
        </p:txBody>
      </p:sp>
      <p:sp>
        <p:nvSpPr>
          <p:cNvPr id="5" name="New shape"/>
          <p:cNvSpPr/>
          <p:nvPr/>
        </p:nvSpPr>
        <p:spPr>
          <a:xfrm>
            <a:off x="1774800" y="3089496"/>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关键帧选取的作用</a:t>
            </a:r>
            <a:br>
              <a:rPr sz="1800" dirty="1">
                <a:latin typeface="微软雅黑"/>
              </a:rPr>
            </a:br>
          </a:p>
          <a:p>
            <a:pPr algn="l">
              <a:lnSpc>
                <a:spcPct val="150000"/>
              </a:lnSpc>
            </a:pPr>
            <a:r>
              <a:rPr sz="1575" b="0" i="0" dirty="1">
                <a:solidFill>
                  <a:srgbClr val="FFFFFF"/>
                </a:solidFill>
                <a:latin typeface="微软雅黑"/>
              </a:rPr>
              <a:t>在后端优化过程中，关键帧的选取对于提升优化效率和准确性至关重要，它帮助系统确定哪些图像帧对于减少累积误差和提高地图质量最为关键。</a:t>
            </a:r>
          </a:p>
        </p:txBody>
      </p:sp>
      <p:sp>
        <p:nvSpPr>
          <p:cNvPr id="6" name="New shape"/>
          <p:cNvSpPr/>
          <p:nvPr/>
        </p:nvSpPr>
        <p:spPr>
          <a:xfrm>
            <a:off x="1774800" y="4623792"/>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回环检测的影响</a:t>
            </a:r>
            <a:br>
              <a:rPr sz="1800" dirty="1">
                <a:latin typeface="微软雅黑"/>
              </a:rPr>
            </a:br>
          </a:p>
          <a:p>
            <a:pPr algn="l">
              <a:lnSpc>
                <a:spcPct val="150000"/>
              </a:lnSpc>
            </a:pPr>
            <a:r>
              <a:rPr sz="1575" b="0" i="0" dirty="1">
                <a:solidFill>
                  <a:srgbClr val="FFFFFF"/>
                </a:solidFill>
                <a:latin typeface="微软雅黑"/>
              </a:rPr>
              <a:t>回环检测是视觉SLAM中一个核心环节，能够识别设备回到之前位置的情况，有效减少累积误差，确保地图构建的全局一致性和准确性。</a:t>
            </a:r>
          </a:p>
        </p:txBody>
      </p:sp>
      <p:sp>
        <p:nvSpPr>
          <p:cNvPr id="7" name="New shape"/>
          <p:cNvSpPr/>
          <p:nvPr/>
        </p:nvSpPr>
        <p:spPr>
          <a:xfrm>
            <a:off x="1270800" y="1555200"/>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图像金字塔与深度估计</a:t>
            </a:r>
          </a:p>
        </p:txBody>
      </p:sp>
      <p:sp>
        <p:nvSpPr>
          <p:cNvPr id="4" name="New shape"/>
          <p:cNvSpPr/>
          <p:nvPr/>
        </p:nvSpPr>
        <p:spPr>
          <a:xfrm>
            <a:off x="1558800" y="1627200"/>
            <a:ext cx="2744215" cy="316927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图像金字塔的结构与作用</a:t>
            </a:r>
            <a:br>
              <a:rPr sz="1800" dirty="1">
                <a:latin typeface="微软雅黑"/>
              </a:rPr>
            </a:br>
          </a:p>
          <a:p>
            <a:pPr algn="l">
              <a:lnSpc>
                <a:spcPct val="150000"/>
              </a:lnSpc>
            </a:pPr>
            <a:r>
              <a:rPr sz="1575" b="0" i="0" dirty="1">
                <a:solidFill>
                  <a:srgbClr val="FFFFFF"/>
                </a:solidFill>
                <a:latin typeface="微软雅黑"/>
              </a:rPr>
              <a:t>图像金字塔通过创建不同分辨率的图像层级，从顶层粗糙到底层精细，逐层优化特征点的追踪，实现多尺度图像处理，提高图像分析的准确性和效率。</a:t>
            </a:r>
          </a:p>
        </p:txBody>
      </p:sp>
      <p:sp>
        <p:nvSpPr>
          <p:cNvPr id="5" name="New shape"/>
          <p:cNvSpPr/>
          <p:nvPr/>
        </p:nvSpPr>
        <p:spPr>
          <a:xfrm>
            <a:off x="4430015" y="1627200"/>
            <a:ext cx="2744215" cy="2848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深度估计的方法</a:t>
            </a:r>
            <a:br>
              <a:rPr sz="1800" dirty="1">
                <a:latin typeface="微软雅黑"/>
              </a:rPr>
            </a:br>
          </a:p>
          <a:p>
            <a:pPr algn="l">
              <a:lnSpc>
                <a:spcPct val="150000"/>
              </a:lnSpc>
            </a:pPr>
            <a:r>
              <a:rPr sz="1575" b="0" i="0" dirty="1">
                <a:solidFill>
                  <a:srgbClr val="FFFFFF"/>
                </a:solidFill>
                <a:latin typeface="微软雅黑"/>
              </a:rPr>
              <a:t>深度估计利用三角测量原理，通过分析不同视角下的同一特征点，推断出该点在三维空间中的位置，是视觉系统中估算物体深度信息的关键步骤。</a:t>
            </a:r>
          </a:p>
        </p:txBody>
      </p:sp>
      <p:sp>
        <p:nvSpPr>
          <p:cNvPr id="6" name="New shape"/>
          <p:cNvSpPr/>
          <p:nvPr/>
        </p:nvSpPr>
        <p:spPr>
          <a:xfrm>
            <a:off x="7301229" y="1627200"/>
            <a:ext cx="2744216" cy="316927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图像金字塔与深度估计的区别</a:t>
            </a:r>
            <a:br>
              <a:rPr sz="1800" dirty="1">
                <a:latin typeface="微软雅黑"/>
              </a:rPr>
            </a:br>
          </a:p>
          <a:p>
            <a:pPr algn="l">
              <a:lnSpc>
                <a:spcPct val="150000"/>
              </a:lnSpc>
            </a:pPr>
            <a:r>
              <a:rPr sz="1575" b="0" i="0" dirty="1">
                <a:solidFill>
                  <a:srgbClr val="FFFFFF"/>
                </a:solidFill>
                <a:latin typeface="微软雅黑"/>
              </a:rPr>
              <a:t>尽管图像金字塔和深度估计都在视觉处理中扮演重要角色，前者主要优化多尺度下的特征点检测与追踪，而后者则专注于通过视角差异推断物体在空间中的精确位置。</a:t>
            </a:r>
          </a:p>
        </p:txBody>
      </p:sp>
    </p:spTree>
  </p:cSld>
  <p:clrMapOvr>
    <a:masterClrMapping/>
  </p:clrMapOvr>
  <p:transition spd="fast"/>
  <p:timing>
    <p:tnLst>
      <p:par>
        <p:cTn id="1"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3132B"/>
        </a:solid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ln>
            <a:noFill/>
          </a:ln>
        </p:spPr>
      </p:pic>
      <p:pic>
        <p:nvPicPr>
          <p:cNvPr id="3" name="New picture"/>
          <p:cNvPicPr/>
          <p:nvPr/>
        </p:nvPicPr>
        <p:blipFill>
          <a:blip r:embed="rId3"/>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C560FF"/>
                </a:solidFill>
                <a:latin typeface="微软雅黑"/>
              </a:rPr>
              <a:t>06</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6764FB"/>
                </a:solidFill>
                <a:latin typeface="微软雅黑"/>
              </a:rPr>
              <a:t>未来发展方向与建议</a:t>
            </a:r>
          </a:p>
        </p:txBody>
      </p:sp>
    </p:spTree>
  </p:cSld>
  <p:clrMapOvr>
    <a:masterClrMapping/>
  </p:clrMapOvr>
  <p:transition spd="fast"/>
  <p:timing>
    <p:tnLst>
      <p:par>
        <p:cTn id="1"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资源共享与技术更新</a:t>
            </a:r>
          </a:p>
        </p:txBody>
      </p:sp>
      <p:sp>
        <p:nvSpPr>
          <p:cNvPr id="4" name="New shape"/>
          <p:cNvSpPr/>
          <p:nvPr/>
        </p:nvSpPr>
        <p:spPr>
          <a:xfrm>
            <a:off x="6458401" y="1555200"/>
            <a:ext cx="4545078"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机场与航空公司的资源共享</a:t>
            </a:r>
          </a:p>
          <a:p>
            <a:pPr algn="l">
              <a:lnSpc>
                <a:spcPct val="150000"/>
              </a:lnSpc>
            </a:pPr>
            <a:r>
              <a:rPr sz="1575" b="0" i="0" dirty="1">
                <a:solidFill>
                  <a:srgbClr val="FFFFFF"/>
                </a:solidFill>
                <a:latin typeface="微软雅黑"/>
              </a:rPr>
              <a:t>在机场和航空公司的合作中，通过共享硬件、软件及虚拟资源，双方可以有效降低运营成本并提升服务效率，实现资源的最大化利用。</a:t>
            </a:r>
          </a:p>
        </p:txBody>
      </p:sp>
      <p:sp>
        <p:nvSpPr>
          <p:cNvPr id="5" name="New shape"/>
          <p:cNvSpPr/>
          <p:nvPr/>
        </p:nvSpPr>
        <p:spPr>
          <a:xfrm>
            <a:off x="981860" y="2390401"/>
            <a:ext cx="4545077"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C560FF"/>
                </a:solidFill>
                <a:latin typeface="微软雅黑"/>
              </a:rPr>
              <a:t>管理工具的可视化易用性</a:t>
            </a:r>
          </a:p>
          <a:p>
            <a:pPr algn="r">
              <a:lnSpc>
                <a:spcPct val="150000"/>
              </a:lnSpc>
            </a:pPr>
            <a:r>
              <a:rPr sz="1575" b="0" i="0" dirty="1">
                <a:solidFill>
                  <a:srgbClr val="FFFFFF"/>
                </a:solidFill>
                <a:latin typeface="微软雅黑"/>
              </a:rPr>
              <a:t>建设易于操作的可视化管理工具，旨在降低一线人员的操作难度，通过直观界面赋能员工，提高服务质量和工作效率，确保旅客体验。</a:t>
            </a:r>
          </a:p>
        </p:txBody>
      </p:sp>
      <p:sp>
        <p:nvSpPr>
          <p:cNvPr id="6" name="New shape"/>
          <p:cNvSpPr/>
          <p:nvPr/>
        </p:nvSpPr>
        <p:spPr>
          <a:xfrm>
            <a:off x="6458401" y="3365807"/>
            <a:ext cx="4554174"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技术更新对智慧航空的影响</a:t>
            </a:r>
          </a:p>
          <a:p>
            <a:pPr algn="l">
              <a:lnSpc>
                <a:spcPct val="150000"/>
              </a:lnSpc>
            </a:pPr>
            <a:r>
              <a:rPr sz="1575" b="0" i="0" dirty="1">
                <a:solidFill>
                  <a:srgbClr val="FFFFFF"/>
                </a:solidFill>
                <a:latin typeface="微软雅黑"/>
              </a:rPr>
              <a:t>随着技术不断进步，早期研究的技术方案需与时俱进，通过引入新技术，使航空公司的服务更加智能化，推动D航空公司向世界一流水平迈进。</a:t>
            </a:r>
          </a:p>
        </p:txBody>
      </p:sp>
      <p:sp>
        <p:nvSpPr>
          <p:cNvPr id="7" name="New shape"/>
          <p:cNvSpPr/>
          <p:nvPr/>
        </p:nvSpPr>
        <p:spPr>
          <a:xfrm>
            <a:off x="5965200" y="1926000"/>
            <a:ext cx="39600" cy="4644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1"/>
            <a:ext cx="39600" cy="604606"/>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3736607"/>
            <a:ext cx="39600" cy="4572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838800" y="979200"/>
            <a:ext cx="3672000" cy="511200"/>
          </a:xfrm>
          <a:prstGeom prst="rect"/>
          <a:ln>
            <a:noFill/>
          </a:ln>
        </p:spPr>
      </p:pic>
      <p:sp>
        <p:nvSpPr>
          <p:cNvPr id="3" name="New shape"/>
          <p:cNvSpPr/>
          <p:nvPr/>
        </p:nvSpPr>
        <p:spPr>
          <a:xfrm>
            <a:off x="1054800" y="1037646"/>
            <a:ext cx="2482880"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6764FB"/>
                </a:solidFill>
                <a:latin typeface="微软雅黑"/>
              </a:rPr>
              <a:t>目录</a:t>
            </a:r>
          </a:p>
        </p:txBody>
      </p:sp>
      <p:sp>
        <p:nvSpPr>
          <p:cNvPr id="4" name="New shape"/>
          <p:cNvSpPr/>
          <p:nvPr/>
        </p:nvSpPr>
        <p:spPr>
          <a:xfrm>
            <a:off x="1486800" y="2854800"/>
            <a:ext cx="1841514" cy="6922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1">
                <a:solidFill>
                  <a:srgbClr val="C560FF"/>
                </a:solidFill>
                <a:latin typeface="微软雅黑"/>
              </a:rPr>
              <a:t>01</a:t>
            </a:r>
          </a:p>
          <a:p>
            <a:pPr>
              <a:lnSpc>
                <a:spcPct val="150000"/>
              </a:lnSpc>
            </a:pPr>
            <a:r>
              <a:rPr sz="1575" b="0" i="0" dirty="1">
                <a:solidFill>
                  <a:srgbClr val="FFFFFF"/>
                </a:solidFill>
                <a:latin typeface="微软雅黑"/>
              </a:rPr>
              <a:t>研究背景与意义</a:t>
            </a:r>
          </a:p>
        </p:txBody>
      </p:sp>
      <p:sp>
        <p:nvSpPr>
          <p:cNvPr id="5" name="New shape"/>
          <p:cNvSpPr/>
          <p:nvPr/>
        </p:nvSpPr>
        <p:spPr>
          <a:xfrm>
            <a:off x="3455314" y="2854800"/>
            <a:ext cx="1841514" cy="6922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1">
                <a:solidFill>
                  <a:srgbClr val="C560FF"/>
                </a:solidFill>
                <a:latin typeface="微软雅黑"/>
              </a:rPr>
              <a:t>02</a:t>
            </a:r>
          </a:p>
          <a:p>
            <a:pPr>
              <a:lnSpc>
                <a:spcPct val="150000"/>
              </a:lnSpc>
            </a:pPr>
            <a:r>
              <a:rPr sz="1575" b="0" i="0" dirty="1">
                <a:solidFill>
                  <a:srgbClr val="FFFFFF"/>
                </a:solidFill>
                <a:latin typeface="微软雅黑"/>
              </a:rPr>
              <a:t>技术方案与验证</a:t>
            </a:r>
          </a:p>
        </p:txBody>
      </p:sp>
      <p:sp>
        <p:nvSpPr>
          <p:cNvPr id="6" name="New shape"/>
          <p:cNvSpPr/>
          <p:nvPr/>
        </p:nvSpPr>
        <p:spPr>
          <a:xfrm>
            <a:off x="5423828" y="2854800"/>
            <a:ext cx="1841514" cy="6922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1">
                <a:solidFill>
                  <a:srgbClr val="C560FF"/>
                </a:solidFill>
                <a:latin typeface="微软雅黑"/>
              </a:rPr>
              <a:t>03</a:t>
            </a:r>
          </a:p>
          <a:p>
            <a:pPr>
              <a:lnSpc>
                <a:spcPct val="150000"/>
              </a:lnSpc>
            </a:pPr>
            <a:r>
              <a:rPr sz="1575" b="0" i="0" dirty="1">
                <a:solidFill>
                  <a:srgbClr val="FFFFFF"/>
                </a:solidFill>
                <a:latin typeface="微软雅黑"/>
              </a:rPr>
              <a:t>增强现实技术应用</a:t>
            </a:r>
          </a:p>
        </p:txBody>
      </p:sp>
      <p:sp>
        <p:nvSpPr>
          <p:cNvPr id="7" name="New shape"/>
          <p:cNvSpPr/>
          <p:nvPr/>
        </p:nvSpPr>
        <p:spPr>
          <a:xfrm>
            <a:off x="7392342" y="2854800"/>
            <a:ext cx="1841514" cy="6922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1">
                <a:solidFill>
                  <a:srgbClr val="C560FF"/>
                </a:solidFill>
                <a:latin typeface="微软雅黑"/>
              </a:rPr>
              <a:t>04</a:t>
            </a:r>
          </a:p>
          <a:p>
            <a:pPr>
              <a:lnSpc>
                <a:spcPct val="150000"/>
              </a:lnSpc>
            </a:pPr>
            <a:r>
              <a:rPr sz="1575" b="0" i="0" dirty="1">
                <a:solidFill>
                  <a:srgbClr val="FFFFFF"/>
                </a:solidFill>
                <a:latin typeface="微软雅黑"/>
              </a:rPr>
              <a:t>系统架构与实现</a:t>
            </a:r>
          </a:p>
        </p:txBody>
      </p:sp>
      <p:sp>
        <p:nvSpPr>
          <p:cNvPr id="8" name="New shape"/>
          <p:cNvSpPr/>
          <p:nvPr/>
        </p:nvSpPr>
        <p:spPr>
          <a:xfrm>
            <a:off x="9360857" y="2854800"/>
            <a:ext cx="1841514" cy="6922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1">
                <a:solidFill>
                  <a:srgbClr val="C560FF"/>
                </a:solidFill>
                <a:latin typeface="微软雅黑"/>
              </a:rPr>
              <a:t>05</a:t>
            </a:r>
          </a:p>
          <a:p>
            <a:pPr>
              <a:lnSpc>
                <a:spcPct val="150000"/>
              </a:lnSpc>
            </a:pPr>
            <a:r>
              <a:rPr sz="1575" b="0" i="0" dirty="1">
                <a:solidFill>
                  <a:srgbClr val="FFFFFF"/>
                </a:solidFill>
                <a:latin typeface="微软雅黑"/>
              </a:rPr>
              <a:t>关键技术研究</a:t>
            </a:r>
          </a:p>
        </p:txBody>
      </p:sp>
      <p:sp>
        <p:nvSpPr>
          <p:cNvPr id="9" name="New shape"/>
          <p:cNvSpPr/>
          <p:nvPr/>
        </p:nvSpPr>
        <p:spPr>
          <a:xfrm>
            <a:off x="1486800" y="3674007"/>
            <a:ext cx="1841514" cy="10526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1">
                <a:solidFill>
                  <a:srgbClr val="C560FF"/>
                </a:solidFill>
                <a:latin typeface="微软雅黑"/>
              </a:rPr>
              <a:t>06</a:t>
            </a:r>
          </a:p>
          <a:p>
            <a:pPr>
              <a:lnSpc>
                <a:spcPct val="150000"/>
              </a:lnSpc>
            </a:pPr>
            <a:r>
              <a:rPr sz="1575" b="0" i="0" dirty="1">
                <a:solidFill>
                  <a:srgbClr val="FFFFFF"/>
                </a:solidFill>
                <a:latin typeface="微软雅黑"/>
              </a:rPr>
              <a:t>未来发展方向与建议</a:t>
            </a:r>
          </a:p>
        </p:txBody>
      </p:sp>
      <p:sp>
        <p:nvSpPr>
          <p:cNvPr id="10" name="New shape"/>
          <p:cNvSpPr/>
          <p:nvPr/>
        </p:nvSpPr>
        <p:spPr>
          <a:xfrm>
            <a:off x="3455314" y="3674006"/>
            <a:ext cx="1841514" cy="6922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1">
                <a:solidFill>
                  <a:srgbClr val="C560FF"/>
                </a:solidFill>
                <a:latin typeface="微软雅黑"/>
              </a:rPr>
              <a:t>07</a:t>
            </a:r>
          </a:p>
          <a:p>
            <a:pPr>
              <a:lnSpc>
                <a:spcPct val="150000"/>
              </a:lnSpc>
            </a:pPr>
            <a:r>
              <a:rPr sz="1575" b="0" i="0" dirty="1">
                <a:solidFill>
                  <a:srgbClr val="FFFFFF"/>
                </a:solidFill>
                <a:latin typeface="微软雅黑"/>
              </a:rPr>
              <a:t>学术贡献与感谢</a:t>
            </a:r>
          </a:p>
        </p:txBody>
      </p:sp>
    </p:spTree>
  </p:cSld>
  <p:clrMapOvr>
    <a:masterClrMapping/>
  </p:clrMapOvr>
  <p:transition spd="fast"/>
  <p:timing>
    <p:tnLst>
      <p:par>
        <p:cTn id="1"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全生态圈打造与预测管理</a:t>
            </a:r>
          </a:p>
        </p:txBody>
      </p:sp>
      <p:sp>
        <p:nvSpPr>
          <p:cNvPr id="4" name="New shape"/>
          <p:cNvSpPr/>
          <p:nvPr/>
        </p:nvSpPr>
        <p:spPr>
          <a:xfrm>
            <a:off x="1558800" y="2402271"/>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全生态圈打造旨在通过整合机场内商户、旅客与航空公司的资源和服务，实现信息流、服务流和资金流的无缝对接，从而提升旅客体验并创造新的收益模式。</a:t>
            </a:r>
          </a:p>
        </p:txBody>
      </p:sp>
      <p:sp>
        <p:nvSpPr>
          <p:cNvPr id="5" name="New shape"/>
          <p:cNvSpPr/>
          <p:nvPr/>
        </p:nvSpPr>
        <p:spPr>
          <a:xfrm>
            <a:off x="1556530" y="1627201"/>
            <a:ext cx="2532802" cy="648071"/>
          </a:xfrm>
          <a:prstGeom prst="roundRect">
            <a:avLst>
              <a:gd name="adj" fmla="val 20033"/>
            </a:avLst>
          </a:prstGeom>
          <a:solidFill>
            <a:srgbClr val="160B3A"/>
          </a:solidFill>
          <a:ln w="6350">
            <a:solidFill>
              <a:srgbClr val="6764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560FF"/>
                </a:solidFill>
                <a:latin typeface="微软雅黑"/>
              </a:rPr>
              <a:t>全生态圈的构建</a:t>
            </a:r>
          </a:p>
        </p:txBody>
      </p:sp>
      <p:sp>
        <p:nvSpPr>
          <p:cNvPr id="6" name="New shape"/>
          <p:cNvSpPr/>
          <p:nvPr/>
        </p:nvSpPr>
        <p:spPr>
          <a:xfrm>
            <a:off x="4430015" y="2402270"/>
            <a:ext cx="2744215"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预测管理通过分析旅客在机场的整个旅程数据，结合智能系统预测旅客需求，实现从到达到离开的全过程服务优化，提高旅客满意度和机场运营效率。</a:t>
            </a:r>
          </a:p>
        </p:txBody>
      </p:sp>
      <p:sp>
        <p:nvSpPr>
          <p:cNvPr id="7" name="New shape"/>
          <p:cNvSpPr/>
          <p:nvPr/>
        </p:nvSpPr>
        <p:spPr>
          <a:xfrm>
            <a:off x="4427745" y="1627201"/>
            <a:ext cx="2532802" cy="648071"/>
          </a:xfrm>
          <a:prstGeom prst="roundRect">
            <a:avLst>
              <a:gd name="adj" fmla="val 20033"/>
            </a:avLst>
          </a:prstGeom>
          <a:solidFill>
            <a:srgbClr val="160B3A"/>
          </a:solidFill>
          <a:ln w="6350">
            <a:solidFill>
              <a:srgbClr val="6764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560FF"/>
                </a:solidFill>
                <a:latin typeface="微软雅黑"/>
              </a:rPr>
              <a:t>预测管理的实施</a:t>
            </a:r>
          </a:p>
        </p:txBody>
      </p:sp>
      <p:sp>
        <p:nvSpPr>
          <p:cNvPr id="8" name="New shape"/>
          <p:cNvSpPr/>
          <p:nvPr/>
        </p:nvSpPr>
        <p:spPr>
          <a:xfrm>
            <a:off x="7301229" y="2878465"/>
            <a:ext cx="2744216" cy="22539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应用增强现实等先进技术，在全生态圈打造与预测管理中实现高效的旅客引导和服务提供，同时通过数据分析优化旅客体验，推动机场服务生态的持续创新和改进。</a:t>
            </a:r>
          </a:p>
        </p:txBody>
      </p:sp>
      <p:sp>
        <p:nvSpPr>
          <p:cNvPr id="9" name="New shape"/>
          <p:cNvSpPr/>
          <p:nvPr/>
        </p:nvSpPr>
        <p:spPr>
          <a:xfrm>
            <a:off x="7298841" y="1627200"/>
            <a:ext cx="2580658" cy="1124266"/>
          </a:xfrm>
          <a:prstGeom prst="roundRect">
            <a:avLst>
              <a:gd name="adj" fmla="val 10888"/>
            </a:avLst>
          </a:prstGeom>
          <a:solidFill>
            <a:srgbClr val="160B3A"/>
          </a:solidFill>
          <a:ln w="6350">
            <a:solidFill>
              <a:srgbClr val="6764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560FF"/>
                </a:solidFill>
                <a:latin typeface="微软雅黑"/>
              </a:rPr>
              <a:t>技术在全生态圈与预测管理中的应用</a:t>
            </a:r>
          </a:p>
        </p:txBody>
      </p:sp>
    </p:spTree>
  </p:cSld>
  <p:clrMapOvr>
    <a:masterClrMapping/>
  </p:clrMapOvr>
  <p:transition spd="fast"/>
  <p:timing>
    <p:tnLst>
      <p:par>
        <p:cTn id="1"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3132B"/>
        </a:solid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ln>
            <a:noFill/>
          </a:ln>
        </p:spPr>
      </p:pic>
      <p:pic>
        <p:nvPicPr>
          <p:cNvPr id="3" name="New picture"/>
          <p:cNvPicPr/>
          <p:nvPr/>
        </p:nvPicPr>
        <p:blipFill>
          <a:blip r:embed="rId3"/>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C560FF"/>
                </a:solidFill>
                <a:latin typeface="微软雅黑"/>
              </a:rPr>
              <a:t>07</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6764FB"/>
                </a:solidFill>
                <a:latin typeface="微软雅黑"/>
              </a:rPr>
              <a:t>学术贡献与感谢</a:t>
            </a:r>
          </a:p>
        </p:txBody>
      </p:sp>
    </p:spTree>
  </p:cSld>
  <p:clrMapOvr>
    <a:masterClrMapping/>
  </p:clrMapOvr>
  <p:transition spd="fast"/>
  <p:timing>
    <p:tnLst>
      <p:par>
        <p:cTn id="1"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文献回顾与技术改进</a:t>
            </a:r>
          </a:p>
        </p:txBody>
      </p:sp>
      <p:sp>
        <p:nvSpPr>
          <p:cNvPr id="4" name="New shape"/>
          <p:cNvSpPr/>
          <p:nvPr/>
        </p:nvSpPr>
        <p:spPr>
          <a:xfrm>
            <a:off x="1558800" y="1627200"/>
            <a:ext cx="2744215" cy="248851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室内定位技术发展</a:t>
            </a:r>
            <a:br>
              <a:rPr sz="1800" dirty="1">
                <a:latin typeface="微软雅黑"/>
              </a:rPr>
            </a:br>
          </a:p>
          <a:p>
            <a:pPr algn="l">
              <a:lnSpc>
                <a:spcPct val="150000"/>
              </a:lnSpc>
            </a:pPr>
            <a:r>
              <a:rPr sz="1575" b="0" i="0" dirty="1">
                <a:solidFill>
                  <a:srgbClr val="FFFFFF"/>
                </a:solidFill>
                <a:latin typeface="微软雅黑"/>
              </a:rPr>
              <a:t>随着人们在室内空间的时间增加，室内定位技术的需求上升，现有方法各有优劣，需进一步研究以适应复杂环境。</a:t>
            </a:r>
          </a:p>
        </p:txBody>
      </p:sp>
      <p:sp>
        <p:nvSpPr>
          <p:cNvPr id="5" name="New shape"/>
          <p:cNvSpPr/>
          <p:nvPr/>
        </p:nvSpPr>
        <p:spPr>
          <a:xfrm>
            <a:off x="4430015" y="1627200"/>
            <a:ext cx="2744215" cy="24484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增强现实在机场管理中的应用</a:t>
            </a:r>
            <a:br>
              <a:rPr sz="1800" dirty="1">
                <a:latin typeface="微软雅黑"/>
              </a:rPr>
            </a:br>
          </a:p>
          <a:p>
            <a:pPr algn="l">
              <a:lnSpc>
                <a:spcPct val="150000"/>
              </a:lnSpc>
            </a:pPr>
            <a:r>
              <a:rPr sz="1575" b="0" i="0" dirty="1">
                <a:solidFill>
                  <a:srgbClr val="FFFFFF"/>
                </a:solidFill>
                <a:latin typeface="微软雅黑"/>
              </a:rPr>
              <a:t>增强现实技术在机场旅客引导管理中展现出潜在价值，通过提供实时信息和互动体验，显著提升旅客导航效率。</a:t>
            </a:r>
          </a:p>
        </p:txBody>
      </p:sp>
      <p:sp>
        <p:nvSpPr>
          <p:cNvPr id="6" name="New shape"/>
          <p:cNvSpPr/>
          <p:nvPr/>
        </p:nvSpPr>
        <p:spPr>
          <a:xfrm>
            <a:off x="7301229" y="1627200"/>
            <a:ext cx="2744216" cy="280887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视觉SLAM系统的挑战与改进</a:t>
            </a:r>
            <a:br>
              <a:rPr sz="1800" dirty="1">
                <a:latin typeface="微软雅黑"/>
              </a:rPr>
            </a:br>
          </a:p>
          <a:p>
            <a:pPr algn="l">
              <a:lnSpc>
                <a:spcPct val="150000"/>
              </a:lnSpc>
            </a:pPr>
            <a:r>
              <a:rPr sz="1575" b="0" i="0" dirty="1">
                <a:solidFill>
                  <a:srgbClr val="FFFFFF"/>
                </a:solidFill>
                <a:latin typeface="微软雅黑"/>
              </a:rPr>
              <a:t>视觉SLAM系统在复杂环境如机场中面临挑战，通过调整传统视觉SLAM和采用八叉树地图构建等技术改进，以适应这些环境。</a:t>
            </a:r>
          </a:p>
        </p:txBody>
      </p:sp>
    </p:spTree>
  </p:cSld>
  <p:clrMapOvr>
    <a:masterClrMapping/>
  </p:clrMapOvr>
  <p:transition spd="fast"/>
  <p:timing>
    <p:tnLst>
      <p:par>
        <p:cTn id="1"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致谢导师与同事家人</a:t>
            </a:r>
          </a:p>
        </p:txBody>
      </p:sp>
      <p:sp>
        <p:nvSpPr>
          <p:cNvPr id="4" name="New shape"/>
          <p:cNvSpPr/>
          <p:nvPr/>
        </p:nvSpPr>
        <p:spPr>
          <a:xfrm>
            <a:off x="1558800" y="1627201"/>
            <a:ext cx="3040532" cy="3947989"/>
          </a:xfrm>
          <a:prstGeom prst="roundRect">
            <a:avLst>
              <a:gd name="adj" fmla="val 9999"/>
            </a:avLst>
          </a:prstGeom>
          <a:solidFill>
            <a:srgbClr val="160B3A"/>
          </a:solidFill>
          <a:ln w="6350">
            <a:solidFill>
              <a:srgbClr val="C56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C560FF"/>
                </a:solidFill>
                <a:latin typeface="微软雅黑"/>
              </a:rPr>
              <a:t>感谢导师与同门</a:t>
            </a:r>
            <a:br>
              <a:rPr sz="1800" dirty="1">
                <a:latin typeface="微软雅黑"/>
              </a:rPr>
            </a:br>
          </a:p>
          <a:p>
            <a:pPr algn="l">
              <a:lnSpc>
                <a:spcPct val="150000"/>
              </a:lnSpc>
            </a:pPr>
            <a:r>
              <a:rPr sz="1575" b="0" i="0" dirty="1">
                <a:solidFill>
                  <a:srgbClr val="FFFFFF"/>
                </a:solidFill>
                <a:latin typeface="微软雅黑"/>
              </a:rPr>
              <a:t>在论文完成之际，作者深感必须向导师和师兄师姐表达最诚挚的感激，他们的悉心指导和无私帮助是作者能够顺利完成论文的关键。</a:t>
            </a:r>
            <a:br>
              <a:rPr sz="1800" dirty="1">
                <a:latin typeface="微软雅黑"/>
              </a:rPr>
            </a:br>
          </a:p>
        </p:txBody>
      </p:sp>
      <p:sp>
        <p:nvSpPr>
          <p:cNvPr id="5" name="New shape"/>
          <p:cNvSpPr/>
          <p:nvPr/>
        </p:nvSpPr>
        <p:spPr>
          <a:xfrm>
            <a:off x="4726332" y="1627202"/>
            <a:ext cx="3040562" cy="3947989"/>
          </a:xfrm>
          <a:prstGeom prst="roundRect">
            <a:avLst>
              <a:gd name="adj" fmla="val 10000"/>
            </a:avLst>
          </a:prstGeom>
          <a:solidFill>
            <a:srgbClr val="160B3A"/>
          </a:solidFill>
          <a:ln w="6350">
            <a:solidFill>
              <a:srgbClr val="C56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C560FF"/>
                </a:solidFill>
                <a:latin typeface="微软雅黑"/>
              </a:rPr>
              <a:t>感恩上海财经大学全体老师</a:t>
            </a:r>
            <a:br>
              <a:rPr sz="1800" dirty="1">
                <a:latin typeface="微软雅黑"/>
              </a:rPr>
            </a:br>
          </a:p>
          <a:p>
            <a:pPr algn="l">
              <a:lnSpc>
                <a:spcPct val="150000"/>
              </a:lnSpc>
            </a:pPr>
            <a:r>
              <a:rPr sz="1575" b="0" i="0" dirty="1">
                <a:solidFill>
                  <a:srgbClr val="FFFFFF"/>
                </a:solidFill>
                <a:latin typeface="微软雅黑"/>
              </a:rPr>
              <a:t>作者对上海财经大学所有老师的教诲和支持充满感激，正是通过他们的教学和指导，作者获得了宝贵的知识，为论文的撰写打下了坚实的基础。</a:t>
            </a:r>
            <a:br>
              <a:rPr sz="1800" dirty="1">
                <a:latin typeface="微软雅黑"/>
              </a:rPr>
            </a:br>
          </a:p>
        </p:txBody>
      </p:sp>
      <p:sp>
        <p:nvSpPr>
          <p:cNvPr id="6" name="New shape"/>
          <p:cNvSpPr/>
          <p:nvPr/>
        </p:nvSpPr>
        <p:spPr>
          <a:xfrm>
            <a:off x="7893893" y="1627201"/>
            <a:ext cx="3040532" cy="3947989"/>
          </a:xfrm>
          <a:prstGeom prst="roundRect">
            <a:avLst>
              <a:gd name="adj" fmla="val 9999"/>
            </a:avLst>
          </a:prstGeom>
          <a:solidFill>
            <a:srgbClr val="160B3A"/>
          </a:solidFill>
          <a:ln w="6350">
            <a:solidFill>
              <a:srgbClr val="C56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C560FF"/>
                </a:solidFill>
                <a:latin typeface="微软雅黑"/>
              </a:rPr>
              <a:t>家人与亲友的支持</a:t>
            </a:r>
            <a:br>
              <a:rPr sz="1800" dirty="1">
                <a:latin typeface="微软雅黑"/>
              </a:rPr>
            </a:br>
          </a:p>
          <a:p>
            <a:pPr algn="l">
              <a:lnSpc>
                <a:spcPct val="150000"/>
              </a:lnSpc>
            </a:pPr>
            <a:r>
              <a:rPr sz="1575" b="0" i="0" dirty="1">
                <a:solidFill>
                  <a:srgbClr val="FFFFFF"/>
                </a:solidFill>
                <a:latin typeface="微软雅黑"/>
              </a:rPr>
              <a:t>作者特别感谢家人和亲友在生活中的无微不至的照顾，他们的支持使得作者能够心无旁骛地投入到硕士学位的学习中，最终顺利完成学业。</a:t>
            </a:r>
            <a:br>
              <a:rPr sz="1800" dirty="1">
                <a:latin typeface="微软雅黑"/>
              </a:rPr>
            </a:br>
          </a:p>
        </p:txBody>
      </p:sp>
    </p:spTree>
  </p:cSld>
  <p:clrMapOvr>
    <a:masterClrMapping/>
  </p:clrMapOvr>
  <p:transition spd="fast"/>
  <p:timing>
    <p:tnLst>
      <p:par>
        <p:cTn id="1"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1">
                <a:solidFill>
                  <a:srgbClr val="FFFFFF"/>
                </a:solidFill>
                <a:latin typeface="微软雅黑"/>
              </a:rPr>
              <a:t>谢 谢 大 家</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132B"/>
        </a:solid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ln>
            <a:noFill/>
          </a:ln>
        </p:spPr>
      </p:pic>
      <p:pic>
        <p:nvPicPr>
          <p:cNvPr id="3" name="New picture"/>
          <p:cNvPicPr/>
          <p:nvPr/>
        </p:nvPicPr>
        <p:blipFill>
          <a:blip r:embed="rId3"/>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C560FF"/>
                </a:solidFill>
                <a:latin typeface="微软雅黑"/>
              </a:rPr>
              <a:t>01</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6764FB"/>
                </a:solidFill>
                <a:latin typeface="微软雅黑"/>
              </a:rPr>
              <a:t>研究背景与意义</a:t>
            </a:r>
          </a:p>
        </p:txBody>
      </p:sp>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浦东机场中转问题</a:t>
            </a:r>
          </a:p>
        </p:txBody>
      </p:sp>
      <p:sp>
        <p:nvSpPr>
          <p:cNvPr id="4" name="New shape"/>
          <p:cNvSpPr/>
          <p:nvPr/>
        </p:nvSpPr>
        <p:spPr>
          <a:xfrm>
            <a:off x="6458401" y="1555200"/>
            <a:ext cx="4545078"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中转模式的复杂性</a:t>
            </a:r>
          </a:p>
          <a:p>
            <a:pPr algn="l">
              <a:lnSpc>
                <a:spcPct val="150000"/>
              </a:lnSpc>
            </a:pPr>
            <a:r>
              <a:rPr sz="1575" b="0" i="0" dirty="1">
                <a:solidFill>
                  <a:srgbClr val="FFFFFF"/>
                </a:solidFill>
                <a:latin typeface="微软雅黑"/>
              </a:rPr>
              <a:t>浦东机场因S1卫星厅启用，D航空公司航班跨航站楼运行，导致旅客面临多达32种复杂的中转模式，增加了中转难度和时间消耗。</a:t>
            </a:r>
          </a:p>
        </p:txBody>
      </p:sp>
      <p:sp>
        <p:nvSpPr>
          <p:cNvPr id="5" name="New shape"/>
          <p:cNvSpPr/>
          <p:nvPr/>
        </p:nvSpPr>
        <p:spPr>
          <a:xfrm>
            <a:off x="981860" y="2390401"/>
            <a:ext cx="4545077"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C560FF"/>
                </a:solidFill>
                <a:latin typeface="微软雅黑"/>
              </a:rPr>
              <a:t>缺乏有效导航系统</a:t>
            </a:r>
          </a:p>
          <a:p>
            <a:pPr algn="r">
              <a:lnSpc>
                <a:spcPct val="150000"/>
              </a:lnSpc>
            </a:pPr>
            <a:r>
              <a:rPr sz="1575" b="0" i="0" dirty="1">
                <a:solidFill>
                  <a:srgbClr val="FFFFFF"/>
                </a:solidFill>
                <a:latin typeface="微软雅黑"/>
              </a:rPr>
              <a:t>在没有有效的室内导航和指引系统的情境下，旅客在浦东机场进行跨楼中转时经常感到困惑，影响了中转效率及旅客体验。</a:t>
            </a:r>
          </a:p>
        </p:txBody>
      </p:sp>
      <p:sp>
        <p:nvSpPr>
          <p:cNvPr id="6" name="New shape"/>
          <p:cNvSpPr/>
          <p:nvPr/>
        </p:nvSpPr>
        <p:spPr>
          <a:xfrm>
            <a:off x="6458401" y="3365807"/>
            <a:ext cx="4554174"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解决方案的探索与实施</a:t>
            </a:r>
          </a:p>
          <a:p>
            <a:pPr algn="l">
              <a:lnSpc>
                <a:spcPct val="150000"/>
              </a:lnSpc>
            </a:pPr>
            <a:r>
              <a:rPr sz="1575" b="0" i="0" dirty="1">
                <a:solidFill>
                  <a:srgbClr val="FFFFFF"/>
                </a:solidFill>
                <a:latin typeface="微软雅黑"/>
              </a:rPr>
              <a:t>为解决中转问题，D航空公司与浦东机场合作，探索基于室内导航和计算机视觉的引导系统，旨在通过技术验证和方案集成，以低成本提升中转体验和机场运营效率。</a:t>
            </a:r>
          </a:p>
        </p:txBody>
      </p:sp>
      <p:sp>
        <p:nvSpPr>
          <p:cNvPr id="7" name="New shape"/>
          <p:cNvSpPr/>
          <p:nvPr/>
        </p:nvSpPr>
        <p:spPr>
          <a:xfrm>
            <a:off x="5965200" y="1926000"/>
            <a:ext cx="39600" cy="4644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1"/>
            <a:ext cx="39600" cy="604606"/>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3736607"/>
            <a:ext cx="39600" cy="4572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solidFill>
            <a:srgbClr val="C56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6764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室内导航与计算机视觉</a:t>
            </a:r>
          </a:p>
        </p:txBody>
      </p:sp>
      <p:sp>
        <p:nvSpPr>
          <p:cNvPr id="4" name="New shape"/>
          <p:cNvSpPr/>
          <p:nvPr/>
        </p:nvSpPr>
        <p:spPr>
          <a:xfrm>
            <a:off x="1558800" y="2402271"/>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通过整合手机端室内导航与计算机视觉技术，利用视觉里程计和后端优化等手段，实现了精准的室内定位功能。</a:t>
            </a:r>
          </a:p>
        </p:txBody>
      </p:sp>
      <p:sp>
        <p:nvSpPr>
          <p:cNvPr id="5" name="New shape"/>
          <p:cNvSpPr/>
          <p:nvPr/>
        </p:nvSpPr>
        <p:spPr>
          <a:xfrm>
            <a:off x="1556530" y="1627201"/>
            <a:ext cx="2532802" cy="648071"/>
          </a:xfrm>
          <a:prstGeom prst="roundRect">
            <a:avLst>
              <a:gd name="adj" fmla="val 20033"/>
            </a:avLst>
          </a:prstGeom>
          <a:solidFill>
            <a:srgbClr val="160B3A"/>
          </a:solidFill>
          <a:ln w="6350">
            <a:solidFill>
              <a:srgbClr val="6764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560FF"/>
                </a:solidFill>
                <a:latin typeface="微软雅黑"/>
              </a:rPr>
              <a:t>技术实现程度</a:t>
            </a:r>
          </a:p>
        </p:txBody>
      </p:sp>
      <p:sp>
        <p:nvSpPr>
          <p:cNvPr id="6" name="New shape"/>
          <p:cNvSpPr/>
          <p:nvPr/>
        </p:nvSpPr>
        <p:spPr>
          <a:xfrm>
            <a:off x="4430015" y="2402270"/>
            <a:ext cx="2744215"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在浦东机场内进行的室内导航与计算机视觉研究，涵盖了从需求分析到架构建设，再到场景测试的全过程，旨在提升旅客中转引导的效率。</a:t>
            </a:r>
          </a:p>
        </p:txBody>
      </p:sp>
      <p:sp>
        <p:nvSpPr>
          <p:cNvPr id="7" name="New shape"/>
          <p:cNvSpPr/>
          <p:nvPr/>
        </p:nvSpPr>
        <p:spPr>
          <a:xfrm>
            <a:off x="4427745" y="1627201"/>
            <a:ext cx="2532802" cy="648071"/>
          </a:xfrm>
          <a:prstGeom prst="roundRect">
            <a:avLst>
              <a:gd name="adj" fmla="val 20033"/>
            </a:avLst>
          </a:prstGeom>
          <a:solidFill>
            <a:srgbClr val="160B3A"/>
          </a:solidFill>
          <a:ln w="6350">
            <a:solidFill>
              <a:srgbClr val="6764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560FF"/>
                </a:solidFill>
                <a:latin typeface="微软雅黑"/>
              </a:rPr>
              <a:t>系统建设过程</a:t>
            </a:r>
          </a:p>
        </p:txBody>
      </p:sp>
      <p:sp>
        <p:nvSpPr>
          <p:cNvPr id="8" name="New shape"/>
          <p:cNvSpPr/>
          <p:nvPr/>
        </p:nvSpPr>
        <p:spPr>
          <a:xfrm>
            <a:off x="7301229" y="2878466"/>
            <a:ext cx="2744216"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研究重点在于如何有效选取关键帧以减少信息冗余，并确保回环检测的准确性，通过数据采集控制提高室内导航系统的整体准确性。</a:t>
            </a:r>
          </a:p>
        </p:txBody>
      </p:sp>
      <p:sp>
        <p:nvSpPr>
          <p:cNvPr id="9" name="New shape"/>
          <p:cNvSpPr/>
          <p:nvPr/>
        </p:nvSpPr>
        <p:spPr>
          <a:xfrm>
            <a:off x="7298841" y="1627200"/>
            <a:ext cx="2580658" cy="1124266"/>
          </a:xfrm>
          <a:prstGeom prst="roundRect">
            <a:avLst>
              <a:gd name="adj" fmla="val 10888"/>
            </a:avLst>
          </a:prstGeom>
          <a:solidFill>
            <a:srgbClr val="160B3A"/>
          </a:solidFill>
          <a:ln w="6350">
            <a:solidFill>
              <a:srgbClr val="6764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C560FF"/>
                </a:solidFill>
                <a:latin typeface="微软雅黑"/>
              </a:rPr>
              <a:t>关键帧选取与回环检测</a:t>
            </a:r>
          </a:p>
        </p:txBody>
      </p:sp>
    </p:spTree>
  </p:cSld>
  <p:clrMapOvr>
    <a:masterClrMapping/>
  </p:clrMapOvr>
  <p:transition spd="fast"/>
  <p:timing>
    <p:tnLst>
      <p:par>
        <p:cTn id="1"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132B"/>
        </a:solid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ln>
            <a:noFill/>
          </a:ln>
        </p:spPr>
      </p:pic>
      <p:pic>
        <p:nvPicPr>
          <p:cNvPr id="3" name="New picture"/>
          <p:cNvPicPr/>
          <p:nvPr/>
        </p:nvPicPr>
        <p:blipFill>
          <a:blip r:embed="rId3"/>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C560FF"/>
                </a:solidFill>
                <a:latin typeface="微软雅黑"/>
              </a:rPr>
              <a:t>02</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6764FB"/>
                </a:solidFill>
                <a:latin typeface="微软雅黑"/>
              </a:rPr>
              <a:t>技术方案与验证</a:t>
            </a:r>
          </a:p>
        </p:txBody>
      </p:sp>
    </p:spTree>
  </p:cSld>
  <p:clrMapOvr>
    <a:masterClrMapping/>
  </p:clrMapOvr>
  <p:transition spd="fast"/>
  <p:timing>
    <p:tnLst>
      <p:par>
        <p:cTn id="1"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旅客中转路线引导方案</a:t>
            </a:r>
          </a:p>
        </p:txBody>
      </p:sp>
      <p:sp>
        <p:nvSpPr>
          <p:cNvPr id="4" name="New shape"/>
          <p:cNvSpPr/>
          <p:nvPr/>
        </p:nvSpPr>
        <p:spPr>
          <a:xfrm>
            <a:off x="1558800" y="1627200"/>
            <a:ext cx="2744215" cy="248851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需求解读与实现</a:t>
            </a:r>
            <a:br>
              <a:rPr sz="1800" dirty="1">
                <a:latin typeface="微软雅黑"/>
              </a:rPr>
            </a:br>
          </a:p>
          <a:p>
            <a:pPr algn="l">
              <a:lnSpc>
                <a:spcPct val="150000"/>
              </a:lnSpc>
            </a:pPr>
            <a:r>
              <a:rPr sz="1575" b="0" i="0" dirty="1">
                <a:solidFill>
                  <a:srgbClr val="FFFFFF"/>
                </a:solidFill>
                <a:latin typeface="微软雅黑"/>
              </a:rPr>
              <a:t>旅客中转路线引导方案主要通过室内导航和计算机视觉技术，实现精准定位、地图切换、语音提示等功能，以满足不同用户的需求。</a:t>
            </a:r>
          </a:p>
        </p:txBody>
      </p:sp>
      <p:sp>
        <p:nvSpPr>
          <p:cNvPr id="5" name="New shape"/>
          <p:cNvSpPr/>
          <p:nvPr/>
        </p:nvSpPr>
        <p:spPr>
          <a:xfrm>
            <a:off x="4430015" y="1627200"/>
            <a:ext cx="2744215" cy="2848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用户范围界定</a:t>
            </a:r>
            <a:br>
              <a:rPr sz="1800" dirty="1">
                <a:latin typeface="微软雅黑"/>
              </a:rPr>
            </a:br>
          </a:p>
          <a:p>
            <a:pPr algn="l">
              <a:lnSpc>
                <a:spcPct val="150000"/>
              </a:lnSpc>
            </a:pPr>
            <a:r>
              <a:rPr sz="1575" b="0" i="0" dirty="1">
                <a:solidFill>
                  <a:srgbClr val="FFFFFF"/>
                </a:solidFill>
                <a:latin typeface="微软雅黑"/>
              </a:rPr>
              <a:t>该方案服务的用户群体主要包括旅客、业务单位和管理人员，他们分别利用此系统进行路线导航、地图管理和决策支持，以提升机场运营效率。</a:t>
            </a:r>
          </a:p>
        </p:txBody>
      </p:sp>
      <p:sp>
        <p:nvSpPr>
          <p:cNvPr id="6" name="New shape"/>
          <p:cNvSpPr/>
          <p:nvPr/>
        </p:nvSpPr>
        <p:spPr>
          <a:xfrm>
            <a:off x="7301229" y="1627200"/>
            <a:ext cx="2744216" cy="2488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C560FF"/>
                </a:solidFill>
                <a:latin typeface="微软雅黑"/>
              </a:rPr>
              <a:t>关键架构与实现</a:t>
            </a:r>
            <a:br>
              <a:rPr sz="1800" dirty="1">
                <a:latin typeface="微软雅黑"/>
              </a:rPr>
            </a:br>
          </a:p>
          <a:p>
            <a:pPr algn="l">
              <a:lnSpc>
                <a:spcPct val="150000"/>
              </a:lnSpc>
            </a:pPr>
            <a:r>
              <a:rPr sz="1575" b="0" i="0" dirty="1">
                <a:solidFill>
                  <a:srgbClr val="FFFFFF"/>
                </a:solidFill>
                <a:latin typeface="微软雅黑"/>
              </a:rPr>
              <a:t>通过将需求分析与业务流程设计相结合的架构设计工作，构建了业务架构和系统架构，为旅客中转路线引导方案的实施提供了坚实的基础。</a:t>
            </a:r>
          </a:p>
        </p:txBody>
      </p:sp>
    </p:spTree>
  </p:cSld>
  <p:clrMapOvr>
    <a:masterClrMapping/>
  </p:clrMapOvr>
  <p:transition spd="fast"/>
  <p:timing>
    <p:tnLst>
      <p:par>
        <p:cTn id="1"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办公场所测试初步证明</a:t>
            </a:r>
          </a:p>
        </p:txBody>
      </p:sp>
      <p:sp>
        <p:nvSpPr>
          <p:cNvPr id="4" name="New shape"/>
          <p:cNvSpPr/>
          <p:nvPr/>
        </p:nvSpPr>
        <p:spPr>
          <a:xfrm>
            <a:off x="1558800" y="1627201"/>
            <a:ext cx="3040532" cy="3627439"/>
          </a:xfrm>
          <a:prstGeom prst="roundRect">
            <a:avLst>
              <a:gd name="adj" fmla="val 9999"/>
            </a:avLst>
          </a:prstGeom>
          <a:solidFill>
            <a:srgbClr val="160B3A"/>
          </a:solidFill>
          <a:ln w="6350">
            <a:solidFill>
              <a:srgbClr val="C56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C560FF"/>
                </a:solidFill>
                <a:latin typeface="微软雅黑"/>
              </a:rPr>
              <a:t>室内导航系统测试</a:t>
            </a:r>
            <a:br>
              <a:rPr sz="1800" dirty="1">
                <a:latin typeface="微软雅黑"/>
              </a:rPr>
            </a:br>
          </a:p>
          <a:p>
            <a:pPr algn="l">
              <a:lnSpc>
                <a:spcPct val="150000"/>
              </a:lnSpc>
            </a:pPr>
            <a:r>
              <a:rPr sz="1575" b="0" i="0" dirty="1">
                <a:solidFill>
                  <a:srgbClr val="FFFFFF"/>
                </a:solidFill>
                <a:latin typeface="微软雅黑"/>
              </a:rPr>
              <a:t>在办公场所进行的测试中，通过室内导航系统实现了对旅客中转路线的精确引导，初步验证了该系统在实际环境中应用的可行性和有效性。</a:t>
            </a:r>
            <a:br>
              <a:rPr sz="1800" dirty="1">
                <a:latin typeface="微软雅黑"/>
              </a:rPr>
            </a:br>
          </a:p>
        </p:txBody>
      </p:sp>
      <p:sp>
        <p:nvSpPr>
          <p:cNvPr id="5" name="New shape"/>
          <p:cNvSpPr/>
          <p:nvPr/>
        </p:nvSpPr>
        <p:spPr>
          <a:xfrm>
            <a:off x="4726332" y="1627201"/>
            <a:ext cx="3040532" cy="3627439"/>
          </a:xfrm>
          <a:prstGeom prst="roundRect">
            <a:avLst>
              <a:gd name="adj" fmla="val 9999"/>
            </a:avLst>
          </a:prstGeom>
          <a:solidFill>
            <a:srgbClr val="160B3A"/>
          </a:solidFill>
          <a:ln w="6350">
            <a:solidFill>
              <a:srgbClr val="C56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C560FF"/>
                </a:solidFill>
                <a:latin typeface="微软雅黑"/>
              </a:rPr>
              <a:t>计算机视觉技术应用</a:t>
            </a:r>
            <a:br>
              <a:rPr sz="1800" dirty="1">
                <a:latin typeface="微软雅黑"/>
              </a:rPr>
            </a:br>
          </a:p>
          <a:p>
            <a:pPr algn="l">
              <a:lnSpc>
                <a:spcPct val="150000"/>
              </a:lnSpc>
            </a:pPr>
            <a:r>
              <a:rPr sz="1575" b="0" i="0" dirty="1">
                <a:solidFill>
                  <a:srgbClr val="FFFFFF"/>
                </a:solidFill>
                <a:latin typeface="微软雅黑"/>
              </a:rPr>
              <a:t>办公场所的测试中，计算机视觉技术被用来识别和追踪旅客，以提供实时的路线调整和优化，证明了该技术在提高中转效率方面的潜力。</a:t>
            </a:r>
            <a:br>
              <a:rPr sz="1800" dirty="1">
                <a:latin typeface="微软雅黑"/>
              </a:rPr>
            </a:br>
          </a:p>
        </p:txBody>
      </p:sp>
      <p:sp>
        <p:nvSpPr>
          <p:cNvPr id="6" name="New shape"/>
          <p:cNvSpPr/>
          <p:nvPr/>
        </p:nvSpPr>
        <p:spPr>
          <a:xfrm>
            <a:off x="7893865" y="1627200"/>
            <a:ext cx="3040542" cy="3627439"/>
          </a:xfrm>
          <a:prstGeom prst="roundRect">
            <a:avLst>
              <a:gd name="adj" fmla="val 10000"/>
            </a:avLst>
          </a:prstGeom>
          <a:solidFill>
            <a:srgbClr val="160B3A"/>
          </a:solidFill>
          <a:ln w="6350">
            <a:solidFill>
              <a:srgbClr val="C56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C560FF"/>
                </a:solidFill>
                <a:latin typeface="微软雅黑"/>
              </a:rPr>
              <a:t>旅客中转路线优化</a:t>
            </a:r>
            <a:br>
              <a:rPr sz="1800" dirty="1">
                <a:latin typeface="微软雅黑"/>
              </a:rPr>
            </a:br>
          </a:p>
          <a:p>
            <a:pPr algn="l">
              <a:lnSpc>
                <a:spcPct val="150000"/>
              </a:lnSpc>
            </a:pPr>
            <a:r>
              <a:rPr sz="1575" b="0" i="0" dirty="1">
                <a:solidFill>
                  <a:srgbClr val="FFFFFF"/>
                </a:solidFill>
                <a:latin typeface="微软雅黑"/>
              </a:rPr>
              <a:t>测试结果显示，结合室内导航和计算机视觉技术的旅客中转路线引导方式，能够有效减少旅客在中转过程中的时间消耗，提升了整体的旅行体验。</a:t>
            </a:r>
            <a:br>
              <a:rPr sz="1800" dirty="1">
                <a:latin typeface="微软雅黑"/>
              </a:rPr>
            </a:br>
          </a:p>
        </p:txBody>
      </p:sp>
    </p:spTree>
  </p:cSld>
  <p:clrMapOvr>
    <a:masterClrMapping/>
  </p:clrMapOvr>
  <p:transition spd="fast"/>
  <p:timing>
    <p:tnLst>
      <p:par>
        <p:cTn id="1"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132B"/>
        </a:solid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ln>
            <a:noFill/>
          </a:ln>
        </p:spPr>
      </p:pic>
      <p:pic>
        <p:nvPicPr>
          <p:cNvPr id="3" name="New picture"/>
          <p:cNvPicPr/>
          <p:nvPr/>
        </p:nvPicPr>
        <p:blipFill>
          <a:blip r:embed="rId3"/>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C560FF"/>
                </a:solidFill>
                <a:latin typeface="微软雅黑"/>
              </a:rPr>
              <a:t>03</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6764FB"/>
                </a:solidFill>
                <a:latin typeface="微软雅黑"/>
              </a:rPr>
              <a:t>增强现实技术应用</a:t>
            </a:r>
          </a:p>
        </p:txBody>
      </p:sp>
    </p:spTree>
  </p:cSld>
  <p:clrMapOvr>
    <a:masterClrMapping/>
  </p:clrMapOvr>
  <p:transition spd="fast"/>
  <p:timing>
    <p:tnLst>
      <p:par>
        <p:cTn id="1" restart="never" nodeType="tmRoot"/>
      </p:par>
    </p:tnLst>
  </p:timing>
</p:sld>
</file>

<file path=ppt/tags/tag1.xml><?xml version="1.0" encoding="utf-8"?>
<p:tagLst xmlns:p="http://schemas.openxmlformats.org/presentationml/2006/main">
  <p1:tag xmlns:p1="http://schemas.openxmlformats.org/presentationml/2006/main" name="AS_NET" val="Unix 5.4 unknown"/>
  <p1:tag xmlns:p1="http://schemas.openxmlformats.org/presentationml/2006/main" name="AS_OS" val="Unix 5.4 unknown"/>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docProps/app.xml><?xml version="1.0" encoding="utf-8"?>
<Properties xmlns="http://schemas.openxmlformats.org/officeDocument/2006/extended-properties" xmlns:vt="http://schemas.openxmlformats.org/officeDocument/2006/docPropsVTypes">
  <TotalTime>1</TotalTime>
  <Application>Spire.Presentation for.NET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2024-09-19T13:46:28.8950000Z</dcterms:created>
  <dcterms:modified xsi:type="dcterms:W3CDTF">2024-09-19T13:46:28.8950000Z</dcterms:modified>
</cp:coreProperties>
</file>