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69242-34D8-4861-B6BD-CACE0BCD8178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702F-B342-4EF2-B49C-12E50C24C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462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98704e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6c98704e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eedd17d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75eedd17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68250-CFBE-472D-30F8-F1B84442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FC69D0-73E6-CD36-4347-C549A0E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95429-A698-7AF6-8CBA-938345DC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0C8A7-CCB5-9529-654F-F8481658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29AFD-F9F7-D86F-5CB5-9ABDC5EF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479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742F2-5C37-357F-457B-F0CC241C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8F8A48-C286-6083-64D7-6D6F2216B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354D1-F6C6-9C10-F2AD-FDD8679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8FECB-6335-C557-1A1C-9C92B610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AE070-6419-6639-6ECA-C87AD737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869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4D483B-C7B2-ED45-B7D2-FC67B050E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B3ACFB-D1D6-FE1D-7856-BBE52554A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5FE5A-DFD0-ACD0-39AD-ABDB6633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60293-4725-7DBA-D365-07AEAE4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49292-7F86-C684-9D42-1914FBBB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15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309C0-9D9C-9E1D-7839-F0463A7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654C0-D212-EE71-0FEE-DF488AB5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F4F8D1-80BE-49AE-F74C-4746689D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2BF51-7E24-FF6B-83B7-571D1997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09939-4CAA-056F-5832-F37A0692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38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2160-1073-5806-F8C5-2693B449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D5DF6-AC80-52A2-C8FA-427C8660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F0C70-C14B-6C74-D0EB-A2E4A191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7AFBC-D97C-2395-08E4-2877277B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EB417-A05B-B7D6-BB2A-BEC229AB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479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926A-26FC-F601-BAA9-6B5EA4D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22CAA-7967-780F-194A-98151A42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D39469-A5DA-C94A-93BE-3B6BB0A4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38A4E-B74E-1210-F36B-5B2D24CB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DC7BB-FCBC-3F95-A749-B700556C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B7F575-1157-4FB0-1C2A-CC4CF75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7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36B4-3F73-9DCB-BC24-370D8E7B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8A5F6A-152D-72A4-C1DA-D76AEEFF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D7683-6792-E825-50D8-F2DB70B5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D4CA8B-49C6-C251-8EC3-DFF59A1F3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E338A0-8F75-6549-9D0A-A527C0988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656A7E-7AB8-9432-FF16-20B640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33B6D7-28FB-38DC-E32B-0A16B0AB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FAA1A1-5CC2-016D-C014-554615DC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24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4F2A2-6116-B5EC-A7DE-4910BA24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07A537-D844-5CD2-899C-449EFAD4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247962-E958-1603-EE9D-32FA0145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C3F786-3E25-E0DD-B9D0-1FFBAD8D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9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3E3DAB-2ABC-B4BE-9B9E-51FC3C8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18A934-5FD6-6CED-233D-3BE905DF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9E8265-7389-D244-D28C-C1E040D9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41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16496-5AA0-3D20-2F2B-DF4EF4CA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F7705-8380-A7BE-2A14-4536DF6B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CA211C-475E-8FA0-1E4E-23F95E2E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FC9BE7-1F24-B6B7-D048-F5EB5DF9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4F684-868B-AF04-67C7-723D4FE2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1F922-C12B-C751-2AAB-465C1A83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8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98415-D6BF-5A23-A690-0D7A11EE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F3BBD5-BD48-E61D-2703-C725A8A61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963ED-8255-25FD-BF19-7B6DF93C4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0B27C9-4975-64B2-D444-07E00B26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7B0CFE-377B-DB5B-2691-7392570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774B8-E1FC-F9F2-7A69-FF9B1E17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32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4729-1978-1FE3-A868-BC353AEC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877CD-DBA6-A40B-34F0-51A3E77B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31CD4-6544-9F26-18EB-14F2FD09F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C246-7B03-48B5-9B98-C23BA0EBEFC0}" type="datetimeFigureOut">
              <a:rPr lang="LID4096" smtClean="0"/>
              <a:t>02/13/2023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26265-B648-2B12-9D38-6B8D30A11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91C8B-A9FB-76C2-68E6-E1139AABE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C899-6380-48CF-BC05-19346D0E61E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7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github.com/hhrnol/OnlineStore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s://roistore.azurewebsites.net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dev.azure.com/gagarin0326/HomeWo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26;p2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F33C7D6-E9D4-21D0-41AE-5111CA9AA1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7;p25">
            <a:extLst>
              <a:ext uri="{FF2B5EF4-FFF2-40B4-BE49-F238E27FC236}">
                <a16:creationId xmlns:a16="http://schemas.microsoft.com/office/drawing/2014/main" id="{B66D0804-83A2-F749-4170-4EC1A4F015BA}"/>
              </a:ext>
            </a:extLst>
          </p:cNvPr>
          <p:cNvSpPr txBox="1"/>
          <p:nvPr/>
        </p:nvSpPr>
        <p:spPr>
          <a:xfrm>
            <a:off x="719666" y="311079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goals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28;p25">
            <a:extLst>
              <a:ext uri="{FF2B5EF4-FFF2-40B4-BE49-F238E27FC236}">
                <a16:creationId xmlns:a16="http://schemas.microsoft.com/office/drawing/2014/main" id="{3396A66D-1755-3921-1F3C-56E618A63A43}"/>
              </a:ext>
            </a:extLst>
          </p:cNvPr>
          <p:cNvSpPr/>
          <p:nvPr/>
        </p:nvSpPr>
        <p:spPr>
          <a:xfrm>
            <a:off x="2340804" y="1712170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UA"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29;p25">
            <a:extLst>
              <a:ext uri="{FF2B5EF4-FFF2-40B4-BE49-F238E27FC236}">
                <a16:creationId xmlns:a16="http://schemas.microsoft.com/office/drawing/2014/main" id="{5371905D-AC3E-D0C0-F6F6-7CED675BFEF3}"/>
              </a:ext>
            </a:extLst>
          </p:cNvPr>
          <p:cNvSpPr txBox="1"/>
          <p:nvPr/>
        </p:nvSpPr>
        <p:spPr>
          <a:xfrm>
            <a:off x="2566876" y="1867279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 </a:t>
            </a:r>
            <a:endParaRPr sz="14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230;p25">
            <a:extLst>
              <a:ext uri="{FF2B5EF4-FFF2-40B4-BE49-F238E27FC236}">
                <a16:creationId xmlns:a16="http://schemas.microsoft.com/office/drawing/2014/main" id="{28BBD984-CC26-6F89-8A33-F35206F89769}"/>
              </a:ext>
            </a:extLst>
          </p:cNvPr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" name="Google Shape;231;p25">
            <a:extLst>
              <a:ext uri="{FF2B5EF4-FFF2-40B4-BE49-F238E27FC236}">
                <a16:creationId xmlns:a16="http://schemas.microsoft.com/office/drawing/2014/main" id="{25A4FEAE-594D-154D-6687-10A83CB6AE90}"/>
              </a:ext>
            </a:extLst>
          </p:cNvPr>
          <p:cNvSpPr/>
          <p:nvPr/>
        </p:nvSpPr>
        <p:spPr>
          <a:xfrm>
            <a:off x="2340804" y="3304914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32;p25">
            <a:extLst>
              <a:ext uri="{FF2B5EF4-FFF2-40B4-BE49-F238E27FC236}">
                <a16:creationId xmlns:a16="http://schemas.microsoft.com/office/drawing/2014/main" id="{9F439248-37F5-728D-5252-87527ACF0BDF}"/>
              </a:ext>
            </a:extLst>
          </p:cNvPr>
          <p:cNvSpPr txBox="1"/>
          <p:nvPr/>
        </p:nvSpPr>
        <p:spPr>
          <a:xfrm>
            <a:off x="2566876" y="346002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4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233;p25">
            <a:extLst>
              <a:ext uri="{FF2B5EF4-FFF2-40B4-BE49-F238E27FC236}">
                <a16:creationId xmlns:a16="http://schemas.microsoft.com/office/drawing/2014/main" id="{D2D17017-5918-AFBB-CCEE-FEB4B68F743D}"/>
              </a:ext>
            </a:extLst>
          </p:cNvPr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234;p25">
            <a:extLst>
              <a:ext uri="{FF2B5EF4-FFF2-40B4-BE49-F238E27FC236}">
                <a16:creationId xmlns:a16="http://schemas.microsoft.com/office/drawing/2014/main" id="{5815AC39-AC5B-8621-5FFE-E92F11D17B5E}"/>
              </a:ext>
            </a:extLst>
          </p:cNvPr>
          <p:cNvSpPr/>
          <p:nvPr/>
        </p:nvSpPr>
        <p:spPr>
          <a:xfrm>
            <a:off x="2340804" y="5002105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235;p25">
            <a:extLst>
              <a:ext uri="{FF2B5EF4-FFF2-40B4-BE49-F238E27FC236}">
                <a16:creationId xmlns:a16="http://schemas.microsoft.com/office/drawing/2014/main" id="{D5CD23C6-4AA7-8380-9EE4-14F7727D19D0}"/>
              </a:ext>
            </a:extLst>
          </p:cNvPr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Google Shape;236;p25">
            <a:extLst>
              <a:ext uri="{FF2B5EF4-FFF2-40B4-BE49-F238E27FC236}">
                <a16:creationId xmlns:a16="http://schemas.microsoft.com/office/drawing/2014/main" id="{172266E6-4720-B11F-93BB-9E9A5D343E66}"/>
              </a:ext>
            </a:extLst>
          </p:cNvPr>
          <p:cNvSpPr txBox="1"/>
          <p:nvPr/>
        </p:nvSpPr>
        <p:spPr>
          <a:xfrm>
            <a:off x="2566876" y="515721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6600" b="1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229;p25">
            <a:extLst>
              <a:ext uri="{FF2B5EF4-FFF2-40B4-BE49-F238E27FC236}">
                <a16:creationId xmlns:a16="http://schemas.microsoft.com/office/drawing/2014/main" id="{465DFD5A-5BC2-BFAD-E8D8-816233B3E76F}"/>
              </a:ext>
            </a:extLst>
          </p:cNvPr>
          <p:cNvSpPr txBox="1"/>
          <p:nvPr/>
        </p:nvSpPr>
        <p:spPr>
          <a:xfrm>
            <a:off x="3244520" y="1867279"/>
            <a:ext cx="627655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Learn how to deploy an </a:t>
            </a:r>
            <a:r>
              <a:rPr lang="en-US" sz="28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infrastructure in the Azure cloud platform</a:t>
            </a:r>
            <a:endParaRPr sz="28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229;p25">
            <a:extLst>
              <a:ext uri="{FF2B5EF4-FFF2-40B4-BE49-F238E27FC236}">
                <a16:creationId xmlns:a16="http://schemas.microsoft.com/office/drawing/2014/main" id="{0507BEBD-D461-8A20-E078-6FE20E0BE7AF}"/>
              </a:ext>
            </a:extLst>
          </p:cNvPr>
          <p:cNvSpPr txBox="1"/>
          <p:nvPr/>
        </p:nvSpPr>
        <p:spPr>
          <a:xfrm>
            <a:off x="3244520" y="3460023"/>
            <a:ext cx="627655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Gain experience in creating continuous (CI/CD) pipelines in the Azure DevOps</a:t>
            </a:r>
            <a:endParaRPr sz="28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29;p25">
            <a:extLst>
              <a:ext uri="{FF2B5EF4-FFF2-40B4-BE49-F238E27FC236}">
                <a16:creationId xmlns:a16="http://schemas.microsoft.com/office/drawing/2014/main" id="{DE9A2D32-B154-4F97-060E-22AB89B95E14}"/>
              </a:ext>
            </a:extLst>
          </p:cNvPr>
          <p:cNvSpPr txBox="1"/>
          <p:nvPr/>
        </p:nvSpPr>
        <p:spPr>
          <a:xfrm>
            <a:off x="3244520" y="5069499"/>
            <a:ext cx="627655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Explore Azure cloud services</a:t>
            </a:r>
            <a:endParaRPr sz="28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" name="Google Shape;262;p26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0B5568F-55CA-4AA8-AD15-1A8DDBB635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1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2;p2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8A00634-21D8-51D0-C710-33D8B659F0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0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3;p26">
            <a:extLst>
              <a:ext uri="{FF2B5EF4-FFF2-40B4-BE49-F238E27FC236}">
                <a16:creationId xmlns:a16="http://schemas.microsoft.com/office/drawing/2014/main" id="{844BEDC3-E113-A5FC-110E-3CC4F1444CA0}"/>
              </a:ext>
            </a:extLst>
          </p:cNvPr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was planned</a:t>
            </a:r>
            <a:endParaRPr sz="32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45;p26">
            <a:extLst>
              <a:ext uri="{FF2B5EF4-FFF2-40B4-BE49-F238E27FC236}">
                <a16:creationId xmlns:a16="http://schemas.microsoft.com/office/drawing/2014/main" id="{3A10DD9B-7DBF-2F2C-18EB-D906287F1C70}"/>
              </a:ext>
            </a:extLst>
          </p:cNvPr>
          <p:cNvSpPr/>
          <p:nvPr/>
        </p:nvSpPr>
        <p:spPr>
          <a:xfrm>
            <a:off x="3554265" y="4678557"/>
            <a:ext cx="237068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6;p26">
            <a:extLst>
              <a:ext uri="{FF2B5EF4-FFF2-40B4-BE49-F238E27FC236}">
                <a16:creationId xmlns:a16="http://schemas.microsoft.com/office/drawing/2014/main" id="{0C10B638-2A28-DCB2-A09F-02E40F40BB27}"/>
              </a:ext>
            </a:extLst>
          </p:cNvPr>
          <p:cNvSpPr/>
          <p:nvPr/>
        </p:nvSpPr>
        <p:spPr>
          <a:xfrm>
            <a:off x="6236002" y="4678557"/>
            <a:ext cx="23706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7;p26">
            <a:extLst>
              <a:ext uri="{FF2B5EF4-FFF2-40B4-BE49-F238E27FC236}">
                <a16:creationId xmlns:a16="http://schemas.microsoft.com/office/drawing/2014/main" id="{78FCB6E9-0655-AED2-F044-B8239EDC699F}"/>
              </a:ext>
            </a:extLst>
          </p:cNvPr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48;p26">
            <a:extLst>
              <a:ext uri="{FF2B5EF4-FFF2-40B4-BE49-F238E27FC236}">
                <a16:creationId xmlns:a16="http://schemas.microsoft.com/office/drawing/2014/main" id="{BDA6F6EA-8EA6-FF42-06C1-5667BD2844A4}"/>
              </a:ext>
            </a:extLst>
          </p:cNvPr>
          <p:cNvSpPr txBox="1"/>
          <p:nvPr/>
        </p:nvSpPr>
        <p:spPr>
          <a:xfrm>
            <a:off x="3323962" y="145042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50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249;p26">
            <a:extLst>
              <a:ext uri="{FF2B5EF4-FFF2-40B4-BE49-F238E27FC236}">
                <a16:creationId xmlns:a16="http://schemas.microsoft.com/office/drawing/2014/main" id="{ABEBE305-DDA9-96FC-DF7D-9359C3175BBA}"/>
              </a:ext>
            </a:extLst>
          </p:cNvPr>
          <p:cNvSpPr/>
          <p:nvPr/>
        </p:nvSpPr>
        <p:spPr>
          <a:xfrm>
            <a:off x="3817207" y="158464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" name="Google Shape;250;p26">
            <a:extLst>
              <a:ext uri="{FF2B5EF4-FFF2-40B4-BE49-F238E27FC236}">
                <a16:creationId xmlns:a16="http://schemas.microsoft.com/office/drawing/2014/main" id="{08095D13-A57E-44D6-9309-B2911AF39A7B}"/>
              </a:ext>
            </a:extLst>
          </p:cNvPr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51;p26">
            <a:extLst>
              <a:ext uri="{FF2B5EF4-FFF2-40B4-BE49-F238E27FC236}">
                <a16:creationId xmlns:a16="http://schemas.microsoft.com/office/drawing/2014/main" id="{91A2CD77-B035-FD49-D4BF-9BFEA201BAB7}"/>
              </a:ext>
            </a:extLst>
          </p:cNvPr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52;p26">
            <a:extLst>
              <a:ext uri="{FF2B5EF4-FFF2-40B4-BE49-F238E27FC236}">
                <a16:creationId xmlns:a16="http://schemas.microsoft.com/office/drawing/2014/main" id="{A60022E8-5B61-644C-9539-4F5B5914C13F}"/>
              </a:ext>
            </a:extLst>
          </p:cNvPr>
          <p:cNvSpPr/>
          <p:nvPr/>
        </p:nvSpPr>
        <p:spPr>
          <a:xfrm>
            <a:off x="3117554" y="443606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53;p26">
            <a:extLst>
              <a:ext uri="{FF2B5EF4-FFF2-40B4-BE49-F238E27FC236}">
                <a16:creationId xmlns:a16="http://schemas.microsoft.com/office/drawing/2014/main" id="{51B14FBC-7986-23C3-5791-C4B7F569C16C}"/>
              </a:ext>
            </a:extLst>
          </p:cNvPr>
          <p:cNvSpPr/>
          <p:nvPr/>
        </p:nvSpPr>
        <p:spPr>
          <a:xfrm>
            <a:off x="3117554" y="5378889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254;p26">
            <a:extLst>
              <a:ext uri="{FF2B5EF4-FFF2-40B4-BE49-F238E27FC236}">
                <a16:creationId xmlns:a16="http://schemas.microsoft.com/office/drawing/2014/main" id="{3051D618-FF4D-1D57-E660-E16E6EB4CC57}"/>
              </a:ext>
            </a:extLst>
          </p:cNvPr>
          <p:cNvSpPr txBox="1"/>
          <p:nvPr/>
        </p:nvSpPr>
        <p:spPr>
          <a:xfrm>
            <a:off x="3323962" y="2426467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" name="Google Shape;255;p26">
            <a:extLst>
              <a:ext uri="{FF2B5EF4-FFF2-40B4-BE49-F238E27FC236}">
                <a16:creationId xmlns:a16="http://schemas.microsoft.com/office/drawing/2014/main" id="{ABDA5DED-774A-2455-6B94-937324AA7FE6}"/>
              </a:ext>
            </a:extLst>
          </p:cNvPr>
          <p:cNvSpPr/>
          <p:nvPr/>
        </p:nvSpPr>
        <p:spPr>
          <a:xfrm>
            <a:off x="3817207" y="272962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256;p26">
            <a:extLst>
              <a:ext uri="{FF2B5EF4-FFF2-40B4-BE49-F238E27FC236}">
                <a16:creationId xmlns:a16="http://schemas.microsoft.com/office/drawing/2014/main" id="{BDCADD88-25BB-5CBD-BE27-4798E63A1B3B}"/>
              </a:ext>
            </a:extLst>
          </p:cNvPr>
          <p:cNvSpPr txBox="1"/>
          <p:nvPr/>
        </p:nvSpPr>
        <p:spPr>
          <a:xfrm>
            <a:off x="3323962" y="3382546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257;p26">
            <a:extLst>
              <a:ext uri="{FF2B5EF4-FFF2-40B4-BE49-F238E27FC236}">
                <a16:creationId xmlns:a16="http://schemas.microsoft.com/office/drawing/2014/main" id="{D76C0943-BDE1-93AE-D99F-8917B9111F56}"/>
              </a:ext>
            </a:extLst>
          </p:cNvPr>
          <p:cNvSpPr/>
          <p:nvPr/>
        </p:nvSpPr>
        <p:spPr>
          <a:xfrm>
            <a:off x="3817207" y="368570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258;p26">
            <a:extLst>
              <a:ext uri="{FF2B5EF4-FFF2-40B4-BE49-F238E27FC236}">
                <a16:creationId xmlns:a16="http://schemas.microsoft.com/office/drawing/2014/main" id="{4BC8F329-B6C7-4B32-7071-85140BF31E05}"/>
              </a:ext>
            </a:extLst>
          </p:cNvPr>
          <p:cNvSpPr txBox="1"/>
          <p:nvPr/>
        </p:nvSpPr>
        <p:spPr>
          <a:xfrm>
            <a:off x="3323962" y="436296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259;p26">
            <a:extLst>
              <a:ext uri="{FF2B5EF4-FFF2-40B4-BE49-F238E27FC236}">
                <a16:creationId xmlns:a16="http://schemas.microsoft.com/office/drawing/2014/main" id="{2397D302-11EE-819F-8064-B131556E4844}"/>
              </a:ext>
            </a:extLst>
          </p:cNvPr>
          <p:cNvSpPr/>
          <p:nvPr/>
        </p:nvSpPr>
        <p:spPr>
          <a:xfrm>
            <a:off x="3817207" y="450880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60;p26">
            <a:extLst>
              <a:ext uri="{FF2B5EF4-FFF2-40B4-BE49-F238E27FC236}">
                <a16:creationId xmlns:a16="http://schemas.microsoft.com/office/drawing/2014/main" id="{BD240856-33B1-91F5-1609-11186F9A5C54}"/>
              </a:ext>
            </a:extLst>
          </p:cNvPr>
          <p:cNvSpPr txBox="1"/>
          <p:nvPr/>
        </p:nvSpPr>
        <p:spPr>
          <a:xfrm>
            <a:off x="3323962" y="5322995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101EE35A-DEFA-04B7-900C-1A26F9F892D4}"/>
              </a:ext>
            </a:extLst>
          </p:cNvPr>
          <p:cNvSpPr/>
          <p:nvPr/>
        </p:nvSpPr>
        <p:spPr>
          <a:xfrm>
            <a:off x="3817207" y="5468841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" name="Google Shape;262;p26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0E41F1E-BEAE-A278-D762-901D09830D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29;p25">
            <a:extLst>
              <a:ext uri="{FF2B5EF4-FFF2-40B4-BE49-F238E27FC236}">
                <a16:creationId xmlns:a16="http://schemas.microsoft.com/office/drawing/2014/main" id="{5F462B12-E10F-C518-44DB-90D10B238C52}"/>
              </a:ext>
            </a:extLst>
          </p:cNvPr>
          <p:cNvSpPr txBox="1"/>
          <p:nvPr/>
        </p:nvSpPr>
        <p:spPr>
          <a:xfrm>
            <a:off x="3714161" y="1697851"/>
            <a:ext cx="5071619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Choose a method to deploy to Azure</a:t>
            </a:r>
          </a:p>
        </p:txBody>
      </p:sp>
      <p:sp>
        <p:nvSpPr>
          <p:cNvPr id="25" name="Google Shape;229;p25">
            <a:extLst>
              <a:ext uri="{FF2B5EF4-FFF2-40B4-BE49-F238E27FC236}">
                <a16:creationId xmlns:a16="http://schemas.microsoft.com/office/drawing/2014/main" id="{96C69730-9C36-3E0F-1E4F-057844956C75}"/>
              </a:ext>
            </a:extLst>
          </p:cNvPr>
          <p:cNvSpPr txBox="1"/>
          <p:nvPr/>
        </p:nvSpPr>
        <p:spPr>
          <a:xfrm>
            <a:off x="3722683" y="2659551"/>
            <a:ext cx="5071619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Setting up the environment </a:t>
            </a:r>
          </a:p>
        </p:txBody>
      </p:sp>
      <p:sp>
        <p:nvSpPr>
          <p:cNvPr id="26" name="Google Shape;229;p25">
            <a:extLst>
              <a:ext uri="{FF2B5EF4-FFF2-40B4-BE49-F238E27FC236}">
                <a16:creationId xmlns:a16="http://schemas.microsoft.com/office/drawing/2014/main" id="{9346CE2E-B9A7-7E65-0C06-27B2ACA9E1FE}"/>
              </a:ext>
            </a:extLst>
          </p:cNvPr>
          <p:cNvSpPr txBox="1"/>
          <p:nvPr/>
        </p:nvSpPr>
        <p:spPr>
          <a:xfrm>
            <a:off x="3722683" y="3677783"/>
            <a:ext cx="5147036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US" sz="2000" b="0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earning AZ-400 </a:t>
            </a:r>
          </a:p>
        </p:txBody>
      </p:sp>
      <p:sp>
        <p:nvSpPr>
          <p:cNvPr id="28" name="Google Shape;229;p25">
            <a:extLst>
              <a:ext uri="{FF2B5EF4-FFF2-40B4-BE49-F238E27FC236}">
                <a16:creationId xmlns:a16="http://schemas.microsoft.com/office/drawing/2014/main" id="{2CF8D223-486E-B1E4-B4AA-835430313E32}"/>
              </a:ext>
            </a:extLst>
          </p:cNvPr>
          <p:cNvSpPr txBox="1"/>
          <p:nvPr/>
        </p:nvSpPr>
        <p:spPr>
          <a:xfrm>
            <a:off x="3722683" y="4650355"/>
            <a:ext cx="5147036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U</a:t>
            </a:r>
            <a:r>
              <a:rPr lang="en-US" sz="2000" b="0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se of tools such as</a:t>
            </a:r>
            <a:r>
              <a:rPr lang="uk-UA" sz="20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Jenkins, Ansible, Terraform</a:t>
            </a:r>
            <a:r>
              <a:rPr lang="en-US" sz="2000" b="0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</a:p>
        </p:txBody>
      </p:sp>
      <p:sp>
        <p:nvSpPr>
          <p:cNvPr id="30" name="Google Shape;229;p25">
            <a:extLst>
              <a:ext uri="{FF2B5EF4-FFF2-40B4-BE49-F238E27FC236}">
                <a16:creationId xmlns:a16="http://schemas.microsoft.com/office/drawing/2014/main" id="{3B097BC5-87E6-28C5-15C5-6DD9FD9A802D}"/>
              </a:ext>
            </a:extLst>
          </p:cNvPr>
          <p:cNvSpPr txBox="1"/>
          <p:nvPr/>
        </p:nvSpPr>
        <p:spPr>
          <a:xfrm>
            <a:off x="3722683" y="5473362"/>
            <a:ext cx="5147036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Find application to deploy  </a:t>
            </a:r>
          </a:p>
        </p:txBody>
      </p:sp>
    </p:spTree>
    <p:extLst>
      <p:ext uri="{BB962C8B-B14F-4D97-AF65-F5344CB8AC3E}">
        <p14:creationId xmlns:p14="http://schemas.microsoft.com/office/powerpoint/2010/main" val="52765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288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 that were used in the project</a:t>
            </a:r>
            <a:endParaRPr sz="40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7507550" y="2431674"/>
            <a:ext cx="2458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3117554" y="1516010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3323962" y="1450424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36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817207" y="158464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117554" y="2489361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117554" y="3462712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117554" y="4436063"/>
            <a:ext cx="6016500" cy="841800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323962" y="2426467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36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3817207" y="272962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323962" y="3382546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36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817207" y="368570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323962" y="4362963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36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3817207" y="450880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817207" y="5468841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8" name="Google Shape;288;p27" descr="Изображение выглядит как векторная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9;p25">
            <a:extLst>
              <a:ext uri="{FF2B5EF4-FFF2-40B4-BE49-F238E27FC236}">
                <a16:creationId xmlns:a16="http://schemas.microsoft.com/office/drawing/2014/main" id="{D7F0458A-00A1-2C31-B31F-BE0CC3005E67}"/>
              </a:ext>
            </a:extLst>
          </p:cNvPr>
          <p:cNvSpPr txBox="1"/>
          <p:nvPr/>
        </p:nvSpPr>
        <p:spPr>
          <a:xfrm>
            <a:off x="3878250" y="1697989"/>
            <a:ext cx="4093229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Azure DevOps</a:t>
            </a:r>
            <a:endParaRPr lang="en-US" sz="32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Google Shape;229;p25">
            <a:extLst>
              <a:ext uri="{FF2B5EF4-FFF2-40B4-BE49-F238E27FC236}">
                <a16:creationId xmlns:a16="http://schemas.microsoft.com/office/drawing/2014/main" id="{1895ECF7-8F18-1551-5D23-979F2B7B733A}"/>
              </a:ext>
            </a:extLst>
          </p:cNvPr>
          <p:cNvSpPr txBox="1"/>
          <p:nvPr/>
        </p:nvSpPr>
        <p:spPr>
          <a:xfrm>
            <a:off x="3878250" y="2699978"/>
            <a:ext cx="5071619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Terraform</a:t>
            </a:r>
            <a:endParaRPr lang="en-US" sz="32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229;p25">
            <a:extLst>
              <a:ext uri="{FF2B5EF4-FFF2-40B4-BE49-F238E27FC236}">
                <a16:creationId xmlns:a16="http://schemas.microsoft.com/office/drawing/2014/main" id="{EEF9952C-91F4-8966-752F-7F082C774DD7}"/>
              </a:ext>
            </a:extLst>
          </p:cNvPr>
          <p:cNvSpPr txBox="1"/>
          <p:nvPr/>
        </p:nvSpPr>
        <p:spPr>
          <a:xfrm>
            <a:off x="3878250" y="3572576"/>
            <a:ext cx="5071619" cy="48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Azure web app (Node.js, .NET)</a:t>
            </a:r>
            <a:endParaRPr lang="en-US" sz="32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Google Shape;229;p25">
            <a:extLst>
              <a:ext uri="{FF2B5EF4-FFF2-40B4-BE49-F238E27FC236}">
                <a16:creationId xmlns:a16="http://schemas.microsoft.com/office/drawing/2014/main" id="{BAB03AC8-5235-2785-E4AD-57BA061F86AC}"/>
              </a:ext>
            </a:extLst>
          </p:cNvPr>
          <p:cNvSpPr txBox="1"/>
          <p:nvPr/>
        </p:nvSpPr>
        <p:spPr>
          <a:xfrm>
            <a:off x="3878250" y="4604700"/>
            <a:ext cx="5071619" cy="5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Azure Database (PostgreSQL)</a:t>
            </a:r>
            <a:endParaRPr lang="en-US" sz="32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9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756990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Project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OnlineStore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deploy </a:t>
            </a:r>
            <a:endParaRPr sz="32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4348E-7BAD-46F8-BB85-62F45156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59" y="1380954"/>
            <a:ext cx="10424160" cy="5128260"/>
          </a:xfrm>
          <a:prstGeom prst="rect">
            <a:avLst/>
          </a:prstGeom>
        </p:spPr>
      </p:pic>
      <p:pic>
        <p:nvPicPr>
          <p:cNvPr id="7" name="Google Shape;262;p26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3020200-D471-41CE-98D2-236C2A47C3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4;p2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B92A042-48C3-4FED-B6DC-33CFBC7A7D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28">
            <a:extLst>
              <a:ext uri="{FF2B5EF4-FFF2-40B4-BE49-F238E27FC236}">
                <a16:creationId xmlns:a16="http://schemas.microsoft.com/office/drawing/2014/main" id="{C4E19797-0558-4FDF-9630-474C13607AE1}"/>
              </a:ext>
            </a:extLst>
          </p:cNvPr>
          <p:cNvSpPr txBox="1"/>
          <p:nvPr/>
        </p:nvSpPr>
        <p:spPr>
          <a:xfrm>
            <a:off x="803642" y="395152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buSzPts val="4500"/>
            </a:pPr>
            <a:r>
              <a:rPr lang="en-US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endParaRPr lang="en-US"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D88CD-7CF1-4481-A05E-537FA5A7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6" y="1455935"/>
            <a:ext cx="2050981" cy="11491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FB8EE5-0DFC-4B11-A97B-7241ED61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52" y="1480433"/>
            <a:ext cx="2234792" cy="43916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C88621-164E-4626-BF92-BC187D26D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96" y="1452591"/>
            <a:ext cx="2410161" cy="64779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BE485FC-97CC-446D-9240-AE74EF070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632" y="2055808"/>
            <a:ext cx="2161656" cy="46349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E2CF41-2501-47EB-B189-6481FD05E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036" y="1404488"/>
            <a:ext cx="2590184" cy="15807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7CA233-B71D-490D-B8CA-2268A9831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67" y="2703786"/>
            <a:ext cx="2397959" cy="27826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0CE879-D691-4E62-9492-9C1D3E3FB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019" y="1488385"/>
            <a:ext cx="1532321" cy="358121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DF6136-5369-4EE8-B7BB-6EE8A60F30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9424" y="3080455"/>
            <a:ext cx="1844807" cy="21999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3C2840-601B-4B0D-80E1-63A9187C3D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2120" y="2358318"/>
            <a:ext cx="2149221" cy="2141363"/>
          </a:xfrm>
          <a:prstGeom prst="rect">
            <a:avLst/>
          </a:prstGeom>
        </p:spPr>
      </p:pic>
      <p:pic>
        <p:nvPicPr>
          <p:cNvPr id="42" name="Google Shape;262;p26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022461C-184A-43C3-B5FF-AE6ACEAC46B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503658-B7ED-4515-B817-E4D0FECC6CD1}"/>
              </a:ext>
            </a:extLst>
          </p:cNvPr>
          <p:cNvSpPr/>
          <p:nvPr/>
        </p:nvSpPr>
        <p:spPr>
          <a:xfrm>
            <a:off x="7370286" y="119976"/>
            <a:ext cx="387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https://github.com/hhrnol/OnlineStore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hlinkClick r:id="rId14"/>
            <a:extLst>
              <a:ext uri="{FF2B5EF4-FFF2-40B4-BE49-F238E27FC236}">
                <a16:creationId xmlns:a16="http://schemas.microsoft.com/office/drawing/2014/main" id="{1638EE19-BCBC-4C09-BF65-0DDB0F7A65BB}"/>
              </a:ext>
            </a:extLst>
          </p:cNvPr>
          <p:cNvSpPr/>
          <p:nvPr/>
        </p:nvSpPr>
        <p:spPr>
          <a:xfrm>
            <a:off x="7370286" y="527957"/>
            <a:ext cx="465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ID4096" dirty="0">
                <a:solidFill>
                  <a:schemeClr val="bg1"/>
                </a:solidFill>
              </a:rPr>
              <a:t>https://dev.azure.com/gagarin0326/HomeWork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28C943-9EF3-4464-838D-89A3F522D311}"/>
              </a:ext>
            </a:extLst>
          </p:cNvPr>
          <p:cNvSpPr/>
          <p:nvPr/>
        </p:nvSpPr>
        <p:spPr>
          <a:xfrm>
            <a:off x="7806036" y="6228358"/>
            <a:ext cx="27445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5"/>
              </a:rPr>
              <a:t>https://roistore.azurewebsites.net/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7310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5;p2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E49FE8B-E66C-4473-8AFE-56EC26C686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6;p24">
            <a:extLst>
              <a:ext uri="{FF2B5EF4-FFF2-40B4-BE49-F238E27FC236}">
                <a16:creationId xmlns:a16="http://schemas.microsoft.com/office/drawing/2014/main" id="{FB360771-D4C4-42CC-9E6D-8E3168BE7277}"/>
              </a:ext>
            </a:extLst>
          </p:cNvPr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Points to improve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97;p24">
            <a:extLst>
              <a:ext uri="{FF2B5EF4-FFF2-40B4-BE49-F238E27FC236}">
                <a16:creationId xmlns:a16="http://schemas.microsoft.com/office/drawing/2014/main" id="{189C57ED-EE58-4AAF-971F-770C3AF46DE4}"/>
              </a:ext>
            </a:extLst>
          </p:cNvPr>
          <p:cNvSpPr txBox="1"/>
          <p:nvPr/>
        </p:nvSpPr>
        <p:spPr>
          <a:xfrm>
            <a:off x="1882903" y="1608056"/>
            <a:ext cx="72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75" b="1" i="0" u="none" strike="noStrike" cap="none">
              <a:solidFill>
                <a:srgbClr val="3554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oogle Shape;198;p24">
            <a:extLst>
              <a:ext uri="{FF2B5EF4-FFF2-40B4-BE49-F238E27FC236}">
                <a16:creationId xmlns:a16="http://schemas.microsoft.com/office/drawing/2014/main" id="{7F0A2CBA-DB90-423E-AD88-3FE7E72B14E6}"/>
              </a:ext>
            </a:extLst>
          </p:cNvPr>
          <p:cNvGrpSpPr/>
          <p:nvPr/>
        </p:nvGrpSpPr>
        <p:grpSpPr>
          <a:xfrm>
            <a:off x="631282" y="1484905"/>
            <a:ext cx="9538403" cy="4753437"/>
            <a:chOff x="565213" y="2262"/>
            <a:chExt cx="6560175" cy="4907666"/>
          </a:xfrm>
        </p:grpSpPr>
        <p:sp>
          <p:nvSpPr>
            <p:cNvPr id="6" name="Google Shape;199;p24">
              <a:extLst>
                <a:ext uri="{FF2B5EF4-FFF2-40B4-BE49-F238E27FC236}">
                  <a16:creationId xmlns:a16="http://schemas.microsoft.com/office/drawing/2014/main" id="{C7537336-5508-485D-B6D5-1DCC3D8258AC}"/>
                </a:ext>
              </a:extLst>
            </p:cNvPr>
            <p:cNvSpPr/>
            <p:nvPr/>
          </p:nvSpPr>
          <p:spPr>
            <a:xfrm>
              <a:off x="697888" y="2262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200;p24">
              <a:extLst>
                <a:ext uri="{FF2B5EF4-FFF2-40B4-BE49-F238E27FC236}">
                  <a16:creationId xmlns:a16="http://schemas.microsoft.com/office/drawing/2014/main" id="{813806CA-0D68-4ACF-AA39-4D227ECECC1B}"/>
                </a:ext>
              </a:extLst>
            </p:cNvPr>
            <p:cNvSpPr txBox="1"/>
            <p:nvPr/>
          </p:nvSpPr>
          <p:spPr>
            <a:xfrm>
              <a:off x="722545" y="26919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Parameterize .</a:t>
              </a:r>
              <a:r>
                <a:rPr lang="en-US" sz="20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yaml</a:t>
              </a: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pipelines</a:t>
              </a:r>
              <a:endParaRPr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201;p24">
              <a:extLst>
                <a:ext uri="{FF2B5EF4-FFF2-40B4-BE49-F238E27FC236}">
                  <a16:creationId xmlns:a16="http://schemas.microsoft.com/office/drawing/2014/main" id="{5630465F-2713-4A49-879D-B3A72F2DF955}"/>
                </a:ext>
              </a:extLst>
            </p:cNvPr>
            <p:cNvSpPr/>
            <p:nvPr/>
          </p:nvSpPr>
          <p:spPr>
            <a:xfrm rot="5400000">
              <a:off x="3753762" y="865068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202;p24">
              <a:extLst>
                <a:ext uri="{FF2B5EF4-FFF2-40B4-BE49-F238E27FC236}">
                  <a16:creationId xmlns:a16="http://schemas.microsoft.com/office/drawing/2014/main" id="{7FC4B566-0E01-49E3-8E94-E9EBBB23D7BF}"/>
                </a:ext>
              </a:extLst>
            </p:cNvPr>
            <p:cNvSpPr txBox="1"/>
            <p:nvPr/>
          </p:nvSpPr>
          <p:spPr>
            <a:xfrm>
              <a:off x="3797951" y="896718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203;p24">
              <a:extLst>
                <a:ext uri="{FF2B5EF4-FFF2-40B4-BE49-F238E27FC236}">
                  <a16:creationId xmlns:a16="http://schemas.microsoft.com/office/drawing/2014/main" id="{C3672692-F288-4734-AEC3-9F314B4B4574}"/>
                </a:ext>
              </a:extLst>
            </p:cNvPr>
            <p:cNvSpPr/>
            <p:nvPr/>
          </p:nvSpPr>
          <p:spPr>
            <a:xfrm>
              <a:off x="697888" y="126502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204;p24">
              <a:extLst>
                <a:ext uri="{FF2B5EF4-FFF2-40B4-BE49-F238E27FC236}">
                  <a16:creationId xmlns:a16="http://schemas.microsoft.com/office/drawing/2014/main" id="{8A18917E-1BC6-457F-B05C-CFC1C4105553}"/>
                </a:ext>
              </a:extLst>
            </p:cNvPr>
            <p:cNvSpPr txBox="1"/>
            <p:nvPr/>
          </p:nvSpPr>
          <p:spPr>
            <a:xfrm>
              <a:off x="704342" y="1020502"/>
              <a:ext cx="6378000" cy="14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Move variables and output for terraforms to separate files </a:t>
              </a:r>
              <a:endParaRPr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205;p24">
              <a:extLst>
                <a:ext uri="{FF2B5EF4-FFF2-40B4-BE49-F238E27FC236}">
                  <a16:creationId xmlns:a16="http://schemas.microsoft.com/office/drawing/2014/main" id="{12C1FD9F-D7ED-43F0-A54C-8948A32ED635}"/>
                </a:ext>
              </a:extLst>
            </p:cNvPr>
            <p:cNvSpPr/>
            <p:nvPr/>
          </p:nvSpPr>
          <p:spPr>
            <a:xfrm rot="5400000">
              <a:off x="3753762" y="2127831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206;p24">
              <a:extLst>
                <a:ext uri="{FF2B5EF4-FFF2-40B4-BE49-F238E27FC236}">
                  <a16:creationId xmlns:a16="http://schemas.microsoft.com/office/drawing/2014/main" id="{3E6BD193-8E87-468B-9237-0766BEBA3A0F}"/>
                </a:ext>
              </a:extLst>
            </p:cNvPr>
            <p:cNvSpPr txBox="1"/>
            <p:nvPr/>
          </p:nvSpPr>
          <p:spPr>
            <a:xfrm>
              <a:off x="3797951" y="2159480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07;p24">
              <a:extLst>
                <a:ext uri="{FF2B5EF4-FFF2-40B4-BE49-F238E27FC236}">
                  <a16:creationId xmlns:a16="http://schemas.microsoft.com/office/drawing/2014/main" id="{BDDC2ECF-7900-4801-9B0F-6A2970E5EF96}"/>
                </a:ext>
              </a:extLst>
            </p:cNvPr>
            <p:cNvSpPr/>
            <p:nvPr/>
          </p:nvSpPr>
          <p:spPr>
            <a:xfrm>
              <a:off x="730094" y="2527785"/>
              <a:ext cx="63630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208;p24">
              <a:extLst>
                <a:ext uri="{FF2B5EF4-FFF2-40B4-BE49-F238E27FC236}">
                  <a16:creationId xmlns:a16="http://schemas.microsoft.com/office/drawing/2014/main" id="{FE20AC00-80D8-48B6-8785-B5C42B6314CF}"/>
                </a:ext>
              </a:extLst>
            </p:cNvPr>
            <p:cNvSpPr txBox="1"/>
            <p:nvPr/>
          </p:nvSpPr>
          <p:spPr>
            <a:xfrm>
              <a:off x="565213" y="2552384"/>
              <a:ext cx="63138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2800"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 a flexible server into Azure </a:t>
              </a:r>
              <a:r>
                <a:rPr lang="en-US" sz="20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Vnet</a:t>
              </a: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a subnet delegated   </a:t>
              </a:r>
              <a:endParaRPr sz="2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209;p24">
              <a:extLst>
                <a:ext uri="{FF2B5EF4-FFF2-40B4-BE49-F238E27FC236}">
                  <a16:creationId xmlns:a16="http://schemas.microsoft.com/office/drawing/2014/main" id="{ECEA8267-F0C9-4384-845C-C7C9E531C2E7}"/>
                </a:ext>
              </a:extLst>
            </p:cNvPr>
            <p:cNvSpPr/>
            <p:nvPr/>
          </p:nvSpPr>
          <p:spPr>
            <a:xfrm rot="5400000">
              <a:off x="3753763" y="3390592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210;p24">
              <a:extLst>
                <a:ext uri="{FF2B5EF4-FFF2-40B4-BE49-F238E27FC236}">
                  <a16:creationId xmlns:a16="http://schemas.microsoft.com/office/drawing/2014/main" id="{9B022FDC-1707-492D-9490-4D62EBEB7F0B}"/>
                </a:ext>
              </a:extLst>
            </p:cNvPr>
            <p:cNvSpPr txBox="1"/>
            <p:nvPr/>
          </p:nvSpPr>
          <p:spPr>
            <a:xfrm>
              <a:off x="3797951" y="3422243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211;p24">
              <a:extLst>
                <a:ext uri="{FF2B5EF4-FFF2-40B4-BE49-F238E27FC236}">
                  <a16:creationId xmlns:a16="http://schemas.microsoft.com/office/drawing/2014/main" id="{088EDF6A-669A-4379-9650-A131D81C8031}"/>
                </a:ext>
              </a:extLst>
            </p:cNvPr>
            <p:cNvSpPr/>
            <p:nvPr/>
          </p:nvSpPr>
          <p:spPr>
            <a:xfrm>
              <a:off x="730094" y="3702134"/>
              <a:ext cx="6369601" cy="1066261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212;p24">
              <a:extLst>
                <a:ext uri="{FF2B5EF4-FFF2-40B4-BE49-F238E27FC236}">
                  <a16:creationId xmlns:a16="http://schemas.microsoft.com/office/drawing/2014/main" id="{3BD1E291-EE98-4A3B-8EFC-D010103ACFBB}"/>
                </a:ext>
              </a:extLst>
            </p:cNvPr>
            <p:cNvSpPr txBox="1"/>
            <p:nvPr/>
          </p:nvSpPr>
          <p:spPr>
            <a:xfrm>
              <a:off x="697888" y="3609800"/>
              <a:ext cx="6267534" cy="1300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800"/>
              </a:pPr>
              <a:r>
                <a:rPr lang="en-US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Split subnet for data base, API and frontend</a:t>
              </a:r>
            </a:p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800"/>
              </a:pPr>
              <a:r>
                <a:rPr lang="en-US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Inbound and outbound network access for the subnet </a:t>
              </a:r>
            </a:p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800"/>
              </a:pPr>
              <a:r>
                <a:rPr lang="en-US" sz="20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must be opened through network security groups</a:t>
              </a:r>
              <a:endParaRPr lang="en-US"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" name="Google Shape;312;p30" descr="Звезда">
            <a:extLst>
              <a:ext uri="{FF2B5EF4-FFF2-40B4-BE49-F238E27FC236}">
                <a16:creationId xmlns:a16="http://schemas.microsoft.com/office/drawing/2014/main" id="{2C1A7B62-7ACA-4A31-A6A4-C6CB8FAFB1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3001" y="5147825"/>
            <a:ext cx="1640675" cy="142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938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200</Words>
  <Application>Microsoft Office PowerPoint</Application>
  <PresentationFormat>Широкоэкранный</PresentationFormat>
  <Paragraphs>46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Avenir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Гагарин</dc:creator>
  <cp:lastModifiedBy>gagarin</cp:lastModifiedBy>
  <cp:revision>16</cp:revision>
  <dcterms:created xsi:type="dcterms:W3CDTF">2023-02-13T11:47:22Z</dcterms:created>
  <dcterms:modified xsi:type="dcterms:W3CDTF">2023-02-14T15:03:23Z</dcterms:modified>
</cp:coreProperties>
</file>