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1"/>
  </p:notesMasterIdLst>
  <p:sldIdLst>
    <p:sldId id="2639" r:id="rId2"/>
    <p:sldId id="2646" r:id="rId3"/>
    <p:sldId id="2647" r:id="rId4"/>
    <p:sldId id="2648" r:id="rId5"/>
    <p:sldId id="2649" r:id="rId6"/>
    <p:sldId id="1181" r:id="rId7"/>
    <p:sldId id="1186" r:id="rId8"/>
    <p:sldId id="1188" r:id="rId9"/>
    <p:sldId id="1191" r:id="rId10"/>
    <p:sldId id="1196" r:id="rId11"/>
    <p:sldId id="1205" r:id="rId12"/>
    <p:sldId id="1206" r:id="rId13"/>
    <p:sldId id="2602" r:id="rId14"/>
    <p:sldId id="2603" r:id="rId15"/>
    <p:sldId id="1210" r:id="rId16"/>
    <p:sldId id="2054" r:id="rId17"/>
    <p:sldId id="2604" r:id="rId18"/>
    <p:sldId id="1223" r:id="rId19"/>
    <p:sldId id="2640" r:id="rId20"/>
    <p:sldId id="1224" r:id="rId21"/>
    <p:sldId id="1225" r:id="rId22"/>
    <p:sldId id="1227" r:id="rId23"/>
    <p:sldId id="2606" r:id="rId24"/>
    <p:sldId id="1230" r:id="rId25"/>
    <p:sldId id="1231" r:id="rId26"/>
    <p:sldId id="2644" r:id="rId27"/>
    <p:sldId id="2645" r:id="rId28"/>
    <p:sldId id="1234" r:id="rId29"/>
    <p:sldId id="2057" r:id="rId30"/>
    <p:sldId id="2567" r:id="rId31"/>
    <p:sldId id="2056" r:id="rId32"/>
    <p:sldId id="1239" r:id="rId33"/>
    <p:sldId id="2650" r:id="rId34"/>
    <p:sldId id="2652" r:id="rId35"/>
    <p:sldId id="2653" r:id="rId36"/>
    <p:sldId id="2651" r:id="rId37"/>
    <p:sldId id="2654" r:id="rId38"/>
    <p:sldId id="2655" r:id="rId39"/>
    <p:sldId id="2656" r:id="rId40"/>
    <p:sldId id="2657" r:id="rId41"/>
    <p:sldId id="2658" r:id="rId42"/>
    <p:sldId id="2660" r:id="rId43"/>
    <p:sldId id="2661" r:id="rId44"/>
    <p:sldId id="2662" r:id="rId45"/>
    <p:sldId id="2663" r:id="rId46"/>
    <p:sldId id="2659" r:id="rId47"/>
    <p:sldId id="2666" r:id="rId48"/>
    <p:sldId id="2664" r:id="rId49"/>
    <p:sldId id="2665" r:id="rId50"/>
    <p:sldId id="2677" r:id="rId51"/>
    <p:sldId id="2667" r:id="rId52"/>
    <p:sldId id="2668" r:id="rId53"/>
    <p:sldId id="2669" r:id="rId54"/>
    <p:sldId id="2671" r:id="rId55"/>
    <p:sldId id="2672" r:id="rId56"/>
    <p:sldId id="2673" r:id="rId57"/>
    <p:sldId id="2675" r:id="rId58"/>
    <p:sldId id="2674" r:id="rId59"/>
    <p:sldId id="2676" r:id="rId60"/>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6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6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6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600" kern="1200">
        <a:solidFill>
          <a:schemeClr val="tx1"/>
        </a:solidFill>
        <a:latin typeface="Times New Roman" pitchFamily="18" charset="0"/>
        <a:ea typeface="宋体" pitchFamily="2" charset="-122"/>
        <a:cs typeface="+mn-cs"/>
      </a:defRPr>
    </a:lvl5pPr>
    <a:lvl6pPr marL="2286000" algn="l" defTabSz="914400" rtl="0" eaLnBrk="1" latinLnBrk="0" hangingPunct="1">
      <a:defRPr sz="2600" kern="1200">
        <a:solidFill>
          <a:schemeClr val="tx1"/>
        </a:solidFill>
        <a:latin typeface="Times New Roman" pitchFamily="18" charset="0"/>
        <a:ea typeface="宋体" pitchFamily="2" charset="-122"/>
        <a:cs typeface="+mn-cs"/>
      </a:defRPr>
    </a:lvl6pPr>
    <a:lvl7pPr marL="2743200" algn="l" defTabSz="914400" rtl="0" eaLnBrk="1" latinLnBrk="0" hangingPunct="1">
      <a:defRPr sz="2600" kern="1200">
        <a:solidFill>
          <a:schemeClr val="tx1"/>
        </a:solidFill>
        <a:latin typeface="Times New Roman" pitchFamily="18" charset="0"/>
        <a:ea typeface="宋体" pitchFamily="2" charset="-122"/>
        <a:cs typeface="+mn-cs"/>
      </a:defRPr>
    </a:lvl7pPr>
    <a:lvl8pPr marL="3200400" algn="l" defTabSz="914400" rtl="0" eaLnBrk="1" latinLnBrk="0" hangingPunct="1">
      <a:defRPr sz="2600" kern="1200">
        <a:solidFill>
          <a:schemeClr val="tx1"/>
        </a:solidFill>
        <a:latin typeface="Times New Roman" pitchFamily="18" charset="0"/>
        <a:ea typeface="宋体" pitchFamily="2" charset="-122"/>
        <a:cs typeface="+mn-cs"/>
      </a:defRPr>
    </a:lvl8pPr>
    <a:lvl9pPr marL="3657600" algn="l" defTabSz="914400" rtl="0" eaLnBrk="1" latinLnBrk="0" hangingPunct="1">
      <a:defRPr sz="26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FFE2"/>
    <a:srgbClr val="FF5D5D"/>
    <a:srgbClr val="DB577D"/>
    <a:srgbClr val="FF00FF"/>
    <a:srgbClr val="0000FF"/>
    <a:srgbClr val="E0E8E5"/>
    <a:srgbClr val="8751FF"/>
    <a:srgbClr val="BED0C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94" y="-158"/>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10035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vl1pPr>
          </a:lstStyle>
          <a:p>
            <a:pPr>
              <a:defRPr/>
            </a:pPr>
            <a:fld id="{5004B8B3-6B90-4E59-8D05-82CE3F2BD1E5}"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headEnd/>
            <a:tailEnd/>
          </a:ln>
        </p:spPr>
        <p:txBody>
          <a:bodyPr/>
          <a:lstStyle/>
          <a:p>
            <a:fld id="{541310F4-DC34-486F-A532-479E38C0EB0C}" type="slidenum">
              <a:rPr lang="en-US" altLang="zh-CN" smtClean="0"/>
              <a:pPr/>
              <a:t>48</a:t>
            </a:fld>
            <a:endParaRPr lang="en-US" altLang="zh-CN" smtClean="0"/>
          </a:p>
        </p:txBody>
      </p:sp>
      <p:sp>
        <p:nvSpPr>
          <p:cNvPr id="82947" name="Rectangle 2"/>
          <p:cNvSpPr>
            <a:spLocks noGrp="1" noRot="1" noChangeAspect="1" noChangeArrowheads="1" noTextEdit="1"/>
          </p:cNvSpPr>
          <p:nvPr>
            <p:ph type="sldImg" idx="4294967295"/>
          </p:nvPr>
        </p:nvSpPr>
        <p:spPr>
          <a:xfrm>
            <a:off x="1150938" y="692150"/>
            <a:ext cx="4556125" cy="3416300"/>
          </a:xfrm>
          <a:ln w="12700">
            <a:solidFill>
              <a:schemeClr val="tx1"/>
            </a:solidFill>
          </a:ln>
        </p:spPr>
      </p:sp>
      <p:sp>
        <p:nvSpPr>
          <p:cNvPr id="82948" name="Rectangle 3"/>
          <p:cNvSpPr>
            <a:spLocks noGrp="1" noChangeArrowheads="1"/>
          </p:cNvSpPr>
          <p:nvPr>
            <p:ph type="body" idx="4294967295"/>
          </p:nvPr>
        </p:nvSpPr>
        <p:spPr/>
        <p:txBody>
          <a:bodyPr lIns="92066" tIns="46033" rIns="92066" bIns="46033"/>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1244161"/>
          <p:cNvGrpSpPr>
            <a:grpSpLocks/>
          </p:cNvGrpSpPr>
          <p:nvPr/>
        </p:nvGrpSpPr>
        <p:grpSpPr bwMode="auto">
          <a:xfrm>
            <a:off x="0" y="2133600"/>
            <a:ext cx="9009063" cy="1052513"/>
            <a:chOff x="0" y="1536"/>
            <a:chExt cx="5675" cy="663"/>
          </a:xfrm>
        </p:grpSpPr>
        <p:grpSp>
          <p:nvGrpSpPr>
            <p:cNvPr id="5" name="组合 1244162"/>
            <p:cNvGrpSpPr>
              <a:grpSpLocks/>
            </p:cNvGrpSpPr>
            <p:nvPr/>
          </p:nvGrpSpPr>
          <p:grpSpPr bwMode="auto">
            <a:xfrm>
              <a:off x="185" y="1604"/>
              <a:ext cx="449" cy="299"/>
              <a:chOff x="720" y="336"/>
              <a:chExt cx="624" cy="432"/>
            </a:xfrm>
          </p:grpSpPr>
          <p:sp>
            <p:nvSpPr>
              <p:cNvPr id="12" name="矩形 1244163"/>
              <p:cNvSpPr>
                <a:spLocks noChangeArrowheads="1"/>
              </p:cNvSpPr>
              <p:nvPr/>
            </p:nvSpPr>
            <p:spPr bwMode="auto">
              <a:xfrm>
                <a:off x="720" y="336"/>
                <a:ext cx="384" cy="432"/>
              </a:xfrm>
              <a:prstGeom prst="rect">
                <a:avLst/>
              </a:prstGeom>
              <a:solidFill>
                <a:schemeClr val="folHlink"/>
              </a:soli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3" name="矩形 124416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grpSp>
          <p:nvGrpSpPr>
            <p:cNvPr id="6" name="组合 1244165"/>
            <p:cNvGrpSpPr>
              <a:grpSpLocks/>
            </p:cNvGrpSpPr>
            <p:nvPr/>
          </p:nvGrpSpPr>
          <p:grpSpPr bwMode="auto">
            <a:xfrm>
              <a:off x="263" y="1870"/>
              <a:ext cx="466" cy="299"/>
              <a:chOff x="912" y="2640"/>
              <a:chExt cx="672" cy="432"/>
            </a:xfrm>
          </p:grpSpPr>
          <p:sp>
            <p:nvSpPr>
              <p:cNvPr id="10" name="矩形 1244166"/>
              <p:cNvSpPr>
                <a:spLocks noChangeArrowheads="1"/>
              </p:cNvSpPr>
              <p:nvPr/>
            </p:nvSpPr>
            <p:spPr bwMode="auto">
              <a:xfrm>
                <a:off x="912" y="2640"/>
                <a:ext cx="384" cy="432"/>
              </a:xfrm>
              <a:prstGeom prst="rect">
                <a:avLst/>
              </a:prstGeom>
              <a:solidFill>
                <a:schemeClr val="accent2"/>
              </a:soli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1" name="矩形 124416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7" name="矩形 1244168"/>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 name="矩形 1244169"/>
            <p:cNvSpPr>
              <a:spLocks noChangeArrowheads="1"/>
            </p:cNvSpPr>
            <p:nvPr/>
          </p:nvSpPr>
          <p:spPr bwMode="auto">
            <a:xfrm>
              <a:off x="400" y="1536"/>
              <a:ext cx="20" cy="663"/>
            </a:xfrm>
            <a:prstGeom prst="rect">
              <a:avLst/>
            </a:prstGeom>
            <a:solidFill>
              <a:schemeClr val="bg2"/>
            </a:soli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9" name="矩形 1244170"/>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1244172" name="标题 1244171"/>
          <p:cNvSpPr>
            <a:spLocks noGrp="1"/>
          </p:cNvSpPr>
          <p:nvPr>
            <p:ph type="ctrTitle"/>
          </p:nvPr>
        </p:nvSpPr>
        <p:spPr>
          <a:xfrm>
            <a:off x="990600" y="1676400"/>
            <a:ext cx="7772400" cy="1462088"/>
          </a:xfrm>
          <a:prstGeom prst="rect">
            <a:avLst/>
          </a:prstGeom>
          <a:noFill/>
          <a:ln w="9525">
            <a:noFill/>
          </a:ln>
        </p:spPr>
        <p:txBody>
          <a:bodyPr/>
          <a:lstStyle>
            <a:lvl1pPr lvl="0">
              <a:defRPr/>
            </a:lvl1pPr>
          </a:lstStyle>
          <a:p>
            <a:pPr lvl="0"/>
            <a:r>
              <a:rPr lang="zh-CN" altLang="en-US" noProof="1"/>
              <a:t>单击此处编辑母版标题样式</a:t>
            </a:r>
          </a:p>
        </p:txBody>
      </p:sp>
      <p:sp>
        <p:nvSpPr>
          <p:cNvPr id="1244173" name="副标题 124417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p>
        </p:txBody>
      </p:sp>
      <p:sp>
        <p:nvSpPr>
          <p:cNvPr id="14" name="日期占位符 1244173"/>
          <p:cNvSpPr>
            <a:spLocks noGrp="1"/>
          </p:cNvSpPr>
          <p:nvPr>
            <p:ph type="dt" sz="half" idx="10"/>
          </p:nvPr>
        </p:nvSpPr>
        <p:spPr>
          <a:xfrm>
            <a:off x="990600" y="6248400"/>
            <a:ext cx="1905000" cy="457200"/>
          </a:xfrm>
        </p:spPr>
        <p:txBody>
          <a:bodyPr/>
          <a:lstStyle>
            <a:lvl1pPr>
              <a:defRPr>
                <a:solidFill>
                  <a:schemeClr val="bg2"/>
                </a:solidFill>
                <a:latin typeface="Tahoma" charset="0"/>
                <a:ea typeface="楷体_GB2312" charset="0"/>
                <a:cs typeface="楷体_GB2312" charset="0"/>
              </a:defRPr>
            </a:lvl1pPr>
          </a:lstStyle>
          <a:p>
            <a:pPr>
              <a:defRPr/>
            </a:pPr>
            <a:endParaRPr/>
          </a:p>
        </p:txBody>
      </p:sp>
      <p:sp>
        <p:nvSpPr>
          <p:cNvPr id="15" name="页脚占位符 1244174"/>
          <p:cNvSpPr>
            <a:spLocks noGrp="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灯片编号占位符 1244175"/>
          <p:cNvSpPr>
            <a:spLocks noGrp="1"/>
          </p:cNvSpPr>
          <p:nvPr>
            <p:ph type="sldNum" sz="quarter" idx="12"/>
          </p:nvPr>
        </p:nvSpPr>
        <p:spPr>
          <a:xfrm>
            <a:off x="6858000" y="6248400"/>
            <a:ext cx="1905000" cy="457200"/>
          </a:xfrm>
        </p:spPr>
        <p:txBody>
          <a:bodyPr/>
          <a:lstStyle>
            <a:lvl1pPr>
              <a:defRPr>
                <a:solidFill>
                  <a:schemeClr val="bg2"/>
                </a:solidFill>
                <a:latin typeface="Tahoma" pitchFamily="34" charset="0"/>
              </a:defRPr>
            </a:lvl1pPr>
          </a:lstStyle>
          <a:p>
            <a:pPr>
              <a:defRPr/>
            </a:pPr>
            <a:fld id="{B3C04B90-5B26-42A3-A1A5-18B58675070A}" type="slidenum">
              <a:rPr altLang="zh-CN"/>
              <a:pPr>
                <a:defRPr/>
              </a:pPr>
              <a:t>‹#›</a:t>
            </a:fld>
            <a:endParaRPr lang="zh-CN" alt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5" name="页脚占位符 1243147"/>
          <p:cNvSpPr>
            <a:spLocks noGrp="1"/>
          </p:cNvSpPr>
          <p:nvPr>
            <p:ph type="ftr" sz="quarter" idx="11"/>
          </p:nvPr>
        </p:nvSpPr>
        <p:spPr/>
        <p:txBody>
          <a:bodyPr/>
          <a:lstStyle>
            <a:lvl1pPr>
              <a:defRPr/>
            </a:lvl1pPr>
          </a:lstStyle>
          <a:p>
            <a:pPr>
              <a:defRPr/>
            </a:pPr>
            <a:endParaRPr lang="zh-CN" altLang="en-US"/>
          </a:p>
        </p:txBody>
      </p:sp>
      <p:sp>
        <p:nvSpPr>
          <p:cNvPr id="6" name="灯片编号占位符 1243148"/>
          <p:cNvSpPr>
            <a:spLocks noGrp="1"/>
          </p:cNvSpPr>
          <p:nvPr>
            <p:ph type="sldNum" sz="quarter" idx="12"/>
          </p:nvPr>
        </p:nvSpPr>
        <p:spPr/>
        <p:txBody>
          <a:bodyPr/>
          <a:lstStyle>
            <a:lvl1pPr>
              <a:defRPr/>
            </a:lvl1pPr>
          </a:lstStyle>
          <a:p>
            <a:pPr>
              <a:defRPr/>
            </a:pPr>
            <a:fld id="{ACDEDB27-9658-4E32-ADC3-73D89483EFA6}" type="slidenum">
              <a:rPr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1344" y="214313"/>
            <a:ext cx="2013744" cy="5918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900113" y="214313"/>
            <a:ext cx="5924492" cy="5918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5" name="页脚占位符 1243147"/>
          <p:cNvSpPr>
            <a:spLocks noGrp="1"/>
          </p:cNvSpPr>
          <p:nvPr>
            <p:ph type="ftr" sz="quarter" idx="11"/>
          </p:nvPr>
        </p:nvSpPr>
        <p:spPr/>
        <p:txBody>
          <a:bodyPr/>
          <a:lstStyle>
            <a:lvl1pPr>
              <a:defRPr/>
            </a:lvl1pPr>
          </a:lstStyle>
          <a:p>
            <a:pPr>
              <a:defRPr/>
            </a:pPr>
            <a:endParaRPr lang="zh-CN" altLang="en-US"/>
          </a:p>
        </p:txBody>
      </p:sp>
      <p:sp>
        <p:nvSpPr>
          <p:cNvPr id="6" name="灯片编号占位符 1243148"/>
          <p:cNvSpPr>
            <a:spLocks noGrp="1"/>
          </p:cNvSpPr>
          <p:nvPr>
            <p:ph type="sldNum" sz="quarter" idx="12"/>
          </p:nvPr>
        </p:nvSpPr>
        <p:spPr/>
        <p:txBody>
          <a:bodyPr/>
          <a:lstStyle>
            <a:lvl1pPr>
              <a:defRPr/>
            </a:lvl1pPr>
          </a:lstStyle>
          <a:p>
            <a:pPr>
              <a:defRPr/>
            </a:pPr>
            <a:fld id="{D21774B0-E999-41F6-86D7-FC595E620B3F}" type="slidenum">
              <a:rPr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bk object 16"/>
          <p:cNvSpPr/>
          <p:nvPr/>
        </p:nvSpPr>
        <p:spPr>
          <a:xfrm>
            <a:off x="0" y="0"/>
            <a:ext cx="9144000" cy="6858000"/>
          </a:xfrm>
          <a:prstGeom prst="rect">
            <a:avLst/>
          </a:prstGeom>
          <a:blipFill>
            <a:blip r:embed="rId2" cstate="print"/>
            <a:stretch>
              <a:fillRect/>
            </a:stretch>
          </a:blipFill>
        </p:spPr>
        <p:txBody>
          <a:bodyPr lIns="0" tIns="0" rIns="0" bIns="0"/>
          <a:lstStyle/>
          <a:p>
            <a:pPr>
              <a:defRPr/>
            </a:pPr>
            <a:endParaRPr/>
          </a:p>
        </p:txBody>
      </p:sp>
      <p:sp>
        <p:nvSpPr>
          <p:cNvPr id="3" name="bk object 17"/>
          <p:cNvSpPr/>
          <p:nvPr/>
        </p:nvSpPr>
        <p:spPr>
          <a:xfrm>
            <a:off x="0" y="0"/>
            <a:ext cx="115888" cy="107950"/>
          </a:xfrm>
          <a:prstGeom prst="rect">
            <a:avLst/>
          </a:prstGeom>
          <a:blipFill>
            <a:blip r:embed="rId3" cstate="print"/>
            <a:stretch>
              <a:fillRect/>
            </a:stretch>
          </a:blipFill>
        </p:spPr>
        <p:txBody>
          <a:bodyPr lIns="0" tIns="0" rIns="0" bIns="0"/>
          <a:lstStyle/>
          <a:p>
            <a:pPr>
              <a:defRPr/>
            </a:pPr>
            <a:endParaRPr/>
          </a:p>
        </p:txBody>
      </p:sp>
      <p:sp>
        <p:nvSpPr>
          <p:cNvPr id="4" name="Holder 2"/>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5" name="Holder 3"/>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EE32106-9325-4F35-A00E-CFA4FDE940BF}" type="datetimeFigureOut">
              <a:rPr lang="en-US"/>
              <a:pPr>
                <a:defRPr/>
              </a:pPr>
              <a:t>6/21/2022</a:t>
            </a:fld>
            <a:endParaRPr lang="en-US"/>
          </a:p>
        </p:txBody>
      </p:sp>
      <p:sp>
        <p:nvSpPr>
          <p:cNvPr id="6" name="Holder 4"/>
          <p:cNvSpPr>
            <a:spLocks noGrp="1"/>
          </p:cNvSpPr>
          <p:nvPr>
            <p:ph type="sldNum" sz="quarter" idx="12"/>
          </p:nvPr>
        </p:nvSpPr>
        <p:spPr/>
        <p:txBody>
          <a:bodyPr lIns="0" tIns="0" rIns="0" bIns="0"/>
          <a:lstStyle>
            <a:lvl1pPr>
              <a:lnSpc>
                <a:spcPts val="1625"/>
              </a:lnSpc>
              <a:defRPr>
                <a:solidFill>
                  <a:srgbClr val="0033CC"/>
                </a:solidFill>
                <a:latin typeface="宋体" pitchFamily="2" charset="-122"/>
                <a:cs typeface="宋体" pitchFamily="2" charset="-122"/>
              </a:defRPr>
            </a:lvl1pPr>
          </a:lstStyle>
          <a:p>
            <a:pPr>
              <a:defRPr/>
            </a:pPr>
            <a:r>
              <a:rPr lang="zh-CN" altLang="en-US"/>
              <a:t>第二章 基础知识	</a:t>
            </a:r>
            <a:fld id="{9B821BBA-50E9-442F-93E4-BEDC02B74E12}" type="slidenum">
              <a:rPr altLang="zh-CN">
                <a:cs typeface="Times New Roman" pitchFamily="18" charset="0"/>
              </a:rPr>
              <a:pPr>
                <a:defRPr/>
              </a:pPr>
              <a:t>‹#›</a:t>
            </a:fld>
            <a:endParaRPr lang="zh-CN" altLang="zh-CN">
              <a:cs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5" name="页脚占位符 1243147"/>
          <p:cNvSpPr>
            <a:spLocks noGrp="1"/>
          </p:cNvSpPr>
          <p:nvPr>
            <p:ph type="ftr" sz="quarter" idx="11"/>
          </p:nvPr>
        </p:nvSpPr>
        <p:spPr/>
        <p:txBody>
          <a:bodyPr/>
          <a:lstStyle>
            <a:lvl1pPr>
              <a:defRPr/>
            </a:lvl1pPr>
          </a:lstStyle>
          <a:p>
            <a:pPr>
              <a:defRPr/>
            </a:pPr>
            <a:endParaRPr lang="zh-CN" altLang="en-US"/>
          </a:p>
        </p:txBody>
      </p:sp>
      <p:sp>
        <p:nvSpPr>
          <p:cNvPr id="6" name="灯片编号占位符 1243148"/>
          <p:cNvSpPr>
            <a:spLocks noGrp="1"/>
          </p:cNvSpPr>
          <p:nvPr>
            <p:ph type="sldNum" sz="quarter" idx="12"/>
          </p:nvPr>
        </p:nvSpPr>
        <p:spPr/>
        <p:txBody>
          <a:bodyPr/>
          <a:lstStyle>
            <a:lvl1pPr>
              <a:defRPr/>
            </a:lvl1pPr>
          </a:lstStyle>
          <a:p>
            <a:pPr>
              <a:defRPr/>
            </a:pPr>
            <a:fld id="{2D443428-9C37-4430-B6CC-2C3B0E25F25B}" type="slidenum">
              <a:rPr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5" name="页脚占位符 1243147"/>
          <p:cNvSpPr>
            <a:spLocks noGrp="1"/>
          </p:cNvSpPr>
          <p:nvPr>
            <p:ph type="ftr" sz="quarter" idx="11"/>
          </p:nvPr>
        </p:nvSpPr>
        <p:spPr/>
        <p:txBody>
          <a:bodyPr/>
          <a:lstStyle>
            <a:lvl1pPr>
              <a:defRPr/>
            </a:lvl1pPr>
          </a:lstStyle>
          <a:p>
            <a:pPr>
              <a:defRPr/>
            </a:pPr>
            <a:endParaRPr lang="zh-CN" altLang="en-US"/>
          </a:p>
        </p:txBody>
      </p:sp>
      <p:sp>
        <p:nvSpPr>
          <p:cNvPr id="6" name="灯片编号占位符 1243148"/>
          <p:cNvSpPr>
            <a:spLocks noGrp="1"/>
          </p:cNvSpPr>
          <p:nvPr>
            <p:ph type="sldNum" sz="quarter" idx="12"/>
          </p:nvPr>
        </p:nvSpPr>
        <p:spPr/>
        <p:txBody>
          <a:bodyPr/>
          <a:lstStyle>
            <a:lvl1pPr>
              <a:defRPr/>
            </a:lvl1pPr>
          </a:lstStyle>
          <a:p>
            <a:pPr>
              <a:defRPr/>
            </a:pPr>
            <a:fld id="{731F0581-233E-42B4-AD4A-727B62579369}" type="slidenum">
              <a:rPr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900113" y="1628775"/>
            <a:ext cx="3946938" cy="45037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008150" y="1628775"/>
            <a:ext cx="3946938" cy="45037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6" name="页脚占位符 1243147"/>
          <p:cNvSpPr>
            <a:spLocks noGrp="1"/>
          </p:cNvSpPr>
          <p:nvPr>
            <p:ph type="ftr" sz="quarter" idx="11"/>
          </p:nvPr>
        </p:nvSpPr>
        <p:spPr/>
        <p:txBody>
          <a:bodyPr/>
          <a:lstStyle>
            <a:lvl1pPr>
              <a:defRPr/>
            </a:lvl1pPr>
          </a:lstStyle>
          <a:p>
            <a:pPr>
              <a:defRPr/>
            </a:pPr>
            <a:endParaRPr lang="zh-CN" altLang="en-US"/>
          </a:p>
        </p:txBody>
      </p:sp>
      <p:sp>
        <p:nvSpPr>
          <p:cNvPr id="7" name="灯片编号占位符 1243148"/>
          <p:cNvSpPr>
            <a:spLocks noGrp="1"/>
          </p:cNvSpPr>
          <p:nvPr>
            <p:ph type="sldNum" sz="quarter" idx="12"/>
          </p:nvPr>
        </p:nvSpPr>
        <p:spPr/>
        <p:txBody>
          <a:bodyPr/>
          <a:lstStyle>
            <a:lvl1pPr>
              <a:defRPr/>
            </a:lvl1pPr>
          </a:lstStyle>
          <a:p>
            <a:pPr>
              <a:defRPr/>
            </a:pPr>
            <a:fld id="{1E79EE13-7C89-4F0B-90D6-D84C81AC54C5}" type="slidenum">
              <a:rPr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8" name="页脚占位符 1243147"/>
          <p:cNvSpPr>
            <a:spLocks noGrp="1"/>
          </p:cNvSpPr>
          <p:nvPr>
            <p:ph type="ftr" sz="quarter" idx="11"/>
          </p:nvPr>
        </p:nvSpPr>
        <p:spPr/>
        <p:txBody>
          <a:bodyPr/>
          <a:lstStyle>
            <a:lvl1pPr>
              <a:defRPr/>
            </a:lvl1pPr>
          </a:lstStyle>
          <a:p>
            <a:pPr>
              <a:defRPr/>
            </a:pPr>
            <a:endParaRPr lang="zh-CN" altLang="en-US"/>
          </a:p>
        </p:txBody>
      </p:sp>
      <p:sp>
        <p:nvSpPr>
          <p:cNvPr id="9" name="灯片编号占位符 1243148"/>
          <p:cNvSpPr>
            <a:spLocks noGrp="1"/>
          </p:cNvSpPr>
          <p:nvPr>
            <p:ph type="sldNum" sz="quarter" idx="12"/>
          </p:nvPr>
        </p:nvSpPr>
        <p:spPr/>
        <p:txBody>
          <a:bodyPr/>
          <a:lstStyle>
            <a:lvl1pPr>
              <a:defRPr/>
            </a:lvl1pPr>
          </a:lstStyle>
          <a:p>
            <a:pPr>
              <a:defRPr/>
            </a:pPr>
            <a:fld id="{87844EC0-4542-45B5-BD00-B543786F832E}" type="slidenum">
              <a:rPr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4" name="页脚占位符 1243147"/>
          <p:cNvSpPr>
            <a:spLocks noGrp="1"/>
          </p:cNvSpPr>
          <p:nvPr>
            <p:ph type="ftr" sz="quarter" idx="11"/>
          </p:nvPr>
        </p:nvSpPr>
        <p:spPr/>
        <p:txBody>
          <a:bodyPr/>
          <a:lstStyle>
            <a:lvl1pPr>
              <a:defRPr/>
            </a:lvl1pPr>
          </a:lstStyle>
          <a:p>
            <a:pPr>
              <a:defRPr/>
            </a:pPr>
            <a:endParaRPr lang="zh-CN" altLang="en-US"/>
          </a:p>
        </p:txBody>
      </p:sp>
      <p:sp>
        <p:nvSpPr>
          <p:cNvPr id="5" name="灯片编号占位符 1243148"/>
          <p:cNvSpPr>
            <a:spLocks noGrp="1"/>
          </p:cNvSpPr>
          <p:nvPr>
            <p:ph type="sldNum" sz="quarter" idx="12"/>
          </p:nvPr>
        </p:nvSpPr>
        <p:spPr/>
        <p:txBody>
          <a:bodyPr/>
          <a:lstStyle>
            <a:lvl1pPr>
              <a:defRPr/>
            </a:lvl1pPr>
          </a:lstStyle>
          <a:p>
            <a:pPr>
              <a:defRPr/>
            </a:pPr>
            <a:fld id="{FA28874A-0CE3-4D1B-B7FE-70EAE51A8271}" type="slidenum">
              <a:rPr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3" name="页脚占位符 1243147"/>
          <p:cNvSpPr>
            <a:spLocks noGrp="1"/>
          </p:cNvSpPr>
          <p:nvPr>
            <p:ph type="ftr" sz="quarter" idx="11"/>
          </p:nvPr>
        </p:nvSpPr>
        <p:spPr/>
        <p:txBody>
          <a:bodyPr/>
          <a:lstStyle>
            <a:lvl1pPr>
              <a:defRPr/>
            </a:lvl1pPr>
          </a:lstStyle>
          <a:p>
            <a:pPr>
              <a:defRPr/>
            </a:pPr>
            <a:endParaRPr lang="zh-CN" altLang="en-US"/>
          </a:p>
        </p:txBody>
      </p:sp>
      <p:sp>
        <p:nvSpPr>
          <p:cNvPr id="4" name="灯片编号占位符 1243148"/>
          <p:cNvSpPr>
            <a:spLocks noGrp="1"/>
          </p:cNvSpPr>
          <p:nvPr>
            <p:ph type="sldNum" sz="quarter" idx="12"/>
          </p:nvPr>
        </p:nvSpPr>
        <p:spPr/>
        <p:txBody>
          <a:bodyPr/>
          <a:lstStyle>
            <a:lvl1pPr>
              <a:defRPr/>
            </a:lvl1pPr>
          </a:lstStyle>
          <a:p>
            <a:pPr>
              <a:defRPr/>
            </a:pPr>
            <a:fld id="{A81002AF-9B2D-434B-92E4-B863453A0B5D}" type="slidenum">
              <a:rPr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6" name="页脚占位符 1243147"/>
          <p:cNvSpPr>
            <a:spLocks noGrp="1"/>
          </p:cNvSpPr>
          <p:nvPr>
            <p:ph type="ftr" sz="quarter" idx="11"/>
          </p:nvPr>
        </p:nvSpPr>
        <p:spPr/>
        <p:txBody>
          <a:bodyPr/>
          <a:lstStyle>
            <a:lvl1pPr>
              <a:defRPr/>
            </a:lvl1pPr>
          </a:lstStyle>
          <a:p>
            <a:pPr>
              <a:defRPr/>
            </a:pPr>
            <a:endParaRPr lang="zh-CN" altLang="en-US"/>
          </a:p>
        </p:txBody>
      </p:sp>
      <p:sp>
        <p:nvSpPr>
          <p:cNvPr id="7" name="灯片编号占位符 1243148"/>
          <p:cNvSpPr>
            <a:spLocks noGrp="1"/>
          </p:cNvSpPr>
          <p:nvPr>
            <p:ph type="sldNum" sz="quarter" idx="12"/>
          </p:nvPr>
        </p:nvSpPr>
        <p:spPr/>
        <p:txBody>
          <a:bodyPr/>
          <a:lstStyle>
            <a:lvl1pPr>
              <a:defRPr/>
            </a:lvl1pPr>
          </a:lstStyle>
          <a:p>
            <a:pPr>
              <a:defRPr/>
            </a:pPr>
            <a:fld id="{4E043AEB-DCE8-4E21-A700-89506DC8D996}" type="slidenum">
              <a:rPr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243146"/>
          <p:cNvSpPr>
            <a:spLocks noGrp="1"/>
          </p:cNvSpPr>
          <p:nvPr>
            <p:ph type="dt" sz="half" idx="10"/>
          </p:nvPr>
        </p:nvSpPr>
        <p:spPr/>
        <p:txBody>
          <a:bodyPr/>
          <a:lstStyle>
            <a:lvl1pPr>
              <a:defRPr>
                <a:ea typeface="楷体_GB2312" charset="0"/>
                <a:cs typeface="楷体_GB2312" charset="0"/>
              </a:defRPr>
            </a:lvl1pPr>
          </a:lstStyle>
          <a:p>
            <a:pPr>
              <a:defRPr/>
            </a:pPr>
            <a:endParaRPr/>
          </a:p>
        </p:txBody>
      </p:sp>
      <p:sp>
        <p:nvSpPr>
          <p:cNvPr id="6" name="页脚占位符 1243147"/>
          <p:cNvSpPr>
            <a:spLocks noGrp="1"/>
          </p:cNvSpPr>
          <p:nvPr>
            <p:ph type="ftr" sz="quarter" idx="11"/>
          </p:nvPr>
        </p:nvSpPr>
        <p:spPr/>
        <p:txBody>
          <a:bodyPr/>
          <a:lstStyle>
            <a:lvl1pPr>
              <a:defRPr/>
            </a:lvl1pPr>
          </a:lstStyle>
          <a:p>
            <a:pPr>
              <a:defRPr/>
            </a:pPr>
            <a:endParaRPr lang="zh-CN" altLang="en-US"/>
          </a:p>
        </p:txBody>
      </p:sp>
      <p:sp>
        <p:nvSpPr>
          <p:cNvPr id="7" name="灯片编号占位符 1243148"/>
          <p:cNvSpPr>
            <a:spLocks noGrp="1"/>
          </p:cNvSpPr>
          <p:nvPr>
            <p:ph type="sldNum" sz="quarter" idx="12"/>
          </p:nvPr>
        </p:nvSpPr>
        <p:spPr/>
        <p:txBody>
          <a:bodyPr/>
          <a:lstStyle>
            <a:lvl1pPr>
              <a:defRPr/>
            </a:lvl1pPr>
          </a:lstStyle>
          <a:p>
            <a:pPr>
              <a:defRPr/>
            </a:pPr>
            <a:fld id="{E6169904-C266-4A07-AF84-11B9DDBD887F}" type="slidenum">
              <a:rPr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1243137"/>
          <p:cNvSpPr>
            <a:spLocks noChangeArrowheads="1"/>
          </p:cNvSpPr>
          <p:nvPr/>
        </p:nvSpPr>
        <p:spPr bwMode="auto">
          <a:xfrm>
            <a:off x="417513" y="612775"/>
            <a:ext cx="438150" cy="474663"/>
          </a:xfrm>
          <a:prstGeom prst="rect">
            <a:avLst/>
          </a:prstGeom>
          <a:solidFill>
            <a:schemeClr val="accent2"/>
          </a:soli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27" name="矩形 1243138"/>
          <p:cNvSpPr>
            <a:spLocks noChangeArrowheads="1"/>
          </p:cNvSpPr>
          <p:nvPr/>
        </p:nvSpPr>
        <p:spPr bwMode="auto">
          <a:xfrm>
            <a:off x="800100" y="612775"/>
            <a:ext cx="328613" cy="474663"/>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28" name="矩形 1243139"/>
          <p:cNvSpPr>
            <a:spLocks noChangeArrowheads="1"/>
          </p:cNvSpPr>
          <p:nvPr/>
        </p:nvSpPr>
        <p:spPr bwMode="auto">
          <a:xfrm>
            <a:off x="541338" y="1035050"/>
            <a:ext cx="422275" cy="474663"/>
          </a:xfrm>
          <a:prstGeom prst="rect">
            <a:avLst/>
          </a:prstGeom>
          <a:solidFill>
            <a:schemeClr val="folHlink"/>
          </a:soli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29" name="矩形 1243140"/>
          <p:cNvSpPr>
            <a:spLocks noChangeArrowheads="1"/>
          </p:cNvSpPr>
          <p:nvPr/>
        </p:nvSpPr>
        <p:spPr bwMode="auto">
          <a:xfrm>
            <a:off x="911225" y="1035050"/>
            <a:ext cx="368300" cy="474663"/>
          </a:xfrm>
          <a:prstGeom prst="rect">
            <a:avLst/>
          </a:prstGeom>
          <a:gradFill rotWithShape="0">
            <a:gsLst>
              <a:gs pos="0">
                <a:schemeClr val="folHlink"/>
              </a:gs>
              <a:gs pos="100000">
                <a:schemeClr val="bg1"/>
              </a:gs>
            </a:gsLst>
            <a:lin ang="0" scaled="1"/>
          </a:gra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0" name="矩形 1243141"/>
          <p:cNvSpPr>
            <a:spLocks noChangeArrowheads="1"/>
          </p:cNvSpPr>
          <p:nvPr/>
        </p:nvSpPr>
        <p:spPr bwMode="auto">
          <a:xfrm>
            <a:off x="127000" y="962025"/>
            <a:ext cx="560388" cy="422275"/>
          </a:xfrm>
          <a:prstGeom prst="rect">
            <a:avLst/>
          </a:prstGeom>
          <a:gradFill rotWithShape="0">
            <a:gsLst>
              <a:gs pos="0">
                <a:schemeClr val="bg1"/>
              </a:gs>
              <a:gs pos="100000">
                <a:schemeClr val="hlink"/>
              </a:gs>
            </a:gsLst>
            <a:lin ang="18900000" scaled="1"/>
          </a:gra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1" name="矩形 1243142"/>
          <p:cNvSpPr>
            <a:spLocks noChangeArrowheads="1"/>
          </p:cNvSpPr>
          <p:nvPr/>
        </p:nvSpPr>
        <p:spPr bwMode="auto">
          <a:xfrm>
            <a:off x="762000" y="504825"/>
            <a:ext cx="31750" cy="1052513"/>
          </a:xfrm>
          <a:prstGeom prst="rect">
            <a:avLst/>
          </a:prstGeom>
          <a:solidFill>
            <a:schemeClr val="bg2"/>
          </a:soli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2" name="矩形 1243143"/>
          <p:cNvSpPr>
            <a:spLocks noChangeArrowheads="1"/>
          </p:cNvSpPr>
          <p:nvPr/>
        </p:nvSpPr>
        <p:spPr bwMode="auto">
          <a:xfrm>
            <a:off x="442913" y="1295400"/>
            <a:ext cx="8226425" cy="31750"/>
          </a:xfrm>
          <a:prstGeom prst="rect">
            <a:avLst/>
          </a:prstGeom>
          <a:gradFill rotWithShape="0">
            <a:gsLst>
              <a:gs pos="0">
                <a:schemeClr val="bg2"/>
              </a:gs>
              <a:gs pos="100000">
                <a:schemeClr val="bg1"/>
              </a:gs>
            </a:gsLst>
            <a:lin ang="0" scaled="1"/>
          </a:gradFill>
          <a:ln>
            <a:noFill/>
          </a:ln>
          <a:extLst>
            <a:ext uri="{91240B29-F687-4f45-9708-019B960494DF}"/>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6153" name="标题 1243144"/>
          <p:cNvSpPr>
            <a:spLocks noGrp="1" noChangeArrowheads="1"/>
          </p:cNvSpPr>
          <p:nvPr>
            <p:ph type="title" idx="4294967295"/>
          </p:nvPr>
        </p:nvSpPr>
        <p:spPr bwMode="auto">
          <a:xfrm>
            <a:off x="1150938" y="214313"/>
            <a:ext cx="7793037" cy="766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文本占位符 1243145"/>
          <p:cNvSpPr>
            <a:spLocks noGrp="1" noChangeArrowheads="1"/>
          </p:cNvSpPr>
          <p:nvPr>
            <p:ph type="body" idx="4294967295"/>
          </p:nvPr>
        </p:nvSpPr>
        <p:spPr bwMode="auto">
          <a:xfrm>
            <a:off x="900113" y="1628775"/>
            <a:ext cx="8054975" cy="4503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43147" name="日期占位符 1243146"/>
          <p:cNvSpPr>
            <a:spLocks noGrp="1"/>
          </p:cNvSpPr>
          <p:nvPr>
            <p:ph type="dt" sz="half" idx="2"/>
          </p:nvPr>
        </p:nvSpPr>
        <p:spPr>
          <a:xfrm>
            <a:off x="1162050" y="6243638"/>
            <a:ext cx="19050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eaLnBrk="1" hangingPunct="1">
              <a:buFont typeface="Arial" charset="0"/>
              <a:buNone/>
              <a:defRPr sz="1400" noProof="1">
                <a:latin typeface="Times New Roman" charset="0"/>
                <a:ea typeface="宋体" charset="0"/>
                <a:cs typeface="宋体" charset="0"/>
              </a:defRPr>
            </a:lvl1pPr>
          </a:lstStyle>
          <a:p>
            <a:pPr>
              <a:defRPr/>
            </a:pPr>
            <a:endParaRPr/>
          </a:p>
        </p:txBody>
      </p:sp>
      <p:sp>
        <p:nvSpPr>
          <p:cNvPr id="1243148" name="页脚占位符 1243147"/>
          <p:cNvSpPr>
            <a:spLocks noGrp="1"/>
          </p:cNvSpPr>
          <p:nvPr>
            <p:ph type="ftr" sz="quarter" idx="3"/>
          </p:nvPr>
        </p:nvSpPr>
        <p:spPr>
          <a:xfrm>
            <a:off x="3657600" y="6243638"/>
            <a:ext cx="2895600" cy="457200"/>
          </a:xfrm>
          <a:prstGeom prst="rect">
            <a:avLst/>
          </a:prstGeom>
          <a:noFill/>
          <a:ln w="9525">
            <a:noFill/>
          </a:ln>
        </p:spPr>
        <p:txBody>
          <a:bodyPr anchor="b"/>
          <a:lstStyle>
            <a:lvl1pPr algn="ctr" eaLnBrk="1" hangingPunct="1">
              <a:buFont typeface="Arial" panose="020B0604020202020204" pitchFamily="34" charset="0"/>
              <a:buNone/>
              <a:defRPr sz="1400" noProof="1">
                <a:latin typeface="Tahoma" panose="020B0604030504040204" charset="0"/>
                <a:ea typeface="宋体" panose="02010600030101010101" pitchFamily="2" charset="-122"/>
                <a:cs typeface="宋体" panose="02010600030101010101" pitchFamily="2" charset="-122"/>
              </a:defRPr>
            </a:lvl1pPr>
          </a:lstStyle>
          <a:p>
            <a:pPr>
              <a:defRPr/>
            </a:pPr>
            <a:endParaRPr lang="zh-CN" altLang="en-US"/>
          </a:p>
        </p:txBody>
      </p:sp>
      <p:sp>
        <p:nvSpPr>
          <p:cNvPr id="1243149" name="灯片编号占位符 1243148"/>
          <p:cNvSpPr>
            <a:spLocks noGrp="1"/>
          </p:cNvSpPr>
          <p:nvPr>
            <p:ph type="sldNum" sz="quarter" idx="4"/>
          </p:nvPr>
        </p:nvSpPr>
        <p:spPr>
          <a:xfrm>
            <a:off x="7042150" y="6243638"/>
            <a:ext cx="19050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400" noProof="1">
                <a:ea typeface="楷体_GB2312" pitchFamily="49" charset="-122"/>
              </a:defRPr>
            </a:lvl1pPr>
          </a:lstStyle>
          <a:p>
            <a:pPr>
              <a:defRPr/>
            </a:pPr>
            <a:fld id="{30A08012-03DC-4886-9B3E-A6F945BD9896}" type="slidenum">
              <a:rPr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txStyles>
    <p:titleStyle>
      <a:lvl1pPr algn="l" rtl="0" eaLnBrk="0" fontAlgn="base" hangingPunct="0">
        <a:spcBef>
          <a:spcPct val="0"/>
        </a:spcBef>
        <a:spcAft>
          <a:spcPct val="0"/>
        </a:spcAft>
        <a:buFont typeface="Arial" pitchFamily="34" charset="0"/>
        <a:defRPr sz="4400" b="1" kern="1200">
          <a:solidFill>
            <a:schemeClr val="tx1"/>
          </a:solidFill>
          <a:latin typeface="+mj-lt"/>
          <a:ea typeface="+mj-ea"/>
          <a:cs typeface="黑体" panose="02010609060101010101" charset="-122"/>
        </a:defRPr>
      </a:lvl1pPr>
      <a:lvl2pPr algn="l" rtl="0" eaLnBrk="0" fontAlgn="base" hangingPunct="0">
        <a:spcBef>
          <a:spcPct val="0"/>
        </a:spcBef>
        <a:spcAft>
          <a:spcPct val="0"/>
        </a:spcAft>
        <a:buFont typeface="Arial" pitchFamily="34" charset="0"/>
        <a:defRPr sz="4400" b="1">
          <a:solidFill>
            <a:schemeClr val="tx1"/>
          </a:solidFill>
          <a:latin typeface="Tahoma" panose="020B0604030504040204" charset="0"/>
          <a:ea typeface="黑体" panose="02010609060101010101" charset="-122"/>
          <a:cs typeface="黑体" panose="02010609060101010101" charset="-122"/>
        </a:defRPr>
      </a:lvl2pPr>
      <a:lvl3pPr algn="l" rtl="0" eaLnBrk="0" fontAlgn="base" hangingPunct="0">
        <a:spcBef>
          <a:spcPct val="0"/>
        </a:spcBef>
        <a:spcAft>
          <a:spcPct val="0"/>
        </a:spcAft>
        <a:buFont typeface="Arial" pitchFamily="34" charset="0"/>
        <a:defRPr sz="4400" b="1">
          <a:solidFill>
            <a:schemeClr val="tx1"/>
          </a:solidFill>
          <a:latin typeface="Tahoma" panose="020B0604030504040204" charset="0"/>
          <a:ea typeface="黑体" panose="02010609060101010101" charset="-122"/>
          <a:cs typeface="黑体" panose="02010609060101010101" charset="-122"/>
        </a:defRPr>
      </a:lvl3pPr>
      <a:lvl4pPr algn="l" rtl="0" eaLnBrk="0" fontAlgn="base" hangingPunct="0">
        <a:spcBef>
          <a:spcPct val="0"/>
        </a:spcBef>
        <a:spcAft>
          <a:spcPct val="0"/>
        </a:spcAft>
        <a:buFont typeface="Arial" pitchFamily="34" charset="0"/>
        <a:defRPr sz="4400" b="1">
          <a:solidFill>
            <a:schemeClr val="tx1"/>
          </a:solidFill>
          <a:latin typeface="Tahoma" panose="020B0604030504040204" charset="0"/>
          <a:ea typeface="黑体" panose="02010609060101010101" charset="-122"/>
          <a:cs typeface="黑体" panose="02010609060101010101" charset="-122"/>
        </a:defRPr>
      </a:lvl4pPr>
      <a:lvl5pPr algn="l" rtl="0" eaLnBrk="0" fontAlgn="base" hangingPunct="0">
        <a:spcBef>
          <a:spcPct val="0"/>
        </a:spcBef>
        <a:spcAft>
          <a:spcPct val="0"/>
        </a:spcAft>
        <a:buFont typeface="Arial" pitchFamily="34" charset="0"/>
        <a:defRPr sz="4400" b="1">
          <a:solidFill>
            <a:schemeClr val="tx1"/>
          </a:solidFill>
          <a:latin typeface="Tahoma" panose="020B0604030504040204" charset="0"/>
          <a:ea typeface="黑体" panose="02010609060101010101" charset="-122"/>
          <a:cs typeface="黑体" panose="02010609060101010101" charset="-122"/>
        </a:defRPr>
      </a:lvl5pPr>
      <a:lvl6pPr marL="457200" algn="l" rtl="0" fontAlgn="base">
        <a:spcBef>
          <a:spcPct val="0"/>
        </a:spcBef>
        <a:spcAft>
          <a:spcPct val="0"/>
        </a:spcAft>
        <a:buFont typeface="Arial" panose="020B0604020202020204" pitchFamily="34" charset="0"/>
        <a:defRPr sz="4400" b="1">
          <a:solidFill>
            <a:schemeClr val="tx1"/>
          </a:solidFill>
          <a:latin typeface="Tahoma" panose="020B0604030504040204" charset="0"/>
          <a:ea typeface="黑体" panose="02010609060101010101" charset="-122"/>
          <a:cs typeface="黑体" panose="02010609060101010101" charset="-122"/>
        </a:defRPr>
      </a:lvl6pPr>
      <a:lvl7pPr marL="914400" algn="l" rtl="0" fontAlgn="base">
        <a:spcBef>
          <a:spcPct val="0"/>
        </a:spcBef>
        <a:spcAft>
          <a:spcPct val="0"/>
        </a:spcAft>
        <a:buFont typeface="Arial" panose="020B0604020202020204" pitchFamily="34" charset="0"/>
        <a:defRPr sz="4400" b="1">
          <a:solidFill>
            <a:schemeClr val="tx1"/>
          </a:solidFill>
          <a:latin typeface="Tahoma" panose="020B0604030504040204" charset="0"/>
          <a:ea typeface="黑体" panose="02010609060101010101" charset="-122"/>
          <a:cs typeface="黑体" panose="02010609060101010101" charset="-122"/>
        </a:defRPr>
      </a:lvl7pPr>
      <a:lvl8pPr marL="1371600" algn="l" rtl="0" fontAlgn="base">
        <a:spcBef>
          <a:spcPct val="0"/>
        </a:spcBef>
        <a:spcAft>
          <a:spcPct val="0"/>
        </a:spcAft>
        <a:buFont typeface="Arial" panose="020B0604020202020204" pitchFamily="34" charset="0"/>
        <a:defRPr sz="4400" b="1">
          <a:solidFill>
            <a:schemeClr val="tx1"/>
          </a:solidFill>
          <a:latin typeface="Tahoma" panose="020B0604030504040204" charset="0"/>
          <a:ea typeface="黑体" panose="02010609060101010101" charset="-122"/>
          <a:cs typeface="黑体" panose="02010609060101010101" charset="-122"/>
        </a:defRPr>
      </a:lvl8pPr>
      <a:lvl9pPr marL="1828800" algn="l" rtl="0" fontAlgn="base">
        <a:spcBef>
          <a:spcPct val="0"/>
        </a:spcBef>
        <a:spcAft>
          <a:spcPct val="0"/>
        </a:spcAft>
        <a:buFont typeface="Arial" panose="020B0604020202020204" pitchFamily="34" charset="0"/>
        <a:defRPr sz="4400" b="1">
          <a:solidFill>
            <a:schemeClr val="tx1"/>
          </a:solidFill>
          <a:latin typeface="Tahoma" panose="020B0604030504040204" charset="0"/>
          <a:ea typeface="黑体" panose="02010609060101010101" charset="-122"/>
          <a:cs typeface="黑体" panose="02010609060101010101"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kern="1200">
          <a:solidFill>
            <a:schemeClr val="tx1"/>
          </a:solidFill>
          <a:latin typeface="+mn-lt"/>
          <a:ea typeface="+mn-ea"/>
          <a:cs typeface="楷体_GB2312" charset="0"/>
        </a:defRPr>
      </a:lvl1pPr>
      <a:lvl2pPr marL="742950" lvl="1" indent="-285750" algn="l" rtl="0" eaLnBrk="0" fontAlgn="base" hangingPunct="0">
        <a:spcBef>
          <a:spcPct val="20000"/>
        </a:spcBef>
        <a:spcAft>
          <a:spcPct val="0"/>
        </a:spcAft>
        <a:buClr>
          <a:schemeClr val="hlink"/>
        </a:buClr>
        <a:buSzPct val="55000"/>
        <a:buFont typeface="Wingdings" pitchFamily="2" charset="2"/>
        <a:buChar char="n"/>
        <a:defRPr sz="2800" b="1" kern="1200">
          <a:solidFill>
            <a:schemeClr val="tx1"/>
          </a:solidFill>
          <a:latin typeface="+mn-lt"/>
          <a:ea typeface="+mn-ea"/>
          <a:cs typeface="楷体_GB2312" charset="0"/>
        </a:defRPr>
      </a:lvl2pPr>
      <a:lvl3pPr marL="1143000" lvl="2" indent="-228600" algn="l" rtl="0" eaLnBrk="0" fontAlgn="base" hangingPunct="0">
        <a:spcBef>
          <a:spcPct val="20000"/>
        </a:spcBef>
        <a:spcAft>
          <a:spcPct val="0"/>
        </a:spcAft>
        <a:buClr>
          <a:schemeClr val="folHlink"/>
        </a:buClr>
        <a:buSzPct val="50000"/>
        <a:buFont typeface="Wingdings" pitchFamily="2" charset="2"/>
        <a:buChar char="n"/>
        <a:defRPr sz="2400" b="1" kern="1200">
          <a:solidFill>
            <a:schemeClr val="tx1"/>
          </a:solidFill>
          <a:latin typeface="+mn-lt"/>
          <a:ea typeface="+mn-ea"/>
          <a:cs typeface="楷体_GB2312" charset="0"/>
        </a:defRPr>
      </a:lvl3pPr>
      <a:lvl4pPr marL="1600200" lvl="3" indent="-228600" algn="l" rtl="0" eaLnBrk="0" fontAlgn="base" hangingPunct="0">
        <a:spcBef>
          <a:spcPct val="20000"/>
        </a:spcBef>
        <a:spcAft>
          <a:spcPct val="0"/>
        </a:spcAft>
        <a:buClr>
          <a:schemeClr val="accent2"/>
        </a:buClr>
        <a:buSzPct val="55000"/>
        <a:buFont typeface="Wingdings" pitchFamily="2" charset="2"/>
        <a:buChar char="n"/>
        <a:defRPr sz="2000" b="1" kern="1200">
          <a:solidFill>
            <a:schemeClr val="tx1"/>
          </a:solidFill>
          <a:latin typeface="+mn-lt"/>
          <a:ea typeface="+mn-ea"/>
          <a:cs typeface="楷体_GB2312" charset="0"/>
        </a:defRPr>
      </a:lvl4pPr>
      <a:lvl5pPr marL="2057400" lvl="4" indent="-228600" algn="l" rtl="0" eaLnBrk="0" fontAlgn="base" hangingPunct="0">
        <a:spcBef>
          <a:spcPct val="20000"/>
        </a:spcBef>
        <a:spcAft>
          <a:spcPct val="0"/>
        </a:spcAft>
        <a:buClr>
          <a:schemeClr val="accent1"/>
        </a:buClr>
        <a:buSzPct val="50000"/>
        <a:buFont typeface="Wingdings" pitchFamily="2" charset="2"/>
        <a:buChar char="n"/>
        <a:defRPr sz="2000" b="1" kern="1200">
          <a:solidFill>
            <a:schemeClr val="tx1"/>
          </a:solidFill>
          <a:latin typeface="+mn-lt"/>
          <a:ea typeface="+mn-ea"/>
          <a:cs typeface="楷体_GB2312" charset="0"/>
        </a:defRPr>
      </a:lvl5pPr>
      <a:lvl6pPr marL="2514600" lvl="5"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Microsoft_Office_Word_97_-_2003___1.doc"/></Relationships>
</file>

<file path=ppt/slides/_rels/slide4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227777"/>
          <p:cNvSpPr>
            <a:spLocks noGrp="1" noChangeArrowheads="1"/>
          </p:cNvSpPr>
          <p:nvPr>
            <p:ph type="ctrTitle"/>
          </p:nvPr>
        </p:nvSpPr>
        <p:spPr>
          <a:xfrm>
            <a:off x="828675" y="1700213"/>
            <a:ext cx="7488238" cy="936625"/>
          </a:xfrm>
        </p:spPr>
        <p:txBody>
          <a:bodyPr/>
          <a:lstStyle/>
          <a:p>
            <a:pPr eaLnBrk="1" hangingPunct="1"/>
            <a:r>
              <a:rPr lang="zh-CN" altLang="en-US" sz="4800" dirty="0" smtClean="0"/>
              <a:t>编译原理</a:t>
            </a:r>
            <a:r>
              <a:rPr lang="zh-CN" altLang="en-US" sz="4800" dirty="0" smtClean="0"/>
              <a:t>复习</a:t>
            </a:r>
            <a:endParaRPr lang="en-US" altLang="zh-CN" sz="4800" dirty="0" smtClean="0"/>
          </a:p>
        </p:txBody>
      </p:sp>
      <p:sp>
        <p:nvSpPr>
          <p:cNvPr id="1227784" name="矩形 1227783"/>
          <p:cNvSpPr>
            <a:spLocks noChangeArrowheads="1"/>
          </p:cNvSpPr>
          <p:nvPr/>
        </p:nvSpPr>
        <p:spPr bwMode="auto">
          <a:xfrm>
            <a:off x="323850" y="3644900"/>
            <a:ext cx="7200900" cy="1944688"/>
          </a:xfrm>
          <a:prstGeom prst="rect">
            <a:avLst/>
          </a:prstGeom>
          <a:noFill/>
          <a:ln w="9525">
            <a:noFill/>
            <a:miter lim="800000"/>
            <a:headEnd/>
            <a:tailEnd/>
          </a:ln>
        </p:spPr>
        <p:txBody>
          <a:bodyPr lIns="92075" tIns="46038" rIns="92075" bIns="46038"/>
          <a:lstStyle/>
          <a:p>
            <a:pPr>
              <a:lnSpc>
                <a:spcPct val="90000"/>
              </a:lnSpc>
              <a:buFont typeface="Arial" pitchFamily="34" charset="0"/>
              <a:buNone/>
            </a:pPr>
            <a:r>
              <a:rPr lang="zh-CN" altLang="en-US" sz="2400" b="1" dirty="0" smtClean="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84"/>
                                        </p:tgtEl>
                                        <p:attrNameLst>
                                          <p:attrName>style.visibility</p:attrName>
                                        </p:attrNameLst>
                                      </p:cBhvr>
                                      <p:to>
                                        <p:strVal val="visible"/>
                                      </p:to>
                                    </p:set>
                                    <p:anim calcmode="lin" valueType="num">
                                      <p:cBhvr additive="base">
                                        <p:cTn id="7" dur="500" fill="hold"/>
                                        <p:tgtEl>
                                          <p:spTgt spid="1227784"/>
                                        </p:tgtEl>
                                        <p:attrNameLst>
                                          <p:attrName>ppt_x</p:attrName>
                                        </p:attrNameLst>
                                      </p:cBhvr>
                                      <p:tavLst>
                                        <p:tav tm="0">
                                          <p:val>
                                            <p:strVal val="0-#ppt_w/2"/>
                                          </p:val>
                                        </p:tav>
                                        <p:tav tm="100000">
                                          <p:val>
                                            <p:strVal val="#ppt_x"/>
                                          </p:val>
                                        </p:tav>
                                      </p:tavLst>
                                    </p:anim>
                                    <p:anim calcmode="lin" valueType="num">
                                      <p:cBhvr additive="base">
                                        <p:cTn id="8" dur="500" fill="hold"/>
                                        <p:tgtEl>
                                          <p:spTgt spid="1227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E9EF2A73-0F60-45A9-B69E-8166AB807150}"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46083"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F28B3681-6219-4353-ACA5-AC5AF0653391}" type="slidenum">
              <a:rPr altLang="zh-CN" smtClean="0">
                <a:latin typeface="Arial" pitchFamily="34" charset="0"/>
              </a:rPr>
              <a:pPr/>
              <a:t>10</a:t>
            </a:fld>
            <a:endParaRPr lang="zh-CN" altLang="zh-CN" smtClean="0">
              <a:latin typeface="Arial" pitchFamily="34" charset="0"/>
            </a:endParaRPr>
          </a:p>
        </p:txBody>
      </p:sp>
      <p:sp>
        <p:nvSpPr>
          <p:cNvPr id="46084" name="Rectangle 2"/>
          <p:cNvSpPr>
            <a:spLocks noGrp="1" noChangeArrowheads="1"/>
          </p:cNvSpPr>
          <p:nvPr>
            <p:ph type="title" idx="4294967295"/>
          </p:nvPr>
        </p:nvSpPr>
        <p:spPr>
          <a:xfrm>
            <a:off x="1295400" y="439738"/>
            <a:ext cx="4038600" cy="541337"/>
          </a:xfrm>
        </p:spPr>
        <p:txBody>
          <a:bodyPr anchor="ctr"/>
          <a:lstStyle/>
          <a:p>
            <a:pPr eaLnBrk="1" hangingPunct="1"/>
            <a:r>
              <a:rPr lang="en-US" altLang="zh-CN" smtClean="0">
                <a:latin typeface="Times New Roman" pitchFamily="18" charset="0"/>
              </a:rPr>
              <a:t>2.2 </a:t>
            </a:r>
            <a:r>
              <a:rPr lang="zh-CN" altLang="en-US" smtClean="0">
                <a:latin typeface="Times New Roman" pitchFamily="18" charset="0"/>
              </a:rPr>
              <a:t>基本定义</a:t>
            </a:r>
          </a:p>
        </p:txBody>
      </p:sp>
      <p:sp>
        <p:nvSpPr>
          <p:cNvPr id="46085" name="Rectangle 3"/>
          <p:cNvSpPr>
            <a:spLocks noGrp="1" noChangeArrowheads="1"/>
          </p:cNvSpPr>
          <p:nvPr>
            <p:ph type="body" idx="4294967295"/>
          </p:nvPr>
        </p:nvSpPr>
        <p:spPr>
          <a:xfrm>
            <a:off x="381000" y="1557338"/>
            <a:ext cx="8534400" cy="4848225"/>
          </a:xfrm>
        </p:spPr>
        <p:txBody>
          <a:bodyPr/>
          <a:lstStyle/>
          <a:p>
            <a:pPr marL="0" indent="565150" eaLnBrk="1" hangingPunct="1">
              <a:lnSpc>
                <a:spcPct val="90000"/>
              </a:lnSpc>
            </a:pPr>
            <a:r>
              <a:rPr lang="zh-CN" altLang="en-US" sz="2800" smtClean="0">
                <a:latin typeface="Times New Roman" pitchFamily="18" charset="0"/>
              </a:rPr>
              <a:t>定义</a:t>
            </a:r>
            <a:r>
              <a:rPr lang="en-US" altLang="zh-CN" sz="2800" smtClean="0">
                <a:latin typeface="Times New Roman" pitchFamily="18" charset="0"/>
              </a:rPr>
              <a:t>2.13   </a:t>
            </a:r>
            <a:r>
              <a:rPr lang="zh-CN" altLang="en-US" sz="2800" smtClean="0">
                <a:latin typeface="Times New Roman" pitchFamily="18" charset="0"/>
              </a:rPr>
              <a:t>设∑是一个字母表，</a:t>
            </a:r>
            <a:r>
              <a:rPr lang="zh-CN" altLang="en-US" sz="2800" smtClean="0">
                <a:latin typeface="Times New Roman" pitchFamily="18" charset="0"/>
                <a:sym typeface="Symbol" pitchFamily="18" charset="2"/>
              </a:rPr>
              <a:t></a:t>
            </a:r>
            <a:r>
              <a:rPr lang="en-US" altLang="zh-CN" sz="2800" i="1" smtClean="0">
                <a:latin typeface="Times New Roman" pitchFamily="18" charset="0"/>
              </a:rPr>
              <a:t>L</a:t>
            </a:r>
            <a:r>
              <a:rPr lang="en-US" altLang="zh-CN" sz="2800" smtClean="0">
                <a:latin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rPr>
              <a:t> ∑</a:t>
            </a:r>
            <a:r>
              <a:rPr lang="en-US" altLang="zh-CN" sz="2800" baseline="30000" smtClean="0">
                <a:latin typeface="Times New Roman" pitchFamily="18" charset="0"/>
              </a:rPr>
              <a:t>*</a:t>
            </a:r>
            <a:r>
              <a:rPr lang="zh-CN" altLang="en-US" sz="2800" smtClean="0">
                <a:latin typeface="Times New Roman" pitchFamily="18" charset="0"/>
              </a:rPr>
              <a:t>，</a:t>
            </a:r>
            <a:r>
              <a:rPr lang="en-US" altLang="zh-CN" sz="2800" i="1" smtClean="0">
                <a:latin typeface="Times New Roman" pitchFamily="18" charset="0"/>
              </a:rPr>
              <a:t>L</a:t>
            </a:r>
            <a:r>
              <a:rPr lang="zh-CN" altLang="en-US" sz="2800" smtClean="0">
                <a:latin typeface="Times New Roman" pitchFamily="18" charset="0"/>
              </a:rPr>
              <a:t>称为字母表∑上的一个</a:t>
            </a:r>
            <a:r>
              <a:rPr lang="zh-CN" altLang="en-US" sz="2800" smtClean="0">
                <a:solidFill>
                  <a:srgbClr val="FF0000"/>
                </a:solidFill>
                <a:latin typeface="Times New Roman" pitchFamily="18" charset="0"/>
              </a:rPr>
              <a:t>语言</a:t>
            </a:r>
            <a:r>
              <a:rPr lang="zh-CN" altLang="en-US" sz="2800" smtClean="0">
                <a:latin typeface="Times New Roman" pitchFamily="18" charset="0"/>
              </a:rPr>
              <a:t>（</a:t>
            </a:r>
            <a:r>
              <a:rPr lang="en-US" altLang="zh-CN" sz="2800" smtClean="0">
                <a:latin typeface="Times New Roman" pitchFamily="18" charset="0"/>
              </a:rPr>
              <a:t>Language</a:t>
            </a:r>
            <a:r>
              <a:rPr lang="zh-CN" altLang="en-US" sz="2800" smtClean="0">
                <a:latin typeface="Times New Roman" pitchFamily="18" charset="0"/>
              </a:rPr>
              <a:t>），</a:t>
            </a:r>
            <a:r>
              <a:rPr lang="zh-CN" altLang="en-US" sz="2800" smtClean="0">
                <a:latin typeface="Times New Roman" pitchFamily="18" charset="0"/>
                <a:sym typeface="Symbol" pitchFamily="18" charset="2"/>
              </a:rPr>
              <a:t></a:t>
            </a:r>
            <a:r>
              <a:rPr lang="en-US" altLang="zh-CN" sz="2800" i="1" smtClean="0">
                <a:latin typeface="Times New Roman" pitchFamily="18" charset="0"/>
              </a:rPr>
              <a:t>x</a:t>
            </a:r>
            <a:r>
              <a:rPr lang="en-US" altLang="zh-CN" sz="2800" smtClean="0">
                <a:latin typeface="Times New Roman" pitchFamily="18" charset="0"/>
              </a:rPr>
              <a:t>∈</a:t>
            </a:r>
            <a:r>
              <a:rPr lang="en-US" altLang="zh-CN" sz="2800" i="1" smtClean="0">
                <a:latin typeface="Times New Roman" pitchFamily="18" charset="0"/>
              </a:rPr>
              <a:t>L</a:t>
            </a:r>
            <a:r>
              <a:rPr lang="zh-CN" altLang="en-US" sz="2800" smtClean="0">
                <a:latin typeface="Times New Roman" pitchFamily="18" charset="0"/>
              </a:rPr>
              <a:t>，</a:t>
            </a:r>
            <a:r>
              <a:rPr lang="en-US" altLang="zh-CN" sz="2800" i="1" smtClean="0">
                <a:latin typeface="Times New Roman" pitchFamily="18" charset="0"/>
              </a:rPr>
              <a:t>x</a:t>
            </a:r>
            <a:r>
              <a:rPr lang="zh-CN" altLang="en-US" sz="2800" smtClean="0">
                <a:latin typeface="Times New Roman" pitchFamily="18" charset="0"/>
              </a:rPr>
              <a:t>叫做</a:t>
            </a:r>
            <a:r>
              <a:rPr lang="en-US" altLang="zh-CN" sz="2800" i="1" smtClean="0">
                <a:latin typeface="Times New Roman" pitchFamily="18" charset="0"/>
              </a:rPr>
              <a:t>L</a:t>
            </a:r>
            <a:r>
              <a:rPr lang="zh-CN" altLang="en-US" sz="2800" smtClean="0">
                <a:latin typeface="Times New Roman" pitchFamily="18" charset="0"/>
              </a:rPr>
              <a:t>的一个</a:t>
            </a:r>
            <a:r>
              <a:rPr lang="zh-CN" altLang="en-US" sz="2800" smtClean="0">
                <a:solidFill>
                  <a:srgbClr val="FF0000"/>
                </a:solidFill>
                <a:latin typeface="Times New Roman" pitchFamily="18" charset="0"/>
              </a:rPr>
              <a:t>句子</a:t>
            </a:r>
            <a:r>
              <a:rPr lang="zh-CN" altLang="en-US" sz="2800" smtClean="0">
                <a:latin typeface="Times New Roman" pitchFamily="18" charset="0"/>
              </a:rPr>
              <a:t>。</a:t>
            </a:r>
          </a:p>
          <a:p>
            <a:pPr marL="0" indent="565150" eaLnBrk="1" hangingPunct="1">
              <a:lnSpc>
                <a:spcPct val="90000"/>
              </a:lnSpc>
            </a:pPr>
            <a:r>
              <a:rPr lang="zh-CN" altLang="en-US" sz="2800" smtClean="0">
                <a:latin typeface="Times New Roman" pitchFamily="18" charset="0"/>
              </a:rPr>
              <a:t>例：字母表</a:t>
            </a:r>
            <a:r>
              <a:rPr lang="en-US" altLang="zh-CN" sz="2800" smtClean="0">
                <a:latin typeface="Times New Roman" pitchFamily="18" charset="0"/>
              </a:rPr>
              <a:t>{0</a:t>
            </a:r>
            <a:r>
              <a:rPr lang="zh-CN" altLang="en-US" sz="2800" smtClean="0">
                <a:latin typeface="Times New Roman" pitchFamily="18" charset="0"/>
              </a:rPr>
              <a:t>，</a:t>
            </a:r>
            <a:r>
              <a:rPr lang="en-US" altLang="zh-CN" sz="2800" smtClean="0">
                <a:latin typeface="Times New Roman" pitchFamily="18" charset="0"/>
              </a:rPr>
              <a:t>1}</a:t>
            </a:r>
            <a:r>
              <a:rPr lang="zh-CN" altLang="en-US" sz="2800" smtClean="0">
                <a:latin typeface="Times New Roman" pitchFamily="18" charset="0"/>
              </a:rPr>
              <a:t>上的语言</a:t>
            </a:r>
          </a:p>
          <a:p>
            <a:pPr marL="0" indent="565150" eaLnBrk="1" hangingPunct="1">
              <a:lnSpc>
                <a:spcPct val="90000"/>
              </a:lnSpc>
              <a:buFont typeface="Wingdings" pitchFamily="2" charset="2"/>
              <a:buNone/>
            </a:pPr>
            <a:r>
              <a:rPr lang="en-US" altLang="zh-CN" sz="2800" smtClean="0">
                <a:latin typeface="Times New Roman" pitchFamily="18" charset="0"/>
              </a:rPr>
              <a:t>{0</a:t>
            </a:r>
            <a:r>
              <a:rPr lang="zh-CN" altLang="en-US" sz="2800" smtClean="0">
                <a:latin typeface="Times New Roman" pitchFamily="18" charset="0"/>
              </a:rPr>
              <a:t>，</a:t>
            </a:r>
            <a:r>
              <a:rPr lang="en-US" altLang="zh-CN" sz="2800" smtClean="0">
                <a:latin typeface="Times New Roman" pitchFamily="18" charset="0"/>
              </a:rPr>
              <a:t>1}</a:t>
            </a:r>
          </a:p>
          <a:p>
            <a:pPr marL="0" indent="565150" eaLnBrk="1" hangingPunct="1">
              <a:lnSpc>
                <a:spcPct val="90000"/>
              </a:lnSpc>
              <a:buFont typeface="Wingdings" pitchFamily="2" charset="2"/>
              <a:buNone/>
            </a:pPr>
            <a:r>
              <a:rPr lang="en-US" altLang="zh-CN" sz="2800" smtClean="0">
                <a:latin typeface="Times New Roman" pitchFamily="18" charset="0"/>
              </a:rPr>
              <a:t>{00</a:t>
            </a:r>
            <a:r>
              <a:rPr lang="zh-CN" altLang="en-US" sz="2800" smtClean="0">
                <a:latin typeface="Times New Roman" pitchFamily="18" charset="0"/>
              </a:rPr>
              <a:t>，</a:t>
            </a:r>
            <a:r>
              <a:rPr lang="en-US" altLang="zh-CN" sz="2800" smtClean="0">
                <a:latin typeface="Times New Roman" pitchFamily="18" charset="0"/>
              </a:rPr>
              <a:t>11}</a:t>
            </a:r>
          </a:p>
          <a:p>
            <a:pPr marL="0" indent="565150" eaLnBrk="1" hangingPunct="1">
              <a:lnSpc>
                <a:spcPct val="90000"/>
              </a:lnSpc>
              <a:buFont typeface="Wingdings" pitchFamily="2" charset="2"/>
              <a:buNone/>
            </a:pPr>
            <a:r>
              <a:rPr lang="en-US" altLang="zh-CN" sz="2800" smtClean="0">
                <a:latin typeface="Times New Roman" pitchFamily="18" charset="0"/>
              </a:rPr>
              <a:t>{0</a:t>
            </a:r>
            <a:r>
              <a:rPr lang="zh-CN" altLang="en-US" sz="2800" smtClean="0">
                <a:latin typeface="Times New Roman" pitchFamily="18" charset="0"/>
              </a:rPr>
              <a:t>，</a:t>
            </a:r>
            <a:r>
              <a:rPr lang="en-US" altLang="zh-CN" sz="2800" smtClean="0">
                <a:latin typeface="Times New Roman" pitchFamily="18" charset="0"/>
              </a:rPr>
              <a:t>1</a:t>
            </a:r>
            <a:r>
              <a:rPr lang="zh-CN" altLang="en-US" sz="2800" smtClean="0">
                <a:latin typeface="Times New Roman" pitchFamily="18" charset="0"/>
              </a:rPr>
              <a:t>，</a:t>
            </a:r>
            <a:r>
              <a:rPr lang="en-US" altLang="zh-CN" sz="2800" smtClean="0">
                <a:latin typeface="Times New Roman" pitchFamily="18" charset="0"/>
              </a:rPr>
              <a:t>00</a:t>
            </a:r>
            <a:r>
              <a:rPr lang="zh-CN" altLang="en-US" sz="2800" smtClean="0">
                <a:latin typeface="Times New Roman" pitchFamily="18" charset="0"/>
              </a:rPr>
              <a:t>，</a:t>
            </a:r>
            <a:r>
              <a:rPr lang="en-US" altLang="zh-CN" sz="2800" smtClean="0">
                <a:latin typeface="Times New Roman" pitchFamily="18" charset="0"/>
              </a:rPr>
              <a:t>11}</a:t>
            </a:r>
          </a:p>
          <a:p>
            <a:pPr marL="0" indent="565150" eaLnBrk="1" hangingPunct="1">
              <a:lnSpc>
                <a:spcPct val="90000"/>
              </a:lnSpc>
              <a:buFont typeface="Wingdings" pitchFamily="2" charset="2"/>
              <a:buNone/>
            </a:pPr>
            <a:r>
              <a:rPr lang="en-US" altLang="zh-CN" sz="2800" smtClean="0">
                <a:latin typeface="Times New Roman" pitchFamily="18" charset="0"/>
              </a:rPr>
              <a:t>{0</a:t>
            </a:r>
            <a:r>
              <a:rPr lang="zh-CN" altLang="en-US" sz="2800" smtClean="0">
                <a:latin typeface="Times New Roman" pitchFamily="18" charset="0"/>
              </a:rPr>
              <a:t>，</a:t>
            </a:r>
            <a:r>
              <a:rPr lang="en-US" altLang="zh-CN" sz="2800" smtClean="0">
                <a:latin typeface="Times New Roman" pitchFamily="18" charset="0"/>
              </a:rPr>
              <a:t>1</a:t>
            </a:r>
            <a:r>
              <a:rPr lang="zh-CN" altLang="en-US" sz="2800" smtClean="0">
                <a:latin typeface="Times New Roman" pitchFamily="18" charset="0"/>
              </a:rPr>
              <a:t>，</a:t>
            </a:r>
            <a:r>
              <a:rPr lang="en-US" altLang="zh-CN" sz="2800" smtClean="0">
                <a:latin typeface="Times New Roman" pitchFamily="18" charset="0"/>
              </a:rPr>
              <a:t>00</a:t>
            </a:r>
            <a:r>
              <a:rPr lang="zh-CN" altLang="en-US" sz="2800" smtClean="0">
                <a:latin typeface="Times New Roman" pitchFamily="18" charset="0"/>
              </a:rPr>
              <a:t>，</a:t>
            </a:r>
            <a:r>
              <a:rPr lang="en-US" altLang="zh-CN" sz="2800" smtClean="0">
                <a:latin typeface="Times New Roman" pitchFamily="18" charset="0"/>
              </a:rPr>
              <a:t>11</a:t>
            </a:r>
            <a:r>
              <a:rPr lang="zh-CN" altLang="en-US" sz="2800" smtClean="0">
                <a:latin typeface="Times New Roman" pitchFamily="18" charset="0"/>
              </a:rPr>
              <a:t>，</a:t>
            </a:r>
            <a:r>
              <a:rPr lang="en-US" altLang="zh-CN" sz="2800" smtClean="0">
                <a:latin typeface="Times New Roman" pitchFamily="18" charset="0"/>
              </a:rPr>
              <a:t>01</a:t>
            </a:r>
            <a:r>
              <a:rPr lang="zh-CN" altLang="en-US" sz="2800" smtClean="0">
                <a:latin typeface="Times New Roman" pitchFamily="18" charset="0"/>
              </a:rPr>
              <a:t>，</a:t>
            </a:r>
            <a:r>
              <a:rPr lang="en-US" altLang="zh-CN" sz="2800" smtClean="0">
                <a:latin typeface="Times New Roman" pitchFamily="18" charset="0"/>
              </a:rPr>
              <a:t>10}</a:t>
            </a:r>
          </a:p>
          <a:p>
            <a:pPr marL="0" indent="565150" eaLnBrk="1" hangingPunct="1">
              <a:lnSpc>
                <a:spcPct val="90000"/>
              </a:lnSpc>
              <a:buFont typeface="Wingdings" pitchFamily="2" charset="2"/>
              <a:buNone/>
            </a:pPr>
            <a:r>
              <a:rPr lang="en-US" altLang="zh-CN" sz="2800" smtClean="0">
                <a:latin typeface="Times New Roman" pitchFamily="18" charset="0"/>
              </a:rPr>
              <a:t>{00</a:t>
            </a:r>
            <a:r>
              <a:rPr lang="zh-CN" altLang="en-US" sz="2800" smtClean="0">
                <a:latin typeface="Times New Roman" pitchFamily="18" charset="0"/>
              </a:rPr>
              <a:t>，</a:t>
            </a:r>
            <a:r>
              <a:rPr lang="en-US" altLang="zh-CN" sz="2800" smtClean="0">
                <a:latin typeface="Times New Roman" pitchFamily="18" charset="0"/>
              </a:rPr>
              <a:t>11}</a:t>
            </a:r>
            <a:r>
              <a:rPr lang="en-US" altLang="zh-CN" sz="2800" baseline="30000" smtClean="0">
                <a:latin typeface="Times New Roman" pitchFamily="18" charset="0"/>
              </a:rPr>
              <a:t>*</a:t>
            </a:r>
            <a:endParaRPr lang="en-US" altLang="zh-CN" sz="2800" smtClean="0">
              <a:latin typeface="Times New Roman" pitchFamily="18" charset="0"/>
            </a:endParaRPr>
          </a:p>
          <a:p>
            <a:pPr marL="0" indent="565150" eaLnBrk="1" hangingPunct="1">
              <a:lnSpc>
                <a:spcPct val="90000"/>
              </a:lnSpc>
              <a:buFont typeface="Wingdings" pitchFamily="2" charset="2"/>
              <a:buNone/>
            </a:pPr>
            <a:r>
              <a:rPr lang="en-US" altLang="zh-CN" sz="2800" smtClean="0">
                <a:latin typeface="Times New Roman" pitchFamily="18" charset="0"/>
              </a:rPr>
              <a:t>{01</a:t>
            </a:r>
            <a:r>
              <a:rPr lang="zh-CN" altLang="en-US" sz="2800" smtClean="0">
                <a:latin typeface="Times New Roman" pitchFamily="18" charset="0"/>
              </a:rPr>
              <a:t>，</a:t>
            </a:r>
            <a:r>
              <a:rPr lang="en-US" altLang="zh-CN" sz="2800" smtClean="0">
                <a:latin typeface="Times New Roman" pitchFamily="18" charset="0"/>
              </a:rPr>
              <a:t>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5A8F919E-476B-40ED-B071-16FA1808DC4C}"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5222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659AA948-9055-4F06-8A58-83CF0F0CA5A6}" type="slidenum">
              <a:rPr altLang="zh-CN" smtClean="0">
                <a:latin typeface="Arial" pitchFamily="34" charset="0"/>
              </a:rPr>
              <a:pPr/>
              <a:t>11</a:t>
            </a:fld>
            <a:endParaRPr lang="zh-CN" altLang="zh-CN" smtClean="0">
              <a:latin typeface="Arial" pitchFamily="34" charset="0"/>
            </a:endParaRPr>
          </a:p>
        </p:txBody>
      </p:sp>
      <p:sp>
        <p:nvSpPr>
          <p:cNvPr id="52228" name="Rectangle 2"/>
          <p:cNvSpPr>
            <a:spLocks noGrp="1" noChangeArrowheads="1"/>
          </p:cNvSpPr>
          <p:nvPr>
            <p:ph type="title" idx="4294967295"/>
          </p:nvPr>
        </p:nvSpPr>
        <p:spPr>
          <a:xfrm>
            <a:off x="1604963" y="449263"/>
            <a:ext cx="5114925" cy="531812"/>
          </a:xfrm>
        </p:spPr>
        <p:txBody>
          <a:bodyPr anchor="ctr"/>
          <a:lstStyle/>
          <a:p>
            <a:pPr eaLnBrk="1" hangingPunct="1"/>
            <a:r>
              <a:rPr lang="zh-CN" altLang="en-US" smtClean="0">
                <a:latin typeface="Times New Roman" pitchFamily="18" charset="0"/>
              </a:rPr>
              <a:t>文法</a:t>
            </a:r>
            <a:r>
              <a:rPr lang="en-US" altLang="zh-CN" smtClean="0">
                <a:latin typeface="Times New Roman" pitchFamily="18" charset="0"/>
              </a:rPr>
              <a:t>G</a:t>
            </a:r>
            <a:r>
              <a:rPr lang="zh-CN" altLang="en-US" smtClean="0">
                <a:latin typeface="Times New Roman" pitchFamily="18" charset="0"/>
              </a:rPr>
              <a:t>的形式定义</a:t>
            </a:r>
          </a:p>
        </p:txBody>
      </p:sp>
      <p:sp>
        <p:nvSpPr>
          <p:cNvPr id="1006595" name="Rectangle 3"/>
          <p:cNvSpPr>
            <a:spLocks noGrp="1" noChangeArrowheads="1"/>
          </p:cNvSpPr>
          <p:nvPr>
            <p:ph type="body" idx="4294967295"/>
          </p:nvPr>
        </p:nvSpPr>
        <p:spPr>
          <a:xfrm>
            <a:off x="684213" y="1557338"/>
            <a:ext cx="8054975" cy="4535487"/>
          </a:xfrm>
        </p:spPr>
        <p:txBody>
          <a:bodyPr/>
          <a:lstStyle/>
          <a:p>
            <a:pPr algn="just" eaLnBrk="1" hangingPunct="1">
              <a:lnSpc>
                <a:spcPct val="120000"/>
              </a:lnSpc>
              <a:buFont typeface="Wingdings" pitchFamily="2" charset="2"/>
              <a:buNone/>
            </a:pPr>
            <a:r>
              <a:rPr lang="zh-CN" altLang="en-US" sz="2800" smtClean="0">
                <a:latin typeface="Times New Roman" pitchFamily="18" charset="0"/>
              </a:rPr>
              <a:t>定义</a:t>
            </a:r>
            <a:r>
              <a:rPr lang="en-US" altLang="zh-CN" sz="2800" smtClean="0">
                <a:latin typeface="Times New Roman" pitchFamily="18" charset="0"/>
              </a:rPr>
              <a:t>2.16 </a:t>
            </a:r>
            <a:r>
              <a:rPr lang="zh-CN" altLang="en-US" sz="2800" smtClean="0">
                <a:latin typeface="Times New Roman" pitchFamily="18" charset="0"/>
              </a:rPr>
              <a:t>文法</a:t>
            </a:r>
            <a:r>
              <a:rPr lang="en-US" altLang="zh-CN" sz="2800" i="1" smtClean="0">
                <a:latin typeface="Times New Roman" pitchFamily="18" charset="0"/>
              </a:rPr>
              <a:t>G</a:t>
            </a:r>
            <a:r>
              <a:rPr lang="zh-CN" altLang="en-US" sz="2800" smtClean="0">
                <a:latin typeface="Times New Roman" pitchFamily="18" charset="0"/>
              </a:rPr>
              <a:t>为一个四元组</a:t>
            </a:r>
            <a:r>
              <a:rPr lang="en-US" altLang="zh-CN" sz="2800" smtClean="0">
                <a:latin typeface="Times New Roman" pitchFamily="18" charset="0"/>
              </a:rPr>
              <a:t>:</a:t>
            </a:r>
            <a:endParaRPr lang="en-US" altLang="zh-CN" sz="2400" smtClean="0">
              <a:latin typeface="Times New Roman" pitchFamily="18" charset="0"/>
            </a:endParaRPr>
          </a:p>
          <a:p>
            <a:pPr algn="just" eaLnBrk="1" hangingPunct="1">
              <a:lnSpc>
                <a:spcPct val="120000"/>
              </a:lnSpc>
              <a:buFont typeface="Wingdings" pitchFamily="2" charset="2"/>
              <a:buNone/>
            </a:pPr>
            <a:r>
              <a:rPr lang="en-US" altLang="zh-CN" sz="2400" smtClean="0">
                <a:latin typeface="Times New Roman" pitchFamily="18" charset="0"/>
              </a:rPr>
              <a:t>			</a:t>
            </a:r>
            <a:r>
              <a:rPr lang="zh-CN" altLang="en-US" sz="2400" i="1" smtClean="0">
                <a:latin typeface="Times New Roman" pitchFamily="18" charset="0"/>
              </a:rPr>
              <a:t>Ｇ</a:t>
            </a:r>
            <a:r>
              <a:rPr lang="zh-CN" altLang="en-US" sz="2400" smtClean="0">
                <a:latin typeface="Times New Roman" pitchFamily="18" charset="0"/>
              </a:rPr>
              <a:t> </a:t>
            </a:r>
            <a:r>
              <a:rPr lang="en-US" altLang="zh-CN" sz="2400" smtClean="0">
                <a:latin typeface="Times New Roman" pitchFamily="18" charset="0"/>
              </a:rPr>
              <a:t>= (</a:t>
            </a:r>
            <a:r>
              <a:rPr lang="zh-CN" altLang="en-US" sz="2400" i="1" smtClean="0">
                <a:latin typeface="Times New Roman" pitchFamily="18" charset="0"/>
              </a:rPr>
              <a:t>Ｖ</a:t>
            </a:r>
            <a:r>
              <a:rPr lang="zh-CN" altLang="en-US" sz="2400" smtClean="0">
                <a:latin typeface="Times New Roman" pitchFamily="18" charset="0"/>
              </a:rPr>
              <a:t>，</a:t>
            </a:r>
            <a:r>
              <a:rPr lang="en-US" altLang="zh-CN" sz="2400" i="1" smtClean="0">
                <a:latin typeface="Times New Roman" pitchFamily="18" charset="0"/>
              </a:rPr>
              <a:t>T</a:t>
            </a:r>
            <a:r>
              <a:rPr lang="zh-CN" altLang="en-US" sz="2400" smtClean="0">
                <a:latin typeface="Times New Roman" pitchFamily="18" charset="0"/>
              </a:rPr>
              <a:t>，</a:t>
            </a:r>
            <a:r>
              <a:rPr lang="zh-CN" altLang="en-US" sz="2400" i="1" smtClean="0">
                <a:latin typeface="Times New Roman" pitchFamily="18" charset="0"/>
              </a:rPr>
              <a:t>Ｐ</a:t>
            </a:r>
            <a:r>
              <a:rPr lang="zh-CN" altLang="en-US" sz="2400" smtClean="0">
                <a:latin typeface="Times New Roman" pitchFamily="18" charset="0"/>
              </a:rPr>
              <a:t>，</a:t>
            </a:r>
            <a:r>
              <a:rPr lang="zh-CN" altLang="en-US" sz="2400" i="1" smtClean="0">
                <a:latin typeface="Times New Roman" pitchFamily="18" charset="0"/>
              </a:rPr>
              <a:t>Ｓ</a:t>
            </a:r>
            <a:r>
              <a:rPr lang="en-US" altLang="zh-CN" sz="2400" smtClean="0">
                <a:latin typeface="Times New Roman" pitchFamily="18" charset="0"/>
              </a:rPr>
              <a:t>)</a:t>
            </a:r>
          </a:p>
          <a:p>
            <a:pPr algn="just" eaLnBrk="1" hangingPunct="1">
              <a:lnSpc>
                <a:spcPct val="120000"/>
              </a:lnSpc>
            </a:pPr>
            <a:r>
              <a:rPr lang="zh-CN" altLang="en-US" sz="2400" i="1" smtClean="0">
                <a:latin typeface="Times New Roman" pitchFamily="18" charset="0"/>
              </a:rPr>
              <a:t>Ｖ</a:t>
            </a:r>
            <a:r>
              <a:rPr lang="zh-CN" altLang="en-US" sz="2400" smtClean="0">
                <a:latin typeface="Times New Roman" pitchFamily="18" charset="0"/>
              </a:rPr>
              <a:t>：非终结符</a:t>
            </a:r>
            <a:r>
              <a:rPr lang="en-US" altLang="zh-CN" sz="2400" smtClean="0">
                <a:latin typeface="Times New Roman" pitchFamily="18" charset="0"/>
              </a:rPr>
              <a:t>(Variable)</a:t>
            </a:r>
            <a:r>
              <a:rPr lang="zh-CN" altLang="en-US" sz="2400" smtClean="0">
                <a:latin typeface="Times New Roman" pitchFamily="18" charset="0"/>
              </a:rPr>
              <a:t>集</a:t>
            </a:r>
          </a:p>
          <a:p>
            <a:pPr lvl="1" algn="just" eaLnBrk="1" hangingPunct="1">
              <a:lnSpc>
                <a:spcPct val="120000"/>
              </a:lnSpc>
            </a:pPr>
            <a:r>
              <a:rPr lang="zh-CN" altLang="en-US" sz="2400" smtClean="0">
                <a:latin typeface="Times New Roman" pitchFamily="18" charset="0"/>
              </a:rPr>
              <a:t>语法变量（成分）</a:t>
            </a:r>
            <a:r>
              <a:rPr lang="en-US" altLang="zh-CN" sz="2400" smtClean="0">
                <a:latin typeface="Times New Roman" pitchFamily="18" charset="0"/>
              </a:rPr>
              <a:t>——</a:t>
            </a:r>
            <a:r>
              <a:rPr lang="zh-CN" altLang="en-US" sz="2400" smtClean="0">
                <a:latin typeface="Times New Roman" pitchFamily="18" charset="0"/>
              </a:rPr>
              <a:t>代表某个语言的各种子结构</a:t>
            </a:r>
            <a:endParaRPr lang="zh-CN" altLang="en-US" sz="2000" smtClean="0">
              <a:latin typeface="Times New Roman" pitchFamily="18" charset="0"/>
            </a:endParaRPr>
          </a:p>
          <a:p>
            <a:pPr eaLnBrk="1" hangingPunct="1">
              <a:lnSpc>
                <a:spcPct val="120000"/>
              </a:lnSpc>
            </a:pPr>
            <a:r>
              <a:rPr lang="en-US" altLang="zh-CN" sz="2400" i="1" smtClean="0">
                <a:latin typeface="Times New Roman" pitchFamily="18" charset="0"/>
              </a:rPr>
              <a:t>T</a:t>
            </a:r>
            <a:r>
              <a:rPr lang="zh-CN" altLang="en-US" sz="2400" smtClean="0">
                <a:latin typeface="Times New Roman" pitchFamily="18" charset="0"/>
              </a:rPr>
              <a:t>：终结符</a:t>
            </a:r>
            <a:r>
              <a:rPr lang="en-US" altLang="zh-CN" sz="2400" smtClean="0">
                <a:latin typeface="Times New Roman" pitchFamily="18" charset="0"/>
              </a:rPr>
              <a:t>(Ternimal)</a:t>
            </a:r>
            <a:r>
              <a:rPr lang="zh-CN" altLang="en-US" sz="2400" smtClean="0">
                <a:latin typeface="Times New Roman" pitchFamily="18" charset="0"/>
              </a:rPr>
              <a:t>集</a:t>
            </a:r>
          </a:p>
          <a:p>
            <a:pPr lvl="1" eaLnBrk="1" hangingPunct="1">
              <a:lnSpc>
                <a:spcPct val="130000"/>
              </a:lnSpc>
            </a:pPr>
            <a:r>
              <a:rPr lang="zh-CN" altLang="en-US" sz="2400" smtClean="0">
                <a:latin typeface="Times New Roman" pitchFamily="18" charset="0"/>
              </a:rPr>
              <a:t>语言的句子中出现的字符</a:t>
            </a:r>
            <a:r>
              <a:rPr lang="zh-CN" altLang="en-US" sz="2000" smtClean="0">
                <a:latin typeface="Times New Roman" pitchFamily="18" charset="0"/>
              </a:rPr>
              <a:t>，</a:t>
            </a:r>
            <a:r>
              <a:rPr lang="zh-CN" altLang="en-US" sz="2000" i="1" smtClean="0">
                <a:latin typeface="Times New Roman" pitchFamily="18" charset="0"/>
              </a:rPr>
              <a:t>Ｖ</a:t>
            </a:r>
            <a:r>
              <a:rPr lang="zh-CN" altLang="en-US" sz="2000" smtClean="0">
                <a:latin typeface="Times New Roman" pitchFamily="18" charset="0"/>
              </a:rPr>
              <a:t>∩</a:t>
            </a:r>
            <a:r>
              <a:rPr lang="en-US" altLang="zh-CN" sz="2000" i="1" smtClean="0">
                <a:latin typeface="Times New Roman" pitchFamily="18" charset="0"/>
              </a:rPr>
              <a:t>T </a:t>
            </a:r>
            <a:r>
              <a:rPr lang="en-US" altLang="zh-CN" sz="2000" smtClean="0">
                <a:latin typeface="Times New Roman" pitchFamily="18" charset="0"/>
              </a:rPr>
              <a:t>= </a:t>
            </a:r>
            <a:r>
              <a:rPr lang="en-US" altLang="zh-CN" sz="2000" smtClean="0">
                <a:latin typeface="Times New Roman" pitchFamily="18" charset="0"/>
                <a:sym typeface="Symbol" pitchFamily="18" charset="2"/>
              </a:rPr>
              <a:t></a:t>
            </a:r>
            <a:endParaRPr lang="en-US" altLang="zh-CN" sz="2400" smtClean="0">
              <a:latin typeface="Times New Roman" pitchFamily="18" charset="0"/>
              <a:sym typeface="Symbol" pitchFamily="18" charset="2"/>
            </a:endParaRPr>
          </a:p>
          <a:p>
            <a:pPr algn="just" eaLnBrk="1" hangingPunct="1">
              <a:lnSpc>
                <a:spcPct val="120000"/>
              </a:lnSpc>
            </a:pPr>
            <a:r>
              <a:rPr lang="zh-CN" altLang="en-US" sz="2400" i="1" smtClean="0">
                <a:latin typeface="Times New Roman" pitchFamily="18" charset="0"/>
              </a:rPr>
              <a:t>Ｓ</a:t>
            </a:r>
            <a:r>
              <a:rPr lang="zh-CN" altLang="en-US" sz="2400" smtClean="0">
                <a:latin typeface="Times New Roman" pitchFamily="18" charset="0"/>
              </a:rPr>
              <a:t>：开始符号</a:t>
            </a:r>
            <a:r>
              <a:rPr lang="en-US" altLang="zh-CN" sz="2400" smtClean="0">
                <a:latin typeface="Times New Roman" pitchFamily="18" charset="0"/>
              </a:rPr>
              <a:t>(Start Symbol)</a:t>
            </a:r>
            <a:r>
              <a:rPr lang="zh-CN" altLang="en-US"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a:t>
            </a:r>
            <a:r>
              <a:rPr lang="zh-CN" altLang="en-US" sz="2400" i="1" smtClean="0">
                <a:latin typeface="Times New Roman" pitchFamily="18" charset="0"/>
              </a:rPr>
              <a:t>Ｖ</a:t>
            </a:r>
          </a:p>
          <a:p>
            <a:pPr lvl="1" eaLnBrk="1" hangingPunct="1">
              <a:lnSpc>
                <a:spcPct val="120000"/>
              </a:lnSpc>
            </a:pPr>
            <a:r>
              <a:rPr lang="zh-CN" altLang="en-US" sz="2400" smtClean="0">
                <a:latin typeface="Times New Roman" pitchFamily="18" charset="0"/>
              </a:rPr>
              <a:t>代表文法所定义的语言，至少在产生式左侧出现一次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box(ou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box(ou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box(out)">
                                      <p:cBhvr>
                                        <p:cTn id="17" dur="500"/>
                                        <p:tgtEl>
                                          <p:spTgt spid="100659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06595">
                                            <p:txEl>
                                              <p:pRg st="3" end="3"/>
                                            </p:txEl>
                                          </p:spTgt>
                                        </p:tgtEl>
                                        <p:attrNameLst>
                                          <p:attrName>style.visibility</p:attrName>
                                        </p:attrNameLst>
                                      </p:cBhvr>
                                      <p:to>
                                        <p:strVal val="visible"/>
                                      </p:to>
                                    </p:set>
                                    <p:animEffect transition="in" filter="box(out)">
                                      <p:cBhvr>
                                        <p:cTn id="20" dur="500"/>
                                        <p:tgtEl>
                                          <p:spTgt spid="100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06595">
                                            <p:txEl>
                                              <p:pRg st="4" end="4"/>
                                            </p:txEl>
                                          </p:spTgt>
                                        </p:tgtEl>
                                        <p:attrNameLst>
                                          <p:attrName>style.visibility</p:attrName>
                                        </p:attrNameLst>
                                      </p:cBhvr>
                                      <p:to>
                                        <p:strVal val="visible"/>
                                      </p:to>
                                    </p:set>
                                    <p:animEffect transition="in" filter="box(out)">
                                      <p:cBhvr>
                                        <p:cTn id="25" dur="500"/>
                                        <p:tgtEl>
                                          <p:spTgt spid="100659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06595">
                                            <p:txEl>
                                              <p:pRg st="5" end="5"/>
                                            </p:txEl>
                                          </p:spTgt>
                                        </p:tgtEl>
                                        <p:attrNameLst>
                                          <p:attrName>style.visibility</p:attrName>
                                        </p:attrNameLst>
                                      </p:cBhvr>
                                      <p:to>
                                        <p:strVal val="visible"/>
                                      </p:to>
                                    </p:set>
                                    <p:animEffect transition="in" filter="box(out)">
                                      <p:cBhvr>
                                        <p:cTn id="28" dur="500"/>
                                        <p:tgtEl>
                                          <p:spTgt spid="100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06595">
                                            <p:txEl>
                                              <p:pRg st="6" end="6"/>
                                            </p:txEl>
                                          </p:spTgt>
                                        </p:tgtEl>
                                        <p:attrNameLst>
                                          <p:attrName>style.visibility</p:attrName>
                                        </p:attrNameLst>
                                      </p:cBhvr>
                                      <p:to>
                                        <p:strVal val="visible"/>
                                      </p:to>
                                    </p:set>
                                    <p:animEffect transition="in" filter="box(out)">
                                      <p:cBhvr>
                                        <p:cTn id="33" dur="500"/>
                                        <p:tgtEl>
                                          <p:spTgt spid="100659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box(out)">
                                      <p:cBhvr>
                                        <p:cTn id="36" dur="500"/>
                                        <p:tgtEl>
                                          <p:spTgt spid="100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9A03C420-D9F7-4664-BCE9-02FC6EA924C2}"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5325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3FEB292F-4791-4BB3-9638-C7A390A5C9CE}" type="slidenum">
              <a:rPr altLang="zh-CN" smtClean="0">
                <a:latin typeface="Arial" pitchFamily="34" charset="0"/>
              </a:rPr>
              <a:pPr/>
              <a:t>12</a:t>
            </a:fld>
            <a:endParaRPr lang="zh-CN" altLang="zh-CN" smtClean="0">
              <a:latin typeface="Arial" pitchFamily="34" charset="0"/>
            </a:endParaRPr>
          </a:p>
        </p:txBody>
      </p:sp>
      <p:sp>
        <p:nvSpPr>
          <p:cNvPr id="53252" name="Rectangle 2"/>
          <p:cNvSpPr>
            <a:spLocks noGrp="1" noChangeArrowheads="1"/>
          </p:cNvSpPr>
          <p:nvPr>
            <p:ph type="title" idx="4294967295"/>
          </p:nvPr>
        </p:nvSpPr>
        <p:spPr>
          <a:xfrm>
            <a:off x="914400" y="354013"/>
            <a:ext cx="5326063" cy="914400"/>
          </a:xfrm>
        </p:spPr>
        <p:txBody>
          <a:bodyPr anchor="ctr"/>
          <a:lstStyle/>
          <a:p>
            <a:pPr eaLnBrk="1" hangingPunct="1"/>
            <a:r>
              <a:rPr lang="zh-CN" altLang="en-US" smtClean="0">
                <a:latin typeface="Times New Roman" pitchFamily="18" charset="0"/>
              </a:rPr>
              <a:t>文法</a:t>
            </a:r>
            <a:r>
              <a:rPr lang="en-US" altLang="zh-CN" smtClean="0">
                <a:latin typeface="Times New Roman" pitchFamily="18" charset="0"/>
              </a:rPr>
              <a:t>G</a:t>
            </a:r>
            <a:r>
              <a:rPr lang="zh-CN" altLang="en-US" smtClean="0">
                <a:latin typeface="Times New Roman" pitchFamily="18" charset="0"/>
              </a:rPr>
              <a:t>的形式定义</a:t>
            </a:r>
          </a:p>
        </p:txBody>
      </p:sp>
      <p:sp>
        <p:nvSpPr>
          <p:cNvPr id="53253" name="Rectangle 3"/>
          <p:cNvSpPr>
            <a:spLocks noGrp="1" noChangeArrowheads="1"/>
          </p:cNvSpPr>
          <p:nvPr>
            <p:ph type="body" idx="4294967295"/>
          </p:nvPr>
        </p:nvSpPr>
        <p:spPr>
          <a:xfrm>
            <a:off x="457200" y="1627188"/>
            <a:ext cx="8458200" cy="4754562"/>
          </a:xfrm>
        </p:spPr>
        <p:txBody>
          <a:bodyPr/>
          <a:lstStyle/>
          <a:p>
            <a:pPr marL="0" indent="0" algn="just" eaLnBrk="1" hangingPunct="1">
              <a:lnSpc>
                <a:spcPct val="120000"/>
              </a:lnSpc>
            </a:pPr>
            <a:r>
              <a:rPr lang="zh-CN" altLang="en-US" sz="2800" i="1" smtClean="0">
                <a:latin typeface="Times New Roman" pitchFamily="18" charset="0"/>
              </a:rPr>
              <a:t>Ｐ</a:t>
            </a:r>
            <a:r>
              <a:rPr lang="zh-CN" altLang="en-US" sz="2800" smtClean="0">
                <a:latin typeface="Times New Roman" pitchFamily="18" charset="0"/>
              </a:rPr>
              <a:t>：产生式</a:t>
            </a:r>
            <a:r>
              <a:rPr lang="en-US" altLang="zh-CN" sz="2800" smtClean="0">
                <a:latin typeface="Times New Roman" pitchFamily="18" charset="0"/>
              </a:rPr>
              <a:t>(Product)</a:t>
            </a:r>
            <a:r>
              <a:rPr lang="zh-CN" altLang="en-US" sz="2800" smtClean="0">
                <a:latin typeface="Times New Roman" pitchFamily="18" charset="0"/>
              </a:rPr>
              <a:t>集合</a:t>
            </a:r>
          </a:p>
          <a:p>
            <a:pPr marL="0" indent="0" algn="just" eaLnBrk="1" hangingPunct="1">
              <a:lnSpc>
                <a:spcPct val="120000"/>
              </a:lnSpc>
              <a:buFont typeface="Wingdings" pitchFamily="2" charset="2"/>
              <a:buNone/>
            </a:pPr>
            <a:r>
              <a:rPr lang="en-US" altLang="zh-CN" i="1" smtClean="0">
                <a:latin typeface="Times New Roman" pitchFamily="18" charset="0"/>
              </a:rPr>
              <a:t>α</a:t>
            </a:r>
            <a:r>
              <a:rPr lang="en-US" altLang="zh-CN" sz="2800" smtClean="0">
                <a:latin typeface="Times New Roman" pitchFamily="18" charset="0"/>
              </a:rPr>
              <a:t>→</a:t>
            </a:r>
            <a:r>
              <a:rPr lang="en-US" altLang="zh-CN" i="1" smtClean="0">
                <a:latin typeface="Times New Roman" pitchFamily="18" charset="0"/>
              </a:rPr>
              <a:t>β</a:t>
            </a:r>
            <a:r>
              <a:rPr lang="zh-CN" altLang="en-US" smtClean="0">
                <a:latin typeface="Times New Roman" pitchFamily="18" charset="0"/>
              </a:rPr>
              <a:t>，被称为产生式（定义式），读作：</a:t>
            </a:r>
            <a:r>
              <a:rPr lang="en-US" altLang="zh-CN" i="1" smtClean="0">
                <a:latin typeface="Times New Roman" pitchFamily="18" charset="0"/>
              </a:rPr>
              <a:t>α</a:t>
            </a:r>
            <a:r>
              <a:rPr lang="zh-CN" altLang="en-US" smtClean="0">
                <a:latin typeface="Times New Roman" pitchFamily="18" charset="0"/>
              </a:rPr>
              <a:t>定义为</a:t>
            </a:r>
            <a:r>
              <a:rPr lang="en-US" altLang="zh-CN" i="1" smtClean="0">
                <a:latin typeface="Times New Roman" pitchFamily="18" charset="0"/>
              </a:rPr>
              <a:t>β</a:t>
            </a:r>
            <a:r>
              <a:rPr lang="zh-CN" altLang="en-US" smtClean="0">
                <a:latin typeface="Times New Roman" pitchFamily="18" charset="0"/>
              </a:rPr>
              <a:t>。其中</a:t>
            </a:r>
            <a:r>
              <a:rPr lang="en-US" altLang="zh-CN" i="1" smtClean="0">
                <a:latin typeface="Times New Roman" pitchFamily="18" charset="0"/>
              </a:rPr>
              <a:t>α</a:t>
            </a:r>
            <a:r>
              <a:rPr lang="en-US" altLang="zh-CN" smtClean="0">
                <a:latin typeface="Times New Roman" pitchFamily="18" charset="0"/>
              </a:rPr>
              <a:t>∈(</a:t>
            </a:r>
            <a:r>
              <a:rPr lang="zh-CN" altLang="en-US" i="1" smtClean="0">
                <a:latin typeface="Times New Roman" pitchFamily="18" charset="0"/>
              </a:rPr>
              <a:t>Ｖ</a:t>
            </a:r>
            <a:r>
              <a:rPr lang="zh-CN" altLang="en-US" smtClean="0">
                <a:latin typeface="Times New Roman" pitchFamily="18" charset="0"/>
              </a:rPr>
              <a:t>∪</a:t>
            </a:r>
            <a:r>
              <a:rPr lang="en-US" altLang="zh-CN" i="1" smtClean="0">
                <a:latin typeface="Times New Roman" pitchFamily="18" charset="0"/>
              </a:rPr>
              <a:t>T</a:t>
            </a:r>
            <a:r>
              <a:rPr lang="en-US" altLang="zh-CN" smtClean="0">
                <a:latin typeface="Times New Roman" pitchFamily="18" charset="0"/>
              </a:rPr>
              <a:t>)</a:t>
            </a:r>
            <a:r>
              <a:rPr lang="en-US" altLang="zh-CN" baseline="30000" smtClean="0">
                <a:latin typeface="Times New Roman" pitchFamily="18" charset="0"/>
              </a:rPr>
              <a:t>+</a:t>
            </a:r>
            <a:r>
              <a:rPr lang="zh-CN" altLang="en-US" smtClean="0">
                <a:latin typeface="Times New Roman" pitchFamily="18" charset="0"/>
              </a:rPr>
              <a:t>，且</a:t>
            </a:r>
            <a:r>
              <a:rPr lang="en-US" altLang="zh-CN" i="1" smtClean="0">
                <a:latin typeface="Times New Roman" pitchFamily="18" charset="0"/>
              </a:rPr>
              <a:t>α</a:t>
            </a:r>
            <a:r>
              <a:rPr lang="zh-CN" altLang="en-US" smtClean="0">
                <a:latin typeface="Times New Roman" pitchFamily="18" charset="0"/>
              </a:rPr>
              <a:t>中至少有</a:t>
            </a:r>
            <a:r>
              <a:rPr lang="zh-CN" altLang="en-US" i="1" smtClean="0">
                <a:latin typeface="Times New Roman" pitchFamily="18" charset="0"/>
              </a:rPr>
              <a:t>Ｖ</a:t>
            </a:r>
            <a:r>
              <a:rPr lang="zh-CN" altLang="en-US" smtClean="0">
                <a:latin typeface="Times New Roman" pitchFamily="18" charset="0"/>
              </a:rPr>
              <a:t>中元素的一个出现。</a:t>
            </a:r>
            <a:r>
              <a:rPr lang="en-US" altLang="zh-CN" i="1" smtClean="0">
                <a:latin typeface="Times New Roman" pitchFamily="18" charset="0"/>
              </a:rPr>
              <a:t>β</a:t>
            </a:r>
            <a:r>
              <a:rPr lang="en-US" altLang="zh-CN" smtClean="0">
                <a:latin typeface="Times New Roman" pitchFamily="18" charset="0"/>
              </a:rPr>
              <a:t>∈(</a:t>
            </a:r>
            <a:r>
              <a:rPr lang="zh-CN" altLang="en-US" i="1" smtClean="0">
                <a:latin typeface="Times New Roman" pitchFamily="18" charset="0"/>
              </a:rPr>
              <a:t>Ｖ</a:t>
            </a:r>
            <a:r>
              <a:rPr lang="zh-CN" altLang="en-US" smtClean="0">
                <a:latin typeface="Times New Roman" pitchFamily="18" charset="0"/>
              </a:rPr>
              <a:t>∪</a:t>
            </a:r>
            <a:r>
              <a:rPr lang="en-US" altLang="zh-CN" i="1" smtClean="0">
                <a:latin typeface="Times New Roman" pitchFamily="18" charset="0"/>
              </a:rPr>
              <a:t>T</a:t>
            </a:r>
            <a:r>
              <a:rPr lang="en-US" altLang="zh-CN" smtClean="0">
                <a:latin typeface="Times New Roman" pitchFamily="18" charset="0"/>
              </a:rPr>
              <a:t>)</a:t>
            </a:r>
            <a:r>
              <a:rPr lang="en-US" altLang="zh-CN" baseline="30000"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α</a:t>
            </a:r>
            <a:r>
              <a:rPr lang="zh-CN" altLang="en-US" smtClean="0">
                <a:latin typeface="Times New Roman" pitchFamily="18" charset="0"/>
              </a:rPr>
              <a:t>称为产生式</a:t>
            </a:r>
            <a:r>
              <a:rPr lang="en-US" altLang="zh-CN" i="1" smtClean="0">
                <a:latin typeface="Times New Roman" pitchFamily="18" charset="0"/>
              </a:rPr>
              <a:t>α</a:t>
            </a:r>
            <a:r>
              <a:rPr lang="en-US" altLang="zh-CN" sz="2800" smtClean="0">
                <a:latin typeface="Times New Roman" pitchFamily="18" charset="0"/>
              </a:rPr>
              <a:t>→</a:t>
            </a:r>
            <a:r>
              <a:rPr lang="en-US" altLang="zh-CN" i="1" smtClean="0">
                <a:latin typeface="Times New Roman" pitchFamily="18" charset="0"/>
              </a:rPr>
              <a:t>β</a:t>
            </a:r>
            <a:r>
              <a:rPr lang="zh-CN" altLang="en-US" smtClean="0">
                <a:latin typeface="Times New Roman" pitchFamily="18" charset="0"/>
              </a:rPr>
              <a:t>的</a:t>
            </a:r>
            <a:r>
              <a:rPr lang="zh-CN" altLang="en-US" smtClean="0">
                <a:solidFill>
                  <a:srgbClr val="FF0000"/>
                </a:solidFill>
                <a:latin typeface="Times New Roman" pitchFamily="18" charset="0"/>
              </a:rPr>
              <a:t>左部</a:t>
            </a:r>
            <a:r>
              <a:rPr lang="en-US" altLang="zh-CN" smtClean="0">
                <a:latin typeface="Times New Roman" pitchFamily="18" charset="0"/>
              </a:rPr>
              <a:t>(Left Part)</a:t>
            </a:r>
            <a:r>
              <a:rPr lang="zh-CN" altLang="en-US" smtClean="0">
                <a:latin typeface="Times New Roman" pitchFamily="18" charset="0"/>
              </a:rPr>
              <a:t>，</a:t>
            </a:r>
            <a:r>
              <a:rPr lang="en-US" altLang="zh-CN" i="1" smtClean="0">
                <a:latin typeface="Times New Roman" pitchFamily="18" charset="0"/>
              </a:rPr>
              <a:t>β</a:t>
            </a:r>
            <a:r>
              <a:rPr lang="zh-CN" altLang="en-US" smtClean="0">
                <a:latin typeface="Times New Roman" pitchFamily="18" charset="0"/>
              </a:rPr>
              <a:t>称为产生式</a:t>
            </a:r>
            <a:r>
              <a:rPr lang="en-US" altLang="zh-CN" i="1" smtClean="0">
                <a:latin typeface="Times New Roman" pitchFamily="18" charset="0"/>
              </a:rPr>
              <a:t>α</a:t>
            </a:r>
            <a:r>
              <a:rPr lang="en-US" altLang="zh-CN" sz="2800" smtClean="0">
                <a:latin typeface="Times New Roman" pitchFamily="18" charset="0"/>
              </a:rPr>
              <a:t>→</a:t>
            </a:r>
            <a:r>
              <a:rPr lang="en-US" altLang="zh-CN" i="1" smtClean="0">
                <a:latin typeface="Times New Roman" pitchFamily="18" charset="0"/>
              </a:rPr>
              <a:t>β</a:t>
            </a:r>
            <a:r>
              <a:rPr lang="zh-CN" altLang="en-US" smtClean="0">
                <a:latin typeface="Times New Roman" pitchFamily="18" charset="0"/>
              </a:rPr>
              <a:t>的</a:t>
            </a:r>
            <a:r>
              <a:rPr lang="zh-CN" altLang="en-US" smtClean="0">
                <a:solidFill>
                  <a:srgbClr val="FF0000"/>
                </a:solidFill>
                <a:latin typeface="Times New Roman" pitchFamily="18" charset="0"/>
              </a:rPr>
              <a:t>右部</a:t>
            </a:r>
            <a:r>
              <a:rPr lang="en-US" altLang="zh-CN" smtClean="0">
                <a:latin typeface="Times New Roman" pitchFamily="18" charset="0"/>
              </a:rPr>
              <a:t>(Right Part)</a:t>
            </a:r>
            <a:r>
              <a:rPr lang="zh-CN" altLang="en-US" smtClean="0">
                <a:latin typeface="Times New Roman" pitchFamily="18" charset="0"/>
              </a:rPr>
              <a:t>。</a:t>
            </a:r>
          </a:p>
          <a:p>
            <a:pPr marL="0" indent="0" algn="just" eaLnBrk="1" hangingPunct="1">
              <a:lnSpc>
                <a:spcPct val="120000"/>
              </a:lnSpc>
              <a:buFont typeface="Wingdings" pitchFamily="2" charset="2"/>
              <a:buNone/>
            </a:pPr>
            <a:r>
              <a:rPr lang="zh-CN" altLang="en-US" sz="2800" smtClean="0">
                <a:solidFill>
                  <a:srgbClr val="FF0000"/>
                </a:solidFill>
                <a:latin typeface="Times New Roman" pitchFamily="18" charset="0"/>
              </a:rPr>
              <a:t>产生式定义各个语法成分的结构（组成规则）</a:t>
            </a:r>
            <a:r>
              <a:rPr lang="zh-CN" altLang="en-US" sz="2800" smtClean="0">
                <a:latin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177601"/>
          <p:cNvSpPr>
            <a:spLocks noGrp="1" noChangeArrowheads="1"/>
          </p:cNvSpPr>
          <p:nvPr>
            <p:ph type="title"/>
          </p:nvPr>
        </p:nvSpPr>
        <p:spPr>
          <a:xfrm>
            <a:off x="1150938" y="285750"/>
            <a:ext cx="7793037" cy="766763"/>
          </a:xfrm>
        </p:spPr>
        <p:txBody>
          <a:bodyPr/>
          <a:lstStyle/>
          <a:p>
            <a:pPr eaLnBrk="1" hangingPunct="1"/>
            <a:r>
              <a:rPr lang="zh-CN" altLang="en-US" smtClean="0">
                <a:latin typeface="Times New Roman" pitchFamily="18" charset="0"/>
              </a:rPr>
              <a:t>句子的派生</a:t>
            </a:r>
            <a:r>
              <a:rPr lang="en-US" altLang="zh-CN" smtClean="0">
                <a:latin typeface="Times New Roman" pitchFamily="18" charset="0"/>
              </a:rPr>
              <a:t>(</a:t>
            </a:r>
            <a:r>
              <a:rPr lang="zh-CN" altLang="en-US" smtClean="0">
                <a:latin typeface="Times New Roman" pitchFamily="18" charset="0"/>
              </a:rPr>
              <a:t>推导</a:t>
            </a:r>
            <a:r>
              <a:rPr lang="en-US" altLang="zh-CN" smtClean="0">
                <a:latin typeface="Times New Roman" pitchFamily="18" charset="0"/>
              </a:rPr>
              <a:t>)</a:t>
            </a:r>
            <a:r>
              <a:rPr lang="en-US" altLang="zh-CN" sz="2400" smtClean="0">
                <a:latin typeface="Times New Roman" pitchFamily="18" charset="0"/>
              </a:rPr>
              <a:t>-</a:t>
            </a:r>
            <a:r>
              <a:rPr lang="zh-CN" altLang="en-US" sz="2400" smtClean="0">
                <a:latin typeface="Times New Roman" pitchFamily="18" charset="0"/>
              </a:rPr>
              <a:t>从产生语言的角度</a:t>
            </a:r>
          </a:p>
        </p:txBody>
      </p:sp>
      <p:sp>
        <p:nvSpPr>
          <p:cNvPr id="58371" name="文本占位符 1177602"/>
          <p:cNvSpPr>
            <a:spLocks noGrp="1" noChangeArrowheads="1"/>
          </p:cNvSpPr>
          <p:nvPr>
            <p:ph idx="1"/>
          </p:nvPr>
        </p:nvSpPr>
        <p:spPr>
          <a:xfrm>
            <a:off x="539750" y="1557338"/>
            <a:ext cx="8064500" cy="4525962"/>
          </a:xfrm>
        </p:spPr>
        <p:txBody>
          <a:bodyPr/>
          <a:lstStyle/>
          <a:p>
            <a:pPr eaLnBrk="1" hangingPunct="1">
              <a:lnSpc>
                <a:spcPct val="90000"/>
              </a:lnSpc>
              <a:buFont typeface="Wingdings" pitchFamily="2" charset="2"/>
              <a:buNone/>
            </a:pPr>
            <a:r>
              <a:rPr lang="zh-CN" altLang="en-US" sz="3600" smtClean="0">
                <a:latin typeface="Times New Roman" pitchFamily="18" charset="0"/>
                <a:sym typeface="Symbol" pitchFamily="18" charset="2"/>
              </a:rPr>
              <a:t>赋值语句 </a:t>
            </a:r>
          </a:p>
          <a:p>
            <a:pPr eaLnBrk="1" hangingPunct="1">
              <a:lnSpc>
                <a:spcPct val="90000"/>
              </a:lnSpc>
              <a:buFont typeface="Wingdings" pitchFamily="2" charset="2"/>
              <a:buNone/>
            </a:pPr>
            <a:r>
              <a:rPr lang="zh-CN" altLang="en-US" sz="3600" smtClean="0">
                <a:latin typeface="Times New Roman" pitchFamily="18" charset="0"/>
                <a:sym typeface="Symbol" pitchFamily="18" charset="2"/>
              </a:rPr>
              <a:t>	</a:t>
            </a:r>
            <a:r>
              <a:rPr lang="zh-CN" altLang="en-US" smtClean="0">
                <a:latin typeface="Times New Roman" pitchFamily="18" charset="0"/>
                <a:sym typeface="Symbol" pitchFamily="18" charset="2"/>
              </a:rPr>
              <a:t>	    左部量 </a:t>
            </a:r>
            <a:r>
              <a:rPr lang="en-US" altLang="zh-CN" smtClean="0">
                <a:latin typeface="Times New Roman" pitchFamily="18" charset="0"/>
                <a:sym typeface="Symbol" pitchFamily="18" charset="2"/>
              </a:rPr>
              <a:t>= </a:t>
            </a:r>
            <a:r>
              <a:rPr lang="zh-CN" altLang="en-US" smtClean="0">
                <a:latin typeface="Times New Roman" pitchFamily="18" charset="0"/>
                <a:sym typeface="Symbol" pitchFamily="18" charset="2"/>
              </a:rPr>
              <a:t>右部表达式</a:t>
            </a:r>
            <a:r>
              <a:rPr lang="zh-CN" altLang="en-US" sz="3600" smtClean="0">
                <a:latin typeface="Times New Roman" pitchFamily="18" charset="0"/>
                <a:sym typeface="Symbol" pitchFamily="18" charset="2"/>
              </a:rPr>
              <a:t>   </a:t>
            </a:r>
          </a:p>
          <a:p>
            <a:pPr eaLnBrk="1" hangingPunct="1">
              <a:lnSpc>
                <a:spcPct val="90000"/>
              </a:lnSpc>
              <a:buFont typeface="Wingdings" pitchFamily="2" charset="2"/>
              <a:buNone/>
            </a:pPr>
            <a:r>
              <a:rPr lang="zh-CN" altLang="en-US" sz="3600" smtClean="0">
                <a:latin typeface="Times New Roman" pitchFamily="18" charset="0"/>
                <a:sym typeface="Symbol" pitchFamily="18" charset="2"/>
              </a:rPr>
              <a:t>       </a:t>
            </a:r>
            <a:r>
              <a:rPr lang="zh-CN" altLang="en-US" smtClean="0">
                <a:latin typeface="Times New Roman" pitchFamily="18" charset="0"/>
                <a:sym typeface="Symbol" pitchFamily="18" charset="2"/>
              </a:rPr>
              <a:t> </a:t>
            </a:r>
            <a:r>
              <a:rPr lang="zh-CN" altLang="en-US" smtClean="0">
                <a:solidFill>
                  <a:srgbClr val="0000FF"/>
                </a:solidFill>
                <a:latin typeface="Times New Roman" pitchFamily="18" charset="0"/>
                <a:sym typeface="Symbol" pitchFamily="18" charset="2"/>
              </a:rPr>
              <a:t>简单变量</a:t>
            </a:r>
            <a:r>
              <a:rPr lang="zh-CN" altLang="en-US" smtClean="0">
                <a:latin typeface="Times New Roman" pitchFamily="18" charset="0"/>
                <a:sym typeface="Symbol" pitchFamily="18" charset="2"/>
              </a:rPr>
              <a:t> </a:t>
            </a:r>
            <a:r>
              <a:rPr lang="en-US" altLang="zh-CN" smtClean="0">
                <a:latin typeface="Times New Roman" pitchFamily="18" charset="0"/>
                <a:sym typeface="Symbol" pitchFamily="18" charset="2"/>
              </a:rPr>
              <a:t>= </a:t>
            </a:r>
            <a:r>
              <a:rPr lang="zh-CN" altLang="en-US" smtClean="0">
                <a:latin typeface="Times New Roman" pitchFamily="18" charset="0"/>
                <a:sym typeface="Symbol" pitchFamily="18" charset="2"/>
              </a:rPr>
              <a:t>右部表达式 </a:t>
            </a:r>
          </a:p>
          <a:p>
            <a:pPr eaLnBrk="1" hangingPunct="1">
              <a:lnSpc>
                <a:spcPct val="90000"/>
              </a:lnSpc>
              <a:buFont typeface="Wingdings" pitchFamily="2" charset="2"/>
              <a:buNone/>
            </a:pPr>
            <a:r>
              <a:rPr lang="zh-CN" altLang="en-US" smtClean="0">
                <a:latin typeface="Times New Roman" pitchFamily="18" charset="0"/>
                <a:sym typeface="Symbol" pitchFamily="18" charset="2"/>
              </a:rPr>
              <a:t>         </a:t>
            </a:r>
            <a:r>
              <a:rPr lang="en-US" altLang="zh-CN" smtClean="0">
                <a:latin typeface="Times New Roman" pitchFamily="18" charset="0"/>
                <a:sym typeface="Symbol" pitchFamily="18" charset="2"/>
              </a:rPr>
              <a:t>a = </a:t>
            </a:r>
            <a:r>
              <a:rPr lang="en-US" altLang="zh-CN" smtClean="0">
                <a:solidFill>
                  <a:srgbClr val="0000FF"/>
                </a:solidFill>
                <a:latin typeface="Times New Roman" pitchFamily="18" charset="0"/>
                <a:sym typeface="Symbol" pitchFamily="18" charset="2"/>
              </a:rPr>
              <a:t></a:t>
            </a:r>
            <a:r>
              <a:rPr lang="zh-CN" altLang="en-US" smtClean="0">
                <a:solidFill>
                  <a:srgbClr val="0000FF"/>
                </a:solidFill>
                <a:latin typeface="Times New Roman" pitchFamily="18" charset="0"/>
                <a:sym typeface="Symbol" pitchFamily="18" charset="2"/>
              </a:rPr>
              <a:t>右部表达式</a:t>
            </a:r>
            <a:r>
              <a:rPr lang="zh-CN" altLang="en-US" smtClean="0">
                <a:latin typeface="Times New Roman" pitchFamily="18" charset="0"/>
                <a:sym typeface="Symbol" pitchFamily="18" charset="2"/>
              </a:rPr>
              <a:t> </a:t>
            </a:r>
          </a:p>
          <a:p>
            <a:pPr eaLnBrk="1" hangingPunct="1">
              <a:lnSpc>
                <a:spcPct val="90000"/>
              </a:lnSpc>
              <a:buFont typeface="Wingdings" pitchFamily="2" charset="2"/>
              <a:buNone/>
            </a:pPr>
            <a:r>
              <a:rPr lang="zh-CN" altLang="en-US" smtClean="0">
                <a:latin typeface="Times New Roman" pitchFamily="18" charset="0"/>
                <a:sym typeface="Symbol" pitchFamily="18" charset="2"/>
              </a:rPr>
              <a:t>         </a:t>
            </a:r>
            <a:r>
              <a:rPr lang="en-US" altLang="zh-CN" smtClean="0">
                <a:latin typeface="Times New Roman" pitchFamily="18" charset="0"/>
                <a:sym typeface="Symbol" pitchFamily="18" charset="2"/>
              </a:rPr>
              <a:t>a = </a:t>
            </a:r>
            <a:r>
              <a:rPr lang="en-US" altLang="zh-CN" smtClean="0">
                <a:solidFill>
                  <a:srgbClr val="0000FF"/>
                </a:solidFill>
                <a:latin typeface="Times New Roman" pitchFamily="18" charset="0"/>
                <a:sym typeface="Symbol" pitchFamily="18" charset="2"/>
              </a:rPr>
              <a:t></a:t>
            </a:r>
            <a:r>
              <a:rPr lang="zh-CN" altLang="en-US" smtClean="0">
                <a:solidFill>
                  <a:srgbClr val="0000FF"/>
                </a:solidFill>
                <a:latin typeface="Times New Roman" pitchFamily="18" charset="0"/>
                <a:sym typeface="Symbol" pitchFamily="18" charset="2"/>
              </a:rPr>
              <a:t>简单变量</a:t>
            </a:r>
            <a:r>
              <a:rPr lang="en-US" altLang="zh-CN" smtClean="0">
                <a:latin typeface="Times New Roman" pitchFamily="18" charset="0"/>
                <a:sym typeface="Symbol" pitchFamily="18" charset="2"/>
              </a:rPr>
              <a:t>&lt;</a:t>
            </a:r>
            <a:r>
              <a:rPr lang="zh-CN" altLang="en-US" smtClean="0">
                <a:latin typeface="Times New Roman" pitchFamily="18" charset="0"/>
                <a:sym typeface="Symbol" pitchFamily="18" charset="2"/>
              </a:rPr>
              <a:t>运算符</a:t>
            </a:r>
            <a:r>
              <a:rPr lang="en-US" altLang="zh-CN" smtClean="0">
                <a:latin typeface="Times New Roman" pitchFamily="18" charset="0"/>
                <a:sym typeface="Symbol" pitchFamily="18" charset="2"/>
              </a:rPr>
              <a:t>&gt;&lt;</a:t>
            </a:r>
            <a:r>
              <a:rPr lang="zh-CN" altLang="en-US" smtClean="0">
                <a:latin typeface="Times New Roman" pitchFamily="18" charset="0"/>
                <a:sym typeface="Symbol" pitchFamily="18" charset="2"/>
              </a:rPr>
              <a:t>简单变量</a:t>
            </a:r>
            <a:r>
              <a:rPr lang="en-US" altLang="zh-CN" smtClean="0">
                <a:latin typeface="Times New Roman" pitchFamily="18" charset="0"/>
                <a:sym typeface="Symbol" pitchFamily="18" charset="2"/>
              </a:rPr>
              <a:t>&gt; </a:t>
            </a:r>
          </a:p>
          <a:p>
            <a:pPr eaLnBrk="1" hangingPunct="1">
              <a:lnSpc>
                <a:spcPct val="90000"/>
              </a:lnSpc>
              <a:buFont typeface="Wingdings" pitchFamily="2" charset="2"/>
              <a:buNone/>
            </a:pPr>
            <a:r>
              <a:rPr lang="en-US" altLang="zh-CN" smtClean="0">
                <a:latin typeface="Times New Roman" pitchFamily="18" charset="0"/>
                <a:sym typeface="Symbol" pitchFamily="18" charset="2"/>
              </a:rPr>
              <a:t>         a = a </a:t>
            </a:r>
            <a:r>
              <a:rPr lang="en-US" altLang="zh-CN" smtClean="0">
                <a:solidFill>
                  <a:srgbClr val="0000FF"/>
                </a:solidFill>
                <a:latin typeface="Times New Roman" pitchFamily="18" charset="0"/>
                <a:sym typeface="Symbol" pitchFamily="18" charset="2"/>
              </a:rPr>
              <a:t>&lt;</a:t>
            </a:r>
            <a:r>
              <a:rPr lang="zh-CN" altLang="en-US" smtClean="0">
                <a:solidFill>
                  <a:srgbClr val="0000FF"/>
                </a:solidFill>
                <a:latin typeface="Times New Roman" pitchFamily="18" charset="0"/>
                <a:sym typeface="Symbol" pitchFamily="18" charset="2"/>
              </a:rPr>
              <a:t>运算符</a:t>
            </a:r>
            <a:r>
              <a:rPr lang="en-US" altLang="zh-CN" smtClean="0">
                <a:solidFill>
                  <a:srgbClr val="0000FF"/>
                </a:solidFill>
                <a:latin typeface="Times New Roman" pitchFamily="18" charset="0"/>
                <a:sym typeface="Symbol" pitchFamily="18" charset="2"/>
              </a:rPr>
              <a:t>&gt;</a:t>
            </a:r>
            <a:r>
              <a:rPr lang="en-US" altLang="zh-CN" smtClean="0">
                <a:latin typeface="Times New Roman" pitchFamily="18" charset="0"/>
                <a:sym typeface="Symbol" pitchFamily="18" charset="2"/>
              </a:rPr>
              <a:t>&lt;</a:t>
            </a:r>
            <a:r>
              <a:rPr lang="zh-CN" altLang="en-US" smtClean="0">
                <a:latin typeface="Times New Roman" pitchFamily="18" charset="0"/>
                <a:sym typeface="Symbol" pitchFamily="18" charset="2"/>
              </a:rPr>
              <a:t>简单变量</a:t>
            </a:r>
            <a:r>
              <a:rPr lang="en-US" altLang="zh-CN" smtClean="0">
                <a:latin typeface="Times New Roman" pitchFamily="18" charset="0"/>
                <a:sym typeface="Symbol" pitchFamily="18" charset="2"/>
              </a:rPr>
              <a:t>&gt; </a:t>
            </a:r>
          </a:p>
          <a:p>
            <a:pPr eaLnBrk="1" hangingPunct="1">
              <a:lnSpc>
                <a:spcPct val="90000"/>
              </a:lnSpc>
              <a:buFont typeface="Wingdings" pitchFamily="2" charset="2"/>
              <a:buNone/>
            </a:pPr>
            <a:r>
              <a:rPr lang="en-US" altLang="zh-CN" smtClean="0">
                <a:latin typeface="Times New Roman" pitchFamily="18" charset="0"/>
                <a:sym typeface="Symbol" pitchFamily="18" charset="2"/>
              </a:rPr>
              <a:t>         a = a </a:t>
            </a:r>
            <a:r>
              <a:rPr lang="en-US" altLang="zh-CN" smtClean="0">
                <a:solidFill>
                  <a:srgbClr val="0000FF"/>
                </a:solidFill>
                <a:latin typeface="Times New Roman" pitchFamily="18" charset="0"/>
                <a:sym typeface="Symbol" pitchFamily="18" charset="2"/>
              </a:rPr>
              <a:t>+ &lt;</a:t>
            </a:r>
            <a:r>
              <a:rPr lang="zh-CN" altLang="en-US" smtClean="0">
                <a:solidFill>
                  <a:srgbClr val="0000FF"/>
                </a:solidFill>
                <a:latin typeface="Times New Roman" pitchFamily="18" charset="0"/>
                <a:sym typeface="Symbol" pitchFamily="18" charset="2"/>
              </a:rPr>
              <a:t>简单变量</a:t>
            </a:r>
            <a:r>
              <a:rPr lang="en-US" altLang="zh-CN" smtClean="0">
                <a:solidFill>
                  <a:srgbClr val="0000FF"/>
                </a:solidFill>
                <a:latin typeface="Times New Roman" pitchFamily="18" charset="0"/>
                <a:sym typeface="Symbol" pitchFamily="18" charset="2"/>
              </a:rPr>
              <a:t>&gt;</a:t>
            </a:r>
            <a:r>
              <a:rPr lang="en-US" altLang="zh-CN" smtClean="0">
                <a:latin typeface="Times New Roman" pitchFamily="18" charset="0"/>
                <a:sym typeface="Symbol" pitchFamily="18" charset="2"/>
              </a:rPr>
              <a:t> </a:t>
            </a:r>
          </a:p>
          <a:p>
            <a:pPr eaLnBrk="1" hangingPunct="1">
              <a:lnSpc>
                <a:spcPct val="90000"/>
              </a:lnSpc>
              <a:buFont typeface="Wingdings" pitchFamily="2" charset="2"/>
              <a:buNone/>
            </a:pPr>
            <a:r>
              <a:rPr lang="en-US" altLang="zh-CN" smtClean="0">
                <a:latin typeface="Times New Roman" pitchFamily="18" charset="0"/>
                <a:sym typeface="Symbol" pitchFamily="18" charset="2"/>
              </a:rPr>
              <a:t>         a = a + a</a:t>
            </a:r>
            <a:endParaRPr lang="en-US" altLang="zh-CN" smtClean="0">
              <a:latin typeface="Times New Roman" pitchFamily="18" charset="0"/>
            </a:endParaRPr>
          </a:p>
        </p:txBody>
      </p:sp>
      <p:sp>
        <p:nvSpPr>
          <p:cNvPr id="58372" name="灯片编号占位符 5"/>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buFont typeface="Arial" pitchFamily="34" charset="0"/>
              <a:buNone/>
            </a:pPr>
            <a:fld id="{7BD2F506-F33D-4B59-B0B7-8234706EEBA3}" type="slidenum">
              <a:rPr lang="en-US" altLang="zh-CN" sz="1400">
                <a:latin typeface="Arial" pitchFamily="34" charset="0"/>
              </a:rPr>
              <a:pPr algn="r" eaLnBrk="1" hangingPunct="1">
                <a:buFont typeface="Arial" pitchFamily="34" charset="0"/>
                <a:buNone/>
              </a:pPr>
              <a:t>13</a:t>
            </a:fld>
            <a:endParaRPr lang="en-US" altLang="zh-CN" sz="140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178625"/>
          <p:cNvSpPr>
            <a:spLocks noGrp="1" noChangeArrowheads="1"/>
          </p:cNvSpPr>
          <p:nvPr>
            <p:ph type="title"/>
          </p:nvPr>
        </p:nvSpPr>
        <p:spPr>
          <a:xfrm>
            <a:off x="1150938" y="285750"/>
            <a:ext cx="6589712" cy="766763"/>
          </a:xfrm>
        </p:spPr>
        <p:txBody>
          <a:bodyPr/>
          <a:lstStyle/>
          <a:p>
            <a:pPr eaLnBrk="1" hangingPunct="1"/>
            <a:r>
              <a:rPr lang="zh-CN" altLang="en-US" smtClean="0">
                <a:latin typeface="Times New Roman" pitchFamily="18" charset="0"/>
              </a:rPr>
              <a:t>句子的归约   </a:t>
            </a:r>
            <a:r>
              <a:rPr lang="en-US" altLang="zh-CN" smtClean="0">
                <a:latin typeface="Times New Roman" pitchFamily="18" charset="0"/>
              </a:rPr>
              <a:t>---</a:t>
            </a:r>
            <a:r>
              <a:rPr lang="zh-CN" altLang="en-US" sz="2400" smtClean="0">
                <a:latin typeface="Times New Roman" pitchFamily="18" charset="0"/>
              </a:rPr>
              <a:t>从识别语言的角度</a:t>
            </a:r>
          </a:p>
        </p:txBody>
      </p:sp>
      <p:sp>
        <p:nvSpPr>
          <p:cNvPr id="59395" name="文本占位符 1178626"/>
          <p:cNvSpPr>
            <a:spLocks noGrp="1" noChangeArrowheads="1"/>
          </p:cNvSpPr>
          <p:nvPr>
            <p:ph idx="1"/>
          </p:nvPr>
        </p:nvSpPr>
        <p:spPr>
          <a:xfrm>
            <a:off x="457200" y="1600200"/>
            <a:ext cx="8229600" cy="4708525"/>
          </a:xfrm>
        </p:spPr>
        <p:txBody>
          <a:bodyPr/>
          <a:lstStyle/>
          <a:p>
            <a:pPr eaLnBrk="1" hangingPunct="1">
              <a:lnSpc>
                <a:spcPct val="90000"/>
              </a:lnSpc>
              <a:buFont typeface="Wingdings" pitchFamily="2" charset="2"/>
              <a:buNone/>
            </a:pPr>
            <a:r>
              <a:rPr lang="en-US" altLang="zh-CN" sz="2800" smtClean="0">
                <a:latin typeface="Times New Roman" pitchFamily="18" charset="0"/>
                <a:sym typeface="Symbol" pitchFamily="18" charset="2"/>
              </a:rPr>
              <a:t>a = a + a </a:t>
            </a:r>
          </a:p>
          <a:p>
            <a:pPr eaLnBrk="1" hangingPunct="1">
              <a:lnSpc>
                <a:spcPct val="90000"/>
              </a:lnSpc>
              <a:buFont typeface="Wingdings" pitchFamily="2" charset="2"/>
              <a:buNone/>
            </a:pPr>
            <a:r>
              <a:rPr lang="en-US" altLang="zh-CN" sz="2800" smtClean="0">
                <a:latin typeface="Times New Roman" pitchFamily="18" charset="0"/>
                <a:sym typeface="Symbol" pitchFamily="18" charset="2"/>
              </a:rPr>
              <a:t>		 a = a </a:t>
            </a:r>
            <a:r>
              <a:rPr lang="en-US" altLang="zh-CN" sz="2800" smtClean="0">
                <a:solidFill>
                  <a:srgbClr val="0000FF"/>
                </a:solidFill>
                <a:latin typeface="Times New Roman" pitchFamily="18" charset="0"/>
                <a:sym typeface="Symbol" pitchFamily="18" charset="2"/>
              </a:rPr>
              <a:t>+ &lt;</a:t>
            </a:r>
            <a:r>
              <a:rPr lang="zh-CN" altLang="en-US" sz="2800" smtClean="0">
                <a:solidFill>
                  <a:srgbClr val="0000FF"/>
                </a:solidFill>
                <a:latin typeface="Times New Roman" pitchFamily="18" charset="0"/>
                <a:sym typeface="Symbol" pitchFamily="18" charset="2"/>
              </a:rPr>
              <a:t>简单变量</a:t>
            </a:r>
            <a:r>
              <a:rPr lang="en-US" altLang="zh-CN" sz="2800" smtClean="0">
                <a:solidFill>
                  <a:srgbClr val="0000FF"/>
                </a:solidFill>
                <a:latin typeface="Times New Roman" pitchFamily="18" charset="0"/>
                <a:sym typeface="Symbol" pitchFamily="18" charset="2"/>
              </a:rPr>
              <a:t>&gt;</a:t>
            </a:r>
            <a:r>
              <a:rPr lang="en-US" altLang="zh-CN" sz="2800" smtClean="0">
                <a:latin typeface="Times New Roman" pitchFamily="18" charset="0"/>
                <a:sym typeface="Symbol" pitchFamily="18" charset="2"/>
              </a:rPr>
              <a:t> </a:t>
            </a:r>
          </a:p>
          <a:p>
            <a:pPr eaLnBrk="1" hangingPunct="1">
              <a:lnSpc>
                <a:spcPct val="90000"/>
              </a:lnSpc>
              <a:buFont typeface="Wingdings" pitchFamily="2" charset="2"/>
              <a:buNone/>
            </a:pPr>
            <a:r>
              <a:rPr lang="en-US" altLang="zh-CN" sz="2800" smtClean="0">
                <a:solidFill>
                  <a:srgbClr val="0000FF"/>
                </a:solidFill>
                <a:latin typeface="Times New Roman" pitchFamily="18" charset="0"/>
                <a:sym typeface="Symbol" pitchFamily="18" charset="2"/>
              </a:rPr>
              <a:t>		</a:t>
            </a:r>
            <a:r>
              <a:rPr lang="en-US" altLang="zh-CN" sz="2800" smtClean="0">
                <a:latin typeface="Times New Roman" pitchFamily="18" charset="0"/>
                <a:sym typeface="Symbol" pitchFamily="18" charset="2"/>
              </a:rPr>
              <a:t> a = a </a:t>
            </a:r>
            <a:r>
              <a:rPr lang="en-US" altLang="zh-CN" sz="2800" smtClean="0">
                <a:solidFill>
                  <a:srgbClr val="0000FF"/>
                </a:solidFill>
                <a:latin typeface="Times New Roman" pitchFamily="18" charset="0"/>
                <a:sym typeface="Symbol" pitchFamily="18" charset="2"/>
              </a:rPr>
              <a:t>&lt;</a:t>
            </a:r>
            <a:r>
              <a:rPr lang="zh-CN" altLang="en-US" sz="2800" smtClean="0">
                <a:solidFill>
                  <a:srgbClr val="0000FF"/>
                </a:solidFill>
                <a:latin typeface="Times New Roman" pitchFamily="18" charset="0"/>
                <a:sym typeface="Symbol" pitchFamily="18" charset="2"/>
              </a:rPr>
              <a:t>运算符</a:t>
            </a:r>
            <a:r>
              <a:rPr lang="en-US" altLang="zh-CN" sz="2800" smtClean="0">
                <a:solidFill>
                  <a:srgbClr val="0000FF"/>
                </a:solidFill>
                <a:latin typeface="Times New Roman" pitchFamily="18" charset="0"/>
                <a:sym typeface="Symbol" pitchFamily="18" charset="2"/>
              </a:rPr>
              <a:t>&gt;</a:t>
            </a:r>
            <a:r>
              <a:rPr lang="en-US" altLang="zh-CN" sz="2800" smtClean="0">
                <a:latin typeface="Times New Roman" pitchFamily="18" charset="0"/>
                <a:sym typeface="Symbol" pitchFamily="18" charset="2"/>
              </a:rPr>
              <a:t>&lt;</a:t>
            </a:r>
            <a:r>
              <a:rPr lang="zh-CN" altLang="en-US" sz="2800" smtClean="0">
                <a:latin typeface="Times New Roman" pitchFamily="18" charset="0"/>
                <a:sym typeface="Symbol" pitchFamily="18" charset="2"/>
              </a:rPr>
              <a:t>简单变量</a:t>
            </a:r>
            <a:r>
              <a:rPr lang="en-US" altLang="zh-CN" sz="2800" smtClean="0">
                <a:latin typeface="Times New Roman" pitchFamily="18" charset="0"/>
                <a:sym typeface="Symbol" pitchFamily="18" charset="2"/>
              </a:rPr>
              <a:t>&gt; </a:t>
            </a:r>
          </a:p>
          <a:p>
            <a:pPr eaLnBrk="1" hangingPunct="1">
              <a:lnSpc>
                <a:spcPct val="90000"/>
              </a:lnSpc>
              <a:buFont typeface="Wingdings" pitchFamily="2" charset="2"/>
              <a:buNone/>
            </a:pPr>
            <a:r>
              <a:rPr lang="en-US" altLang="zh-CN" sz="2800" smtClean="0">
                <a:solidFill>
                  <a:srgbClr val="0000FF"/>
                </a:solidFill>
                <a:latin typeface="Times New Roman" pitchFamily="18" charset="0"/>
                <a:sym typeface="Symbol" pitchFamily="18" charset="2"/>
              </a:rPr>
              <a:t>		</a:t>
            </a:r>
            <a:r>
              <a:rPr lang="en-US" altLang="zh-CN" sz="2800" smtClean="0">
                <a:latin typeface="Times New Roman" pitchFamily="18" charset="0"/>
                <a:sym typeface="Symbol" pitchFamily="18" charset="2"/>
              </a:rPr>
              <a:t> a = </a:t>
            </a:r>
            <a:r>
              <a:rPr lang="en-US" altLang="zh-CN" sz="2800" smtClean="0">
                <a:solidFill>
                  <a:srgbClr val="0000FF"/>
                </a:solidFill>
                <a:latin typeface="Times New Roman" pitchFamily="18" charset="0"/>
                <a:sym typeface="Symbol" pitchFamily="18" charset="2"/>
              </a:rPr>
              <a:t></a:t>
            </a:r>
            <a:r>
              <a:rPr lang="zh-CN" altLang="en-US" sz="2800" smtClean="0">
                <a:solidFill>
                  <a:srgbClr val="0000FF"/>
                </a:solidFill>
                <a:latin typeface="Times New Roman" pitchFamily="18" charset="0"/>
                <a:sym typeface="Symbol" pitchFamily="18" charset="2"/>
              </a:rPr>
              <a:t>简单变量</a:t>
            </a:r>
            <a:r>
              <a:rPr lang="en-US" altLang="zh-CN" sz="2800" smtClean="0">
                <a:latin typeface="Times New Roman" pitchFamily="18" charset="0"/>
                <a:sym typeface="Symbol" pitchFamily="18" charset="2"/>
              </a:rPr>
              <a:t>&lt;</a:t>
            </a:r>
            <a:r>
              <a:rPr lang="zh-CN" altLang="en-US" sz="2800" smtClean="0">
                <a:latin typeface="Times New Roman" pitchFamily="18" charset="0"/>
                <a:sym typeface="Symbol" pitchFamily="18" charset="2"/>
              </a:rPr>
              <a:t>运算符</a:t>
            </a:r>
            <a:r>
              <a:rPr lang="en-US" altLang="zh-CN" sz="2800" smtClean="0">
                <a:latin typeface="Times New Roman" pitchFamily="18" charset="0"/>
                <a:sym typeface="Symbol" pitchFamily="18" charset="2"/>
              </a:rPr>
              <a:t>&gt;&lt;</a:t>
            </a:r>
            <a:r>
              <a:rPr lang="zh-CN" altLang="en-US" sz="2800" smtClean="0">
                <a:latin typeface="Times New Roman" pitchFamily="18" charset="0"/>
                <a:sym typeface="Symbol" pitchFamily="18" charset="2"/>
              </a:rPr>
              <a:t>简单变量</a:t>
            </a:r>
            <a:r>
              <a:rPr lang="en-US" altLang="zh-CN" sz="2800" smtClean="0">
                <a:latin typeface="Times New Roman" pitchFamily="18" charset="0"/>
                <a:sym typeface="Symbol" pitchFamily="18" charset="2"/>
              </a:rPr>
              <a:t>&gt; </a:t>
            </a:r>
          </a:p>
          <a:p>
            <a:pPr eaLnBrk="1" hangingPunct="1">
              <a:lnSpc>
                <a:spcPct val="90000"/>
              </a:lnSpc>
              <a:buFont typeface="Wingdings" pitchFamily="2" charset="2"/>
              <a:buNone/>
            </a:pPr>
            <a:r>
              <a:rPr lang="en-US" altLang="zh-CN" sz="2800" smtClean="0">
                <a:solidFill>
                  <a:srgbClr val="0000FF"/>
                </a:solidFill>
                <a:latin typeface="Times New Roman" pitchFamily="18" charset="0"/>
                <a:sym typeface="Symbol" pitchFamily="18" charset="2"/>
              </a:rPr>
              <a:t>		</a:t>
            </a:r>
            <a:r>
              <a:rPr lang="en-US" altLang="zh-CN" sz="2800" smtClean="0">
                <a:latin typeface="Times New Roman" pitchFamily="18" charset="0"/>
                <a:sym typeface="Symbol" pitchFamily="18" charset="2"/>
              </a:rPr>
              <a:t> a = </a:t>
            </a:r>
            <a:r>
              <a:rPr lang="en-US" altLang="zh-CN" sz="2800" smtClean="0">
                <a:solidFill>
                  <a:srgbClr val="0000FF"/>
                </a:solidFill>
                <a:latin typeface="Times New Roman" pitchFamily="18" charset="0"/>
                <a:sym typeface="Symbol" pitchFamily="18" charset="2"/>
              </a:rPr>
              <a:t></a:t>
            </a:r>
            <a:r>
              <a:rPr lang="zh-CN" altLang="en-US" sz="2800" smtClean="0">
                <a:solidFill>
                  <a:srgbClr val="0000FF"/>
                </a:solidFill>
                <a:latin typeface="Times New Roman" pitchFamily="18" charset="0"/>
                <a:sym typeface="Symbol" pitchFamily="18" charset="2"/>
              </a:rPr>
              <a:t>右部表达式</a:t>
            </a:r>
            <a:r>
              <a:rPr lang="zh-CN" altLang="en-US" sz="2800" smtClean="0">
                <a:latin typeface="Times New Roman" pitchFamily="18" charset="0"/>
                <a:sym typeface="Symbol" pitchFamily="18" charset="2"/>
              </a:rPr>
              <a:t> </a:t>
            </a:r>
          </a:p>
          <a:p>
            <a:pPr eaLnBrk="1" hangingPunct="1">
              <a:lnSpc>
                <a:spcPct val="90000"/>
              </a:lnSpc>
              <a:buFont typeface="Wingdings" pitchFamily="2" charset="2"/>
              <a:buNone/>
            </a:pPr>
            <a:r>
              <a:rPr lang="zh-CN" altLang="en-US" sz="2800" smtClean="0">
                <a:solidFill>
                  <a:srgbClr val="0000FF"/>
                </a:solidFill>
                <a:latin typeface="Times New Roman" pitchFamily="18" charset="0"/>
                <a:sym typeface="Symbol" pitchFamily="18" charset="2"/>
              </a:rPr>
              <a:t>		</a:t>
            </a:r>
            <a:r>
              <a:rPr lang="zh-CN" altLang="en-US" sz="2800" smtClean="0">
                <a:latin typeface="Times New Roman" pitchFamily="18" charset="0"/>
                <a:sym typeface="Symbol" pitchFamily="18" charset="2"/>
              </a:rPr>
              <a:t> </a:t>
            </a:r>
            <a:r>
              <a:rPr lang="zh-CN" altLang="en-US" sz="2800" smtClean="0">
                <a:solidFill>
                  <a:srgbClr val="0000FF"/>
                </a:solidFill>
                <a:latin typeface="Times New Roman" pitchFamily="18" charset="0"/>
                <a:sym typeface="Symbol" pitchFamily="18" charset="2"/>
              </a:rPr>
              <a:t>简单变量</a:t>
            </a:r>
            <a:r>
              <a:rPr lang="zh-CN" altLang="en-US" sz="2800" smtClean="0">
                <a:latin typeface="Times New Roman" pitchFamily="18" charset="0"/>
                <a:sym typeface="Symbol" pitchFamily="18" charset="2"/>
              </a:rPr>
              <a:t> </a:t>
            </a:r>
            <a:r>
              <a:rPr lang="en-US" altLang="zh-CN" sz="2800" smtClean="0">
                <a:latin typeface="Times New Roman" pitchFamily="18" charset="0"/>
                <a:sym typeface="Symbol" pitchFamily="18" charset="2"/>
              </a:rPr>
              <a:t>= </a:t>
            </a:r>
            <a:r>
              <a:rPr lang="zh-CN" altLang="en-US" sz="2800" smtClean="0">
                <a:latin typeface="Times New Roman" pitchFamily="18" charset="0"/>
                <a:sym typeface="Symbol" pitchFamily="18" charset="2"/>
              </a:rPr>
              <a:t>右部表达式</a:t>
            </a:r>
          </a:p>
          <a:p>
            <a:pPr eaLnBrk="1" hangingPunct="1">
              <a:lnSpc>
                <a:spcPct val="90000"/>
              </a:lnSpc>
              <a:buFont typeface="Wingdings" pitchFamily="2" charset="2"/>
              <a:buNone/>
            </a:pPr>
            <a:r>
              <a:rPr lang="zh-CN" altLang="en-US" sz="2800" smtClean="0">
                <a:latin typeface="Times New Roman" pitchFamily="18" charset="0"/>
                <a:sym typeface="Symbol" pitchFamily="18" charset="2"/>
              </a:rPr>
              <a:t>		 </a:t>
            </a:r>
            <a:r>
              <a:rPr lang="zh-CN" altLang="en-US" sz="2800" smtClean="0">
                <a:solidFill>
                  <a:srgbClr val="0000FF"/>
                </a:solidFill>
                <a:latin typeface="Times New Roman" pitchFamily="18" charset="0"/>
                <a:sym typeface="Symbol" pitchFamily="18" charset="2"/>
              </a:rPr>
              <a:t>左部量</a:t>
            </a:r>
            <a:r>
              <a:rPr lang="zh-CN" altLang="en-US" sz="2800" smtClean="0">
                <a:latin typeface="Times New Roman" pitchFamily="18" charset="0"/>
                <a:sym typeface="Symbol" pitchFamily="18" charset="2"/>
              </a:rPr>
              <a:t> </a:t>
            </a:r>
            <a:r>
              <a:rPr lang="en-US" altLang="zh-CN" sz="2800" smtClean="0">
                <a:latin typeface="Times New Roman" pitchFamily="18" charset="0"/>
                <a:sym typeface="Symbol" pitchFamily="18" charset="2"/>
              </a:rPr>
              <a:t>= </a:t>
            </a:r>
            <a:r>
              <a:rPr lang="zh-CN" altLang="en-US" sz="2800" smtClean="0">
                <a:latin typeface="Times New Roman" pitchFamily="18" charset="0"/>
                <a:sym typeface="Symbol" pitchFamily="18" charset="2"/>
              </a:rPr>
              <a:t>右部表达式   </a:t>
            </a:r>
          </a:p>
          <a:p>
            <a:pPr eaLnBrk="1" hangingPunct="1">
              <a:lnSpc>
                <a:spcPct val="90000"/>
              </a:lnSpc>
              <a:buFont typeface="Wingdings" pitchFamily="2" charset="2"/>
              <a:buNone/>
            </a:pPr>
            <a:r>
              <a:rPr lang="zh-CN" altLang="en-US" sz="2800" smtClean="0">
                <a:latin typeface="Times New Roman" pitchFamily="18" charset="0"/>
                <a:sym typeface="Symbol" pitchFamily="18" charset="2"/>
              </a:rPr>
              <a:t>		 赋值语句 </a:t>
            </a:r>
          </a:p>
          <a:p>
            <a:pPr eaLnBrk="1" hangingPunct="1">
              <a:lnSpc>
                <a:spcPct val="90000"/>
              </a:lnSpc>
              <a:spcBef>
                <a:spcPct val="0"/>
              </a:spcBef>
            </a:pPr>
            <a:endParaRPr lang="zh-CN" altLang="en-US" sz="2800" smtClean="0">
              <a:solidFill>
                <a:srgbClr val="FF0000"/>
              </a:solidFill>
              <a:latin typeface="Times New Roman" pitchFamily="18" charset="0"/>
            </a:endParaRPr>
          </a:p>
          <a:p>
            <a:pPr eaLnBrk="1" hangingPunct="1">
              <a:lnSpc>
                <a:spcPct val="90000"/>
              </a:lnSpc>
              <a:spcBef>
                <a:spcPct val="0"/>
              </a:spcBef>
            </a:pPr>
            <a:r>
              <a:rPr lang="zh-CN" altLang="en-US" sz="2800" smtClean="0">
                <a:solidFill>
                  <a:srgbClr val="FF0000"/>
                </a:solidFill>
                <a:latin typeface="Times New Roman" pitchFamily="18" charset="0"/>
              </a:rPr>
              <a:t>派生与识别均根据规则</a:t>
            </a:r>
          </a:p>
        </p:txBody>
      </p:sp>
      <p:sp>
        <p:nvSpPr>
          <p:cNvPr id="59396" name="灯片编号占位符 5"/>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buFont typeface="Arial" pitchFamily="34" charset="0"/>
              <a:buNone/>
            </a:pPr>
            <a:fld id="{B14071B2-8E65-4139-A0DC-FCCC73672191}" type="slidenum">
              <a:rPr lang="en-US" altLang="zh-CN" sz="1400">
                <a:latin typeface="Arial" pitchFamily="34" charset="0"/>
              </a:rPr>
              <a:pPr algn="r" eaLnBrk="1" hangingPunct="1">
                <a:buFont typeface="Arial" pitchFamily="34" charset="0"/>
                <a:buNone/>
              </a:pPr>
              <a:t>14</a:t>
            </a:fld>
            <a:endParaRPr lang="en-US" altLang="zh-CN" sz="1400">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3B71C969-59E1-4F97-BDF3-1A5B7D6B0AE6}"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1028"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3A7D77BC-3B31-44B6-B285-3300CD204F37}" type="slidenum">
              <a:rPr altLang="zh-CN" smtClean="0">
                <a:latin typeface="Arial" pitchFamily="34" charset="0"/>
              </a:rPr>
              <a:pPr/>
              <a:t>15</a:t>
            </a:fld>
            <a:endParaRPr lang="zh-CN" altLang="zh-CN" smtClean="0">
              <a:latin typeface="Arial" pitchFamily="34" charset="0"/>
            </a:endParaRPr>
          </a:p>
        </p:txBody>
      </p:sp>
      <p:sp>
        <p:nvSpPr>
          <p:cNvPr id="1029" name="Rectangle 2"/>
          <p:cNvSpPr>
            <a:spLocks noGrp="1" noChangeArrowheads="1"/>
          </p:cNvSpPr>
          <p:nvPr>
            <p:ph type="title" idx="4294967295"/>
          </p:nvPr>
        </p:nvSpPr>
        <p:spPr>
          <a:xfrm>
            <a:off x="1220788" y="260350"/>
            <a:ext cx="7527925" cy="941388"/>
          </a:xfrm>
        </p:spPr>
        <p:txBody>
          <a:bodyPr anchor="ctr"/>
          <a:lstStyle/>
          <a:p>
            <a:pPr eaLnBrk="1" hangingPunct="1"/>
            <a:r>
              <a:rPr lang="zh-CN" altLang="en-US" smtClean="0">
                <a:latin typeface="Times New Roman" pitchFamily="18" charset="0"/>
              </a:rPr>
              <a:t>基于产生式的变换</a:t>
            </a:r>
            <a:r>
              <a:rPr lang="en-US" altLang="zh-CN" sz="2800" smtClean="0">
                <a:latin typeface="Times New Roman" pitchFamily="18" charset="0"/>
                <a:ea typeface="楷体_GB2312" pitchFamily="49" charset="-122"/>
              </a:rPr>
              <a:t>--</a:t>
            </a:r>
            <a:r>
              <a:rPr lang="zh-CN" altLang="en-US" sz="2800" smtClean="0">
                <a:latin typeface="Times New Roman" pitchFamily="18" charset="0"/>
                <a:ea typeface="楷体_GB2312" pitchFamily="49" charset="-122"/>
              </a:rPr>
              <a:t>推导或归约</a:t>
            </a:r>
          </a:p>
        </p:txBody>
      </p:sp>
      <p:sp>
        <p:nvSpPr>
          <p:cNvPr id="1011715" name="Rectangle 3"/>
          <p:cNvSpPr>
            <a:spLocks noGrp="1" noChangeArrowheads="1"/>
          </p:cNvSpPr>
          <p:nvPr>
            <p:ph type="body" idx="4294967295"/>
          </p:nvPr>
        </p:nvSpPr>
        <p:spPr>
          <a:xfrm>
            <a:off x="615950" y="1557338"/>
            <a:ext cx="7772400" cy="5040312"/>
          </a:xfrm>
        </p:spPr>
        <p:txBody>
          <a:bodyPr/>
          <a:lstStyle/>
          <a:p>
            <a:pPr eaLnBrk="1" hangingPunct="1">
              <a:lnSpc>
                <a:spcPct val="90000"/>
              </a:lnSpc>
            </a:pPr>
            <a:r>
              <a:rPr lang="zh-CN" altLang="en-US" sz="2600" smtClean="0">
                <a:latin typeface="Times New Roman" pitchFamily="18" charset="0"/>
              </a:rPr>
              <a:t>定义</a:t>
            </a:r>
            <a:r>
              <a:rPr lang="en-US" altLang="zh-CN" sz="2600" smtClean="0">
                <a:latin typeface="Times New Roman" pitchFamily="18" charset="0"/>
              </a:rPr>
              <a:t>2.17 </a:t>
            </a:r>
            <a:r>
              <a:rPr lang="zh-CN" altLang="en-US" sz="2600" smtClean="0">
                <a:latin typeface="Times New Roman" pitchFamily="18" charset="0"/>
              </a:rPr>
              <a:t>设</a:t>
            </a:r>
            <a:r>
              <a:rPr lang="en-US" altLang="zh-CN" sz="2600" i="1" smtClean="0">
                <a:latin typeface="Times New Roman" pitchFamily="18" charset="0"/>
              </a:rPr>
              <a:t>G</a:t>
            </a:r>
            <a:r>
              <a:rPr lang="en-US" altLang="zh-CN" sz="2600" smtClean="0">
                <a:latin typeface="Times New Roman" pitchFamily="18" charset="0"/>
              </a:rPr>
              <a:t>=(</a:t>
            </a:r>
            <a:r>
              <a:rPr lang="en-US" altLang="zh-CN" sz="2600" i="1" smtClean="0">
                <a:latin typeface="Times New Roman" pitchFamily="18" charset="0"/>
              </a:rPr>
              <a:t>V</a:t>
            </a:r>
            <a:r>
              <a:rPr lang="zh-CN" altLang="en-US" sz="2600" smtClean="0">
                <a:latin typeface="Times New Roman" pitchFamily="18" charset="0"/>
              </a:rPr>
              <a:t>，</a:t>
            </a:r>
            <a:r>
              <a:rPr lang="en-US" altLang="zh-CN" sz="2600" i="1" smtClean="0">
                <a:latin typeface="Times New Roman" pitchFamily="18" charset="0"/>
              </a:rPr>
              <a:t>T</a:t>
            </a:r>
            <a:r>
              <a:rPr lang="zh-CN" altLang="en-US" sz="2600" smtClean="0">
                <a:latin typeface="Times New Roman" pitchFamily="18" charset="0"/>
              </a:rPr>
              <a:t>，</a:t>
            </a:r>
            <a:r>
              <a:rPr lang="en-US" altLang="zh-CN" sz="2600" i="1" smtClean="0">
                <a:latin typeface="Times New Roman" pitchFamily="18" charset="0"/>
              </a:rPr>
              <a:t>P</a:t>
            </a:r>
            <a:r>
              <a:rPr lang="zh-CN" altLang="en-US" sz="2600" smtClean="0">
                <a:latin typeface="Times New Roman" pitchFamily="18" charset="0"/>
              </a:rPr>
              <a:t>，</a:t>
            </a:r>
            <a:r>
              <a:rPr lang="en-US" altLang="zh-CN" sz="2600" i="1" smtClean="0">
                <a:latin typeface="Times New Roman" pitchFamily="18" charset="0"/>
              </a:rPr>
              <a:t>S</a:t>
            </a:r>
            <a:r>
              <a:rPr lang="en-US" altLang="zh-CN" sz="2600" smtClean="0">
                <a:latin typeface="Times New Roman" pitchFamily="18" charset="0"/>
              </a:rPr>
              <a:t>)</a:t>
            </a:r>
            <a:r>
              <a:rPr lang="zh-CN" altLang="en-US" sz="2600" smtClean="0">
                <a:latin typeface="Times New Roman" pitchFamily="18" charset="0"/>
              </a:rPr>
              <a:t>是一个文法，如果</a:t>
            </a:r>
            <a:r>
              <a:rPr lang="en-US" altLang="zh-CN" sz="2600" i="1" smtClean="0">
                <a:latin typeface="Times New Roman" pitchFamily="18" charset="0"/>
              </a:rPr>
              <a:t>α</a:t>
            </a:r>
            <a:r>
              <a:rPr lang="en-US" altLang="zh-CN" sz="2600" smtClean="0">
                <a:latin typeface="Times New Roman" pitchFamily="18" charset="0"/>
                <a:sym typeface="Symbol" pitchFamily="18" charset="2"/>
              </a:rPr>
              <a:t></a:t>
            </a:r>
            <a:r>
              <a:rPr lang="en-US" altLang="zh-CN" sz="2600" i="1" smtClean="0">
                <a:latin typeface="Times New Roman" pitchFamily="18" charset="0"/>
              </a:rPr>
              <a:t>β</a:t>
            </a:r>
            <a:r>
              <a:rPr lang="en-US" altLang="zh-CN" sz="2600" smtClean="0">
                <a:latin typeface="Times New Roman" pitchFamily="18" charset="0"/>
              </a:rPr>
              <a:t>∈</a:t>
            </a:r>
            <a:r>
              <a:rPr lang="en-US" altLang="zh-CN" sz="2600" i="1" smtClean="0">
                <a:latin typeface="Times New Roman" pitchFamily="18" charset="0"/>
              </a:rPr>
              <a:t>P</a:t>
            </a:r>
            <a:r>
              <a:rPr lang="zh-CN" altLang="en-US" sz="2600" smtClean="0">
                <a:latin typeface="Times New Roman" pitchFamily="18" charset="0"/>
              </a:rPr>
              <a:t>，</a:t>
            </a:r>
            <a:r>
              <a:rPr lang="en-US" altLang="zh-CN" sz="2600" i="1" smtClean="0">
                <a:latin typeface="Times New Roman" pitchFamily="18" charset="0"/>
              </a:rPr>
              <a:t>γ</a:t>
            </a:r>
            <a:r>
              <a:rPr lang="zh-CN" altLang="en-US" sz="2600" smtClean="0">
                <a:latin typeface="Times New Roman" pitchFamily="18" charset="0"/>
              </a:rPr>
              <a:t>，</a:t>
            </a:r>
            <a:r>
              <a:rPr lang="en-US" altLang="zh-CN" sz="2600" i="1" smtClean="0">
                <a:latin typeface="Times New Roman" pitchFamily="18" charset="0"/>
              </a:rPr>
              <a:t>δ</a:t>
            </a:r>
            <a:r>
              <a:rPr lang="en-US" altLang="zh-CN" sz="2600" smtClean="0">
                <a:latin typeface="Times New Roman" pitchFamily="18" charset="0"/>
              </a:rPr>
              <a:t>∈(</a:t>
            </a:r>
            <a:r>
              <a:rPr lang="en-US" altLang="zh-CN" sz="2600" i="1" smtClean="0">
                <a:latin typeface="Times New Roman" pitchFamily="18" charset="0"/>
              </a:rPr>
              <a:t>V</a:t>
            </a:r>
            <a:r>
              <a:rPr lang="en-US" altLang="zh-CN" sz="2600" smtClean="0">
                <a:latin typeface="Times New Roman" pitchFamily="18" charset="0"/>
              </a:rPr>
              <a:t>∪</a:t>
            </a:r>
            <a:r>
              <a:rPr lang="en-US" altLang="zh-CN" sz="2600" i="1" smtClean="0">
                <a:latin typeface="Times New Roman" pitchFamily="18" charset="0"/>
              </a:rPr>
              <a:t>T</a:t>
            </a:r>
            <a:r>
              <a:rPr lang="en-US" altLang="zh-CN" sz="2600" smtClean="0">
                <a:latin typeface="Times New Roman" pitchFamily="18" charset="0"/>
              </a:rPr>
              <a:t>)*</a:t>
            </a:r>
            <a:r>
              <a:rPr lang="zh-CN" altLang="en-US" sz="2600" smtClean="0">
                <a:latin typeface="Times New Roman" pitchFamily="18" charset="0"/>
              </a:rPr>
              <a:t>，则称</a:t>
            </a:r>
            <a:r>
              <a:rPr lang="en-US" altLang="zh-CN" sz="2600" i="1" smtClean="0">
                <a:latin typeface="Times New Roman" pitchFamily="18" charset="0"/>
              </a:rPr>
              <a:t>γαδ</a:t>
            </a:r>
            <a:r>
              <a:rPr lang="zh-CN" altLang="en-US" sz="2600" smtClean="0">
                <a:latin typeface="Times New Roman" pitchFamily="18" charset="0"/>
              </a:rPr>
              <a:t>在</a:t>
            </a:r>
            <a:r>
              <a:rPr lang="en-US" altLang="zh-CN" sz="2600" i="1" smtClean="0">
                <a:latin typeface="Times New Roman" pitchFamily="18" charset="0"/>
              </a:rPr>
              <a:t>G</a:t>
            </a:r>
            <a:r>
              <a:rPr lang="zh-CN" altLang="en-US" sz="2600" smtClean="0">
                <a:latin typeface="Times New Roman" pitchFamily="18" charset="0"/>
              </a:rPr>
              <a:t>中</a:t>
            </a:r>
            <a:r>
              <a:rPr lang="zh-CN" altLang="en-US" sz="2600" smtClean="0">
                <a:solidFill>
                  <a:srgbClr val="FF0000"/>
                </a:solidFill>
                <a:latin typeface="Times New Roman" pitchFamily="18" charset="0"/>
              </a:rPr>
              <a:t>直接推导</a:t>
            </a:r>
            <a:r>
              <a:rPr lang="zh-CN" altLang="en-US" sz="2600" smtClean="0">
                <a:latin typeface="Times New Roman" pitchFamily="18" charset="0"/>
              </a:rPr>
              <a:t>出</a:t>
            </a:r>
            <a:r>
              <a:rPr lang="en-US" altLang="zh-CN" sz="2600" i="1" smtClean="0">
                <a:latin typeface="Times New Roman" pitchFamily="18" charset="0"/>
              </a:rPr>
              <a:t>γβδ</a:t>
            </a:r>
            <a:r>
              <a:rPr lang="zh-CN" altLang="en-US" sz="2600" smtClean="0">
                <a:latin typeface="Times New Roman" pitchFamily="18" charset="0"/>
              </a:rPr>
              <a:t>，记作：</a:t>
            </a:r>
            <a:endParaRPr lang="zh-CN" altLang="en-US" sz="2600" i="1" smtClean="0">
              <a:latin typeface="Times New Roman" pitchFamily="18" charset="0"/>
            </a:endParaRPr>
          </a:p>
          <a:p>
            <a:pPr eaLnBrk="1" hangingPunct="1">
              <a:lnSpc>
                <a:spcPct val="90000"/>
              </a:lnSpc>
              <a:buFont typeface="Wingdings" pitchFamily="2" charset="2"/>
              <a:buNone/>
            </a:pPr>
            <a:r>
              <a:rPr lang="zh-CN" altLang="en-US" sz="2600" i="1" smtClean="0">
                <a:latin typeface="Times New Roman" pitchFamily="18" charset="0"/>
              </a:rPr>
              <a:t>   </a:t>
            </a:r>
            <a:r>
              <a:rPr lang="en-US" altLang="zh-CN" sz="2600" i="1" smtClean="0">
                <a:latin typeface="Times New Roman" pitchFamily="18" charset="0"/>
              </a:rPr>
              <a:t>γαδ     γβδ</a:t>
            </a:r>
            <a:endParaRPr lang="en-US" altLang="zh-CN" sz="2600" smtClean="0">
              <a:latin typeface="Times New Roman" pitchFamily="18" charset="0"/>
            </a:endParaRPr>
          </a:p>
          <a:p>
            <a:pPr eaLnBrk="1" hangingPunct="1">
              <a:lnSpc>
                <a:spcPct val="90000"/>
              </a:lnSpc>
            </a:pPr>
            <a:r>
              <a:rPr lang="zh-CN" altLang="en-US" sz="2600" smtClean="0">
                <a:latin typeface="Times New Roman" pitchFamily="18" charset="0"/>
              </a:rPr>
              <a:t>读作：</a:t>
            </a:r>
            <a:r>
              <a:rPr lang="en-US" altLang="zh-CN" sz="2600" i="1" smtClean="0">
                <a:latin typeface="Times New Roman" pitchFamily="18" charset="0"/>
              </a:rPr>
              <a:t>γαδ</a:t>
            </a:r>
            <a:r>
              <a:rPr lang="zh-CN" altLang="en-US" sz="2600" smtClean="0">
                <a:latin typeface="Times New Roman" pitchFamily="18" charset="0"/>
              </a:rPr>
              <a:t>在文法</a:t>
            </a:r>
            <a:r>
              <a:rPr lang="en-US" altLang="zh-CN" sz="2600" i="1" smtClean="0">
                <a:latin typeface="Times New Roman" pitchFamily="18" charset="0"/>
              </a:rPr>
              <a:t>G</a:t>
            </a:r>
            <a:r>
              <a:rPr lang="zh-CN" altLang="en-US" sz="2600" smtClean="0">
                <a:latin typeface="Times New Roman" pitchFamily="18" charset="0"/>
              </a:rPr>
              <a:t>中直接推导出</a:t>
            </a:r>
            <a:r>
              <a:rPr lang="en-US" altLang="zh-CN" sz="2600" i="1" smtClean="0">
                <a:latin typeface="Times New Roman" pitchFamily="18" charset="0"/>
              </a:rPr>
              <a:t>γβδ</a:t>
            </a:r>
            <a:r>
              <a:rPr lang="zh-CN" altLang="en-US" sz="2600" smtClean="0">
                <a:latin typeface="Times New Roman" pitchFamily="18" charset="0"/>
              </a:rPr>
              <a:t>。在不特别强调推导的直接性时，“直接推导”可以简称为推导</a:t>
            </a:r>
            <a:r>
              <a:rPr lang="en-US" altLang="zh-CN" sz="2600" smtClean="0">
                <a:latin typeface="Times New Roman" pitchFamily="18" charset="0"/>
              </a:rPr>
              <a:t>(derivation)</a:t>
            </a:r>
            <a:r>
              <a:rPr lang="zh-CN" altLang="en-US" sz="2600" smtClean="0">
                <a:latin typeface="Times New Roman" pitchFamily="18" charset="0"/>
              </a:rPr>
              <a:t>，有时我们也称推导为</a:t>
            </a:r>
            <a:r>
              <a:rPr lang="zh-CN" altLang="en-US" sz="2600" smtClean="0">
                <a:solidFill>
                  <a:srgbClr val="FF0000"/>
                </a:solidFill>
                <a:latin typeface="Times New Roman" pitchFamily="18" charset="0"/>
              </a:rPr>
              <a:t>派生</a:t>
            </a:r>
            <a:r>
              <a:rPr lang="zh-CN" altLang="en-US" sz="2600" smtClean="0">
                <a:latin typeface="Times New Roman" pitchFamily="18" charset="0"/>
              </a:rPr>
              <a:t>。</a:t>
            </a:r>
          </a:p>
          <a:p>
            <a:pPr eaLnBrk="1" hangingPunct="1">
              <a:lnSpc>
                <a:spcPct val="90000"/>
              </a:lnSpc>
            </a:pPr>
            <a:r>
              <a:rPr lang="zh-CN" altLang="en-US" sz="2600" smtClean="0">
                <a:latin typeface="Times New Roman" pitchFamily="18" charset="0"/>
              </a:rPr>
              <a:t>与之相对应，也可以称</a:t>
            </a:r>
            <a:r>
              <a:rPr lang="en-US" altLang="zh-CN" sz="2600" i="1" smtClean="0">
                <a:latin typeface="Times New Roman" pitchFamily="18" charset="0"/>
              </a:rPr>
              <a:t>γβδ</a:t>
            </a:r>
            <a:r>
              <a:rPr lang="zh-CN" altLang="en-US" sz="2600" smtClean="0">
                <a:latin typeface="Times New Roman" pitchFamily="18" charset="0"/>
              </a:rPr>
              <a:t>在文法</a:t>
            </a:r>
            <a:r>
              <a:rPr lang="en-US" altLang="zh-CN" sz="2600" i="1" smtClean="0">
                <a:latin typeface="Times New Roman" pitchFamily="18" charset="0"/>
              </a:rPr>
              <a:t>G</a:t>
            </a:r>
            <a:r>
              <a:rPr lang="zh-CN" altLang="en-US" sz="2600" smtClean="0">
                <a:solidFill>
                  <a:srgbClr val="FF0000"/>
                </a:solidFill>
                <a:latin typeface="Times New Roman" pitchFamily="18" charset="0"/>
              </a:rPr>
              <a:t>中直接归约</a:t>
            </a:r>
            <a:r>
              <a:rPr lang="zh-CN" altLang="en-US" sz="2600" smtClean="0">
                <a:latin typeface="Times New Roman" pitchFamily="18" charset="0"/>
              </a:rPr>
              <a:t>成</a:t>
            </a:r>
            <a:r>
              <a:rPr lang="en-US" altLang="zh-CN" sz="2600" i="1" smtClean="0">
                <a:latin typeface="Times New Roman" pitchFamily="18" charset="0"/>
              </a:rPr>
              <a:t>γαδ</a:t>
            </a:r>
            <a:r>
              <a:rPr lang="zh-CN" altLang="en-US" sz="2600" smtClean="0">
                <a:latin typeface="Times New Roman" pitchFamily="18" charset="0"/>
              </a:rPr>
              <a:t>。在不特别强调归约的直接性时，“直接归约”可以简称为</a:t>
            </a:r>
            <a:r>
              <a:rPr lang="zh-CN" altLang="en-US" sz="2600" smtClean="0">
                <a:solidFill>
                  <a:srgbClr val="FF0000"/>
                </a:solidFill>
                <a:latin typeface="Times New Roman" pitchFamily="18" charset="0"/>
              </a:rPr>
              <a:t>归约</a:t>
            </a:r>
            <a:r>
              <a:rPr lang="en-US" altLang="zh-CN" sz="2600" smtClean="0">
                <a:latin typeface="Times New Roman" pitchFamily="18" charset="0"/>
              </a:rPr>
              <a:t>(reduction)</a:t>
            </a:r>
            <a:r>
              <a:rPr lang="zh-CN" altLang="en-US" sz="2600" smtClean="0">
                <a:latin typeface="Times New Roman" pitchFamily="18" charset="0"/>
              </a:rPr>
              <a:t>。由于这里实际是将</a:t>
            </a:r>
            <a:r>
              <a:rPr lang="en-US" altLang="zh-CN" sz="2600" i="1" smtClean="0">
                <a:latin typeface="Times New Roman" pitchFamily="18" charset="0"/>
              </a:rPr>
              <a:t>γβδ</a:t>
            </a:r>
            <a:r>
              <a:rPr lang="zh-CN" altLang="en-US" sz="2600" smtClean="0">
                <a:latin typeface="Times New Roman" pitchFamily="18" charset="0"/>
              </a:rPr>
              <a:t>中的</a:t>
            </a:r>
            <a:r>
              <a:rPr lang="en-US" altLang="zh-CN" sz="2600" i="1" smtClean="0">
                <a:latin typeface="Times New Roman" pitchFamily="18" charset="0"/>
              </a:rPr>
              <a:t>β</a:t>
            </a:r>
            <a:r>
              <a:rPr lang="zh-CN" altLang="en-US" sz="2600" smtClean="0">
                <a:latin typeface="Times New Roman" pitchFamily="18" charset="0"/>
              </a:rPr>
              <a:t>变成了</a:t>
            </a:r>
            <a:r>
              <a:rPr lang="en-US" altLang="zh-CN" sz="2600" i="1" smtClean="0">
                <a:latin typeface="Times New Roman" pitchFamily="18" charset="0"/>
              </a:rPr>
              <a:t>α</a:t>
            </a:r>
            <a:r>
              <a:rPr lang="zh-CN" altLang="en-US" sz="2600" smtClean="0">
                <a:latin typeface="Times New Roman" pitchFamily="18" charset="0"/>
              </a:rPr>
              <a:t>，而</a:t>
            </a:r>
            <a:r>
              <a:rPr lang="en-US" altLang="zh-CN" sz="2600" i="1" smtClean="0">
                <a:latin typeface="Times New Roman" pitchFamily="18" charset="0"/>
              </a:rPr>
              <a:t>γ</a:t>
            </a:r>
            <a:r>
              <a:rPr lang="zh-CN" altLang="en-US" sz="2600" smtClean="0">
                <a:latin typeface="Times New Roman" pitchFamily="18" charset="0"/>
              </a:rPr>
              <a:t>和</a:t>
            </a:r>
            <a:r>
              <a:rPr lang="en-US" altLang="zh-CN" sz="2600" i="1" smtClean="0">
                <a:latin typeface="Times New Roman" pitchFamily="18" charset="0"/>
              </a:rPr>
              <a:t>δ</a:t>
            </a:r>
            <a:r>
              <a:rPr lang="zh-CN" altLang="en-US" sz="2600" smtClean="0">
                <a:latin typeface="Times New Roman" pitchFamily="18" charset="0"/>
              </a:rPr>
              <a:t>都没有变化，所以又称将</a:t>
            </a:r>
            <a:r>
              <a:rPr lang="en-US" altLang="zh-CN" sz="2600" i="1" smtClean="0">
                <a:latin typeface="Times New Roman" pitchFamily="18" charset="0"/>
              </a:rPr>
              <a:t>β</a:t>
            </a:r>
            <a:r>
              <a:rPr lang="zh-CN" altLang="en-US" sz="2600" smtClean="0">
                <a:latin typeface="Times New Roman" pitchFamily="18" charset="0"/>
              </a:rPr>
              <a:t>归约成</a:t>
            </a:r>
            <a:r>
              <a:rPr lang="en-US" altLang="zh-CN" sz="2600" i="1" smtClean="0">
                <a:latin typeface="Times New Roman" pitchFamily="18" charset="0"/>
              </a:rPr>
              <a:t>α</a:t>
            </a:r>
            <a:r>
              <a:rPr lang="zh-CN" altLang="en-US" sz="2600" smtClean="0">
                <a:latin typeface="Times New Roman" pitchFamily="18" charset="0"/>
              </a:rPr>
              <a:t>。 </a:t>
            </a:r>
          </a:p>
        </p:txBody>
      </p:sp>
      <p:sp>
        <p:nvSpPr>
          <p:cNvPr id="1031" name="Rectangle 5"/>
          <p:cNvSpPr>
            <a:spLocks noChangeArrowheads="1"/>
          </p:cNvSpPr>
          <p:nvPr/>
        </p:nvSpPr>
        <p:spPr bwMode="auto">
          <a:xfrm>
            <a:off x="-34925" y="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1026" name="Object 4"/>
          <p:cNvGraphicFramePr>
            <a:graphicFrameLocks/>
          </p:cNvGraphicFramePr>
          <p:nvPr/>
        </p:nvGraphicFramePr>
        <p:xfrm>
          <a:off x="1433513" y="2644775"/>
          <a:ext cx="439737" cy="576263"/>
        </p:xfrm>
        <a:graphic>
          <a:graphicData uri="http://schemas.openxmlformats.org/presentationml/2006/ole">
            <p:oleObj spid="_x0000_s1026" r:id="rId3" imgW="177646" imgH="228402"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blinds(horizontal)">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blinds(horizontal)">
                                      <p:cBhvr>
                                        <p:cTn id="12" dur="500"/>
                                        <p:tgtEl>
                                          <p:spTgt spid="101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1715">
                                            <p:txEl>
                                              <p:pRg st="2" end="2"/>
                                            </p:txEl>
                                          </p:spTgt>
                                        </p:tgtEl>
                                        <p:attrNameLst>
                                          <p:attrName>style.visibility</p:attrName>
                                        </p:attrNameLst>
                                      </p:cBhvr>
                                      <p:to>
                                        <p:strVal val="visible"/>
                                      </p:to>
                                    </p:set>
                                    <p:animEffect transition="in" filter="blinds(horizontal)">
                                      <p:cBhvr>
                                        <p:cTn id="17" dur="500"/>
                                        <p:tgtEl>
                                          <p:spTgt spid="1011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1715">
                                            <p:txEl>
                                              <p:pRg st="3" end="3"/>
                                            </p:txEl>
                                          </p:spTgt>
                                        </p:tgtEl>
                                        <p:attrNameLst>
                                          <p:attrName>style.visibility</p:attrName>
                                        </p:attrNameLst>
                                      </p:cBhvr>
                                      <p:to>
                                        <p:strVal val="visible"/>
                                      </p:to>
                                    </p:set>
                                    <p:animEffect transition="in" filter="blinds(horizontal)">
                                      <p:cBhvr>
                                        <p:cTn id="22" dur="500"/>
                                        <p:tgtEl>
                                          <p:spTgt spid="1011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0BBD7264-DD82-4608-A761-473EADC35A68}"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307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7701923F-BE12-4E6F-95C6-AC3B67BF9023}" type="slidenum">
              <a:rPr altLang="zh-CN" smtClean="0">
                <a:latin typeface="Arial" pitchFamily="34" charset="0"/>
              </a:rPr>
              <a:pPr/>
              <a:t>16</a:t>
            </a:fld>
            <a:endParaRPr lang="zh-CN" altLang="zh-CN" smtClean="0">
              <a:latin typeface="Arial" pitchFamily="34" charset="0"/>
            </a:endParaRPr>
          </a:p>
        </p:txBody>
      </p:sp>
      <p:sp>
        <p:nvSpPr>
          <p:cNvPr id="3078" name="Rectangle 2"/>
          <p:cNvSpPr>
            <a:spLocks noGrp="1" noChangeArrowheads="1"/>
          </p:cNvSpPr>
          <p:nvPr>
            <p:ph type="title" idx="4294967295"/>
          </p:nvPr>
        </p:nvSpPr>
        <p:spPr>
          <a:xfrm>
            <a:off x="1292225" y="260350"/>
            <a:ext cx="7527925" cy="941388"/>
          </a:xfrm>
        </p:spPr>
        <p:txBody>
          <a:bodyPr anchor="ctr"/>
          <a:lstStyle/>
          <a:p>
            <a:pPr eaLnBrk="1" hangingPunct="1"/>
            <a:r>
              <a:rPr lang="zh-CN" altLang="en-US" smtClean="0">
                <a:latin typeface="Times New Roman" pitchFamily="18" charset="0"/>
              </a:rPr>
              <a:t>文法</a:t>
            </a:r>
            <a:r>
              <a:rPr lang="en-US" altLang="zh-CN" sz="4000" i="1" smtClean="0">
                <a:latin typeface="Times New Roman" pitchFamily="18" charset="0"/>
              </a:rPr>
              <a:t>G</a:t>
            </a:r>
            <a:r>
              <a:rPr lang="zh-CN" altLang="en-US" smtClean="0">
                <a:latin typeface="Times New Roman" pitchFamily="18" charset="0"/>
              </a:rPr>
              <a:t>产生的语言</a:t>
            </a:r>
          </a:p>
        </p:txBody>
      </p:sp>
      <p:sp>
        <p:nvSpPr>
          <p:cNvPr id="2099203" name="Rectangle 3"/>
          <p:cNvSpPr>
            <a:spLocks noGrp="1" noChangeArrowheads="1"/>
          </p:cNvSpPr>
          <p:nvPr>
            <p:ph type="body" idx="4294967295"/>
          </p:nvPr>
        </p:nvSpPr>
        <p:spPr>
          <a:xfrm>
            <a:off x="609600" y="1700213"/>
            <a:ext cx="8283575" cy="4537075"/>
          </a:xfrm>
        </p:spPr>
        <p:txBody>
          <a:bodyPr/>
          <a:lstStyle/>
          <a:p>
            <a:pPr eaLnBrk="1" hangingPunct="1">
              <a:lnSpc>
                <a:spcPct val="90000"/>
              </a:lnSpc>
            </a:pPr>
            <a:r>
              <a:rPr lang="zh-CN" altLang="en-US" sz="2800" smtClean="0">
                <a:latin typeface="楷体_GB2312" pitchFamily="49" charset="-122"/>
              </a:rPr>
              <a:t>设</a:t>
            </a:r>
            <a:r>
              <a:rPr lang="en-US" altLang="zh-CN" sz="2800" i="1" smtClean="0">
                <a:latin typeface="Times New Roman" pitchFamily="18" charset="0"/>
              </a:rPr>
              <a:t>G</a:t>
            </a:r>
            <a:r>
              <a:rPr lang="en-US" altLang="zh-CN" sz="2800" smtClean="0">
                <a:latin typeface="Times New Roman" pitchFamily="18" charset="0"/>
              </a:rPr>
              <a:t>=(</a:t>
            </a:r>
            <a:r>
              <a:rPr lang="en-US" altLang="zh-CN" sz="2800" i="1" smtClean="0">
                <a:latin typeface="Times New Roman" pitchFamily="18" charset="0"/>
              </a:rPr>
              <a:t>V</a:t>
            </a:r>
            <a:r>
              <a:rPr lang="zh-CN" altLang="en-US" sz="2800" smtClean="0">
                <a:latin typeface="Times New Roman" pitchFamily="18" charset="0"/>
              </a:rPr>
              <a:t>，</a:t>
            </a:r>
            <a:r>
              <a:rPr lang="en-US" altLang="zh-CN" sz="2800" i="1" smtClean="0">
                <a:latin typeface="Times New Roman" pitchFamily="18" charset="0"/>
              </a:rPr>
              <a:t>T</a:t>
            </a:r>
            <a:r>
              <a:rPr lang="zh-CN" altLang="en-US" sz="2800" smtClean="0">
                <a:latin typeface="Times New Roman" pitchFamily="18" charset="0"/>
              </a:rPr>
              <a:t>，</a:t>
            </a:r>
            <a:r>
              <a:rPr lang="en-US" altLang="zh-CN" sz="2800" i="1" smtClean="0">
                <a:latin typeface="Times New Roman" pitchFamily="18" charset="0"/>
              </a:rPr>
              <a:t>P</a:t>
            </a:r>
            <a:r>
              <a:rPr lang="zh-CN" altLang="en-US" sz="2800" smtClean="0">
                <a:latin typeface="Times New Roman" pitchFamily="18" charset="0"/>
              </a:rPr>
              <a:t>，</a:t>
            </a:r>
            <a:r>
              <a:rPr lang="en-US" altLang="zh-CN" sz="2800" i="1" smtClean="0">
                <a:latin typeface="Times New Roman" pitchFamily="18" charset="0"/>
              </a:rPr>
              <a:t>S</a:t>
            </a:r>
            <a:r>
              <a:rPr lang="en-US" altLang="zh-CN" sz="2800" smtClean="0">
                <a:latin typeface="Times New Roman" pitchFamily="18" charset="0"/>
              </a:rPr>
              <a:t>)</a:t>
            </a:r>
            <a:r>
              <a:rPr lang="zh-CN" altLang="en-US" sz="2800" smtClean="0">
                <a:latin typeface="Times New Roman" pitchFamily="18" charset="0"/>
              </a:rPr>
              <a:t>是一个文法，对于</a:t>
            </a:r>
            <a:r>
              <a:rPr lang="zh-CN" altLang="en-US" sz="2800" smtClean="0">
                <a:latin typeface="Times New Roman" pitchFamily="18" charset="0"/>
                <a:sym typeface="Symbol" pitchFamily="18" charset="2"/>
              </a:rPr>
              <a:t></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V</a:t>
            </a:r>
            <a:r>
              <a:rPr lang="zh-CN" altLang="en-US" sz="2800" smtClean="0">
                <a:latin typeface="Times New Roman" pitchFamily="18" charset="0"/>
              </a:rPr>
              <a:t>，令</a:t>
            </a:r>
          </a:p>
          <a:p>
            <a:pPr eaLnBrk="1" hangingPunct="1">
              <a:lnSpc>
                <a:spcPct val="90000"/>
              </a:lnSpc>
              <a:buFont typeface="Wingdings" pitchFamily="2" charset="2"/>
              <a:buNone/>
            </a:pPr>
            <a:r>
              <a:rPr lang="zh-CN" altLang="en-US" sz="2800" smtClean="0">
                <a:latin typeface="Times New Roman" pitchFamily="18" charset="0"/>
              </a:rPr>
              <a:t>		</a:t>
            </a: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x</a:t>
            </a:r>
            <a:r>
              <a:rPr lang="en-US" altLang="zh-CN" sz="2800" smtClean="0">
                <a:latin typeface="Times New Roman" pitchFamily="18" charset="0"/>
              </a:rPr>
              <a:t> | </a:t>
            </a:r>
            <a:r>
              <a:rPr lang="en-US" altLang="zh-CN" sz="2800" i="1" smtClean="0">
                <a:latin typeface="Times New Roman" pitchFamily="18" charset="0"/>
              </a:rPr>
              <a:t>A    x</a:t>
            </a:r>
            <a:r>
              <a:rPr lang="en-US" altLang="zh-CN" sz="2800" smtClean="0">
                <a:latin typeface="Times New Roman" pitchFamily="18" charset="0"/>
              </a:rPr>
              <a:t> &amp; </a:t>
            </a:r>
            <a:r>
              <a:rPr lang="en-US" altLang="zh-CN" sz="2800" i="1" smtClean="0">
                <a:latin typeface="Times New Roman" pitchFamily="18" charset="0"/>
              </a:rPr>
              <a:t>x</a:t>
            </a:r>
            <a:r>
              <a:rPr lang="en-US" altLang="zh-CN" sz="2800" smtClean="0">
                <a:latin typeface="Times New Roman" pitchFamily="18" charset="0"/>
              </a:rPr>
              <a:t>∈</a:t>
            </a:r>
            <a:r>
              <a:rPr lang="en-US" altLang="zh-CN" sz="2800" i="1" smtClean="0">
                <a:latin typeface="Times New Roman" pitchFamily="18" charset="0"/>
              </a:rPr>
              <a:t>T</a:t>
            </a:r>
            <a:r>
              <a:rPr lang="en-US" altLang="zh-CN" sz="2800" smtClean="0">
                <a:latin typeface="Times New Roman" pitchFamily="18" charset="0"/>
              </a:rPr>
              <a:t>*}</a:t>
            </a:r>
          </a:p>
          <a:p>
            <a:pPr eaLnBrk="1" hangingPunct="1">
              <a:lnSpc>
                <a:spcPct val="90000"/>
              </a:lnSpc>
              <a:buFont typeface="Wingdings" pitchFamily="2" charset="2"/>
              <a:buNone/>
            </a:pPr>
            <a:r>
              <a:rPr lang="en-US" altLang="zh-CN" sz="2800" i="1" smtClean="0">
                <a:latin typeface="Times New Roman" pitchFamily="18" charset="0"/>
              </a:rPr>
              <a:t>  </a:t>
            </a:r>
            <a:r>
              <a:rPr lang="zh-CN" altLang="en-US" sz="2800" smtClean="0">
                <a:latin typeface="Times New Roman" pitchFamily="18" charset="0"/>
              </a:rPr>
              <a:t>不难看出，</a:t>
            </a: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A</a:t>
            </a:r>
            <a:r>
              <a:rPr lang="en-US" altLang="zh-CN" sz="2800" smtClean="0">
                <a:latin typeface="Times New Roman" pitchFamily="18" charset="0"/>
              </a:rPr>
              <a:t>)</a:t>
            </a:r>
            <a:r>
              <a:rPr lang="zh-CN" altLang="en-US" sz="2800" smtClean="0">
                <a:latin typeface="Times New Roman" pitchFamily="18" charset="0"/>
              </a:rPr>
              <a:t>就是语法变量</a:t>
            </a:r>
            <a:r>
              <a:rPr lang="en-US" altLang="zh-CN" sz="2800" i="1" smtClean="0">
                <a:latin typeface="Times New Roman" pitchFamily="18" charset="0"/>
              </a:rPr>
              <a:t>A</a:t>
            </a:r>
            <a:r>
              <a:rPr lang="zh-CN" altLang="en-US" sz="2800" smtClean="0">
                <a:latin typeface="Times New Roman" pitchFamily="18" charset="0"/>
              </a:rPr>
              <a:t>所代表的集合。</a:t>
            </a:r>
          </a:p>
          <a:p>
            <a:pPr eaLnBrk="1" hangingPunct="1">
              <a:lnSpc>
                <a:spcPct val="90000"/>
              </a:lnSpc>
            </a:pPr>
            <a:r>
              <a:rPr lang="zh-CN" altLang="en-US" sz="2800" smtClean="0">
                <a:latin typeface="Times New Roman" pitchFamily="18" charset="0"/>
              </a:rPr>
              <a:t>定义</a:t>
            </a:r>
            <a:r>
              <a:rPr lang="en-US" altLang="zh-CN" sz="2800" smtClean="0">
                <a:latin typeface="Times New Roman" pitchFamily="18" charset="0"/>
              </a:rPr>
              <a:t>2.19 </a:t>
            </a:r>
            <a:r>
              <a:rPr lang="zh-CN" altLang="en-US" sz="2800" smtClean="0">
                <a:latin typeface="Times New Roman" pitchFamily="18" charset="0"/>
              </a:rPr>
              <a:t>设有文法</a:t>
            </a:r>
            <a:r>
              <a:rPr lang="en-US" altLang="zh-CN" sz="2800" i="1" smtClean="0">
                <a:latin typeface="Times New Roman" pitchFamily="18" charset="0"/>
              </a:rPr>
              <a:t>G</a:t>
            </a:r>
            <a:r>
              <a:rPr lang="en-US" altLang="zh-CN" sz="2800" smtClean="0">
                <a:latin typeface="Times New Roman" pitchFamily="18" charset="0"/>
              </a:rPr>
              <a:t>=(</a:t>
            </a:r>
            <a:r>
              <a:rPr lang="en-US" altLang="zh-CN" sz="2800" i="1" smtClean="0">
                <a:latin typeface="Times New Roman" pitchFamily="18" charset="0"/>
              </a:rPr>
              <a:t>V</a:t>
            </a:r>
            <a:r>
              <a:rPr lang="zh-CN" altLang="en-US" sz="2800" smtClean="0">
                <a:latin typeface="Times New Roman" pitchFamily="18" charset="0"/>
              </a:rPr>
              <a:t>，</a:t>
            </a:r>
            <a:r>
              <a:rPr lang="en-US" altLang="zh-CN" sz="2800" i="1" smtClean="0">
                <a:latin typeface="Times New Roman" pitchFamily="18" charset="0"/>
              </a:rPr>
              <a:t>T</a:t>
            </a:r>
            <a:r>
              <a:rPr lang="zh-CN" altLang="en-US" sz="2800" smtClean="0">
                <a:latin typeface="Times New Roman" pitchFamily="18" charset="0"/>
              </a:rPr>
              <a:t>，</a:t>
            </a:r>
            <a:r>
              <a:rPr lang="en-US" altLang="zh-CN" sz="2800" i="1" smtClean="0">
                <a:latin typeface="Times New Roman" pitchFamily="18" charset="0"/>
              </a:rPr>
              <a:t>P</a:t>
            </a:r>
            <a:r>
              <a:rPr lang="zh-CN" altLang="en-US" sz="2800" smtClean="0">
                <a:latin typeface="Times New Roman" pitchFamily="18" charset="0"/>
              </a:rPr>
              <a:t>，</a:t>
            </a:r>
            <a:r>
              <a:rPr lang="en-US" altLang="zh-CN" sz="2800" i="1" smtClean="0">
                <a:latin typeface="Times New Roman" pitchFamily="18" charset="0"/>
              </a:rPr>
              <a:t>S</a:t>
            </a:r>
            <a:r>
              <a:rPr lang="en-US" altLang="zh-CN" sz="2800" smtClean="0">
                <a:latin typeface="Times New Roman" pitchFamily="18" charset="0"/>
              </a:rPr>
              <a:t>)</a:t>
            </a:r>
            <a:r>
              <a:rPr lang="zh-CN" altLang="en-US" sz="2800" smtClean="0">
                <a:latin typeface="Times New Roman" pitchFamily="18" charset="0"/>
              </a:rPr>
              <a:t>，则称</a:t>
            </a:r>
            <a:endParaRPr lang="zh-CN" altLang="en-US" sz="2800" i="1" smtClean="0">
              <a:latin typeface="Times New Roman" pitchFamily="18" charset="0"/>
            </a:endParaRPr>
          </a:p>
          <a:p>
            <a:pPr eaLnBrk="1" hangingPunct="1">
              <a:lnSpc>
                <a:spcPct val="90000"/>
              </a:lnSpc>
              <a:buFont typeface="Wingdings" pitchFamily="2" charset="2"/>
              <a:buNone/>
            </a:pPr>
            <a:r>
              <a:rPr lang="zh-CN" altLang="en-US" sz="2800" i="1" smtClean="0">
                <a:latin typeface="Times New Roman" pitchFamily="18" charset="0"/>
              </a:rPr>
              <a:t>    		</a:t>
            </a: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G</a:t>
            </a:r>
            <a:r>
              <a:rPr lang="en-US" altLang="zh-CN" sz="2800" smtClean="0">
                <a:latin typeface="Times New Roman" pitchFamily="18" charset="0"/>
              </a:rPr>
              <a:t>)={</a:t>
            </a:r>
            <a:r>
              <a:rPr lang="en-US" altLang="zh-CN" sz="2800" i="1" smtClean="0">
                <a:latin typeface="Times New Roman" pitchFamily="18" charset="0"/>
              </a:rPr>
              <a:t>w</a:t>
            </a:r>
            <a:r>
              <a:rPr lang="en-US" altLang="zh-CN" sz="2800" smtClean="0">
                <a:latin typeface="Times New Roman" pitchFamily="18" charset="0"/>
              </a:rPr>
              <a:t> | </a:t>
            </a:r>
            <a:r>
              <a:rPr lang="en-US" altLang="zh-CN" sz="2800" i="1" smtClean="0">
                <a:latin typeface="Times New Roman" pitchFamily="18" charset="0"/>
              </a:rPr>
              <a:t>S</a:t>
            </a:r>
            <a:r>
              <a:rPr lang="en-US" altLang="zh-CN" sz="2800" smtClean="0">
                <a:latin typeface="Times New Roman" pitchFamily="18" charset="0"/>
              </a:rPr>
              <a:t>    </a:t>
            </a:r>
            <a:r>
              <a:rPr lang="en-US" altLang="zh-CN" sz="2800" i="1" smtClean="0">
                <a:latin typeface="Times New Roman" pitchFamily="18" charset="0"/>
              </a:rPr>
              <a:t>w </a:t>
            </a:r>
            <a:r>
              <a:rPr lang="en-US" altLang="zh-CN" sz="2800" smtClean="0">
                <a:latin typeface="Times New Roman" pitchFamily="18" charset="0"/>
              </a:rPr>
              <a:t>&amp; </a:t>
            </a:r>
            <a:r>
              <a:rPr lang="en-US" altLang="zh-CN" sz="2800" i="1" smtClean="0">
                <a:latin typeface="Times New Roman" pitchFamily="18" charset="0"/>
              </a:rPr>
              <a:t>w</a:t>
            </a:r>
            <a:r>
              <a:rPr lang="en-US" altLang="zh-CN" sz="2800" smtClean="0">
                <a:latin typeface="Times New Roman" pitchFamily="18" charset="0"/>
              </a:rPr>
              <a:t>∈</a:t>
            </a:r>
            <a:r>
              <a:rPr lang="en-US" altLang="zh-CN" sz="2800" i="1" smtClean="0">
                <a:latin typeface="Times New Roman" pitchFamily="18" charset="0"/>
              </a:rPr>
              <a:t>T</a:t>
            </a:r>
            <a:r>
              <a:rPr lang="en-US" altLang="zh-CN" sz="2800" smtClean="0">
                <a:latin typeface="Times New Roman" pitchFamily="18" charset="0"/>
              </a:rPr>
              <a:t>* }</a:t>
            </a:r>
          </a:p>
          <a:p>
            <a:pPr eaLnBrk="1" hangingPunct="1">
              <a:lnSpc>
                <a:spcPct val="90000"/>
              </a:lnSpc>
              <a:buFont typeface="Wingdings" pitchFamily="2" charset="2"/>
              <a:buNone/>
            </a:pPr>
            <a:r>
              <a:rPr lang="en-US" altLang="zh-CN" sz="2800" smtClean="0">
                <a:latin typeface="Times New Roman" pitchFamily="18" charset="0"/>
              </a:rPr>
              <a:t>    </a:t>
            </a:r>
            <a:r>
              <a:rPr lang="zh-CN" altLang="en-US" sz="2800" smtClean="0">
                <a:latin typeface="Times New Roman" pitchFamily="18" charset="0"/>
              </a:rPr>
              <a:t>为文法</a:t>
            </a:r>
            <a:r>
              <a:rPr lang="en-US" altLang="zh-CN" sz="2800" i="1" smtClean="0">
                <a:latin typeface="Times New Roman" pitchFamily="18" charset="0"/>
              </a:rPr>
              <a:t>G</a:t>
            </a:r>
            <a:r>
              <a:rPr lang="zh-CN" altLang="en-US" sz="2800" smtClean="0">
                <a:latin typeface="Times New Roman" pitchFamily="18" charset="0"/>
              </a:rPr>
              <a:t>产生的语言</a:t>
            </a:r>
            <a:r>
              <a:rPr lang="en-US" altLang="zh-CN" sz="2800" smtClean="0">
                <a:latin typeface="Times New Roman" pitchFamily="18" charset="0"/>
              </a:rPr>
              <a:t>(language)</a:t>
            </a:r>
            <a:r>
              <a:rPr lang="zh-CN" altLang="en-US" sz="2800" smtClean="0">
                <a:latin typeface="Times New Roman" pitchFamily="18" charset="0"/>
              </a:rPr>
              <a:t>。</a:t>
            </a:r>
            <a:r>
              <a:rPr lang="zh-CN" altLang="en-US" sz="2800" smtClean="0">
                <a:latin typeface="Times New Roman" pitchFamily="18" charset="0"/>
                <a:sym typeface="Symbol" pitchFamily="18" charset="2"/>
              </a:rPr>
              <a:t></a:t>
            </a:r>
            <a:r>
              <a:rPr lang="en-US" altLang="zh-CN" sz="2800" i="1" smtClean="0">
                <a:latin typeface="Times New Roman" pitchFamily="18" charset="0"/>
              </a:rPr>
              <a:t>w</a:t>
            </a:r>
            <a:r>
              <a:rPr lang="en-US" altLang="zh-CN" sz="2800" smtClean="0">
                <a:latin typeface="Times New Roman" pitchFamily="18" charset="0"/>
              </a:rPr>
              <a:t>∈</a:t>
            </a: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G</a:t>
            </a:r>
            <a:r>
              <a:rPr lang="en-US" altLang="zh-CN" sz="2800" smtClean="0">
                <a:latin typeface="Times New Roman" pitchFamily="18" charset="0"/>
              </a:rPr>
              <a:t>)</a:t>
            </a:r>
            <a:r>
              <a:rPr lang="zh-CN" altLang="en-US" sz="2800" smtClean="0">
                <a:latin typeface="Times New Roman" pitchFamily="18" charset="0"/>
              </a:rPr>
              <a:t>，</a:t>
            </a:r>
            <a:r>
              <a:rPr lang="en-US" altLang="zh-CN" sz="2800" i="1" smtClean="0">
                <a:latin typeface="Times New Roman" pitchFamily="18" charset="0"/>
              </a:rPr>
              <a:t>w</a:t>
            </a:r>
            <a:r>
              <a:rPr lang="zh-CN" altLang="en-US" sz="2800" smtClean="0">
                <a:latin typeface="Times New Roman" pitchFamily="18" charset="0"/>
              </a:rPr>
              <a:t>称为</a:t>
            </a:r>
            <a:r>
              <a:rPr lang="en-US" altLang="zh-CN" sz="2800" i="1" smtClean="0">
                <a:latin typeface="Times New Roman" pitchFamily="18" charset="0"/>
              </a:rPr>
              <a:t>G</a:t>
            </a:r>
            <a:r>
              <a:rPr lang="zh-CN" altLang="en-US" sz="2800" smtClean="0">
                <a:latin typeface="Times New Roman" pitchFamily="18" charset="0"/>
              </a:rPr>
              <a:t>产生的一个句子</a:t>
            </a:r>
            <a:r>
              <a:rPr lang="en-US" altLang="zh-CN" sz="2800" smtClean="0">
                <a:latin typeface="Times New Roman" pitchFamily="18" charset="0"/>
              </a:rPr>
              <a:t>(sentence)</a:t>
            </a:r>
            <a:r>
              <a:rPr lang="zh-CN" altLang="en-US" sz="2800" smtClean="0">
                <a:latin typeface="Times New Roman" pitchFamily="18" charset="0"/>
              </a:rPr>
              <a:t>。</a:t>
            </a:r>
          </a:p>
          <a:p>
            <a:pPr eaLnBrk="1" hangingPunct="1">
              <a:lnSpc>
                <a:spcPct val="90000"/>
              </a:lnSpc>
              <a:buFont typeface="Wingdings" pitchFamily="2" charset="2"/>
              <a:buNone/>
            </a:pPr>
            <a:r>
              <a:rPr lang="zh-CN" altLang="en-US" sz="2800" smtClean="0">
                <a:latin typeface="Times New Roman" pitchFamily="18" charset="0"/>
              </a:rPr>
              <a:t>     显然，对于任意一个文法</a:t>
            </a:r>
            <a:r>
              <a:rPr lang="en-US" altLang="zh-CN" sz="2800" i="1" smtClean="0">
                <a:latin typeface="Times New Roman" pitchFamily="18" charset="0"/>
              </a:rPr>
              <a:t>G</a:t>
            </a:r>
            <a:r>
              <a:rPr lang="zh-CN" altLang="en-US" sz="2800" smtClean="0">
                <a:latin typeface="Times New Roman" pitchFamily="18" charset="0"/>
              </a:rPr>
              <a:t>，</a:t>
            </a:r>
            <a:r>
              <a:rPr lang="en-US" altLang="zh-CN" sz="2800" i="1" smtClean="0">
                <a:latin typeface="Times New Roman" pitchFamily="18" charset="0"/>
              </a:rPr>
              <a:t>G</a:t>
            </a:r>
            <a:r>
              <a:rPr lang="zh-CN" altLang="en-US" sz="2800" smtClean="0">
                <a:latin typeface="Times New Roman" pitchFamily="18" charset="0"/>
              </a:rPr>
              <a:t>产生的语言</a:t>
            </a: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G</a:t>
            </a:r>
            <a:r>
              <a:rPr lang="en-US" altLang="zh-CN" sz="2800" smtClean="0">
                <a:latin typeface="Times New Roman" pitchFamily="18" charset="0"/>
              </a:rPr>
              <a:t>)</a:t>
            </a:r>
            <a:r>
              <a:rPr lang="zh-CN" altLang="en-US" sz="2800" smtClean="0">
                <a:latin typeface="Times New Roman" pitchFamily="18" charset="0"/>
              </a:rPr>
              <a:t>就是该文法的开始符号</a:t>
            </a:r>
            <a:r>
              <a:rPr lang="en-US" altLang="zh-CN" sz="2800" i="1" smtClean="0">
                <a:latin typeface="Times New Roman" pitchFamily="18" charset="0"/>
              </a:rPr>
              <a:t>S</a:t>
            </a:r>
            <a:r>
              <a:rPr lang="zh-CN" altLang="en-US" sz="2800" smtClean="0">
                <a:latin typeface="Times New Roman" pitchFamily="18" charset="0"/>
              </a:rPr>
              <a:t>所对应的集合</a:t>
            </a: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S</a:t>
            </a:r>
            <a:r>
              <a:rPr lang="en-US" altLang="zh-CN" sz="2800" smtClean="0">
                <a:latin typeface="Times New Roman" pitchFamily="18" charset="0"/>
              </a:rPr>
              <a:t>)</a:t>
            </a:r>
            <a:r>
              <a:rPr lang="zh-CN" altLang="en-US" sz="2800" smtClean="0">
                <a:latin typeface="Times New Roman" pitchFamily="18" charset="0"/>
              </a:rPr>
              <a:t>。 </a:t>
            </a:r>
          </a:p>
        </p:txBody>
      </p:sp>
      <p:sp>
        <p:nvSpPr>
          <p:cNvPr id="30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sp>
        <p:nvSpPr>
          <p:cNvPr id="3081" name="Rectangle 7"/>
          <p:cNvSpPr>
            <a:spLocks noChangeArrowheads="1"/>
          </p:cNvSpPr>
          <p:nvPr/>
        </p:nvSpPr>
        <p:spPr bwMode="auto">
          <a:xfrm>
            <a:off x="0" y="3306763"/>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3074" name="Object 6"/>
          <p:cNvGraphicFramePr>
            <a:graphicFrameLocks/>
          </p:cNvGraphicFramePr>
          <p:nvPr/>
        </p:nvGraphicFramePr>
        <p:xfrm>
          <a:off x="3348038" y="2133600"/>
          <a:ext cx="292100" cy="409575"/>
        </p:xfrm>
        <a:graphic>
          <a:graphicData uri="http://schemas.openxmlformats.org/presentationml/2006/ole">
            <p:oleObj spid="_x0000_s3074" r:id="rId3" imgW="177646" imgH="241091" progId="">
              <p:embed/>
            </p:oleObj>
          </a:graphicData>
        </a:graphic>
      </p:graphicFrame>
      <p:sp>
        <p:nvSpPr>
          <p:cNvPr id="3082" name="Rectangle 12"/>
          <p:cNvSpPr>
            <a:spLocks noChangeArrowheads="1"/>
          </p:cNvSpPr>
          <p:nvPr/>
        </p:nvSpPr>
        <p:spPr bwMode="auto">
          <a:xfrm>
            <a:off x="0" y="3306763"/>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3075" name="Object 11"/>
          <p:cNvGraphicFramePr>
            <a:graphicFrameLocks/>
          </p:cNvGraphicFramePr>
          <p:nvPr/>
        </p:nvGraphicFramePr>
        <p:xfrm>
          <a:off x="4351338" y="3595688"/>
          <a:ext cx="292100" cy="409575"/>
        </p:xfrm>
        <a:graphic>
          <a:graphicData uri="http://schemas.openxmlformats.org/presentationml/2006/ole">
            <p:oleObj spid="_x0000_s3075" r:id="rId4" imgW="177646" imgH="241091"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3">
                                            <p:txEl>
                                              <p:pRg st="0" end="0"/>
                                            </p:txEl>
                                          </p:spTgt>
                                        </p:tgtEl>
                                        <p:attrNameLst>
                                          <p:attrName>style.visibility</p:attrName>
                                        </p:attrNameLst>
                                      </p:cBhvr>
                                      <p:to>
                                        <p:strVal val="visible"/>
                                      </p:to>
                                    </p:set>
                                    <p:animEffect transition="in" filter="blinds(horizontal)">
                                      <p:cBhvr>
                                        <p:cTn id="7" dur="500"/>
                                        <p:tgtEl>
                                          <p:spTgt spid="209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03">
                                            <p:txEl>
                                              <p:pRg st="1" end="1"/>
                                            </p:txEl>
                                          </p:spTgt>
                                        </p:tgtEl>
                                        <p:attrNameLst>
                                          <p:attrName>style.visibility</p:attrName>
                                        </p:attrNameLst>
                                      </p:cBhvr>
                                      <p:to>
                                        <p:strVal val="visible"/>
                                      </p:to>
                                    </p:set>
                                    <p:animEffect transition="in" filter="blinds(horizontal)">
                                      <p:cBhvr>
                                        <p:cTn id="12" dur="500"/>
                                        <p:tgtEl>
                                          <p:spTgt spid="209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9203">
                                            <p:txEl>
                                              <p:pRg st="2" end="2"/>
                                            </p:txEl>
                                          </p:spTgt>
                                        </p:tgtEl>
                                        <p:attrNameLst>
                                          <p:attrName>style.visibility</p:attrName>
                                        </p:attrNameLst>
                                      </p:cBhvr>
                                      <p:to>
                                        <p:strVal val="visible"/>
                                      </p:to>
                                    </p:set>
                                    <p:animEffect transition="in" filter="blinds(horizontal)">
                                      <p:cBhvr>
                                        <p:cTn id="17" dur="500"/>
                                        <p:tgtEl>
                                          <p:spTgt spid="209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203">
                                            <p:txEl>
                                              <p:pRg st="3" end="3"/>
                                            </p:txEl>
                                          </p:spTgt>
                                        </p:tgtEl>
                                        <p:attrNameLst>
                                          <p:attrName>style.visibility</p:attrName>
                                        </p:attrNameLst>
                                      </p:cBhvr>
                                      <p:to>
                                        <p:strVal val="visible"/>
                                      </p:to>
                                    </p:set>
                                    <p:animEffect transition="in" filter="blinds(horizontal)">
                                      <p:cBhvr>
                                        <p:cTn id="22" dur="500"/>
                                        <p:tgtEl>
                                          <p:spTgt spid="209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9203">
                                            <p:txEl>
                                              <p:pRg st="4" end="4"/>
                                            </p:txEl>
                                          </p:spTgt>
                                        </p:tgtEl>
                                        <p:attrNameLst>
                                          <p:attrName>style.visibility</p:attrName>
                                        </p:attrNameLst>
                                      </p:cBhvr>
                                      <p:to>
                                        <p:strVal val="visible"/>
                                      </p:to>
                                    </p:set>
                                    <p:animEffect transition="in" filter="blinds(horizontal)">
                                      <p:cBhvr>
                                        <p:cTn id="27" dur="500"/>
                                        <p:tgtEl>
                                          <p:spTgt spid="2099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9203">
                                            <p:txEl>
                                              <p:pRg st="5" end="5"/>
                                            </p:txEl>
                                          </p:spTgt>
                                        </p:tgtEl>
                                        <p:attrNameLst>
                                          <p:attrName>style.visibility</p:attrName>
                                        </p:attrNameLst>
                                      </p:cBhvr>
                                      <p:to>
                                        <p:strVal val="visible"/>
                                      </p:to>
                                    </p:set>
                                    <p:animEffect transition="in" filter="blinds(horizontal)">
                                      <p:cBhvr>
                                        <p:cTn id="32" dur="500"/>
                                        <p:tgtEl>
                                          <p:spTgt spid="2099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99203">
                                            <p:txEl>
                                              <p:pRg st="6" end="6"/>
                                            </p:txEl>
                                          </p:spTgt>
                                        </p:tgtEl>
                                        <p:attrNameLst>
                                          <p:attrName>style.visibility</p:attrName>
                                        </p:attrNameLst>
                                      </p:cBhvr>
                                      <p:to>
                                        <p:strVal val="visible"/>
                                      </p:to>
                                    </p:set>
                                    <p:animEffect transition="in" filter="blinds(horizontal)">
                                      <p:cBhvr>
                                        <p:cTn id="37" dur="500"/>
                                        <p:tgtEl>
                                          <p:spTgt spid="2099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标题 1179649"/>
          <p:cNvSpPr>
            <a:spLocks noGrp="1" noChangeArrowheads="1"/>
          </p:cNvSpPr>
          <p:nvPr>
            <p:ph type="title"/>
          </p:nvPr>
        </p:nvSpPr>
        <p:spPr>
          <a:xfrm>
            <a:off x="1728788" y="490538"/>
            <a:ext cx="3606800" cy="561975"/>
          </a:xfrm>
        </p:spPr>
        <p:txBody>
          <a:bodyPr/>
          <a:lstStyle/>
          <a:p>
            <a:pPr eaLnBrk="1" hangingPunct="1"/>
            <a:r>
              <a:rPr lang="zh-CN" altLang="en-US" smtClean="0">
                <a:latin typeface="Times New Roman" pitchFamily="18" charset="0"/>
              </a:rPr>
              <a:t>句型与句子</a:t>
            </a:r>
          </a:p>
        </p:txBody>
      </p:sp>
      <p:sp>
        <p:nvSpPr>
          <p:cNvPr id="1179651" name="内容占位符 1179650"/>
          <p:cNvSpPr>
            <a:spLocks noGrp="1" noChangeArrowheads="1"/>
          </p:cNvSpPr>
          <p:nvPr>
            <p:ph idx="1"/>
          </p:nvPr>
        </p:nvSpPr>
        <p:spPr>
          <a:xfrm>
            <a:off x="381000" y="1917700"/>
            <a:ext cx="8534400" cy="3311525"/>
          </a:xfrm>
        </p:spPr>
        <p:txBody>
          <a:bodyPr/>
          <a:lstStyle/>
          <a:p>
            <a:pPr eaLnBrk="1" hangingPunct="1"/>
            <a:r>
              <a:rPr lang="zh-CN" altLang="en-US" smtClean="0">
                <a:latin typeface="Times New Roman" pitchFamily="18" charset="0"/>
              </a:rPr>
              <a:t>定义</a:t>
            </a:r>
            <a:r>
              <a:rPr lang="en-US" altLang="zh-CN" smtClean="0">
                <a:latin typeface="Times New Roman" pitchFamily="18" charset="0"/>
              </a:rPr>
              <a:t>2.20 </a:t>
            </a:r>
            <a:r>
              <a:rPr lang="zh-CN" altLang="en-US" smtClean="0">
                <a:latin typeface="Times New Roman" pitchFamily="18" charset="0"/>
              </a:rPr>
              <a:t>设文法</a:t>
            </a:r>
            <a:r>
              <a:rPr lang="en-US" altLang="zh-CN" i="1" smtClean="0">
                <a:latin typeface="Times New Roman" pitchFamily="18" charset="0"/>
              </a:rPr>
              <a:t>G</a:t>
            </a:r>
            <a:r>
              <a:rPr lang="en-US" altLang="zh-CN" smtClean="0">
                <a:latin typeface="Times New Roman" pitchFamily="18" charset="0"/>
              </a:rPr>
              <a:t>=(</a:t>
            </a:r>
            <a:r>
              <a:rPr lang="en-US" altLang="zh-CN" i="1" smtClean="0">
                <a:latin typeface="Times New Roman" pitchFamily="18" charset="0"/>
              </a:rPr>
              <a:t>V</a:t>
            </a:r>
            <a:r>
              <a:rPr lang="zh-CN" altLang="en-US" smtClean="0">
                <a:latin typeface="Times New Roman" pitchFamily="18" charset="0"/>
              </a:rPr>
              <a:t>，</a:t>
            </a:r>
            <a:r>
              <a:rPr lang="en-US" altLang="zh-CN" i="1" smtClean="0">
                <a:latin typeface="Times New Roman" pitchFamily="18" charset="0"/>
              </a:rPr>
              <a:t>T</a:t>
            </a:r>
            <a:r>
              <a:rPr lang="zh-CN" altLang="en-US" smtClean="0">
                <a:latin typeface="Times New Roman" pitchFamily="18" charset="0"/>
              </a:rPr>
              <a:t>，</a:t>
            </a:r>
            <a:r>
              <a:rPr lang="en-US" altLang="zh-CN" i="1" smtClean="0">
                <a:latin typeface="Times New Roman" pitchFamily="18" charset="0"/>
              </a:rPr>
              <a:t>P</a:t>
            </a:r>
            <a:r>
              <a:rPr lang="zh-CN" altLang="en-US" smtClean="0">
                <a:latin typeface="Times New Roman" pitchFamily="18" charset="0"/>
              </a:rPr>
              <a:t>，</a:t>
            </a:r>
            <a:r>
              <a:rPr lang="en-US" altLang="zh-CN" i="1" smtClean="0">
                <a:latin typeface="Times New Roman" pitchFamily="18" charset="0"/>
              </a:rPr>
              <a:t>S</a:t>
            </a:r>
            <a:r>
              <a:rPr lang="en-US" altLang="zh-CN" smtClean="0">
                <a:latin typeface="Times New Roman" pitchFamily="18" charset="0"/>
              </a:rPr>
              <a:t>)</a:t>
            </a:r>
            <a:r>
              <a:rPr lang="zh-CN" altLang="en-US" smtClean="0">
                <a:latin typeface="Times New Roman" pitchFamily="18" charset="0"/>
              </a:rPr>
              <a:t>，对于</a:t>
            </a:r>
            <a:r>
              <a:rPr lang="zh-CN" altLang="en-US" smtClean="0">
                <a:latin typeface="Times New Roman" pitchFamily="18" charset="0"/>
                <a:sym typeface="Symbol" pitchFamily="18" charset="2"/>
              </a:rPr>
              <a:t></a:t>
            </a:r>
            <a:r>
              <a:rPr lang="en-US" altLang="zh-CN" i="1" smtClean="0">
                <a:latin typeface="Times New Roman" pitchFamily="18" charset="0"/>
              </a:rPr>
              <a:t>α</a:t>
            </a:r>
            <a:r>
              <a:rPr lang="en-US" altLang="zh-CN" smtClean="0">
                <a:latin typeface="Times New Roman" pitchFamily="18" charset="0"/>
              </a:rPr>
              <a:t>∈(</a:t>
            </a:r>
            <a:r>
              <a:rPr lang="en-US" altLang="zh-CN" i="1" smtClean="0">
                <a:latin typeface="Times New Roman" pitchFamily="18" charset="0"/>
              </a:rPr>
              <a:t>V</a:t>
            </a:r>
            <a:r>
              <a:rPr lang="en-US" altLang="zh-CN" smtClean="0">
                <a:latin typeface="Times New Roman" pitchFamily="18" charset="0"/>
              </a:rPr>
              <a:t>∪</a:t>
            </a:r>
            <a:r>
              <a:rPr lang="en-US" altLang="zh-CN" i="1" smtClean="0">
                <a:latin typeface="Times New Roman" pitchFamily="18" charset="0"/>
              </a:rPr>
              <a:t>T</a:t>
            </a:r>
            <a:r>
              <a:rPr lang="en-US" altLang="zh-CN" smtClean="0">
                <a:latin typeface="Times New Roman" pitchFamily="18" charset="0"/>
              </a:rPr>
              <a:t>)*</a:t>
            </a:r>
            <a:r>
              <a:rPr lang="zh-CN" altLang="en-US" smtClean="0">
                <a:latin typeface="Times New Roman" pitchFamily="18" charset="0"/>
              </a:rPr>
              <a:t>，如果</a:t>
            </a:r>
            <a:r>
              <a:rPr lang="en-US" altLang="zh-CN" i="1" smtClean="0">
                <a:latin typeface="Times New Roman" pitchFamily="18" charset="0"/>
              </a:rPr>
              <a:t>S   α</a:t>
            </a:r>
            <a:r>
              <a:rPr lang="zh-CN" altLang="en-US" smtClean="0">
                <a:latin typeface="Times New Roman" pitchFamily="18" charset="0"/>
              </a:rPr>
              <a:t>，则称</a:t>
            </a:r>
            <a:r>
              <a:rPr lang="en-US" altLang="zh-CN" i="1" smtClean="0">
                <a:latin typeface="Times New Roman" pitchFamily="18" charset="0"/>
              </a:rPr>
              <a:t>α</a:t>
            </a:r>
            <a:r>
              <a:rPr lang="zh-CN" altLang="en-US" smtClean="0">
                <a:latin typeface="Times New Roman" pitchFamily="18" charset="0"/>
              </a:rPr>
              <a:t>是</a:t>
            </a:r>
            <a:r>
              <a:rPr lang="en-US" altLang="zh-CN" i="1" smtClean="0">
                <a:latin typeface="Times New Roman" pitchFamily="18" charset="0"/>
              </a:rPr>
              <a:t>G</a:t>
            </a:r>
            <a:r>
              <a:rPr lang="zh-CN" altLang="en-US" smtClean="0">
                <a:latin typeface="Times New Roman" pitchFamily="18" charset="0"/>
              </a:rPr>
              <a:t>产生的一个句型</a:t>
            </a:r>
            <a:r>
              <a:rPr lang="en-US" altLang="zh-CN" smtClean="0">
                <a:latin typeface="Times New Roman" pitchFamily="18" charset="0"/>
              </a:rPr>
              <a:t>(sentential form)</a:t>
            </a:r>
            <a:r>
              <a:rPr lang="zh-CN" altLang="en-US" smtClean="0">
                <a:latin typeface="Times New Roman" pitchFamily="18" charset="0"/>
              </a:rPr>
              <a:t>，简称为</a:t>
            </a:r>
            <a:r>
              <a:rPr lang="zh-CN" altLang="en-US" smtClean="0">
                <a:solidFill>
                  <a:srgbClr val="FF0000"/>
                </a:solidFill>
                <a:latin typeface="Times New Roman" pitchFamily="18" charset="0"/>
              </a:rPr>
              <a:t>句型</a:t>
            </a:r>
            <a:r>
              <a:rPr lang="zh-CN" altLang="en-US" smtClean="0">
                <a:latin typeface="Times New Roman" pitchFamily="18" charset="0"/>
              </a:rPr>
              <a:t> </a:t>
            </a:r>
          </a:p>
          <a:p>
            <a:pPr eaLnBrk="1" hangingPunct="1"/>
            <a:r>
              <a:rPr lang="zh-CN" altLang="en-US" smtClean="0">
                <a:latin typeface="Times New Roman" pitchFamily="18" charset="0"/>
              </a:rPr>
              <a:t>对于任意文法</a:t>
            </a:r>
            <a:r>
              <a:rPr lang="en-US" altLang="zh-CN" i="1" smtClean="0">
                <a:latin typeface="Times New Roman" pitchFamily="18" charset="0"/>
              </a:rPr>
              <a:t>G</a:t>
            </a:r>
            <a:r>
              <a:rPr lang="en-US" altLang="zh-CN" smtClean="0">
                <a:latin typeface="Times New Roman" pitchFamily="18" charset="0"/>
              </a:rPr>
              <a:t>=(</a:t>
            </a:r>
            <a:r>
              <a:rPr lang="en-US" altLang="zh-CN" i="1" smtClean="0">
                <a:latin typeface="Times New Roman" pitchFamily="18" charset="0"/>
              </a:rPr>
              <a:t>V</a:t>
            </a:r>
            <a:r>
              <a:rPr lang="zh-CN" altLang="en-US" smtClean="0">
                <a:latin typeface="Times New Roman" pitchFamily="18" charset="0"/>
              </a:rPr>
              <a:t>，</a:t>
            </a:r>
            <a:r>
              <a:rPr lang="en-US" altLang="zh-CN" i="1" smtClean="0">
                <a:latin typeface="Times New Roman" pitchFamily="18" charset="0"/>
              </a:rPr>
              <a:t>T</a:t>
            </a:r>
            <a:r>
              <a:rPr lang="zh-CN" altLang="en-US" smtClean="0">
                <a:latin typeface="Times New Roman" pitchFamily="18" charset="0"/>
              </a:rPr>
              <a:t>，</a:t>
            </a:r>
            <a:r>
              <a:rPr lang="en-US" altLang="zh-CN" i="1" smtClean="0">
                <a:latin typeface="Times New Roman" pitchFamily="18" charset="0"/>
              </a:rPr>
              <a:t>P</a:t>
            </a:r>
            <a:r>
              <a:rPr lang="zh-CN" altLang="en-US" smtClean="0">
                <a:latin typeface="Times New Roman" pitchFamily="18" charset="0"/>
              </a:rPr>
              <a:t>，</a:t>
            </a:r>
            <a:r>
              <a:rPr lang="en-US" altLang="zh-CN" i="1" smtClean="0">
                <a:latin typeface="Times New Roman" pitchFamily="18" charset="0"/>
              </a:rPr>
              <a:t>S</a:t>
            </a:r>
            <a:r>
              <a:rPr lang="en-US" altLang="zh-CN"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G</a:t>
            </a:r>
            <a:r>
              <a:rPr lang="zh-CN" altLang="en-US" smtClean="0">
                <a:latin typeface="Times New Roman" pitchFamily="18" charset="0"/>
              </a:rPr>
              <a:t>产生的句子和句型的区别在于句子满足</a:t>
            </a:r>
            <a:r>
              <a:rPr lang="en-US" altLang="zh-CN" i="1" smtClean="0">
                <a:latin typeface="Times New Roman" pitchFamily="18" charset="0"/>
              </a:rPr>
              <a:t>w</a:t>
            </a:r>
            <a:r>
              <a:rPr lang="en-US" altLang="zh-CN" smtClean="0">
                <a:latin typeface="Times New Roman" pitchFamily="18" charset="0"/>
              </a:rPr>
              <a:t>∈</a:t>
            </a:r>
            <a:r>
              <a:rPr lang="en-US" altLang="zh-CN" i="1" smtClean="0">
                <a:latin typeface="Times New Roman" pitchFamily="18" charset="0"/>
              </a:rPr>
              <a:t>T</a:t>
            </a:r>
            <a:r>
              <a:rPr lang="en-US" altLang="zh-CN" smtClean="0">
                <a:latin typeface="Times New Roman" pitchFamily="18" charset="0"/>
              </a:rPr>
              <a:t>*</a:t>
            </a:r>
            <a:r>
              <a:rPr lang="zh-CN" altLang="en-US" smtClean="0">
                <a:latin typeface="Times New Roman" pitchFamily="18" charset="0"/>
              </a:rPr>
              <a:t>，而句型满足</a:t>
            </a:r>
            <a:r>
              <a:rPr lang="en-US" altLang="zh-CN" i="1" smtClean="0">
                <a:latin typeface="Times New Roman" pitchFamily="18" charset="0"/>
              </a:rPr>
              <a:t>α</a:t>
            </a:r>
            <a:r>
              <a:rPr lang="en-US" altLang="zh-CN" smtClean="0">
                <a:latin typeface="Times New Roman" pitchFamily="18" charset="0"/>
              </a:rPr>
              <a:t>∈(</a:t>
            </a:r>
            <a:r>
              <a:rPr lang="en-US" altLang="zh-CN" i="1" smtClean="0">
                <a:latin typeface="Times New Roman" pitchFamily="18" charset="0"/>
              </a:rPr>
              <a:t>V</a:t>
            </a:r>
            <a:r>
              <a:rPr lang="en-US" altLang="zh-CN" smtClean="0">
                <a:latin typeface="Times New Roman" pitchFamily="18" charset="0"/>
              </a:rPr>
              <a:t>∪</a:t>
            </a:r>
            <a:r>
              <a:rPr lang="en-US" altLang="zh-CN" i="1" smtClean="0">
                <a:latin typeface="Times New Roman" pitchFamily="18" charset="0"/>
              </a:rPr>
              <a:t>T</a:t>
            </a:r>
            <a:r>
              <a:rPr lang="en-US" altLang="zh-CN" smtClean="0">
                <a:latin typeface="Times New Roman" pitchFamily="18" charset="0"/>
              </a:rPr>
              <a:t>)*</a:t>
            </a:r>
          </a:p>
        </p:txBody>
      </p:sp>
      <p:sp>
        <p:nvSpPr>
          <p:cNvPr id="4101" name="矩形 1179651"/>
          <p:cNvSpPr>
            <a:spLocks noChangeArrowheads="1"/>
          </p:cNvSpPr>
          <p:nvPr/>
        </p:nvSpPr>
        <p:spPr bwMode="auto">
          <a:xfrm>
            <a:off x="0" y="3306763"/>
            <a:ext cx="9144000" cy="0"/>
          </a:xfrm>
          <a:prstGeom prst="rect">
            <a:avLst/>
          </a:prstGeom>
          <a:noFill/>
          <a:ln w="9525">
            <a:noFill/>
            <a:miter lim="800000"/>
            <a:headEnd/>
            <a:tailEnd/>
          </a:ln>
        </p:spPr>
        <p:txBody>
          <a:bodyPr/>
          <a:lstStyle/>
          <a:p>
            <a:pPr eaLnBrk="1" hangingPunct="1">
              <a:buFont typeface="Arial" pitchFamily="34" charset="0"/>
              <a:buNone/>
            </a:pPr>
            <a:endParaRPr lang="zh-CN" altLang="en-US"/>
          </a:p>
        </p:txBody>
      </p:sp>
      <p:graphicFrame>
        <p:nvGraphicFramePr>
          <p:cNvPr id="4098" name="对象 1179652"/>
          <p:cNvGraphicFramePr>
            <a:graphicFrameLocks/>
          </p:cNvGraphicFramePr>
          <p:nvPr/>
        </p:nvGraphicFramePr>
        <p:xfrm>
          <a:off x="4572000" y="2500313"/>
          <a:ext cx="292100" cy="409575"/>
        </p:xfrm>
        <a:graphic>
          <a:graphicData uri="http://schemas.openxmlformats.org/presentationml/2006/ole">
            <p:oleObj spid="_x0000_s4098" r:id="rId3" imgW="177646" imgH="241091" progId="">
              <p:embed/>
            </p:oleObj>
          </a:graphicData>
        </a:graphic>
      </p:graphicFrame>
      <p:sp>
        <p:nvSpPr>
          <p:cNvPr id="4102" name="灯片编号占位符 5"/>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buFont typeface="Arial" pitchFamily="34" charset="0"/>
              <a:buNone/>
            </a:pPr>
            <a:fld id="{8DA67F24-1947-447F-A960-749E2FFB431D}" type="slidenum">
              <a:rPr lang="en-US" altLang="zh-CN" sz="1400">
                <a:latin typeface="Arial" pitchFamily="34" charset="0"/>
              </a:rPr>
              <a:pPr algn="r" eaLnBrk="1" hangingPunct="1">
                <a:buFont typeface="Arial" pitchFamily="34" charset="0"/>
                <a:buNone/>
              </a:pPr>
              <a:t>17</a:t>
            </a:fld>
            <a:endParaRPr lang="en-US" altLang="zh-CN" sz="14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blinds(horizontal)">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1">
                                            <p:txEl>
                                              <p:pRg st="1" end="1"/>
                                            </p:txEl>
                                          </p:spTgt>
                                        </p:tgtEl>
                                        <p:attrNameLst>
                                          <p:attrName>style.visibility</p:attrName>
                                        </p:attrNameLst>
                                      </p:cBhvr>
                                      <p:to>
                                        <p:strVal val="visible"/>
                                      </p:to>
                                    </p:set>
                                    <p:animEffect transition="in" filter="blinds(horizontal)">
                                      <p:cBhvr>
                                        <p:cTn id="12" dur="500"/>
                                        <p:tgtEl>
                                          <p:spTgt spid="1179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AC5B1354-E8A5-4304-BBC3-BA6DDA53418F}"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6349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BCF09280-E166-4F36-BB42-F1224FE37063}" type="slidenum">
              <a:rPr altLang="zh-CN" smtClean="0">
                <a:latin typeface="Arial" pitchFamily="34" charset="0"/>
              </a:rPr>
              <a:pPr/>
              <a:t>18</a:t>
            </a:fld>
            <a:endParaRPr lang="zh-CN" altLang="zh-CN" smtClean="0">
              <a:latin typeface="Arial" pitchFamily="34" charset="0"/>
            </a:endParaRPr>
          </a:p>
        </p:txBody>
      </p:sp>
      <p:sp>
        <p:nvSpPr>
          <p:cNvPr id="63492" name="Rectangle 2"/>
          <p:cNvSpPr>
            <a:spLocks noGrp="1" noChangeArrowheads="1"/>
          </p:cNvSpPr>
          <p:nvPr>
            <p:ph type="title" idx="4294967295"/>
          </p:nvPr>
        </p:nvSpPr>
        <p:spPr>
          <a:xfrm>
            <a:off x="1120775" y="333375"/>
            <a:ext cx="7772400" cy="914400"/>
          </a:xfrm>
        </p:spPr>
        <p:txBody>
          <a:bodyPr lIns="92075" tIns="46038" rIns="92075" bIns="46038" anchor="ctr"/>
          <a:lstStyle/>
          <a:p>
            <a:pPr eaLnBrk="1" hangingPunct="1"/>
            <a:r>
              <a:rPr lang="en-US" altLang="zh-CN" smtClean="0">
                <a:latin typeface="Times New Roman" pitchFamily="18" charset="0"/>
              </a:rPr>
              <a:t>2.</a:t>
            </a:r>
            <a:r>
              <a:rPr lang="zh-CN" altLang="en-US" smtClean="0">
                <a:latin typeface="Times New Roman" pitchFamily="18" charset="0"/>
              </a:rPr>
              <a:t>４ 文法的分类</a:t>
            </a:r>
            <a:r>
              <a:rPr lang="en-US" altLang="zh-CN" smtClean="0">
                <a:latin typeface="Times New Roman" pitchFamily="18" charset="0"/>
              </a:rPr>
              <a:t>(Chomsky</a:t>
            </a:r>
            <a:r>
              <a:rPr lang="zh-CN" altLang="en-US" smtClean="0">
                <a:latin typeface="Times New Roman" pitchFamily="18" charset="0"/>
              </a:rPr>
              <a:t>体系</a:t>
            </a:r>
            <a:r>
              <a:rPr lang="en-US" altLang="zh-CN" smtClean="0">
                <a:latin typeface="Times New Roman" pitchFamily="18" charset="0"/>
              </a:rPr>
              <a:t>)</a:t>
            </a:r>
          </a:p>
        </p:txBody>
      </p:sp>
      <p:sp>
        <p:nvSpPr>
          <p:cNvPr id="1025027" name="Rectangle 3"/>
          <p:cNvSpPr>
            <a:spLocks noGrp="1" noChangeArrowheads="1"/>
          </p:cNvSpPr>
          <p:nvPr>
            <p:ph type="body" idx="4294967295"/>
          </p:nvPr>
        </p:nvSpPr>
        <p:spPr>
          <a:xfrm>
            <a:off x="1042988" y="1773238"/>
            <a:ext cx="7308850" cy="3867150"/>
          </a:xfrm>
        </p:spPr>
        <p:txBody>
          <a:bodyPr lIns="92075" tIns="46038" rIns="92075" bIns="46038"/>
          <a:lstStyle/>
          <a:p>
            <a:pPr algn="just" eaLnBrk="1" hangingPunct="1">
              <a:lnSpc>
                <a:spcPct val="120000"/>
              </a:lnSpc>
            </a:pPr>
            <a:r>
              <a:rPr lang="zh-CN" altLang="en-US" sz="2800" smtClean="0">
                <a:latin typeface="Times New Roman" pitchFamily="18" charset="0"/>
              </a:rPr>
              <a:t>根据语言结构的复杂程度（形式语言）</a:t>
            </a:r>
          </a:p>
          <a:p>
            <a:pPr lvl="1" eaLnBrk="1" hangingPunct="1">
              <a:lnSpc>
                <a:spcPct val="120000"/>
              </a:lnSpc>
            </a:pPr>
            <a:r>
              <a:rPr lang="zh-CN" altLang="en-US" sz="2400" smtClean="0">
                <a:latin typeface="Times New Roman" pitchFamily="18" charset="0"/>
              </a:rPr>
              <a:t>涉及文法的复杂程度、分析方法的选择</a:t>
            </a:r>
          </a:p>
          <a:p>
            <a:pPr lvl="1" eaLnBrk="1" hangingPunct="1">
              <a:lnSpc>
                <a:spcPct val="120000"/>
              </a:lnSpc>
            </a:pPr>
            <a:r>
              <a:rPr lang="zh-CN" altLang="en-US" sz="2400" smtClean="0">
                <a:latin typeface="Times New Roman" pitchFamily="18" charset="0"/>
              </a:rPr>
              <a:t>反映文法描述语言的能力</a:t>
            </a:r>
          </a:p>
          <a:p>
            <a:pPr eaLnBrk="1" hangingPunct="1">
              <a:lnSpc>
                <a:spcPct val="120000"/>
              </a:lnSpc>
            </a:pPr>
            <a:r>
              <a:rPr lang="zh-CN" altLang="en-US" sz="2800" smtClean="0">
                <a:latin typeface="Times New Roman" pitchFamily="18" charset="0"/>
              </a:rPr>
              <a:t>如果</a:t>
            </a:r>
            <a:r>
              <a:rPr lang="en-US" altLang="zh-CN" sz="2800" i="1" smtClean="0">
                <a:latin typeface="Times New Roman" pitchFamily="18" charset="0"/>
              </a:rPr>
              <a:t>G</a:t>
            </a:r>
            <a:r>
              <a:rPr lang="zh-CN" altLang="en-US" sz="2800" smtClean="0">
                <a:latin typeface="Times New Roman" pitchFamily="18" charset="0"/>
              </a:rPr>
              <a:t>满足文法定义的要求，则</a:t>
            </a:r>
            <a:r>
              <a:rPr lang="zh-CN" altLang="en-US" sz="2800" i="1" smtClean="0">
                <a:latin typeface="Times New Roman" pitchFamily="18" charset="0"/>
              </a:rPr>
              <a:t>Ｇ</a:t>
            </a:r>
            <a:r>
              <a:rPr lang="zh-CN" altLang="en-US" sz="2800" smtClean="0">
                <a:latin typeface="Times New Roman" pitchFamily="18" charset="0"/>
              </a:rPr>
              <a:t>是</a:t>
            </a:r>
            <a:r>
              <a:rPr lang="zh-CN" altLang="en-US" sz="2800" smtClean="0">
                <a:solidFill>
                  <a:srgbClr val="FF0000"/>
                </a:solidFill>
                <a:latin typeface="Times New Roman" pitchFamily="18" charset="0"/>
              </a:rPr>
              <a:t>０型文法</a:t>
            </a:r>
            <a:r>
              <a:rPr lang="zh-CN" altLang="en-US" sz="2800" smtClean="0">
                <a:latin typeface="Times New Roman" pitchFamily="18" charset="0"/>
              </a:rPr>
              <a:t>（短语结构文法</a:t>
            </a:r>
            <a:r>
              <a:rPr lang="en-US" altLang="zh-CN" sz="2800" smtClean="0">
                <a:latin typeface="Times New Roman" pitchFamily="18" charset="0"/>
              </a:rPr>
              <a:t>PSG: Phrase Structure Grammar </a:t>
            </a:r>
            <a:r>
              <a:rPr lang="zh-CN" altLang="en-US" sz="2800" smtClean="0">
                <a:latin typeface="Times New Roman" pitchFamily="18" charset="0"/>
              </a:rPr>
              <a:t>）。</a:t>
            </a:r>
          </a:p>
          <a:p>
            <a:pPr algn="just" eaLnBrk="1" hangingPunct="1">
              <a:lnSpc>
                <a:spcPct val="120000"/>
              </a:lnSpc>
            </a:pP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G</a:t>
            </a:r>
            <a:r>
              <a:rPr lang="en-US" altLang="zh-CN" sz="2800" smtClean="0">
                <a:latin typeface="Times New Roman" pitchFamily="18" charset="0"/>
              </a:rPr>
              <a:t>)</a:t>
            </a:r>
            <a:r>
              <a:rPr lang="zh-CN" altLang="en-US" sz="2800" smtClean="0">
                <a:latin typeface="Times New Roman" pitchFamily="18" charset="0"/>
              </a:rPr>
              <a:t>为</a:t>
            </a:r>
            <a:r>
              <a:rPr lang="en-US" altLang="zh-CN" sz="2800" smtClean="0">
                <a:latin typeface="Times New Roman" pitchFamily="18" charset="0"/>
              </a:rPr>
              <a:t>PSL</a:t>
            </a:r>
            <a:r>
              <a:rPr lang="zh-CN" altLang="en-US" sz="2800"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box(out)">
                                      <p:cBhvr>
                                        <p:cTn id="7" dur="500"/>
                                        <p:tgtEl>
                                          <p:spTgt spid="10250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1025027">
                                            <p:txEl>
                                              <p:pRg st="1" end="1"/>
                                            </p:txEl>
                                          </p:spTgt>
                                        </p:tgtEl>
                                        <p:attrNameLst>
                                          <p:attrName>style.visibility</p:attrName>
                                        </p:attrNameLst>
                                      </p:cBhvr>
                                      <p:to>
                                        <p:strVal val="visible"/>
                                      </p:to>
                                    </p:set>
                                    <p:animEffect transition="in" filter="box(out)">
                                      <p:cBhvr>
                                        <p:cTn id="10" dur="500"/>
                                        <p:tgtEl>
                                          <p:spTgt spid="10250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025027">
                                            <p:txEl>
                                              <p:pRg st="2" end="2"/>
                                            </p:txEl>
                                          </p:spTgt>
                                        </p:tgtEl>
                                        <p:attrNameLst>
                                          <p:attrName>style.visibility</p:attrName>
                                        </p:attrNameLst>
                                      </p:cBhvr>
                                      <p:to>
                                        <p:strVal val="visible"/>
                                      </p:to>
                                    </p:set>
                                    <p:animEffect transition="in" filter="box(out)">
                                      <p:cBhvr>
                                        <p:cTn id="13" dur="500"/>
                                        <p:tgtEl>
                                          <p:spTgt spid="10250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5027">
                                            <p:txEl>
                                              <p:pRg st="3" end="3"/>
                                            </p:txEl>
                                          </p:spTgt>
                                        </p:tgtEl>
                                        <p:attrNameLst>
                                          <p:attrName>style.visibility</p:attrName>
                                        </p:attrNameLst>
                                      </p:cBhvr>
                                      <p:to>
                                        <p:strVal val="visible"/>
                                      </p:to>
                                    </p:set>
                                    <p:animEffect transition="in" filter="box(out)">
                                      <p:cBhvr>
                                        <p:cTn id="18" dur="500"/>
                                        <p:tgtEl>
                                          <p:spTgt spid="102502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5027">
                                            <p:txEl>
                                              <p:pRg st="4" end="4"/>
                                            </p:txEl>
                                          </p:spTgt>
                                        </p:tgtEl>
                                        <p:attrNameLst>
                                          <p:attrName>style.visibility</p:attrName>
                                        </p:attrNameLst>
                                      </p:cBhvr>
                                      <p:to>
                                        <p:strVal val="visible"/>
                                      </p:to>
                                    </p:set>
                                    <p:animEffect transition="in" filter="box(out)">
                                      <p:cBhvr>
                                        <p:cTn id="23" dur="500"/>
                                        <p:tgtEl>
                                          <p:spTgt spid="102502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bject 2"/>
          <p:cNvSpPr>
            <a:spLocks noChangeArrowheads="1"/>
          </p:cNvSpPr>
          <p:nvPr/>
        </p:nvSpPr>
        <p:spPr bwMode="auto">
          <a:xfrm>
            <a:off x="0" y="0"/>
            <a:ext cx="115888" cy="10795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zh-CN" altLang="zh-CN"/>
          </a:p>
        </p:txBody>
      </p:sp>
      <p:sp>
        <p:nvSpPr>
          <p:cNvPr id="64515" name="object 4"/>
          <p:cNvSpPr txBox="1">
            <a:spLocks noChangeArrowheads="1"/>
          </p:cNvSpPr>
          <p:nvPr/>
        </p:nvSpPr>
        <p:spPr bwMode="auto">
          <a:xfrm>
            <a:off x="285750" y="1428750"/>
            <a:ext cx="8326438" cy="4449763"/>
          </a:xfrm>
          <a:prstGeom prst="rect">
            <a:avLst/>
          </a:prstGeom>
          <a:noFill/>
          <a:ln w="9525">
            <a:noFill/>
            <a:miter lim="800000"/>
            <a:headEnd/>
            <a:tailEnd/>
          </a:ln>
        </p:spPr>
        <p:txBody>
          <a:bodyPr lIns="0" tIns="12750" rIns="0" bIns="0">
            <a:spAutoFit/>
          </a:bodyPr>
          <a:lstStyle/>
          <a:p>
            <a:endParaRPr lang="zh-CN" altLang="zh-CN" sz="2900" dirty="0">
              <a:cs typeface="Times New Roman" pitchFamily="18" charset="0"/>
            </a:endParaRPr>
          </a:p>
          <a:p>
            <a:pPr>
              <a:spcBef>
                <a:spcPts val="675"/>
              </a:spcBef>
            </a:pPr>
            <a:r>
              <a:rPr lang="zh-CN" altLang="zh-CN" sz="2800" dirty="0">
                <a:cs typeface="Times New Roman" pitchFamily="18" charset="0"/>
              </a:rPr>
              <a:t>0</a:t>
            </a:r>
            <a:r>
              <a:rPr lang="zh-CN" sz="2800" dirty="0">
                <a:latin typeface="宋体" pitchFamily="2" charset="-122"/>
              </a:rPr>
              <a:t>型文法</a:t>
            </a:r>
            <a:r>
              <a:rPr lang="zh-CN" altLang="zh-CN" sz="2800" dirty="0">
                <a:cs typeface="Times New Roman" pitchFamily="18" charset="0"/>
              </a:rPr>
              <a:t>(</a:t>
            </a:r>
            <a:r>
              <a:rPr lang="zh-CN" sz="2800" dirty="0">
                <a:latin typeface="宋体" pitchFamily="2" charset="-122"/>
              </a:rPr>
              <a:t>短语文法或无限制文法</a:t>
            </a:r>
            <a:r>
              <a:rPr lang="zh-CN" altLang="zh-CN" sz="2800" dirty="0">
                <a:cs typeface="Times New Roman" pitchFamily="18" charset="0"/>
              </a:rPr>
              <a:t>)</a:t>
            </a:r>
          </a:p>
          <a:p>
            <a:pPr>
              <a:spcBef>
                <a:spcPts val="725"/>
              </a:spcBef>
              <a:buFontTx/>
              <a:buChar char="•"/>
            </a:pPr>
            <a:r>
              <a:rPr lang="zh-CN" altLang="zh-CN" sz="2800" dirty="0">
                <a:cs typeface="Times New Roman" pitchFamily="18" charset="0"/>
              </a:rPr>
              <a:t>P</a:t>
            </a:r>
            <a:r>
              <a:rPr lang="zh-CN" sz="2800" dirty="0">
                <a:latin typeface="宋体" pitchFamily="2" charset="-122"/>
              </a:rPr>
              <a:t>中产生式</a:t>
            </a:r>
            <a:r>
              <a:rPr lang="zh-CN" sz="2800" dirty="0">
                <a:latin typeface="Symbol" pitchFamily="18" charset="2"/>
              </a:rPr>
              <a:t></a:t>
            </a:r>
            <a:r>
              <a:rPr lang="zh-CN" altLang="en-US" sz="2800" dirty="0"/>
              <a:t>其中</a:t>
            </a:r>
            <a:r>
              <a:rPr lang="en-US" altLang="zh-CN" sz="2800" i="1" dirty="0"/>
              <a:t>α</a:t>
            </a:r>
            <a:r>
              <a:rPr lang="en-US" altLang="zh-CN" sz="2800" dirty="0"/>
              <a:t>∈(</a:t>
            </a:r>
            <a:r>
              <a:rPr lang="zh-CN" altLang="en-US" sz="2800" i="1" dirty="0"/>
              <a:t>Ｖ</a:t>
            </a:r>
            <a:r>
              <a:rPr lang="zh-CN" altLang="en-US" sz="2800" dirty="0"/>
              <a:t>∪</a:t>
            </a:r>
            <a:r>
              <a:rPr lang="en-US" altLang="zh-CN" sz="2800" i="1" dirty="0"/>
              <a:t>T</a:t>
            </a:r>
            <a:r>
              <a:rPr lang="en-US" altLang="zh-CN" sz="2800" dirty="0"/>
              <a:t>)</a:t>
            </a:r>
            <a:r>
              <a:rPr lang="en-US" altLang="zh-CN" sz="2800" baseline="30000" dirty="0"/>
              <a:t>+</a:t>
            </a:r>
            <a:r>
              <a:rPr lang="zh-CN" altLang="en-US" sz="2800" dirty="0"/>
              <a:t>，且</a:t>
            </a:r>
            <a:r>
              <a:rPr lang="en-US" altLang="zh-CN" sz="2800" i="1" dirty="0"/>
              <a:t>α</a:t>
            </a:r>
            <a:r>
              <a:rPr lang="zh-CN" altLang="en-US" sz="2800" dirty="0"/>
              <a:t>中至少有</a:t>
            </a:r>
            <a:r>
              <a:rPr lang="zh-CN" altLang="en-US" sz="2800" i="1" dirty="0"/>
              <a:t>Ｖ</a:t>
            </a:r>
            <a:r>
              <a:rPr lang="zh-CN" altLang="en-US" sz="2800" dirty="0"/>
              <a:t>中元素的一个出现。</a:t>
            </a:r>
            <a:r>
              <a:rPr lang="en-US" altLang="zh-CN" sz="2800" i="1" dirty="0"/>
              <a:t>β</a:t>
            </a:r>
            <a:r>
              <a:rPr lang="en-US" altLang="zh-CN" sz="2800" dirty="0"/>
              <a:t>∈(</a:t>
            </a:r>
            <a:r>
              <a:rPr lang="zh-CN" altLang="en-US" sz="2800" i="1" dirty="0"/>
              <a:t>Ｖ</a:t>
            </a:r>
            <a:r>
              <a:rPr lang="zh-CN" altLang="en-US" sz="2800" dirty="0"/>
              <a:t>∪</a:t>
            </a:r>
            <a:r>
              <a:rPr lang="en-US" altLang="zh-CN" sz="2800" i="1" dirty="0"/>
              <a:t>T</a:t>
            </a:r>
            <a:r>
              <a:rPr lang="en-US" altLang="zh-CN" sz="2800" dirty="0"/>
              <a:t>)</a:t>
            </a:r>
            <a:r>
              <a:rPr lang="en-US" altLang="zh-CN" sz="2800" baseline="30000" dirty="0"/>
              <a:t>*</a:t>
            </a:r>
            <a:r>
              <a:rPr lang="zh-CN" altLang="en-US" sz="2800" dirty="0"/>
              <a:t>。</a:t>
            </a:r>
            <a:endParaRPr lang="zh-CN" altLang="zh-CN" sz="2800" dirty="0">
              <a:cs typeface="Times New Roman" pitchFamily="18" charset="0"/>
            </a:endParaRPr>
          </a:p>
          <a:p>
            <a:pPr>
              <a:spcBef>
                <a:spcPts val="625"/>
              </a:spcBef>
              <a:buFont typeface="Times New Roman" pitchFamily="18" charset="0"/>
              <a:buChar char="•"/>
            </a:pPr>
            <a:r>
              <a:rPr lang="zh-CN" sz="2800" dirty="0">
                <a:latin typeface="宋体" pitchFamily="2" charset="-122"/>
              </a:rPr>
              <a:t>注：</a:t>
            </a:r>
            <a:r>
              <a:rPr lang="zh-CN" altLang="zh-CN" sz="2800" dirty="0">
                <a:cs typeface="Times New Roman" pitchFamily="18" charset="0"/>
              </a:rPr>
              <a:t>a)</a:t>
            </a:r>
            <a:r>
              <a:rPr lang="zh-CN" sz="2800" dirty="0">
                <a:latin typeface="宋体" pitchFamily="2" charset="-122"/>
              </a:rPr>
              <a:t>识别</a:t>
            </a:r>
            <a:r>
              <a:rPr lang="zh-CN" altLang="zh-CN" sz="2800" dirty="0">
                <a:cs typeface="Times New Roman" pitchFamily="18" charset="0"/>
              </a:rPr>
              <a:t>0</a:t>
            </a:r>
            <a:r>
              <a:rPr lang="zh-CN" sz="2800" dirty="0">
                <a:latin typeface="宋体" pitchFamily="2" charset="-122"/>
              </a:rPr>
              <a:t>型语言的自动机称为图灵机</a:t>
            </a:r>
            <a:r>
              <a:rPr lang="zh-CN" altLang="zh-CN" sz="2800" dirty="0">
                <a:cs typeface="Times New Roman" pitchFamily="18" charset="0"/>
              </a:rPr>
              <a:t>(TM).</a:t>
            </a:r>
          </a:p>
          <a:p>
            <a:pPr>
              <a:spcBef>
                <a:spcPts val="675"/>
              </a:spcBef>
              <a:buFontTx/>
              <a:buChar char="•"/>
            </a:pPr>
            <a:r>
              <a:rPr lang="zh-CN" altLang="zh-CN" sz="2800" dirty="0">
                <a:cs typeface="Times New Roman" pitchFamily="18" charset="0"/>
              </a:rPr>
              <a:t>b)0</a:t>
            </a:r>
            <a:r>
              <a:rPr lang="zh-CN" sz="2800" dirty="0">
                <a:latin typeface="宋体" pitchFamily="2" charset="-122"/>
              </a:rPr>
              <a:t>型文法是对产生式限制最少的文法。</a:t>
            </a:r>
          </a:p>
          <a:p>
            <a:pPr>
              <a:spcBef>
                <a:spcPts val="675"/>
              </a:spcBef>
              <a:buFontTx/>
              <a:buChar char="•"/>
            </a:pPr>
            <a:r>
              <a:rPr lang="zh-CN" altLang="zh-CN" sz="2800" dirty="0">
                <a:cs typeface="Times New Roman" pitchFamily="18" charset="0"/>
              </a:rPr>
              <a:t>c)</a:t>
            </a:r>
            <a:r>
              <a:rPr lang="zh-CN" sz="2800" dirty="0">
                <a:latin typeface="宋体" pitchFamily="2" charset="-122"/>
              </a:rPr>
              <a:t>任何</a:t>
            </a:r>
            <a:r>
              <a:rPr lang="zh-CN" altLang="zh-CN" sz="2800" dirty="0">
                <a:cs typeface="Times New Roman" pitchFamily="18" charset="0"/>
              </a:rPr>
              <a:t>0</a:t>
            </a:r>
            <a:r>
              <a:rPr lang="zh-CN" sz="2800" dirty="0">
                <a:latin typeface="宋体" pitchFamily="2" charset="-122"/>
              </a:rPr>
              <a:t>型语言都是递归可枚举的。</a:t>
            </a:r>
          </a:p>
          <a:p>
            <a:pPr>
              <a:lnSpc>
                <a:spcPct val="105000"/>
              </a:lnSpc>
              <a:spcBef>
                <a:spcPts val="500"/>
              </a:spcBef>
              <a:buFontTx/>
              <a:buChar char="•"/>
            </a:pPr>
            <a:r>
              <a:rPr lang="zh-CN" altLang="zh-CN" sz="2800" dirty="0">
                <a:cs typeface="Times New Roman" pitchFamily="18" charset="0"/>
              </a:rPr>
              <a:t>d)</a:t>
            </a:r>
            <a:r>
              <a:rPr lang="zh-CN" sz="2800" dirty="0">
                <a:latin typeface="宋体" pitchFamily="2" charset="-122"/>
              </a:rPr>
              <a:t>对</a:t>
            </a:r>
            <a:r>
              <a:rPr lang="zh-CN" altLang="zh-CN" sz="2800" dirty="0">
                <a:cs typeface="Times New Roman" pitchFamily="18" charset="0"/>
              </a:rPr>
              <a:t>0</a:t>
            </a:r>
            <a:r>
              <a:rPr lang="zh-CN" sz="2800" dirty="0">
                <a:latin typeface="宋体" pitchFamily="2" charset="-122"/>
              </a:rPr>
              <a:t>型文法产生式的形式作某些限制，可得到其 他类型文法的定义。</a:t>
            </a:r>
          </a:p>
        </p:txBody>
      </p:sp>
      <p:sp>
        <p:nvSpPr>
          <p:cNvPr id="64516" name="标题 5"/>
          <p:cNvSpPr>
            <a:spLocks noGrp="1"/>
          </p:cNvSpPr>
          <p:nvPr>
            <p:ph type="title"/>
          </p:nvPr>
        </p:nvSpPr>
        <p:spPr>
          <a:xfrm>
            <a:off x="857250" y="285750"/>
            <a:ext cx="7793038" cy="766763"/>
          </a:xfrm>
        </p:spPr>
        <p:txBody>
          <a:bodyPr/>
          <a:lstStyle/>
          <a:p>
            <a:pPr algn="ctr"/>
            <a:r>
              <a:rPr lang="en-US" altLang="zh-CN" sz="4000" smtClean="0">
                <a:latin typeface="Times New Roman" pitchFamily="18" charset="0"/>
              </a:rPr>
              <a:t>0.  </a:t>
            </a:r>
            <a:r>
              <a:rPr lang="zh-CN" altLang="en-US" sz="4000" smtClean="0">
                <a:latin typeface="Times New Roman" pitchFamily="18" charset="0"/>
              </a:rPr>
              <a:t>短语结构文法</a:t>
            </a:r>
            <a:r>
              <a:rPr lang="en-US" altLang="zh-CN" sz="4000" smtClean="0">
                <a:latin typeface="Times New Roman" pitchFamily="18" charset="0"/>
              </a:rPr>
              <a:t>(PSG)</a:t>
            </a:r>
            <a:endParaRPr lang="zh-CN" altLang="en-US" sz="4000"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619250" y="381000"/>
            <a:ext cx="6196013" cy="600075"/>
          </a:xfrm>
        </p:spPr>
        <p:txBody>
          <a:bodyPr lIns="92075" tIns="46038" rIns="92075" bIns="46038" anchor="ctr"/>
          <a:lstStyle/>
          <a:p>
            <a:pPr eaLnBrk="1" hangingPunct="1"/>
            <a:r>
              <a:rPr lang="en-US" altLang="zh-CN" smtClean="0">
                <a:latin typeface="Times New Roman" pitchFamily="18" charset="0"/>
              </a:rPr>
              <a:t>1.2 </a:t>
            </a:r>
            <a:r>
              <a:rPr lang="zh-CN" altLang="en-US" smtClean="0">
                <a:latin typeface="Times New Roman" pitchFamily="18" charset="0"/>
              </a:rPr>
              <a:t>程序设计语言的翻译</a:t>
            </a:r>
          </a:p>
        </p:txBody>
      </p:sp>
      <p:sp>
        <p:nvSpPr>
          <p:cNvPr id="928771" name="Rectangle 3"/>
          <p:cNvSpPr>
            <a:spLocks noGrp="1" noChangeArrowheads="1"/>
          </p:cNvSpPr>
          <p:nvPr>
            <p:ph type="body" idx="4294967295"/>
          </p:nvPr>
        </p:nvSpPr>
        <p:spPr>
          <a:xfrm>
            <a:off x="533400" y="1484313"/>
            <a:ext cx="8458200" cy="3316287"/>
          </a:xfrm>
        </p:spPr>
        <p:txBody>
          <a:bodyPr lIns="92075" tIns="46038" rIns="92075" bIns="46038"/>
          <a:lstStyle/>
          <a:p>
            <a:pPr marL="0" indent="0" eaLnBrk="1" hangingPunct="1">
              <a:lnSpc>
                <a:spcPct val="120000"/>
              </a:lnSpc>
            </a:pPr>
            <a:r>
              <a:rPr lang="zh-CN" altLang="en-US" sz="3400" smtClean="0">
                <a:latin typeface="Times New Roman" pitchFamily="18" charset="0"/>
              </a:rPr>
              <a:t>翻译程序</a:t>
            </a:r>
            <a:r>
              <a:rPr lang="en-US" altLang="zh-CN" sz="3400" smtClean="0">
                <a:latin typeface="Times New Roman" pitchFamily="18" charset="0"/>
              </a:rPr>
              <a:t>(Translator)</a:t>
            </a:r>
          </a:p>
          <a:p>
            <a:pPr marL="0" indent="0" eaLnBrk="1" hangingPunct="1">
              <a:lnSpc>
                <a:spcPct val="120000"/>
              </a:lnSpc>
              <a:buFont typeface="Wingdings" pitchFamily="2" charset="2"/>
              <a:buNone/>
            </a:pPr>
            <a:r>
              <a:rPr lang="zh-CN" altLang="en-US" sz="3300" smtClean="0">
                <a:latin typeface="Times New Roman" pitchFamily="18" charset="0"/>
              </a:rPr>
              <a:t>将某一种语言描述的程序</a:t>
            </a:r>
            <a:r>
              <a:rPr lang="en-US" altLang="zh-CN" sz="3300" smtClean="0">
                <a:latin typeface="Times New Roman" pitchFamily="18" charset="0"/>
              </a:rPr>
              <a:t>(</a:t>
            </a:r>
            <a:r>
              <a:rPr lang="zh-CN" altLang="en-US" sz="3300" smtClean="0">
                <a:latin typeface="Times New Roman" pitchFamily="18" charset="0"/>
              </a:rPr>
              <a:t>源程序</a:t>
            </a:r>
            <a:r>
              <a:rPr lang="en-US" altLang="zh-CN" sz="3300" smtClean="0">
                <a:latin typeface="Times New Roman" pitchFamily="18" charset="0"/>
              </a:rPr>
              <a:t>——Source Program)</a:t>
            </a:r>
            <a:r>
              <a:rPr lang="zh-CN" altLang="en-US" sz="3300" smtClean="0">
                <a:latin typeface="Times New Roman" pitchFamily="18" charset="0"/>
              </a:rPr>
              <a:t>翻译成等价的另一种语言描述的程序</a:t>
            </a:r>
            <a:r>
              <a:rPr lang="en-US" altLang="zh-CN" sz="3300" smtClean="0">
                <a:latin typeface="Times New Roman" pitchFamily="18" charset="0"/>
              </a:rPr>
              <a:t>(</a:t>
            </a:r>
            <a:r>
              <a:rPr lang="zh-CN" altLang="en-US" sz="3300" smtClean="0">
                <a:latin typeface="Times New Roman" pitchFamily="18" charset="0"/>
              </a:rPr>
              <a:t>目标程序</a:t>
            </a:r>
            <a:r>
              <a:rPr lang="en-US" altLang="zh-CN" sz="3300" smtClean="0">
                <a:latin typeface="Times New Roman" pitchFamily="18" charset="0"/>
              </a:rPr>
              <a:t>——Object Program)</a:t>
            </a:r>
            <a:r>
              <a:rPr lang="zh-CN" altLang="en-US" sz="3300" smtClean="0">
                <a:latin typeface="Times New Roman" pitchFamily="18" charset="0"/>
              </a:rPr>
              <a:t>的程序。</a:t>
            </a:r>
          </a:p>
        </p:txBody>
      </p:sp>
      <p:sp>
        <p:nvSpPr>
          <p:cNvPr id="928772" name="Rectangle 4"/>
          <p:cNvSpPr>
            <a:spLocks noChangeArrowheads="1"/>
          </p:cNvSpPr>
          <p:nvPr/>
        </p:nvSpPr>
        <p:spPr bwMode="auto">
          <a:xfrm>
            <a:off x="3587750" y="4806950"/>
            <a:ext cx="2208213" cy="901700"/>
          </a:xfrm>
          <a:prstGeom prst="rect">
            <a:avLst/>
          </a:prstGeom>
          <a:noFill/>
          <a:ln w="38100">
            <a:solidFill>
              <a:schemeClr val="tx1"/>
            </a:solidFill>
            <a:miter lim="800000"/>
            <a:headEnd/>
            <a:tailEnd/>
          </a:ln>
        </p:spPr>
        <p:txBody>
          <a:bodyPr wrap="none" lIns="92075" tIns="46038" rIns="92075" bIns="46038" anchor="ctr"/>
          <a:lstStyle/>
          <a:p>
            <a:pPr algn="ctr">
              <a:buFont typeface="Wingdings" pitchFamily="2" charset="2"/>
              <a:buNone/>
            </a:pPr>
            <a:r>
              <a:rPr lang="zh-CN" altLang="en-US" sz="3200" b="1">
                <a:latin typeface="Times New Roman" pitchFamily="18" charset="0"/>
                <a:ea typeface="楷体_GB2312" pitchFamily="49" charset="-122"/>
              </a:rPr>
              <a:t>翻译程序</a:t>
            </a:r>
          </a:p>
        </p:txBody>
      </p:sp>
      <p:sp>
        <p:nvSpPr>
          <p:cNvPr id="928773" name="Line 5"/>
          <p:cNvSpPr>
            <a:spLocks noChangeShapeType="1"/>
          </p:cNvSpPr>
          <p:nvPr/>
        </p:nvSpPr>
        <p:spPr bwMode="auto">
          <a:xfrm>
            <a:off x="5867400" y="5257800"/>
            <a:ext cx="838200" cy="0"/>
          </a:xfrm>
          <a:prstGeom prst="line">
            <a:avLst/>
          </a:prstGeom>
          <a:noFill/>
          <a:ln w="38100" cmpd="dbl">
            <a:solidFill>
              <a:schemeClr val="tx1"/>
            </a:solidFill>
            <a:round/>
            <a:headEnd type="none" w="sm" len="sm"/>
            <a:tailEnd type="stealth" w="med" len="lg"/>
          </a:ln>
        </p:spPr>
        <p:txBody>
          <a:bodyPr/>
          <a:lstStyle/>
          <a:p>
            <a:endParaRPr lang="zh-CN" altLang="en-US"/>
          </a:p>
        </p:txBody>
      </p:sp>
      <p:sp>
        <p:nvSpPr>
          <p:cNvPr id="928774" name="Line 6"/>
          <p:cNvSpPr>
            <a:spLocks noChangeShapeType="1"/>
          </p:cNvSpPr>
          <p:nvPr/>
        </p:nvSpPr>
        <p:spPr bwMode="auto">
          <a:xfrm>
            <a:off x="2362200" y="5257800"/>
            <a:ext cx="1143000" cy="0"/>
          </a:xfrm>
          <a:prstGeom prst="line">
            <a:avLst/>
          </a:prstGeom>
          <a:noFill/>
          <a:ln w="38100" cmpd="dbl">
            <a:solidFill>
              <a:schemeClr val="tx1"/>
            </a:solidFill>
            <a:round/>
            <a:headEnd type="none" w="sm" len="sm"/>
            <a:tailEnd type="stealth" w="med" len="lg"/>
          </a:ln>
        </p:spPr>
        <p:txBody>
          <a:bodyPr/>
          <a:lstStyle/>
          <a:p>
            <a:endParaRPr lang="zh-CN" altLang="en-US"/>
          </a:p>
        </p:txBody>
      </p:sp>
      <p:sp>
        <p:nvSpPr>
          <p:cNvPr id="928775" name="Rectangle 7"/>
          <p:cNvSpPr>
            <a:spLocks noChangeArrowheads="1"/>
          </p:cNvSpPr>
          <p:nvPr/>
        </p:nvSpPr>
        <p:spPr bwMode="auto">
          <a:xfrm>
            <a:off x="827088" y="4953000"/>
            <a:ext cx="1419225" cy="519113"/>
          </a:xfrm>
          <a:prstGeom prst="rect">
            <a:avLst/>
          </a:prstGeom>
          <a:noFill/>
          <a:ln w="9525">
            <a:noFill/>
            <a:miter lim="800000"/>
            <a:headEnd/>
            <a:tailEnd/>
          </a:ln>
        </p:spPr>
        <p:txBody>
          <a:bodyPr lIns="92075" tIns="46038" rIns="92075" bIns="46038">
            <a:spAutoFit/>
          </a:bodyPr>
          <a:lstStyle/>
          <a:p>
            <a:pPr>
              <a:buFont typeface="Wingdings" pitchFamily="2" charset="2"/>
              <a:buNone/>
            </a:pPr>
            <a:r>
              <a:rPr lang="zh-CN" altLang="en-US" sz="2800" b="1" i="1">
                <a:latin typeface="Times New Roman" pitchFamily="18" charset="0"/>
                <a:ea typeface="楷体_GB2312" pitchFamily="49" charset="-122"/>
              </a:rPr>
              <a:t>源程序</a:t>
            </a:r>
          </a:p>
        </p:txBody>
      </p:sp>
      <p:sp>
        <p:nvSpPr>
          <p:cNvPr id="928776" name="Rectangle 8"/>
          <p:cNvSpPr>
            <a:spLocks noChangeArrowheads="1"/>
          </p:cNvSpPr>
          <p:nvPr/>
        </p:nvSpPr>
        <p:spPr bwMode="auto">
          <a:xfrm>
            <a:off x="6765925" y="5043488"/>
            <a:ext cx="1768475" cy="519112"/>
          </a:xfrm>
          <a:prstGeom prst="rect">
            <a:avLst/>
          </a:prstGeom>
          <a:noFill/>
          <a:ln w="9525">
            <a:noFill/>
            <a:miter lim="800000"/>
            <a:headEnd/>
            <a:tailEnd/>
          </a:ln>
        </p:spPr>
        <p:txBody>
          <a:bodyPr lIns="92075" tIns="46038" rIns="92075" bIns="46038">
            <a:spAutoFit/>
          </a:bodyPr>
          <a:lstStyle/>
          <a:p>
            <a:pPr>
              <a:buFont typeface="Wingdings" pitchFamily="2" charset="2"/>
              <a:buNone/>
            </a:pPr>
            <a:r>
              <a:rPr lang="zh-CN" altLang="en-US" sz="2800" b="1" i="1">
                <a:latin typeface="Times New Roman" pitchFamily="18" charset="0"/>
                <a:ea typeface="楷体_GB2312" pitchFamily="49" charset="-122"/>
              </a:rPr>
              <a:t>目标程序</a:t>
            </a:r>
          </a:p>
        </p:txBody>
      </p:sp>
      <p:sp>
        <p:nvSpPr>
          <p:cNvPr id="928777" name="Rectangle 9"/>
          <p:cNvSpPr>
            <a:spLocks noChangeArrowheads="1"/>
          </p:cNvSpPr>
          <p:nvPr/>
        </p:nvSpPr>
        <p:spPr bwMode="auto">
          <a:xfrm>
            <a:off x="685800" y="5562600"/>
            <a:ext cx="1878013" cy="457200"/>
          </a:xfrm>
          <a:prstGeom prst="rect">
            <a:avLst/>
          </a:prstGeom>
          <a:noFill/>
          <a:ln w="9525">
            <a:noFill/>
            <a:miter lim="800000"/>
            <a:headEnd/>
            <a:tailEnd/>
          </a:ln>
        </p:spPr>
        <p:txBody>
          <a:bodyPr wrap="none" lIns="92075" tIns="46038" rIns="92075" bIns="46038">
            <a:spAutoFit/>
          </a:bodyPr>
          <a:lstStyle/>
          <a:p>
            <a:pPr>
              <a:buFont typeface="Wingdings" pitchFamily="2" charset="2"/>
              <a:buNone/>
            </a:pPr>
            <a:r>
              <a:rPr lang="en-US" altLang="zh-CN" sz="2400" b="1">
                <a:latin typeface="Times New Roman" pitchFamily="18" charset="0"/>
              </a:rPr>
              <a:t>(*.C / *.PAS)</a:t>
            </a:r>
          </a:p>
        </p:txBody>
      </p:sp>
      <p:sp>
        <p:nvSpPr>
          <p:cNvPr id="928778" name="Rectangle 10"/>
          <p:cNvSpPr>
            <a:spLocks noChangeArrowheads="1"/>
          </p:cNvSpPr>
          <p:nvPr/>
        </p:nvSpPr>
        <p:spPr bwMode="auto">
          <a:xfrm>
            <a:off x="6477000" y="5562600"/>
            <a:ext cx="2300288" cy="457200"/>
          </a:xfrm>
          <a:prstGeom prst="rect">
            <a:avLst/>
          </a:prstGeom>
          <a:noFill/>
          <a:ln w="9525">
            <a:noFill/>
            <a:miter lim="800000"/>
            <a:headEnd/>
            <a:tailEnd/>
          </a:ln>
        </p:spPr>
        <p:txBody>
          <a:bodyPr wrap="none" lIns="92075" tIns="46038" rIns="92075" bIns="46038">
            <a:spAutoFit/>
          </a:bodyPr>
          <a:lstStyle/>
          <a:p>
            <a:pPr>
              <a:buFont typeface="Wingdings" pitchFamily="2" charset="2"/>
              <a:buNone/>
            </a:pPr>
            <a:r>
              <a:rPr lang="en-US" altLang="zh-CN" sz="2400" b="1">
                <a:latin typeface="Times New Roman" pitchFamily="18" charset="0"/>
              </a:rPr>
              <a:t>(*.OBJ / *.EXE)</a:t>
            </a:r>
          </a:p>
        </p:txBody>
      </p:sp>
      <p:sp>
        <p:nvSpPr>
          <p:cNvPr id="37899" name="日期占位符 3"/>
          <p:cNvSpPr txBox="1">
            <a:spLocks noGrp="1"/>
          </p:cNvSpPr>
          <p:nvPr/>
        </p:nvSpPr>
        <p:spPr bwMode="auto">
          <a:xfrm>
            <a:off x="457200" y="6245225"/>
            <a:ext cx="2133600" cy="476250"/>
          </a:xfrm>
          <a:prstGeom prst="rect">
            <a:avLst/>
          </a:prstGeom>
          <a:noFill/>
          <a:ln w="9525">
            <a:noFill/>
            <a:miter lim="800000"/>
            <a:headEnd/>
            <a:tailEnd/>
          </a:ln>
        </p:spPr>
        <p:txBody>
          <a:bodyPr/>
          <a:lstStyle/>
          <a:p>
            <a:pPr eaLnBrk="1" hangingPunct="1">
              <a:buFont typeface="Arial" pitchFamily="34" charset="0"/>
              <a:buNone/>
            </a:pPr>
            <a:fld id="{6DC6A697-29FB-498E-A85D-88D2C5DD4F00}" type="datetime1">
              <a:rPr lang="zh-CN" altLang="en-US" sz="1400"/>
              <a:pPr eaLnBrk="1" hangingPunct="1">
                <a:buFont typeface="Arial" pitchFamily="34" charset="0"/>
                <a:buNone/>
              </a:pPr>
              <a:t>2022/6/21</a:t>
            </a:fld>
            <a:endParaRPr lang="en-US" altLang="zh-CN" sz="1400"/>
          </a:p>
        </p:txBody>
      </p:sp>
      <p:sp>
        <p:nvSpPr>
          <p:cNvPr id="37900" name="灯片编号占位符 5"/>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buFont typeface="Arial" pitchFamily="34" charset="0"/>
              <a:buNone/>
            </a:pPr>
            <a:fld id="{DE8E6CCC-145A-48BD-B9BF-F82F49345A1A}" type="slidenum">
              <a:rPr lang="en-US" altLang="zh-CN" sz="1400"/>
              <a:pPr algn="r" eaLnBrk="1" hangingPunct="1">
                <a:buFont typeface="Arial" pitchFamily="34" charset="0"/>
                <a:buNone/>
              </a:pPr>
              <a:t>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animEffect transition="in" filter="box(out)">
                                      <p:cBhvr>
                                        <p:cTn id="7" dur="500"/>
                                        <p:tgtEl>
                                          <p:spTgt spid="92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8771">
                                            <p:txEl>
                                              <p:pRg st="1" end="1"/>
                                            </p:txEl>
                                          </p:spTgt>
                                        </p:tgtEl>
                                        <p:attrNameLst>
                                          <p:attrName>style.visibility</p:attrName>
                                        </p:attrNameLst>
                                      </p:cBhvr>
                                      <p:to>
                                        <p:strVal val="visible"/>
                                      </p:to>
                                    </p:set>
                                    <p:animEffect transition="in" filter="box(out)">
                                      <p:cBhvr>
                                        <p:cTn id="12" dur="500"/>
                                        <p:tgtEl>
                                          <p:spTgt spid="92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8772"/>
                                        </p:tgtEl>
                                        <p:attrNameLst>
                                          <p:attrName>style.visibility</p:attrName>
                                        </p:attrNameLst>
                                      </p:cBhvr>
                                      <p:to>
                                        <p:strVal val="visible"/>
                                      </p:to>
                                    </p:set>
                                    <p:anim calcmode="lin" valueType="num">
                                      <p:cBhvr additive="base">
                                        <p:cTn id="17" dur="500" fill="hold"/>
                                        <p:tgtEl>
                                          <p:spTgt spid="928772"/>
                                        </p:tgtEl>
                                        <p:attrNameLst>
                                          <p:attrName>ppt_x</p:attrName>
                                        </p:attrNameLst>
                                      </p:cBhvr>
                                      <p:tavLst>
                                        <p:tav tm="0">
                                          <p:val>
                                            <p:strVal val="#ppt_x"/>
                                          </p:val>
                                        </p:tav>
                                        <p:tav tm="100000">
                                          <p:val>
                                            <p:strVal val="#ppt_x"/>
                                          </p:val>
                                        </p:tav>
                                      </p:tavLst>
                                    </p:anim>
                                    <p:anim calcmode="lin" valueType="num">
                                      <p:cBhvr additive="base">
                                        <p:cTn id="18" dur="500" fill="hold"/>
                                        <p:tgtEl>
                                          <p:spTgt spid="92877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928775"/>
                                        </p:tgtEl>
                                        <p:attrNameLst>
                                          <p:attrName>style.visibility</p:attrName>
                                        </p:attrNameLst>
                                      </p:cBhvr>
                                      <p:to>
                                        <p:strVal val="visible"/>
                                      </p:to>
                                    </p:set>
                                    <p:anim calcmode="lin" valueType="num">
                                      <p:cBhvr>
                                        <p:cTn id="23" dur="500" fill="hold"/>
                                        <p:tgtEl>
                                          <p:spTgt spid="928775"/>
                                        </p:tgtEl>
                                        <p:attrNameLst>
                                          <p:attrName>ppt_x</p:attrName>
                                        </p:attrNameLst>
                                      </p:cBhvr>
                                      <p:tavLst>
                                        <p:tav tm="0">
                                          <p:val>
                                            <p:strVal val="#ppt_x-#ppt_w/2"/>
                                          </p:val>
                                        </p:tav>
                                        <p:tav tm="100000">
                                          <p:val>
                                            <p:strVal val="#ppt_x"/>
                                          </p:val>
                                        </p:tav>
                                      </p:tavLst>
                                    </p:anim>
                                    <p:anim calcmode="lin" valueType="num">
                                      <p:cBhvr>
                                        <p:cTn id="24" dur="500" fill="hold"/>
                                        <p:tgtEl>
                                          <p:spTgt spid="928775"/>
                                        </p:tgtEl>
                                        <p:attrNameLst>
                                          <p:attrName>ppt_y</p:attrName>
                                        </p:attrNameLst>
                                      </p:cBhvr>
                                      <p:tavLst>
                                        <p:tav tm="0">
                                          <p:val>
                                            <p:strVal val="#ppt_y"/>
                                          </p:val>
                                        </p:tav>
                                        <p:tav tm="100000">
                                          <p:val>
                                            <p:strVal val="#ppt_y"/>
                                          </p:val>
                                        </p:tav>
                                      </p:tavLst>
                                    </p:anim>
                                    <p:anim calcmode="lin" valueType="num">
                                      <p:cBhvr>
                                        <p:cTn id="25" dur="500" fill="hold"/>
                                        <p:tgtEl>
                                          <p:spTgt spid="928775"/>
                                        </p:tgtEl>
                                        <p:attrNameLst>
                                          <p:attrName>ppt_w</p:attrName>
                                        </p:attrNameLst>
                                      </p:cBhvr>
                                      <p:tavLst>
                                        <p:tav tm="0">
                                          <p:val>
                                            <p:fltVal val="0"/>
                                          </p:val>
                                        </p:tav>
                                        <p:tav tm="100000">
                                          <p:val>
                                            <p:strVal val="#ppt_w"/>
                                          </p:val>
                                        </p:tav>
                                      </p:tavLst>
                                    </p:anim>
                                    <p:anim calcmode="lin" valueType="num">
                                      <p:cBhvr>
                                        <p:cTn id="26" dur="500" fill="hold"/>
                                        <p:tgtEl>
                                          <p:spTgt spid="928775"/>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17" presetClass="entr" presetSubtype="8" fill="hold" grpId="0" nodeType="afterEffect">
                                  <p:stCondLst>
                                    <p:cond delay="0"/>
                                  </p:stCondLst>
                                  <p:childTnLst>
                                    <p:set>
                                      <p:cBhvr>
                                        <p:cTn id="29" dur="1" fill="hold">
                                          <p:stCondLst>
                                            <p:cond delay="0"/>
                                          </p:stCondLst>
                                        </p:cTn>
                                        <p:tgtEl>
                                          <p:spTgt spid="928777"/>
                                        </p:tgtEl>
                                        <p:attrNameLst>
                                          <p:attrName>style.visibility</p:attrName>
                                        </p:attrNameLst>
                                      </p:cBhvr>
                                      <p:to>
                                        <p:strVal val="visible"/>
                                      </p:to>
                                    </p:set>
                                    <p:anim calcmode="lin" valueType="num">
                                      <p:cBhvr>
                                        <p:cTn id="30" dur="500" fill="hold"/>
                                        <p:tgtEl>
                                          <p:spTgt spid="928777"/>
                                        </p:tgtEl>
                                        <p:attrNameLst>
                                          <p:attrName>ppt_x</p:attrName>
                                        </p:attrNameLst>
                                      </p:cBhvr>
                                      <p:tavLst>
                                        <p:tav tm="0">
                                          <p:val>
                                            <p:strVal val="#ppt_x-#ppt_w/2"/>
                                          </p:val>
                                        </p:tav>
                                        <p:tav tm="100000">
                                          <p:val>
                                            <p:strVal val="#ppt_x"/>
                                          </p:val>
                                        </p:tav>
                                      </p:tavLst>
                                    </p:anim>
                                    <p:anim calcmode="lin" valueType="num">
                                      <p:cBhvr>
                                        <p:cTn id="31" dur="500" fill="hold"/>
                                        <p:tgtEl>
                                          <p:spTgt spid="928777"/>
                                        </p:tgtEl>
                                        <p:attrNameLst>
                                          <p:attrName>ppt_y</p:attrName>
                                        </p:attrNameLst>
                                      </p:cBhvr>
                                      <p:tavLst>
                                        <p:tav tm="0">
                                          <p:val>
                                            <p:strVal val="#ppt_y"/>
                                          </p:val>
                                        </p:tav>
                                        <p:tav tm="100000">
                                          <p:val>
                                            <p:strVal val="#ppt_y"/>
                                          </p:val>
                                        </p:tav>
                                      </p:tavLst>
                                    </p:anim>
                                    <p:anim calcmode="lin" valueType="num">
                                      <p:cBhvr>
                                        <p:cTn id="32" dur="500" fill="hold"/>
                                        <p:tgtEl>
                                          <p:spTgt spid="928777"/>
                                        </p:tgtEl>
                                        <p:attrNameLst>
                                          <p:attrName>ppt_w</p:attrName>
                                        </p:attrNameLst>
                                      </p:cBhvr>
                                      <p:tavLst>
                                        <p:tav tm="0">
                                          <p:val>
                                            <p:fltVal val="0"/>
                                          </p:val>
                                        </p:tav>
                                        <p:tav tm="100000">
                                          <p:val>
                                            <p:strVal val="#ppt_w"/>
                                          </p:val>
                                        </p:tav>
                                      </p:tavLst>
                                    </p:anim>
                                    <p:anim calcmode="lin" valueType="num">
                                      <p:cBhvr>
                                        <p:cTn id="33" dur="500" fill="hold"/>
                                        <p:tgtEl>
                                          <p:spTgt spid="928777"/>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1000"/>
                            </p:stCondLst>
                            <p:childTnLst>
                              <p:par>
                                <p:cTn id="35" presetID="17" presetClass="entr" presetSubtype="8" fill="hold" grpId="0" nodeType="afterEffect">
                                  <p:stCondLst>
                                    <p:cond delay="0"/>
                                  </p:stCondLst>
                                  <p:childTnLst>
                                    <p:set>
                                      <p:cBhvr>
                                        <p:cTn id="36" dur="1" fill="hold">
                                          <p:stCondLst>
                                            <p:cond delay="0"/>
                                          </p:stCondLst>
                                        </p:cTn>
                                        <p:tgtEl>
                                          <p:spTgt spid="928774"/>
                                        </p:tgtEl>
                                        <p:attrNameLst>
                                          <p:attrName>style.visibility</p:attrName>
                                        </p:attrNameLst>
                                      </p:cBhvr>
                                      <p:to>
                                        <p:strVal val="visible"/>
                                      </p:to>
                                    </p:set>
                                    <p:anim calcmode="lin" valueType="num">
                                      <p:cBhvr>
                                        <p:cTn id="37" dur="500" fill="hold"/>
                                        <p:tgtEl>
                                          <p:spTgt spid="928774"/>
                                        </p:tgtEl>
                                        <p:attrNameLst>
                                          <p:attrName>ppt_x</p:attrName>
                                        </p:attrNameLst>
                                      </p:cBhvr>
                                      <p:tavLst>
                                        <p:tav tm="0">
                                          <p:val>
                                            <p:strVal val="#ppt_x-#ppt_w/2"/>
                                          </p:val>
                                        </p:tav>
                                        <p:tav tm="100000">
                                          <p:val>
                                            <p:strVal val="#ppt_x"/>
                                          </p:val>
                                        </p:tav>
                                      </p:tavLst>
                                    </p:anim>
                                    <p:anim calcmode="lin" valueType="num">
                                      <p:cBhvr>
                                        <p:cTn id="38" dur="500" fill="hold"/>
                                        <p:tgtEl>
                                          <p:spTgt spid="928774"/>
                                        </p:tgtEl>
                                        <p:attrNameLst>
                                          <p:attrName>ppt_y</p:attrName>
                                        </p:attrNameLst>
                                      </p:cBhvr>
                                      <p:tavLst>
                                        <p:tav tm="0">
                                          <p:val>
                                            <p:strVal val="#ppt_y"/>
                                          </p:val>
                                        </p:tav>
                                        <p:tav tm="100000">
                                          <p:val>
                                            <p:strVal val="#ppt_y"/>
                                          </p:val>
                                        </p:tav>
                                      </p:tavLst>
                                    </p:anim>
                                    <p:anim calcmode="lin" valueType="num">
                                      <p:cBhvr>
                                        <p:cTn id="39" dur="500" fill="hold"/>
                                        <p:tgtEl>
                                          <p:spTgt spid="928774"/>
                                        </p:tgtEl>
                                        <p:attrNameLst>
                                          <p:attrName>ppt_w</p:attrName>
                                        </p:attrNameLst>
                                      </p:cBhvr>
                                      <p:tavLst>
                                        <p:tav tm="0">
                                          <p:val>
                                            <p:fltVal val="0"/>
                                          </p:val>
                                        </p:tav>
                                        <p:tav tm="100000">
                                          <p:val>
                                            <p:strVal val="#ppt_w"/>
                                          </p:val>
                                        </p:tav>
                                      </p:tavLst>
                                    </p:anim>
                                    <p:anim calcmode="lin" valueType="num">
                                      <p:cBhvr>
                                        <p:cTn id="40" dur="500" fill="hold"/>
                                        <p:tgtEl>
                                          <p:spTgt spid="92877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1500"/>
                            </p:stCondLst>
                            <p:childTnLst>
                              <p:par>
                                <p:cTn id="42" presetID="17" presetClass="entr" presetSubtype="8" fill="hold" grpId="0" nodeType="afterEffect">
                                  <p:stCondLst>
                                    <p:cond delay="0"/>
                                  </p:stCondLst>
                                  <p:childTnLst>
                                    <p:set>
                                      <p:cBhvr>
                                        <p:cTn id="43" dur="1" fill="hold">
                                          <p:stCondLst>
                                            <p:cond delay="0"/>
                                          </p:stCondLst>
                                        </p:cTn>
                                        <p:tgtEl>
                                          <p:spTgt spid="928773"/>
                                        </p:tgtEl>
                                        <p:attrNameLst>
                                          <p:attrName>style.visibility</p:attrName>
                                        </p:attrNameLst>
                                      </p:cBhvr>
                                      <p:to>
                                        <p:strVal val="visible"/>
                                      </p:to>
                                    </p:set>
                                    <p:anim calcmode="lin" valueType="num">
                                      <p:cBhvr>
                                        <p:cTn id="44" dur="500" fill="hold"/>
                                        <p:tgtEl>
                                          <p:spTgt spid="928773"/>
                                        </p:tgtEl>
                                        <p:attrNameLst>
                                          <p:attrName>ppt_x</p:attrName>
                                        </p:attrNameLst>
                                      </p:cBhvr>
                                      <p:tavLst>
                                        <p:tav tm="0">
                                          <p:val>
                                            <p:strVal val="#ppt_x-#ppt_w/2"/>
                                          </p:val>
                                        </p:tav>
                                        <p:tav tm="100000">
                                          <p:val>
                                            <p:strVal val="#ppt_x"/>
                                          </p:val>
                                        </p:tav>
                                      </p:tavLst>
                                    </p:anim>
                                    <p:anim calcmode="lin" valueType="num">
                                      <p:cBhvr>
                                        <p:cTn id="45" dur="500" fill="hold"/>
                                        <p:tgtEl>
                                          <p:spTgt spid="928773"/>
                                        </p:tgtEl>
                                        <p:attrNameLst>
                                          <p:attrName>ppt_y</p:attrName>
                                        </p:attrNameLst>
                                      </p:cBhvr>
                                      <p:tavLst>
                                        <p:tav tm="0">
                                          <p:val>
                                            <p:strVal val="#ppt_y"/>
                                          </p:val>
                                        </p:tav>
                                        <p:tav tm="100000">
                                          <p:val>
                                            <p:strVal val="#ppt_y"/>
                                          </p:val>
                                        </p:tav>
                                      </p:tavLst>
                                    </p:anim>
                                    <p:anim calcmode="lin" valueType="num">
                                      <p:cBhvr>
                                        <p:cTn id="46" dur="500" fill="hold"/>
                                        <p:tgtEl>
                                          <p:spTgt spid="928773"/>
                                        </p:tgtEl>
                                        <p:attrNameLst>
                                          <p:attrName>ppt_w</p:attrName>
                                        </p:attrNameLst>
                                      </p:cBhvr>
                                      <p:tavLst>
                                        <p:tav tm="0">
                                          <p:val>
                                            <p:fltVal val="0"/>
                                          </p:val>
                                        </p:tav>
                                        <p:tav tm="100000">
                                          <p:val>
                                            <p:strVal val="#ppt_w"/>
                                          </p:val>
                                        </p:tav>
                                      </p:tavLst>
                                    </p:anim>
                                    <p:anim calcmode="lin" valueType="num">
                                      <p:cBhvr>
                                        <p:cTn id="47" dur="500" fill="hold"/>
                                        <p:tgtEl>
                                          <p:spTgt spid="928773"/>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2000"/>
                            </p:stCondLst>
                            <p:childTnLst>
                              <p:par>
                                <p:cTn id="49" presetID="17" presetClass="entr" presetSubtype="8" fill="hold" grpId="0" nodeType="afterEffect">
                                  <p:stCondLst>
                                    <p:cond delay="0"/>
                                  </p:stCondLst>
                                  <p:childTnLst>
                                    <p:set>
                                      <p:cBhvr>
                                        <p:cTn id="50" dur="1" fill="hold">
                                          <p:stCondLst>
                                            <p:cond delay="0"/>
                                          </p:stCondLst>
                                        </p:cTn>
                                        <p:tgtEl>
                                          <p:spTgt spid="928776"/>
                                        </p:tgtEl>
                                        <p:attrNameLst>
                                          <p:attrName>style.visibility</p:attrName>
                                        </p:attrNameLst>
                                      </p:cBhvr>
                                      <p:to>
                                        <p:strVal val="visible"/>
                                      </p:to>
                                    </p:set>
                                    <p:anim calcmode="lin" valueType="num">
                                      <p:cBhvr>
                                        <p:cTn id="51" dur="500" fill="hold"/>
                                        <p:tgtEl>
                                          <p:spTgt spid="928776"/>
                                        </p:tgtEl>
                                        <p:attrNameLst>
                                          <p:attrName>ppt_x</p:attrName>
                                        </p:attrNameLst>
                                      </p:cBhvr>
                                      <p:tavLst>
                                        <p:tav tm="0">
                                          <p:val>
                                            <p:strVal val="#ppt_x-#ppt_w/2"/>
                                          </p:val>
                                        </p:tav>
                                        <p:tav tm="100000">
                                          <p:val>
                                            <p:strVal val="#ppt_x"/>
                                          </p:val>
                                        </p:tav>
                                      </p:tavLst>
                                    </p:anim>
                                    <p:anim calcmode="lin" valueType="num">
                                      <p:cBhvr>
                                        <p:cTn id="52" dur="500" fill="hold"/>
                                        <p:tgtEl>
                                          <p:spTgt spid="928776"/>
                                        </p:tgtEl>
                                        <p:attrNameLst>
                                          <p:attrName>ppt_y</p:attrName>
                                        </p:attrNameLst>
                                      </p:cBhvr>
                                      <p:tavLst>
                                        <p:tav tm="0">
                                          <p:val>
                                            <p:strVal val="#ppt_y"/>
                                          </p:val>
                                        </p:tav>
                                        <p:tav tm="100000">
                                          <p:val>
                                            <p:strVal val="#ppt_y"/>
                                          </p:val>
                                        </p:tav>
                                      </p:tavLst>
                                    </p:anim>
                                    <p:anim calcmode="lin" valueType="num">
                                      <p:cBhvr>
                                        <p:cTn id="53" dur="500" fill="hold"/>
                                        <p:tgtEl>
                                          <p:spTgt spid="928776"/>
                                        </p:tgtEl>
                                        <p:attrNameLst>
                                          <p:attrName>ppt_w</p:attrName>
                                        </p:attrNameLst>
                                      </p:cBhvr>
                                      <p:tavLst>
                                        <p:tav tm="0">
                                          <p:val>
                                            <p:fltVal val="0"/>
                                          </p:val>
                                        </p:tav>
                                        <p:tav tm="100000">
                                          <p:val>
                                            <p:strVal val="#ppt_w"/>
                                          </p:val>
                                        </p:tav>
                                      </p:tavLst>
                                    </p:anim>
                                    <p:anim calcmode="lin" valueType="num">
                                      <p:cBhvr>
                                        <p:cTn id="54" dur="500" fill="hold"/>
                                        <p:tgtEl>
                                          <p:spTgt spid="928776"/>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2500"/>
                            </p:stCondLst>
                            <p:childTnLst>
                              <p:par>
                                <p:cTn id="56" presetID="17" presetClass="entr" presetSubtype="8" fill="hold" grpId="0" nodeType="afterEffect">
                                  <p:stCondLst>
                                    <p:cond delay="0"/>
                                  </p:stCondLst>
                                  <p:childTnLst>
                                    <p:set>
                                      <p:cBhvr>
                                        <p:cTn id="57" dur="1" fill="hold">
                                          <p:stCondLst>
                                            <p:cond delay="0"/>
                                          </p:stCondLst>
                                        </p:cTn>
                                        <p:tgtEl>
                                          <p:spTgt spid="928778"/>
                                        </p:tgtEl>
                                        <p:attrNameLst>
                                          <p:attrName>style.visibility</p:attrName>
                                        </p:attrNameLst>
                                      </p:cBhvr>
                                      <p:to>
                                        <p:strVal val="visible"/>
                                      </p:to>
                                    </p:set>
                                    <p:anim calcmode="lin" valueType="num">
                                      <p:cBhvr>
                                        <p:cTn id="58" dur="500" fill="hold"/>
                                        <p:tgtEl>
                                          <p:spTgt spid="928778"/>
                                        </p:tgtEl>
                                        <p:attrNameLst>
                                          <p:attrName>ppt_x</p:attrName>
                                        </p:attrNameLst>
                                      </p:cBhvr>
                                      <p:tavLst>
                                        <p:tav tm="0">
                                          <p:val>
                                            <p:strVal val="#ppt_x-#ppt_w/2"/>
                                          </p:val>
                                        </p:tav>
                                        <p:tav tm="100000">
                                          <p:val>
                                            <p:strVal val="#ppt_x"/>
                                          </p:val>
                                        </p:tav>
                                      </p:tavLst>
                                    </p:anim>
                                    <p:anim calcmode="lin" valueType="num">
                                      <p:cBhvr>
                                        <p:cTn id="59" dur="500" fill="hold"/>
                                        <p:tgtEl>
                                          <p:spTgt spid="928778"/>
                                        </p:tgtEl>
                                        <p:attrNameLst>
                                          <p:attrName>ppt_y</p:attrName>
                                        </p:attrNameLst>
                                      </p:cBhvr>
                                      <p:tavLst>
                                        <p:tav tm="0">
                                          <p:val>
                                            <p:strVal val="#ppt_y"/>
                                          </p:val>
                                        </p:tav>
                                        <p:tav tm="100000">
                                          <p:val>
                                            <p:strVal val="#ppt_y"/>
                                          </p:val>
                                        </p:tav>
                                      </p:tavLst>
                                    </p:anim>
                                    <p:anim calcmode="lin" valueType="num">
                                      <p:cBhvr>
                                        <p:cTn id="60" dur="500" fill="hold"/>
                                        <p:tgtEl>
                                          <p:spTgt spid="928778"/>
                                        </p:tgtEl>
                                        <p:attrNameLst>
                                          <p:attrName>ppt_w</p:attrName>
                                        </p:attrNameLst>
                                      </p:cBhvr>
                                      <p:tavLst>
                                        <p:tav tm="0">
                                          <p:val>
                                            <p:fltVal val="0"/>
                                          </p:val>
                                        </p:tav>
                                        <p:tav tm="100000">
                                          <p:val>
                                            <p:strVal val="#ppt_w"/>
                                          </p:val>
                                        </p:tav>
                                      </p:tavLst>
                                    </p:anim>
                                    <p:anim calcmode="lin" valueType="num">
                                      <p:cBhvr>
                                        <p:cTn id="61" dur="500" fill="hold"/>
                                        <p:tgtEl>
                                          <p:spTgt spid="9287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P spid="928772" grpId="0" animBg="1"/>
      <p:bldP spid="928773" grpId="0" animBg="1"/>
      <p:bldP spid="928774" grpId="0" animBg="1"/>
      <p:bldP spid="928775" grpId="0"/>
      <p:bldP spid="928776" grpId="0"/>
      <p:bldP spid="928777" grpId="0"/>
      <p:bldP spid="92877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D656C0EF-02CB-4DA9-942E-517FCB9A091B}"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6553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BC83A68D-944C-4F6A-8A22-C6E649CEE33E}" type="slidenum">
              <a:rPr altLang="zh-CN" smtClean="0">
                <a:latin typeface="Arial" pitchFamily="34" charset="0"/>
              </a:rPr>
              <a:pPr/>
              <a:t>20</a:t>
            </a:fld>
            <a:endParaRPr lang="zh-CN" altLang="zh-CN" smtClean="0">
              <a:latin typeface="Arial" pitchFamily="34" charset="0"/>
            </a:endParaRPr>
          </a:p>
        </p:txBody>
      </p:sp>
      <p:sp>
        <p:nvSpPr>
          <p:cNvPr id="65540" name="Rectangle 2"/>
          <p:cNvSpPr>
            <a:spLocks noGrp="1" noChangeArrowheads="1"/>
          </p:cNvSpPr>
          <p:nvPr>
            <p:ph type="title" idx="4294967295"/>
          </p:nvPr>
        </p:nvSpPr>
        <p:spPr>
          <a:xfrm>
            <a:off x="1227138" y="188913"/>
            <a:ext cx="5554662" cy="1066800"/>
          </a:xfrm>
        </p:spPr>
        <p:txBody>
          <a:bodyPr lIns="92075" tIns="46038" rIns="92075" bIns="46038" anchor="ctr"/>
          <a:lstStyle/>
          <a:p>
            <a:pPr eaLnBrk="1" hangingPunct="1"/>
            <a:r>
              <a:rPr lang="en-US" altLang="zh-CN" sz="4000" smtClean="0">
                <a:latin typeface="Times New Roman" pitchFamily="18" charset="0"/>
              </a:rPr>
              <a:t>1. </a:t>
            </a:r>
            <a:r>
              <a:rPr lang="zh-CN" altLang="en-US" sz="4000" smtClean="0">
                <a:latin typeface="Times New Roman" pitchFamily="18" charset="0"/>
              </a:rPr>
              <a:t>上下文有关文法</a:t>
            </a:r>
            <a:r>
              <a:rPr lang="en-US" altLang="zh-CN" sz="4000" smtClean="0">
                <a:latin typeface="Times New Roman" pitchFamily="18" charset="0"/>
              </a:rPr>
              <a:t>(CSG)</a:t>
            </a:r>
          </a:p>
        </p:txBody>
      </p:sp>
      <p:sp>
        <p:nvSpPr>
          <p:cNvPr id="1026051" name="Rectangle 3"/>
          <p:cNvSpPr>
            <a:spLocks noGrp="1" noChangeArrowheads="1"/>
          </p:cNvSpPr>
          <p:nvPr>
            <p:ph type="body" idx="4294967295"/>
          </p:nvPr>
        </p:nvSpPr>
        <p:spPr>
          <a:xfrm>
            <a:off x="762000" y="1981200"/>
            <a:ext cx="8001000" cy="3352800"/>
          </a:xfrm>
        </p:spPr>
        <p:txBody>
          <a:bodyPr lIns="92075" tIns="46038" rIns="92075" bIns="46038"/>
          <a:lstStyle/>
          <a:p>
            <a:pPr algn="just" eaLnBrk="1" hangingPunct="1">
              <a:lnSpc>
                <a:spcPct val="120000"/>
              </a:lnSpc>
            </a:pPr>
            <a:r>
              <a:rPr lang="zh-CN" altLang="en-US" smtClean="0">
                <a:latin typeface="Times New Roman" pitchFamily="18" charset="0"/>
              </a:rPr>
              <a:t>如果对于</a:t>
            </a:r>
            <a:r>
              <a:rPr lang="zh-CN" altLang="en-US" smtClean="0">
                <a:latin typeface="Times New Roman" pitchFamily="18" charset="0"/>
                <a:sym typeface="Symbol" pitchFamily="18" charset="2"/>
              </a:rPr>
              <a:t></a:t>
            </a:r>
            <a:r>
              <a:rPr lang="en-US" altLang="zh-CN" i="1" smtClean="0">
                <a:latin typeface="Times New Roman" pitchFamily="18" charset="0"/>
              </a:rPr>
              <a:t>α</a:t>
            </a:r>
            <a:r>
              <a:rPr lang="en-US" altLang="zh-CN" smtClean="0">
                <a:latin typeface="Times New Roman" pitchFamily="18" charset="0"/>
                <a:sym typeface="Symbol" pitchFamily="18" charset="2"/>
              </a:rPr>
              <a:t></a:t>
            </a:r>
            <a:r>
              <a:rPr lang="en-US" altLang="zh-CN" i="1" smtClean="0">
                <a:latin typeface="Times New Roman" pitchFamily="18" charset="0"/>
              </a:rPr>
              <a:t>β</a:t>
            </a:r>
            <a:r>
              <a:rPr lang="en-US" altLang="zh-CN" smtClean="0">
                <a:latin typeface="Times New Roman" pitchFamily="18" charset="0"/>
              </a:rPr>
              <a:t>∈</a:t>
            </a:r>
            <a:r>
              <a:rPr lang="en-US" altLang="zh-CN" i="1" smtClean="0">
                <a:latin typeface="Times New Roman" pitchFamily="18" charset="0"/>
              </a:rPr>
              <a:t>P</a:t>
            </a:r>
            <a:r>
              <a:rPr lang="zh-CN" altLang="en-US" smtClean="0">
                <a:latin typeface="Times New Roman" pitchFamily="18" charset="0"/>
              </a:rPr>
              <a:t>，均有</a:t>
            </a:r>
            <a:r>
              <a:rPr lang="en-US" altLang="zh-CN" smtClean="0">
                <a:latin typeface="Times New Roman" pitchFamily="18" charset="0"/>
              </a:rPr>
              <a:t>|</a:t>
            </a:r>
            <a:r>
              <a:rPr lang="en-US" altLang="zh-CN" i="1" smtClean="0">
                <a:latin typeface="Times New Roman" pitchFamily="18" charset="0"/>
              </a:rPr>
              <a:t>β</a:t>
            </a:r>
            <a:r>
              <a:rPr lang="en-US" altLang="zh-CN" smtClean="0">
                <a:latin typeface="Times New Roman" pitchFamily="18" charset="0"/>
              </a:rPr>
              <a:t>|≥|</a:t>
            </a:r>
            <a:r>
              <a:rPr lang="en-US" altLang="zh-CN" i="1" smtClean="0">
                <a:latin typeface="Times New Roman" pitchFamily="18" charset="0"/>
              </a:rPr>
              <a:t>α</a:t>
            </a:r>
            <a:r>
              <a:rPr lang="en-US" altLang="zh-CN" smtClean="0">
                <a:latin typeface="Times New Roman" pitchFamily="18" charset="0"/>
              </a:rPr>
              <a:t>|</a:t>
            </a:r>
            <a:r>
              <a:rPr lang="zh-CN" altLang="en-US" smtClean="0">
                <a:latin typeface="Times New Roman" pitchFamily="18" charset="0"/>
              </a:rPr>
              <a:t>成立</a:t>
            </a:r>
            <a:r>
              <a:rPr lang="en-US" altLang="zh-CN" smtClean="0">
                <a:latin typeface="Times New Roman" pitchFamily="18" charset="0"/>
              </a:rPr>
              <a:t>(</a:t>
            </a:r>
            <a:r>
              <a:rPr lang="zh-CN" altLang="en-US" i="1" smtClean="0">
                <a:latin typeface="Times New Roman" pitchFamily="18" charset="0"/>
              </a:rPr>
              <a:t>Ｓ</a:t>
            </a:r>
            <a:r>
              <a:rPr lang="zh-CN" altLang="en-US" smtClean="0">
                <a:latin typeface="Times New Roman" pitchFamily="18" charset="0"/>
              </a:rPr>
              <a:t>→</a:t>
            </a:r>
            <a:r>
              <a:rPr lang="en-US" altLang="zh-CN" i="1" smtClean="0">
                <a:latin typeface="Times New Roman" pitchFamily="18" charset="0"/>
              </a:rPr>
              <a:t>ε</a:t>
            </a:r>
            <a:r>
              <a:rPr lang="zh-CN" altLang="en-US" smtClean="0">
                <a:latin typeface="Times New Roman" pitchFamily="18" charset="0"/>
              </a:rPr>
              <a:t>除外</a:t>
            </a:r>
            <a:r>
              <a:rPr lang="en-US" altLang="zh-CN" smtClean="0">
                <a:latin typeface="Times New Roman" pitchFamily="18" charset="0"/>
              </a:rPr>
              <a:t>)</a:t>
            </a:r>
            <a:r>
              <a:rPr lang="zh-CN" altLang="en-US" smtClean="0">
                <a:latin typeface="Times New Roman" pitchFamily="18" charset="0"/>
              </a:rPr>
              <a:t>，则称</a:t>
            </a:r>
            <a:r>
              <a:rPr lang="zh-CN" altLang="en-US" i="1" smtClean="0">
                <a:latin typeface="Times New Roman" pitchFamily="18" charset="0"/>
              </a:rPr>
              <a:t>Ｇ</a:t>
            </a:r>
            <a:r>
              <a:rPr lang="zh-CN" altLang="en-US" smtClean="0">
                <a:latin typeface="Times New Roman" pitchFamily="18" charset="0"/>
              </a:rPr>
              <a:t>为</a:t>
            </a:r>
            <a:r>
              <a:rPr lang="zh-CN" altLang="en-US" smtClean="0">
                <a:solidFill>
                  <a:srgbClr val="FF0000"/>
                </a:solidFill>
                <a:latin typeface="Times New Roman" pitchFamily="18" charset="0"/>
              </a:rPr>
              <a:t>１型文法</a:t>
            </a:r>
          </a:p>
          <a:p>
            <a:pPr lvl="1" algn="just" eaLnBrk="1" hangingPunct="1">
              <a:lnSpc>
                <a:spcPct val="120000"/>
              </a:lnSpc>
            </a:pPr>
            <a:r>
              <a:rPr lang="zh-CN" altLang="en-US" smtClean="0">
                <a:latin typeface="Times New Roman" pitchFamily="18" charset="0"/>
              </a:rPr>
              <a:t>即：上下文有关文法（</a:t>
            </a:r>
            <a:r>
              <a:rPr lang="en-US" altLang="zh-CN" smtClean="0">
                <a:latin typeface="Times New Roman" pitchFamily="18" charset="0"/>
              </a:rPr>
              <a:t>CSG——Context Sensitive Grammar</a:t>
            </a:r>
            <a:r>
              <a:rPr lang="zh-CN" altLang="en-US" smtClean="0">
                <a:latin typeface="Times New Roman" pitchFamily="18" charset="0"/>
              </a:rPr>
              <a:t>） </a:t>
            </a:r>
          </a:p>
          <a:p>
            <a:pPr algn="just" eaLnBrk="1" hangingPunct="1">
              <a:lnSpc>
                <a:spcPct val="120000"/>
              </a:lnSpc>
            </a:pPr>
            <a:r>
              <a:rPr lang="en-US" altLang="zh-CN" i="1" smtClean="0">
                <a:latin typeface="Times New Roman" pitchFamily="18" charset="0"/>
              </a:rPr>
              <a:t>L</a:t>
            </a:r>
            <a:r>
              <a:rPr lang="en-US" altLang="zh-CN" smtClean="0">
                <a:latin typeface="Times New Roman" pitchFamily="18" charset="0"/>
              </a:rPr>
              <a:t>(</a:t>
            </a:r>
            <a:r>
              <a:rPr lang="en-US" altLang="zh-CN" i="1" smtClean="0">
                <a:latin typeface="Times New Roman" pitchFamily="18" charset="0"/>
              </a:rPr>
              <a:t>G</a:t>
            </a:r>
            <a:r>
              <a:rPr lang="en-US" altLang="zh-CN" smtClean="0">
                <a:latin typeface="Times New Roman" pitchFamily="18" charset="0"/>
              </a:rPr>
              <a:t>)</a:t>
            </a:r>
            <a:r>
              <a:rPr lang="zh-CN" altLang="en-US" smtClean="0">
                <a:latin typeface="Times New Roman" pitchFamily="18" charset="0"/>
              </a:rPr>
              <a:t>为</a:t>
            </a:r>
            <a:r>
              <a:rPr lang="en-US" altLang="zh-CN" smtClean="0">
                <a:latin typeface="Times New Roman" pitchFamily="18" charset="0"/>
              </a:rPr>
              <a:t>1</a:t>
            </a:r>
            <a:r>
              <a:rPr lang="zh-CN" altLang="en-US" smtClean="0">
                <a:latin typeface="Times New Roman" pitchFamily="18" charset="0"/>
              </a:rPr>
              <a:t>型</a:t>
            </a:r>
            <a:r>
              <a:rPr lang="en-US" altLang="zh-CN" smtClean="0">
                <a:latin typeface="Times New Roman" pitchFamily="18" charset="0"/>
              </a:rPr>
              <a:t>/</a:t>
            </a:r>
            <a:r>
              <a:rPr lang="zh-CN" altLang="en-US" smtClean="0">
                <a:latin typeface="Times New Roman" pitchFamily="18" charset="0"/>
              </a:rPr>
              <a:t>上下文有关</a:t>
            </a:r>
            <a:r>
              <a:rPr lang="en-US" altLang="zh-CN" smtClean="0">
                <a:latin typeface="Times New Roman" pitchFamily="18" charset="0"/>
              </a:rPr>
              <a:t>/</a:t>
            </a:r>
            <a:r>
              <a:rPr lang="zh-CN" altLang="en-US" smtClean="0">
                <a:latin typeface="Times New Roman" pitchFamily="18" charset="0"/>
              </a:rPr>
              <a:t>敏感语言</a:t>
            </a:r>
            <a:r>
              <a:rPr lang="en-US" altLang="zh-CN" smtClean="0">
                <a:latin typeface="Times New Roman" pitchFamily="18" charset="0"/>
              </a:rPr>
              <a:t>(CSL)</a:t>
            </a:r>
          </a:p>
        </p:txBody>
      </p:sp>
      <p:sp>
        <p:nvSpPr>
          <p:cNvPr id="65542" name="TextBox 5"/>
          <p:cNvSpPr txBox="1">
            <a:spLocks noChangeArrowheads="1"/>
          </p:cNvSpPr>
          <p:nvPr/>
        </p:nvSpPr>
        <p:spPr bwMode="auto">
          <a:xfrm>
            <a:off x="2857500" y="5072063"/>
            <a:ext cx="1366838" cy="1292225"/>
          </a:xfrm>
          <a:prstGeom prst="rect">
            <a:avLst/>
          </a:prstGeom>
          <a:noFill/>
          <a:ln w="9525">
            <a:noFill/>
            <a:miter lim="800000"/>
            <a:headEnd/>
            <a:tailEnd/>
          </a:ln>
        </p:spPr>
        <p:txBody>
          <a:bodyPr wrap="none">
            <a:spAutoFit/>
          </a:bodyPr>
          <a:lstStyle/>
          <a:p>
            <a:pPr algn="just" eaLnBrk="1" hangingPunct="1">
              <a:buFont typeface="Wingdings" pitchFamily="2" charset="2"/>
              <a:buNone/>
            </a:pPr>
            <a:r>
              <a:rPr lang="en-US" altLang="zh-CN" i="1"/>
              <a:t>CB</a:t>
            </a:r>
            <a:r>
              <a:rPr lang="en-US" altLang="zh-CN">
                <a:sym typeface="Symbol" pitchFamily="18" charset="2"/>
              </a:rPr>
              <a:t></a:t>
            </a:r>
            <a:r>
              <a:rPr lang="en-US" altLang="zh-CN" i="1"/>
              <a:t>BC</a:t>
            </a:r>
          </a:p>
          <a:p>
            <a:pPr algn="just" eaLnBrk="1" hangingPunct="1">
              <a:buFont typeface="Wingdings" pitchFamily="2" charset="2"/>
              <a:buNone/>
            </a:pPr>
            <a:r>
              <a:rPr lang="en-US" altLang="zh-CN" i="1"/>
              <a:t>aB</a:t>
            </a:r>
            <a:r>
              <a:rPr lang="en-US" altLang="zh-CN">
                <a:sym typeface="Symbol" pitchFamily="18" charset="2"/>
              </a:rPr>
              <a:t></a:t>
            </a:r>
            <a:r>
              <a:rPr lang="en-US" altLang="zh-CN" i="1"/>
              <a:t>ab</a:t>
            </a:r>
          </a:p>
          <a:p>
            <a:pPr algn="just" eaLnBrk="1" hangingPunct="1">
              <a:buFont typeface="Wingdings" pitchFamily="2" charset="2"/>
              <a:buNone/>
            </a:pPr>
            <a:r>
              <a:rPr lang="en-US" altLang="zh-CN" i="1"/>
              <a:t>bB</a:t>
            </a:r>
            <a:r>
              <a:rPr lang="en-US" altLang="zh-CN">
                <a:sym typeface="Symbol" pitchFamily="18" charset="2"/>
              </a:rPr>
              <a:t></a:t>
            </a:r>
            <a:r>
              <a:rPr lang="en-US" altLang="zh-CN" i="1"/>
              <a:t>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6051"/>
                                        </p:tgtEl>
                                        <p:attrNameLst>
                                          <p:attrName>style.visibility</p:attrName>
                                        </p:attrNameLst>
                                      </p:cBhvr>
                                      <p:to>
                                        <p:strVal val="visible"/>
                                      </p:to>
                                    </p:set>
                                    <p:animEffect transition="in" filter="box(out)">
                                      <p:cBhvr>
                                        <p:cTn id="7" dur="500"/>
                                        <p:tgtEl>
                                          <p:spTgt spid="102605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66AE70B8-AD1C-4B13-8CC3-08AF6F94FB0D}"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66563"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769DBC56-04D8-4A1D-B762-E48A29177081}" type="slidenum">
              <a:rPr altLang="zh-CN" smtClean="0">
                <a:latin typeface="Arial" pitchFamily="34" charset="0"/>
              </a:rPr>
              <a:pPr/>
              <a:t>21</a:t>
            </a:fld>
            <a:endParaRPr lang="zh-CN" altLang="zh-CN" smtClean="0">
              <a:latin typeface="Arial" pitchFamily="34" charset="0"/>
            </a:endParaRPr>
          </a:p>
        </p:txBody>
      </p:sp>
      <p:sp>
        <p:nvSpPr>
          <p:cNvPr id="66564" name="Rectangle 2"/>
          <p:cNvSpPr>
            <a:spLocks noGrp="1" noChangeArrowheads="1"/>
          </p:cNvSpPr>
          <p:nvPr>
            <p:ph type="title" idx="4294967295"/>
          </p:nvPr>
        </p:nvSpPr>
        <p:spPr>
          <a:xfrm>
            <a:off x="1692275" y="458788"/>
            <a:ext cx="6372225" cy="519112"/>
          </a:xfrm>
        </p:spPr>
        <p:txBody>
          <a:bodyPr anchor="ctr"/>
          <a:lstStyle/>
          <a:p>
            <a:pPr algn="just" eaLnBrk="1" hangingPunct="1"/>
            <a:r>
              <a:rPr lang="en-US" altLang="zh-CN" smtClean="0">
                <a:latin typeface="Times New Roman" pitchFamily="18" charset="0"/>
              </a:rPr>
              <a:t>2.</a:t>
            </a:r>
            <a:r>
              <a:rPr lang="zh-CN" altLang="en-US" smtClean="0">
                <a:latin typeface="Times New Roman" pitchFamily="18" charset="0"/>
              </a:rPr>
              <a:t>上下文无关文法</a:t>
            </a:r>
            <a:r>
              <a:rPr lang="en-US" altLang="zh-CN" smtClean="0">
                <a:latin typeface="Times New Roman" pitchFamily="18" charset="0"/>
              </a:rPr>
              <a:t>(CFG)</a:t>
            </a:r>
          </a:p>
        </p:txBody>
      </p:sp>
      <p:sp>
        <p:nvSpPr>
          <p:cNvPr id="1027075" name="Rectangle 3"/>
          <p:cNvSpPr>
            <a:spLocks noGrp="1" noChangeArrowheads="1"/>
          </p:cNvSpPr>
          <p:nvPr>
            <p:ph type="body" idx="4294967295"/>
          </p:nvPr>
        </p:nvSpPr>
        <p:spPr>
          <a:xfrm>
            <a:off x="1298575" y="2041525"/>
            <a:ext cx="7258050" cy="4086225"/>
          </a:xfrm>
        </p:spPr>
        <p:txBody>
          <a:bodyPr/>
          <a:lstStyle/>
          <a:p>
            <a:pPr algn="just" eaLnBrk="1" hangingPunct="1">
              <a:lnSpc>
                <a:spcPct val="130000"/>
              </a:lnSpc>
            </a:pPr>
            <a:r>
              <a:rPr lang="zh-CN" altLang="en-US" sz="2800" smtClean="0">
                <a:latin typeface="Times New Roman" pitchFamily="18" charset="0"/>
              </a:rPr>
              <a:t>如果对于</a:t>
            </a:r>
            <a:r>
              <a:rPr lang="zh-CN" altLang="en-US" sz="2800" smtClean="0">
                <a:latin typeface="Times New Roman" pitchFamily="18" charset="0"/>
                <a:sym typeface="Symbol" pitchFamily="18" charset="2"/>
              </a:rPr>
              <a:t></a:t>
            </a:r>
            <a:r>
              <a:rPr lang="en-US" altLang="zh-CN" sz="2800" i="1" smtClean="0">
                <a:latin typeface="Times New Roman" pitchFamily="18" charset="0"/>
              </a:rPr>
              <a:t>α</a:t>
            </a:r>
            <a:r>
              <a:rPr lang="en-US" altLang="zh-CN" sz="2800" smtClean="0">
                <a:latin typeface="Times New Roman" pitchFamily="18" charset="0"/>
                <a:sym typeface="Symbol" pitchFamily="18" charset="2"/>
              </a:rPr>
              <a:t></a:t>
            </a:r>
            <a:r>
              <a:rPr lang="en-US" altLang="zh-CN" sz="2800" i="1" smtClean="0">
                <a:latin typeface="Times New Roman" pitchFamily="18" charset="0"/>
              </a:rPr>
              <a:t>β</a:t>
            </a:r>
            <a:r>
              <a:rPr lang="en-US" altLang="zh-CN" sz="2800" smtClean="0">
                <a:latin typeface="Times New Roman" pitchFamily="18" charset="0"/>
              </a:rPr>
              <a:t>∈</a:t>
            </a:r>
            <a:r>
              <a:rPr lang="en-US" altLang="zh-CN" sz="2800" i="1" smtClean="0">
                <a:latin typeface="Times New Roman" pitchFamily="18" charset="0"/>
              </a:rPr>
              <a:t>P</a:t>
            </a:r>
            <a:r>
              <a:rPr lang="zh-CN" altLang="en-US" sz="2800" smtClean="0">
                <a:latin typeface="Times New Roman" pitchFamily="18" charset="0"/>
              </a:rPr>
              <a:t>，均有</a:t>
            </a:r>
            <a:r>
              <a:rPr lang="en-US" altLang="zh-CN" sz="2800" smtClean="0">
                <a:latin typeface="Times New Roman" pitchFamily="18" charset="0"/>
              </a:rPr>
              <a:t>|</a:t>
            </a:r>
            <a:r>
              <a:rPr lang="en-US" altLang="zh-CN" sz="2800" i="1" smtClean="0">
                <a:latin typeface="Times New Roman" pitchFamily="18" charset="0"/>
              </a:rPr>
              <a:t>β</a:t>
            </a:r>
            <a:r>
              <a:rPr lang="en-US" altLang="zh-CN" sz="2800" smtClean="0">
                <a:latin typeface="Times New Roman" pitchFamily="18" charset="0"/>
              </a:rPr>
              <a:t>|≥|</a:t>
            </a:r>
            <a:r>
              <a:rPr lang="en-US" altLang="zh-CN" sz="2800" i="1" smtClean="0">
                <a:latin typeface="Times New Roman" pitchFamily="18" charset="0"/>
              </a:rPr>
              <a:t>α</a:t>
            </a:r>
            <a:r>
              <a:rPr lang="en-US" altLang="zh-CN" sz="2800" smtClean="0">
                <a:latin typeface="Times New Roman" pitchFamily="18" charset="0"/>
              </a:rPr>
              <a:t>|</a:t>
            </a:r>
            <a:r>
              <a:rPr lang="zh-CN" altLang="en-US" sz="2800" smtClean="0">
                <a:latin typeface="Times New Roman" pitchFamily="18" charset="0"/>
              </a:rPr>
              <a:t>，并且</a:t>
            </a:r>
            <a:r>
              <a:rPr lang="en-US" altLang="zh-CN" sz="2800" i="1" smtClean="0">
                <a:latin typeface="Times New Roman" pitchFamily="18" charset="0"/>
              </a:rPr>
              <a:t>α</a:t>
            </a:r>
            <a:r>
              <a:rPr lang="en-US" altLang="zh-CN" sz="2800" smtClean="0">
                <a:latin typeface="Times New Roman" pitchFamily="18" charset="0"/>
              </a:rPr>
              <a:t>∈</a:t>
            </a:r>
            <a:r>
              <a:rPr lang="en-US" altLang="zh-CN" sz="2800" i="1" smtClean="0">
                <a:latin typeface="Times New Roman" pitchFamily="18" charset="0"/>
              </a:rPr>
              <a:t>V</a:t>
            </a:r>
            <a:r>
              <a:rPr lang="zh-CN" altLang="en-US" sz="2800" smtClean="0">
                <a:latin typeface="Times New Roman" pitchFamily="18" charset="0"/>
              </a:rPr>
              <a:t>成立，则称</a:t>
            </a:r>
            <a:r>
              <a:rPr lang="en-US" altLang="zh-CN" sz="2800" i="1" smtClean="0">
                <a:latin typeface="Times New Roman" pitchFamily="18" charset="0"/>
              </a:rPr>
              <a:t>G</a:t>
            </a:r>
            <a:r>
              <a:rPr lang="zh-CN" altLang="en-US" sz="2800" smtClean="0">
                <a:latin typeface="Times New Roman" pitchFamily="18" charset="0"/>
              </a:rPr>
              <a:t>为</a:t>
            </a:r>
            <a:r>
              <a:rPr lang="zh-CN" altLang="en-US" sz="2800" smtClean="0">
                <a:solidFill>
                  <a:srgbClr val="FF0000"/>
                </a:solidFill>
                <a:latin typeface="Times New Roman" pitchFamily="18" charset="0"/>
              </a:rPr>
              <a:t>２型文法</a:t>
            </a:r>
          </a:p>
          <a:p>
            <a:pPr lvl="1" algn="just" eaLnBrk="1" hangingPunct="1">
              <a:lnSpc>
                <a:spcPct val="130000"/>
              </a:lnSpc>
            </a:pPr>
            <a:r>
              <a:rPr lang="zh-CN" altLang="en-US" sz="2400" smtClean="0">
                <a:latin typeface="Times New Roman" pitchFamily="18" charset="0"/>
              </a:rPr>
              <a:t>即：上下文无关文法</a:t>
            </a:r>
            <a:r>
              <a:rPr lang="en-US" altLang="zh-CN" sz="2400" smtClean="0">
                <a:latin typeface="Times New Roman" pitchFamily="18" charset="0"/>
              </a:rPr>
              <a:t>(CFG: Context Free Grammar)</a:t>
            </a:r>
          </a:p>
          <a:p>
            <a:pPr algn="just" eaLnBrk="1" hangingPunct="1">
              <a:lnSpc>
                <a:spcPct val="130000"/>
              </a:lnSpc>
            </a:pPr>
            <a:r>
              <a:rPr lang="en-US" altLang="zh-CN" sz="2800" i="1" smtClean="0">
                <a:latin typeface="Times New Roman" pitchFamily="18" charset="0"/>
              </a:rPr>
              <a:t>L</a:t>
            </a:r>
            <a:r>
              <a:rPr lang="en-US" altLang="zh-CN" sz="2800" smtClean="0">
                <a:latin typeface="Times New Roman" pitchFamily="18" charset="0"/>
              </a:rPr>
              <a:t>(</a:t>
            </a:r>
            <a:r>
              <a:rPr lang="en-US" altLang="zh-CN" sz="2800" i="1" smtClean="0">
                <a:latin typeface="Times New Roman" pitchFamily="18" charset="0"/>
              </a:rPr>
              <a:t>G</a:t>
            </a:r>
            <a:r>
              <a:rPr lang="en-US" altLang="zh-CN" sz="2800" smtClean="0">
                <a:latin typeface="Times New Roman" pitchFamily="18" charset="0"/>
              </a:rPr>
              <a:t>)</a:t>
            </a:r>
            <a:r>
              <a:rPr lang="zh-CN" altLang="en-US" sz="2800" smtClean="0">
                <a:latin typeface="Times New Roman" pitchFamily="18" charset="0"/>
              </a:rPr>
              <a:t>为</a:t>
            </a:r>
            <a:r>
              <a:rPr lang="en-US" altLang="zh-CN" sz="2800" smtClean="0">
                <a:latin typeface="Times New Roman" pitchFamily="18" charset="0"/>
              </a:rPr>
              <a:t>2</a:t>
            </a:r>
            <a:r>
              <a:rPr lang="zh-CN" altLang="en-US" sz="2800" smtClean="0">
                <a:latin typeface="Times New Roman" pitchFamily="18" charset="0"/>
              </a:rPr>
              <a:t>型</a:t>
            </a:r>
            <a:r>
              <a:rPr lang="en-US" altLang="zh-CN" sz="2800" smtClean="0">
                <a:latin typeface="Times New Roman" pitchFamily="18" charset="0"/>
              </a:rPr>
              <a:t>/</a:t>
            </a:r>
            <a:r>
              <a:rPr lang="zh-CN" altLang="en-US" sz="2800" smtClean="0">
                <a:latin typeface="Times New Roman" pitchFamily="18" charset="0"/>
              </a:rPr>
              <a:t>上下文无关语言（</a:t>
            </a:r>
            <a:r>
              <a:rPr lang="en-US" altLang="zh-CN" sz="2800" smtClean="0">
                <a:latin typeface="Times New Roman" pitchFamily="18" charset="0"/>
              </a:rPr>
              <a:t>CFL</a:t>
            </a:r>
            <a:r>
              <a:rPr lang="zh-CN" altLang="en-US" sz="2800" smtClean="0">
                <a:latin typeface="Times New Roman" pitchFamily="18" charset="0"/>
              </a:rPr>
              <a:t>）</a:t>
            </a:r>
          </a:p>
          <a:p>
            <a:pPr lvl="1" algn="just" eaLnBrk="1" hangingPunct="1"/>
            <a:r>
              <a:rPr lang="en-US" altLang="zh-CN" sz="2400" smtClean="0">
                <a:latin typeface="Times New Roman" pitchFamily="18" charset="0"/>
              </a:rPr>
              <a:t>CFG</a:t>
            </a:r>
            <a:r>
              <a:rPr lang="zh-CN" altLang="en-US" sz="2400" smtClean="0">
                <a:latin typeface="Times New Roman" pitchFamily="18" charset="0"/>
              </a:rPr>
              <a:t>能描述程序设计语言的多数语法成分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075"/>
                                        </p:tgtEl>
                                        <p:attrNameLst>
                                          <p:attrName>style.visibility</p:attrName>
                                        </p:attrNameLst>
                                      </p:cBhvr>
                                      <p:to>
                                        <p:strVal val="visible"/>
                                      </p:to>
                                    </p:set>
                                    <p:animEffect transition="in" filter="box(out)">
                                      <p:cBhvr>
                                        <p:cTn id="7" dur="500"/>
                                        <p:tgtEl>
                                          <p:spTgt spid="102707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2086F359-28EB-4692-BB5D-5511DECC7EDB}"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6861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D5B34215-8BA1-4825-82B8-1DBC3BCD1BFF}" type="slidenum">
              <a:rPr altLang="zh-CN" smtClean="0">
                <a:latin typeface="Arial" pitchFamily="34" charset="0"/>
              </a:rPr>
              <a:pPr/>
              <a:t>22</a:t>
            </a:fld>
            <a:endParaRPr lang="zh-CN" altLang="zh-CN" smtClean="0">
              <a:latin typeface="Arial" pitchFamily="34" charset="0"/>
            </a:endParaRPr>
          </a:p>
        </p:txBody>
      </p:sp>
      <p:sp>
        <p:nvSpPr>
          <p:cNvPr id="68612" name="Rectangle 2"/>
          <p:cNvSpPr>
            <a:spLocks noGrp="1" noChangeArrowheads="1"/>
          </p:cNvSpPr>
          <p:nvPr>
            <p:ph type="title" idx="4294967295"/>
          </p:nvPr>
        </p:nvSpPr>
        <p:spPr>
          <a:xfrm>
            <a:off x="1476375" y="428625"/>
            <a:ext cx="4114800" cy="552450"/>
          </a:xfrm>
        </p:spPr>
        <p:txBody>
          <a:bodyPr lIns="92075" tIns="46038" rIns="92075" bIns="46038" anchor="ctr"/>
          <a:lstStyle/>
          <a:p>
            <a:pPr eaLnBrk="1" hangingPunct="1"/>
            <a:r>
              <a:rPr lang="en-US" altLang="zh-CN" smtClean="0">
                <a:latin typeface="Times New Roman" pitchFamily="18" charset="0"/>
              </a:rPr>
              <a:t>3. </a:t>
            </a:r>
            <a:r>
              <a:rPr lang="zh-CN" altLang="en-US" smtClean="0">
                <a:latin typeface="Times New Roman" pitchFamily="18" charset="0"/>
              </a:rPr>
              <a:t>正规文法</a:t>
            </a:r>
            <a:r>
              <a:rPr lang="en-US" altLang="zh-CN" smtClean="0">
                <a:latin typeface="Times New Roman" pitchFamily="18" charset="0"/>
              </a:rPr>
              <a:t>(RG)</a:t>
            </a:r>
          </a:p>
        </p:txBody>
      </p:sp>
      <p:sp>
        <p:nvSpPr>
          <p:cNvPr id="1029123" name="Rectangle 3"/>
          <p:cNvSpPr>
            <a:spLocks noGrp="1" noChangeArrowheads="1"/>
          </p:cNvSpPr>
          <p:nvPr>
            <p:ph type="body" idx="4294967295"/>
          </p:nvPr>
        </p:nvSpPr>
        <p:spPr>
          <a:xfrm>
            <a:off x="228600" y="1533525"/>
            <a:ext cx="8610600" cy="4343400"/>
          </a:xfrm>
        </p:spPr>
        <p:txBody>
          <a:bodyPr lIns="92075" tIns="46038" rIns="92075" bIns="46038"/>
          <a:lstStyle/>
          <a:p>
            <a:pPr algn="just" eaLnBrk="1" hangingPunct="1">
              <a:lnSpc>
                <a:spcPct val="130000"/>
              </a:lnSpc>
            </a:pPr>
            <a:r>
              <a:rPr lang="zh-CN" altLang="en-US" sz="3000" dirty="0" smtClean="0">
                <a:latin typeface="Times New Roman" pitchFamily="18" charset="0"/>
              </a:rPr>
              <a:t>设</a:t>
            </a:r>
            <a:r>
              <a:rPr lang="en-US" altLang="zh-CN" sz="3000" i="1" dirty="0" smtClean="0">
                <a:latin typeface="Times New Roman" pitchFamily="18" charset="0"/>
              </a:rPr>
              <a:t>A</a:t>
            </a:r>
            <a:r>
              <a:rPr lang="zh-CN" altLang="en-US" sz="3000" dirty="0" smtClean="0">
                <a:latin typeface="Times New Roman" pitchFamily="18" charset="0"/>
              </a:rPr>
              <a:t>、</a:t>
            </a:r>
            <a:r>
              <a:rPr lang="en-US" altLang="zh-CN" sz="3000" i="1" dirty="0" smtClean="0">
                <a:latin typeface="Times New Roman" pitchFamily="18" charset="0"/>
              </a:rPr>
              <a:t>B</a:t>
            </a:r>
            <a:r>
              <a:rPr lang="en-US" altLang="zh-CN" sz="3000" dirty="0" smtClean="0">
                <a:latin typeface="Times New Roman" pitchFamily="18" charset="0"/>
              </a:rPr>
              <a:t>∈</a:t>
            </a:r>
            <a:r>
              <a:rPr lang="en-US" altLang="zh-CN" sz="3000" i="1" dirty="0" smtClean="0">
                <a:latin typeface="Times New Roman" pitchFamily="18" charset="0"/>
              </a:rPr>
              <a:t>V</a:t>
            </a:r>
            <a:r>
              <a:rPr lang="zh-CN" altLang="en-US" sz="3000" dirty="0" smtClean="0">
                <a:latin typeface="Times New Roman" pitchFamily="18" charset="0"/>
              </a:rPr>
              <a:t>，</a:t>
            </a:r>
            <a:r>
              <a:rPr lang="en-US" altLang="zh-CN" sz="3000" i="1" dirty="0" err="1" smtClean="0">
                <a:latin typeface="Times New Roman" pitchFamily="18" charset="0"/>
              </a:rPr>
              <a:t>a</a:t>
            </a:r>
            <a:r>
              <a:rPr lang="en-US" altLang="zh-CN" sz="3000" dirty="0" err="1" smtClean="0">
                <a:latin typeface="Times New Roman" pitchFamily="18" charset="0"/>
              </a:rPr>
              <a:t>∈</a:t>
            </a:r>
            <a:r>
              <a:rPr lang="en-US" altLang="zh-CN" sz="3000" i="1" dirty="0" err="1" smtClean="0">
                <a:latin typeface="Times New Roman" pitchFamily="18" charset="0"/>
              </a:rPr>
              <a:t>T</a:t>
            </a:r>
            <a:r>
              <a:rPr lang="en-US" altLang="zh-CN" sz="3000" i="1" dirty="0" smtClean="0">
                <a:latin typeface="Times New Roman" pitchFamily="18" charset="0"/>
              </a:rPr>
              <a:t>*</a:t>
            </a:r>
            <a:r>
              <a:rPr lang="zh-CN" altLang="en-US" sz="3000" dirty="0" smtClean="0">
                <a:latin typeface="Times New Roman" pitchFamily="18" charset="0"/>
              </a:rPr>
              <a:t>或</a:t>
            </a:r>
            <a:r>
              <a:rPr lang="zh-CN" altLang="en-US" sz="3000" dirty="0" smtClean="0">
                <a:latin typeface="Times New Roman" pitchFamily="18" charset="0"/>
              </a:rPr>
              <a:t>为</a:t>
            </a:r>
            <a:r>
              <a:rPr lang="en-US" altLang="zh-CN" sz="3000" i="1" dirty="0" smtClean="0">
                <a:latin typeface="Times New Roman" pitchFamily="18" charset="0"/>
                <a:sym typeface="Symbol" pitchFamily="18" charset="2"/>
              </a:rPr>
              <a:t></a:t>
            </a:r>
            <a:endParaRPr lang="zh-CN" altLang="en-US" sz="3000" i="1" dirty="0" smtClean="0">
              <a:latin typeface="Times New Roman" pitchFamily="18" charset="0"/>
            </a:endParaRPr>
          </a:p>
          <a:p>
            <a:pPr algn="just" eaLnBrk="1" hangingPunct="1">
              <a:lnSpc>
                <a:spcPct val="130000"/>
              </a:lnSpc>
            </a:pPr>
            <a:r>
              <a:rPr lang="zh-CN" altLang="en-US" sz="3000" dirty="0" smtClean="0">
                <a:latin typeface="Times New Roman" pitchFamily="18" charset="0"/>
              </a:rPr>
              <a:t>右线性</a:t>
            </a:r>
            <a:r>
              <a:rPr lang="en-US" altLang="zh-CN" sz="3000" dirty="0" smtClean="0">
                <a:latin typeface="Times New Roman" pitchFamily="18" charset="0"/>
              </a:rPr>
              <a:t>(Right Linear)</a:t>
            </a:r>
            <a:r>
              <a:rPr lang="zh-CN" altLang="en-US" sz="3000" dirty="0" smtClean="0">
                <a:latin typeface="Times New Roman" pitchFamily="18" charset="0"/>
              </a:rPr>
              <a:t>文法：</a:t>
            </a:r>
            <a:r>
              <a:rPr lang="en-US" altLang="zh-CN" sz="3000" i="1" dirty="0" err="1" smtClean="0">
                <a:latin typeface="Times New Roman" pitchFamily="18" charset="0"/>
              </a:rPr>
              <a:t>A</a:t>
            </a:r>
            <a:r>
              <a:rPr lang="en-US" altLang="zh-CN" sz="3000" dirty="0" err="1" smtClean="0">
                <a:latin typeface="Times New Roman" pitchFamily="18" charset="0"/>
              </a:rPr>
              <a:t>→</a:t>
            </a:r>
            <a:r>
              <a:rPr lang="en-US" altLang="zh-CN" sz="3000" i="1" dirty="0" err="1" smtClean="0">
                <a:latin typeface="Times New Roman" pitchFamily="18" charset="0"/>
              </a:rPr>
              <a:t>aB</a:t>
            </a:r>
            <a:r>
              <a:rPr lang="zh-CN" altLang="en-US" sz="3000" dirty="0" smtClean="0">
                <a:latin typeface="Times New Roman" pitchFamily="18" charset="0"/>
              </a:rPr>
              <a:t>或</a:t>
            </a:r>
            <a:r>
              <a:rPr lang="en-US" altLang="zh-CN" sz="3000" i="1" dirty="0" err="1" smtClean="0">
                <a:latin typeface="Times New Roman" pitchFamily="18" charset="0"/>
              </a:rPr>
              <a:t>A</a:t>
            </a:r>
            <a:r>
              <a:rPr lang="en-US" altLang="zh-CN" sz="3000" dirty="0" err="1" smtClean="0">
                <a:latin typeface="Times New Roman" pitchFamily="18" charset="0"/>
              </a:rPr>
              <a:t>→</a:t>
            </a:r>
            <a:r>
              <a:rPr lang="en-US" altLang="zh-CN" sz="3000" i="1" dirty="0" err="1" smtClean="0">
                <a:latin typeface="Times New Roman" pitchFamily="18" charset="0"/>
              </a:rPr>
              <a:t>a</a:t>
            </a:r>
            <a:endParaRPr lang="en-US" altLang="zh-CN" sz="3000" i="1" dirty="0" smtClean="0">
              <a:latin typeface="Times New Roman" pitchFamily="18" charset="0"/>
            </a:endParaRPr>
          </a:p>
          <a:p>
            <a:pPr algn="just" eaLnBrk="1" hangingPunct="1">
              <a:lnSpc>
                <a:spcPct val="130000"/>
              </a:lnSpc>
            </a:pPr>
            <a:r>
              <a:rPr lang="zh-CN" altLang="en-US" sz="3000" dirty="0" smtClean="0">
                <a:latin typeface="Times New Roman" pitchFamily="18" charset="0"/>
              </a:rPr>
              <a:t>左线性</a:t>
            </a:r>
            <a:r>
              <a:rPr lang="en-US" altLang="zh-CN" sz="3000" dirty="0" smtClean="0">
                <a:latin typeface="Times New Roman" pitchFamily="18" charset="0"/>
              </a:rPr>
              <a:t>(Left Linear)</a:t>
            </a:r>
            <a:r>
              <a:rPr lang="zh-CN" altLang="en-US" sz="3000" dirty="0" smtClean="0">
                <a:latin typeface="Times New Roman" pitchFamily="18" charset="0"/>
              </a:rPr>
              <a:t>文法：</a:t>
            </a:r>
            <a:r>
              <a:rPr lang="en-US" altLang="zh-CN" sz="3000" i="1" dirty="0" err="1" smtClean="0">
                <a:latin typeface="Times New Roman" pitchFamily="18" charset="0"/>
              </a:rPr>
              <a:t>A</a:t>
            </a:r>
            <a:r>
              <a:rPr lang="en-US" altLang="zh-CN" sz="3000" dirty="0" err="1" smtClean="0">
                <a:latin typeface="Times New Roman" pitchFamily="18" charset="0"/>
              </a:rPr>
              <a:t>→</a:t>
            </a:r>
            <a:r>
              <a:rPr lang="en-US" altLang="zh-CN" sz="3000" i="1" dirty="0" err="1" smtClean="0">
                <a:latin typeface="Times New Roman" pitchFamily="18" charset="0"/>
              </a:rPr>
              <a:t>Ba</a:t>
            </a:r>
            <a:r>
              <a:rPr lang="zh-CN" altLang="en-US" sz="3000" dirty="0" smtClean="0">
                <a:latin typeface="Times New Roman" pitchFamily="18" charset="0"/>
              </a:rPr>
              <a:t>或</a:t>
            </a:r>
            <a:r>
              <a:rPr lang="en-US" altLang="zh-CN" sz="3000" i="1" dirty="0" err="1" smtClean="0">
                <a:latin typeface="Times New Roman" pitchFamily="18" charset="0"/>
              </a:rPr>
              <a:t>A</a:t>
            </a:r>
            <a:r>
              <a:rPr lang="en-US" altLang="zh-CN" sz="3000" dirty="0" err="1" smtClean="0">
                <a:latin typeface="Times New Roman" pitchFamily="18" charset="0"/>
              </a:rPr>
              <a:t>→</a:t>
            </a:r>
            <a:r>
              <a:rPr lang="en-US" altLang="zh-CN" sz="3000" i="1" dirty="0" err="1" smtClean="0">
                <a:latin typeface="Times New Roman" pitchFamily="18" charset="0"/>
              </a:rPr>
              <a:t>a</a:t>
            </a:r>
            <a:endParaRPr lang="zh-CN" altLang="en-US" sz="3000" i="1" dirty="0" smtClean="0">
              <a:latin typeface="Times New Roman" pitchFamily="18" charset="0"/>
            </a:endParaRPr>
          </a:p>
          <a:p>
            <a:pPr eaLnBrk="1" hangingPunct="1">
              <a:buFont typeface="Wingdings" pitchFamily="2" charset="2"/>
              <a:buNone/>
            </a:pPr>
            <a:r>
              <a:rPr lang="zh-CN" altLang="en-US" sz="3000" dirty="0" smtClean="0">
                <a:latin typeface="Times New Roman" pitchFamily="18" charset="0"/>
              </a:rPr>
              <a:t>  都是</a:t>
            </a:r>
            <a:r>
              <a:rPr lang="zh-CN" altLang="en-US" sz="3000" dirty="0" smtClean="0">
                <a:solidFill>
                  <a:srgbClr val="FF0000"/>
                </a:solidFill>
                <a:latin typeface="Times New Roman" pitchFamily="18" charset="0"/>
              </a:rPr>
              <a:t>３型文法</a:t>
            </a:r>
            <a:r>
              <a:rPr lang="en-US" altLang="zh-CN" sz="3000" dirty="0" smtClean="0">
                <a:latin typeface="Times New Roman" pitchFamily="18" charset="0"/>
              </a:rPr>
              <a:t>(</a:t>
            </a:r>
            <a:r>
              <a:rPr lang="zh-CN" altLang="en-US" sz="3000" dirty="0" smtClean="0">
                <a:latin typeface="Times New Roman" pitchFamily="18" charset="0"/>
              </a:rPr>
              <a:t>正规文法 </a:t>
            </a:r>
            <a:r>
              <a:rPr lang="en-US" altLang="zh-CN" sz="3000" dirty="0" smtClean="0">
                <a:latin typeface="Times New Roman" pitchFamily="18" charset="0"/>
              </a:rPr>
              <a:t>Regular Grammar -RG)</a:t>
            </a:r>
          </a:p>
          <a:p>
            <a:pPr algn="just" eaLnBrk="1" hangingPunct="1"/>
            <a:r>
              <a:rPr lang="en-US" altLang="zh-CN" sz="3000" i="1" dirty="0" smtClean="0">
                <a:latin typeface="Times New Roman" pitchFamily="18" charset="0"/>
              </a:rPr>
              <a:t>L</a:t>
            </a:r>
            <a:r>
              <a:rPr lang="en-US" altLang="zh-CN" sz="3000" dirty="0" smtClean="0">
                <a:latin typeface="Times New Roman" pitchFamily="18" charset="0"/>
              </a:rPr>
              <a:t>(</a:t>
            </a:r>
            <a:r>
              <a:rPr lang="en-US" altLang="zh-CN" sz="3000" i="1" dirty="0" smtClean="0">
                <a:latin typeface="Times New Roman" pitchFamily="18" charset="0"/>
              </a:rPr>
              <a:t>G</a:t>
            </a:r>
            <a:r>
              <a:rPr lang="en-US" altLang="zh-CN" sz="3000" dirty="0" smtClean="0">
                <a:latin typeface="Times New Roman" pitchFamily="18" charset="0"/>
              </a:rPr>
              <a:t>)</a:t>
            </a:r>
            <a:r>
              <a:rPr lang="zh-CN" altLang="en-US" sz="3000" dirty="0" smtClean="0">
                <a:latin typeface="Times New Roman" pitchFamily="18" charset="0"/>
              </a:rPr>
              <a:t>为</a:t>
            </a:r>
            <a:r>
              <a:rPr lang="en-US" altLang="zh-CN" sz="3000" dirty="0" smtClean="0">
                <a:latin typeface="Times New Roman" pitchFamily="18" charset="0"/>
              </a:rPr>
              <a:t>3</a:t>
            </a:r>
            <a:r>
              <a:rPr lang="zh-CN" altLang="en-US" sz="3000" dirty="0" smtClean="0">
                <a:latin typeface="Times New Roman" pitchFamily="18" charset="0"/>
              </a:rPr>
              <a:t>型</a:t>
            </a:r>
            <a:r>
              <a:rPr lang="en-US" altLang="zh-CN" sz="3000" dirty="0" smtClean="0">
                <a:latin typeface="Times New Roman" pitchFamily="18" charset="0"/>
              </a:rPr>
              <a:t>/</a:t>
            </a:r>
            <a:r>
              <a:rPr lang="zh-CN" altLang="en-US" sz="3000" dirty="0" smtClean="0">
                <a:latin typeface="Times New Roman" pitchFamily="18" charset="0"/>
              </a:rPr>
              <a:t>正规集</a:t>
            </a:r>
            <a:r>
              <a:rPr lang="en-US" altLang="zh-CN" sz="3000" dirty="0" smtClean="0">
                <a:latin typeface="Times New Roman" pitchFamily="18" charset="0"/>
              </a:rPr>
              <a:t>/</a:t>
            </a:r>
            <a:r>
              <a:rPr lang="zh-CN" altLang="en-US" sz="3000" dirty="0" smtClean="0">
                <a:latin typeface="Times New Roman" pitchFamily="18" charset="0"/>
              </a:rPr>
              <a:t>正则集</a:t>
            </a:r>
            <a:r>
              <a:rPr lang="en-US" altLang="zh-CN" sz="3000" dirty="0" smtClean="0">
                <a:latin typeface="Times New Roman" pitchFamily="18" charset="0"/>
              </a:rPr>
              <a:t>/</a:t>
            </a:r>
            <a:r>
              <a:rPr lang="zh-CN" altLang="en-US" sz="3000" dirty="0" smtClean="0">
                <a:latin typeface="Times New Roman" pitchFamily="18" charset="0"/>
              </a:rPr>
              <a:t>正则语言（</a:t>
            </a:r>
            <a:r>
              <a:rPr lang="en-US" altLang="zh-CN" sz="3000" dirty="0" smtClean="0">
                <a:latin typeface="Times New Roman" pitchFamily="18" charset="0"/>
              </a:rPr>
              <a:t>RL</a:t>
            </a:r>
            <a:r>
              <a:rPr lang="zh-CN" altLang="en-US" sz="3000" dirty="0" smtClean="0">
                <a:latin typeface="Times New Roman" pitchFamily="18" charset="0"/>
              </a:rPr>
              <a:t>）</a:t>
            </a:r>
          </a:p>
          <a:p>
            <a:pPr lvl="1" algn="just" eaLnBrk="1" hangingPunct="1"/>
            <a:r>
              <a:rPr lang="zh-CN" altLang="en-US" sz="3000" dirty="0" smtClean="0">
                <a:latin typeface="Times New Roman" pitchFamily="18" charset="0"/>
              </a:rPr>
              <a:t>能描述程序设计语言的多数单词</a:t>
            </a:r>
          </a:p>
          <a:p>
            <a:pPr lvl="1" algn="just" eaLnBrk="1" hangingPunct="1"/>
            <a:r>
              <a:rPr lang="zh-CN" altLang="en-US" sz="3000" dirty="0" smtClean="0">
                <a:latin typeface="Times New Roman" pitchFamily="18" charset="0"/>
              </a:rPr>
              <a:t>左、右线性文法不可混用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9123"/>
                                        </p:tgtEl>
                                        <p:attrNameLst>
                                          <p:attrName>style.visibility</p:attrName>
                                        </p:attrNameLst>
                                      </p:cBhvr>
                                      <p:to>
                                        <p:strVal val="visible"/>
                                      </p:to>
                                    </p:set>
                                    <p:animEffect transition="in" filter="box(out)">
                                      <p:cBhvr>
                                        <p:cTn id="7" dur="500"/>
                                        <p:tgtEl>
                                          <p:spTgt spid="102912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182721"/>
          <p:cNvSpPr>
            <a:spLocks noGrp="1" noChangeArrowheads="1"/>
          </p:cNvSpPr>
          <p:nvPr>
            <p:ph type="title"/>
          </p:nvPr>
        </p:nvSpPr>
        <p:spPr>
          <a:xfrm>
            <a:off x="1133475" y="188913"/>
            <a:ext cx="6534150" cy="952500"/>
          </a:xfrm>
        </p:spPr>
        <p:txBody>
          <a:bodyPr/>
          <a:lstStyle/>
          <a:p>
            <a:pPr eaLnBrk="1" hangingPunct="1"/>
            <a:r>
              <a:rPr lang="zh-CN" altLang="en-US" smtClean="0">
                <a:latin typeface="Times New Roman" pitchFamily="18" charset="0"/>
              </a:rPr>
              <a:t>非上下文无关的语言结构</a:t>
            </a:r>
          </a:p>
        </p:txBody>
      </p:sp>
      <p:sp>
        <p:nvSpPr>
          <p:cNvPr id="1182723" name="内容占位符 1182722"/>
          <p:cNvSpPr>
            <a:spLocks noGrp="1" noChangeArrowheads="1"/>
          </p:cNvSpPr>
          <p:nvPr>
            <p:ph idx="1"/>
          </p:nvPr>
        </p:nvSpPr>
        <p:spPr>
          <a:xfrm>
            <a:off x="609600" y="1728788"/>
            <a:ext cx="7848600" cy="4724400"/>
          </a:xfrm>
        </p:spPr>
        <p:txBody>
          <a:bodyPr/>
          <a:lstStyle/>
          <a:p>
            <a:pPr eaLnBrk="1" hangingPunct="1"/>
            <a:r>
              <a:rPr lang="zh-CN" altLang="en-US" smtClean="0">
                <a:latin typeface="Times New Roman" pitchFamily="18" charset="0"/>
              </a:rPr>
              <a:t>程序设计语言的有些语言结构不能用上下文无关文法描述</a:t>
            </a:r>
          </a:p>
          <a:p>
            <a:pPr eaLnBrk="1" hangingPunct="1"/>
            <a:r>
              <a:rPr lang="zh-CN" altLang="en-US" smtClean="0">
                <a:latin typeface="Times New Roman" pitchFamily="18" charset="0"/>
              </a:rPr>
              <a:t> 例</a:t>
            </a:r>
            <a:r>
              <a:rPr lang="en-US" altLang="zh-CN" smtClean="0">
                <a:latin typeface="Times New Roman" pitchFamily="18" charset="0"/>
              </a:rPr>
              <a:t>2.9 </a:t>
            </a:r>
          </a:p>
          <a:p>
            <a:pPr algn="ctr" eaLnBrk="1" hangingPunct="1">
              <a:buFont typeface="Wingdings" pitchFamily="2" charset="2"/>
              <a:buNone/>
            </a:pPr>
            <a:r>
              <a:rPr lang="en-US" altLang="zh-CN" i="1" smtClean="0">
                <a:latin typeface="Times New Roman" pitchFamily="18" charset="0"/>
              </a:rPr>
              <a:t>L</a:t>
            </a:r>
            <a:r>
              <a:rPr lang="en-US" altLang="zh-CN" baseline="-25000" smtClean="0">
                <a:latin typeface="Times New Roman" pitchFamily="18" charset="0"/>
              </a:rPr>
              <a:t>1</a:t>
            </a:r>
            <a:r>
              <a:rPr lang="en-US" altLang="zh-CN" smtClean="0">
                <a:latin typeface="Times New Roman" pitchFamily="18" charset="0"/>
              </a:rPr>
              <a:t>={</a:t>
            </a:r>
            <a:r>
              <a:rPr lang="en-US" altLang="zh-CN" i="1" smtClean="0">
                <a:latin typeface="Times New Roman" pitchFamily="18" charset="0"/>
              </a:rPr>
              <a:t>wcw</a:t>
            </a:r>
            <a:r>
              <a:rPr lang="en-US" altLang="zh-CN" smtClean="0">
                <a:latin typeface="Times New Roman" pitchFamily="18" charset="0"/>
              </a:rPr>
              <a:t>|</a:t>
            </a:r>
            <a:r>
              <a:rPr lang="en-US" altLang="zh-CN" i="1" smtClean="0">
                <a:latin typeface="Times New Roman" pitchFamily="18" charset="0"/>
              </a:rPr>
              <a:t>w</a:t>
            </a:r>
            <a:r>
              <a:rPr lang="en-US" altLang="zh-CN" smtClean="0">
                <a:latin typeface="Times New Roman" pitchFamily="18" charset="0"/>
              </a:rPr>
              <a:t>∈{</a:t>
            </a:r>
            <a:r>
              <a:rPr lang="en-US" altLang="zh-CN" i="1" smtClean="0">
                <a:latin typeface="Times New Roman" pitchFamily="18" charset="0"/>
              </a:rPr>
              <a:t>a</a:t>
            </a:r>
            <a:r>
              <a:rPr lang="en-US" altLang="zh-CN" smtClean="0">
                <a:latin typeface="Times New Roman" pitchFamily="18" charset="0"/>
              </a:rPr>
              <a:t>,</a:t>
            </a:r>
            <a:r>
              <a:rPr lang="en-US" altLang="zh-CN" i="1" smtClean="0">
                <a:latin typeface="Times New Roman" pitchFamily="18" charset="0"/>
              </a:rPr>
              <a:t>b</a:t>
            </a:r>
            <a:r>
              <a:rPr lang="en-US" altLang="zh-CN" smtClean="0">
                <a:latin typeface="Times New Roman" pitchFamily="18" charset="0"/>
              </a:rPr>
              <a:t>}</a:t>
            </a:r>
            <a:r>
              <a:rPr lang="en-US" altLang="zh-CN" baseline="30000" smtClean="0">
                <a:latin typeface="Times New Roman" pitchFamily="18" charset="0"/>
              </a:rPr>
              <a:t>+</a:t>
            </a:r>
            <a:r>
              <a:rPr lang="en-US" altLang="zh-CN" smtClean="0">
                <a:latin typeface="Times New Roman" pitchFamily="18" charset="0"/>
              </a:rPr>
              <a:t>}</a:t>
            </a:r>
          </a:p>
          <a:p>
            <a:pPr eaLnBrk="1" hangingPunct="1">
              <a:buFont typeface="Wingdings" pitchFamily="2" charset="2"/>
              <a:buNone/>
            </a:pPr>
            <a:r>
              <a:rPr lang="en-US" altLang="zh-CN" smtClean="0">
                <a:latin typeface="Times New Roman" pitchFamily="18" charset="0"/>
              </a:rPr>
              <a:t>       </a:t>
            </a:r>
            <a:r>
              <a:rPr lang="en-US" altLang="zh-CN" i="1" smtClean="0">
                <a:latin typeface="Times New Roman" pitchFamily="18" charset="0"/>
              </a:rPr>
              <a:t> aabcaab</a:t>
            </a:r>
            <a:r>
              <a:rPr lang="zh-CN" altLang="en-US" smtClean="0">
                <a:latin typeface="Times New Roman" pitchFamily="18" charset="0"/>
              </a:rPr>
              <a:t>就是</a:t>
            </a:r>
            <a:r>
              <a:rPr lang="en-US" altLang="zh-CN" i="1" smtClean="0">
                <a:latin typeface="Times New Roman" pitchFamily="18" charset="0"/>
              </a:rPr>
              <a:t>L</a:t>
            </a:r>
            <a:r>
              <a:rPr lang="en-US" altLang="zh-CN" baseline="-25000" smtClean="0">
                <a:latin typeface="Times New Roman" pitchFamily="18" charset="0"/>
              </a:rPr>
              <a:t>1</a:t>
            </a:r>
            <a:r>
              <a:rPr lang="zh-CN" altLang="en-US" smtClean="0">
                <a:latin typeface="Times New Roman" pitchFamily="18" charset="0"/>
              </a:rPr>
              <a:t>的一个句子</a:t>
            </a:r>
          </a:p>
          <a:p>
            <a:pPr eaLnBrk="1" hangingPunct="1">
              <a:buFont typeface="Wingdings" pitchFamily="2" charset="2"/>
              <a:buNone/>
            </a:pPr>
            <a:r>
              <a:rPr lang="zh-CN" altLang="en-US" smtClean="0">
                <a:latin typeface="Times New Roman" pitchFamily="18" charset="0"/>
              </a:rPr>
              <a:t>        这个语言是检查程序中标识符的声明应先于引用的抽象</a:t>
            </a:r>
          </a:p>
        </p:txBody>
      </p:sp>
      <p:sp>
        <p:nvSpPr>
          <p:cNvPr id="70660" name="灯片编号占位符 5"/>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buFont typeface="Arial" pitchFamily="34" charset="0"/>
              <a:buNone/>
            </a:pPr>
            <a:fld id="{FFFF41AB-D8FD-4976-B5B4-9C3B63996036}" type="slidenum">
              <a:rPr lang="en-US" altLang="zh-CN" sz="1400">
                <a:latin typeface="Arial" pitchFamily="34" charset="0"/>
              </a:rPr>
              <a:pPr algn="r" eaLnBrk="1" hangingPunct="1">
                <a:buFont typeface="Arial" pitchFamily="34" charset="0"/>
                <a:buNone/>
              </a:pPr>
              <a:t>23</a:t>
            </a:fld>
            <a:endParaRPr lang="en-US" altLang="zh-CN" sz="14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2723">
                                            <p:txEl>
                                              <p:pRg st="0" end="0"/>
                                            </p:txEl>
                                          </p:spTgt>
                                        </p:tgtEl>
                                        <p:attrNameLst>
                                          <p:attrName>style.visibility</p:attrName>
                                        </p:attrNameLst>
                                      </p:cBhvr>
                                      <p:to>
                                        <p:strVal val="visible"/>
                                      </p:to>
                                    </p:set>
                                    <p:animEffect transition="in" filter="blinds(horizontal)">
                                      <p:cBhvr>
                                        <p:cTn id="7" dur="500"/>
                                        <p:tgtEl>
                                          <p:spTgt spid="118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2723">
                                            <p:txEl>
                                              <p:pRg st="1" end="1"/>
                                            </p:txEl>
                                          </p:spTgt>
                                        </p:tgtEl>
                                        <p:attrNameLst>
                                          <p:attrName>style.visibility</p:attrName>
                                        </p:attrNameLst>
                                      </p:cBhvr>
                                      <p:to>
                                        <p:strVal val="visible"/>
                                      </p:to>
                                    </p:set>
                                    <p:animEffect transition="in" filter="blinds(horizontal)">
                                      <p:cBhvr>
                                        <p:cTn id="12" dur="500"/>
                                        <p:tgtEl>
                                          <p:spTgt spid="118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2723">
                                            <p:txEl>
                                              <p:pRg st="2" end="2"/>
                                            </p:txEl>
                                          </p:spTgt>
                                        </p:tgtEl>
                                        <p:attrNameLst>
                                          <p:attrName>style.visibility</p:attrName>
                                        </p:attrNameLst>
                                      </p:cBhvr>
                                      <p:to>
                                        <p:strVal val="visible"/>
                                      </p:to>
                                    </p:set>
                                    <p:animEffect transition="in" filter="blinds(horizontal)">
                                      <p:cBhvr>
                                        <p:cTn id="17" dur="500"/>
                                        <p:tgtEl>
                                          <p:spTgt spid="118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2723">
                                            <p:txEl>
                                              <p:pRg st="3" end="3"/>
                                            </p:txEl>
                                          </p:spTgt>
                                        </p:tgtEl>
                                        <p:attrNameLst>
                                          <p:attrName>style.visibility</p:attrName>
                                        </p:attrNameLst>
                                      </p:cBhvr>
                                      <p:to>
                                        <p:strVal val="visible"/>
                                      </p:to>
                                    </p:set>
                                    <p:animEffect transition="in" filter="blinds(horizontal)">
                                      <p:cBhvr>
                                        <p:cTn id="22" dur="500"/>
                                        <p:tgtEl>
                                          <p:spTgt spid="1182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2723">
                                            <p:txEl>
                                              <p:pRg st="4" end="4"/>
                                            </p:txEl>
                                          </p:spTgt>
                                        </p:tgtEl>
                                        <p:attrNameLst>
                                          <p:attrName>style.visibility</p:attrName>
                                        </p:attrNameLst>
                                      </p:cBhvr>
                                      <p:to>
                                        <p:strVal val="visible"/>
                                      </p:to>
                                    </p:set>
                                    <p:animEffect transition="in" filter="blinds(horizontal)">
                                      <p:cBhvr>
                                        <p:cTn id="27" dur="500"/>
                                        <p:tgtEl>
                                          <p:spTgt spid="1182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E78B015D-D637-4C27-AE3E-37A1ABA08D33}"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7270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2F42F7E0-517B-4561-AE05-38A292CB272D}" type="slidenum">
              <a:rPr altLang="zh-CN" smtClean="0">
                <a:latin typeface="Arial" pitchFamily="34" charset="0"/>
              </a:rPr>
              <a:pPr/>
              <a:t>24</a:t>
            </a:fld>
            <a:endParaRPr lang="zh-CN" altLang="zh-CN" smtClean="0">
              <a:latin typeface="Arial" pitchFamily="34" charset="0"/>
            </a:endParaRPr>
          </a:p>
        </p:txBody>
      </p:sp>
      <p:sp>
        <p:nvSpPr>
          <p:cNvPr id="72708" name="Rectangle 2"/>
          <p:cNvSpPr>
            <a:spLocks noGrp="1" noChangeArrowheads="1"/>
          </p:cNvSpPr>
          <p:nvPr>
            <p:ph type="title" idx="4294967295"/>
          </p:nvPr>
        </p:nvSpPr>
        <p:spPr>
          <a:xfrm>
            <a:off x="1350963" y="188913"/>
            <a:ext cx="6534150" cy="952500"/>
          </a:xfrm>
        </p:spPr>
        <p:txBody>
          <a:bodyPr anchor="ctr"/>
          <a:lstStyle/>
          <a:p>
            <a:pPr eaLnBrk="1" hangingPunct="1"/>
            <a:r>
              <a:rPr lang="en-US" altLang="zh-CN" smtClean="0">
                <a:latin typeface="Times New Roman" pitchFamily="18" charset="0"/>
              </a:rPr>
              <a:t>Chomsky</a:t>
            </a:r>
            <a:r>
              <a:rPr lang="zh-CN" altLang="en-US" smtClean="0">
                <a:latin typeface="Times New Roman" pitchFamily="18" charset="0"/>
              </a:rPr>
              <a:t>体系</a:t>
            </a:r>
            <a:r>
              <a:rPr lang="en-US" altLang="zh-CN" smtClean="0">
                <a:latin typeface="Times New Roman" pitchFamily="18" charset="0"/>
              </a:rPr>
              <a:t>——</a:t>
            </a:r>
            <a:r>
              <a:rPr lang="zh-CN" altLang="en-US" smtClean="0">
                <a:latin typeface="Times New Roman" pitchFamily="18" charset="0"/>
              </a:rPr>
              <a:t>总结</a:t>
            </a:r>
          </a:p>
        </p:txBody>
      </p:sp>
      <p:sp>
        <p:nvSpPr>
          <p:cNvPr id="72709" name="Rectangle 3"/>
          <p:cNvSpPr>
            <a:spLocks noGrp="1" noChangeArrowheads="1"/>
          </p:cNvSpPr>
          <p:nvPr>
            <p:ph type="body" idx="4294967295"/>
          </p:nvPr>
        </p:nvSpPr>
        <p:spPr>
          <a:xfrm>
            <a:off x="609600" y="1584325"/>
            <a:ext cx="7848600" cy="4724400"/>
          </a:xfrm>
        </p:spPr>
        <p:txBody>
          <a:bodyPr/>
          <a:lstStyle/>
          <a:p>
            <a:pPr eaLnBrk="1" hangingPunct="1">
              <a:buFont typeface="Wingdings" pitchFamily="2" charset="2"/>
              <a:buNone/>
            </a:pPr>
            <a:r>
              <a:rPr lang="en-US" altLang="zh-CN" sz="2400" i="1" smtClean="0">
                <a:latin typeface="Times New Roman" pitchFamily="18" charset="0"/>
              </a:rPr>
              <a:t>G</a:t>
            </a:r>
            <a:r>
              <a:rPr lang="en-US" altLang="zh-CN" sz="2400" smtClean="0">
                <a:latin typeface="Times New Roman" pitchFamily="18" charset="0"/>
              </a:rPr>
              <a:t> = (</a:t>
            </a:r>
            <a:r>
              <a:rPr lang="en-US" altLang="zh-CN" sz="2400" i="1" smtClean="0">
                <a:latin typeface="Times New Roman" pitchFamily="18" charset="0"/>
              </a:rPr>
              <a:t>V</a:t>
            </a:r>
            <a:r>
              <a:rPr lang="zh-CN" altLang="en-US" sz="2400" smtClean="0">
                <a:latin typeface="Times New Roman" pitchFamily="18" charset="0"/>
              </a:rPr>
              <a:t>，</a:t>
            </a:r>
            <a:r>
              <a:rPr lang="en-US" altLang="zh-CN" sz="2400" i="1" smtClean="0">
                <a:latin typeface="Times New Roman" pitchFamily="18" charset="0"/>
              </a:rPr>
              <a:t>T</a:t>
            </a:r>
            <a:r>
              <a:rPr lang="zh-CN" altLang="en-US" sz="2400" smtClean="0">
                <a:latin typeface="Times New Roman" pitchFamily="18" charset="0"/>
              </a:rPr>
              <a:t>，</a:t>
            </a:r>
            <a:r>
              <a:rPr lang="en-US" altLang="zh-CN" sz="2400" i="1" smtClean="0">
                <a:latin typeface="Times New Roman" pitchFamily="18" charset="0"/>
              </a:rPr>
              <a:t>P</a:t>
            </a:r>
            <a:r>
              <a:rPr lang="zh-CN" altLang="en-US"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a:t>
            </a:r>
            <a:r>
              <a:rPr lang="zh-CN" altLang="en-US" sz="2400" smtClean="0">
                <a:latin typeface="Times New Roman" pitchFamily="18" charset="0"/>
              </a:rPr>
              <a:t>是一个文法</a:t>
            </a:r>
            <a:r>
              <a:rPr lang="en-US" altLang="zh-CN" sz="2400" smtClean="0">
                <a:latin typeface="Times New Roman" pitchFamily="18" charset="0"/>
              </a:rPr>
              <a:t>,</a:t>
            </a:r>
            <a:r>
              <a:rPr lang="en-US" altLang="zh-CN" sz="2400" i="1" smtClean="0">
                <a:latin typeface="Times New Roman" pitchFamily="18" charset="0"/>
              </a:rPr>
              <a:t>α</a:t>
            </a:r>
            <a:r>
              <a:rPr lang="en-US" altLang="zh-CN" sz="2400" smtClean="0">
                <a:latin typeface="Times New Roman" pitchFamily="18" charset="0"/>
              </a:rPr>
              <a:t>→</a:t>
            </a:r>
            <a:r>
              <a:rPr lang="en-US" altLang="zh-CN" sz="2400" i="1" smtClean="0">
                <a:latin typeface="Times New Roman" pitchFamily="18" charset="0"/>
              </a:rPr>
              <a:t>β</a:t>
            </a:r>
            <a:r>
              <a:rPr lang="en-US" altLang="zh-CN" sz="2400" smtClean="0">
                <a:latin typeface="Times New Roman" pitchFamily="18" charset="0"/>
              </a:rPr>
              <a:t> ∈ </a:t>
            </a:r>
            <a:r>
              <a:rPr lang="en-US" altLang="zh-CN" sz="2400" i="1" smtClean="0">
                <a:latin typeface="Times New Roman" pitchFamily="18" charset="0"/>
              </a:rPr>
              <a:t>P</a:t>
            </a:r>
          </a:p>
          <a:p>
            <a:pPr eaLnBrk="1" hangingPunct="1">
              <a:buFont typeface="Wingdings" pitchFamily="2" charset="2"/>
              <a:buNone/>
            </a:pPr>
            <a:r>
              <a:rPr lang="en-US" altLang="zh-CN" sz="2400" smtClean="0">
                <a:latin typeface="Times New Roman" pitchFamily="18" charset="0"/>
              </a:rPr>
              <a:t>*	</a:t>
            </a:r>
            <a:r>
              <a:rPr lang="en-US" altLang="zh-CN" sz="2400" i="1" smtClean="0">
                <a:latin typeface="Times New Roman" pitchFamily="18" charset="0"/>
              </a:rPr>
              <a:t>G</a:t>
            </a:r>
            <a:r>
              <a:rPr lang="zh-CN" altLang="en-US" sz="2400" smtClean="0">
                <a:latin typeface="Times New Roman" pitchFamily="18" charset="0"/>
              </a:rPr>
              <a:t>是</a:t>
            </a:r>
            <a:r>
              <a:rPr lang="en-US" altLang="zh-CN" sz="2400" smtClean="0">
                <a:latin typeface="Times New Roman" pitchFamily="18" charset="0"/>
              </a:rPr>
              <a:t>0</a:t>
            </a:r>
            <a:r>
              <a:rPr lang="zh-CN" altLang="en-US" sz="2400" smtClean="0">
                <a:latin typeface="Times New Roman" pitchFamily="18" charset="0"/>
              </a:rPr>
              <a:t>型文法，</a:t>
            </a:r>
            <a:r>
              <a:rPr lang="en-US" altLang="zh-CN" sz="2400" i="1" smtClean="0">
                <a:latin typeface="Times New Roman" pitchFamily="18" charset="0"/>
              </a:rPr>
              <a:t>L</a:t>
            </a:r>
            <a:r>
              <a:rPr lang="en-US" altLang="zh-CN" sz="2400" smtClean="0">
                <a:latin typeface="Times New Roman" pitchFamily="18" charset="0"/>
              </a:rPr>
              <a:t>(</a:t>
            </a:r>
            <a:r>
              <a:rPr lang="en-US" altLang="zh-CN" sz="2400" i="1" smtClean="0">
                <a:latin typeface="Times New Roman" pitchFamily="18" charset="0"/>
              </a:rPr>
              <a:t>G</a:t>
            </a:r>
            <a:r>
              <a:rPr lang="en-US" altLang="zh-CN" sz="2400" smtClean="0">
                <a:latin typeface="Times New Roman" pitchFamily="18" charset="0"/>
              </a:rPr>
              <a:t>)</a:t>
            </a:r>
            <a:r>
              <a:rPr lang="zh-CN" altLang="en-US" sz="2400" smtClean="0">
                <a:latin typeface="Times New Roman" pitchFamily="18" charset="0"/>
              </a:rPr>
              <a:t>是</a:t>
            </a:r>
            <a:r>
              <a:rPr lang="en-US" altLang="zh-CN" sz="2400" smtClean="0">
                <a:latin typeface="Times New Roman" pitchFamily="18" charset="0"/>
              </a:rPr>
              <a:t>0</a:t>
            </a:r>
            <a:r>
              <a:rPr lang="zh-CN" altLang="en-US" sz="2400" smtClean="0">
                <a:latin typeface="Times New Roman" pitchFamily="18" charset="0"/>
              </a:rPr>
              <a:t>型语言；</a:t>
            </a:r>
          </a:p>
          <a:p>
            <a:pPr eaLnBrk="1" hangingPunct="1">
              <a:buFont typeface="Wingdings" pitchFamily="2" charset="2"/>
              <a:buNone/>
            </a:pPr>
            <a:r>
              <a:rPr lang="zh-CN" altLang="en-US" sz="2400" smtClean="0">
                <a:latin typeface="Times New Roman" pitchFamily="18" charset="0"/>
              </a:rPr>
              <a:t>    </a:t>
            </a:r>
            <a:r>
              <a:rPr lang="en-US" altLang="zh-CN" sz="2400" smtClean="0">
                <a:solidFill>
                  <a:srgbClr val="FF0000"/>
                </a:solidFill>
                <a:latin typeface="Times New Roman" pitchFamily="18" charset="0"/>
              </a:rPr>
              <a:t>---</a:t>
            </a:r>
            <a:r>
              <a:rPr lang="zh-CN" altLang="en-US" sz="2400" smtClean="0">
                <a:solidFill>
                  <a:srgbClr val="FF0000"/>
                </a:solidFill>
                <a:latin typeface="Times New Roman" pitchFamily="18" charset="0"/>
              </a:rPr>
              <a:t>其能力相当于图灵机</a:t>
            </a:r>
          </a:p>
          <a:p>
            <a:pPr eaLnBrk="1" hangingPunct="1">
              <a:buFont typeface="Wingdings" pitchFamily="2" charset="2"/>
              <a:buNone/>
            </a:pPr>
            <a:r>
              <a:rPr lang="zh-CN" altLang="en-US" sz="2400" smtClean="0">
                <a:latin typeface="Times New Roman" pitchFamily="18" charset="0"/>
              </a:rPr>
              <a:t>*	</a:t>
            </a:r>
            <a:r>
              <a:rPr lang="en-US" altLang="zh-CN" sz="2400" smtClean="0">
                <a:latin typeface="Times New Roman" pitchFamily="18" charset="0"/>
              </a:rPr>
              <a:t>|</a:t>
            </a:r>
            <a:r>
              <a:rPr lang="en-US" altLang="zh-CN" sz="2400" i="1" smtClean="0">
                <a:latin typeface="Times New Roman" pitchFamily="18" charset="0"/>
              </a:rPr>
              <a:t>α</a:t>
            </a:r>
            <a:r>
              <a:rPr lang="en-US" altLang="zh-CN" sz="2400" smtClean="0">
                <a:latin typeface="Times New Roman" pitchFamily="18" charset="0"/>
              </a:rPr>
              <a:t>|≤|</a:t>
            </a:r>
            <a:r>
              <a:rPr lang="en-US" altLang="zh-CN" sz="2400" i="1" smtClean="0">
                <a:latin typeface="Times New Roman" pitchFamily="18" charset="0"/>
              </a:rPr>
              <a:t>β</a:t>
            </a:r>
            <a:r>
              <a:rPr lang="en-US" altLang="zh-CN" sz="2400" smtClean="0">
                <a:latin typeface="Times New Roman" pitchFamily="18" charset="0"/>
              </a:rPr>
              <a:t>|:</a:t>
            </a:r>
            <a:r>
              <a:rPr lang="en-US" altLang="zh-CN" sz="2400" i="1" smtClean="0">
                <a:latin typeface="Times New Roman" pitchFamily="18" charset="0"/>
              </a:rPr>
              <a:t>G</a:t>
            </a:r>
            <a:r>
              <a:rPr lang="zh-CN" altLang="en-US" sz="2400" smtClean="0">
                <a:latin typeface="Times New Roman" pitchFamily="18" charset="0"/>
              </a:rPr>
              <a:t>是</a:t>
            </a:r>
            <a:r>
              <a:rPr lang="en-US" altLang="zh-CN" sz="2400" smtClean="0">
                <a:latin typeface="Times New Roman" pitchFamily="18" charset="0"/>
              </a:rPr>
              <a:t>1</a:t>
            </a:r>
            <a:r>
              <a:rPr lang="zh-CN" altLang="en-US" sz="2400" smtClean="0">
                <a:latin typeface="Times New Roman" pitchFamily="18" charset="0"/>
              </a:rPr>
              <a:t>型文法，</a:t>
            </a:r>
            <a:r>
              <a:rPr lang="en-US" altLang="zh-CN" sz="2400" i="1" smtClean="0">
                <a:latin typeface="Times New Roman" pitchFamily="18" charset="0"/>
              </a:rPr>
              <a:t>L</a:t>
            </a:r>
            <a:r>
              <a:rPr lang="en-US" altLang="zh-CN" sz="2400" smtClean="0">
                <a:latin typeface="Times New Roman" pitchFamily="18" charset="0"/>
              </a:rPr>
              <a:t>(</a:t>
            </a:r>
            <a:r>
              <a:rPr lang="en-US" altLang="zh-CN" sz="2400" i="1" smtClean="0">
                <a:latin typeface="Times New Roman" pitchFamily="18" charset="0"/>
              </a:rPr>
              <a:t>G</a:t>
            </a:r>
            <a:r>
              <a:rPr lang="en-US" altLang="zh-CN" sz="2400" smtClean="0">
                <a:latin typeface="Times New Roman" pitchFamily="18" charset="0"/>
              </a:rPr>
              <a:t>)</a:t>
            </a:r>
            <a:r>
              <a:rPr lang="zh-CN" altLang="en-US" sz="2400" smtClean="0">
                <a:latin typeface="Times New Roman" pitchFamily="18" charset="0"/>
              </a:rPr>
              <a:t>是</a:t>
            </a:r>
            <a:r>
              <a:rPr lang="en-US" altLang="zh-CN" sz="2400" smtClean="0">
                <a:latin typeface="Times New Roman" pitchFamily="18" charset="0"/>
              </a:rPr>
              <a:t>1</a:t>
            </a:r>
            <a:r>
              <a:rPr lang="zh-CN" altLang="en-US" sz="2400" smtClean="0">
                <a:latin typeface="Times New Roman" pitchFamily="18" charset="0"/>
              </a:rPr>
              <a:t>型语言</a:t>
            </a:r>
            <a:r>
              <a:rPr lang="en-US" altLang="zh-CN" sz="2400" smtClean="0">
                <a:latin typeface="Times New Roman" pitchFamily="18" charset="0"/>
              </a:rPr>
              <a:t>(</a:t>
            </a:r>
            <a:r>
              <a:rPr lang="zh-CN" altLang="en-US" sz="2400" smtClean="0">
                <a:latin typeface="Times New Roman" pitchFamily="18" charset="0"/>
              </a:rPr>
              <a:t>除</a:t>
            </a:r>
            <a:r>
              <a:rPr lang="zh-CN" altLang="en-US" sz="2400" i="1" smtClean="0">
                <a:latin typeface="Times New Roman" pitchFamily="18" charset="0"/>
              </a:rPr>
              <a:t>Ｓ</a:t>
            </a:r>
            <a:r>
              <a:rPr lang="zh-CN" altLang="en-US" sz="2400" smtClean="0">
                <a:latin typeface="Times New Roman" pitchFamily="18" charset="0"/>
              </a:rPr>
              <a:t>→</a:t>
            </a:r>
            <a:r>
              <a:rPr lang="en-US" altLang="zh-CN" sz="2400" i="1" smtClean="0">
                <a:latin typeface="Times New Roman" pitchFamily="18" charset="0"/>
              </a:rPr>
              <a:t>ε</a:t>
            </a:r>
            <a:r>
              <a:rPr lang="en-US" altLang="zh-CN" sz="2400" smtClean="0">
                <a:latin typeface="Times New Roman" pitchFamily="18" charset="0"/>
              </a:rPr>
              <a:t>);</a:t>
            </a:r>
          </a:p>
          <a:p>
            <a:pPr eaLnBrk="1" hangingPunct="1">
              <a:buFont typeface="Wingdings" pitchFamily="2" charset="2"/>
              <a:buNone/>
            </a:pPr>
            <a:r>
              <a:rPr lang="en-US" altLang="zh-CN" sz="2400" smtClean="0">
                <a:latin typeface="Times New Roman" pitchFamily="18" charset="0"/>
              </a:rPr>
              <a:t>    </a:t>
            </a:r>
            <a:r>
              <a:rPr lang="en-US" altLang="zh-CN" sz="2400" smtClean="0">
                <a:solidFill>
                  <a:srgbClr val="FF0000"/>
                </a:solidFill>
                <a:latin typeface="Times New Roman" pitchFamily="18" charset="0"/>
              </a:rPr>
              <a:t>---</a:t>
            </a:r>
            <a:r>
              <a:rPr lang="zh-CN" altLang="en-US" sz="2400" smtClean="0">
                <a:solidFill>
                  <a:srgbClr val="FF0000"/>
                </a:solidFill>
                <a:latin typeface="Times New Roman" pitchFamily="18" charset="0"/>
              </a:rPr>
              <a:t>其识别系统是线性界限自动机</a:t>
            </a:r>
          </a:p>
          <a:p>
            <a:pPr eaLnBrk="1" hangingPunct="1">
              <a:buFont typeface="Wingdings" pitchFamily="2" charset="2"/>
              <a:buNone/>
            </a:pPr>
            <a:r>
              <a:rPr lang="zh-CN" altLang="en-US" sz="2400" smtClean="0">
                <a:latin typeface="Times New Roman" pitchFamily="18" charset="0"/>
              </a:rPr>
              <a:t>*	</a:t>
            </a:r>
            <a:r>
              <a:rPr lang="en-US" altLang="zh-CN" sz="2400" i="1" smtClean="0">
                <a:latin typeface="Times New Roman" pitchFamily="18" charset="0"/>
              </a:rPr>
              <a:t>α</a:t>
            </a:r>
            <a:r>
              <a:rPr lang="en-US" altLang="zh-CN" sz="2400" smtClean="0">
                <a:latin typeface="Times New Roman" pitchFamily="18" charset="0"/>
              </a:rPr>
              <a:t>∈</a:t>
            </a:r>
            <a:r>
              <a:rPr lang="zh-CN" altLang="en-US" sz="2400" i="1" smtClean="0">
                <a:latin typeface="Times New Roman" pitchFamily="18" charset="0"/>
              </a:rPr>
              <a:t>Ｖ</a:t>
            </a:r>
            <a:r>
              <a:rPr lang="en-US" altLang="zh-CN" sz="2400" smtClean="0">
                <a:latin typeface="Times New Roman" pitchFamily="18" charset="0"/>
              </a:rPr>
              <a:t> : </a:t>
            </a:r>
            <a:r>
              <a:rPr lang="en-US" altLang="zh-CN" sz="2400" i="1" smtClean="0">
                <a:latin typeface="Times New Roman" pitchFamily="18" charset="0"/>
              </a:rPr>
              <a:t>G</a:t>
            </a:r>
            <a:r>
              <a:rPr lang="zh-CN" altLang="en-US" sz="2400" smtClean="0">
                <a:latin typeface="Times New Roman" pitchFamily="18" charset="0"/>
              </a:rPr>
              <a:t>是</a:t>
            </a:r>
            <a:r>
              <a:rPr lang="en-US" altLang="zh-CN" sz="2400" smtClean="0">
                <a:latin typeface="Times New Roman" pitchFamily="18" charset="0"/>
              </a:rPr>
              <a:t>2</a:t>
            </a:r>
            <a:r>
              <a:rPr lang="zh-CN" altLang="en-US" sz="2400" smtClean="0">
                <a:latin typeface="Times New Roman" pitchFamily="18" charset="0"/>
              </a:rPr>
              <a:t>型文法，</a:t>
            </a:r>
            <a:r>
              <a:rPr lang="en-US" altLang="zh-CN" sz="2400" i="1" smtClean="0">
                <a:latin typeface="Times New Roman" pitchFamily="18" charset="0"/>
              </a:rPr>
              <a:t>L</a:t>
            </a:r>
            <a:r>
              <a:rPr lang="en-US" altLang="zh-CN" sz="2400" smtClean="0">
                <a:latin typeface="Times New Roman" pitchFamily="18" charset="0"/>
              </a:rPr>
              <a:t>(</a:t>
            </a:r>
            <a:r>
              <a:rPr lang="en-US" altLang="zh-CN" sz="2400" i="1" smtClean="0">
                <a:latin typeface="Times New Roman" pitchFamily="18" charset="0"/>
              </a:rPr>
              <a:t>G</a:t>
            </a:r>
            <a:r>
              <a:rPr lang="en-US" altLang="zh-CN" sz="2400" smtClean="0">
                <a:latin typeface="Times New Roman" pitchFamily="18" charset="0"/>
              </a:rPr>
              <a:t>)</a:t>
            </a:r>
            <a:r>
              <a:rPr lang="zh-CN" altLang="en-US" sz="2400" smtClean="0">
                <a:latin typeface="Times New Roman" pitchFamily="18" charset="0"/>
              </a:rPr>
              <a:t>是</a:t>
            </a:r>
            <a:r>
              <a:rPr lang="en-US" altLang="zh-CN" sz="2400" smtClean="0">
                <a:latin typeface="Times New Roman" pitchFamily="18" charset="0"/>
              </a:rPr>
              <a:t>2</a:t>
            </a:r>
            <a:r>
              <a:rPr lang="zh-CN" altLang="en-US" sz="2400" smtClean="0">
                <a:latin typeface="Times New Roman" pitchFamily="18" charset="0"/>
              </a:rPr>
              <a:t>型语言</a:t>
            </a:r>
            <a:r>
              <a:rPr lang="en-US" altLang="zh-CN" sz="2400" smtClean="0">
                <a:latin typeface="Times New Roman" pitchFamily="18" charset="0"/>
              </a:rPr>
              <a:t>;</a:t>
            </a:r>
          </a:p>
          <a:p>
            <a:pPr eaLnBrk="1" hangingPunct="1">
              <a:buFont typeface="Wingdings" pitchFamily="2" charset="2"/>
              <a:buNone/>
            </a:pPr>
            <a:r>
              <a:rPr lang="en-US" altLang="zh-CN" sz="2400" smtClean="0">
                <a:latin typeface="Times New Roman" pitchFamily="18" charset="0"/>
              </a:rPr>
              <a:t>    </a:t>
            </a:r>
            <a:r>
              <a:rPr lang="en-US" altLang="zh-CN" sz="2400" smtClean="0">
                <a:solidFill>
                  <a:srgbClr val="FF0000"/>
                </a:solidFill>
                <a:latin typeface="Times New Roman" pitchFamily="18" charset="0"/>
              </a:rPr>
              <a:t>---</a:t>
            </a:r>
            <a:r>
              <a:rPr lang="zh-CN" altLang="en-US" sz="2400" smtClean="0">
                <a:solidFill>
                  <a:srgbClr val="FF0000"/>
                </a:solidFill>
                <a:latin typeface="Times New Roman" pitchFamily="18" charset="0"/>
              </a:rPr>
              <a:t>其识别系统是不确定的下推自动机</a:t>
            </a:r>
          </a:p>
          <a:p>
            <a:pPr eaLnBrk="1" hangingPunct="1">
              <a:buFont typeface="Wingdings" pitchFamily="2" charset="2"/>
              <a:buNone/>
            </a:pPr>
            <a:r>
              <a:rPr lang="zh-CN" altLang="en-US" sz="3000" smtClean="0">
                <a:latin typeface="Times New Roman" pitchFamily="18" charset="0"/>
              </a:rPr>
              <a:t>*	</a:t>
            </a:r>
            <a:r>
              <a:rPr lang="en-US" altLang="zh-CN" sz="3000" i="1" smtClean="0">
                <a:latin typeface="Times New Roman" pitchFamily="18" charset="0"/>
              </a:rPr>
              <a:t>A</a:t>
            </a:r>
            <a:r>
              <a:rPr lang="en-US" altLang="zh-CN" sz="3000" smtClean="0">
                <a:latin typeface="Times New Roman" pitchFamily="18" charset="0"/>
              </a:rPr>
              <a:t>→</a:t>
            </a:r>
            <a:r>
              <a:rPr lang="en-US" altLang="zh-CN" sz="3000" i="1" smtClean="0">
                <a:latin typeface="Times New Roman" pitchFamily="18" charset="0"/>
              </a:rPr>
              <a:t>aB</a:t>
            </a:r>
            <a:r>
              <a:rPr lang="zh-CN" altLang="en-US" sz="3000" smtClean="0">
                <a:latin typeface="Times New Roman" pitchFamily="18" charset="0"/>
              </a:rPr>
              <a:t>或</a:t>
            </a:r>
            <a:r>
              <a:rPr lang="en-US" altLang="zh-CN" sz="3000" i="1" smtClean="0">
                <a:latin typeface="Times New Roman" pitchFamily="18" charset="0"/>
              </a:rPr>
              <a:t>A</a:t>
            </a:r>
            <a:r>
              <a:rPr lang="en-US" altLang="zh-CN" sz="3000" smtClean="0">
                <a:latin typeface="Times New Roman" pitchFamily="18" charset="0"/>
              </a:rPr>
              <a:t>→</a:t>
            </a:r>
            <a:r>
              <a:rPr lang="en-US" altLang="zh-CN" sz="3000" i="1" smtClean="0">
                <a:latin typeface="Times New Roman" pitchFamily="18" charset="0"/>
              </a:rPr>
              <a:t>a</a:t>
            </a:r>
            <a:r>
              <a:rPr lang="en-US" altLang="zh-CN" sz="3000" smtClean="0">
                <a:latin typeface="Times New Roman" pitchFamily="18" charset="0"/>
              </a:rPr>
              <a:t>: </a:t>
            </a:r>
            <a:r>
              <a:rPr lang="en-US" altLang="zh-CN" sz="2400" i="1" smtClean="0">
                <a:latin typeface="Times New Roman" pitchFamily="18" charset="0"/>
              </a:rPr>
              <a:t>G</a:t>
            </a:r>
            <a:r>
              <a:rPr lang="zh-CN" altLang="en-US" sz="2400" smtClean="0">
                <a:latin typeface="Times New Roman" pitchFamily="18" charset="0"/>
              </a:rPr>
              <a:t>是右线性文法，</a:t>
            </a:r>
            <a:r>
              <a:rPr lang="en-US" altLang="zh-CN" sz="2400" i="1" smtClean="0">
                <a:latin typeface="Times New Roman" pitchFamily="18" charset="0"/>
              </a:rPr>
              <a:t>L</a:t>
            </a:r>
            <a:r>
              <a:rPr lang="en-US" altLang="zh-CN" sz="2400" smtClean="0">
                <a:latin typeface="Times New Roman" pitchFamily="18" charset="0"/>
              </a:rPr>
              <a:t>(</a:t>
            </a:r>
            <a:r>
              <a:rPr lang="en-US" altLang="zh-CN" sz="2400" i="1" smtClean="0">
                <a:latin typeface="Times New Roman" pitchFamily="18" charset="0"/>
              </a:rPr>
              <a:t>G</a:t>
            </a:r>
            <a:r>
              <a:rPr lang="en-US" altLang="zh-CN" sz="2400" smtClean="0">
                <a:latin typeface="Times New Roman" pitchFamily="18" charset="0"/>
              </a:rPr>
              <a:t>)</a:t>
            </a:r>
            <a:r>
              <a:rPr lang="zh-CN" altLang="en-US" sz="2400" smtClean="0">
                <a:latin typeface="Times New Roman" pitchFamily="18" charset="0"/>
              </a:rPr>
              <a:t>是</a:t>
            </a:r>
            <a:r>
              <a:rPr lang="en-US" altLang="zh-CN" sz="2400" smtClean="0">
                <a:latin typeface="Times New Roman" pitchFamily="18" charset="0"/>
              </a:rPr>
              <a:t>3</a:t>
            </a:r>
            <a:r>
              <a:rPr lang="zh-CN" altLang="en-US" sz="2400" smtClean="0">
                <a:latin typeface="Times New Roman" pitchFamily="18" charset="0"/>
              </a:rPr>
              <a:t>型语言</a:t>
            </a:r>
          </a:p>
          <a:p>
            <a:pPr eaLnBrk="1" hangingPunct="1">
              <a:buFont typeface="Wingdings" pitchFamily="2" charset="2"/>
              <a:buNone/>
            </a:pPr>
            <a:r>
              <a:rPr lang="zh-CN" altLang="en-US" sz="3000" smtClean="0">
                <a:latin typeface="Times New Roman" pitchFamily="18" charset="0"/>
              </a:rPr>
              <a:t>	</a:t>
            </a:r>
            <a:r>
              <a:rPr lang="en-US" altLang="zh-CN" sz="3000" i="1" smtClean="0">
                <a:latin typeface="Times New Roman" pitchFamily="18" charset="0"/>
              </a:rPr>
              <a:t>A</a:t>
            </a:r>
            <a:r>
              <a:rPr lang="en-US" altLang="zh-CN" sz="3000" smtClean="0">
                <a:latin typeface="Times New Roman" pitchFamily="18" charset="0"/>
              </a:rPr>
              <a:t>→</a:t>
            </a:r>
            <a:r>
              <a:rPr lang="en-US" altLang="zh-CN" sz="3000" i="1" smtClean="0">
                <a:latin typeface="Times New Roman" pitchFamily="18" charset="0"/>
              </a:rPr>
              <a:t>Ba</a:t>
            </a:r>
            <a:r>
              <a:rPr lang="zh-CN" altLang="en-US" sz="3000" smtClean="0">
                <a:latin typeface="Times New Roman" pitchFamily="18" charset="0"/>
              </a:rPr>
              <a:t>或</a:t>
            </a:r>
            <a:r>
              <a:rPr lang="en-US" altLang="zh-CN" sz="3000" i="1" smtClean="0">
                <a:latin typeface="Times New Roman" pitchFamily="18" charset="0"/>
              </a:rPr>
              <a:t>A</a:t>
            </a:r>
            <a:r>
              <a:rPr lang="en-US" altLang="zh-CN" sz="3000" smtClean="0">
                <a:latin typeface="Times New Roman" pitchFamily="18" charset="0"/>
              </a:rPr>
              <a:t>→</a:t>
            </a:r>
            <a:r>
              <a:rPr lang="en-US" altLang="zh-CN" sz="3000" i="1" smtClean="0">
                <a:latin typeface="Times New Roman" pitchFamily="18" charset="0"/>
              </a:rPr>
              <a:t>a</a:t>
            </a:r>
            <a:r>
              <a:rPr lang="zh-CN" altLang="en-US" sz="3000" i="1" smtClean="0">
                <a:latin typeface="Times New Roman" pitchFamily="18" charset="0"/>
              </a:rPr>
              <a:t> </a:t>
            </a:r>
            <a:r>
              <a:rPr lang="en-US" altLang="zh-CN" sz="3000" smtClean="0">
                <a:latin typeface="Times New Roman" pitchFamily="18" charset="0"/>
              </a:rPr>
              <a:t>: </a:t>
            </a:r>
            <a:r>
              <a:rPr lang="en-US" altLang="zh-CN" sz="2400" i="1" smtClean="0">
                <a:latin typeface="Times New Roman" pitchFamily="18" charset="0"/>
              </a:rPr>
              <a:t>G</a:t>
            </a:r>
            <a:r>
              <a:rPr lang="zh-CN" altLang="en-US" sz="2400" smtClean="0">
                <a:latin typeface="Times New Roman" pitchFamily="18" charset="0"/>
              </a:rPr>
              <a:t>是左线性文法，</a:t>
            </a:r>
            <a:r>
              <a:rPr lang="en-US" altLang="zh-CN" sz="2400" i="1" smtClean="0">
                <a:latin typeface="Times New Roman" pitchFamily="18" charset="0"/>
              </a:rPr>
              <a:t>L</a:t>
            </a:r>
            <a:r>
              <a:rPr lang="en-US" altLang="zh-CN" sz="2400" smtClean="0">
                <a:latin typeface="Times New Roman" pitchFamily="18" charset="0"/>
              </a:rPr>
              <a:t>(</a:t>
            </a:r>
            <a:r>
              <a:rPr lang="en-US" altLang="zh-CN" sz="2400" i="1" smtClean="0">
                <a:latin typeface="Times New Roman" pitchFamily="18" charset="0"/>
              </a:rPr>
              <a:t>G</a:t>
            </a:r>
            <a:r>
              <a:rPr lang="en-US" altLang="zh-CN" sz="2400" smtClean="0">
                <a:latin typeface="Times New Roman" pitchFamily="18" charset="0"/>
              </a:rPr>
              <a:t>)</a:t>
            </a:r>
            <a:r>
              <a:rPr lang="zh-CN" altLang="en-US" sz="2400" smtClean="0">
                <a:latin typeface="Times New Roman" pitchFamily="18" charset="0"/>
              </a:rPr>
              <a:t>是</a:t>
            </a:r>
            <a:r>
              <a:rPr lang="en-US" altLang="zh-CN" sz="2400" smtClean="0">
                <a:latin typeface="Times New Roman" pitchFamily="18" charset="0"/>
              </a:rPr>
              <a:t>3</a:t>
            </a:r>
            <a:r>
              <a:rPr lang="zh-CN" altLang="en-US" sz="2400" smtClean="0">
                <a:latin typeface="Times New Roman" pitchFamily="18" charset="0"/>
              </a:rPr>
              <a:t>型语言</a:t>
            </a:r>
          </a:p>
          <a:p>
            <a:pPr eaLnBrk="1" hangingPunct="1">
              <a:buFont typeface="Wingdings" pitchFamily="2" charset="2"/>
              <a:buNone/>
            </a:pPr>
            <a:r>
              <a:rPr lang="zh-CN" altLang="en-US" sz="2400" smtClean="0">
                <a:latin typeface="Times New Roman" pitchFamily="18" charset="0"/>
              </a:rPr>
              <a:t>    </a:t>
            </a:r>
            <a:r>
              <a:rPr lang="en-US" altLang="zh-CN" sz="2400" smtClean="0">
                <a:solidFill>
                  <a:srgbClr val="FF0000"/>
                </a:solidFill>
                <a:latin typeface="Times New Roman" pitchFamily="18" charset="0"/>
              </a:rPr>
              <a:t>---</a:t>
            </a:r>
            <a:r>
              <a:rPr lang="zh-CN" altLang="en-US" sz="2400" smtClean="0">
                <a:solidFill>
                  <a:srgbClr val="FF0000"/>
                </a:solidFill>
                <a:latin typeface="Times New Roman" pitchFamily="18" charset="0"/>
              </a:rPr>
              <a:t>其识别系统是有穷自动机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D0C415DF-482B-4833-81EE-BBDFA459CB3C}"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7373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23FFE41A-7934-4D65-92DA-0E29C98EEF0C}" type="slidenum">
              <a:rPr altLang="zh-CN" smtClean="0">
                <a:latin typeface="Arial" pitchFamily="34" charset="0"/>
              </a:rPr>
              <a:pPr/>
              <a:t>25</a:t>
            </a:fld>
            <a:endParaRPr lang="zh-CN" altLang="zh-CN" smtClean="0">
              <a:latin typeface="Arial" pitchFamily="34" charset="0"/>
            </a:endParaRPr>
          </a:p>
        </p:txBody>
      </p:sp>
      <p:sp>
        <p:nvSpPr>
          <p:cNvPr id="73732" name="Rectangle 2"/>
          <p:cNvSpPr>
            <a:spLocks noGrp="1" noChangeArrowheads="1"/>
          </p:cNvSpPr>
          <p:nvPr>
            <p:ph type="title" idx="4294967295"/>
          </p:nvPr>
        </p:nvSpPr>
        <p:spPr>
          <a:xfrm>
            <a:off x="1249363" y="260350"/>
            <a:ext cx="5627687" cy="796925"/>
          </a:xfrm>
        </p:spPr>
        <p:txBody>
          <a:bodyPr anchor="ctr"/>
          <a:lstStyle/>
          <a:p>
            <a:pPr eaLnBrk="1" hangingPunct="1"/>
            <a:r>
              <a:rPr lang="zh-CN" altLang="en-US" smtClean="0">
                <a:latin typeface="Times New Roman" pitchFamily="18" charset="0"/>
              </a:rPr>
              <a:t>文法的类型</a:t>
            </a:r>
          </a:p>
        </p:txBody>
      </p:sp>
      <p:sp>
        <p:nvSpPr>
          <p:cNvPr id="73733" name="Text Box 3"/>
          <p:cNvSpPr>
            <a:spLocks noGrp="1" noChangeArrowheads="1"/>
          </p:cNvSpPr>
          <p:nvPr>
            <p:ph type="body" idx="4294967295"/>
          </p:nvPr>
        </p:nvSpPr>
        <p:spPr>
          <a:xfrm>
            <a:off x="755650" y="1412875"/>
            <a:ext cx="8137525" cy="1295400"/>
          </a:xfrm>
        </p:spPr>
        <p:txBody>
          <a:bodyPr/>
          <a:lstStyle/>
          <a:p>
            <a:pPr eaLnBrk="1" hangingPunct="1">
              <a:spcBef>
                <a:spcPct val="50000"/>
              </a:spcBef>
              <a:buFont typeface="Wingdings" pitchFamily="2" charset="2"/>
              <a:buNone/>
            </a:pPr>
            <a:r>
              <a:rPr lang="zh-CN" altLang="en-US" sz="2400" smtClean="0">
                <a:latin typeface="Times New Roman" pitchFamily="18" charset="0"/>
              </a:rPr>
              <a:t>四种文法之间的关系是将产生式作进一步限制而定义的。</a:t>
            </a:r>
          </a:p>
          <a:p>
            <a:pPr eaLnBrk="1" hangingPunct="1">
              <a:spcBef>
                <a:spcPct val="50000"/>
              </a:spcBef>
              <a:buFont typeface="Wingdings" pitchFamily="2" charset="2"/>
              <a:buNone/>
            </a:pPr>
            <a:r>
              <a:rPr lang="zh-CN" altLang="en-US" smtClean="0">
                <a:latin typeface="Times New Roman" pitchFamily="18" charset="0"/>
              </a:rPr>
              <a:t>四种文法之间的逐级“包含”关系如下：</a:t>
            </a:r>
          </a:p>
        </p:txBody>
      </p:sp>
      <p:grpSp>
        <p:nvGrpSpPr>
          <p:cNvPr id="73734" name="Group 4"/>
          <p:cNvGrpSpPr>
            <a:grpSpLocks/>
          </p:cNvGrpSpPr>
          <p:nvPr/>
        </p:nvGrpSpPr>
        <p:grpSpPr bwMode="auto">
          <a:xfrm>
            <a:off x="1676400" y="2997200"/>
            <a:ext cx="5410200" cy="3124200"/>
            <a:chOff x="1248" y="1632"/>
            <a:chExt cx="3408" cy="1968"/>
          </a:xfrm>
        </p:grpSpPr>
        <p:sp>
          <p:nvSpPr>
            <p:cNvPr id="73735" name="Oval 5"/>
            <p:cNvSpPr>
              <a:spLocks noChangeArrowheads="1"/>
            </p:cNvSpPr>
            <p:nvPr/>
          </p:nvSpPr>
          <p:spPr bwMode="auto">
            <a:xfrm>
              <a:off x="1248" y="1632"/>
              <a:ext cx="3408" cy="1968"/>
            </a:xfrm>
            <a:prstGeom prst="ellipse">
              <a:avLst/>
            </a:prstGeom>
            <a:solidFill>
              <a:srgbClr val="33CCCC"/>
            </a:solidFill>
            <a:ln w="19050">
              <a:solidFill>
                <a:schemeClr val="tx1"/>
              </a:solidFill>
              <a:round/>
              <a:headEnd/>
              <a:tailEnd/>
            </a:ln>
          </p:spPr>
          <p:txBody>
            <a:bodyPr wrap="none" anchor="ctr"/>
            <a:lstStyle/>
            <a:p>
              <a:pPr eaLnBrk="1" hangingPunct="1">
                <a:buFont typeface="Arial" pitchFamily="34" charset="0"/>
                <a:buNone/>
              </a:pPr>
              <a:endParaRPr lang="zh-CN" altLang="en-US" sz="2400"/>
            </a:p>
          </p:txBody>
        </p:sp>
        <p:sp>
          <p:nvSpPr>
            <p:cNvPr id="73736" name="Oval 6"/>
            <p:cNvSpPr>
              <a:spLocks noChangeArrowheads="1"/>
            </p:cNvSpPr>
            <p:nvPr/>
          </p:nvSpPr>
          <p:spPr bwMode="auto">
            <a:xfrm>
              <a:off x="1488" y="1920"/>
              <a:ext cx="3024" cy="1632"/>
            </a:xfrm>
            <a:prstGeom prst="ellipse">
              <a:avLst/>
            </a:prstGeom>
            <a:solidFill>
              <a:srgbClr val="00FFFF"/>
            </a:solidFill>
            <a:ln w="28575">
              <a:solidFill>
                <a:schemeClr val="tx1"/>
              </a:solidFill>
              <a:round/>
              <a:headEnd/>
              <a:tailEnd/>
            </a:ln>
          </p:spPr>
          <p:txBody>
            <a:bodyPr wrap="none" anchor="ctr"/>
            <a:lstStyle/>
            <a:p>
              <a:pPr eaLnBrk="1" hangingPunct="1">
                <a:buFont typeface="Arial" pitchFamily="34" charset="0"/>
                <a:buNone/>
              </a:pPr>
              <a:endParaRPr lang="zh-CN" altLang="en-US" sz="2400"/>
            </a:p>
          </p:txBody>
        </p:sp>
        <p:sp>
          <p:nvSpPr>
            <p:cNvPr id="73737" name="Oval 7"/>
            <p:cNvSpPr>
              <a:spLocks noChangeArrowheads="1"/>
            </p:cNvSpPr>
            <p:nvPr/>
          </p:nvSpPr>
          <p:spPr bwMode="auto">
            <a:xfrm>
              <a:off x="1824" y="2400"/>
              <a:ext cx="2430" cy="1056"/>
            </a:xfrm>
            <a:prstGeom prst="ellipse">
              <a:avLst/>
            </a:prstGeom>
            <a:solidFill>
              <a:srgbClr val="CCFFFF"/>
            </a:solidFill>
            <a:ln w="28575">
              <a:solidFill>
                <a:schemeClr val="tx1"/>
              </a:solidFill>
              <a:round/>
              <a:headEnd/>
              <a:tailEnd/>
            </a:ln>
          </p:spPr>
          <p:txBody>
            <a:bodyPr wrap="none" anchor="ctr"/>
            <a:lstStyle/>
            <a:p>
              <a:pPr eaLnBrk="1" hangingPunct="1">
                <a:buFont typeface="Arial" pitchFamily="34" charset="0"/>
                <a:buNone/>
              </a:pPr>
              <a:endParaRPr lang="zh-CN" altLang="en-US" sz="2400"/>
            </a:p>
          </p:txBody>
        </p:sp>
        <p:sp>
          <p:nvSpPr>
            <p:cNvPr id="73738" name="Oval 8"/>
            <p:cNvSpPr>
              <a:spLocks noChangeArrowheads="1"/>
            </p:cNvSpPr>
            <p:nvPr/>
          </p:nvSpPr>
          <p:spPr bwMode="auto">
            <a:xfrm>
              <a:off x="2256" y="2832"/>
              <a:ext cx="1512" cy="528"/>
            </a:xfrm>
            <a:prstGeom prst="ellipse">
              <a:avLst/>
            </a:prstGeom>
            <a:solidFill>
              <a:schemeClr val="bg1"/>
            </a:solidFill>
            <a:ln w="28575">
              <a:solidFill>
                <a:schemeClr val="tx1"/>
              </a:solidFill>
              <a:round/>
              <a:headEnd/>
              <a:tailEnd/>
            </a:ln>
          </p:spPr>
          <p:txBody>
            <a:bodyPr wrap="none" anchor="ctr"/>
            <a:lstStyle/>
            <a:p>
              <a:pPr eaLnBrk="1" hangingPunct="1">
                <a:buFont typeface="Arial" pitchFamily="34" charset="0"/>
                <a:buNone/>
              </a:pPr>
              <a:endParaRPr lang="zh-CN" altLang="en-US" sz="2400"/>
            </a:p>
          </p:txBody>
        </p:sp>
        <p:sp>
          <p:nvSpPr>
            <p:cNvPr id="73739" name="Text Box 9"/>
            <p:cNvSpPr txBox="1">
              <a:spLocks noChangeArrowheads="1"/>
            </p:cNvSpPr>
            <p:nvPr/>
          </p:nvSpPr>
          <p:spPr bwMode="auto">
            <a:xfrm>
              <a:off x="2460" y="2496"/>
              <a:ext cx="1026" cy="288"/>
            </a:xfrm>
            <a:prstGeom prst="rect">
              <a:avLst/>
            </a:prstGeom>
            <a:noFill/>
            <a:ln w="28575">
              <a:noFill/>
              <a:miter lim="800000"/>
              <a:headEnd/>
              <a:tailEnd/>
            </a:ln>
          </p:spPr>
          <p:txBody>
            <a:bodyPr>
              <a:spAutoFit/>
            </a:bodyPr>
            <a:lstStyle/>
            <a:p>
              <a:pPr eaLnBrk="1" hangingPunct="1">
                <a:spcBef>
                  <a:spcPct val="50000"/>
                </a:spcBef>
                <a:buFont typeface="Arial" pitchFamily="34" charset="0"/>
                <a:buNone/>
              </a:pPr>
              <a:r>
                <a:rPr lang="en-US" altLang="zh-CN" sz="2400" b="1">
                  <a:solidFill>
                    <a:schemeClr val="hlink"/>
                  </a:solidFill>
                </a:rPr>
                <a:t>2</a:t>
              </a:r>
              <a:r>
                <a:rPr lang="zh-CN" altLang="en-US" sz="2400" b="1">
                  <a:solidFill>
                    <a:schemeClr val="hlink"/>
                  </a:solidFill>
                </a:rPr>
                <a:t>型文法</a:t>
              </a:r>
            </a:p>
          </p:txBody>
        </p:sp>
        <p:sp>
          <p:nvSpPr>
            <p:cNvPr id="73740" name="Text Box 10"/>
            <p:cNvSpPr txBox="1">
              <a:spLocks noChangeArrowheads="1"/>
            </p:cNvSpPr>
            <p:nvPr/>
          </p:nvSpPr>
          <p:spPr bwMode="auto">
            <a:xfrm>
              <a:off x="2514" y="1968"/>
              <a:ext cx="990" cy="288"/>
            </a:xfrm>
            <a:prstGeom prst="rect">
              <a:avLst/>
            </a:prstGeom>
            <a:noFill/>
            <a:ln w="28575">
              <a:noFill/>
              <a:miter lim="800000"/>
              <a:headEnd/>
              <a:tailEnd/>
            </a:ln>
          </p:spPr>
          <p:txBody>
            <a:bodyPr>
              <a:spAutoFit/>
            </a:bodyPr>
            <a:lstStyle/>
            <a:p>
              <a:pPr eaLnBrk="1" hangingPunct="1">
                <a:spcBef>
                  <a:spcPct val="50000"/>
                </a:spcBef>
                <a:buFont typeface="Arial" pitchFamily="34" charset="0"/>
                <a:buNone/>
              </a:pPr>
              <a:r>
                <a:rPr lang="en-US" altLang="zh-CN" sz="2400" b="1">
                  <a:solidFill>
                    <a:srgbClr val="FF0000"/>
                  </a:solidFill>
                </a:rPr>
                <a:t>1</a:t>
              </a:r>
              <a:r>
                <a:rPr lang="zh-CN" altLang="en-US" sz="2400" b="1">
                  <a:solidFill>
                    <a:srgbClr val="FF0000"/>
                  </a:solidFill>
                </a:rPr>
                <a:t>型文法</a:t>
              </a:r>
              <a:endParaRPr lang="zh-CN" altLang="en-US" sz="2000" b="1">
                <a:solidFill>
                  <a:srgbClr val="FF0000"/>
                </a:solidFill>
              </a:endParaRPr>
            </a:p>
          </p:txBody>
        </p:sp>
        <p:sp>
          <p:nvSpPr>
            <p:cNvPr id="73741" name="Text Box 11"/>
            <p:cNvSpPr txBox="1">
              <a:spLocks noChangeArrowheads="1"/>
            </p:cNvSpPr>
            <p:nvPr/>
          </p:nvSpPr>
          <p:spPr bwMode="auto">
            <a:xfrm>
              <a:off x="2496" y="1632"/>
              <a:ext cx="960" cy="288"/>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en-US" altLang="zh-CN" sz="2400" b="1"/>
                <a:t>0</a:t>
              </a:r>
              <a:r>
                <a:rPr lang="zh-CN" altLang="en-US" sz="2400" b="1"/>
                <a:t>型文法</a:t>
              </a:r>
            </a:p>
          </p:txBody>
        </p:sp>
        <p:sp>
          <p:nvSpPr>
            <p:cNvPr id="73742" name="Text Box 12"/>
            <p:cNvSpPr txBox="1">
              <a:spLocks noChangeArrowheads="1"/>
            </p:cNvSpPr>
            <p:nvPr/>
          </p:nvSpPr>
          <p:spPr bwMode="auto">
            <a:xfrm>
              <a:off x="2544" y="2928"/>
              <a:ext cx="816" cy="288"/>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en-US" altLang="zh-CN" sz="2400" b="1"/>
                <a:t>3</a:t>
              </a:r>
              <a:r>
                <a:rPr lang="zh-CN" altLang="en-US" sz="2400" b="1"/>
                <a:t>型文法</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bject 2"/>
          <p:cNvSpPr>
            <a:spLocks noChangeArrowheads="1"/>
          </p:cNvSpPr>
          <p:nvPr/>
        </p:nvSpPr>
        <p:spPr bwMode="auto">
          <a:xfrm>
            <a:off x="0" y="0"/>
            <a:ext cx="115888" cy="10795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zh-CN" altLang="zh-CN"/>
          </a:p>
        </p:txBody>
      </p:sp>
      <p:sp>
        <p:nvSpPr>
          <p:cNvPr id="75779" name="object 3"/>
          <p:cNvSpPr>
            <a:spLocks noGrp="1"/>
          </p:cNvSpPr>
          <p:nvPr>
            <p:ph type="title"/>
          </p:nvPr>
        </p:nvSpPr>
        <p:spPr>
          <a:xfrm>
            <a:off x="2000250" y="677863"/>
            <a:ext cx="4954588" cy="688975"/>
          </a:xfrm>
        </p:spPr>
        <p:txBody>
          <a:bodyPr lIns="0" tIns="12750" rIns="0" bIns="0">
            <a:spAutoFit/>
          </a:bodyPr>
          <a:lstStyle/>
          <a:p>
            <a:pPr marL="12700">
              <a:spcBef>
                <a:spcPts val="100"/>
              </a:spcBef>
              <a:tabLst>
                <a:tab pos="1273175" algn="l"/>
              </a:tabLst>
            </a:pPr>
            <a:r>
              <a:rPr lang="zh-CN" smtClean="0"/>
              <a:t>文法与语言的关系</a:t>
            </a:r>
          </a:p>
        </p:txBody>
      </p:sp>
      <p:sp>
        <p:nvSpPr>
          <p:cNvPr id="4" name="object 4"/>
          <p:cNvSpPr txBox="1"/>
          <p:nvPr/>
        </p:nvSpPr>
        <p:spPr>
          <a:xfrm>
            <a:off x="525463" y="1724025"/>
            <a:ext cx="7329487" cy="2049463"/>
          </a:xfrm>
          <a:prstGeom prst="rect">
            <a:avLst/>
          </a:prstGeom>
        </p:spPr>
        <p:txBody>
          <a:bodyPr lIns="0" tIns="76497" rIns="0" bIns="0">
            <a:spAutoFit/>
          </a:bodyPr>
          <a:lstStyle/>
          <a:p>
            <a:pPr marL="12750">
              <a:spcBef>
                <a:spcPts val="602"/>
              </a:spcBef>
              <a:defRPr/>
            </a:pPr>
            <a:r>
              <a:rPr sz="2800" spc="-5" dirty="0" err="1">
                <a:latin typeface="宋体"/>
                <a:cs typeface="宋体"/>
              </a:rPr>
              <a:t>文法与语言的形式定义</a:t>
            </a:r>
            <a:endParaRPr sz="2800" dirty="0">
              <a:latin typeface="宋体"/>
              <a:cs typeface="宋体"/>
            </a:endParaRPr>
          </a:p>
          <a:p>
            <a:pPr marL="280490">
              <a:spcBef>
                <a:spcPts val="502"/>
              </a:spcBef>
              <a:defRPr/>
            </a:pPr>
            <a:r>
              <a:rPr sz="2800" spc="-5" dirty="0" err="1">
                <a:latin typeface="Times New Roman"/>
                <a:cs typeface="Times New Roman"/>
              </a:rPr>
              <a:t>i</a:t>
            </a:r>
            <a:r>
              <a:rPr sz="2800" spc="-5" dirty="0" err="1">
                <a:latin typeface="宋体"/>
                <a:cs typeface="宋体"/>
              </a:rPr>
              <a:t>型语言</a:t>
            </a:r>
            <a:endParaRPr sz="2800" dirty="0">
              <a:latin typeface="宋体"/>
              <a:cs typeface="宋体"/>
            </a:endParaRPr>
          </a:p>
          <a:p>
            <a:pPr marL="471095">
              <a:spcBef>
                <a:spcPts val="678"/>
              </a:spcBef>
              <a:defRPr/>
            </a:pPr>
            <a:r>
              <a:rPr sz="2800" dirty="0">
                <a:latin typeface="Times New Roman"/>
                <a:cs typeface="Times New Roman"/>
              </a:rPr>
              <a:t>–</a:t>
            </a:r>
            <a:r>
              <a:rPr sz="2800" spc="75" dirty="0">
                <a:latin typeface="Times New Roman"/>
                <a:cs typeface="Times New Roman"/>
              </a:rPr>
              <a:t> </a:t>
            </a:r>
            <a:r>
              <a:rPr sz="2800" dirty="0">
                <a:latin typeface="宋体"/>
                <a:cs typeface="宋体"/>
              </a:rPr>
              <a:t>由</a:t>
            </a:r>
            <a:r>
              <a:rPr sz="2800" spc="-5" dirty="0">
                <a:latin typeface="Times New Roman"/>
                <a:cs typeface="Times New Roman"/>
              </a:rPr>
              <a:t>i</a:t>
            </a:r>
            <a:r>
              <a:rPr sz="2800" spc="-5" dirty="0">
                <a:latin typeface="宋体"/>
                <a:cs typeface="宋体"/>
              </a:rPr>
              <a:t>型文法生成的语言成</a:t>
            </a:r>
            <a:r>
              <a:rPr sz="2800" spc="-10" dirty="0">
                <a:latin typeface="宋体"/>
                <a:cs typeface="宋体"/>
              </a:rPr>
              <a:t>为</a:t>
            </a:r>
            <a:r>
              <a:rPr sz="2800" dirty="0">
                <a:latin typeface="Times New Roman"/>
                <a:cs typeface="Times New Roman"/>
              </a:rPr>
              <a:t>i</a:t>
            </a:r>
            <a:r>
              <a:rPr sz="2800" spc="-5" dirty="0">
                <a:latin typeface="宋体"/>
                <a:cs typeface="宋体"/>
              </a:rPr>
              <a:t>型语言。</a:t>
            </a:r>
            <a:endParaRPr sz="2800" dirty="0">
              <a:latin typeface="宋体"/>
              <a:cs typeface="宋体"/>
            </a:endParaRPr>
          </a:p>
          <a:p>
            <a:pPr marL="471095">
              <a:spcBef>
                <a:spcPts val="723"/>
              </a:spcBef>
              <a:defRPr/>
            </a:pPr>
            <a:r>
              <a:rPr sz="2800" dirty="0">
                <a:latin typeface="Times New Roman"/>
                <a:cs typeface="Times New Roman"/>
              </a:rPr>
              <a:t>–</a:t>
            </a:r>
            <a:r>
              <a:rPr sz="2800" spc="125" dirty="0">
                <a:latin typeface="Times New Roman"/>
                <a:cs typeface="Times New Roman"/>
              </a:rPr>
              <a:t> </a:t>
            </a:r>
            <a:r>
              <a:rPr sz="2800" spc="-5" dirty="0">
                <a:latin typeface="宋体"/>
                <a:cs typeface="宋体"/>
              </a:rPr>
              <a:t>记为</a:t>
            </a:r>
            <a:r>
              <a:rPr sz="2800" dirty="0">
                <a:latin typeface="宋体"/>
                <a:cs typeface="宋体"/>
              </a:rPr>
              <a:t>：</a:t>
            </a:r>
            <a:r>
              <a:rPr sz="2800" dirty="0">
                <a:latin typeface="Times New Roman"/>
                <a:cs typeface="Times New Roman"/>
              </a:rPr>
              <a:t>L(G)</a:t>
            </a:r>
            <a:r>
              <a:rPr sz="2800" dirty="0">
                <a:latin typeface="宋体"/>
                <a:cs typeface="宋体"/>
              </a:rPr>
              <a:t>；</a:t>
            </a:r>
            <a:r>
              <a:rPr sz="2800" dirty="0">
                <a:latin typeface="Times New Roman"/>
                <a:cs typeface="Times New Roman"/>
              </a:rPr>
              <a:t>L(G)={</a:t>
            </a:r>
            <a:r>
              <a:rPr sz="2800" dirty="0" err="1">
                <a:latin typeface="Times New Roman"/>
                <a:cs typeface="Times New Roman"/>
              </a:rPr>
              <a:t>w|w</a:t>
            </a:r>
            <a:r>
              <a:rPr sz="2800" spc="-25" dirty="0">
                <a:latin typeface="Times New Roman"/>
                <a:cs typeface="Times New Roman"/>
              </a:rPr>
              <a:t> </a:t>
            </a:r>
            <a:r>
              <a:rPr sz="2800" dirty="0">
                <a:latin typeface="Symbol"/>
                <a:cs typeface="Symbol"/>
              </a:rPr>
              <a:t></a:t>
            </a:r>
            <a:r>
              <a:rPr lang="en-US" altLang="zh-CN" sz="2800" dirty="0">
                <a:latin typeface="Times New Roman"/>
                <a:cs typeface="Times New Roman"/>
              </a:rPr>
              <a:t>T</a:t>
            </a:r>
            <a:r>
              <a:rPr sz="2900" baseline="23391" dirty="0">
                <a:latin typeface="Times New Roman"/>
                <a:cs typeface="Times New Roman"/>
              </a:rPr>
              <a:t>*</a:t>
            </a:r>
            <a:r>
              <a:rPr sz="2900" spc="-30" baseline="23391" dirty="0">
                <a:latin typeface="Times New Roman"/>
                <a:cs typeface="Times New Roman"/>
              </a:rPr>
              <a:t> </a:t>
            </a:r>
            <a:r>
              <a:rPr sz="2800" dirty="0">
                <a:latin typeface="宋体"/>
                <a:cs typeface="宋体"/>
              </a:rPr>
              <a:t>，</a:t>
            </a:r>
            <a:r>
              <a:rPr sz="2800" spc="-10" dirty="0">
                <a:latin typeface="宋体"/>
                <a:cs typeface="宋体"/>
              </a:rPr>
              <a:t>且</a:t>
            </a:r>
            <a:r>
              <a:rPr sz="2800" dirty="0">
                <a:latin typeface="Times New Roman"/>
                <a:cs typeface="Times New Roman"/>
              </a:rPr>
              <a:t>S</a:t>
            </a:r>
            <a:r>
              <a:rPr sz="2800" spc="-20" dirty="0">
                <a:latin typeface="Times New Roman"/>
                <a:cs typeface="Times New Roman"/>
              </a:rPr>
              <a:t> </a:t>
            </a:r>
            <a:r>
              <a:rPr sz="2800" spc="-979" dirty="0">
                <a:latin typeface="Symbol"/>
                <a:cs typeface="Symbol"/>
              </a:rPr>
              <a:t></a:t>
            </a:r>
            <a:r>
              <a:rPr sz="3000" spc="-1468" baseline="29166" dirty="0">
                <a:latin typeface="Times New Roman"/>
                <a:cs typeface="Times New Roman"/>
              </a:rPr>
              <a:t>+</a:t>
            </a:r>
            <a:r>
              <a:rPr sz="3000" spc="89" baseline="29166" dirty="0">
                <a:latin typeface="Times New Roman"/>
                <a:cs typeface="Times New Roman"/>
              </a:rPr>
              <a:t> </a:t>
            </a:r>
            <a:r>
              <a:rPr sz="2800" dirty="0">
                <a:latin typeface="Times New Roman"/>
                <a:cs typeface="Times New Roman"/>
              </a:rPr>
              <a:t>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1663" y="676275"/>
            <a:ext cx="5151437" cy="5313363"/>
          </a:xfrm>
          <a:prstGeom prst="rect">
            <a:avLst/>
          </a:prstGeom>
        </p:spPr>
        <p:txBody>
          <a:bodyPr lIns="0" tIns="105184" rIns="0" bIns="0">
            <a:spAutoFit/>
          </a:bodyPr>
          <a:lstStyle/>
          <a:p>
            <a:pPr marL="12750">
              <a:spcBef>
                <a:spcPts val="828"/>
              </a:spcBef>
              <a:defRPr/>
            </a:pPr>
            <a:r>
              <a:rPr sz="2800" spc="-5" dirty="0">
                <a:latin typeface="Times New Roman"/>
                <a:cs typeface="Times New Roman"/>
              </a:rPr>
              <a:t>•</a:t>
            </a:r>
            <a:r>
              <a:rPr sz="2800" dirty="0">
                <a:latin typeface="宋体"/>
                <a:cs typeface="宋体"/>
              </a:rPr>
              <a:t>例</a:t>
            </a:r>
            <a:r>
              <a:rPr sz="2800" spc="-5" dirty="0">
                <a:latin typeface="宋体"/>
                <a:cs typeface="宋体"/>
              </a:rPr>
              <a:t>：设文</a:t>
            </a:r>
            <a:r>
              <a:rPr sz="2800" spc="-10" dirty="0">
                <a:latin typeface="宋体"/>
                <a:cs typeface="宋体"/>
              </a:rPr>
              <a:t>法</a:t>
            </a:r>
            <a:r>
              <a:rPr sz="2800" spc="-5" dirty="0">
                <a:latin typeface="Times New Roman"/>
                <a:cs typeface="Times New Roman"/>
              </a:rPr>
              <a:t>G</a:t>
            </a:r>
            <a:r>
              <a:rPr sz="2900" baseline="-20467" dirty="0">
                <a:latin typeface="Times New Roman"/>
                <a:cs typeface="Times New Roman"/>
              </a:rPr>
              <a:t>1</a:t>
            </a:r>
            <a:r>
              <a:rPr sz="2800" dirty="0">
                <a:latin typeface="宋体"/>
                <a:cs typeface="宋体"/>
              </a:rPr>
              <a:t>＝</a:t>
            </a:r>
            <a:r>
              <a:rPr sz="2800" dirty="0">
                <a:latin typeface="Times New Roman"/>
                <a:cs typeface="Times New Roman"/>
              </a:rPr>
              <a:t>({S},{a,b},P,S)</a:t>
            </a:r>
          </a:p>
          <a:p>
            <a:pPr marL="226942" indent="-214192">
              <a:spcBef>
                <a:spcPts val="728"/>
              </a:spcBef>
              <a:buFont typeface="Times New Roman"/>
              <a:buChar char="•"/>
              <a:tabLst>
                <a:tab pos="227579" algn="l"/>
                <a:tab pos="2131084" algn="l"/>
              </a:tabLst>
              <a:defRPr/>
            </a:pPr>
            <a:r>
              <a:rPr sz="2800" spc="-10" dirty="0">
                <a:latin typeface="宋体"/>
                <a:cs typeface="宋体"/>
              </a:rPr>
              <a:t>其</a:t>
            </a:r>
            <a:r>
              <a:rPr sz="2800" spc="-5" dirty="0">
                <a:latin typeface="宋体"/>
                <a:cs typeface="宋体"/>
              </a:rPr>
              <a:t>中</a:t>
            </a:r>
            <a:r>
              <a:rPr sz="2800" dirty="0">
                <a:latin typeface="Times New Roman"/>
                <a:cs typeface="Times New Roman"/>
              </a:rPr>
              <a:t>P</a:t>
            </a:r>
            <a:r>
              <a:rPr sz="2800" dirty="0">
                <a:latin typeface="宋体"/>
                <a:cs typeface="宋体"/>
              </a:rPr>
              <a:t>为</a:t>
            </a:r>
            <a:r>
              <a:rPr sz="2800" dirty="0">
                <a:latin typeface="Times New Roman"/>
                <a:cs typeface="Times New Roman"/>
              </a:rPr>
              <a:t>:	(0) S</a:t>
            </a:r>
            <a:r>
              <a:rPr sz="2800" spc="-85" dirty="0">
                <a:latin typeface="Times New Roman"/>
                <a:cs typeface="Times New Roman"/>
              </a:rPr>
              <a:t> </a:t>
            </a:r>
            <a:r>
              <a:rPr sz="2800" spc="-5" dirty="0">
                <a:latin typeface="Symbol"/>
                <a:cs typeface="Symbol"/>
              </a:rPr>
              <a:t></a:t>
            </a:r>
            <a:r>
              <a:rPr sz="2800" spc="-5" dirty="0">
                <a:latin typeface="Times New Roman"/>
                <a:cs typeface="Times New Roman"/>
              </a:rPr>
              <a:t>aS</a:t>
            </a:r>
            <a:endParaRPr sz="2800" dirty="0">
              <a:latin typeface="Times New Roman"/>
              <a:cs typeface="Times New Roman"/>
            </a:endParaRPr>
          </a:p>
          <a:p>
            <a:pPr marL="2100485" indent="-2087736">
              <a:spcBef>
                <a:spcPts val="678"/>
              </a:spcBef>
              <a:buFontTx/>
              <a:buChar char="•"/>
              <a:tabLst>
                <a:tab pos="2100485" algn="l"/>
                <a:tab pos="2101123" algn="l"/>
              </a:tabLst>
              <a:defRPr/>
            </a:pPr>
            <a:r>
              <a:rPr sz="2800" spc="-5" dirty="0">
                <a:latin typeface="Times New Roman"/>
                <a:cs typeface="Times New Roman"/>
              </a:rPr>
              <a:t>(1) </a:t>
            </a:r>
            <a:r>
              <a:rPr sz="2800" dirty="0">
                <a:latin typeface="Times New Roman"/>
                <a:cs typeface="Times New Roman"/>
              </a:rPr>
              <a:t>S</a:t>
            </a:r>
            <a:r>
              <a:rPr sz="2800" spc="-85" dirty="0">
                <a:latin typeface="Times New Roman"/>
                <a:cs typeface="Times New Roman"/>
              </a:rPr>
              <a:t> </a:t>
            </a:r>
            <a:r>
              <a:rPr sz="2800" dirty="0">
                <a:latin typeface="Symbol"/>
                <a:cs typeface="Symbol"/>
              </a:rPr>
              <a:t></a:t>
            </a:r>
            <a:r>
              <a:rPr sz="2800" dirty="0">
                <a:latin typeface="Times New Roman"/>
                <a:cs typeface="Times New Roman"/>
              </a:rPr>
              <a:t>a</a:t>
            </a:r>
          </a:p>
          <a:p>
            <a:pPr marL="2100485" indent="-2087736">
              <a:spcBef>
                <a:spcPts val="678"/>
              </a:spcBef>
              <a:buFontTx/>
              <a:buChar char="•"/>
              <a:tabLst>
                <a:tab pos="2100485" algn="l"/>
                <a:tab pos="2101123" algn="l"/>
              </a:tabLst>
              <a:defRPr/>
            </a:pPr>
            <a:r>
              <a:rPr sz="2800" spc="-5" dirty="0">
                <a:latin typeface="Times New Roman"/>
                <a:cs typeface="Times New Roman"/>
              </a:rPr>
              <a:t>(2) </a:t>
            </a:r>
            <a:r>
              <a:rPr sz="2800" dirty="0">
                <a:latin typeface="Times New Roman"/>
                <a:cs typeface="Times New Roman"/>
              </a:rPr>
              <a:t>S</a:t>
            </a:r>
            <a:r>
              <a:rPr sz="2800" spc="-85" dirty="0">
                <a:latin typeface="Times New Roman"/>
                <a:cs typeface="Times New Roman"/>
              </a:rPr>
              <a:t> </a:t>
            </a:r>
            <a:r>
              <a:rPr sz="2800" dirty="0">
                <a:latin typeface="Symbol"/>
                <a:cs typeface="Symbol"/>
              </a:rPr>
              <a:t></a:t>
            </a:r>
            <a:r>
              <a:rPr sz="2800" dirty="0">
                <a:latin typeface="Times New Roman"/>
                <a:cs typeface="Times New Roman"/>
              </a:rPr>
              <a:t>b</a:t>
            </a:r>
          </a:p>
          <a:p>
            <a:pPr marL="624727">
              <a:spcBef>
                <a:spcPts val="1395"/>
              </a:spcBef>
              <a:defRPr/>
            </a:pPr>
            <a:r>
              <a:rPr sz="2800" spc="-5" dirty="0">
                <a:latin typeface="Times New Roman"/>
                <a:cs typeface="Times New Roman"/>
              </a:rPr>
              <a:t>L(G</a:t>
            </a:r>
            <a:r>
              <a:rPr sz="2900" spc="-7" baseline="-20467" dirty="0">
                <a:latin typeface="Times New Roman"/>
                <a:cs typeface="Times New Roman"/>
              </a:rPr>
              <a:t>1</a:t>
            </a:r>
            <a:r>
              <a:rPr sz="2800" spc="-5" dirty="0">
                <a:latin typeface="Times New Roman"/>
                <a:cs typeface="Times New Roman"/>
              </a:rPr>
              <a:t>)={a</a:t>
            </a:r>
            <a:r>
              <a:rPr sz="2900" spc="-7" baseline="23391" dirty="0">
                <a:latin typeface="Times New Roman"/>
                <a:cs typeface="Times New Roman"/>
              </a:rPr>
              <a:t>i</a:t>
            </a:r>
            <a:r>
              <a:rPr sz="2800" spc="-5" dirty="0">
                <a:latin typeface="Times New Roman"/>
                <a:cs typeface="Times New Roman"/>
              </a:rPr>
              <a:t>(a|b)|i&gt;=0}</a:t>
            </a:r>
            <a:endParaRPr sz="2800" dirty="0">
              <a:latin typeface="Times New Roman"/>
              <a:cs typeface="Times New Roman"/>
            </a:endParaRPr>
          </a:p>
          <a:p>
            <a:pPr>
              <a:spcBef>
                <a:spcPts val="55"/>
              </a:spcBef>
              <a:defRPr/>
            </a:pPr>
            <a:endParaRPr sz="3100" dirty="0">
              <a:latin typeface="Times New Roman"/>
              <a:cs typeface="Times New Roman"/>
            </a:endParaRPr>
          </a:p>
          <a:p>
            <a:pPr marL="226942" indent="-214192">
              <a:buFont typeface="Times New Roman"/>
              <a:buChar char="•"/>
              <a:tabLst>
                <a:tab pos="227579" algn="l"/>
              </a:tabLst>
              <a:defRPr/>
            </a:pPr>
            <a:r>
              <a:rPr sz="2800" dirty="0">
                <a:latin typeface="宋体"/>
                <a:cs typeface="宋体"/>
              </a:rPr>
              <a:t>例</a:t>
            </a:r>
            <a:r>
              <a:rPr sz="2800" spc="-5" dirty="0">
                <a:latin typeface="宋体"/>
                <a:cs typeface="宋体"/>
              </a:rPr>
              <a:t>：设文</a:t>
            </a:r>
            <a:r>
              <a:rPr sz="2800" spc="-10" dirty="0">
                <a:latin typeface="宋体"/>
                <a:cs typeface="宋体"/>
              </a:rPr>
              <a:t>法</a:t>
            </a:r>
            <a:r>
              <a:rPr sz="2800" spc="-5" dirty="0">
                <a:latin typeface="Times New Roman"/>
                <a:cs typeface="Times New Roman"/>
              </a:rPr>
              <a:t>G</a:t>
            </a:r>
            <a:r>
              <a:rPr sz="2900" baseline="-20467" dirty="0">
                <a:latin typeface="Times New Roman"/>
                <a:cs typeface="Times New Roman"/>
              </a:rPr>
              <a:t>2</a:t>
            </a:r>
            <a:r>
              <a:rPr sz="2800" dirty="0">
                <a:latin typeface="宋体"/>
                <a:cs typeface="宋体"/>
              </a:rPr>
              <a:t>＝</a:t>
            </a:r>
            <a:r>
              <a:rPr sz="2800" dirty="0">
                <a:latin typeface="Times New Roman"/>
                <a:cs typeface="Times New Roman"/>
              </a:rPr>
              <a:t>({S},{a,b},P,S)</a:t>
            </a:r>
          </a:p>
          <a:p>
            <a:pPr marL="226942" indent="-214192">
              <a:spcBef>
                <a:spcPts val="728"/>
              </a:spcBef>
              <a:buFont typeface="Times New Roman"/>
              <a:buChar char="•"/>
              <a:tabLst>
                <a:tab pos="227579" algn="l"/>
                <a:tab pos="2220968" algn="l"/>
              </a:tabLst>
              <a:defRPr/>
            </a:pPr>
            <a:r>
              <a:rPr sz="2800" spc="-10" dirty="0">
                <a:latin typeface="宋体"/>
                <a:cs typeface="宋体"/>
              </a:rPr>
              <a:t>其</a:t>
            </a:r>
            <a:r>
              <a:rPr sz="2800" spc="-5" dirty="0">
                <a:latin typeface="宋体"/>
                <a:cs typeface="宋体"/>
              </a:rPr>
              <a:t>中</a:t>
            </a:r>
            <a:r>
              <a:rPr sz="2800" dirty="0">
                <a:latin typeface="Times New Roman"/>
                <a:cs typeface="Times New Roman"/>
              </a:rPr>
              <a:t>P</a:t>
            </a:r>
            <a:r>
              <a:rPr sz="2800" dirty="0">
                <a:latin typeface="宋体"/>
                <a:cs typeface="宋体"/>
              </a:rPr>
              <a:t>为</a:t>
            </a:r>
            <a:r>
              <a:rPr sz="2800" dirty="0">
                <a:latin typeface="Times New Roman"/>
                <a:cs typeface="Times New Roman"/>
              </a:rPr>
              <a:t>:	(0) S</a:t>
            </a:r>
            <a:r>
              <a:rPr sz="2800" spc="-85" dirty="0">
                <a:latin typeface="Times New Roman"/>
                <a:cs typeface="Times New Roman"/>
              </a:rPr>
              <a:t> </a:t>
            </a:r>
            <a:r>
              <a:rPr sz="2800" spc="-5" dirty="0">
                <a:latin typeface="Symbol"/>
                <a:cs typeface="Symbol"/>
              </a:rPr>
              <a:t></a:t>
            </a:r>
            <a:r>
              <a:rPr sz="2800" spc="-5" dirty="0">
                <a:latin typeface="Times New Roman"/>
                <a:cs typeface="Times New Roman"/>
              </a:rPr>
              <a:t>aSb</a:t>
            </a:r>
            <a:endParaRPr sz="2800" dirty="0">
              <a:latin typeface="Times New Roman"/>
              <a:cs typeface="Times New Roman"/>
            </a:endParaRPr>
          </a:p>
          <a:p>
            <a:pPr marL="2100485" indent="-2087736">
              <a:spcBef>
                <a:spcPts val="678"/>
              </a:spcBef>
              <a:buFontTx/>
              <a:buChar char="•"/>
              <a:tabLst>
                <a:tab pos="2100485" algn="l"/>
                <a:tab pos="2101123" algn="l"/>
              </a:tabLst>
              <a:defRPr/>
            </a:pPr>
            <a:r>
              <a:rPr sz="2800" spc="-5" dirty="0">
                <a:latin typeface="Times New Roman"/>
                <a:cs typeface="Times New Roman"/>
              </a:rPr>
              <a:t>(1) </a:t>
            </a:r>
            <a:r>
              <a:rPr sz="2800" dirty="0">
                <a:latin typeface="Times New Roman"/>
                <a:cs typeface="Times New Roman"/>
              </a:rPr>
              <a:t>S</a:t>
            </a:r>
            <a:r>
              <a:rPr sz="2800" spc="-75" dirty="0">
                <a:latin typeface="Times New Roman"/>
                <a:cs typeface="Times New Roman"/>
              </a:rPr>
              <a:t> </a:t>
            </a:r>
            <a:r>
              <a:rPr sz="2800" spc="-10" dirty="0">
                <a:latin typeface="Symbol"/>
                <a:cs typeface="Symbol"/>
              </a:rPr>
              <a:t></a:t>
            </a:r>
            <a:r>
              <a:rPr sz="2800" spc="-10" dirty="0">
                <a:latin typeface="Times New Roman"/>
                <a:cs typeface="Times New Roman"/>
              </a:rPr>
              <a:t>ab</a:t>
            </a:r>
            <a:endParaRPr sz="2800" dirty="0">
              <a:latin typeface="Times New Roman"/>
              <a:cs typeface="Times New Roman"/>
            </a:endParaRPr>
          </a:p>
          <a:p>
            <a:pPr marL="632377">
              <a:spcBef>
                <a:spcPts val="1998"/>
              </a:spcBef>
              <a:defRPr/>
            </a:pPr>
            <a:r>
              <a:rPr sz="2800" spc="-5" dirty="0">
                <a:latin typeface="Times New Roman"/>
                <a:cs typeface="Times New Roman"/>
              </a:rPr>
              <a:t>L(G</a:t>
            </a:r>
            <a:r>
              <a:rPr sz="2900" spc="-7" baseline="-20467" dirty="0">
                <a:latin typeface="Times New Roman"/>
                <a:cs typeface="Times New Roman"/>
              </a:rPr>
              <a:t>2</a:t>
            </a:r>
            <a:r>
              <a:rPr sz="2800" spc="-5" dirty="0">
                <a:latin typeface="Times New Roman"/>
                <a:cs typeface="Times New Roman"/>
              </a:rPr>
              <a:t>)={a</a:t>
            </a:r>
            <a:r>
              <a:rPr sz="2900" spc="-7" baseline="23391" dirty="0">
                <a:latin typeface="Times New Roman"/>
                <a:cs typeface="Times New Roman"/>
              </a:rPr>
              <a:t>n</a:t>
            </a:r>
            <a:r>
              <a:rPr sz="2800" spc="-5" dirty="0">
                <a:latin typeface="Times New Roman"/>
                <a:cs typeface="Times New Roman"/>
              </a:rPr>
              <a:t>b</a:t>
            </a:r>
            <a:r>
              <a:rPr sz="2900" spc="-7" baseline="23391" dirty="0">
                <a:latin typeface="Times New Roman"/>
                <a:cs typeface="Times New Roman"/>
              </a:rPr>
              <a:t>n</a:t>
            </a:r>
            <a:r>
              <a:rPr sz="2800" spc="-5" dirty="0">
                <a:latin typeface="Times New Roman"/>
                <a:cs typeface="Times New Roman"/>
              </a:rPr>
              <a:t>|n&gt;=1}</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E70D45AD-70D0-4934-8959-3F0EED94EDDC}"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8089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F0D7D23D-14F7-4A8A-9A33-2F5E4801F734}" type="slidenum">
              <a:rPr altLang="zh-CN" smtClean="0">
                <a:latin typeface="Arial" pitchFamily="34" charset="0"/>
              </a:rPr>
              <a:pPr/>
              <a:t>28</a:t>
            </a:fld>
            <a:endParaRPr lang="zh-CN" altLang="zh-CN" smtClean="0">
              <a:latin typeface="Arial" pitchFamily="34" charset="0"/>
            </a:endParaRPr>
          </a:p>
        </p:txBody>
      </p:sp>
      <p:sp>
        <p:nvSpPr>
          <p:cNvPr id="80900" name="Rectangle 2"/>
          <p:cNvSpPr>
            <a:spLocks noGrp="1" noChangeArrowheads="1"/>
          </p:cNvSpPr>
          <p:nvPr>
            <p:ph type="title" idx="4294967295"/>
          </p:nvPr>
        </p:nvSpPr>
        <p:spPr>
          <a:xfrm>
            <a:off x="1127125" y="633413"/>
            <a:ext cx="6324600" cy="1066800"/>
          </a:xfrm>
        </p:spPr>
        <p:txBody>
          <a:bodyPr lIns="92075" tIns="46038" rIns="92075" bIns="46038" anchor="ctr"/>
          <a:lstStyle/>
          <a:p>
            <a:pPr eaLnBrk="1" hangingPunct="1"/>
            <a:r>
              <a:rPr lang="zh-CN" altLang="en-US" smtClean="0">
                <a:latin typeface="Times New Roman" pitchFamily="18" charset="0"/>
              </a:rPr>
              <a:t>例 句子结构的表示</a:t>
            </a:r>
            <a:r>
              <a:rPr lang="zh-CN" altLang="en-US" smtClean="0">
                <a:solidFill>
                  <a:schemeClr val="folHlink"/>
                </a:solidFill>
                <a:latin typeface="Times New Roman" pitchFamily="18" charset="0"/>
                <a:ea typeface="楷体_GB2312" pitchFamily="49" charset="-122"/>
              </a:rPr>
              <a:t>  </a:t>
            </a:r>
            <a:br>
              <a:rPr lang="zh-CN" altLang="en-US" smtClean="0">
                <a:solidFill>
                  <a:schemeClr val="folHlink"/>
                </a:solidFill>
                <a:latin typeface="Times New Roman" pitchFamily="18" charset="0"/>
                <a:ea typeface="楷体_GB2312" pitchFamily="49" charset="-122"/>
              </a:rPr>
            </a:br>
            <a:r>
              <a:rPr lang="en-US" altLang="zh-CN" sz="3200" smtClean="0">
                <a:solidFill>
                  <a:srgbClr val="FF0000"/>
                </a:solidFill>
                <a:latin typeface="Times New Roman" pitchFamily="18" charset="0"/>
                <a:ea typeface="楷体_GB2312" pitchFamily="49" charset="-122"/>
              </a:rPr>
              <a:t>(</a:t>
            </a:r>
            <a:r>
              <a:rPr lang="zh-CN" altLang="en-US" sz="3200" smtClean="0">
                <a:solidFill>
                  <a:srgbClr val="FF0000"/>
                </a:solidFill>
                <a:latin typeface="Times New Roman" pitchFamily="18" charset="0"/>
                <a:ea typeface="楷体_GB2312" pitchFamily="49" charset="-122"/>
              </a:rPr>
              <a:t>文法</a:t>
            </a:r>
            <a:r>
              <a:rPr lang="en-US" altLang="zh-CN" sz="2800" i="1" smtClean="0">
                <a:solidFill>
                  <a:srgbClr val="FF0000"/>
                </a:solidFill>
                <a:latin typeface="Times New Roman" pitchFamily="18" charset="0"/>
                <a:ea typeface="楷体_GB2312" pitchFamily="49" charset="-122"/>
              </a:rPr>
              <a:t>E</a:t>
            </a:r>
            <a:r>
              <a:rPr lang="en-US" altLang="zh-CN" sz="2800" smtClean="0">
                <a:solidFill>
                  <a:srgbClr val="FF0000"/>
                </a:solidFill>
                <a:latin typeface="Times New Roman" pitchFamily="18" charset="0"/>
                <a:ea typeface="楷体_GB2312" pitchFamily="49" charset="-122"/>
              </a:rPr>
              <a:t>→</a:t>
            </a:r>
            <a:r>
              <a:rPr lang="en-US" altLang="zh-CN" sz="2800" i="1" smtClean="0">
                <a:solidFill>
                  <a:srgbClr val="FF0000"/>
                </a:solidFill>
                <a:latin typeface="Times New Roman" pitchFamily="18" charset="0"/>
                <a:ea typeface="楷体_GB2312" pitchFamily="49" charset="-122"/>
              </a:rPr>
              <a:t>E</a:t>
            </a:r>
            <a:r>
              <a:rPr lang="en-US" altLang="zh-CN" sz="2800" smtClean="0">
                <a:solidFill>
                  <a:srgbClr val="FF0000"/>
                </a:solidFill>
                <a:latin typeface="Times New Roman" pitchFamily="18" charset="0"/>
                <a:ea typeface="楷体_GB2312" pitchFamily="49" charset="-122"/>
              </a:rPr>
              <a:t>+</a:t>
            </a:r>
            <a:r>
              <a:rPr lang="en-US" altLang="zh-CN" sz="2800" i="1" smtClean="0">
                <a:solidFill>
                  <a:srgbClr val="FF0000"/>
                </a:solidFill>
                <a:latin typeface="Times New Roman" pitchFamily="18" charset="0"/>
                <a:ea typeface="楷体_GB2312" pitchFamily="49" charset="-122"/>
              </a:rPr>
              <a:t>E</a:t>
            </a:r>
            <a:r>
              <a:rPr lang="en-US" altLang="zh-CN" sz="2800" smtClean="0">
                <a:solidFill>
                  <a:srgbClr val="FF0000"/>
                </a:solidFill>
                <a:latin typeface="Times New Roman" pitchFamily="18" charset="0"/>
                <a:ea typeface="楷体_GB2312" pitchFamily="49" charset="-122"/>
              </a:rPr>
              <a:t>|</a:t>
            </a:r>
            <a:r>
              <a:rPr lang="en-US" altLang="zh-CN" sz="2800" i="1" smtClean="0">
                <a:solidFill>
                  <a:srgbClr val="FF0000"/>
                </a:solidFill>
                <a:latin typeface="Times New Roman" pitchFamily="18" charset="0"/>
                <a:ea typeface="楷体_GB2312" pitchFamily="49" charset="-122"/>
              </a:rPr>
              <a:t>E</a:t>
            </a:r>
            <a:r>
              <a:rPr lang="en-US" altLang="zh-CN" sz="2800" smtClean="0">
                <a:solidFill>
                  <a:srgbClr val="FF0000"/>
                </a:solidFill>
                <a:latin typeface="Times New Roman" pitchFamily="18" charset="0"/>
                <a:ea typeface="楷体_GB2312" pitchFamily="49" charset="-122"/>
              </a:rPr>
              <a:t>*</a:t>
            </a:r>
            <a:r>
              <a:rPr lang="en-US" altLang="zh-CN" sz="2800" i="1" smtClean="0">
                <a:solidFill>
                  <a:srgbClr val="FF0000"/>
                </a:solidFill>
                <a:latin typeface="Times New Roman" pitchFamily="18" charset="0"/>
                <a:ea typeface="楷体_GB2312" pitchFamily="49" charset="-122"/>
              </a:rPr>
              <a:t>E</a:t>
            </a:r>
            <a:r>
              <a:rPr lang="en-US" altLang="zh-CN" sz="2800" smtClean="0">
                <a:solidFill>
                  <a:srgbClr val="FF0000"/>
                </a:solidFill>
                <a:latin typeface="Times New Roman" pitchFamily="18" charset="0"/>
                <a:ea typeface="楷体_GB2312" pitchFamily="49" charset="-122"/>
              </a:rPr>
              <a:t>|(</a:t>
            </a:r>
            <a:r>
              <a:rPr lang="en-US" altLang="zh-CN" sz="2800" i="1" smtClean="0">
                <a:solidFill>
                  <a:srgbClr val="FF0000"/>
                </a:solidFill>
                <a:latin typeface="Times New Roman" pitchFamily="18" charset="0"/>
                <a:ea typeface="楷体_GB2312" pitchFamily="49" charset="-122"/>
              </a:rPr>
              <a:t>E</a:t>
            </a:r>
            <a:r>
              <a:rPr lang="en-US" altLang="zh-CN" sz="2800" smtClean="0">
                <a:solidFill>
                  <a:srgbClr val="FF0000"/>
                </a:solidFill>
                <a:latin typeface="Times New Roman" pitchFamily="18" charset="0"/>
                <a:ea typeface="楷体_GB2312" pitchFamily="49" charset="-122"/>
              </a:rPr>
              <a:t>)|id</a:t>
            </a:r>
            <a:r>
              <a:rPr lang="en-US" altLang="zh-CN" sz="3200" smtClean="0">
                <a:solidFill>
                  <a:srgbClr val="FF0000"/>
                </a:solidFill>
                <a:latin typeface="Times New Roman" pitchFamily="18" charset="0"/>
                <a:ea typeface="楷体_GB2312" pitchFamily="49" charset="-122"/>
              </a:rPr>
              <a:t> </a:t>
            </a:r>
            <a:r>
              <a:rPr lang="zh-CN" altLang="en-US" sz="3200" smtClean="0">
                <a:solidFill>
                  <a:srgbClr val="FF0000"/>
                </a:solidFill>
                <a:latin typeface="Times New Roman" pitchFamily="18" charset="0"/>
                <a:ea typeface="楷体_GB2312" pitchFamily="49" charset="-122"/>
              </a:rPr>
              <a:t>）</a:t>
            </a:r>
          </a:p>
        </p:txBody>
      </p:sp>
      <p:sp>
        <p:nvSpPr>
          <p:cNvPr id="1036292" name="Text Box 4"/>
          <p:cNvSpPr txBox="1">
            <a:spLocks noChangeArrowheads="1"/>
          </p:cNvSpPr>
          <p:nvPr/>
        </p:nvSpPr>
        <p:spPr bwMode="auto">
          <a:xfrm>
            <a:off x="3884613" y="2420938"/>
            <a:ext cx="1143000" cy="696912"/>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3600" b="1" i="1" noProof="1">
                <a:solidFill>
                  <a:srgbClr val="FF0000"/>
                </a:solidFill>
                <a:effectLst>
                  <a:outerShdw blurRad="38100" dist="38100" dir="2700000" algn="tl">
                    <a:srgbClr val="C0C0C0"/>
                  </a:outerShdw>
                </a:effectLst>
                <a:ea typeface="楷体_GB2312" pitchFamily="49" charset="-122"/>
              </a:rPr>
              <a:t>E</a:t>
            </a:r>
            <a:endParaRPr lang="en-US" altLang="zh-CN" sz="3600" b="1" i="1" noProof="1">
              <a:solidFill>
                <a:srgbClr val="FF0000"/>
              </a:solidFill>
              <a:effectLst>
                <a:outerShdw blurRad="38100" dist="38100" dir="2700000" algn="tl">
                  <a:srgbClr val="C0C0C0"/>
                </a:outerShdw>
              </a:effectLst>
            </a:endParaRPr>
          </a:p>
        </p:txBody>
      </p:sp>
      <p:sp>
        <p:nvSpPr>
          <p:cNvPr id="1036293" name="Text Box 5"/>
          <p:cNvSpPr txBox="1">
            <a:spLocks noChangeArrowheads="1"/>
          </p:cNvSpPr>
          <p:nvPr/>
        </p:nvSpPr>
        <p:spPr bwMode="auto">
          <a:xfrm>
            <a:off x="2055813" y="3640138"/>
            <a:ext cx="11430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p:txBody>
      </p:sp>
      <p:sp>
        <p:nvSpPr>
          <p:cNvPr id="1036294" name="Text Box 6"/>
          <p:cNvSpPr txBox="1">
            <a:spLocks noChangeArrowheads="1"/>
          </p:cNvSpPr>
          <p:nvPr/>
        </p:nvSpPr>
        <p:spPr bwMode="auto">
          <a:xfrm>
            <a:off x="3884613" y="3716338"/>
            <a:ext cx="11430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zh-CN" altLang="zh-CN" sz="2800" b="1" noProof="1">
                <a:effectLst>
                  <a:outerShdw blurRad="38100" dist="38100" dir="2700000" algn="tl">
                    <a:srgbClr val="C0C0C0"/>
                  </a:outerShdw>
                </a:effectLst>
                <a:ea typeface="楷体_GB2312" pitchFamily="49" charset="-122"/>
              </a:rPr>
              <a:t>+</a:t>
            </a:r>
            <a:endParaRPr lang="zh-CN" altLang="zh-CN" sz="2800" b="1" noProof="1">
              <a:effectLst>
                <a:outerShdw blurRad="38100" dist="38100" dir="2700000" algn="tl">
                  <a:srgbClr val="C0C0C0"/>
                </a:outerShdw>
              </a:effectLst>
            </a:endParaRPr>
          </a:p>
        </p:txBody>
      </p:sp>
      <p:sp>
        <p:nvSpPr>
          <p:cNvPr id="1036295" name="Text Box 7"/>
          <p:cNvSpPr txBox="1">
            <a:spLocks noChangeArrowheads="1"/>
          </p:cNvSpPr>
          <p:nvPr/>
        </p:nvSpPr>
        <p:spPr bwMode="auto">
          <a:xfrm>
            <a:off x="5561013" y="3563938"/>
            <a:ext cx="11430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p:txBody>
      </p:sp>
      <p:sp>
        <p:nvSpPr>
          <p:cNvPr id="80905" name="Line 8"/>
          <p:cNvSpPr>
            <a:spLocks noChangeShapeType="1"/>
          </p:cNvSpPr>
          <p:nvPr/>
        </p:nvSpPr>
        <p:spPr bwMode="auto">
          <a:xfrm flipV="1">
            <a:off x="2284413" y="2878138"/>
            <a:ext cx="1676400" cy="990600"/>
          </a:xfrm>
          <a:prstGeom prst="line">
            <a:avLst/>
          </a:prstGeom>
          <a:noFill/>
          <a:ln w="28575">
            <a:solidFill>
              <a:schemeClr val="tx1"/>
            </a:solidFill>
            <a:round/>
            <a:headEnd/>
            <a:tailEnd/>
          </a:ln>
        </p:spPr>
        <p:txBody>
          <a:bodyPr/>
          <a:lstStyle/>
          <a:p>
            <a:endParaRPr lang="zh-CN" altLang="en-US"/>
          </a:p>
        </p:txBody>
      </p:sp>
      <p:sp>
        <p:nvSpPr>
          <p:cNvPr id="80906" name="Line 9"/>
          <p:cNvSpPr>
            <a:spLocks noChangeShapeType="1"/>
          </p:cNvSpPr>
          <p:nvPr/>
        </p:nvSpPr>
        <p:spPr bwMode="auto">
          <a:xfrm flipH="1" flipV="1">
            <a:off x="4113213" y="2878138"/>
            <a:ext cx="1524000" cy="914400"/>
          </a:xfrm>
          <a:prstGeom prst="line">
            <a:avLst/>
          </a:prstGeom>
          <a:noFill/>
          <a:ln w="28575">
            <a:solidFill>
              <a:schemeClr val="tx1"/>
            </a:solidFill>
            <a:round/>
            <a:headEnd/>
            <a:tailEnd/>
          </a:ln>
        </p:spPr>
        <p:txBody>
          <a:bodyPr/>
          <a:lstStyle/>
          <a:p>
            <a:endParaRPr lang="zh-CN" altLang="en-US"/>
          </a:p>
        </p:txBody>
      </p:sp>
      <p:sp>
        <p:nvSpPr>
          <p:cNvPr id="80907" name="Line 10"/>
          <p:cNvSpPr>
            <a:spLocks noChangeShapeType="1"/>
          </p:cNvSpPr>
          <p:nvPr/>
        </p:nvSpPr>
        <p:spPr bwMode="auto">
          <a:xfrm flipV="1">
            <a:off x="4037013" y="2878138"/>
            <a:ext cx="0" cy="1066800"/>
          </a:xfrm>
          <a:prstGeom prst="line">
            <a:avLst/>
          </a:prstGeom>
          <a:noFill/>
          <a:ln w="28575">
            <a:solidFill>
              <a:schemeClr val="tx1"/>
            </a:solidFill>
            <a:round/>
            <a:headEnd/>
            <a:tailEnd/>
          </a:ln>
        </p:spPr>
        <p:txBody>
          <a:bodyPr/>
          <a:lstStyle/>
          <a:p>
            <a:endParaRPr lang="zh-CN" altLang="en-US"/>
          </a:p>
        </p:txBody>
      </p:sp>
      <p:sp>
        <p:nvSpPr>
          <p:cNvPr id="1036299" name="Text Box 11"/>
          <p:cNvSpPr txBox="1">
            <a:spLocks noChangeArrowheads="1"/>
          </p:cNvSpPr>
          <p:nvPr/>
        </p:nvSpPr>
        <p:spPr bwMode="auto">
          <a:xfrm>
            <a:off x="1835150" y="2801938"/>
            <a:ext cx="1592263"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endParaRPr lang="en-US" altLang="zh-CN" sz="2800" b="1" i="1" noProof="1">
              <a:effectLst>
                <a:outerShdw blurRad="38100" dist="38100" dir="2700000" algn="tl">
                  <a:srgbClr val="C0C0C0"/>
                </a:outerShdw>
              </a:effectLst>
              <a:sym typeface="Symbol" pitchFamily="18" charset="2"/>
            </a:endParaRPr>
          </a:p>
        </p:txBody>
      </p:sp>
      <p:sp>
        <p:nvSpPr>
          <p:cNvPr id="1036301" name="Text Box 13"/>
          <p:cNvSpPr txBox="1">
            <a:spLocks noChangeArrowheads="1"/>
          </p:cNvSpPr>
          <p:nvPr/>
        </p:nvSpPr>
        <p:spPr bwMode="auto">
          <a:xfrm>
            <a:off x="2057400" y="4543425"/>
            <a:ext cx="11430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id</a:t>
            </a:r>
            <a:endParaRPr lang="en-US" altLang="zh-CN" sz="2800" b="1" noProof="1">
              <a:effectLst>
                <a:outerShdw blurRad="38100" dist="38100" dir="2700000" algn="tl">
                  <a:srgbClr val="C0C0C0"/>
                </a:outerShdw>
              </a:effectLst>
            </a:endParaRPr>
          </a:p>
        </p:txBody>
      </p:sp>
      <p:sp>
        <p:nvSpPr>
          <p:cNvPr id="80910" name="Line 14"/>
          <p:cNvSpPr>
            <a:spLocks noChangeShapeType="1"/>
          </p:cNvSpPr>
          <p:nvPr/>
        </p:nvSpPr>
        <p:spPr bwMode="auto">
          <a:xfrm flipV="1">
            <a:off x="2286000" y="4086225"/>
            <a:ext cx="0" cy="685800"/>
          </a:xfrm>
          <a:prstGeom prst="line">
            <a:avLst/>
          </a:prstGeom>
          <a:noFill/>
          <a:ln w="28575">
            <a:solidFill>
              <a:schemeClr val="tx1"/>
            </a:solidFill>
            <a:round/>
            <a:headEnd/>
            <a:tailEnd/>
          </a:ln>
        </p:spPr>
        <p:txBody>
          <a:bodyPr/>
          <a:lstStyle/>
          <a:p>
            <a:endParaRPr lang="zh-CN" altLang="en-US"/>
          </a:p>
        </p:txBody>
      </p:sp>
      <p:sp>
        <p:nvSpPr>
          <p:cNvPr id="1036303" name="Text Box 15"/>
          <p:cNvSpPr txBox="1">
            <a:spLocks noChangeArrowheads="1"/>
          </p:cNvSpPr>
          <p:nvPr/>
        </p:nvSpPr>
        <p:spPr bwMode="auto">
          <a:xfrm>
            <a:off x="971550" y="4162425"/>
            <a:ext cx="116205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noProof="1">
                <a:effectLst>
                  <a:outerShdw blurRad="38100" dist="38100" dir="2700000" algn="tl">
                    <a:srgbClr val="C0C0C0"/>
                  </a:outerShdw>
                </a:effectLst>
                <a:ea typeface="楷体_GB2312" pitchFamily="49" charset="-122"/>
                <a:sym typeface="Symbol" pitchFamily="18" charset="2"/>
              </a:rPr>
              <a:t>id</a:t>
            </a:r>
            <a:endParaRPr lang="en-US" altLang="zh-CN" sz="2800" b="1" noProof="1">
              <a:effectLst>
                <a:outerShdw blurRad="38100" dist="38100" dir="2700000" algn="tl">
                  <a:srgbClr val="C0C0C0"/>
                </a:outerShdw>
              </a:effectLst>
              <a:sym typeface="Symbol" pitchFamily="18" charset="2"/>
            </a:endParaRPr>
          </a:p>
        </p:txBody>
      </p:sp>
      <p:grpSp>
        <p:nvGrpSpPr>
          <p:cNvPr id="2" name="Group 16"/>
          <p:cNvGrpSpPr>
            <a:grpSpLocks/>
          </p:cNvGrpSpPr>
          <p:nvPr/>
        </p:nvGrpSpPr>
        <p:grpSpPr bwMode="auto">
          <a:xfrm>
            <a:off x="4191000" y="3781425"/>
            <a:ext cx="3962400" cy="1476375"/>
            <a:chOff x="2640" y="2160"/>
            <a:chExt cx="2496" cy="930"/>
          </a:xfrm>
        </p:grpSpPr>
        <p:sp>
          <p:nvSpPr>
            <p:cNvPr id="1036305" name="Text Box 17"/>
            <p:cNvSpPr txBox="1">
              <a:spLocks noChangeArrowheads="1"/>
            </p:cNvSpPr>
            <p:nvPr/>
          </p:nvSpPr>
          <p:spPr bwMode="auto">
            <a:xfrm>
              <a:off x="2640" y="2670"/>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p:txBody>
        </p:sp>
        <p:sp>
          <p:nvSpPr>
            <p:cNvPr id="1036306" name="Text Box 18"/>
            <p:cNvSpPr txBox="1">
              <a:spLocks noChangeArrowheads="1"/>
            </p:cNvSpPr>
            <p:nvPr/>
          </p:nvSpPr>
          <p:spPr bwMode="auto">
            <a:xfrm>
              <a:off x="4416" y="2688"/>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p:txBody>
        </p:sp>
        <p:sp>
          <p:nvSpPr>
            <p:cNvPr id="1036307" name="Text Box 19"/>
            <p:cNvSpPr txBox="1">
              <a:spLocks noChangeArrowheads="1"/>
            </p:cNvSpPr>
            <p:nvPr/>
          </p:nvSpPr>
          <p:spPr bwMode="auto">
            <a:xfrm>
              <a:off x="3552" y="2736"/>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zh-CN" altLang="zh-CN" sz="2800" b="1" noProof="1">
                  <a:effectLst>
                    <a:outerShdw blurRad="38100" dist="38100" dir="2700000" algn="tl">
                      <a:srgbClr val="C0C0C0"/>
                    </a:outerShdw>
                  </a:effectLst>
                  <a:ea typeface="楷体_GB2312" pitchFamily="49" charset="-122"/>
                </a:rPr>
                <a:t>*</a:t>
              </a:r>
              <a:endParaRPr lang="zh-CN" altLang="zh-CN" sz="2800" b="1" noProof="1">
                <a:effectLst>
                  <a:outerShdw blurRad="38100" dist="38100" dir="2700000" algn="tl">
                    <a:srgbClr val="C0C0C0"/>
                  </a:outerShdw>
                </a:effectLst>
              </a:endParaRPr>
            </a:p>
          </p:txBody>
        </p:sp>
        <p:sp>
          <p:nvSpPr>
            <p:cNvPr id="80925" name="Line 20"/>
            <p:cNvSpPr>
              <a:spLocks noChangeShapeType="1"/>
            </p:cNvSpPr>
            <p:nvPr/>
          </p:nvSpPr>
          <p:spPr bwMode="auto">
            <a:xfrm flipV="1">
              <a:off x="2736" y="2352"/>
              <a:ext cx="912" cy="432"/>
            </a:xfrm>
            <a:prstGeom prst="line">
              <a:avLst/>
            </a:prstGeom>
            <a:noFill/>
            <a:ln w="28575">
              <a:solidFill>
                <a:schemeClr val="tx1"/>
              </a:solidFill>
              <a:round/>
              <a:headEnd/>
              <a:tailEnd/>
            </a:ln>
          </p:spPr>
          <p:txBody>
            <a:bodyPr/>
            <a:lstStyle/>
            <a:p>
              <a:endParaRPr lang="zh-CN" altLang="en-US"/>
            </a:p>
          </p:txBody>
        </p:sp>
        <p:sp>
          <p:nvSpPr>
            <p:cNvPr id="80926" name="Line 21"/>
            <p:cNvSpPr>
              <a:spLocks noChangeShapeType="1"/>
            </p:cNvSpPr>
            <p:nvPr/>
          </p:nvSpPr>
          <p:spPr bwMode="auto">
            <a:xfrm>
              <a:off x="3648" y="2352"/>
              <a:ext cx="0" cy="528"/>
            </a:xfrm>
            <a:prstGeom prst="line">
              <a:avLst/>
            </a:prstGeom>
            <a:noFill/>
            <a:ln w="28575">
              <a:solidFill>
                <a:schemeClr val="tx1"/>
              </a:solidFill>
              <a:round/>
              <a:headEnd/>
              <a:tailEnd/>
            </a:ln>
          </p:spPr>
          <p:txBody>
            <a:bodyPr/>
            <a:lstStyle/>
            <a:p>
              <a:endParaRPr lang="zh-CN" altLang="en-US"/>
            </a:p>
          </p:txBody>
        </p:sp>
        <p:sp>
          <p:nvSpPr>
            <p:cNvPr id="80927" name="Line 22"/>
            <p:cNvSpPr>
              <a:spLocks noChangeShapeType="1"/>
            </p:cNvSpPr>
            <p:nvPr/>
          </p:nvSpPr>
          <p:spPr bwMode="auto">
            <a:xfrm>
              <a:off x="3696" y="2352"/>
              <a:ext cx="768" cy="528"/>
            </a:xfrm>
            <a:prstGeom prst="line">
              <a:avLst/>
            </a:prstGeom>
            <a:noFill/>
            <a:ln w="28575">
              <a:solidFill>
                <a:schemeClr val="tx1"/>
              </a:solidFill>
              <a:round/>
              <a:headEnd/>
              <a:tailEnd/>
            </a:ln>
          </p:spPr>
          <p:txBody>
            <a:bodyPr/>
            <a:lstStyle/>
            <a:p>
              <a:endParaRPr lang="zh-CN" altLang="en-US"/>
            </a:p>
          </p:txBody>
        </p:sp>
        <p:sp>
          <p:nvSpPr>
            <p:cNvPr id="1036311" name="Text Box 23"/>
            <p:cNvSpPr txBox="1">
              <a:spLocks noChangeArrowheads="1"/>
            </p:cNvSpPr>
            <p:nvPr/>
          </p:nvSpPr>
          <p:spPr bwMode="auto">
            <a:xfrm>
              <a:off x="3984" y="2160"/>
              <a:ext cx="91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endParaRPr lang="en-US" altLang="zh-CN" sz="2800" b="1" i="1" noProof="1">
                <a:effectLst>
                  <a:outerShdw blurRad="38100" dist="38100" dir="2700000" algn="tl">
                    <a:srgbClr val="C0C0C0"/>
                  </a:outerShdw>
                </a:effectLst>
                <a:sym typeface="Symbol" pitchFamily="18" charset="2"/>
              </a:endParaRPr>
            </a:p>
          </p:txBody>
        </p:sp>
      </p:grpSp>
      <p:sp>
        <p:nvSpPr>
          <p:cNvPr id="1036313" name="Text Box 25"/>
          <p:cNvSpPr txBox="1">
            <a:spLocks noChangeArrowheads="1"/>
          </p:cNvSpPr>
          <p:nvPr/>
        </p:nvSpPr>
        <p:spPr bwMode="auto">
          <a:xfrm>
            <a:off x="3886200" y="5762625"/>
            <a:ext cx="11430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id</a:t>
            </a:r>
            <a:endParaRPr lang="en-US" altLang="zh-CN" sz="2800" b="1" noProof="1">
              <a:effectLst>
                <a:outerShdw blurRad="38100" dist="38100" dir="2700000" algn="tl">
                  <a:srgbClr val="C0C0C0"/>
                </a:outerShdw>
              </a:effectLst>
            </a:endParaRPr>
          </a:p>
        </p:txBody>
      </p:sp>
      <p:sp>
        <p:nvSpPr>
          <p:cNvPr id="80914" name="Line 26"/>
          <p:cNvSpPr>
            <a:spLocks noChangeShapeType="1"/>
          </p:cNvSpPr>
          <p:nvPr/>
        </p:nvSpPr>
        <p:spPr bwMode="auto">
          <a:xfrm flipH="1">
            <a:off x="4343400" y="5153025"/>
            <a:ext cx="0" cy="762000"/>
          </a:xfrm>
          <a:prstGeom prst="line">
            <a:avLst/>
          </a:prstGeom>
          <a:noFill/>
          <a:ln w="28575">
            <a:solidFill>
              <a:schemeClr val="tx1"/>
            </a:solidFill>
            <a:round/>
            <a:headEnd/>
            <a:tailEnd/>
          </a:ln>
        </p:spPr>
        <p:txBody>
          <a:bodyPr/>
          <a:lstStyle/>
          <a:p>
            <a:endParaRPr lang="zh-CN" altLang="en-US"/>
          </a:p>
        </p:txBody>
      </p:sp>
      <p:sp>
        <p:nvSpPr>
          <p:cNvPr id="1036315" name="Text Box 27"/>
          <p:cNvSpPr txBox="1">
            <a:spLocks noChangeArrowheads="1"/>
          </p:cNvSpPr>
          <p:nvPr/>
        </p:nvSpPr>
        <p:spPr bwMode="auto">
          <a:xfrm>
            <a:off x="4419600" y="5305425"/>
            <a:ext cx="12319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noProof="1">
                <a:effectLst>
                  <a:outerShdw blurRad="38100" dist="38100" dir="2700000" algn="tl">
                    <a:srgbClr val="C0C0C0"/>
                  </a:outerShdw>
                </a:effectLst>
                <a:ea typeface="楷体_GB2312" pitchFamily="49" charset="-122"/>
                <a:sym typeface="Symbol" pitchFamily="18" charset="2"/>
              </a:rPr>
              <a:t>id</a:t>
            </a:r>
            <a:endParaRPr lang="en-US" altLang="zh-CN" sz="2800" b="1" noProof="1">
              <a:effectLst>
                <a:outerShdw blurRad="38100" dist="38100" dir="2700000" algn="tl">
                  <a:srgbClr val="C0C0C0"/>
                </a:outerShdw>
              </a:effectLst>
              <a:sym typeface="Symbol" pitchFamily="18" charset="2"/>
            </a:endParaRPr>
          </a:p>
        </p:txBody>
      </p:sp>
      <p:grpSp>
        <p:nvGrpSpPr>
          <p:cNvPr id="3" name="Group 28"/>
          <p:cNvGrpSpPr>
            <a:grpSpLocks/>
          </p:cNvGrpSpPr>
          <p:nvPr/>
        </p:nvGrpSpPr>
        <p:grpSpPr bwMode="auto">
          <a:xfrm>
            <a:off x="7010400" y="5076825"/>
            <a:ext cx="1295400" cy="1247775"/>
            <a:chOff x="4416" y="2976"/>
            <a:chExt cx="816" cy="786"/>
          </a:xfrm>
        </p:grpSpPr>
        <p:sp>
          <p:nvSpPr>
            <p:cNvPr id="1036317" name="Text Box 29"/>
            <p:cNvSpPr txBox="1">
              <a:spLocks noChangeArrowheads="1"/>
            </p:cNvSpPr>
            <p:nvPr/>
          </p:nvSpPr>
          <p:spPr bwMode="auto">
            <a:xfrm>
              <a:off x="4416" y="3408"/>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id</a:t>
              </a:r>
              <a:endParaRPr lang="en-US" altLang="zh-CN" sz="2800" b="1" noProof="1">
                <a:effectLst>
                  <a:outerShdw blurRad="38100" dist="38100" dir="2700000" algn="tl">
                    <a:srgbClr val="C0C0C0"/>
                  </a:outerShdw>
                </a:effectLst>
              </a:endParaRPr>
            </a:p>
          </p:txBody>
        </p:sp>
        <p:sp>
          <p:nvSpPr>
            <p:cNvPr id="80920" name="Line 30"/>
            <p:cNvSpPr>
              <a:spLocks noChangeShapeType="1"/>
            </p:cNvSpPr>
            <p:nvPr/>
          </p:nvSpPr>
          <p:spPr bwMode="auto">
            <a:xfrm>
              <a:off x="4512" y="2976"/>
              <a:ext cx="0" cy="576"/>
            </a:xfrm>
            <a:prstGeom prst="line">
              <a:avLst/>
            </a:prstGeom>
            <a:noFill/>
            <a:ln w="28575">
              <a:solidFill>
                <a:schemeClr val="tx1"/>
              </a:solidFill>
              <a:round/>
              <a:headEnd/>
              <a:tailEnd/>
            </a:ln>
          </p:spPr>
          <p:txBody>
            <a:bodyPr/>
            <a:lstStyle/>
            <a:p>
              <a:endParaRPr lang="zh-CN" altLang="en-US"/>
            </a:p>
          </p:txBody>
        </p:sp>
        <p:sp>
          <p:nvSpPr>
            <p:cNvPr id="1036319" name="Text Box 31"/>
            <p:cNvSpPr txBox="1">
              <a:spLocks noChangeArrowheads="1"/>
            </p:cNvSpPr>
            <p:nvPr/>
          </p:nvSpPr>
          <p:spPr bwMode="auto">
            <a:xfrm>
              <a:off x="4512" y="3072"/>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noProof="1">
                  <a:effectLst>
                    <a:outerShdw blurRad="38100" dist="38100" dir="2700000" algn="tl">
                      <a:srgbClr val="C0C0C0"/>
                    </a:outerShdw>
                  </a:effectLst>
                  <a:ea typeface="楷体_GB2312" pitchFamily="49" charset="-122"/>
                  <a:sym typeface="Symbol" pitchFamily="18" charset="2"/>
                </a:rPr>
                <a:t>id</a:t>
              </a:r>
              <a:endParaRPr lang="en-US" altLang="zh-CN" sz="2800" b="1" noProof="1">
                <a:effectLst>
                  <a:outerShdw blurRad="38100" dist="38100" dir="2700000" algn="tl">
                    <a:srgbClr val="C0C0C0"/>
                  </a:outerShdw>
                </a:effectLst>
                <a:sym typeface="Symbol" pitchFamily="18" charset="2"/>
              </a:endParaRPr>
            </a:p>
          </p:txBody>
        </p:sp>
      </p:grpSp>
      <p:sp>
        <p:nvSpPr>
          <p:cNvPr id="1036320" name="Text Box 32"/>
          <p:cNvSpPr txBox="1">
            <a:spLocks noChangeArrowheads="1"/>
          </p:cNvSpPr>
          <p:nvPr/>
        </p:nvSpPr>
        <p:spPr bwMode="auto">
          <a:xfrm>
            <a:off x="914400" y="1952625"/>
            <a:ext cx="75438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id+</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id+</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sym typeface="Symbol" pitchFamily="18" charset="2"/>
              </a:rPr>
              <a:t>id+id*</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sym typeface="Symbol" pitchFamily="18" charset="2"/>
              </a:rPr>
              <a:t>id+id*id</a:t>
            </a:r>
            <a:endParaRPr lang="en-US" altLang="zh-CN" sz="2800" b="1" noProof="1">
              <a:effectLst>
                <a:outerShdw blurRad="38100" dist="38100" dir="2700000" algn="tl">
                  <a:srgbClr val="C0C0C0"/>
                </a:outerShdw>
              </a:effectLst>
              <a:sym typeface="Symbol" pitchFamily="18" charset="2"/>
            </a:endParaRPr>
          </a:p>
        </p:txBody>
      </p:sp>
      <p:sp>
        <p:nvSpPr>
          <p:cNvPr id="1036321" name="Rectangle 33"/>
          <p:cNvSpPr>
            <a:spLocks noChangeArrowheads="1"/>
          </p:cNvSpPr>
          <p:nvPr/>
        </p:nvSpPr>
        <p:spPr bwMode="auto">
          <a:xfrm>
            <a:off x="457200" y="5410200"/>
            <a:ext cx="2743200" cy="896938"/>
          </a:xfrm>
          <a:prstGeom prst="rect">
            <a:avLst/>
          </a:prstGeom>
          <a:noFill/>
          <a:ln w="9525">
            <a:noFill/>
            <a:miter lim="800000"/>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charset="2"/>
              <a:buNone/>
              <a:defRPr/>
            </a:pPr>
            <a:r>
              <a:rPr lang="zh-CN" altLang="en-US" sz="4800" b="1" noProof="1">
                <a:solidFill>
                  <a:srgbClr val="FF0000"/>
                </a:solidFill>
                <a:effectLst>
                  <a:outerShdw blurRad="38100" dist="38100" dir="2700000" algn="tl">
                    <a:srgbClr val="C0C0C0"/>
                  </a:outerShdw>
                </a:effectLst>
                <a:ea typeface="楷体_GB2312" pitchFamily="49" charset="-122"/>
              </a:rPr>
              <a:t>一棵树！</a:t>
            </a:r>
            <a:endParaRPr lang="zh-CN" altLang="en-US" sz="4800" b="1" noProof="1">
              <a:solidFill>
                <a:srgbClr val="FF0000"/>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ppt_h/2"/>
                                          </p:val>
                                        </p:tav>
                                        <p:tav tm="100000">
                                          <p:val>
                                            <p:strVal val="#ppt_y"/>
                                          </p:val>
                                        </p:tav>
                                      </p:tavLst>
                                    </p:anim>
                                    <p:anim calcmode="lin" valueType="num">
                                      <p:cBhvr>
                                        <p:cTn id="17" dur="500" fill="hold"/>
                                        <p:tgtEl>
                                          <p:spTgt spid="3"/>
                                        </p:tgtEl>
                                        <p:attrNameLst>
                                          <p:attrName>ppt_w</p:attrName>
                                        </p:attrNameLst>
                                      </p:cBhvr>
                                      <p:tavLst>
                                        <p:tav tm="0">
                                          <p:val>
                                            <p:strVal val="#ppt_w"/>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36321"/>
                                        </p:tgtEl>
                                        <p:attrNameLst>
                                          <p:attrName>style.visibility</p:attrName>
                                        </p:attrNameLst>
                                      </p:cBhvr>
                                      <p:to>
                                        <p:strVal val="visible"/>
                                      </p:to>
                                    </p:set>
                                    <p:animEffect transition="in" filter="slide(fromBottom)">
                                      <p:cBhvr>
                                        <p:cTn id="23" dur="500"/>
                                        <p:tgtEl>
                                          <p:spTgt spid="1036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2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C0F8B23F-982D-48AA-A81A-86ED72D627EC}"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5125"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75A76026-D7C5-4874-AEF2-95170DC85E19}" type="slidenum">
              <a:rPr altLang="zh-CN" smtClean="0">
                <a:latin typeface="Arial" pitchFamily="34" charset="0"/>
              </a:rPr>
              <a:pPr/>
              <a:t>29</a:t>
            </a:fld>
            <a:endParaRPr lang="zh-CN" altLang="zh-CN" smtClean="0">
              <a:latin typeface="Arial" pitchFamily="34" charset="0"/>
            </a:endParaRPr>
          </a:p>
        </p:txBody>
      </p:sp>
      <p:sp>
        <p:nvSpPr>
          <p:cNvPr id="5126" name="Rectangle 2"/>
          <p:cNvSpPr>
            <a:spLocks noGrp="1" noChangeArrowheads="1"/>
          </p:cNvSpPr>
          <p:nvPr>
            <p:ph type="title" idx="4294967295"/>
          </p:nvPr>
        </p:nvSpPr>
        <p:spPr>
          <a:xfrm>
            <a:off x="1265238" y="173038"/>
            <a:ext cx="4746625" cy="1023937"/>
          </a:xfrm>
        </p:spPr>
        <p:txBody>
          <a:bodyPr anchor="ctr"/>
          <a:lstStyle/>
          <a:p>
            <a:pPr eaLnBrk="1" hangingPunct="1"/>
            <a:r>
              <a:rPr lang="zh-CN" altLang="en-US" smtClean="0">
                <a:latin typeface="Times New Roman" pitchFamily="18" charset="0"/>
              </a:rPr>
              <a:t>短语</a:t>
            </a:r>
            <a:r>
              <a:rPr lang="en-US" altLang="zh-CN" smtClean="0">
                <a:latin typeface="Times New Roman" pitchFamily="18" charset="0"/>
              </a:rPr>
              <a:t>(Phrase)</a:t>
            </a:r>
          </a:p>
        </p:txBody>
      </p:sp>
      <p:sp>
        <p:nvSpPr>
          <p:cNvPr id="2102275" name="Rectangle 3"/>
          <p:cNvSpPr>
            <a:spLocks noGrp="1" noChangeArrowheads="1"/>
          </p:cNvSpPr>
          <p:nvPr>
            <p:ph type="body" idx="4294967295"/>
          </p:nvPr>
        </p:nvSpPr>
        <p:spPr>
          <a:xfrm>
            <a:off x="381000" y="1533525"/>
            <a:ext cx="8439150" cy="5208588"/>
          </a:xfrm>
        </p:spPr>
        <p:txBody>
          <a:bodyPr/>
          <a:lstStyle/>
          <a:p>
            <a:pPr marL="0" indent="0" eaLnBrk="1" hangingPunct="1">
              <a:lnSpc>
                <a:spcPct val="90000"/>
              </a:lnSpc>
              <a:spcBef>
                <a:spcPct val="45000"/>
              </a:spcBef>
            </a:pPr>
            <a:r>
              <a:rPr lang="zh-CN" altLang="en-US" smtClean="0">
                <a:latin typeface="Times New Roman" pitchFamily="18" charset="0"/>
              </a:rPr>
              <a:t>定义</a:t>
            </a:r>
            <a:r>
              <a:rPr lang="en-US" altLang="zh-CN" smtClean="0">
                <a:latin typeface="Times New Roman" pitchFamily="18" charset="0"/>
              </a:rPr>
              <a:t>2.27 </a:t>
            </a:r>
            <a:r>
              <a:rPr lang="zh-CN" altLang="en-US" smtClean="0">
                <a:latin typeface="Times New Roman" pitchFamily="18" charset="0"/>
              </a:rPr>
              <a:t>设有</a:t>
            </a:r>
            <a:r>
              <a:rPr lang="en-US" altLang="zh-CN" smtClean="0">
                <a:latin typeface="Times New Roman" pitchFamily="18" charset="0"/>
              </a:rPr>
              <a:t>CFG </a:t>
            </a:r>
            <a:r>
              <a:rPr lang="en-US" altLang="zh-CN" i="1" smtClean="0">
                <a:latin typeface="Times New Roman" pitchFamily="18" charset="0"/>
              </a:rPr>
              <a:t>G</a:t>
            </a:r>
            <a:r>
              <a:rPr lang="en-US" altLang="zh-CN" smtClean="0">
                <a:latin typeface="Times New Roman" pitchFamily="18" charset="0"/>
              </a:rPr>
              <a:t>=(</a:t>
            </a:r>
            <a:r>
              <a:rPr lang="en-US" altLang="zh-CN" i="1" smtClean="0">
                <a:latin typeface="Times New Roman" pitchFamily="18" charset="0"/>
              </a:rPr>
              <a:t>V</a:t>
            </a:r>
            <a:r>
              <a:rPr lang="zh-CN" altLang="en-US" smtClean="0">
                <a:latin typeface="Times New Roman" pitchFamily="18" charset="0"/>
              </a:rPr>
              <a:t>，</a:t>
            </a:r>
            <a:r>
              <a:rPr lang="en-US" altLang="zh-CN" i="1" smtClean="0">
                <a:latin typeface="Times New Roman" pitchFamily="18" charset="0"/>
              </a:rPr>
              <a:t>T</a:t>
            </a:r>
            <a:r>
              <a:rPr lang="zh-CN" altLang="en-US" smtClean="0">
                <a:latin typeface="Times New Roman" pitchFamily="18" charset="0"/>
              </a:rPr>
              <a:t>，</a:t>
            </a:r>
            <a:r>
              <a:rPr lang="en-US" altLang="zh-CN" i="1" smtClean="0">
                <a:latin typeface="Times New Roman" pitchFamily="18" charset="0"/>
              </a:rPr>
              <a:t>P</a:t>
            </a:r>
            <a:r>
              <a:rPr lang="zh-CN" altLang="en-US" smtClean="0">
                <a:latin typeface="Times New Roman" pitchFamily="18" charset="0"/>
              </a:rPr>
              <a:t>，</a:t>
            </a:r>
            <a:r>
              <a:rPr lang="en-US" altLang="zh-CN" i="1" smtClean="0">
                <a:latin typeface="Times New Roman" pitchFamily="18" charset="0"/>
              </a:rPr>
              <a:t>S</a:t>
            </a:r>
            <a:r>
              <a:rPr lang="en-US" altLang="zh-CN" smtClean="0">
                <a:latin typeface="Times New Roman" pitchFamily="18" charset="0"/>
              </a:rPr>
              <a:t>)</a:t>
            </a:r>
            <a:r>
              <a:rPr lang="zh-CN" altLang="en-US" smtClean="0">
                <a:latin typeface="Times New Roman" pitchFamily="18" charset="0"/>
              </a:rPr>
              <a:t>，</a:t>
            </a:r>
            <a:r>
              <a:rPr lang="zh-CN" altLang="en-US" smtClean="0">
                <a:latin typeface="Times New Roman" pitchFamily="18" charset="0"/>
                <a:sym typeface="Symbol" pitchFamily="18" charset="2"/>
              </a:rPr>
              <a:t></a:t>
            </a:r>
            <a:r>
              <a:rPr lang="en-US" altLang="zh-CN" i="1" smtClean="0">
                <a:latin typeface="Times New Roman" pitchFamily="18" charset="0"/>
              </a:rPr>
              <a:t>α</a:t>
            </a:r>
            <a:r>
              <a:rPr lang="zh-CN" altLang="en-US" smtClean="0">
                <a:latin typeface="Times New Roman" pitchFamily="18" charset="0"/>
              </a:rPr>
              <a:t>，</a:t>
            </a:r>
            <a:r>
              <a:rPr lang="en-US" altLang="zh-CN" i="1" smtClean="0">
                <a:latin typeface="Times New Roman" pitchFamily="18" charset="0"/>
              </a:rPr>
              <a:t>γ</a:t>
            </a:r>
            <a:r>
              <a:rPr lang="zh-CN" altLang="en-US" smtClean="0">
                <a:latin typeface="Times New Roman" pitchFamily="18" charset="0"/>
              </a:rPr>
              <a:t>，</a:t>
            </a:r>
            <a:r>
              <a:rPr lang="en-US" altLang="zh-CN" i="1" smtClean="0">
                <a:latin typeface="Times New Roman" pitchFamily="18" charset="0"/>
              </a:rPr>
              <a:t>β</a:t>
            </a:r>
            <a:r>
              <a:rPr lang="en-US" altLang="zh-CN" smtClean="0">
                <a:latin typeface="Times New Roman" pitchFamily="18" charset="0"/>
              </a:rPr>
              <a:t>∈(</a:t>
            </a:r>
            <a:r>
              <a:rPr lang="en-US" altLang="zh-CN" i="1" smtClean="0">
                <a:latin typeface="Times New Roman" pitchFamily="18" charset="0"/>
              </a:rPr>
              <a:t>V</a:t>
            </a:r>
            <a:r>
              <a:rPr lang="en-US" altLang="zh-CN" smtClean="0">
                <a:latin typeface="Times New Roman" pitchFamily="18" charset="0"/>
              </a:rPr>
              <a:t>∪</a:t>
            </a:r>
            <a:r>
              <a:rPr lang="en-US" altLang="zh-CN" i="1" smtClean="0">
                <a:latin typeface="Times New Roman" pitchFamily="18" charset="0"/>
              </a:rPr>
              <a:t>T</a:t>
            </a:r>
            <a:r>
              <a:rPr lang="en-US" altLang="zh-CN" smtClean="0">
                <a:latin typeface="Times New Roman" pitchFamily="18" charset="0"/>
              </a:rPr>
              <a:t>)</a:t>
            </a:r>
            <a:r>
              <a:rPr lang="en-US" altLang="zh-CN" baseline="30000"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S  γAβ</a:t>
            </a:r>
            <a:r>
              <a:rPr lang="zh-CN" altLang="en-US" smtClean="0">
                <a:latin typeface="Times New Roman" pitchFamily="18" charset="0"/>
              </a:rPr>
              <a:t>，</a:t>
            </a:r>
            <a:r>
              <a:rPr lang="en-US" altLang="zh-CN" i="1" smtClean="0">
                <a:latin typeface="Times New Roman" pitchFamily="18" charset="0"/>
              </a:rPr>
              <a:t>A  α</a:t>
            </a:r>
            <a:r>
              <a:rPr lang="zh-CN" altLang="en-US" smtClean="0">
                <a:latin typeface="Times New Roman" pitchFamily="18" charset="0"/>
              </a:rPr>
              <a:t>，则称</a:t>
            </a:r>
            <a:r>
              <a:rPr lang="en-US" altLang="zh-CN" i="1" smtClean="0">
                <a:latin typeface="Times New Roman" pitchFamily="18" charset="0"/>
              </a:rPr>
              <a:t>α</a:t>
            </a:r>
            <a:r>
              <a:rPr lang="zh-CN" altLang="en-US" smtClean="0">
                <a:latin typeface="Times New Roman" pitchFamily="18" charset="0"/>
              </a:rPr>
              <a:t>是句型</a:t>
            </a:r>
            <a:r>
              <a:rPr lang="en-US" altLang="zh-CN" i="1" smtClean="0">
                <a:latin typeface="Times New Roman" pitchFamily="18" charset="0"/>
              </a:rPr>
              <a:t>γαβ</a:t>
            </a:r>
            <a:r>
              <a:rPr lang="zh-CN" altLang="en-US" smtClean="0">
                <a:latin typeface="Times New Roman" pitchFamily="18" charset="0"/>
              </a:rPr>
              <a:t>的相对于变量</a:t>
            </a:r>
            <a:r>
              <a:rPr lang="en-US" altLang="zh-CN" i="1" smtClean="0">
                <a:latin typeface="Times New Roman" pitchFamily="18" charset="0"/>
              </a:rPr>
              <a:t>A</a:t>
            </a:r>
            <a:r>
              <a:rPr lang="zh-CN" altLang="en-US" smtClean="0">
                <a:latin typeface="Times New Roman" pitchFamily="18" charset="0"/>
              </a:rPr>
              <a:t>的</a:t>
            </a:r>
            <a:r>
              <a:rPr lang="zh-CN" altLang="en-US" smtClean="0">
                <a:solidFill>
                  <a:srgbClr val="FF0000"/>
                </a:solidFill>
                <a:latin typeface="Times New Roman" pitchFamily="18" charset="0"/>
              </a:rPr>
              <a:t>短语</a:t>
            </a:r>
            <a:r>
              <a:rPr lang="en-US" altLang="zh-CN" smtClean="0">
                <a:latin typeface="Times New Roman" pitchFamily="18" charset="0"/>
              </a:rPr>
              <a:t>(phrase)</a:t>
            </a:r>
            <a:r>
              <a:rPr lang="zh-CN" altLang="en-US" smtClean="0">
                <a:latin typeface="Times New Roman" pitchFamily="18" charset="0"/>
              </a:rPr>
              <a:t>；</a:t>
            </a:r>
          </a:p>
          <a:p>
            <a:pPr marL="0" indent="0" eaLnBrk="1" hangingPunct="1">
              <a:lnSpc>
                <a:spcPct val="90000"/>
              </a:lnSpc>
              <a:spcBef>
                <a:spcPct val="45000"/>
              </a:spcBef>
              <a:buFont typeface="Wingdings" pitchFamily="2" charset="2"/>
              <a:buNone/>
            </a:pPr>
            <a:r>
              <a:rPr lang="zh-CN" altLang="en-US" smtClean="0">
                <a:latin typeface="Times New Roman" pitchFamily="18" charset="0"/>
              </a:rPr>
              <a:t>如果此时有</a:t>
            </a:r>
            <a:r>
              <a:rPr lang="en-US" altLang="zh-CN" i="1" smtClean="0">
                <a:latin typeface="Times New Roman" pitchFamily="18" charset="0"/>
              </a:rPr>
              <a:t>A</a:t>
            </a:r>
            <a:r>
              <a:rPr lang="en-US" altLang="zh-CN" smtClean="0">
                <a:latin typeface="Times New Roman" pitchFamily="18" charset="0"/>
                <a:sym typeface="Symbol" pitchFamily="18" charset="2"/>
              </a:rPr>
              <a:t></a:t>
            </a:r>
            <a:r>
              <a:rPr lang="en-US" altLang="zh-CN" i="1" smtClean="0">
                <a:latin typeface="Times New Roman" pitchFamily="18" charset="0"/>
              </a:rPr>
              <a:t>α</a:t>
            </a:r>
            <a:r>
              <a:rPr lang="zh-CN" altLang="en-US" smtClean="0">
                <a:latin typeface="Times New Roman" pitchFamily="18" charset="0"/>
              </a:rPr>
              <a:t>，则称</a:t>
            </a:r>
            <a:r>
              <a:rPr lang="en-US" altLang="zh-CN" i="1" smtClean="0">
                <a:latin typeface="Times New Roman" pitchFamily="18" charset="0"/>
              </a:rPr>
              <a:t>α</a:t>
            </a:r>
            <a:r>
              <a:rPr lang="zh-CN" altLang="en-US" smtClean="0">
                <a:latin typeface="Times New Roman" pitchFamily="18" charset="0"/>
              </a:rPr>
              <a:t>是句型</a:t>
            </a:r>
            <a:r>
              <a:rPr lang="en-US" altLang="zh-CN" i="1" smtClean="0">
                <a:latin typeface="Times New Roman" pitchFamily="18" charset="0"/>
              </a:rPr>
              <a:t>γαβ</a:t>
            </a:r>
            <a:r>
              <a:rPr lang="zh-CN" altLang="en-US" smtClean="0">
                <a:latin typeface="Times New Roman" pitchFamily="18" charset="0"/>
              </a:rPr>
              <a:t>的相对于变量</a:t>
            </a:r>
            <a:r>
              <a:rPr lang="en-US" altLang="zh-CN" i="1" smtClean="0">
                <a:latin typeface="Times New Roman" pitchFamily="18" charset="0"/>
              </a:rPr>
              <a:t>A</a:t>
            </a:r>
            <a:r>
              <a:rPr lang="zh-CN" altLang="en-US" smtClean="0">
                <a:latin typeface="Times New Roman" pitchFamily="18" charset="0"/>
              </a:rPr>
              <a:t>的</a:t>
            </a:r>
            <a:r>
              <a:rPr lang="zh-CN" altLang="en-US" smtClean="0">
                <a:solidFill>
                  <a:srgbClr val="FF0000"/>
                </a:solidFill>
                <a:latin typeface="Times New Roman" pitchFamily="18" charset="0"/>
              </a:rPr>
              <a:t>直接短语</a:t>
            </a:r>
            <a:r>
              <a:rPr lang="en-US" altLang="zh-CN" smtClean="0">
                <a:latin typeface="Times New Roman" pitchFamily="18" charset="0"/>
              </a:rPr>
              <a:t>(immediate phrase)</a:t>
            </a:r>
          </a:p>
          <a:p>
            <a:pPr marL="0" indent="0" eaLnBrk="1" hangingPunct="1">
              <a:lnSpc>
                <a:spcPct val="90000"/>
              </a:lnSpc>
              <a:spcBef>
                <a:spcPct val="45000"/>
              </a:spcBef>
              <a:buFont typeface="Wingdings" pitchFamily="2" charset="2"/>
              <a:buNone/>
            </a:pPr>
            <a:r>
              <a:rPr lang="zh-CN" altLang="en-US" smtClean="0">
                <a:latin typeface="Times New Roman" pitchFamily="18" charset="0"/>
              </a:rPr>
              <a:t>在无意义冲突时，简称为句型</a:t>
            </a:r>
            <a:r>
              <a:rPr lang="en-US" altLang="zh-CN" i="1" smtClean="0">
                <a:latin typeface="Times New Roman" pitchFamily="18" charset="0"/>
              </a:rPr>
              <a:t>γαβ</a:t>
            </a:r>
            <a:r>
              <a:rPr lang="zh-CN" altLang="en-US" smtClean="0">
                <a:latin typeface="Times New Roman" pitchFamily="18" charset="0"/>
              </a:rPr>
              <a:t>的直接短语。直接短语也叫做</a:t>
            </a:r>
            <a:r>
              <a:rPr lang="zh-CN" altLang="en-US" smtClean="0">
                <a:solidFill>
                  <a:srgbClr val="FF0000"/>
                </a:solidFill>
                <a:latin typeface="Times New Roman" pitchFamily="18" charset="0"/>
              </a:rPr>
              <a:t>简单短语</a:t>
            </a:r>
            <a:r>
              <a:rPr lang="en-US" altLang="zh-CN" smtClean="0">
                <a:latin typeface="Times New Roman" pitchFamily="18" charset="0"/>
              </a:rPr>
              <a:t>(simple phrase)</a:t>
            </a:r>
            <a:r>
              <a:rPr lang="zh-CN" altLang="en-US" smtClean="0">
                <a:latin typeface="Times New Roman" pitchFamily="18" charset="0"/>
              </a:rPr>
              <a:t>。</a:t>
            </a:r>
          </a:p>
          <a:p>
            <a:pPr marL="0" indent="0" eaLnBrk="1" hangingPunct="1">
              <a:lnSpc>
                <a:spcPct val="90000"/>
              </a:lnSpc>
              <a:spcBef>
                <a:spcPct val="45000"/>
              </a:spcBef>
            </a:pPr>
            <a:r>
              <a:rPr lang="zh-CN" altLang="en-US" smtClean="0">
                <a:latin typeface="Times New Roman" pitchFamily="18" charset="0"/>
              </a:rPr>
              <a:t>定义</a:t>
            </a:r>
            <a:r>
              <a:rPr lang="de-DE" altLang="zh-CN" smtClean="0">
                <a:latin typeface="Times New Roman" pitchFamily="18" charset="0"/>
              </a:rPr>
              <a:t>2.28 </a:t>
            </a:r>
            <a:r>
              <a:rPr lang="zh-CN" altLang="en-US" smtClean="0">
                <a:latin typeface="Times New Roman" pitchFamily="18" charset="0"/>
              </a:rPr>
              <a:t>设有</a:t>
            </a:r>
            <a:r>
              <a:rPr lang="de-DE" altLang="zh-CN" smtClean="0">
                <a:latin typeface="Times New Roman" pitchFamily="18" charset="0"/>
              </a:rPr>
              <a:t>CFG </a:t>
            </a:r>
            <a:r>
              <a:rPr lang="de-DE" altLang="zh-CN" i="1" smtClean="0">
                <a:latin typeface="Times New Roman" pitchFamily="18" charset="0"/>
              </a:rPr>
              <a:t>G</a:t>
            </a:r>
            <a:r>
              <a:rPr lang="de-DE" altLang="zh-CN" smtClean="0">
                <a:latin typeface="Times New Roman" pitchFamily="18" charset="0"/>
              </a:rPr>
              <a:t>=(</a:t>
            </a:r>
            <a:r>
              <a:rPr lang="de-DE" altLang="zh-CN" i="1" smtClean="0">
                <a:latin typeface="Times New Roman" pitchFamily="18" charset="0"/>
              </a:rPr>
              <a:t>V</a:t>
            </a:r>
            <a:r>
              <a:rPr lang="zh-CN" altLang="de-DE" smtClean="0">
                <a:latin typeface="Times New Roman" pitchFamily="18" charset="0"/>
              </a:rPr>
              <a:t>，</a:t>
            </a:r>
            <a:r>
              <a:rPr lang="de-DE" altLang="zh-CN" i="1" smtClean="0">
                <a:latin typeface="Times New Roman" pitchFamily="18" charset="0"/>
              </a:rPr>
              <a:t>T</a:t>
            </a:r>
            <a:r>
              <a:rPr lang="zh-CN" altLang="de-DE" smtClean="0">
                <a:latin typeface="Times New Roman" pitchFamily="18" charset="0"/>
              </a:rPr>
              <a:t>，</a:t>
            </a:r>
            <a:r>
              <a:rPr lang="de-DE" altLang="zh-CN" i="1" smtClean="0">
                <a:latin typeface="Times New Roman" pitchFamily="18" charset="0"/>
              </a:rPr>
              <a:t>P</a:t>
            </a:r>
            <a:r>
              <a:rPr lang="zh-CN" altLang="de-DE" smtClean="0">
                <a:latin typeface="Times New Roman" pitchFamily="18" charset="0"/>
              </a:rPr>
              <a:t>，</a:t>
            </a:r>
            <a:r>
              <a:rPr lang="de-DE" altLang="zh-CN" i="1" smtClean="0">
                <a:latin typeface="Times New Roman" pitchFamily="18" charset="0"/>
              </a:rPr>
              <a:t>S</a:t>
            </a:r>
            <a:r>
              <a:rPr lang="de-DE" altLang="zh-CN" smtClean="0">
                <a:latin typeface="Times New Roman" pitchFamily="18" charset="0"/>
              </a:rPr>
              <a:t>)</a:t>
            </a:r>
            <a:r>
              <a:rPr lang="zh-CN" altLang="de-DE" smtClean="0">
                <a:latin typeface="Times New Roman" pitchFamily="18" charset="0"/>
              </a:rPr>
              <a:t>，</a:t>
            </a:r>
            <a:r>
              <a:rPr lang="de-DE" altLang="zh-CN" i="1" smtClean="0">
                <a:latin typeface="Times New Roman" pitchFamily="18" charset="0"/>
              </a:rPr>
              <a:t>G</a:t>
            </a:r>
            <a:r>
              <a:rPr lang="zh-CN" altLang="en-US" smtClean="0">
                <a:latin typeface="Times New Roman" pitchFamily="18" charset="0"/>
              </a:rPr>
              <a:t>的句型的最</a:t>
            </a:r>
            <a:r>
              <a:rPr lang="zh-CN" altLang="de-DE" smtClean="0">
                <a:latin typeface="Times New Roman" pitchFamily="18" charset="0"/>
              </a:rPr>
              <a:t>左直接短语叫做</a:t>
            </a:r>
            <a:r>
              <a:rPr lang="zh-CN" altLang="de-DE" smtClean="0">
                <a:solidFill>
                  <a:srgbClr val="FF0000"/>
                </a:solidFill>
                <a:latin typeface="Times New Roman" pitchFamily="18" charset="0"/>
              </a:rPr>
              <a:t>句柄</a:t>
            </a:r>
            <a:r>
              <a:rPr lang="de-DE" altLang="zh-CN" smtClean="0">
                <a:latin typeface="Times New Roman" pitchFamily="18" charset="0"/>
              </a:rPr>
              <a:t>(handle)</a:t>
            </a:r>
            <a:r>
              <a:rPr lang="zh-CN" altLang="en-US" smtClean="0">
                <a:latin typeface="Times New Roman" pitchFamily="18" charset="0"/>
              </a:rPr>
              <a:t>。 </a:t>
            </a:r>
          </a:p>
        </p:txBody>
      </p:sp>
      <p:sp>
        <p:nvSpPr>
          <p:cNvPr id="5128" name="Rectangle 5"/>
          <p:cNvSpPr>
            <a:spLocks noChangeArrowheads="1"/>
          </p:cNvSpPr>
          <p:nvPr/>
        </p:nvSpPr>
        <p:spPr bwMode="auto">
          <a:xfrm>
            <a:off x="0" y="3306763"/>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5122" name="Object 4"/>
          <p:cNvGraphicFramePr>
            <a:graphicFrameLocks/>
          </p:cNvGraphicFramePr>
          <p:nvPr/>
        </p:nvGraphicFramePr>
        <p:xfrm>
          <a:off x="3021013" y="1989138"/>
          <a:ext cx="292100" cy="409575"/>
        </p:xfrm>
        <a:graphic>
          <a:graphicData uri="http://schemas.openxmlformats.org/presentationml/2006/ole">
            <p:oleObj spid="_x0000_s5122" r:id="rId3" imgW="177646" imgH="241091" progId="">
              <p:embed/>
            </p:oleObj>
          </a:graphicData>
        </a:graphic>
      </p:graphicFrame>
      <p:sp>
        <p:nvSpPr>
          <p:cNvPr id="5129" name="Rectangle 7"/>
          <p:cNvSpPr>
            <a:spLocks noChangeArrowheads="1"/>
          </p:cNvSpPr>
          <p:nvPr/>
        </p:nvSpPr>
        <p:spPr bwMode="auto">
          <a:xfrm>
            <a:off x="0" y="3306763"/>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5123" name="Object 6"/>
          <p:cNvGraphicFramePr>
            <a:graphicFrameLocks/>
          </p:cNvGraphicFramePr>
          <p:nvPr/>
        </p:nvGraphicFramePr>
        <p:xfrm>
          <a:off x="4525963" y="1989138"/>
          <a:ext cx="292100" cy="409575"/>
        </p:xfrm>
        <a:graphic>
          <a:graphicData uri="http://schemas.openxmlformats.org/presentationml/2006/ole">
            <p:oleObj spid="_x0000_s5123" r:id="rId4" imgW="177646" imgH="241091"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2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2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xfrm>
            <a:off x="457200" y="6245225"/>
            <a:ext cx="2133600" cy="476250"/>
          </a:xfrm>
          <a:noFill/>
          <a:ln>
            <a:miter lim="800000"/>
            <a:headEnd/>
            <a:tailEnd/>
          </a:ln>
        </p:spPr>
        <p:txBody>
          <a:bodyPr anchor="t"/>
          <a:lstStyle/>
          <a:p>
            <a:fld id="{0DA22BB1-7F9E-4469-928B-5FD7A9BF6935}" type="datetime1">
              <a:rPr lang="zh-CN" altLang="en-US"/>
              <a:pPr/>
              <a:t>2022/6/21</a:t>
            </a:fld>
            <a:endParaRPr lang="en-US" altLang="zh-CN"/>
          </a:p>
        </p:txBody>
      </p:sp>
      <p:sp>
        <p:nvSpPr>
          <p:cNvPr id="38915" name="灯片编号占位符 5"/>
          <p:cNvSpPr>
            <a:spLocks noGrp="1" noChangeArrowheads="1"/>
          </p:cNvSpPr>
          <p:nvPr>
            <p:ph type="sldNum" sz="quarter" idx="12"/>
          </p:nvPr>
        </p:nvSpPr>
        <p:spPr>
          <a:xfrm>
            <a:off x="6553200" y="6245225"/>
            <a:ext cx="2133600" cy="476250"/>
          </a:xfrm>
          <a:noFill/>
          <a:ln>
            <a:miter lim="800000"/>
            <a:headEnd/>
            <a:tailEnd/>
          </a:ln>
        </p:spPr>
        <p:txBody>
          <a:bodyPr anchor="t"/>
          <a:lstStyle/>
          <a:p>
            <a:pPr>
              <a:buFont typeface="Arial" pitchFamily="34" charset="0"/>
              <a:buNone/>
            </a:pPr>
            <a:fld id="{58ED6256-64D8-4072-93D3-F0CBC19666B0}" type="slidenum">
              <a:rPr altLang="zh-CN"/>
              <a:pPr>
                <a:buFont typeface="Arial" pitchFamily="34" charset="0"/>
                <a:buNone/>
              </a:pPr>
              <a:t>3</a:t>
            </a:fld>
            <a:endParaRPr lang="zh-CN" altLang="zh-CN"/>
          </a:p>
        </p:txBody>
      </p:sp>
      <p:sp>
        <p:nvSpPr>
          <p:cNvPr id="38916" name="Rectangle 2"/>
          <p:cNvSpPr>
            <a:spLocks noGrp="1" noChangeArrowheads="1"/>
          </p:cNvSpPr>
          <p:nvPr>
            <p:ph type="title" idx="4294967295"/>
          </p:nvPr>
        </p:nvSpPr>
        <p:spPr>
          <a:xfrm>
            <a:off x="1295400" y="446088"/>
            <a:ext cx="6661150" cy="493712"/>
          </a:xfrm>
        </p:spPr>
        <p:txBody>
          <a:bodyPr anchor="ctr"/>
          <a:lstStyle/>
          <a:p>
            <a:pPr eaLnBrk="1" hangingPunct="1"/>
            <a:r>
              <a:rPr lang="en-US" altLang="zh-CN" smtClean="0">
                <a:latin typeface="Times New Roman" pitchFamily="18" charset="0"/>
              </a:rPr>
              <a:t>1.2 </a:t>
            </a:r>
            <a:r>
              <a:rPr lang="zh-CN" altLang="en-US" smtClean="0">
                <a:latin typeface="Times New Roman" pitchFamily="18" charset="0"/>
              </a:rPr>
              <a:t>程序设计语言的翻译</a:t>
            </a:r>
          </a:p>
        </p:txBody>
      </p:sp>
      <p:sp>
        <p:nvSpPr>
          <p:cNvPr id="930819" name="Rectangle 3"/>
          <p:cNvSpPr>
            <a:spLocks noGrp="1" noChangeArrowheads="1"/>
          </p:cNvSpPr>
          <p:nvPr>
            <p:ph type="body" idx="4294967295"/>
          </p:nvPr>
        </p:nvSpPr>
        <p:spPr>
          <a:xfrm>
            <a:off x="900113" y="1800225"/>
            <a:ext cx="7832725" cy="2220913"/>
          </a:xfrm>
        </p:spPr>
        <p:txBody>
          <a:bodyPr/>
          <a:lstStyle/>
          <a:p>
            <a:pPr eaLnBrk="1" hangingPunct="1"/>
            <a:r>
              <a:rPr lang="zh-CN" altLang="en-US" smtClean="0">
                <a:latin typeface="Times New Roman" pitchFamily="18" charset="0"/>
              </a:rPr>
              <a:t>编译程序</a:t>
            </a:r>
            <a:r>
              <a:rPr lang="en-US" altLang="zh-CN" smtClean="0">
                <a:latin typeface="Times New Roman" pitchFamily="18" charset="0"/>
              </a:rPr>
              <a:t>(Compiler)</a:t>
            </a:r>
          </a:p>
          <a:p>
            <a:pPr lvl="1" eaLnBrk="1" hangingPunct="1"/>
            <a:r>
              <a:rPr lang="zh-CN" altLang="en-US" smtClean="0">
                <a:latin typeface="Times New Roman" pitchFamily="18" charset="0"/>
              </a:rPr>
              <a:t>将源程序完整地转换成机器语言程序或汇编语言程序，然后再处理、执行的翻译程序</a:t>
            </a:r>
          </a:p>
          <a:p>
            <a:pPr lvl="1" eaLnBrk="1" hangingPunct="1"/>
            <a:r>
              <a:rPr lang="zh-CN" altLang="en-US" smtClean="0">
                <a:latin typeface="Times New Roman" pitchFamily="18" charset="0"/>
              </a:rPr>
              <a:t>高级语言程序→汇编</a:t>
            </a:r>
            <a:r>
              <a:rPr lang="en-US" altLang="zh-CN" smtClean="0">
                <a:latin typeface="Times New Roman" pitchFamily="18" charset="0"/>
              </a:rPr>
              <a:t>/</a:t>
            </a:r>
            <a:r>
              <a:rPr lang="zh-CN" altLang="en-US" smtClean="0">
                <a:latin typeface="Times New Roman" pitchFamily="18" charset="0"/>
              </a:rPr>
              <a:t>机器语言程序</a:t>
            </a:r>
          </a:p>
        </p:txBody>
      </p:sp>
      <p:sp>
        <p:nvSpPr>
          <p:cNvPr id="930820" name="Text Box 4"/>
          <p:cNvSpPr txBox="1">
            <a:spLocks noChangeArrowheads="1"/>
          </p:cNvSpPr>
          <p:nvPr/>
        </p:nvSpPr>
        <p:spPr bwMode="auto">
          <a:xfrm>
            <a:off x="539750" y="4699000"/>
            <a:ext cx="1303338" cy="457200"/>
          </a:xfrm>
          <a:prstGeom prst="rect">
            <a:avLst/>
          </a:prstGeom>
          <a:noFill/>
          <a:ln w="12700">
            <a:noFill/>
            <a:miter lim="800000"/>
            <a:headEnd/>
            <a:tailEnd/>
          </a:ln>
        </p:spPr>
        <p:txBody>
          <a:bodyPr>
            <a:spAutoFit/>
          </a:bodyPr>
          <a:lstStyle/>
          <a:p>
            <a:pPr>
              <a:buFont typeface="Wingdings" pitchFamily="2" charset="2"/>
              <a:buNone/>
            </a:pPr>
            <a:r>
              <a:rPr lang="zh-CN" altLang="en-US" sz="2400" b="1" i="1">
                <a:latin typeface="Times New Roman" pitchFamily="18" charset="0"/>
                <a:ea typeface="楷体_GB2312" pitchFamily="49" charset="-122"/>
              </a:rPr>
              <a:t>源程序</a:t>
            </a:r>
            <a:endParaRPr lang="zh-CN" altLang="en-US" sz="2400">
              <a:latin typeface="Times New Roman" pitchFamily="18" charset="0"/>
              <a:ea typeface="楷体_GB2312" pitchFamily="49" charset="-122"/>
            </a:endParaRPr>
          </a:p>
        </p:txBody>
      </p:sp>
      <p:cxnSp>
        <p:nvCxnSpPr>
          <p:cNvPr id="930821" name="AutoShape 5"/>
          <p:cNvCxnSpPr>
            <a:cxnSpLocks noChangeShapeType="1"/>
            <a:stCxn id="930820" idx="3"/>
          </p:cNvCxnSpPr>
          <p:nvPr/>
        </p:nvCxnSpPr>
        <p:spPr bwMode="auto">
          <a:xfrm>
            <a:off x="1843088" y="4927600"/>
            <a:ext cx="1233487" cy="0"/>
          </a:xfrm>
          <a:prstGeom prst="straightConnector1">
            <a:avLst/>
          </a:prstGeom>
          <a:noFill/>
          <a:ln w="38100">
            <a:solidFill>
              <a:schemeClr val="tx1"/>
            </a:solidFill>
            <a:round/>
            <a:headEnd type="none" w="sm" len="sm"/>
            <a:tailEnd type="triangle" w="lg" len="lg"/>
          </a:ln>
        </p:spPr>
      </p:cxnSp>
      <p:sp>
        <p:nvSpPr>
          <p:cNvPr id="930822" name="Text Box 6"/>
          <p:cNvSpPr txBox="1">
            <a:spLocks noChangeArrowheads="1"/>
          </p:cNvSpPr>
          <p:nvPr/>
        </p:nvSpPr>
        <p:spPr bwMode="auto">
          <a:xfrm>
            <a:off x="6743700" y="4699000"/>
            <a:ext cx="1573213" cy="457200"/>
          </a:xfrm>
          <a:prstGeom prst="rect">
            <a:avLst/>
          </a:prstGeom>
          <a:noFill/>
          <a:ln w="12700">
            <a:noFill/>
            <a:miter lim="800000"/>
            <a:headEnd/>
            <a:tailEnd/>
          </a:ln>
        </p:spPr>
        <p:txBody>
          <a:bodyPr>
            <a:spAutoFit/>
          </a:bodyPr>
          <a:lstStyle/>
          <a:p>
            <a:pPr>
              <a:buFont typeface="Wingdings" pitchFamily="2" charset="2"/>
              <a:buNone/>
            </a:pPr>
            <a:r>
              <a:rPr lang="zh-CN" altLang="en-US" sz="2400" b="1" i="1">
                <a:latin typeface="Times New Roman" pitchFamily="18" charset="0"/>
                <a:ea typeface="楷体_GB2312" pitchFamily="49" charset="-122"/>
              </a:rPr>
              <a:t>目标程序</a:t>
            </a:r>
          </a:p>
        </p:txBody>
      </p:sp>
      <p:cxnSp>
        <p:nvCxnSpPr>
          <p:cNvPr id="930823" name="AutoShape 7"/>
          <p:cNvCxnSpPr>
            <a:cxnSpLocks noChangeShapeType="1"/>
            <a:stCxn id="930820" idx="3"/>
            <a:endCxn id="930822" idx="1"/>
          </p:cNvCxnSpPr>
          <p:nvPr/>
        </p:nvCxnSpPr>
        <p:spPr bwMode="auto">
          <a:xfrm>
            <a:off x="5676900" y="4927600"/>
            <a:ext cx="1066800" cy="0"/>
          </a:xfrm>
          <a:prstGeom prst="straightConnector1">
            <a:avLst/>
          </a:prstGeom>
          <a:noFill/>
          <a:ln w="38100">
            <a:solidFill>
              <a:schemeClr val="tx1"/>
            </a:solidFill>
            <a:round/>
            <a:headEnd type="none" w="sm" len="sm"/>
            <a:tailEnd type="triangle" w="lg" len="lg"/>
          </a:ln>
        </p:spPr>
      </p:cxnSp>
      <p:sp>
        <p:nvSpPr>
          <p:cNvPr id="930824" name="Text Box 8"/>
          <p:cNvSpPr txBox="1">
            <a:spLocks noChangeArrowheads="1"/>
          </p:cNvSpPr>
          <p:nvPr/>
        </p:nvSpPr>
        <p:spPr bwMode="auto">
          <a:xfrm>
            <a:off x="3254375" y="4572000"/>
            <a:ext cx="2362200" cy="657225"/>
          </a:xfrm>
          <a:prstGeom prst="rect">
            <a:avLst/>
          </a:prstGeom>
          <a:noFill/>
          <a:ln w="28575">
            <a:solidFill>
              <a:schemeClr val="tx1"/>
            </a:solidFill>
            <a:miter lim="800000"/>
          </a:ln>
          <a:effectLst/>
        </p:spPr>
        <p:txBody>
          <a:bodyPr lIns="92075" tIns="46038" rIns="92075" bIns="46038">
            <a:spAutoFit/>
          </a:bodyPr>
          <a:lstStyle>
            <a:lvl1pPr>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lgn="ctr">
              <a:lnSpc>
                <a:spcPct val="110000"/>
              </a:lnSpc>
              <a:spcBef>
                <a:spcPct val="50000"/>
              </a:spcBef>
              <a:buClr>
                <a:schemeClr val="folHlink"/>
              </a:buClr>
              <a:buSzPct val="75000"/>
              <a:buFont typeface="Monotype Sorts" charset="2"/>
              <a:buNone/>
              <a:defRPr/>
            </a:pPr>
            <a:r>
              <a:rPr kumimoji="0" lang="zh-CN" altLang="en-US" sz="3200" b="1">
                <a:effectLst>
                  <a:outerShdw blurRad="38100" dist="38100" dir="2700000" algn="tl">
                    <a:srgbClr val="C0C0C0"/>
                  </a:outerShdw>
                </a:effectLst>
                <a:latin typeface="Times New Roman" panose="02020603050405020304" pitchFamily="18" charset="0"/>
                <a:ea typeface="楷体_GB2312" pitchFamily="49" charset="-122"/>
              </a:rPr>
              <a:t>编译程序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0819">
                                            <p:txEl>
                                              <p:pRg st="0" end="0"/>
                                            </p:txEl>
                                          </p:spTgt>
                                        </p:tgtEl>
                                        <p:attrNameLst>
                                          <p:attrName>style.visibility</p:attrName>
                                        </p:attrNameLst>
                                      </p:cBhvr>
                                      <p:to>
                                        <p:strVal val="visible"/>
                                      </p:to>
                                    </p:set>
                                    <p:anim calcmode="lin" valueType="num">
                                      <p:cBhvr additive="base">
                                        <p:cTn id="7" dur="500" fill="hold"/>
                                        <p:tgtEl>
                                          <p:spTgt spid="930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08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0819">
                                            <p:txEl>
                                              <p:pRg st="1" end="1"/>
                                            </p:txEl>
                                          </p:spTgt>
                                        </p:tgtEl>
                                        <p:attrNameLst>
                                          <p:attrName>style.visibility</p:attrName>
                                        </p:attrNameLst>
                                      </p:cBhvr>
                                      <p:to>
                                        <p:strVal val="visible"/>
                                      </p:to>
                                    </p:set>
                                    <p:anim calcmode="lin" valueType="num">
                                      <p:cBhvr additive="base">
                                        <p:cTn id="11" dur="500" fill="hold"/>
                                        <p:tgtEl>
                                          <p:spTgt spid="9308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08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0819">
                                            <p:txEl>
                                              <p:pRg st="2" end="2"/>
                                            </p:txEl>
                                          </p:spTgt>
                                        </p:tgtEl>
                                        <p:attrNameLst>
                                          <p:attrName>style.visibility</p:attrName>
                                        </p:attrNameLst>
                                      </p:cBhvr>
                                      <p:to>
                                        <p:strVal val="visible"/>
                                      </p:to>
                                    </p:set>
                                    <p:anim calcmode="lin" valueType="num">
                                      <p:cBhvr additive="base">
                                        <p:cTn id="15" dur="500" fill="hold"/>
                                        <p:tgtEl>
                                          <p:spTgt spid="9308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0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30824"/>
                                        </p:tgtEl>
                                        <p:attrNameLst>
                                          <p:attrName>style.visibility</p:attrName>
                                        </p:attrNameLst>
                                      </p:cBhvr>
                                      <p:to>
                                        <p:strVal val="visible"/>
                                      </p:to>
                                    </p:set>
                                    <p:anim calcmode="lin" valueType="num">
                                      <p:cBhvr additive="base">
                                        <p:cTn id="21" dur="500" fill="hold"/>
                                        <p:tgtEl>
                                          <p:spTgt spid="930824"/>
                                        </p:tgtEl>
                                        <p:attrNameLst>
                                          <p:attrName>ppt_x</p:attrName>
                                        </p:attrNameLst>
                                      </p:cBhvr>
                                      <p:tavLst>
                                        <p:tav tm="0">
                                          <p:val>
                                            <p:strVal val="#ppt_x"/>
                                          </p:val>
                                        </p:tav>
                                        <p:tav tm="100000">
                                          <p:val>
                                            <p:strVal val="#ppt_x"/>
                                          </p:val>
                                        </p:tav>
                                      </p:tavLst>
                                    </p:anim>
                                    <p:anim calcmode="lin" valueType="num">
                                      <p:cBhvr additive="base">
                                        <p:cTn id="22" dur="500" fill="hold"/>
                                        <p:tgtEl>
                                          <p:spTgt spid="930824"/>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17" presetClass="entr" presetSubtype="8" fill="hold" grpId="0" nodeType="afterEffect">
                                  <p:stCondLst>
                                    <p:cond delay="0"/>
                                  </p:stCondLst>
                                  <p:childTnLst>
                                    <p:set>
                                      <p:cBhvr>
                                        <p:cTn id="25" dur="1" fill="hold">
                                          <p:stCondLst>
                                            <p:cond delay="0"/>
                                          </p:stCondLst>
                                        </p:cTn>
                                        <p:tgtEl>
                                          <p:spTgt spid="930820"/>
                                        </p:tgtEl>
                                        <p:attrNameLst>
                                          <p:attrName>style.visibility</p:attrName>
                                        </p:attrNameLst>
                                      </p:cBhvr>
                                      <p:to>
                                        <p:strVal val="visible"/>
                                      </p:to>
                                    </p:set>
                                    <p:anim calcmode="lin" valueType="num">
                                      <p:cBhvr>
                                        <p:cTn id="26" dur="500" fill="hold"/>
                                        <p:tgtEl>
                                          <p:spTgt spid="930820"/>
                                        </p:tgtEl>
                                        <p:attrNameLst>
                                          <p:attrName>ppt_x</p:attrName>
                                        </p:attrNameLst>
                                      </p:cBhvr>
                                      <p:tavLst>
                                        <p:tav tm="0">
                                          <p:val>
                                            <p:strVal val="#ppt_x-#ppt_w/2"/>
                                          </p:val>
                                        </p:tav>
                                        <p:tav tm="100000">
                                          <p:val>
                                            <p:strVal val="#ppt_x"/>
                                          </p:val>
                                        </p:tav>
                                      </p:tavLst>
                                    </p:anim>
                                    <p:anim calcmode="lin" valueType="num">
                                      <p:cBhvr>
                                        <p:cTn id="27" dur="500" fill="hold"/>
                                        <p:tgtEl>
                                          <p:spTgt spid="930820"/>
                                        </p:tgtEl>
                                        <p:attrNameLst>
                                          <p:attrName>ppt_y</p:attrName>
                                        </p:attrNameLst>
                                      </p:cBhvr>
                                      <p:tavLst>
                                        <p:tav tm="0">
                                          <p:val>
                                            <p:strVal val="#ppt_y"/>
                                          </p:val>
                                        </p:tav>
                                        <p:tav tm="100000">
                                          <p:val>
                                            <p:strVal val="#ppt_y"/>
                                          </p:val>
                                        </p:tav>
                                      </p:tavLst>
                                    </p:anim>
                                    <p:anim calcmode="lin" valueType="num">
                                      <p:cBhvr>
                                        <p:cTn id="28" dur="500" fill="hold"/>
                                        <p:tgtEl>
                                          <p:spTgt spid="930820"/>
                                        </p:tgtEl>
                                        <p:attrNameLst>
                                          <p:attrName>ppt_w</p:attrName>
                                        </p:attrNameLst>
                                      </p:cBhvr>
                                      <p:tavLst>
                                        <p:tav tm="0">
                                          <p:val>
                                            <p:fltVal val="0"/>
                                          </p:val>
                                        </p:tav>
                                        <p:tav tm="100000">
                                          <p:val>
                                            <p:strVal val="#ppt_w"/>
                                          </p:val>
                                        </p:tav>
                                      </p:tavLst>
                                    </p:anim>
                                    <p:anim calcmode="lin" valueType="num">
                                      <p:cBhvr>
                                        <p:cTn id="29" dur="500" fill="hold"/>
                                        <p:tgtEl>
                                          <p:spTgt spid="930820"/>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1000"/>
                            </p:stCondLst>
                            <p:childTnLst>
                              <p:par>
                                <p:cTn id="31" presetID="17" presetClass="entr" presetSubtype="8" fill="hold" nodeType="afterEffect">
                                  <p:stCondLst>
                                    <p:cond delay="0"/>
                                  </p:stCondLst>
                                  <p:childTnLst>
                                    <p:set>
                                      <p:cBhvr>
                                        <p:cTn id="32" dur="1" fill="hold">
                                          <p:stCondLst>
                                            <p:cond delay="0"/>
                                          </p:stCondLst>
                                        </p:cTn>
                                        <p:tgtEl>
                                          <p:spTgt spid="930821"/>
                                        </p:tgtEl>
                                        <p:attrNameLst>
                                          <p:attrName>style.visibility</p:attrName>
                                        </p:attrNameLst>
                                      </p:cBhvr>
                                      <p:to>
                                        <p:strVal val="visible"/>
                                      </p:to>
                                    </p:set>
                                    <p:anim calcmode="lin" valueType="num">
                                      <p:cBhvr>
                                        <p:cTn id="33" dur="500" fill="hold"/>
                                        <p:tgtEl>
                                          <p:spTgt spid="930821"/>
                                        </p:tgtEl>
                                        <p:attrNameLst>
                                          <p:attrName>ppt_x</p:attrName>
                                        </p:attrNameLst>
                                      </p:cBhvr>
                                      <p:tavLst>
                                        <p:tav tm="0">
                                          <p:val>
                                            <p:strVal val="#ppt_x-#ppt_w/2"/>
                                          </p:val>
                                        </p:tav>
                                        <p:tav tm="100000">
                                          <p:val>
                                            <p:strVal val="#ppt_x"/>
                                          </p:val>
                                        </p:tav>
                                      </p:tavLst>
                                    </p:anim>
                                    <p:anim calcmode="lin" valueType="num">
                                      <p:cBhvr>
                                        <p:cTn id="34" dur="500" fill="hold"/>
                                        <p:tgtEl>
                                          <p:spTgt spid="930821"/>
                                        </p:tgtEl>
                                        <p:attrNameLst>
                                          <p:attrName>ppt_y</p:attrName>
                                        </p:attrNameLst>
                                      </p:cBhvr>
                                      <p:tavLst>
                                        <p:tav tm="0">
                                          <p:val>
                                            <p:strVal val="#ppt_y"/>
                                          </p:val>
                                        </p:tav>
                                        <p:tav tm="100000">
                                          <p:val>
                                            <p:strVal val="#ppt_y"/>
                                          </p:val>
                                        </p:tav>
                                      </p:tavLst>
                                    </p:anim>
                                    <p:anim calcmode="lin" valueType="num">
                                      <p:cBhvr>
                                        <p:cTn id="35" dur="500" fill="hold"/>
                                        <p:tgtEl>
                                          <p:spTgt spid="930821"/>
                                        </p:tgtEl>
                                        <p:attrNameLst>
                                          <p:attrName>ppt_w</p:attrName>
                                        </p:attrNameLst>
                                      </p:cBhvr>
                                      <p:tavLst>
                                        <p:tav tm="0">
                                          <p:val>
                                            <p:fltVal val="0"/>
                                          </p:val>
                                        </p:tav>
                                        <p:tav tm="100000">
                                          <p:val>
                                            <p:strVal val="#ppt_w"/>
                                          </p:val>
                                        </p:tav>
                                      </p:tavLst>
                                    </p:anim>
                                    <p:anim calcmode="lin" valueType="num">
                                      <p:cBhvr>
                                        <p:cTn id="36" dur="500" fill="hold"/>
                                        <p:tgtEl>
                                          <p:spTgt spid="930821"/>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1500"/>
                            </p:stCondLst>
                            <p:childTnLst>
                              <p:par>
                                <p:cTn id="38" presetID="17" presetClass="entr" presetSubtype="8" fill="hold" nodeType="afterEffect">
                                  <p:stCondLst>
                                    <p:cond delay="0"/>
                                  </p:stCondLst>
                                  <p:childTnLst>
                                    <p:set>
                                      <p:cBhvr>
                                        <p:cTn id="39" dur="1" fill="hold">
                                          <p:stCondLst>
                                            <p:cond delay="0"/>
                                          </p:stCondLst>
                                        </p:cTn>
                                        <p:tgtEl>
                                          <p:spTgt spid="930823"/>
                                        </p:tgtEl>
                                        <p:attrNameLst>
                                          <p:attrName>style.visibility</p:attrName>
                                        </p:attrNameLst>
                                      </p:cBhvr>
                                      <p:to>
                                        <p:strVal val="visible"/>
                                      </p:to>
                                    </p:set>
                                    <p:anim calcmode="lin" valueType="num">
                                      <p:cBhvr>
                                        <p:cTn id="40" dur="500" fill="hold"/>
                                        <p:tgtEl>
                                          <p:spTgt spid="930823"/>
                                        </p:tgtEl>
                                        <p:attrNameLst>
                                          <p:attrName>ppt_x</p:attrName>
                                        </p:attrNameLst>
                                      </p:cBhvr>
                                      <p:tavLst>
                                        <p:tav tm="0">
                                          <p:val>
                                            <p:strVal val="#ppt_x-#ppt_w/2"/>
                                          </p:val>
                                        </p:tav>
                                        <p:tav tm="100000">
                                          <p:val>
                                            <p:strVal val="#ppt_x"/>
                                          </p:val>
                                        </p:tav>
                                      </p:tavLst>
                                    </p:anim>
                                    <p:anim calcmode="lin" valueType="num">
                                      <p:cBhvr>
                                        <p:cTn id="41" dur="500" fill="hold"/>
                                        <p:tgtEl>
                                          <p:spTgt spid="930823"/>
                                        </p:tgtEl>
                                        <p:attrNameLst>
                                          <p:attrName>ppt_y</p:attrName>
                                        </p:attrNameLst>
                                      </p:cBhvr>
                                      <p:tavLst>
                                        <p:tav tm="0">
                                          <p:val>
                                            <p:strVal val="#ppt_y"/>
                                          </p:val>
                                        </p:tav>
                                        <p:tav tm="100000">
                                          <p:val>
                                            <p:strVal val="#ppt_y"/>
                                          </p:val>
                                        </p:tav>
                                      </p:tavLst>
                                    </p:anim>
                                    <p:anim calcmode="lin" valueType="num">
                                      <p:cBhvr>
                                        <p:cTn id="42" dur="500" fill="hold"/>
                                        <p:tgtEl>
                                          <p:spTgt spid="930823"/>
                                        </p:tgtEl>
                                        <p:attrNameLst>
                                          <p:attrName>ppt_w</p:attrName>
                                        </p:attrNameLst>
                                      </p:cBhvr>
                                      <p:tavLst>
                                        <p:tav tm="0">
                                          <p:val>
                                            <p:fltVal val="0"/>
                                          </p:val>
                                        </p:tav>
                                        <p:tav tm="100000">
                                          <p:val>
                                            <p:strVal val="#ppt_w"/>
                                          </p:val>
                                        </p:tav>
                                      </p:tavLst>
                                    </p:anim>
                                    <p:anim calcmode="lin" valueType="num">
                                      <p:cBhvr>
                                        <p:cTn id="43" dur="500" fill="hold"/>
                                        <p:tgtEl>
                                          <p:spTgt spid="930823"/>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2000"/>
                            </p:stCondLst>
                            <p:childTnLst>
                              <p:par>
                                <p:cTn id="45" presetID="17" presetClass="entr" presetSubtype="8" fill="hold" grpId="0" nodeType="afterEffect">
                                  <p:stCondLst>
                                    <p:cond delay="0"/>
                                  </p:stCondLst>
                                  <p:childTnLst>
                                    <p:set>
                                      <p:cBhvr>
                                        <p:cTn id="46" dur="1" fill="hold">
                                          <p:stCondLst>
                                            <p:cond delay="0"/>
                                          </p:stCondLst>
                                        </p:cTn>
                                        <p:tgtEl>
                                          <p:spTgt spid="930822"/>
                                        </p:tgtEl>
                                        <p:attrNameLst>
                                          <p:attrName>style.visibility</p:attrName>
                                        </p:attrNameLst>
                                      </p:cBhvr>
                                      <p:to>
                                        <p:strVal val="visible"/>
                                      </p:to>
                                    </p:set>
                                    <p:anim calcmode="lin" valueType="num">
                                      <p:cBhvr>
                                        <p:cTn id="47" dur="500" fill="hold"/>
                                        <p:tgtEl>
                                          <p:spTgt spid="930822"/>
                                        </p:tgtEl>
                                        <p:attrNameLst>
                                          <p:attrName>ppt_x</p:attrName>
                                        </p:attrNameLst>
                                      </p:cBhvr>
                                      <p:tavLst>
                                        <p:tav tm="0">
                                          <p:val>
                                            <p:strVal val="#ppt_x-#ppt_w/2"/>
                                          </p:val>
                                        </p:tav>
                                        <p:tav tm="100000">
                                          <p:val>
                                            <p:strVal val="#ppt_x"/>
                                          </p:val>
                                        </p:tav>
                                      </p:tavLst>
                                    </p:anim>
                                    <p:anim calcmode="lin" valueType="num">
                                      <p:cBhvr>
                                        <p:cTn id="48" dur="500" fill="hold"/>
                                        <p:tgtEl>
                                          <p:spTgt spid="930822"/>
                                        </p:tgtEl>
                                        <p:attrNameLst>
                                          <p:attrName>ppt_y</p:attrName>
                                        </p:attrNameLst>
                                      </p:cBhvr>
                                      <p:tavLst>
                                        <p:tav tm="0">
                                          <p:val>
                                            <p:strVal val="#ppt_y"/>
                                          </p:val>
                                        </p:tav>
                                        <p:tav tm="100000">
                                          <p:val>
                                            <p:strVal val="#ppt_y"/>
                                          </p:val>
                                        </p:tav>
                                      </p:tavLst>
                                    </p:anim>
                                    <p:anim calcmode="lin" valueType="num">
                                      <p:cBhvr>
                                        <p:cTn id="49" dur="500" fill="hold"/>
                                        <p:tgtEl>
                                          <p:spTgt spid="930822"/>
                                        </p:tgtEl>
                                        <p:attrNameLst>
                                          <p:attrName>ppt_w</p:attrName>
                                        </p:attrNameLst>
                                      </p:cBhvr>
                                      <p:tavLst>
                                        <p:tav tm="0">
                                          <p:val>
                                            <p:fltVal val="0"/>
                                          </p:val>
                                        </p:tav>
                                        <p:tav tm="100000">
                                          <p:val>
                                            <p:strVal val="#ppt_w"/>
                                          </p:val>
                                        </p:tav>
                                      </p:tavLst>
                                    </p:anim>
                                    <p:anim calcmode="lin" valueType="num">
                                      <p:cBhvr>
                                        <p:cTn id="50" dur="500" fill="hold"/>
                                        <p:tgtEl>
                                          <p:spTgt spid="9308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9" grpId="0" build="p"/>
      <p:bldP spid="930820" grpId="0"/>
      <p:bldP spid="930822" grpId="0"/>
      <p:bldP spid="93082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DDFC4A3D-8E8C-4973-9C2C-D9225C0985AC}"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8397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6DEB1476-D303-4560-ABAE-9B8314CAEB0B}" type="slidenum">
              <a:rPr altLang="zh-CN" smtClean="0">
                <a:latin typeface="Arial" pitchFamily="34" charset="0"/>
              </a:rPr>
              <a:pPr/>
              <a:t>30</a:t>
            </a:fld>
            <a:endParaRPr lang="zh-CN" altLang="zh-CN" smtClean="0">
              <a:latin typeface="Arial" pitchFamily="34" charset="0"/>
            </a:endParaRPr>
          </a:p>
        </p:txBody>
      </p:sp>
      <p:sp>
        <p:nvSpPr>
          <p:cNvPr id="83972" name="Rectangle 2"/>
          <p:cNvSpPr>
            <a:spLocks noGrp="1" noChangeArrowheads="1"/>
          </p:cNvSpPr>
          <p:nvPr>
            <p:ph type="title" idx="4294967295"/>
          </p:nvPr>
        </p:nvSpPr>
        <p:spPr>
          <a:xfrm>
            <a:off x="1050925" y="260350"/>
            <a:ext cx="7842250" cy="990600"/>
          </a:xfrm>
        </p:spPr>
        <p:txBody>
          <a:bodyPr anchor="ctr"/>
          <a:lstStyle/>
          <a:p>
            <a:pPr eaLnBrk="1" hangingPunct="1"/>
            <a:r>
              <a:rPr lang="zh-CN" altLang="en-US" sz="4000" smtClean="0">
                <a:latin typeface="Times New Roman" pitchFamily="18" charset="0"/>
              </a:rPr>
              <a:t>用子树解释短语，直接短语，句柄</a:t>
            </a:r>
          </a:p>
        </p:txBody>
      </p:sp>
      <p:sp>
        <p:nvSpPr>
          <p:cNvPr id="2908163" name="Rectangle 3"/>
          <p:cNvSpPr>
            <a:spLocks noGrp="1" noChangeArrowheads="1"/>
          </p:cNvSpPr>
          <p:nvPr>
            <p:ph type="body" idx="4294967295"/>
          </p:nvPr>
        </p:nvSpPr>
        <p:spPr>
          <a:xfrm>
            <a:off x="685800" y="1700213"/>
            <a:ext cx="7772400" cy="4343400"/>
          </a:xfrm>
        </p:spPr>
        <p:txBody>
          <a:bodyPr/>
          <a:lstStyle/>
          <a:p>
            <a:pPr marL="363538" indent="-363538" eaLnBrk="1" hangingPunct="1"/>
            <a:r>
              <a:rPr lang="zh-CN" altLang="en-US" sz="2800" smtClean="0">
                <a:solidFill>
                  <a:srgbClr val="FF0000"/>
                </a:solidFill>
                <a:latin typeface="Times New Roman" pitchFamily="18" charset="0"/>
              </a:rPr>
              <a:t>短语</a:t>
            </a:r>
            <a:r>
              <a:rPr lang="zh-CN" altLang="en-US" sz="2800" smtClean="0">
                <a:latin typeface="Times New Roman" pitchFamily="18" charset="0"/>
              </a:rPr>
              <a:t>：一棵子树的所有叶子自左至右排列起来形成一个相对于子树根的短语。</a:t>
            </a:r>
          </a:p>
          <a:p>
            <a:pPr marL="363538" indent="-363538" eaLnBrk="1" hangingPunct="1"/>
            <a:r>
              <a:rPr lang="zh-CN" altLang="en-US" sz="2800" smtClean="0">
                <a:solidFill>
                  <a:srgbClr val="FF0000"/>
                </a:solidFill>
                <a:latin typeface="Times New Roman" pitchFamily="18" charset="0"/>
              </a:rPr>
              <a:t>直接短语</a:t>
            </a:r>
            <a:r>
              <a:rPr lang="zh-CN" altLang="en-US" sz="2800" smtClean="0">
                <a:latin typeface="Times New Roman" pitchFamily="18" charset="0"/>
              </a:rPr>
              <a:t>：仅有父子两代的一棵子树，它的</a:t>
            </a:r>
          </a:p>
          <a:p>
            <a:pPr marL="363538" indent="-363538" eaLnBrk="1" hangingPunct="1"/>
            <a:r>
              <a:rPr lang="zh-CN" altLang="en-US" sz="2800" smtClean="0">
                <a:latin typeface="Times New Roman" pitchFamily="18" charset="0"/>
              </a:rPr>
              <a:t>所有叶子自左至右排列起来所形成的符号串。</a:t>
            </a:r>
          </a:p>
          <a:p>
            <a:pPr marL="363538" indent="-363538" eaLnBrk="1" hangingPunct="1"/>
            <a:r>
              <a:rPr lang="zh-CN" altLang="en-US" sz="2800" smtClean="0">
                <a:solidFill>
                  <a:srgbClr val="FF0000"/>
                </a:solidFill>
                <a:latin typeface="Times New Roman" pitchFamily="18" charset="0"/>
              </a:rPr>
              <a:t>句柄</a:t>
            </a:r>
            <a:r>
              <a:rPr lang="zh-CN" altLang="en-US" sz="2800" smtClean="0">
                <a:latin typeface="Times New Roman" pitchFamily="18" charset="0"/>
              </a:rPr>
              <a:t>：一个句型的分析树中最左那棵只有父子两代的子树的所有叶子的自左至右排列。</a:t>
            </a:r>
          </a:p>
          <a:p>
            <a:pPr marL="363538" indent="-363538" eaLnBrk="1" hangingPunct="1"/>
            <a:r>
              <a:rPr lang="zh-CN" altLang="en-US" sz="2800" smtClean="0">
                <a:latin typeface="Times New Roman" pitchFamily="18" charset="0"/>
              </a:rPr>
              <a:t>例如，对表达式文法</a:t>
            </a:r>
            <a:r>
              <a:rPr lang="en-US" altLang="zh-CN" sz="2800" i="1" smtClean="0">
                <a:latin typeface="Times New Roman" pitchFamily="18" charset="0"/>
              </a:rPr>
              <a:t>G</a:t>
            </a:r>
            <a:r>
              <a:rPr lang="en-US" altLang="zh-CN" sz="2800" smtClean="0">
                <a:latin typeface="Times New Roman" pitchFamily="18" charset="0"/>
              </a:rPr>
              <a:t>[</a:t>
            </a:r>
            <a:r>
              <a:rPr lang="en-US" altLang="zh-CN" sz="2800" i="1" smtClean="0">
                <a:latin typeface="Times New Roman" pitchFamily="18" charset="0"/>
              </a:rPr>
              <a:t>E</a:t>
            </a:r>
            <a:r>
              <a:rPr lang="en-US" altLang="zh-CN" sz="2800" smtClean="0">
                <a:latin typeface="Times New Roman" pitchFamily="18" charset="0"/>
              </a:rPr>
              <a:t>]</a:t>
            </a:r>
            <a:r>
              <a:rPr lang="zh-CN" altLang="en-US" sz="2800" smtClean="0">
                <a:latin typeface="Times New Roman" pitchFamily="18" charset="0"/>
              </a:rPr>
              <a:t>和句子</a:t>
            </a:r>
            <a:r>
              <a:rPr lang="en-US" altLang="zh-CN" sz="2800" i="1" smtClean="0">
                <a:latin typeface="Times New Roman" pitchFamily="18" charset="0"/>
              </a:rPr>
              <a:t>a</a:t>
            </a:r>
            <a:r>
              <a:rPr lang="en-US" altLang="zh-CN" sz="2800" baseline="-25000" smtClean="0">
                <a:latin typeface="Times New Roman" pitchFamily="18" charset="0"/>
              </a:rPr>
              <a:t>1</a:t>
            </a:r>
            <a:r>
              <a:rPr lang="en-US" altLang="zh-CN" sz="2800" smtClean="0">
                <a:latin typeface="Times New Roman" pitchFamily="18" charset="0"/>
              </a:rPr>
              <a:t>+</a:t>
            </a:r>
            <a:r>
              <a:rPr lang="en-US" altLang="zh-CN" sz="2800" i="1" smtClean="0">
                <a:latin typeface="Times New Roman" pitchFamily="18" charset="0"/>
              </a:rPr>
              <a:t>a</a:t>
            </a:r>
            <a:r>
              <a:rPr lang="en-US" altLang="zh-CN" sz="2800" baseline="-25000" smtClean="0">
                <a:latin typeface="Times New Roman" pitchFamily="18" charset="0"/>
              </a:rPr>
              <a:t>2</a:t>
            </a:r>
            <a:r>
              <a:rPr lang="en-US" altLang="zh-CN" sz="2800" smtClean="0">
                <a:latin typeface="Times New Roman" pitchFamily="18" charset="0"/>
              </a:rPr>
              <a:t>*</a:t>
            </a:r>
            <a:r>
              <a:rPr lang="en-US" altLang="zh-CN" sz="2800" i="1" smtClean="0">
                <a:latin typeface="Times New Roman" pitchFamily="18" charset="0"/>
              </a:rPr>
              <a:t>a</a:t>
            </a:r>
            <a:r>
              <a:rPr lang="en-US" altLang="zh-CN" sz="2800" baseline="-25000" smtClean="0">
                <a:latin typeface="Times New Roman" pitchFamily="18" charset="0"/>
              </a:rPr>
              <a:t>3</a:t>
            </a:r>
            <a:r>
              <a:rPr lang="zh-CN" altLang="en-US" sz="2800" smtClean="0">
                <a:latin typeface="Times New Roman" pitchFamily="18" charset="0"/>
              </a:rPr>
              <a:t>，挑选出推导过程中产生的句型中的短语，直接短语，句柄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63">
                                            <p:txEl>
                                              <p:pRg st="0" end="0"/>
                                            </p:txEl>
                                          </p:spTgt>
                                        </p:tgtEl>
                                        <p:attrNameLst>
                                          <p:attrName>style.visibility</p:attrName>
                                        </p:attrNameLst>
                                      </p:cBhvr>
                                      <p:to>
                                        <p:strVal val="visible"/>
                                      </p:to>
                                    </p:set>
                                    <p:anim calcmode="lin" valueType="num">
                                      <p:cBhvr additive="base">
                                        <p:cTn id="7" dur="500" fill="hold"/>
                                        <p:tgtEl>
                                          <p:spTgt spid="290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63">
                                            <p:txEl>
                                              <p:pRg st="1" end="1"/>
                                            </p:txEl>
                                          </p:spTgt>
                                        </p:tgtEl>
                                        <p:attrNameLst>
                                          <p:attrName>style.visibility</p:attrName>
                                        </p:attrNameLst>
                                      </p:cBhvr>
                                      <p:to>
                                        <p:strVal val="visible"/>
                                      </p:to>
                                    </p:set>
                                    <p:anim calcmode="lin" valueType="num">
                                      <p:cBhvr additive="base">
                                        <p:cTn id="13" dur="500" fill="hold"/>
                                        <p:tgtEl>
                                          <p:spTgt spid="290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63">
                                            <p:txEl>
                                              <p:pRg st="2" end="2"/>
                                            </p:txEl>
                                          </p:spTgt>
                                        </p:tgtEl>
                                        <p:attrNameLst>
                                          <p:attrName>style.visibility</p:attrName>
                                        </p:attrNameLst>
                                      </p:cBhvr>
                                      <p:to>
                                        <p:strVal val="visible"/>
                                      </p:to>
                                    </p:set>
                                    <p:anim calcmode="lin" valueType="num">
                                      <p:cBhvr additive="base">
                                        <p:cTn id="19" dur="500" fill="hold"/>
                                        <p:tgtEl>
                                          <p:spTgt spid="290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08163">
                                            <p:txEl>
                                              <p:pRg st="3" end="3"/>
                                            </p:txEl>
                                          </p:spTgt>
                                        </p:tgtEl>
                                        <p:attrNameLst>
                                          <p:attrName>style.visibility</p:attrName>
                                        </p:attrNameLst>
                                      </p:cBhvr>
                                      <p:to>
                                        <p:strVal val="visible"/>
                                      </p:to>
                                    </p:set>
                                    <p:anim calcmode="lin" valueType="num">
                                      <p:cBhvr additive="base">
                                        <p:cTn id="25" dur="500" fill="hold"/>
                                        <p:tgtEl>
                                          <p:spTgt spid="290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163">
                                            <p:txEl>
                                              <p:pRg st="4" end="4"/>
                                            </p:txEl>
                                          </p:spTgt>
                                        </p:tgtEl>
                                        <p:attrNameLst>
                                          <p:attrName>style.visibility</p:attrName>
                                        </p:attrNameLst>
                                      </p:cBhvr>
                                      <p:to>
                                        <p:strVal val="visible"/>
                                      </p:to>
                                    </p:set>
                                    <p:anim calcmode="lin" valueType="num">
                                      <p:cBhvr additive="base">
                                        <p:cTn id="31" dur="500" fill="hold"/>
                                        <p:tgtEl>
                                          <p:spTgt spid="290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081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32803F6A-A952-4E42-A562-DC7F4932E7F2}"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8806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9802FA82-530D-4EF5-AFCB-52BBD08C9567}" type="slidenum">
              <a:rPr altLang="zh-CN" smtClean="0">
                <a:latin typeface="Arial" pitchFamily="34" charset="0"/>
              </a:rPr>
              <a:pPr/>
              <a:t>31</a:t>
            </a:fld>
            <a:endParaRPr lang="zh-CN" altLang="zh-CN" smtClean="0">
              <a:latin typeface="Arial" pitchFamily="34" charset="0"/>
            </a:endParaRPr>
          </a:p>
        </p:txBody>
      </p:sp>
      <p:sp>
        <p:nvSpPr>
          <p:cNvPr id="88068" name="Rectangle 2"/>
          <p:cNvSpPr>
            <a:spLocks noGrp="1" noChangeArrowheads="1"/>
          </p:cNvSpPr>
          <p:nvPr>
            <p:ph type="title" idx="4294967295"/>
          </p:nvPr>
        </p:nvSpPr>
        <p:spPr>
          <a:xfrm>
            <a:off x="1131888" y="260350"/>
            <a:ext cx="6248400" cy="990600"/>
          </a:xfrm>
        </p:spPr>
        <p:txBody>
          <a:bodyPr anchor="ctr"/>
          <a:lstStyle/>
          <a:p>
            <a:pPr eaLnBrk="1" hangingPunct="1"/>
            <a:r>
              <a:rPr lang="zh-CN" altLang="en-US" smtClean="0">
                <a:latin typeface="Times New Roman" pitchFamily="18" charset="0"/>
              </a:rPr>
              <a:t>最左推导与最右推导</a:t>
            </a:r>
          </a:p>
        </p:txBody>
      </p:sp>
      <p:sp>
        <p:nvSpPr>
          <p:cNvPr id="2101251" name="Rectangle 3"/>
          <p:cNvSpPr>
            <a:spLocks noGrp="1" noChangeArrowheads="1"/>
          </p:cNvSpPr>
          <p:nvPr>
            <p:ph type="body" idx="4294967295"/>
          </p:nvPr>
        </p:nvSpPr>
        <p:spPr>
          <a:xfrm>
            <a:off x="685800" y="1981200"/>
            <a:ext cx="7772400" cy="4343400"/>
          </a:xfrm>
        </p:spPr>
        <p:txBody>
          <a:bodyPr/>
          <a:lstStyle/>
          <a:p>
            <a:pPr marL="0" indent="0" eaLnBrk="1" hangingPunct="1"/>
            <a:r>
              <a:rPr lang="zh-CN" altLang="en-US" smtClean="0">
                <a:latin typeface="Times New Roman" pitchFamily="18" charset="0"/>
              </a:rPr>
              <a:t>最左推导</a:t>
            </a:r>
            <a:r>
              <a:rPr lang="en-US" altLang="zh-CN" smtClean="0">
                <a:latin typeface="Times New Roman" pitchFamily="18" charset="0"/>
              </a:rPr>
              <a:t>(Left-most Derivation)</a:t>
            </a:r>
          </a:p>
          <a:p>
            <a:pPr marL="198438" lvl="1" indent="0" eaLnBrk="1" hangingPunct="1"/>
            <a:r>
              <a:rPr lang="zh-CN" altLang="en-US" sz="3200" smtClean="0">
                <a:latin typeface="Times New Roman" pitchFamily="18" charset="0"/>
              </a:rPr>
              <a:t>每次推导都施加在句型的最左边的语法变量上。</a:t>
            </a:r>
            <a:r>
              <a:rPr lang="en-US" altLang="zh-CN" sz="3200" smtClean="0">
                <a:latin typeface="Times New Roman" pitchFamily="18" charset="0"/>
              </a:rPr>
              <a:t>——</a:t>
            </a:r>
            <a:r>
              <a:rPr lang="zh-CN" altLang="en-US" sz="3200" smtClean="0">
                <a:latin typeface="Times New Roman" pitchFamily="18" charset="0"/>
              </a:rPr>
              <a:t>与最右归约对应</a:t>
            </a:r>
          </a:p>
          <a:p>
            <a:pPr marL="0" indent="0" eaLnBrk="1" hangingPunct="1"/>
            <a:r>
              <a:rPr lang="zh-CN" altLang="en-US" smtClean="0">
                <a:latin typeface="Times New Roman" pitchFamily="18" charset="0"/>
              </a:rPr>
              <a:t>最右推导</a:t>
            </a:r>
            <a:r>
              <a:rPr lang="en-US" altLang="zh-CN" smtClean="0">
                <a:latin typeface="Times New Roman" pitchFamily="18" charset="0"/>
              </a:rPr>
              <a:t>(Right-most Derivation)</a:t>
            </a:r>
          </a:p>
          <a:p>
            <a:pPr marL="198438" lvl="1" indent="0" eaLnBrk="1" hangingPunct="1"/>
            <a:r>
              <a:rPr lang="zh-CN" altLang="en-US" sz="3200" smtClean="0">
                <a:latin typeface="Times New Roman" pitchFamily="18" charset="0"/>
              </a:rPr>
              <a:t>每次推导都施加在句型的最右边的语法变量上。</a:t>
            </a:r>
            <a:r>
              <a:rPr lang="en-US" altLang="zh-CN" sz="3200" smtClean="0">
                <a:latin typeface="Times New Roman" pitchFamily="18" charset="0"/>
              </a:rPr>
              <a:t>——</a:t>
            </a:r>
            <a:r>
              <a:rPr lang="zh-CN" altLang="en-US" sz="3200" smtClean="0">
                <a:latin typeface="Times New Roman" pitchFamily="18" charset="0"/>
              </a:rPr>
              <a:t>与最左归约（规范归约）对应的规范</a:t>
            </a:r>
            <a:r>
              <a:rPr lang="en-US" altLang="zh-CN" sz="3200" smtClean="0">
                <a:latin typeface="Times New Roman" pitchFamily="18" charset="0"/>
              </a:rPr>
              <a:t>(Canonical)</a:t>
            </a:r>
            <a:r>
              <a:rPr lang="zh-CN" altLang="en-US" sz="3200" smtClean="0">
                <a:latin typeface="Times New Roman" pitchFamily="18" charset="0"/>
              </a:rPr>
              <a:t>句型</a:t>
            </a:r>
          </a:p>
        </p:txBody>
      </p:sp>
      <p:sp>
        <p:nvSpPr>
          <p:cNvPr id="88070" name="日期占位符 1"/>
          <p:cNvSpPr>
            <a:spLocks noChangeArrowheads="1"/>
          </p:cNvSpPr>
          <p:nvPr/>
        </p:nvSpPr>
        <p:spPr bwMode="auto">
          <a:xfrm>
            <a:off x="1162050" y="6243638"/>
            <a:ext cx="1905000" cy="457200"/>
          </a:xfrm>
          <a:prstGeom prst="rect">
            <a:avLst/>
          </a:prstGeom>
          <a:noFill/>
          <a:ln w="9525">
            <a:noFill/>
            <a:miter lim="800000"/>
            <a:headEnd/>
            <a:tailEnd/>
          </a:ln>
        </p:spPr>
        <p:txBody>
          <a:bodyPr anchor="b"/>
          <a:lstStyle/>
          <a:p>
            <a:pPr eaLnBrk="1" hangingPunct="1">
              <a:buFont typeface="Arial" pitchFamily="34" charset="0"/>
              <a:buNone/>
            </a:pPr>
            <a:fld id="{0E973E48-2057-4EF0-AD35-107073D73423}" type="datetime1">
              <a:rPr lang="zh-CN" altLang="en-US" sz="1400"/>
              <a:pPr eaLnBrk="1" hangingPunct="1">
                <a:buFont typeface="Arial" pitchFamily="34" charset="0"/>
                <a:buNone/>
              </a:pPr>
              <a:t>2022/6/21</a:t>
            </a:fld>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1251">
                                            <p:txEl>
                                              <p:pRg st="0" end="0"/>
                                            </p:txEl>
                                          </p:spTgt>
                                        </p:tgtEl>
                                        <p:attrNameLst>
                                          <p:attrName>style.visibility</p:attrName>
                                        </p:attrNameLst>
                                      </p:cBhvr>
                                      <p:to>
                                        <p:strVal val="visible"/>
                                      </p:to>
                                    </p:set>
                                    <p:anim calcmode="lin" valueType="num">
                                      <p:cBhvr additive="base">
                                        <p:cTn id="7" dur="500" fill="hold"/>
                                        <p:tgtEl>
                                          <p:spTgt spid="210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1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1251">
                                            <p:txEl>
                                              <p:pRg st="1" end="1"/>
                                            </p:txEl>
                                          </p:spTgt>
                                        </p:tgtEl>
                                        <p:attrNameLst>
                                          <p:attrName>style.visibility</p:attrName>
                                        </p:attrNameLst>
                                      </p:cBhvr>
                                      <p:to>
                                        <p:strVal val="visible"/>
                                      </p:to>
                                    </p:set>
                                    <p:anim calcmode="lin" valueType="num">
                                      <p:cBhvr additive="base">
                                        <p:cTn id="11" dur="500" fill="hold"/>
                                        <p:tgtEl>
                                          <p:spTgt spid="2101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01251">
                                            <p:txEl>
                                              <p:pRg st="2" end="2"/>
                                            </p:txEl>
                                          </p:spTgt>
                                        </p:tgtEl>
                                        <p:attrNameLst>
                                          <p:attrName>style.visibility</p:attrName>
                                        </p:attrNameLst>
                                      </p:cBhvr>
                                      <p:to>
                                        <p:strVal val="visible"/>
                                      </p:to>
                                    </p:set>
                                    <p:anim calcmode="lin" valueType="num">
                                      <p:cBhvr additive="base">
                                        <p:cTn id="17" dur="500" fill="hold"/>
                                        <p:tgtEl>
                                          <p:spTgt spid="210125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012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01251">
                                            <p:txEl>
                                              <p:pRg st="3" end="3"/>
                                            </p:txEl>
                                          </p:spTgt>
                                        </p:tgtEl>
                                        <p:attrNameLst>
                                          <p:attrName>style.visibility</p:attrName>
                                        </p:attrNameLst>
                                      </p:cBhvr>
                                      <p:to>
                                        <p:strVal val="visible"/>
                                      </p:to>
                                    </p:set>
                                    <p:anim calcmode="lin" valueType="num">
                                      <p:cBhvr additive="base">
                                        <p:cTn id="21" dur="500" fill="hold"/>
                                        <p:tgtEl>
                                          <p:spTgt spid="2101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012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2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2C32B00B-4DDA-40F1-9E8B-B39D9C1B938B}" type="datetime1">
              <a:rPr altLang="zh-CN" smtClean="0">
                <a:latin typeface="Times New Roman" pitchFamily="18" charset="0"/>
                <a:ea typeface="楷体_GB2312" pitchFamily="49" charset="-122"/>
              </a:rPr>
              <a:pPr>
                <a:buFont typeface="Arial" pitchFamily="34" charset="0"/>
                <a:buNone/>
              </a:pPr>
              <a:t></a:t>
            </a:fld>
            <a:endParaRPr lang="zh-CN" altLang="zh-CN" smtClean="0">
              <a:latin typeface="Times New Roman" pitchFamily="18" charset="0"/>
              <a:ea typeface="楷体_GB2312" pitchFamily="49" charset="-122"/>
            </a:endParaRPr>
          </a:p>
        </p:txBody>
      </p:sp>
      <p:sp>
        <p:nvSpPr>
          <p:cNvPr id="90115"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E9A0F2B1-910E-4B38-B598-9F89F4B1AF56}" type="slidenum">
              <a:rPr altLang="zh-CN" smtClean="0">
                <a:latin typeface="Tahoma" pitchFamily="34" charset="0"/>
              </a:rPr>
              <a:pPr/>
              <a:t>32</a:t>
            </a:fld>
            <a:endParaRPr lang="zh-CN" altLang="zh-CN" smtClean="0">
              <a:latin typeface="Tahoma" pitchFamily="34" charset="0"/>
            </a:endParaRPr>
          </a:p>
        </p:txBody>
      </p:sp>
      <p:sp>
        <p:nvSpPr>
          <p:cNvPr id="90116" name="Rectangle 2"/>
          <p:cNvSpPr>
            <a:spLocks noGrp="1" noChangeArrowheads="1"/>
          </p:cNvSpPr>
          <p:nvPr>
            <p:ph type="title" idx="4294967295"/>
          </p:nvPr>
        </p:nvSpPr>
        <p:spPr>
          <a:xfrm>
            <a:off x="1192213" y="260350"/>
            <a:ext cx="7772400" cy="1143000"/>
          </a:xfrm>
        </p:spPr>
        <p:txBody>
          <a:bodyPr lIns="92075" tIns="46038" rIns="92075" bIns="46038" anchor="ctr"/>
          <a:lstStyle/>
          <a:p>
            <a:pPr eaLnBrk="1" hangingPunct="1"/>
            <a:r>
              <a:rPr lang="en-US" altLang="zh-CN" smtClean="0">
                <a:latin typeface="Times New Roman" pitchFamily="18" charset="0"/>
              </a:rPr>
              <a:t>2.6 CFG</a:t>
            </a:r>
            <a:r>
              <a:rPr lang="zh-CN" altLang="en-US" smtClean="0">
                <a:latin typeface="Times New Roman" pitchFamily="18" charset="0"/>
              </a:rPr>
              <a:t>的二义性</a:t>
            </a:r>
          </a:p>
        </p:txBody>
      </p:sp>
      <p:sp>
        <p:nvSpPr>
          <p:cNvPr id="90117" name="Rectangle 3"/>
          <p:cNvSpPr>
            <a:spLocks noGrp="1" noChangeArrowheads="1"/>
          </p:cNvSpPr>
          <p:nvPr>
            <p:ph type="body" idx="4294967295"/>
          </p:nvPr>
        </p:nvSpPr>
        <p:spPr>
          <a:xfrm>
            <a:off x="609600" y="1425575"/>
            <a:ext cx="8077200" cy="1066800"/>
          </a:xfrm>
        </p:spPr>
        <p:txBody>
          <a:bodyPr lIns="92075" tIns="46038" rIns="92075" bIns="46038"/>
          <a:lstStyle/>
          <a:p>
            <a:pPr algn="just" eaLnBrk="1" hangingPunct="1">
              <a:lnSpc>
                <a:spcPct val="90000"/>
              </a:lnSpc>
            </a:pPr>
            <a:r>
              <a:rPr lang="zh-CN" altLang="en-US" smtClean="0">
                <a:latin typeface="Times New Roman" pitchFamily="18" charset="0"/>
              </a:rPr>
              <a:t>对同一句子存在两棵语法分析树</a:t>
            </a:r>
          </a:p>
          <a:p>
            <a:pPr lvl="1" algn="just" eaLnBrk="1" hangingPunct="1">
              <a:lnSpc>
                <a:spcPct val="90000"/>
              </a:lnSpc>
            </a:pPr>
            <a:r>
              <a:rPr lang="zh-CN" altLang="en-US" smtClean="0">
                <a:latin typeface="Times New Roman" pitchFamily="18" charset="0"/>
              </a:rPr>
              <a:t>在理论上不可判定</a:t>
            </a:r>
          </a:p>
        </p:txBody>
      </p:sp>
      <p:grpSp>
        <p:nvGrpSpPr>
          <p:cNvPr id="90118" name="Group 4"/>
          <p:cNvGrpSpPr>
            <a:grpSpLocks/>
          </p:cNvGrpSpPr>
          <p:nvPr/>
        </p:nvGrpSpPr>
        <p:grpSpPr bwMode="auto">
          <a:xfrm>
            <a:off x="4800600" y="2390775"/>
            <a:ext cx="3810000" cy="3990975"/>
            <a:chOff x="1008" y="1371"/>
            <a:chExt cx="4032" cy="2514"/>
          </a:xfrm>
        </p:grpSpPr>
        <p:grpSp>
          <p:nvGrpSpPr>
            <p:cNvPr id="90142" name="Group 5"/>
            <p:cNvGrpSpPr>
              <a:grpSpLocks/>
            </p:cNvGrpSpPr>
            <p:nvPr/>
          </p:nvGrpSpPr>
          <p:grpSpPr bwMode="auto">
            <a:xfrm>
              <a:off x="1008" y="1371"/>
              <a:ext cx="4032" cy="2514"/>
              <a:chOff x="720" y="1344"/>
              <a:chExt cx="4032" cy="2514"/>
            </a:xfrm>
          </p:grpSpPr>
          <p:sp>
            <p:nvSpPr>
              <p:cNvPr id="1041414" name="Text Box 6"/>
              <p:cNvSpPr txBox="1">
                <a:spLocks noChangeArrowheads="1"/>
              </p:cNvSpPr>
              <p:nvPr/>
            </p:nvSpPr>
            <p:spPr bwMode="auto">
              <a:xfrm>
                <a:off x="2976" y="1344"/>
                <a:ext cx="719"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15" name="Text Box 7"/>
              <p:cNvSpPr txBox="1">
                <a:spLocks noChangeArrowheads="1"/>
              </p:cNvSpPr>
              <p:nvPr/>
            </p:nvSpPr>
            <p:spPr bwMode="auto">
              <a:xfrm>
                <a:off x="1824" y="2112"/>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16" name="Text Box 8"/>
              <p:cNvSpPr txBox="1">
                <a:spLocks noChangeArrowheads="1"/>
              </p:cNvSpPr>
              <p:nvPr/>
            </p:nvSpPr>
            <p:spPr bwMode="auto">
              <a:xfrm>
                <a:off x="2976" y="2160"/>
                <a:ext cx="719"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zh-CN" altLang="zh-CN" sz="2800" b="1" noProof="1">
                    <a:solidFill>
                      <a:srgbClr val="FF0000"/>
                    </a:solidFill>
                    <a:effectLst>
                      <a:outerShdw blurRad="38100" dist="38100" dir="2700000" algn="tl">
                        <a:srgbClr val="C0C0C0"/>
                      </a:outerShdw>
                    </a:effectLst>
                    <a:ea typeface="楷体_GB2312" pitchFamily="49" charset="-122"/>
                  </a:rPr>
                  <a:t>*</a:t>
                </a:r>
                <a:endParaRPr lang="zh-CN" altLang="zh-CN" sz="2800" b="1" noProof="1">
                  <a:solidFill>
                    <a:srgbClr val="FF0000"/>
                  </a:solidFill>
                  <a:effectLst>
                    <a:outerShdw blurRad="38100" dist="38100" dir="2700000" algn="tl">
                      <a:srgbClr val="C0C0C0"/>
                    </a:outerShdw>
                  </a:effectLst>
                </a:endParaRPr>
              </a:p>
            </p:txBody>
          </p:sp>
          <p:sp>
            <p:nvSpPr>
              <p:cNvPr id="1041417" name="Text Box 9"/>
              <p:cNvSpPr txBox="1">
                <a:spLocks noChangeArrowheads="1"/>
              </p:cNvSpPr>
              <p:nvPr/>
            </p:nvSpPr>
            <p:spPr bwMode="auto">
              <a:xfrm>
                <a:off x="4031" y="2064"/>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18" name="Text Box 10"/>
              <p:cNvSpPr txBox="1">
                <a:spLocks noChangeArrowheads="1"/>
              </p:cNvSpPr>
              <p:nvPr/>
            </p:nvSpPr>
            <p:spPr bwMode="auto">
              <a:xfrm>
                <a:off x="4031" y="2640"/>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solidFill>
                      <a:srgbClr val="FF0000"/>
                    </a:solidFill>
                    <a:effectLst>
                      <a:outerShdw blurRad="38100" dist="38100" dir="2700000" algn="tl">
                        <a:srgbClr val="C0C0C0"/>
                      </a:outerShdw>
                    </a:effectLst>
                    <a:ea typeface="楷体_GB2312" pitchFamily="49" charset="-122"/>
                  </a:rPr>
                  <a:t>id</a:t>
                </a:r>
                <a:endParaRPr lang="en-US" altLang="zh-CN" sz="2800" b="1" noProof="1">
                  <a:solidFill>
                    <a:srgbClr val="FF0000"/>
                  </a:solidFill>
                  <a:effectLst>
                    <a:outerShdw blurRad="38100" dist="38100" dir="2700000" algn="tl">
                      <a:srgbClr val="C0C0C0"/>
                    </a:outerShdw>
                  </a:effectLst>
                </a:endParaRPr>
              </a:p>
            </p:txBody>
          </p:sp>
          <p:sp>
            <p:nvSpPr>
              <p:cNvPr id="1041419" name="Text Box 11"/>
              <p:cNvSpPr txBox="1">
                <a:spLocks noChangeArrowheads="1"/>
              </p:cNvSpPr>
              <p:nvPr/>
            </p:nvSpPr>
            <p:spPr bwMode="auto">
              <a:xfrm>
                <a:off x="912" y="2766"/>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20" name="Text Box 12"/>
              <p:cNvSpPr txBox="1">
                <a:spLocks noChangeArrowheads="1"/>
              </p:cNvSpPr>
              <p:nvPr/>
            </p:nvSpPr>
            <p:spPr bwMode="auto">
              <a:xfrm>
                <a:off x="2687" y="2784"/>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21" name="Text Box 13"/>
              <p:cNvSpPr txBox="1">
                <a:spLocks noChangeArrowheads="1"/>
              </p:cNvSpPr>
              <p:nvPr/>
            </p:nvSpPr>
            <p:spPr bwMode="auto">
              <a:xfrm>
                <a:off x="1728" y="2832"/>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zh-CN" altLang="zh-CN" sz="2800" b="1" noProof="1">
                    <a:solidFill>
                      <a:srgbClr val="FF0000"/>
                    </a:solidFill>
                    <a:effectLst>
                      <a:outerShdw blurRad="38100" dist="38100" dir="2700000" algn="tl">
                        <a:srgbClr val="C0C0C0"/>
                      </a:outerShdw>
                    </a:effectLst>
                    <a:ea typeface="楷体_GB2312" pitchFamily="49" charset="-122"/>
                  </a:rPr>
                  <a:t>+</a:t>
                </a:r>
                <a:endParaRPr lang="zh-CN" altLang="zh-CN" sz="2800" b="1" noProof="1">
                  <a:solidFill>
                    <a:srgbClr val="FF0000"/>
                  </a:solidFill>
                  <a:effectLst>
                    <a:outerShdw blurRad="38100" dist="38100" dir="2700000" algn="tl">
                      <a:srgbClr val="C0C0C0"/>
                    </a:outerShdw>
                  </a:effectLst>
                </a:endParaRPr>
              </a:p>
            </p:txBody>
          </p:sp>
          <p:sp>
            <p:nvSpPr>
              <p:cNvPr id="1041422" name="Text Box 14"/>
              <p:cNvSpPr txBox="1">
                <a:spLocks noChangeArrowheads="1"/>
              </p:cNvSpPr>
              <p:nvPr/>
            </p:nvSpPr>
            <p:spPr bwMode="auto">
              <a:xfrm>
                <a:off x="2687" y="3504"/>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solidFill>
                      <a:srgbClr val="FF0000"/>
                    </a:solidFill>
                    <a:effectLst>
                      <a:outerShdw blurRad="38100" dist="38100" dir="2700000" algn="tl">
                        <a:srgbClr val="C0C0C0"/>
                      </a:outerShdw>
                    </a:effectLst>
                    <a:ea typeface="楷体_GB2312" pitchFamily="49" charset="-122"/>
                  </a:rPr>
                  <a:t>id</a:t>
                </a:r>
                <a:endParaRPr lang="en-US" altLang="zh-CN" sz="2800" b="1" noProof="1">
                  <a:solidFill>
                    <a:srgbClr val="FF0000"/>
                  </a:solidFill>
                  <a:effectLst>
                    <a:outerShdw blurRad="38100" dist="38100" dir="2700000" algn="tl">
                      <a:srgbClr val="C0C0C0"/>
                    </a:outerShdw>
                  </a:effectLst>
                </a:endParaRPr>
              </a:p>
            </p:txBody>
          </p:sp>
          <p:sp>
            <p:nvSpPr>
              <p:cNvPr id="1041423" name="Text Box 15"/>
              <p:cNvSpPr txBox="1">
                <a:spLocks noChangeArrowheads="1"/>
              </p:cNvSpPr>
              <p:nvPr/>
            </p:nvSpPr>
            <p:spPr bwMode="auto">
              <a:xfrm>
                <a:off x="720" y="3504"/>
                <a:ext cx="721"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solidFill>
                      <a:srgbClr val="FF0000"/>
                    </a:solidFill>
                    <a:effectLst>
                      <a:outerShdw blurRad="38100" dist="38100" dir="2700000" algn="tl">
                        <a:srgbClr val="C0C0C0"/>
                      </a:outerShdw>
                    </a:effectLst>
                    <a:ea typeface="楷体_GB2312" pitchFamily="49" charset="-122"/>
                  </a:rPr>
                  <a:t>id</a:t>
                </a:r>
                <a:endParaRPr lang="en-US" altLang="zh-CN" sz="2800" b="1" noProof="1">
                  <a:solidFill>
                    <a:srgbClr val="FF0000"/>
                  </a:solidFill>
                  <a:effectLst>
                    <a:outerShdw blurRad="38100" dist="38100" dir="2700000" algn="tl">
                      <a:srgbClr val="C0C0C0"/>
                    </a:outerShdw>
                  </a:effectLst>
                </a:endParaRPr>
              </a:p>
            </p:txBody>
          </p:sp>
        </p:grpSp>
        <p:grpSp>
          <p:nvGrpSpPr>
            <p:cNvPr id="90143" name="Group 16"/>
            <p:cNvGrpSpPr>
              <a:grpSpLocks/>
            </p:cNvGrpSpPr>
            <p:nvPr/>
          </p:nvGrpSpPr>
          <p:grpSpPr bwMode="auto">
            <a:xfrm>
              <a:off x="1296" y="1632"/>
              <a:ext cx="3168" cy="2016"/>
              <a:chOff x="1296" y="1632"/>
              <a:chExt cx="3168" cy="2016"/>
            </a:xfrm>
          </p:grpSpPr>
          <p:sp>
            <p:nvSpPr>
              <p:cNvPr id="90144" name="Line 17"/>
              <p:cNvSpPr>
                <a:spLocks noChangeShapeType="1"/>
              </p:cNvSpPr>
              <p:nvPr/>
            </p:nvSpPr>
            <p:spPr bwMode="auto">
              <a:xfrm flipH="1">
                <a:off x="1296" y="3120"/>
                <a:ext cx="0" cy="480"/>
              </a:xfrm>
              <a:prstGeom prst="line">
                <a:avLst/>
              </a:prstGeom>
              <a:noFill/>
              <a:ln w="28575">
                <a:solidFill>
                  <a:schemeClr val="tx1"/>
                </a:solidFill>
                <a:round/>
                <a:headEnd/>
                <a:tailEnd/>
              </a:ln>
            </p:spPr>
            <p:txBody>
              <a:bodyPr/>
              <a:lstStyle/>
              <a:p>
                <a:endParaRPr lang="zh-CN" altLang="en-US"/>
              </a:p>
            </p:txBody>
          </p:sp>
          <p:sp>
            <p:nvSpPr>
              <p:cNvPr id="90145" name="Line 18"/>
              <p:cNvSpPr>
                <a:spLocks noChangeShapeType="1"/>
              </p:cNvSpPr>
              <p:nvPr/>
            </p:nvSpPr>
            <p:spPr bwMode="auto">
              <a:xfrm>
                <a:off x="3072" y="3072"/>
                <a:ext cx="0" cy="576"/>
              </a:xfrm>
              <a:prstGeom prst="line">
                <a:avLst/>
              </a:prstGeom>
              <a:noFill/>
              <a:ln w="28575">
                <a:solidFill>
                  <a:schemeClr val="tx1"/>
                </a:solidFill>
                <a:round/>
                <a:headEnd/>
                <a:tailEnd/>
              </a:ln>
            </p:spPr>
            <p:txBody>
              <a:bodyPr/>
              <a:lstStyle/>
              <a:p>
                <a:endParaRPr lang="zh-CN" altLang="en-US"/>
              </a:p>
            </p:txBody>
          </p:sp>
          <p:sp>
            <p:nvSpPr>
              <p:cNvPr id="90146" name="Line 19"/>
              <p:cNvSpPr>
                <a:spLocks noChangeShapeType="1"/>
              </p:cNvSpPr>
              <p:nvPr/>
            </p:nvSpPr>
            <p:spPr bwMode="auto">
              <a:xfrm flipV="1">
                <a:off x="1296" y="2448"/>
                <a:ext cx="912" cy="432"/>
              </a:xfrm>
              <a:prstGeom prst="line">
                <a:avLst/>
              </a:prstGeom>
              <a:noFill/>
              <a:ln w="28575">
                <a:solidFill>
                  <a:schemeClr val="tx1"/>
                </a:solidFill>
                <a:round/>
                <a:headEnd/>
                <a:tailEnd/>
              </a:ln>
            </p:spPr>
            <p:txBody>
              <a:bodyPr/>
              <a:lstStyle/>
              <a:p>
                <a:endParaRPr lang="zh-CN" altLang="en-US"/>
              </a:p>
            </p:txBody>
          </p:sp>
          <p:sp>
            <p:nvSpPr>
              <p:cNvPr id="90147" name="Line 20"/>
              <p:cNvSpPr>
                <a:spLocks noChangeShapeType="1"/>
              </p:cNvSpPr>
              <p:nvPr/>
            </p:nvSpPr>
            <p:spPr bwMode="auto">
              <a:xfrm>
                <a:off x="2208" y="2448"/>
                <a:ext cx="0" cy="528"/>
              </a:xfrm>
              <a:prstGeom prst="line">
                <a:avLst/>
              </a:prstGeom>
              <a:noFill/>
              <a:ln w="28575">
                <a:solidFill>
                  <a:schemeClr val="tx1"/>
                </a:solidFill>
                <a:round/>
                <a:headEnd/>
                <a:tailEnd/>
              </a:ln>
            </p:spPr>
            <p:txBody>
              <a:bodyPr/>
              <a:lstStyle/>
              <a:p>
                <a:endParaRPr lang="zh-CN" altLang="en-US"/>
              </a:p>
            </p:txBody>
          </p:sp>
          <p:sp>
            <p:nvSpPr>
              <p:cNvPr id="90148" name="Line 21"/>
              <p:cNvSpPr>
                <a:spLocks noChangeShapeType="1"/>
              </p:cNvSpPr>
              <p:nvPr/>
            </p:nvSpPr>
            <p:spPr bwMode="auto">
              <a:xfrm>
                <a:off x="2256" y="2448"/>
                <a:ext cx="768" cy="528"/>
              </a:xfrm>
              <a:prstGeom prst="line">
                <a:avLst/>
              </a:prstGeom>
              <a:noFill/>
              <a:ln w="28575">
                <a:solidFill>
                  <a:schemeClr val="tx1"/>
                </a:solidFill>
                <a:round/>
                <a:headEnd/>
                <a:tailEnd/>
              </a:ln>
            </p:spPr>
            <p:txBody>
              <a:bodyPr/>
              <a:lstStyle/>
              <a:p>
                <a:endParaRPr lang="zh-CN" altLang="en-US"/>
              </a:p>
            </p:txBody>
          </p:sp>
          <p:sp>
            <p:nvSpPr>
              <p:cNvPr id="90149" name="Line 22"/>
              <p:cNvSpPr>
                <a:spLocks noChangeShapeType="1"/>
              </p:cNvSpPr>
              <p:nvPr/>
            </p:nvSpPr>
            <p:spPr bwMode="auto">
              <a:xfrm flipV="1">
                <a:off x="4464" y="2352"/>
                <a:ext cx="0" cy="432"/>
              </a:xfrm>
              <a:prstGeom prst="line">
                <a:avLst/>
              </a:prstGeom>
              <a:noFill/>
              <a:ln w="28575">
                <a:solidFill>
                  <a:schemeClr val="tx1"/>
                </a:solidFill>
                <a:round/>
                <a:headEnd/>
                <a:tailEnd/>
              </a:ln>
            </p:spPr>
            <p:txBody>
              <a:bodyPr/>
              <a:lstStyle/>
              <a:p>
                <a:endParaRPr lang="zh-CN" altLang="en-US"/>
              </a:p>
            </p:txBody>
          </p:sp>
          <p:sp>
            <p:nvSpPr>
              <p:cNvPr id="90150" name="Line 23"/>
              <p:cNvSpPr>
                <a:spLocks noChangeShapeType="1"/>
              </p:cNvSpPr>
              <p:nvPr/>
            </p:nvSpPr>
            <p:spPr bwMode="auto">
              <a:xfrm flipV="1">
                <a:off x="2256" y="1632"/>
                <a:ext cx="1056" cy="624"/>
              </a:xfrm>
              <a:prstGeom prst="line">
                <a:avLst/>
              </a:prstGeom>
              <a:noFill/>
              <a:ln w="28575">
                <a:solidFill>
                  <a:schemeClr val="tx1"/>
                </a:solidFill>
                <a:round/>
                <a:headEnd/>
                <a:tailEnd/>
              </a:ln>
            </p:spPr>
            <p:txBody>
              <a:bodyPr/>
              <a:lstStyle/>
              <a:p>
                <a:endParaRPr lang="zh-CN" altLang="en-US"/>
              </a:p>
            </p:txBody>
          </p:sp>
          <p:sp>
            <p:nvSpPr>
              <p:cNvPr id="90151" name="Line 24"/>
              <p:cNvSpPr>
                <a:spLocks noChangeShapeType="1"/>
              </p:cNvSpPr>
              <p:nvPr/>
            </p:nvSpPr>
            <p:spPr bwMode="auto">
              <a:xfrm flipH="1" flipV="1">
                <a:off x="3408" y="1632"/>
                <a:ext cx="960" cy="576"/>
              </a:xfrm>
              <a:prstGeom prst="line">
                <a:avLst/>
              </a:prstGeom>
              <a:noFill/>
              <a:ln w="28575">
                <a:solidFill>
                  <a:schemeClr val="tx1"/>
                </a:solidFill>
                <a:round/>
                <a:headEnd/>
                <a:tailEnd/>
              </a:ln>
            </p:spPr>
            <p:txBody>
              <a:bodyPr/>
              <a:lstStyle/>
              <a:p>
                <a:endParaRPr lang="zh-CN" altLang="en-US"/>
              </a:p>
            </p:txBody>
          </p:sp>
          <p:sp>
            <p:nvSpPr>
              <p:cNvPr id="90152" name="Line 25"/>
              <p:cNvSpPr>
                <a:spLocks noChangeShapeType="1"/>
              </p:cNvSpPr>
              <p:nvPr/>
            </p:nvSpPr>
            <p:spPr bwMode="auto">
              <a:xfrm flipV="1">
                <a:off x="3360" y="1632"/>
                <a:ext cx="0" cy="672"/>
              </a:xfrm>
              <a:prstGeom prst="line">
                <a:avLst/>
              </a:prstGeom>
              <a:noFill/>
              <a:ln w="28575">
                <a:solidFill>
                  <a:schemeClr val="tx1"/>
                </a:solidFill>
                <a:round/>
                <a:headEnd/>
                <a:tailEnd/>
              </a:ln>
            </p:spPr>
            <p:txBody>
              <a:bodyPr/>
              <a:lstStyle/>
              <a:p>
                <a:endParaRPr lang="zh-CN" altLang="en-US"/>
              </a:p>
            </p:txBody>
          </p:sp>
        </p:grpSp>
      </p:grpSp>
      <p:grpSp>
        <p:nvGrpSpPr>
          <p:cNvPr id="90119" name="Group 26"/>
          <p:cNvGrpSpPr>
            <a:grpSpLocks/>
          </p:cNvGrpSpPr>
          <p:nvPr/>
        </p:nvGrpSpPr>
        <p:grpSpPr bwMode="auto">
          <a:xfrm>
            <a:off x="457200" y="2466975"/>
            <a:ext cx="3733800" cy="3914775"/>
            <a:chOff x="1296" y="1296"/>
            <a:chExt cx="3840" cy="2466"/>
          </a:xfrm>
        </p:grpSpPr>
        <p:grpSp>
          <p:nvGrpSpPr>
            <p:cNvPr id="90121" name="Group 27"/>
            <p:cNvGrpSpPr>
              <a:grpSpLocks/>
            </p:cNvGrpSpPr>
            <p:nvPr/>
          </p:nvGrpSpPr>
          <p:grpSpPr bwMode="auto">
            <a:xfrm>
              <a:off x="1440" y="1584"/>
              <a:ext cx="3072" cy="1968"/>
              <a:chOff x="1440" y="1584"/>
              <a:chExt cx="3072" cy="1968"/>
            </a:xfrm>
          </p:grpSpPr>
          <p:sp>
            <p:nvSpPr>
              <p:cNvPr id="90133" name="Line 28"/>
              <p:cNvSpPr>
                <a:spLocks noChangeShapeType="1"/>
              </p:cNvSpPr>
              <p:nvPr/>
            </p:nvSpPr>
            <p:spPr bwMode="auto">
              <a:xfrm flipH="1">
                <a:off x="2736" y="3024"/>
                <a:ext cx="0" cy="480"/>
              </a:xfrm>
              <a:prstGeom prst="line">
                <a:avLst/>
              </a:prstGeom>
              <a:noFill/>
              <a:ln w="28575">
                <a:solidFill>
                  <a:schemeClr val="tx1"/>
                </a:solidFill>
                <a:round/>
                <a:headEnd/>
                <a:tailEnd/>
              </a:ln>
            </p:spPr>
            <p:txBody>
              <a:bodyPr/>
              <a:lstStyle/>
              <a:p>
                <a:endParaRPr lang="zh-CN" altLang="en-US"/>
              </a:p>
            </p:txBody>
          </p:sp>
          <p:sp>
            <p:nvSpPr>
              <p:cNvPr id="90134" name="Line 29"/>
              <p:cNvSpPr>
                <a:spLocks noChangeShapeType="1"/>
              </p:cNvSpPr>
              <p:nvPr/>
            </p:nvSpPr>
            <p:spPr bwMode="auto">
              <a:xfrm>
                <a:off x="4512" y="2976"/>
                <a:ext cx="0" cy="576"/>
              </a:xfrm>
              <a:prstGeom prst="line">
                <a:avLst/>
              </a:prstGeom>
              <a:noFill/>
              <a:ln w="28575">
                <a:solidFill>
                  <a:schemeClr val="tx1"/>
                </a:solidFill>
                <a:round/>
                <a:headEnd/>
                <a:tailEnd/>
              </a:ln>
            </p:spPr>
            <p:txBody>
              <a:bodyPr/>
              <a:lstStyle/>
              <a:p>
                <a:endParaRPr lang="zh-CN" altLang="en-US"/>
              </a:p>
            </p:txBody>
          </p:sp>
          <p:sp>
            <p:nvSpPr>
              <p:cNvPr id="90135" name="Line 30"/>
              <p:cNvSpPr>
                <a:spLocks noChangeShapeType="1"/>
              </p:cNvSpPr>
              <p:nvPr/>
            </p:nvSpPr>
            <p:spPr bwMode="auto">
              <a:xfrm flipV="1">
                <a:off x="2736" y="2352"/>
                <a:ext cx="912" cy="432"/>
              </a:xfrm>
              <a:prstGeom prst="line">
                <a:avLst/>
              </a:prstGeom>
              <a:noFill/>
              <a:ln w="28575">
                <a:solidFill>
                  <a:schemeClr val="tx1"/>
                </a:solidFill>
                <a:round/>
                <a:headEnd/>
                <a:tailEnd/>
              </a:ln>
            </p:spPr>
            <p:txBody>
              <a:bodyPr/>
              <a:lstStyle/>
              <a:p>
                <a:endParaRPr lang="zh-CN" altLang="en-US"/>
              </a:p>
            </p:txBody>
          </p:sp>
          <p:sp>
            <p:nvSpPr>
              <p:cNvPr id="90136" name="Line 31"/>
              <p:cNvSpPr>
                <a:spLocks noChangeShapeType="1"/>
              </p:cNvSpPr>
              <p:nvPr/>
            </p:nvSpPr>
            <p:spPr bwMode="auto">
              <a:xfrm>
                <a:off x="3648" y="2352"/>
                <a:ext cx="0" cy="528"/>
              </a:xfrm>
              <a:prstGeom prst="line">
                <a:avLst/>
              </a:prstGeom>
              <a:noFill/>
              <a:ln w="28575">
                <a:solidFill>
                  <a:schemeClr val="tx1"/>
                </a:solidFill>
                <a:round/>
                <a:headEnd/>
                <a:tailEnd/>
              </a:ln>
            </p:spPr>
            <p:txBody>
              <a:bodyPr/>
              <a:lstStyle/>
              <a:p>
                <a:endParaRPr lang="zh-CN" altLang="en-US"/>
              </a:p>
            </p:txBody>
          </p:sp>
          <p:sp>
            <p:nvSpPr>
              <p:cNvPr id="90137" name="Line 32"/>
              <p:cNvSpPr>
                <a:spLocks noChangeShapeType="1"/>
              </p:cNvSpPr>
              <p:nvPr/>
            </p:nvSpPr>
            <p:spPr bwMode="auto">
              <a:xfrm>
                <a:off x="3696" y="2352"/>
                <a:ext cx="768" cy="528"/>
              </a:xfrm>
              <a:prstGeom prst="line">
                <a:avLst/>
              </a:prstGeom>
              <a:noFill/>
              <a:ln w="28575">
                <a:solidFill>
                  <a:schemeClr val="tx1"/>
                </a:solidFill>
                <a:round/>
                <a:headEnd/>
                <a:tailEnd/>
              </a:ln>
            </p:spPr>
            <p:txBody>
              <a:bodyPr/>
              <a:lstStyle/>
              <a:p>
                <a:endParaRPr lang="zh-CN" altLang="en-US"/>
              </a:p>
            </p:txBody>
          </p:sp>
          <p:sp>
            <p:nvSpPr>
              <p:cNvPr id="90138" name="Line 33"/>
              <p:cNvSpPr>
                <a:spLocks noChangeShapeType="1"/>
              </p:cNvSpPr>
              <p:nvPr/>
            </p:nvSpPr>
            <p:spPr bwMode="auto">
              <a:xfrm flipV="1">
                <a:off x="1440" y="2352"/>
                <a:ext cx="0" cy="432"/>
              </a:xfrm>
              <a:prstGeom prst="line">
                <a:avLst/>
              </a:prstGeom>
              <a:noFill/>
              <a:ln w="28575">
                <a:solidFill>
                  <a:schemeClr val="tx1"/>
                </a:solidFill>
                <a:round/>
                <a:headEnd/>
                <a:tailEnd/>
              </a:ln>
            </p:spPr>
            <p:txBody>
              <a:bodyPr/>
              <a:lstStyle/>
              <a:p>
                <a:endParaRPr lang="zh-CN" altLang="en-US"/>
              </a:p>
            </p:txBody>
          </p:sp>
          <p:sp>
            <p:nvSpPr>
              <p:cNvPr id="90139" name="Line 34"/>
              <p:cNvSpPr>
                <a:spLocks noChangeShapeType="1"/>
              </p:cNvSpPr>
              <p:nvPr/>
            </p:nvSpPr>
            <p:spPr bwMode="auto">
              <a:xfrm flipV="1">
                <a:off x="1488" y="1584"/>
                <a:ext cx="1056" cy="624"/>
              </a:xfrm>
              <a:prstGeom prst="line">
                <a:avLst/>
              </a:prstGeom>
              <a:noFill/>
              <a:ln w="28575">
                <a:solidFill>
                  <a:schemeClr val="tx1"/>
                </a:solidFill>
                <a:round/>
                <a:headEnd/>
                <a:tailEnd/>
              </a:ln>
            </p:spPr>
            <p:txBody>
              <a:bodyPr/>
              <a:lstStyle/>
              <a:p>
                <a:endParaRPr lang="zh-CN" altLang="en-US"/>
              </a:p>
            </p:txBody>
          </p:sp>
          <p:sp>
            <p:nvSpPr>
              <p:cNvPr id="90140" name="Line 35"/>
              <p:cNvSpPr>
                <a:spLocks noChangeShapeType="1"/>
              </p:cNvSpPr>
              <p:nvPr/>
            </p:nvSpPr>
            <p:spPr bwMode="auto">
              <a:xfrm flipH="1" flipV="1">
                <a:off x="2640" y="1584"/>
                <a:ext cx="960" cy="576"/>
              </a:xfrm>
              <a:prstGeom prst="line">
                <a:avLst/>
              </a:prstGeom>
              <a:noFill/>
              <a:ln w="28575">
                <a:solidFill>
                  <a:schemeClr val="tx1"/>
                </a:solidFill>
                <a:round/>
                <a:headEnd/>
                <a:tailEnd/>
              </a:ln>
            </p:spPr>
            <p:txBody>
              <a:bodyPr/>
              <a:lstStyle/>
              <a:p>
                <a:endParaRPr lang="zh-CN" altLang="en-US"/>
              </a:p>
            </p:txBody>
          </p:sp>
          <p:sp>
            <p:nvSpPr>
              <p:cNvPr id="90141" name="Line 36"/>
              <p:cNvSpPr>
                <a:spLocks noChangeShapeType="1"/>
              </p:cNvSpPr>
              <p:nvPr/>
            </p:nvSpPr>
            <p:spPr bwMode="auto">
              <a:xfrm flipV="1">
                <a:off x="2592" y="1584"/>
                <a:ext cx="0" cy="672"/>
              </a:xfrm>
              <a:prstGeom prst="line">
                <a:avLst/>
              </a:prstGeom>
              <a:noFill/>
              <a:ln w="28575">
                <a:solidFill>
                  <a:schemeClr val="tx1"/>
                </a:solidFill>
                <a:round/>
                <a:headEnd/>
                <a:tailEnd/>
              </a:ln>
            </p:spPr>
            <p:txBody>
              <a:bodyPr/>
              <a:lstStyle/>
              <a:p>
                <a:endParaRPr lang="zh-CN" altLang="en-US"/>
              </a:p>
            </p:txBody>
          </p:sp>
        </p:grpSp>
        <p:grpSp>
          <p:nvGrpSpPr>
            <p:cNvPr id="90122" name="Group 37"/>
            <p:cNvGrpSpPr>
              <a:grpSpLocks/>
            </p:cNvGrpSpPr>
            <p:nvPr/>
          </p:nvGrpSpPr>
          <p:grpSpPr bwMode="auto">
            <a:xfrm>
              <a:off x="1296" y="1296"/>
              <a:ext cx="3840" cy="2466"/>
              <a:chOff x="1008" y="1296"/>
              <a:chExt cx="3840" cy="2466"/>
            </a:xfrm>
          </p:grpSpPr>
          <p:sp>
            <p:nvSpPr>
              <p:cNvPr id="1041446" name="Text Box 38"/>
              <p:cNvSpPr txBox="1">
                <a:spLocks noChangeArrowheads="1"/>
              </p:cNvSpPr>
              <p:nvPr/>
            </p:nvSpPr>
            <p:spPr bwMode="auto">
              <a:xfrm>
                <a:off x="2208" y="1296"/>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47" name="Text Box 39"/>
              <p:cNvSpPr txBox="1">
                <a:spLocks noChangeArrowheads="1"/>
              </p:cNvSpPr>
              <p:nvPr/>
            </p:nvSpPr>
            <p:spPr bwMode="auto">
              <a:xfrm>
                <a:off x="1055" y="2064"/>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48" name="Text Box 40"/>
              <p:cNvSpPr txBox="1">
                <a:spLocks noChangeArrowheads="1"/>
              </p:cNvSpPr>
              <p:nvPr/>
            </p:nvSpPr>
            <p:spPr bwMode="auto">
              <a:xfrm>
                <a:off x="2208" y="2112"/>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zh-CN" altLang="zh-CN" sz="2800" b="1" noProof="1">
                    <a:solidFill>
                      <a:srgbClr val="FF0000"/>
                    </a:solidFill>
                    <a:effectLst>
                      <a:outerShdw blurRad="38100" dist="38100" dir="2700000" algn="tl">
                        <a:srgbClr val="C0C0C0"/>
                      </a:outerShdw>
                    </a:effectLst>
                    <a:ea typeface="楷体_GB2312" pitchFamily="49" charset="-122"/>
                  </a:rPr>
                  <a:t>+</a:t>
                </a:r>
                <a:endParaRPr lang="zh-CN" altLang="zh-CN" sz="2800" b="1" noProof="1">
                  <a:solidFill>
                    <a:srgbClr val="FF0000"/>
                  </a:solidFill>
                  <a:effectLst>
                    <a:outerShdw blurRad="38100" dist="38100" dir="2700000" algn="tl">
                      <a:srgbClr val="C0C0C0"/>
                    </a:outerShdw>
                  </a:effectLst>
                </a:endParaRPr>
              </a:p>
            </p:txBody>
          </p:sp>
          <p:sp>
            <p:nvSpPr>
              <p:cNvPr id="1041449" name="Text Box 41"/>
              <p:cNvSpPr txBox="1">
                <a:spLocks noChangeArrowheads="1"/>
              </p:cNvSpPr>
              <p:nvPr/>
            </p:nvSpPr>
            <p:spPr bwMode="auto">
              <a:xfrm>
                <a:off x="3264" y="2016"/>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50" name="Text Box 42"/>
              <p:cNvSpPr txBox="1">
                <a:spLocks noChangeArrowheads="1"/>
              </p:cNvSpPr>
              <p:nvPr/>
            </p:nvSpPr>
            <p:spPr bwMode="auto">
              <a:xfrm>
                <a:off x="2352" y="2670"/>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51" name="Text Box 43"/>
              <p:cNvSpPr txBox="1">
                <a:spLocks noChangeArrowheads="1"/>
              </p:cNvSpPr>
              <p:nvPr/>
            </p:nvSpPr>
            <p:spPr bwMode="auto">
              <a:xfrm>
                <a:off x="4128" y="2688"/>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i="1" noProof="1">
                    <a:solidFill>
                      <a:srgbClr val="FF0000"/>
                    </a:solidFill>
                    <a:effectLst>
                      <a:outerShdw blurRad="38100" dist="38100" dir="2700000" algn="tl">
                        <a:srgbClr val="C0C0C0"/>
                      </a:outerShdw>
                    </a:effectLst>
                    <a:ea typeface="楷体_GB2312" pitchFamily="49" charset="-122"/>
                  </a:rPr>
                  <a:t>E</a:t>
                </a:r>
                <a:endParaRPr lang="en-US" altLang="zh-CN" sz="2800" b="1" i="1" noProof="1">
                  <a:solidFill>
                    <a:srgbClr val="FF0000"/>
                  </a:solidFill>
                  <a:effectLst>
                    <a:outerShdw blurRad="38100" dist="38100" dir="2700000" algn="tl">
                      <a:srgbClr val="C0C0C0"/>
                    </a:outerShdw>
                  </a:effectLst>
                </a:endParaRPr>
              </a:p>
            </p:txBody>
          </p:sp>
          <p:sp>
            <p:nvSpPr>
              <p:cNvPr id="1041452" name="Text Box 44"/>
              <p:cNvSpPr txBox="1">
                <a:spLocks noChangeArrowheads="1"/>
              </p:cNvSpPr>
              <p:nvPr/>
            </p:nvSpPr>
            <p:spPr bwMode="auto">
              <a:xfrm>
                <a:off x="1008" y="2640"/>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solidFill>
                      <a:srgbClr val="FF0000"/>
                    </a:solidFill>
                    <a:effectLst>
                      <a:outerShdw blurRad="38100" dist="38100" dir="2700000" algn="tl">
                        <a:srgbClr val="C0C0C0"/>
                      </a:outerShdw>
                    </a:effectLst>
                    <a:ea typeface="楷体_GB2312" pitchFamily="49" charset="-122"/>
                  </a:rPr>
                  <a:t>id</a:t>
                </a:r>
                <a:endParaRPr lang="en-US" altLang="zh-CN" sz="2800" b="1" noProof="1">
                  <a:solidFill>
                    <a:srgbClr val="FF0000"/>
                  </a:solidFill>
                  <a:effectLst>
                    <a:outerShdw blurRad="38100" dist="38100" dir="2700000" algn="tl">
                      <a:srgbClr val="C0C0C0"/>
                    </a:outerShdw>
                  </a:effectLst>
                </a:endParaRPr>
              </a:p>
            </p:txBody>
          </p:sp>
          <p:sp>
            <p:nvSpPr>
              <p:cNvPr id="1041453" name="Text Box 45"/>
              <p:cNvSpPr txBox="1">
                <a:spLocks noChangeArrowheads="1"/>
              </p:cNvSpPr>
              <p:nvPr/>
            </p:nvSpPr>
            <p:spPr bwMode="auto">
              <a:xfrm>
                <a:off x="3264" y="2736"/>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zh-CN" altLang="zh-CN" sz="2800" b="1" noProof="1">
                    <a:solidFill>
                      <a:srgbClr val="FF0000"/>
                    </a:solidFill>
                    <a:effectLst>
                      <a:outerShdw blurRad="38100" dist="38100" dir="2700000" algn="tl">
                        <a:srgbClr val="C0C0C0"/>
                      </a:outerShdw>
                    </a:effectLst>
                    <a:ea typeface="楷体_GB2312" pitchFamily="49" charset="-122"/>
                  </a:rPr>
                  <a:t>*</a:t>
                </a:r>
                <a:endParaRPr lang="zh-CN" altLang="zh-CN" sz="2800" b="1" noProof="1">
                  <a:solidFill>
                    <a:srgbClr val="FF0000"/>
                  </a:solidFill>
                  <a:effectLst>
                    <a:outerShdw blurRad="38100" dist="38100" dir="2700000" algn="tl">
                      <a:srgbClr val="C0C0C0"/>
                    </a:outerShdw>
                  </a:effectLst>
                </a:endParaRPr>
              </a:p>
            </p:txBody>
          </p:sp>
          <p:sp>
            <p:nvSpPr>
              <p:cNvPr id="1041454" name="Text Box 46"/>
              <p:cNvSpPr txBox="1">
                <a:spLocks noChangeArrowheads="1"/>
              </p:cNvSpPr>
              <p:nvPr/>
            </p:nvSpPr>
            <p:spPr bwMode="auto">
              <a:xfrm>
                <a:off x="4128" y="3408"/>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solidFill>
                      <a:srgbClr val="FF0000"/>
                    </a:solidFill>
                    <a:effectLst>
                      <a:outerShdw blurRad="38100" dist="38100" dir="2700000" algn="tl">
                        <a:srgbClr val="C0C0C0"/>
                      </a:outerShdw>
                    </a:effectLst>
                    <a:ea typeface="楷体_GB2312" pitchFamily="49" charset="-122"/>
                  </a:rPr>
                  <a:t>id</a:t>
                </a:r>
                <a:endParaRPr lang="en-US" altLang="zh-CN" sz="2800" b="1" noProof="1">
                  <a:solidFill>
                    <a:srgbClr val="FF0000"/>
                  </a:solidFill>
                  <a:effectLst>
                    <a:outerShdw blurRad="38100" dist="38100" dir="2700000" algn="tl">
                      <a:srgbClr val="C0C0C0"/>
                    </a:outerShdw>
                  </a:effectLst>
                </a:endParaRPr>
              </a:p>
            </p:txBody>
          </p:sp>
          <p:sp>
            <p:nvSpPr>
              <p:cNvPr id="1041455" name="Text Box 47"/>
              <p:cNvSpPr txBox="1">
                <a:spLocks noChangeArrowheads="1"/>
              </p:cNvSpPr>
              <p:nvPr/>
            </p:nvSpPr>
            <p:spPr bwMode="auto">
              <a:xfrm>
                <a:off x="2161" y="3408"/>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r>
                  <a:rPr lang="en-US" altLang="zh-CN" sz="2800" b="1" noProof="1">
                    <a:solidFill>
                      <a:srgbClr val="FF0000"/>
                    </a:solidFill>
                    <a:effectLst>
                      <a:outerShdw blurRad="38100" dist="38100" dir="2700000" algn="tl">
                        <a:srgbClr val="C0C0C0"/>
                      </a:outerShdw>
                    </a:effectLst>
                    <a:ea typeface="楷体_GB2312" pitchFamily="49" charset="-122"/>
                  </a:rPr>
                  <a:t>id</a:t>
                </a:r>
                <a:endParaRPr lang="en-US" altLang="zh-CN" sz="2800" b="1" noProof="1">
                  <a:solidFill>
                    <a:srgbClr val="FF0000"/>
                  </a:solidFill>
                  <a:effectLst>
                    <a:outerShdw blurRad="38100" dist="38100" dir="2700000" algn="tl">
                      <a:srgbClr val="C0C0C0"/>
                    </a:outerShdw>
                  </a:effectLst>
                </a:endParaRPr>
              </a:p>
            </p:txBody>
          </p:sp>
        </p:grpSp>
      </p:grpSp>
      <p:sp>
        <p:nvSpPr>
          <p:cNvPr id="90120" name="日期占位符 1"/>
          <p:cNvSpPr>
            <a:spLocks noChangeArrowheads="1"/>
          </p:cNvSpPr>
          <p:nvPr/>
        </p:nvSpPr>
        <p:spPr bwMode="auto">
          <a:xfrm>
            <a:off x="1162050" y="6243638"/>
            <a:ext cx="1905000" cy="457200"/>
          </a:xfrm>
          <a:prstGeom prst="rect">
            <a:avLst/>
          </a:prstGeom>
          <a:noFill/>
          <a:ln w="9525">
            <a:noFill/>
            <a:miter lim="800000"/>
            <a:headEnd/>
            <a:tailEnd/>
          </a:ln>
        </p:spPr>
        <p:txBody>
          <a:bodyPr anchor="b"/>
          <a:lstStyle/>
          <a:p>
            <a:pPr eaLnBrk="1" hangingPunct="1">
              <a:buFont typeface="Arial" pitchFamily="34" charset="0"/>
              <a:buNone/>
            </a:pPr>
            <a:fld id="{9017F53E-6619-4A25-9D7A-49ABC59CD21B}" type="datetime1">
              <a:rPr lang="zh-CN" altLang="en-US" sz="1400"/>
              <a:pPr eaLnBrk="1" hangingPunct="1">
                <a:buFont typeface="Arial" pitchFamily="34" charset="0"/>
                <a:buNone/>
              </a:pPr>
              <a:t>2022/6/21</a:t>
            </a:fld>
            <a:endParaRPr lang="zh-CN" altLang="en-US" sz="14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228801"/>
          <p:cNvSpPr>
            <a:spLocks noGrp="1" noChangeArrowheads="1"/>
          </p:cNvSpPr>
          <p:nvPr>
            <p:ph type="ctrTitle"/>
          </p:nvPr>
        </p:nvSpPr>
        <p:spPr>
          <a:xfrm>
            <a:off x="1249363" y="1773238"/>
            <a:ext cx="6491287" cy="1027112"/>
          </a:xfrm>
        </p:spPr>
        <p:txBody>
          <a:bodyPr/>
          <a:lstStyle/>
          <a:p>
            <a:pPr eaLnBrk="1" hangingPunct="1"/>
            <a:r>
              <a:rPr lang="zh-CN" altLang="en-US" sz="5400" smtClean="0"/>
              <a:t>第三章 词法分析</a:t>
            </a:r>
            <a:endParaRPr lang="en-US" altLang="zh-CN" sz="5400" smtClean="0"/>
          </a:p>
        </p:txBody>
      </p:sp>
      <p:sp>
        <p:nvSpPr>
          <p:cNvPr id="1228808" name="矩形 1228807"/>
          <p:cNvSpPr>
            <a:spLocks noChangeArrowheads="1"/>
          </p:cNvSpPr>
          <p:nvPr/>
        </p:nvSpPr>
        <p:spPr bwMode="auto">
          <a:xfrm>
            <a:off x="250825" y="3213100"/>
            <a:ext cx="7343775" cy="3168650"/>
          </a:xfrm>
          <a:prstGeom prst="rect">
            <a:avLst/>
          </a:prstGeom>
          <a:noFill/>
          <a:ln w="9525">
            <a:noFill/>
            <a:miter lim="800000"/>
            <a:headEnd/>
            <a:tailEnd/>
          </a:ln>
        </p:spPr>
        <p:txBody>
          <a:bodyPr lIns="92075" tIns="46038" rIns="92075" bIns="46038"/>
          <a:lstStyle/>
          <a:p>
            <a:pPr>
              <a:lnSpc>
                <a:spcPct val="90000"/>
              </a:lnSpc>
              <a:buFont typeface="Arial" pitchFamily="34" charset="0"/>
              <a:buNone/>
            </a:pPr>
            <a:r>
              <a:rPr lang="zh-CN" altLang="en-US" sz="2400" b="1" dirty="0">
                <a:solidFill>
                  <a:srgbClr val="FF0000"/>
                </a:solidFill>
                <a:latin typeface="楷体_GB2312" pitchFamily="49" charset="-122"/>
                <a:ea typeface="楷体_GB2312" pitchFamily="49" charset="-122"/>
              </a:rPr>
              <a:t>重点：</a:t>
            </a:r>
            <a:r>
              <a:rPr lang="zh-CN" altLang="en-US" sz="2400" b="1" dirty="0">
                <a:latin typeface="楷体_GB2312" pitchFamily="49" charset="-122"/>
                <a:ea typeface="楷体_GB2312" pitchFamily="49" charset="-122"/>
              </a:rPr>
              <a:t>词法分析器的输入、输出，</a:t>
            </a:r>
          </a:p>
          <a:p>
            <a:pPr>
              <a:lnSpc>
                <a:spcPct val="90000"/>
              </a:lnSpc>
              <a:buFont typeface="Arial" pitchFamily="34" charset="0"/>
              <a:buNone/>
            </a:pPr>
            <a:r>
              <a:rPr lang="zh-CN" altLang="en-US" sz="2400" b="1" dirty="0">
                <a:latin typeface="楷体_GB2312" pitchFamily="49" charset="-122"/>
                <a:ea typeface="楷体_GB2312" pitchFamily="49" charset="-122"/>
              </a:rPr>
              <a:t>        用于识别符号的状态转移图的构造，</a:t>
            </a:r>
          </a:p>
          <a:p>
            <a:pPr>
              <a:lnSpc>
                <a:spcPct val="90000"/>
              </a:lnSpc>
              <a:buFont typeface="Arial" pitchFamily="34" charset="0"/>
              <a:buNone/>
            </a:pPr>
            <a:r>
              <a:rPr lang="zh-CN" altLang="en-US" sz="2400" b="1" dirty="0">
                <a:latin typeface="楷体_GB2312" pitchFamily="49" charset="-122"/>
                <a:ea typeface="楷体_GB2312" pitchFamily="49" charset="-122"/>
              </a:rPr>
              <a:t>        根据状态转移图实现词法分析器。 </a:t>
            </a:r>
            <a:endParaRPr lang="en-US" altLang="zh-CN" sz="2400" b="1" dirty="0">
              <a:solidFill>
                <a:schemeClr val="hlink"/>
              </a:solidFill>
              <a:latin typeface="楷体_GB2312" pitchFamily="49" charset="-122"/>
              <a:ea typeface="楷体_GB2312" pitchFamily="49" charset="-122"/>
            </a:endParaRPr>
          </a:p>
          <a:p>
            <a:pPr>
              <a:lnSpc>
                <a:spcPct val="90000"/>
              </a:lnSpc>
              <a:buFont typeface="Arial" pitchFamily="34" charset="0"/>
              <a:buNone/>
            </a:pPr>
            <a:r>
              <a:rPr lang="zh-CN" altLang="en-US" sz="2400" b="1" dirty="0">
                <a:solidFill>
                  <a:srgbClr val="FF0000"/>
                </a:solidFill>
                <a:latin typeface="楷体_GB2312" pitchFamily="49" charset="-122"/>
                <a:ea typeface="楷体_GB2312" pitchFamily="49" charset="-122"/>
              </a:rPr>
              <a:t>难点：</a:t>
            </a:r>
            <a:r>
              <a:rPr lang="zh-CN" altLang="en-US" sz="2400" b="1" dirty="0">
                <a:latin typeface="楷体_GB2312" pitchFamily="49" charset="-122"/>
                <a:ea typeface="楷体_GB2312" pitchFamily="49" charset="-122"/>
              </a:rPr>
              <a:t>词法的正规文法表示、正规表达式表示、</a:t>
            </a:r>
          </a:p>
          <a:p>
            <a:pPr>
              <a:lnSpc>
                <a:spcPct val="90000"/>
              </a:lnSpc>
              <a:buFont typeface="Arial" pitchFamily="34" charset="0"/>
              <a:buNone/>
            </a:pPr>
            <a:r>
              <a:rPr lang="zh-CN" altLang="en-US" sz="2400" b="1" dirty="0">
                <a:latin typeface="楷体_GB2312" pitchFamily="49" charset="-122"/>
                <a:ea typeface="楷体_GB2312" pitchFamily="49" charset="-122"/>
              </a:rPr>
              <a:t>        状态转移图表示，它们之间的转换。 </a:t>
            </a:r>
            <a:endParaRPr lang="en-US" altLang="zh-CN"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8"/>
                                        </p:tgtEl>
                                        <p:attrNameLst>
                                          <p:attrName>style.visibility</p:attrName>
                                        </p:attrNameLst>
                                      </p:cBhvr>
                                      <p:to>
                                        <p:strVal val="visible"/>
                                      </p:to>
                                    </p:set>
                                    <p:anim calcmode="lin" valueType="num">
                                      <p:cBhvr additive="base">
                                        <p:cTn id="7" dur="500" fill="hold"/>
                                        <p:tgtEl>
                                          <p:spTgt spid="1228808"/>
                                        </p:tgtEl>
                                        <p:attrNameLst>
                                          <p:attrName>ppt_x</p:attrName>
                                        </p:attrNameLst>
                                      </p:cBhvr>
                                      <p:tavLst>
                                        <p:tav tm="0">
                                          <p:val>
                                            <p:strVal val="0-#ppt_w/2"/>
                                          </p:val>
                                        </p:tav>
                                        <p:tav tm="100000">
                                          <p:val>
                                            <p:strVal val="#ppt_x"/>
                                          </p:val>
                                        </p:tav>
                                      </p:tavLst>
                                    </p:anim>
                                    <p:anim calcmode="lin" valueType="num">
                                      <p:cBhvr additive="base">
                                        <p:cTn id="8" dur="500" fill="hold"/>
                                        <p:tgtEl>
                                          <p:spTgt spid="1228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anose="020B0604020202020204" pitchFamily="34" charset="0"/>
              <a:buNone/>
            </a:pPr>
            <a:fld id="{84645B9B-68D3-49B3-AB51-04559B7B7691}" type="datetime1">
              <a:rPr altLang="en-US" smtClean="0">
                <a:ea typeface="宋体" pitchFamily="2" charset="-122"/>
              </a:rPr>
              <a:pPr>
                <a:buFont typeface="Arial" panose="020B0604020202020204" pitchFamily="34" charset="0"/>
                <a:buNone/>
              </a:pPr>
              <a:t></a:t>
            </a:fld>
            <a:endParaRPr lang="zh-CN" altLang="en-US" smtClean="0">
              <a:ea typeface="宋体" pitchFamily="2" charset="-122"/>
            </a:endParaRPr>
          </a:p>
        </p:txBody>
      </p:sp>
      <p:sp>
        <p:nvSpPr>
          <p:cNvPr id="3789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6945FFED-6CAA-4ECA-B7F2-53003394A95B}" type="slidenum">
              <a:rPr altLang="zh-CN" smtClean="0">
                <a:latin typeface="Arial" pitchFamily="34" charset="0"/>
              </a:rPr>
              <a:pPr/>
              <a:t>34</a:t>
            </a:fld>
            <a:endParaRPr lang="zh-CN" altLang="zh-CN" smtClean="0">
              <a:latin typeface="Arial" pitchFamily="34" charset="0"/>
            </a:endParaRPr>
          </a:p>
        </p:txBody>
      </p:sp>
      <p:sp>
        <p:nvSpPr>
          <p:cNvPr id="37892" name="Rectangle 2"/>
          <p:cNvSpPr>
            <a:spLocks noGrp="1" noChangeArrowheads="1"/>
          </p:cNvSpPr>
          <p:nvPr>
            <p:ph type="title" idx="4294967295"/>
          </p:nvPr>
        </p:nvSpPr>
        <p:spPr>
          <a:xfrm>
            <a:off x="1150938" y="541338"/>
            <a:ext cx="7793037" cy="439737"/>
          </a:xfrm>
        </p:spPr>
        <p:txBody>
          <a:bodyPr anchor="ctr"/>
          <a:lstStyle/>
          <a:p>
            <a:pPr eaLnBrk="1" hangingPunct="1"/>
            <a:r>
              <a:rPr lang="en-US" altLang="zh-CN" smtClean="0">
                <a:latin typeface="Times New Roman" pitchFamily="18" charset="0"/>
              </a:rPr>
              <a:t>3.1  </a:t>
            </a:r>
            <a:r>
              <a:rPr lang="zh-CN" altLang="en-US" smtClean="0">
                <a:latin typeface="Times New Roman" pitchFamily="18" charset="0"/>
              </a:rPr>
              <a:t>词法分析器的功能</a:t>
            </a:r>
          </a:p>
        </p:txBody>
      </p:sp>
      <p:sp>
        <p:nvSpPr>
          <p:cNvPr id="1051651" name="Rectangle 3"/>
          <p:cNvSpPr>
            <a:spLocks noGrp="1" noChangeArrowheads="1"/>
          </p:cNvSpPr>
          <p:nvPr>
            <p:ph type="body" idx="4294967295"/>
          </p:nvPr>
        </p:nvSpPr>
        <p:spPr>
          <a:xfrm>
            <a:off x="395288" y="1773238"/>
            <a:ext cx="8569325" cy="4764087"/>
          </a:xfrm>
        </p:spPr>
        <p:txBody>
          <a:bodyPr/>
          <a:lstStyle/>
          <a:p>
            <a:pPr eaLnBrk="1" hangingPunct="1"/>
            <a:r>
              <a:rPr lang="zh-CN" altLang="en-US" smtClean="0">
                <a:latin typeface="Times New Roman" pitchFamily="18" charset="0"/>
              </a:rPr>
              <a:t>功能：输入源程序，输出单词符号</a:t>
            </a:r>
            <a:r>
              <a:rPr lang="en-US" altLang="zh-CN" smtClean="0">
                <a:latin typeface="Times New Roman" pitchFamily="18" charset="0"/>
              </a:rPr>
              <a:t>(token)</a:t>
            </a:r>
            <a:r>
              <a:rPr lang="zh-CN" altLang="en-US" smtClean="0">
                <a:latin typeface="Times New Roman" pitchFamily="18" charset="0"/>
              </a:rPr>
              <a:t>。即：把构成源程序的字符串转换成“等价的”单词</a:t>
            </a:r>
            <a:r>
              <a:rPr lang="en-US" altLang="zh-CN" smtClean="0">
                <a:latin typeface="Times New Roman" pitchFamily="18" charset="0"/>
              </a:rPr>
              <a:t>(</a:t>
            </a:r>
            <a:r>
              <a:rPr lang="zh-CN" altLang="en-US" smtClean="0">
                <a:latin typeface="Times New Roman" pitchFamily="18" charset="0"/>
              </a:rPr>
              <a:t>记号</a:t>
            </a:r>
            <a:r>
              <a:rPr lang="en-US" altLang="zh-CN" smtClean="0">
                <a:latin typeface="Times New Roman" pitchFamily="18" charset="0"/>
              </a:rPr>
              <a:t>)</a:t>
            </a:r>
            <a:r>
              <a:rPr lang="zh-CN" altLang="en-US" smtClean="0">
                <a:latin typeface="Times New Roman" pitchFamily="18" charset="0"/>
              </a:rPr>
              <a:t>序列</a:t>
            </a:r>
          </a:p>
          <a:p>
            <a:pPr lvl="1" eaLnBrk="1" hangingPunct="1"/>
            <a:r>
              <a:rPr lang="zh-CN" altLang="en-US" sz="3200" smtClean="0">
                <a:latin typeface="Times New Roman" pitchFamily="18" charset="0"/>
              </a:rPr>
              <a:t>根据词法规则识别及组合单词，进行词法检查</a:t>
            </a:r>
          </a:p>
          <a:p>
            <a:pPr lvl="1" eaLnBrk="1" hangingPunct="1"/>
            <a:r>
              <a:rPr lang="zh-CN" altLang="en-US" sz="3200" smtClean="0">
                <a:latin typeface="Times New Roman" pitchFamily="18" charset="0"/>
              </a:rPr>
              <a:t>对数字常数完成数字字符串到二进制数值的转换</a:t>
            </a:r>
          </a:p>
          <a:p>
            <a:pPr lvl="1" eaLnBrk="1" hangingPunct="1"/>
            <a:r>
              <a:rPr lang="zh-CN" altLang="en-US" sz="3200" smtClean="0">
                <a:latin typeface="Times New Roman" pitchFamily="18" charset="0"/>
              </a:rPr>
              <a:t>删去空格字符和注释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box(out)">
                                      <p:cBhvr>
                                        <p:cTn id="7" dur="500"/>
                                        <p:tgtEl>
                                          <p:spTgt spid="10516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1051651">
                                            <p:txEl>
                                              <p:pRg st="1" end="1"/>
                                            </p:txEl>
                                          </p:spTgt>
                                        </p:tgtEl>
                                        <p:attrNameLst>
                                          <p:attrName>style.visibility</p:attrName>
                                        </p:attrNameLst>
                                      </p:cBhvr>
                                      <p:to>
                                        <p:strVal val="visible"/>
                                      </p:to>
                                    </p:set>
                                    <p:animEffect transition="in" filter="box(out)">
                                      <p:cBhvr>
                                        <p:cTn id="10" dur="500"/>
                                        <p:tgtEl>
                                          <p:spTgt spid="105165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051651">
                                            <p:txEl>
                                              <p:pRg st="2" end="2"/>
                                            </p:txEl>
                                          </p:spTgt>
                                        </p:tgtEl>
                                        <p:attrNameLst>
                                          <p:attrName>style.visibility</p:attrName>
                                        </p:attrNameLst>
                                      </p:cBhvr>
                                      <p:to>
                                        <p:strVal val="visible"/>
                                      </p:to>
                                    </p:set>
                                    <p:animEffect transition="in" filter="box(out)">
                                      <p:cBhvr>
                                        <p:cTn id="13" dur="500"/>
                                        <p:tgtEl>
                                          <p:spTgt spid="105165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051651">
                                            <p:txEl>
                                              <p:pRg st="3" end="3"/>
                                            </p:txEl>
                                          </p:spTgt>
                                        </p:tgtEl>
                                        <p:attrNameLst>
                                          <p:attrName>style.visibility</p:attrName>
                                        </p:attrNameLst>
                                      </p:cBhvr>
                                      <p:to>
                                        <p:strVal val="visible"/>
                                      </p:to>
                                    </p:set>
                                    <p:animEffect transition="in" filter="box(out)">
                                      <p:cBhvr>
                                        <p:cTn id="16" dur="500"/>
                                        <p:tgtEl>
                                          <p:spTgt spid="105165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anose="020B0604020202020204" pitchFamily="34" charset="0"/>
              <a:buNone/>
            </a:pPr>
            <a:fld id="{06143084-A4D9-4793-AF14-2AD6767B31B9}" type="datetime1">
              <a:rPr altLang="en-US" smtClean="0">
                <a:ea typeface="宋体" pitchFamily="2" charset="-122"/>
              </a:rPr>
              <a:pPr>
                <a:buFont typeface="Arial" panose="020B0604020202020204" pitchFamily="34" charset="0"/>
                <a:buNone/>
              </a:pPr>
              <a:t></a:t>
            </a:fld>
            <a:endParaRPr lang="zh-CN" altLang="en-US" smtClean="0">
              <a:ea typeface="宋体" pitchFamily="2" charset="-122"/>
            </a:endParaRPr>
          </a:p>
        </p:txBody>
      </p:sp>
      <p:sp>
        <p:nvSpPr>
          <p:cNvPr id="38915" name="灯片编号占位符 3"/>
          <p:cNvSpPr>
            <a:spLocks noGrp="1" noChangeArrowheads="1"/>
          </p:cNvSpPr>
          <p:nvPr>
            <p:ph type="sldNum" sz="quarter" idx="12"/>
          </p:nvPr>
        </p:nvSpPr>
        <p:spPr bwMode="auto">
          <a:xfrm>
            <a:off x="6553200" y="6245225"/>
            <a:ext cx="2133600" cy="476250"/>
          </a:xfrm>
          <a:noFill/>
          <a:ln>
            <a:miter lim="800000"/>
            <a:headEnd/>
            <a:tailEnd/>
          </a:ln>
        </p:spPr>
        <p:txBody>
          <a:bodyPr/>
          <a:lstStyle/>
          <a:p>
            <a:fld id="{667BAA27-4159-499E-BBE0-A8FFDE5CD076}" type="slidenum">
              <a:rPr altLang="zh-CN" smtClean="0">
                <a:latin typeface="Arial" pitchFamily="34" charset="0"/>
              </a:rPr>
              <a:pPr/>
              <a:t>35</a:t>
            </a:fld>
            <a:endParaRPr lang="zh-CN" altLang="zh-CN" smtClean="0">
              <a:latin typeface="Arial" pitchFamily="34" charset="0"/>
            </a:endParaRPr>
          </a:p>
        </p:txBody>
      </p:sp>
      <p:sp>
        <p:nvSpPr>
          <p:cNvPr id="38916" name="Text Box 2"/>
          <p:cNvSpPr txBox="1">
            <a:spLocks noChangeArrowheads="1"/>
          </p:cNvSpPr>
          <p:nvPr/>
        </p:nvSpPr>
        <p:spPr bwMode="auto">
          <a:xfrm>
            <a:off x="107950" y="-26988"/>
            <a:ext cx="8812213" cy="1431926"/>
          </a:xfrm>
          <a:prstGeom prst="rect">
            <a:avLst/>
          </a:prstGeom>
          <a:noFill/>
          <a:ln w="9525">
            <a:noFill/>
            <a:miter lim="800000"/>
            <a:headEnd/>
            <a:tailEnd/>
          </a:ln>
        </p:spPr>
        <p:txBody>
          <a:bodyPr>
            <a:spAutoFit/>
          </a:bodyPr>
          <a:lstStyle/>
          <a:p>
            <a:pPr algn="ctr" eaLnBrk="1" hangingPunct="1">
              <a:buFont typeface="Arial" pitchFamily="34" charset="0"/>
              <a:buNone/>
            </a:pPr>
            <a:r>
              <a:rPr lang="en-US" altLang="zh-CN" sz="4400" b="1">
                <a:ea typeface="黑体" pitchFamily="49" charset="-122"/>
              </a:rPr>
              <a:t>    3.1.1 </a:t>
            </a:r>
            <a:r>
              <a:rPr lang="zh-CN" altLang="en-US" sz="4400" b="1">
                <a:ea typeface="黑体" pitchFamily="49" charset="-122"/>
              </a:rPr>
              <a:t>单词的分类与表示</a:t>
            </a:r>
          </a:p>
          <a:p>
            <a:pPr algn="ctr" eaLnBrk="1" hangingPunct="1">
              <a:buFont typeface="Arial" pitchFamily="34" charset="0"/>
              <a:buNone/>
            </a:pPr>
            <a:r>
              <a:rPr lang="en-US" altLang="zh-CN" sz="4400" b="1">
                <a:ea typeface="黑体" pitchFamily="49" charset="-122"/>
              </a:rPr>
              <a:t>&amp; 3.1.2 </a:t>
            </a:r>
            <a:r>
              <a:rPr lang="zh-CN" altLang="en-US" sz="4400" b="1">
                <a:ea typeface="黑体" pitchFamily="49" charset="-122"/>
              </a:rPr>
              <a:t>词法分析器的输出</a:t>
            </a:r>
            <a:r>
              <a:rPr lang="zh-CN" altLang="en-US" sz="1800" b="1"/>
              <a:t> </a:t>
            </a:r>
          </a:p>
        </p:txBody>
      </p:sp>
      <p:sp>
        <p:nvSpPr>
          <p:cNvPr id="1052675" name="AutoShape 3"/>
          <p:cNvSpPr>
            <a:spLocks noChangeArrowheads="1"/>
          </p:cNvSpPr>
          <p:nvPr/>
        </p:nvSpPr>
        <p:spPr bwMode="auto">
          <a:xfrm>
            <a:off x="179388" y="1557338"/>
            <a:ext cx="8856662" cy="4535487"/>
          </a:xfrm>
          <a:prstGeom prst="roundRect">
            <a:avLst>
              <a:gd name="adj" fmla="val 5435"/>
            </a:avLst>
          </a:prstGeom>
          <a:noFill/>
          <a:ln w="9525">
            <a:noFill/>
            <a:round/>
            <a:headEnd/>
            <a:tailEnd/>
          </a:ln>
        </p:spPr>
        <p:txBody>
          <a:bodyPr wrap="none" anchor="ctr"/>
          <a:lstStyle/>
          <a:p>
            <a:pPr eaLnBrk="1" hangingPunct="1">
              <a:lnSpc>
                <a:spcPct val="110000"/>
              </a:lnSpc>
              <a:buFont typeface="Arial" pitchFamily="34" charset="0"/>
              <a:buNone/>
            </a:pPr>
            <a:r>
              <a:rPr lang="zh-CN" altLang="en-US" sz="3600" b="1">
                <a:ea typeface="楷体_GB2312" pitchFamily="49" charset="-122"/>
              </a:rPr>
              <a:t>一、单词的种类</a:t>
            </a:r>
          </a:p>
          <a:p>
            <a:pPr eaLnBrk="1" hangingPunct="1">
              <a:lnSpc>
                <a:spcPct val="150000"/>
              </a:lnSpc>
              <a:buFont typeface="Arial" pitchFamily="34" charset="0"/>
              <a:buNone/>
            </a:pPr>
            <a:r>
              <a:rPr lang="zh-CN" altLang="en-US" sz="2800" b="1">
                <a:solidFill>
                  <a:srgbClr val="009900"/>
                </a:solidFill>
                <a:ea typeface="楷体_GB2312" pitchFamily="49" charset="-122"/>
              </a:rPr>
              <a:t>     </a:t>
            </a:r>
            <a:r>
              <a:rPr lang="en-US" altLang="zh-CN" sz="2800" b="1">
                <a:ea typeface="楷体_GB2312" pitchFamily="49" charset="-122"/>
              </a:rPr>
              <a:t>1. </a:t>
            </a:r>
            <a:r>
              <a:rPr lang="zh-CN" altLang="en-US" sz="2800" b="1">
                <a:ea typeface="楷体_GB2312" pitchFamily="49" charset="-122"/>
              </a:rPr>
              <a:t>关键字</a:t>
            </a:r>
            <a:r>
              <a:rPr lang="en-US" altLang="zh-CN" sz="2800" b="1">
                <a:ea typeface="楷体_GB2312" pitchFamily="49" charset="-122"/>
              </a:rPr>
              <a:t>:</a:t>
            </a:r>
            <a:r>
              <a:rPr lang="zh-CN" altLang="en-US" sz="2800" b="1">
                <a:ea typeface="楷体_GB2312" pitchFamily="49" charset="-122"/>
              </a:rPr>
              <a:t>也称基本字，</a:t>
            </a:r>
            <a:r>
              <a:rPr lang="en-US" altLang="zh-CN" sz="2800" b="1">
                <a:ea typeface="楷体_GB2312" pitchFamily="49" charset="-122"/>
              </a:rPr>
              <a:t>begin</a:t>
            </a:r>
            <a:r>
              <a:rPr lang="zh-CN" altLang="en-US" sz="2800" b="1">
                <a:ea typeface="楷体_GB2312" pitchFamily="49" charset="-122"/>
              </a:rPr>
              <a:t>、</a:t>
            </a:r>
            <a:r>
              <a:rPr lang="en-US" altLang="zh-CN" sz="2800" b="1">
                <a:ea typeface="楷体_GB2312" pitchFamily="49" charset="-122"/>
              </a:rPr>
              <a:t>end</a:t>
            </a:r>
            <a:r>
              <a:rPr lang="zh-CN" altLang="en-US" sz="2800" b="1">
                <a:ea typeface="楷体_GB2312" pitchFamily="49" charset="-122"/>
              </a:rPr>
              <a:t>、</a:t>
            </a:r>
            <a:r>
              <a:rPr lang="en-US" altLang="zh-CN" sz="2800" b="1">
                <a:ea typeface="楷体_GB2312" pitchFamily="49" charset="-122"/>
              </a:rPr>
              <a:t>for</a:t>
            </a:r>
            <a:r>
              <a:rPr lang="zh-CN" altLang="en-US" sz="2800" b="1">
                <a:ea typeface="楷体_GB2312" pitchFamily="49" charset="-122"/>
              </a:rPr>
              <a:t>、</a:t>
            </a:r>
            <a:r>
              <a:rPr lang="en-US" altLang="zh-CN" sz="2800" b="1">
                <a:ea typeface="楷体_GB2312" pitchFamily="49" charset="-122"/>
              </a:rPr>
              <a:t>do...</a:t>
            </a:r>
          </a:p>
          <a:p>
            <a:pPr lvl="1" eaLnBrk="1" hangingPunct="1">
              <a:lnSpc>
                <a:spcPct val="150000"/>
              </a:lnSpc>
              <a:buFont typeface="Arial" pitchFamily="34" charset="0"/>
              <a:buNone/>
            </a:pPr>
            <a:r>
              <a:rPr lang="en-US" altLang="zh-CN" sz="2800" b="1">
                <a:ea typeface="楷体_GB2312" pitchFamily="49" charset="-122"/>
              </a:rPr>
              <a:t>2. </a:t>
            </a:r>
            <a:r>
              <a:rPr lang="zh-CN" altLang="en-US" sz="2800" b="1">
                <a:ea typeface="楷体_GB2312" pitchFamily="49" charset="-122"/>
              </a:rPr>
              <a:t>标识符</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由用户定义，表示各种名字</a:t>
            </a:r>
          </a:p>
          <a:p>
            <a:pPr lvl="1" eaLnBrk="1" hangingPunct="1">
              <a:lnSpc>
                <a:spcPct val="150000"/>
              </a:lnSpc>
              <a:buFont typeface="Arial" pitchFamily="34" charset="0"/>
              <a:buNone/>
            </a:pPr>
            <a:r>
              <a:rPr lang="en-US" altLang="zh-CN" sz="2800" b="1">
                <a:ea typeface="楷体_GB2312" pitchFamily="49" charset="-122"/>
              </a:rPr>
              <a:t>3. </a:t>
            </a:r>
            <a:r>
              <a:rPr lang="zh-CN" altLang="en-US" sz="2800" b="1">
                <a:ea typeface="楷体_GB2312" pitchFamily="49" charset="-122"/>
              </a:rPr>
              <a:t>常数</a:t>
            </a:r>
            <a:r>
              <a:rPr lang="en-US" altLang="zh-CN" sz="2800" b="1">
                <a:ea typeface="楷体_GB2312" pitchFamily="49" charset="-122"/>
              </a:rPr>
              <a:t>:</a:t>
            </a:r>
            <a:r>
              <a:rPr lang="zh-CN" altLang="en-US" sz="2800" b="1">
                <a:ea typeface="楷体_GB2312" pitchFamily="49" charset="-122"/>
              </a:rPr>
              <a:t>整常数、实常数、布尔常数、字符串常数等</a:t>
            </a:r>
          </a:p>
          <a:p>
            <a:pPr lvl="1" eaLnBrk="1" hangingPunct="1">
              <a:lnSpc>
                <a:spcPct val="150000"/>
              </a:lnSpc>
              <a:buFont typeface="Arial" pitchFamily="34" charset="0"/>
              <a:buNone/>
            </a:pPr>
            <a:r>
              <a:rPr lang="en-US" altLang="zh-CN" sz="2800" b="1">
                <a:ea typeface="楷体_GB2312" pitchFamily="49" charset="-122"/>
              </a:rPr>
              <a:t>4. </a:t>
            </a:r>
            <a:r>
              <a:rPr lang="zh-CN" altLang="en-US" sz="2800" b="1">
                <a:ea typeface="楷体_GB2312" pitchFamily="49" charset="-122"/>
              </a:rPr>
              <a:t>运算符</a:t>
            </a:r>
            <a:r>
              <a:rPr lang="en-US" altLang="zh-CN" sz="2800" b="1">
                <a:ea typeface="楷体_GB2312" pitchFamily="49" charset="-122"/>
              </a:rPr>
              <a:t>:</a:t>
            </a:r>
            <a:r>
              <a:rPr lang="zh-CN" altLang="en-US" sz="2400" b="1">
                <a:ea typeface="楷体_GB2312" pitchFamily="49" charset="-122"/>
              </a:rPr>
              <a:t>算术运算符</a:t>
            </a:r>
            <a:r>
              <a:rPr lang="en-US" altLang="zh-CN" sz="2400" b="1">
                <a:ea typeface="楷体_GB2312" pitchFamily="49" charset="-122"/>
              </a:rPr>
              <a:t>+</a:t>
            </a:r>
            <a:r>
              <a:rPr lang="zh-CN" altLang="en-US" sz="2400" b="1">
                <a:ea typeface="楷体_GB2312" pitchFamily="49" charset="-122"/>
              </a:rPr>
              <a:t>、</a:t>
            </a:r>
            <a:r>
              <a:rPr lang="en-US" altLang="zh-CN" sz="2400" b="1">
                <a:ea typeface="楷体_GB2312" pitchFamily="49" charset="-122"/>
              </a:rPr>
              <a:t>-</a:t>
            </a:r>
            <a:r>
              <a:rPr lang="zh-CN" altLang="en-US" sz="2400" b="1">
                <a:ea typeface="楷体_GB2312" pitchFamily="49" charset="-122"/>
              </a:rPr>
              <a:t>、*、</a:t>
            </a:r>
            <a:r>
              <a:rPr lang="en-US" altLang="zh-CN" sz="2400" b="1">
                <a:ea typeface="楷体_GB2312" pitchFamily="49" charset="-122"/>
              </a:rPr>
              <a:t>/</a:t>
            </a:r>
            <a:r>
              <a:rPr lang="zh-CN" altLang="en-US" sz="2400" b="1">
                <a:ea typeface="楷体_GB2312" pitchFamily="49" charset="-122"/>
              </a:rPr>
              <a:t>等；逻辑运算符</a:t>
            </a:r>
            <a:r>
              <a:rPr lang="en-US" altLang="zh-CN" sz="2400" b="1">
                <a:ea typeface="楷体_GB2312" pitchFamily="49" charset="-122"/>
              </a:rPr>
              <a:t>not</a:t>
            </a:r>
            <a:r>
              <a:rPr lang="zh-CN" altLang="en-US" sz="2400" b="1">
                <a:ea typeface="楷体_GB2312" pitchFamily="49" charset="-122"/>
              </a:rPr>
              <a:t>、</a:t>
            </a:r>
            <a:r>
              <a:rPr lang="en-US" altLang="zh-CN" sz="2400" b="1">
                <a:ea typeface="楷体_GB2312" pitchFamily="49" charset="-122"/>
              </a:rPr>
              <a:t>or</a:t>
            </a:r>
          </a:p>
          <a:p>
            <a:pPr lvl="1" eaLnBrk="1" hangingPunct="1">
              <a:lnSpc>
                <a:spcPct val="150000"/>
              </a:lnSpc>
              <a:buFont typeface="Arial" pitchFamily="34" charset="0"/>
              <a:buNone/>
            </a:pPr>
            <a:r>
              <a:rPr lang="zh-CN" altLang="en-US" sz="2400" b="1">
                <a:ea typeface="楷体_GB2312" pitchFamily="49" charset="-122"/>
              </a:rPr>
              <a:t>与</a:t>
            </a:r>
            <a:r>
              <a:rPr lang="en-US" altLang="zh-CN" sz="2400" b="1">
                <a:ea typeface="楷体_GB2312" pitchFamily="49" charset="-122"/>
              </a:rPr>
              <a:t>and</a:t>
            </a:r>
            <a:r>
              <a:rPr lang="zh-CN" altLang="en-US" sz="2400" b="1">
                <a:ea typeface="楷体_GB2312" pitchFamily="49" charset="-122"/>
              </a:rPr>
              <a:t>等；关系运算符</a:t>
            </a:r>
            <a:r>
              <a:rPr lang="en-US" altLang="zh-CN" sz="2400" b="1">
                <a:ea typeface="楷体_GB2312" pitchFamily="49" charset="-122"/>
              </a:rPr>
              <a:t>=</a:t>
            </a:r>
            <a:r>
              <a:rPr lang="zh-CN" altLang="en-US" sz="2400" b="1">
                <a:ea typeface="楷体_GB2312" pitchFamily="49" charset="-122"/>
              </a:rPr>
              <a:t>、</a:t>
            </a:r>
            <a:r>
              <a:rPr lang="en-US" altLang="zh-CN" sz="2400" b="1">
                <a:ea typeface="楷体_GB2312" pitchFamily="49" charset="-122"/>
              </a:rPr>
              <a:t>&lt;&gt;</a:t>
            </a:r>
            <a:r>
              <a:rPr lang="zh-CN" altLang="en-US" sz="2400" b="1">
                <a:ea typeface="楷体_GB2312" pitchFamily="49" charset="-122"/>
              </a:rPr>
              <a:t>、</a:t>
            </a:r>
            <a:r>
              <a:rPr lang="zh-CN" altLang="en-US" sz="2400" b="1">
                <a:ea typeface="楷体_GB2312" pitchFamily="49" charset="-122"/>
                <a:sym typeface="Symbol" pitchFamily="18" charset="2"/>
              </a:rPr>
              <a:t></a:t>
            </a:r>
            <a:r>
              <a:rPr lang="zh-CN" altLang="en-US" sz="2400" b="1">
                <a:ea typeface="楷体_GB2312" pitchFamily="49" charset="-122"/>
              </a:rPr>
              <a:t>、</a:t>
            </a:r>
            <a:r>
              <a:rPr lang="zh-CN" altLang="en-US" sz="2400" b="1">
                <a:ea typeface="楷体_GB2312" pitchFamily="49" charset="-122"/>
                <a:sym typeface="Symbol" pitchFamily="18" charset="2"/>
              </a:rPr>
              <a:t></a:t>
            </a:r>
            <a:r>
              <a:rPr lang="zh-CN" altLang="en-US" sz="2400" b="1">
                <a:ea typeface="楷体_GB2312" pitchFamily="49" charset="-122"/>
              </a:rPr>
              <a:t>、</a:t>
            </a:r>
            <a:r>
              <a:rPr lang="zh-CN" altLang="en-US" sz="2400" b="1">
                <a:ea typeface="楷体_GB2312" pitchFamily="49" charset="-122"/>
                <a:sym typeface="Symbol" pitchFamily="18" charset="2"/>
              </a:rPr>
              <a:t></a:t>
            </a:r>
            <a:r>
              <a:rPr lang="zh-CN" altLang="en-US" sz="2400" b="1">
                <a:ea typeface="楷体_GB2312" pitchFamily="49" charset="-122"/>
              </a:rPr>
              <a:t>和</a:t>
            </a:r>
            <a:r>
              <a:rPr lang="zh-CN" altLang="en-US" sz="2400" b="1">
                <a:ea typeface="楷体_GB2312" pitchFamily="49" charset="-122"/>
                <a:sym typeface="Symbol" pitchFamily="18" charset="2"/>
              </a:rPr>
              <a:t></a:t>
            </a:r>
            <a:r>
              <a:rPr lang="zh-CN" altLang="en-US" sz="2400" b="1">
                <a:ea typeface="楷体_GB2312" pitchFamily="49" charset="-122"/>
              </a:rPr>
              <a:t>等</a:t>
            </a:r>
            <a:r>
              <a:rPr lang="zh-CN" altLang="en-US" sz="2800" b="1">
                <a:ea typeface="楷体_GB2312" pitchFamily="49" charset="-122"/>
              </a:rPr>
              <a:t> </a:t>
            </a:r>
          </a:p>
          <a:p>
            <a:pPr lvl="1" eaLnBrk="1" hangingPunct="1">
              <a:lnSpc>
                <a:spcPct val="150000"/>
              </a:lnSpc>
              <a:buFont typeface="Arial" pitchFamily="34" charset="0"/>
              <a:buNone/>
            </a:pPr>
            <a:r>
              <a:rPr lang="en-US" altLang="zh-CN" sz="2800" b="1">
                <a:ea typeface="楷体_GB2312" pitchFamily="49" charset="-122"/>
              </a:rPr>
              <a:t>5. </a:t>
            </a:r>
            <a:r>
              <a:rPr lang="zh-CN" altLang="en-US" sz="2800" b="1">
                <a:ea typeface="楷体_GB2312" pitchFamily="49" charset="-122"/>
              </a:rPr>
              <a:t>分界符</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2675">
                                            <p:txEl>
                                              <p:pRg st="0" end="0"/>
                                            </p:txEl>
                                          </p:spTgt>
                                        </p:tgtEl>
                                        <p:attrNameLst>
                                          <p:attrName>style.visibility</p:attrName>
                                        </p:attrNameLst>
                                      </p:cBhvr>
                                      <p:to>
                                        <p:strVal val="visible"/>
                                      </p:to>
                                    </p:set>
                                    <p:animEffect transition="in" filter="wipe(left)">
                                      <p:cBhvr>
                                        <p:cTn id="7" dur="500"/>
                                        <p:tgtEl>
                                          <p:spTgt spid="105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2675">
                                            <p:txEl>
                                              <p:pRg st="1" end="1"/>
                                            </p:txEl>
                                          </p:spTgt>
                                        </p:tgtEl>
                                        <p:attrNameLst>
                                          <p:attrName>style.visibility</p:attrName>
                                        </p:attrNameLst>
                                      </p:cBhvr>
                                      <p:to>
                                        <p:strVal val="visible"/>
                                      </p:to>
                                    </p:set>
                                    <p:animEffect transition="in" filter="wipe(left)">
                                      <p:cBhvr>
                                        <p:cTn id="12" dur="500"/>
                                        <p:tgtEl>
                                          <p:spTgt spid="105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2675">
                                            <p:txEl>
                                              <p:pRg st="2" end="2"/>
                                            </p:txEl>
                                          </p:spTgt>
                                        </p:tgtEl>
                                        <p:attrNameLst>
                                          <p:attrName>style.visibility</p:attrName>
                                        </p:attrNameLst>
                                      </p:cBhvr>
                                      <p:to>
                                        <p:strVal val="visible"/>
                                      </p:to>
                                    </p:set>
                                    <p:animEffect transition="in" filter="wipe(left)">
                                      <p:cBhvr>
                                        <p:cTn id="17" dur="500"/>
                                        <p:tgtEl>
                                          <p:spTgt spid="1052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2675">
                                            <p:txEl>
                                              <p:pRg st="3" end="3"/>
                                            </p:txEl>
                                          </p:spTgt>
                                        </p:tgtEl>
                                        <p:attrNameLst>
                                          <p:attrName>style.visibility</p:attrName>
                                        </p:attrNameLst>
                                      </p:cBhvr>
                                      <p:to>
                                        <p:strVal val="visible"/>
                                      </p:to>
                                    </p:set>
                                    <p:animEffect transition="in" filter="wipe(left)">
                                      <p:cBhvr>
                                        <p:cTn id="22" dur="500"/>
                                        <p:tgtEl>
                                          <p:spTgt spid="105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2675">
                                            <p:txEl>
                                              <p:pRg st="4" end="4"/>
                                            </p:txEl>
                                          </p:spTgt>
                                        </p:tgtEl>
                                        <p:attrNameLst>
                                          <p:attrName>style.visibility</p:attrName>
                                        </p:attrNameLst>
                                      </p:cBhvr>
                                      <p:to>
                                        <p:strVal val="visible"/>
                                      </p:to>
                                    </p:set>
                                    <p:animEffect transition="in" filter="wipe(left)">
                                      <p:cBhvr>
                                        <p:cTn id="27" dur="500"/>
                                        <p:tgtEl>
                                          <p:spTgt spid="1052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2675">
                                            <p:txEl>
                                              <p:pRg st="5" end="5"/>
                                            </p:txEl>
                                          </p:spTgt>
                                        </p:tgtEl>
                                        <p:attrNameLst>
                                          <p:attrName>style.visibility</p:attrName>
                                        </p:attrNameLst>
                                      </p:cBhvr>
                                      <p:to>
                                        <p:strVal val="visible"/>
                                      </p:to>
                                    </p:set>
                                    <p:animEffect transition="in" filter="wipe(left)">
                                      <p:cBhvr>
                                        <p:cTn id="32" dur="500"/>
                                        <p:tgtEl>
                                          <p:spTgt spid="10526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2675">
                                            <p:txEl>
                                              <p:pRg st="6" end="6"/>
                                            </p:txEl>
                                          </p:spTgt>
                                        </p:tgtEl>
                                        <p:attrNameLst>
                                          <p:attrName>style.visibility</p:attrName>
                                        </p:attrNameLst>
                                      </p:cBhvr>
                                      <p:to>
                                        <p:strVal val="visible"/>
                                      </p:to>
                                    </p:set>
                                    <p:animEffect transition="in" filter="wipe(left)">
                                      <p:cBhvr>
                                        <p:cTn id="37" dur="500"/>
                                        <p:tgtEl>
                                          <p:spTgt spid="1052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5"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anose="020B0604020202020204" pitchFamily="34" charset="0"/>
              <a:buNone/>
            </a:pPr>
            <a:fld id="{54EBD96C-FEB8-4DC6-9696-2A1A83079B14}" type="datetime1">
              <a:rPr altLang="en-US" smtClean="0">
                <a:ea typeface="宋体" pitchFamily="2" charset="-122"/>
              </a:rPr>
              <a:pPr>
                <a:buFont typeface="Arial" panose="020B0604020202020204" pitchFamily="34" charset="0"/>
                <a:buNone/>
              </a:pPr>
              <a:t></a:t>
            </a:fld>
            <a:endParaRPr lang="zh-CN" altLang="en-US" smtClean="0">
              <a:ea typeface="宋体" pitchFamily="2" charset="-122"/>
            </a:endParaRPr>
          </a:p>
        </p:txBody>
      </p:sp>
      <p:sp>
        <p:nvSpPr>
          <p:cNvPr id="7577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9784B26F-6B0D-4244-A2E0-C1E12684201D}" type="slidenum">
              <a:rPr altLang="zh-CN" smtClean="0">
                <a:latin typeface="Arial" pitchFamily="34" charset="0"/>
              </a:rPr>
              <a:pPr/>
              <a:t>36</a:t>
            </a:fld>
            <a:endParaRPr lang="zh-CN" altLang="zh-CN" smtClean="0">
              <a:latin typeface="Arial" pitchFamily="34" charset="0"/>
            </a:endParaRPr>
          </a:p>
        </p:txBody>
      </p:sp>
      <p:sp>
        <p:nvSpPr>
          <p:cNvPr id="75780" name="Rectangle 2"/>
          <p:cNvSpPr>
            <a:spLocks noGrp="1" noChangeArrowheads="1"/>
          </p:cNvSpPr>
          <p:nvPr>
            <p:ph type="title" idx="4294967295"/>
          </p:nvPr>
        </p:nvSpPr>
        <p:spPr>
          <a:xfrm>
            <a:off x="1150938" y="358775"/>
            <a:ext cx="7793037" cy="766763"/>
          </a:xfrm>
        </p:spPr>
        <p:txBody>
          <a:bodyPr anchor="ctr"/>
          <a:lstStyle/>
          <a:p>
            <a:pPr eaLnBrk="1" hangingPunct="1"/>
            <a:r>
              <a:rPr lang="zh-CN" altLang="en-US" smtClean="0">
                <a:latin typeface="Times New Roman" pitchFamily="18" charset="0"/>
              </a:rPr>
              <a:t>确定的有穷自动机的形式定义</a:t>
            </a:r>
          </a:p>
        </p:txBody>
      </p:sp>
      <p:sp>
        <p:nvSpPr>
          <p:cNvPr id="75781" name="Rectangle 3"/>
          <p:cNvSpPr>
            <a:spLocks noGrp="1" noChangeArrowheads="1"/>
          </p:cNvSpPr>
          <p:nvPr>
            <p:ph type="body" idx="4294967295"/>
          </p:nvPr>
        </p:nvSpPr>
        <p:spPr>
          <a:xfrm>
            <a:off x="457200" y="1668463"/>
            <a:ext cx="8229600" cy="4713287"/>
          </a:xfrm>
        </p:spPr>
        <p:txBody>
          <a:bodyPr/>
          <a:lstStyle/>
          <a:p>
            <a:pPr marL="609600" indent="-609600" eaLnBrk="1" hangingPunct="1">
              <a:spcBef>
                <a:spcPct val="0"/>
              </a:spcBef>
              <a:buFont typeface="Wingdings" pitchFamily="2" charset="2"/>
              <a:buNone/>
            </a:pPr>
            <a:r>
              <a:rPr lang="zh-CN" altLang="en-US" sz="2600" dirty="0" smtClean="0">
                <a:latin typeface="Times New Roman" pitchFamily="18" charset="0"/>
              </a:rPr>
              <a:t>定义</a:t>
            </a:r>
            <a:r>
              <a:rPr lang="en-US" altLang="zh-CN" sz="2600" dirty="0" smtClean="0">
                <a:latin typeface="Times New Roman" pitchFamily="18" charset="0"/>
              </a:rPr>
              <a:t>3.4 </a:t>
            </a:r>
            <a:r>
              <a:rPr lang="zh-CN" altLang="en-US" sz="2600" dirty="0" smtClean="0">
                <a:latin typeface="Times New Roman" pitchFamily="18" charset="0"/>
              </a:rPr>
              <a:t>一个</a:t>
            </a:r>
            <a:r>
              <a:rPr lang="zh-CN" altLang="en-US" sz="2600" dirty="0" smtClean="0">
                <a:solidFill>
                  <a:srgbClr val="FF0000"/>
                </a:solidFill>
                <a:latin typeface="Times New Roman" pitchFamily="18" charset="0"/>
              </a:rPr>
              <a:t>确定的有穷自动机</a:t>
            </a:r>
            <a:r>
              <a:rPr lang="zh-CN" altLang="en-US" sz="2600" dirty="0" smtClean="0">
                <a:latin typeface="Times New Roman" pitchFamily="18" charset="0"/>
              </a:rPr>
              <a:t> </a:t>
            </a:r>
            <a:r>
              <a:rPr lang="en-US" altLang="zh-CN" sz="2600" i="1" dirty="0" smtClean="0">
                <a:latin typeface="Times New Roman" pitchFamily="18" charset="0"/>
              </a:rPr>
              <a:t>M</a:t>
            </a:r>
            <a:r>
              <a:rPr lang="zh-CN" altLang="en-US" sz="2600" dirty="0" smtClean="0">
                <a:latin typeface="Times New Roman" pitchFamily="18" charset="0"/>
              </a:rPr>
              <a:t>（记作</a:t>
            </a:r>
            <a:r>
              <a:rPr lang="en-US" altLang="zh-CN" sz="2600" dirty="0" smtClean="0">
                <a:latin typeface="Times New Roman" pitchFamily="18" charset="0"/>
              </a:rPr>
              <a:t>DFA  </a:t>
            </a:r>
            <a:r>
              <a:rPr lang="en-US" altLang="zh-CN" sz="2600" i="1" dirty="0" smtClean="0">
                <a:latin typeface="Times New Roman" pitchFamily="18" charset="0"/>
              </a:rPr>
              <a:t>M</a:t>
            </a:r>
            <a:r>
              <a:rPr lang="zh-CN" altLang="en-US" sz="2600" dirty="0" smtClean="0">
                <a:latin typeface="Times New Roman" pitchFamily="18" charset="0"/>
              </a:rPr>
              <a:t>）是一个五元组</a:t>
            </a:r>
            <a:r>
              <a:rPr lang="zh-CN" altLang="en-US" sz="2600" i="1" dirty="0" smtClean="0">
                <a:latin typeface="Times New Roman" pitchFamily="18" charset="0"/>
              </a:rPr>
              <a:t>Ｍ</a:t>
            </a:r>
            <a:r>
              <a:rPr lang="zh-CN" altLang="en-US" sz="2600" dirty="0" smtClean="0">
                <a:latin typeface="Times New Roman" pitchFamily="18" charset="0"/>
              </a:rPr>
              <a:t>＝（</a:t>
            </a:r>
            <a:r>
              <a:rPr lang="zh-CN" altLang="en-US" sz="2600" i="1" dirty="0" smtClean="0">
                <a:latin typeface="Times New Roman" pitchFamily="18" charset="0"/>
              </a:rPr>
              <a:t>Ｑ</a:t>
            </a:r>
            <a:r>
              <a:rPr lang="zh-CN" altLang="en-US" sz="2600" dirty="0" smtClean="0">
                <a:latin typeface="Times New Roman" pitchFamily="18" charset="0"/>
              </a:rPr>
              <a:t>，</a:t>
            </a:r>
            <a:r>
              <a:rPr lang="en-US" altLang="zh-CN" sz="2600" dirty="0" smtClean="0">
                <a:latin typeface="Times New Roman" pitchFamily="18" charset="0"/>
              </a:rPr>
              <a:t>Σ</a:t>
            </a:r>
            <a:r>
              <a:rPr lang="zh-CN" altLang="en-US" sz="2600" dirty="0" smtClean="0">
                <a:latin typeface="Times New Roman" pitchFamily="18" charset="0"/>
              </a:rPr>
              <a:t>，</a:t>
            </a:r>
            <a:r>
              <a:rPr lang="en-US" altLang="zh-CN" sz="2600" i="1" dirty="0" smtClean="0">
                <a:latin typeface="Times New Roman" pitchFamily="18" charset="0"/>
              </a:rPr>
              <a:t>δ</a:t>
            </a:r>
            <a:r>
              <a:rPr lang="zh-CN" altLang="en-US" sz="2600" dirty="0" smtClean="0">
                <a:latin typeface="Times New Roman" pitchFamily="18" charset="0"/>
              </a:rPr>
              <a:t>，</a:t>
            </a:r>
            <a:r>
              <a:rPr lang="zh-CN" altLang="en-US" sz="2600" i="1" dirty="0" smtClean="0">
                <a:latin typeface="Times New Roman" pitchFamily="18" charset="0"/>
              </a:rPr>
              <a:t>ｑ</a:t>
            </a:r>
            <a:r>
              <a:rPr lang="en-US" altLang="zh-CN" sz="2600" baseline="-25000" dirty="0" smtClean="0">
                <a:latin typeface="Times New Roman" pitchFamily="18" charset="0"/>
              </a:rPr>
              <a:t>0</a:t>
            </a:r>
            <a:r>
              <a:rPr lang="zh-CN" altLang="en-US" sz="2600" dirty="0" smtClean="0">
                <a:latin typeface="Times New Roman" pitchFamily="18" charset="0"/>
              </a:rPr>
              <a:t>，</a:t>
            </a:r>
            <a:r>
              <a:rPr lang="zh-CN" altLang="en-US" sz="2600" i="1" dirty="0" smtClean="0">
                <a:latin typeface="Times New Roman" pitchFamily="18" charset="0"/>
              </a:rPr>
              <a:t>Ｆ</a:t>
            </a:r>
            <a:r>
              <a:rPr lang="zh-CN" altLang="en-US" sz="2600" dirty="0" smtClean="0">
                <a:latin typeface="Times New Roman" pitchFamily="18" charset="0"/>
              </a:rPr>
              <a:t>），其中</a:t>
            </a:r>
          </a:p>
          <a:p>
            <a:pPr marL="609600" indent="-609600" eaLnBrk="1" hangingPunct="1">
              <a:spcBef>
                <a:spcPct val="0"/>
              </a:spcBef>
              <a:buFont typeface="Wingdings" pitchFamily="2" charset="2"/>
              <a:buAutoNum type="circleNumDbPlain"/>
            </a:pPr>
            <a:r>
              <a:rPr lang="zh-CN" altLang="en-US" sz="2600" i="1" dirty="0" smtClean="0">
                <a:latin typeface="Times New Roman" pitchFamily="18" charset="0"/>
              </a:rPr>
              <a:t>Ｑ</a:t>
            </a:r>
            <a:r>
              <a:rPr lang="zh-CN" altLang="en-US" sz="2600" dirty="0" smtClean="0">
                <a:latin typeface="Times New Roman" pitchFamily="18" charset="0"/>
              </a:rPr>
              <a:t>是一个有穷状态集合。</a:t>
            </a:r>
          </a:p>
          <a:p>
            <a:pPr marL="609600" indent="-609600" eaLnBrk="1" hangingPunct="1">
              <a:spcBef>
                <a:spcPct val="0"/>
              </a:spcBef>
              <a:buFont typeface="Wingdings" pitchFamily="2" charset="2"/>
              <a:buAutoNum type="circleNumDbPlain"/>
            </a:pPr>
            <a:r>
              <a:rPr lang="en-US" altLang="zh-CN" sz="2600" dirty="0" smtClean="0">
                <a:latin typeface="Times New Roman" pitchFamily="18" charset="0"/>
              </a:rPr>
              <a:t>Σ</a:t>
            </a:r>
            <a:r>
              <a:rPr lang="zh-CN" altLang="en-US" sz="2600" dirty="0" smtClean="0">
                <a:latin typeface="Times New Roman" pitchFamily="18" charset="0"/>
              </a:rPr>
              <a:t>是一个字母表，它的每个元素称输入符号。</a:t>
            </a:r>
          </a:p>
          <a:p>
            <a:pPr marL="609600" indent="-609600" eaLnBrk="1" hangingPunct="1">
              <a:spcBef>
                <a:spcPct val="0"/>
              </a:spcBef>
              <a:buFont typeface="Wingdings" pitchFamily="2" charset="2"/>
              <a:buAutoNum type="circleNumDbPlain"/>
            </a:pPr>
            <a:r>
              <a:rPr lang="zh-CN" altLang="en-US" sz="2600" i="1" dirty="0" smtClean="0">
                <a:latin typeface="Times New Roman" pitchFamily="18" charset="0"/>
              </a:rPr>
              <a:t>ｑ</a:t>
            </a:r>
            <a:r>
              <a:rPr lang="en-US" altLang="zh-CN" sz="2600" baseline="-25000" dirty="0" smtClean="0">
                <a:latin typeface="Times New Roman" pitchFamily="18" charset="0"/>
              </a:rPr>
              <a:t>0</a:t>
            </a:r>
            <a:r>
              <a:rPr lang="en-US" altLang="zh-CN" sz="2600" dirty="0" smtClean="0">
                <a:latin typeface="Times New Roman" pitchFamily="18" charset="0"/>
              </a:rPr>
              <a:t>∈</a:t>
            </a:r>
            <a:r>
              <a:rPr lang="zh-CN" altLang="en-US" sz="2600" i="1" dirty="0" smtClean="0">
                <a:latin typeface="Times New Roman" pitchFamily="18" charset="0"/>
              </a:rPr>
              <a:t>Ｑ</a:t>
            </a:r>
            <a:r>
              <a:rPr lang="zh-CN" altLang="en-US" sz="2600" dirty="0" smtClean="0">
                <a:latin typeface="Times New Roman" pitchFamily="18" charset="0"/>
              </a:rPr>
              <a:t>，</a:t>
            </a:r>
            <a:r>
              <a:rPr lang="zh-CN" altLang="en-US" sz="2600" i="1" dirty="0" smtClean="0">
                <a:latin typeface="Times New Roman" pitchFamily="18" charset="0"/>
              </a:rPr>
              <a:t>ｑ</a:t>
            </a:r>
            <a:r>
              <a:rPr lang="en-US" altLang="zh-CN" sz="2600" baseline="-25000" dirty="0" smtClean="0">
                <a:latin typeface="Times New Roman" pitchFamily="18" charset="0"/>
              </a:rPr>
              <a:t>0  </a:t>
            </a:r>
            <a:r>
              <a:rPr lang="zh-CN" altLang="en-US" sz="2600" dirty="0" smtClean="0">
                <a:latin typeface="Times New Roman" pitchFamily="18" charset="0"/>
              </a:rPr>
              <a:t>称为初始状态。</a:t>
            </a:r>
          </a:p>
          <a:p>
            <a:pPr marL="609600" indent="-609600" eaLnBrk="1" hangingPunct="1">
              <a:spcBef>
                <a:spcPct val="0"/>
              </a:spcBef>
              <a:buFont typeface="Wingdings" pitchFamily="2" charset="2"/>
              <a:buAutoNum type="circleNumDbPlain"/>
            </a:pPr>
            <a:r>
              <a:rPr lang="zh-CN" altLang="en-US" sz="2600" i="1" dirty="0" smtClean="0">
                <a:latin typeface="Times New Roman" pitchFamily="18" charset="0"/>
              </a:rPr>
              <a:t>Ｆ</a:t>
            </a:r>
            <a:r>
              <a:rPr lang="zh-CN" altLang="en-US" sz="2800" dirty="0" smtClean="0"/>
              <a:t>⊆</a:t>
            </a:r>
            <a:r>
              <a:rPr lang="zh-CN" altLang="en-US" sz="2600" i="1" dirty="0" smtClean="0">
                <a:latin typeface="Times New Roman" pitchFamily="18" charset="0"/>
              </a:rPr>
              <a:t>Ｑ</a:t>
            </a:r>
            <a:r>
              <a:rPr lang="zh-CN" altLang="en-US" sz="2600" dirty="0" smtClean="0">
                <a:latin typeface="Times New Roman" pitchFamily="18" charset="0"/>
              </a:rPr>
              <a:t>，</a:t>
            </a:r>
            <a:r>
              <a:rPr lang="zh-CN" altLang="en-US" sz="2600" i="1" dirty="0" smtClean="0">
                <a:latin typeface="Times New Roman" pitchFamily="18" charset="0"/>
              </a:rPr>
              <a:t>Ｆ</a:t>
            </a:r>
            <a:r>
              <a:rPr lang="zh-CN" altLang="en-US" sz="2600" dirty="0" smtClean="0">
                <a:latin typeface="Times New Roman" pitchFamily="18" charset="0"/>
              </a:rPr>
              <a:t>称为终止状态集合。</a:t>
            </a:r>
          </a:p>
          <a:p>
            <a:pPr marL="609600" indent="-609600" eaLnBrk="1" hangingPunct="1">
              <a:spcBef>
                <a:spcPct val="0"/>
              </a:spcBef>
              <a:buFont typeface="Wingdings" pitchFamily="2" charset="2"/>
              <a:buAutoNum type="circleNumDbPlain"/>
            </a:pPr>
            <a:r>
              <a:rPr lang="en-US" altLang="zh-CN" sz="2600" i="1" dirty="0" smtClean="0">
                <a:latin typeface="Times New Roman" pitchFamily="18" charset="0"/>
              </a:rPr>
              <a:t>δ</a:t>
            </a:r>
            <a:r>
              <a:rPr lang="zh-CN" altLang="en-US" sz="2600" dirty="0" smtClean="0">
                <a:latin typeface="Times New Roman" pitchFamily="18" charset="0"/>
              </a:rPr>
              <a:t>是一个从</a:t>
            </a:r>
            <a:r>
              <a:rPr lang="zh-CN" altLang="en-US" sz="2600" i="1" dirty="0" smtClean="0">
                <a:latin typeface="Times New Roman" pitchFamily="18" charset="0"/>
              </a:rPr>
              <a:t>Ｑ</a:t>
            </a:r>
            <a:r>
              <a:rPr lang="en-US" altLang="zh-CN" sz="2600" dirty="0" smtClean="0">
                <a:latin typeface="Times New Roman" pitchFamily="18" charset="0"/>
              </a:rPr>
              <a:t>×Σ</a:t>
            </a:r>
            <a:r>
              <a:rPr lang="zh-CN" altLang="en-US" sz="2600" dirty="0" smtClean="0">
                <a:latin typeface="Times New Roman" pitchFamily="18" charset="0"/>
              </a:rPr>
              <a:t>到</a:t>
            </a:r>
            <a:r>
              <a:rPr lang="zh-CN" altLang="en-US" sz="2600" i="1" dirty="0" smtClean="0">
                <a:latin typeface="Times New Roman" pitchFamily="18" charset="0"/>
              </a:rPr>
              <a:t>Ｑ</a:t>
            </a:r>
            <a:r>
              <a:rPr lang="zh-CN" altLang="en-US" sz="2600" dirty="0" smtClean="0">
                <a:latin typeface="Times New Roman" pitchFamily="18" charset="0"/>
              </a:rPr>
              <a:t>的单值映射</a:t>
            </a:r>
          </a:p>
          <a:p>
            <a:pPr marL="609600" indent="-609600" eaLnBrk="1" hangingPunct="1">
              <a:spcBef>
                <a:spcPct val="0"/>
              </a:spcBef>
              <a:buFont typeface="Wingdings" pitchFamily="2" charset="2"/>
              <a:buNone/>
            </a:pPr>
            <a:r>
              <a:rPr lang="zh-CN" altLang="en-US" sz="2600" dirty="0" smtClean="0">
                <a:latin typeface="Times New Roman" pitchFamily="18" charset="0"/>
              </a:rPr>
              <a:t>   </a:t>
            </a:r>
            <a:r>
              <a:rPr lang="en-US" altLang="zh-CN" sz="2600" i="1" dirty="0" smtClean="0">
                <a:latin typeface="Times New Roman" pitchFamily="18" charset="0"/>
              </a:rPr>
              <a:t>δ</a:t>
            </a:r>
            <a:r>
              <a:rPr lang="en-US" altLang="zh-CN" sz="2600" dirty="0" smtClean="0">
                <a:latin typeface="Times New Roman" pitchFamily="18" charset="0"/>
              </a:rPr>
              <a:t>(</a:t>
            </a:r>
            <a:r>
              <a:rPr lang="en-US" altLang="zh-CN" sz="2600" i="1" dirty="0" smtClean="0">
                <a:latin typeface="Times New Roman" pitchFamily="18" charset="0"/>
              </a:rPr>
              <a:t>p</a:t>
            </a:r>
            <a:r>
              <a:rPr lang="zh-CN" altLang="en-US" sz="2600" dirty="0" smtClean="0">
                <a:latin typeface="Times New Roman" pitchFamily="18" charset="0"/>
              </a:rPr>
              <a:t>，</a:t>
            </a:r>
            <a:r>
              <a:rPr lang="en-US" altLang="zh-CN" sz="2600" i="1" dirty="0" smtClean="0">
                <a:latin typeface="Times New Roman" pitchFamily="18" charset="0"/>
              </a:rPr>
              <a:t>a</a:t>
            </a:r>
            <a:r>
              <a:rPr lang="en-US" altLang="zh-CN" sz="2600" dirty="0" smtClean="0">
                <a:latin typeface="Times New Roman" pitchFamily="18" charset="0"/>
              </a:rPr>
              <a:t>)</a:t>
            </a:r>
            <a:r>
              <a:rPr lang="zh-CN" altLang="en-US" sz="2600" dirty="0" smtClean="0">
                <a:latin typeface="Times New Roman" pitchFamily="18" charset="0"/>
              </a:rPr>
              <a:t>＝</a:t>
            </a:r>
            <a:r>
              <a:rPr lang="zh-CN" altLang="en-US" sz="2600" i="1" dirty="0" smtClean="0">
                <a:latin typeface="Times New Roman" pitchFamily="18" charset="0"/>
              </a:rPr>
              <a:t>ｑ</a:t>
            </a:r>
            <a:r>
              <a:rPr lang="zh-CN" altLang="en-US" sz="2600" dirty="0" smtClean="0">
                <a:latin typeface="Times New Roman" pitchFamily="18" charset="0"/>
              </a:rPr>
              <a:t>（</a:t>
            </a:r>
            <a:r>
              <a:rPr lang="en-US" altLang="zh-CN" sz="2600" i="1" dirty="0" smtClean="0">
                <a:latin typeface="Times New Roman" pitchFamily="18" charset="0"/>
              </a:rPr>
              <a:t>p</a:t>
            </a:r>
            <a:r>
              <a:rPr lang="en-US" altLang="zh-CN" sz="2600" dirty="0" smtClean="0">
                <a:latin typeface="Times New Roman" pitchFamily="18" charset="0"/>
              </a:rPr>
              <a:t>, </a:t>
            </a:r>
            <a:r>
              <a:rPr lang="en-US" altLang="zh-CN" sz="2600" i="1" dirty="0" smtClean="0">
                <a:latin typeface="Times New Roman" pitchFamily="18" charset="0"/>
              </a:rPr>
              <a:t>q</a:t>
            </a:r>
            <a:r>
              <a:rPr lang="en-US" altLang="zh-CN" sz="2600" dirty="0" smtClean="0">
                <a:latin typeface="Times New Roman" pitchFamily="18" charset="0"/>
              </a:rPr>
              <a:t>∈</a:t>
            </a:r>
            <a:r>
              <a:rPr lang="zh-CN" altLang="en-US" sz="2600" i="1" dirty="0" smtClean="0">
                <a:latin typeface="Times New Roman" pitchFamily="18" charset="0"/>
              </a:rPr>
              <a:t>Ｑ</a:t>
            </a:r>
            <a:r>
              <a:rPr lang="zh-CN" altLang="en-US" sz="2600" dirty="0" smtClean="0">
                <a:latin typeface="Times New Roman" pitchFamily="18" charset="0"/>
              </a:rPr>
              <a:t>，</a:t>
            </a:r>
            <a:r>
              <a:rPr lang="en-US" altLang="zh-CN" sz="2600" i="1" dirty="0" err="1" smtClean="0">
                <a:latin typeface="Times New Roman" pitchFamily="18" charset="0"/>
              </a:rPr>
              <a:t>a</a:t>
            </a:r>
            <a:r>
              <a:rPr lang="en-US" altLang="zh-CN" sz="2600" dirty="0" err="1" smtClean="0">
                <a:latin typeface="Times New Roman" pitchFamily="18" charset="0"/>
              </a:rPr>
              <a:t>∈Σ</a:t>
            </a:r>
            <a:r>
              <a:rPr lang="zh-CN" altLang="en-US" sz="2600" dirty="0" smtClean="0">
                <a:latin typeface="Times New Roman" pitchFamily="18" charset="0"/>
              </a:rPr>
              <a:t>）</a:t>
            </a:r>
          </a:p>
          <a:p>
            <a:pPr marL="609600" indent="-609600" eaLnBrk="1" hangingPunct="1">
              <a:spcBef>
                <a:spcPct val="0"/>
              </a:spcBef>
              <a:buFont typeface="Wingdings" pitchFamily="2" charset="2"/>
              <a:buNone/>
            </a:pPr>
            <a:r>
              <a:rPr lang="zh-CN" altLang="en-US" sz="2600" dirty="0" smtClean="0">
                <a:latin typeface="Times New Roman" pitchFamily="18" charset="0"/>
              </a:rPr>
              <a:t>    表示当前状态为</a:t>
            </a:r>
            <a:r>
              <a:rPr lang="en-US" altLang="zh-CN" sz="2600" i="1" dirty="0" smtClean="0">
                <a:latin typeface="Times New Roman" pitchFamily="18" charset="0"/>
              </a:rPr>
              <a:t>p</a:t>
            </a:r>
            <a:r>
              <a:rPr lang="en-US" altLang="zh-CN" sz="2600" dirty="0" smtClean="0">
                <a:latin typeface="Times New Roman" pitchFamily="18" charset="0"/>
              </a:rPr>
              <a:t>,</a:t>
            </a:r>
            <a:r>
              <a:rPr lang="zh-CN" altLang="en-US" sz="2600" dirty="0" smtClean="0">
                <a:latin typeface="Times New Roman" pitchFamily="18" charset="0"/>
              </a:rPr>
              <a:t>输入符号为</a:t>
            </a:r>
            <a:r>
              <a:rPr lang="en-US" altLang="zh-CN" sz="2600" i="1" dirty="0" smtClean="0">
                <a:latin typeface="Times New Roman" pitchFamily="18" charset="0"/>
              </a:rPr>
              <a:t>a</a:t>
            </a:r>
            <a:r>
              <a:rPr lang="zh-CN" altLang="en-US" sz="2600" dirty="0" smtClean="0">
                <a:latin typeface="Times New Roman" pitchFamily="18" charset="0"/>
              </a:rPr>
              <a:t>时，自动机将转换到下一个状态</a:t>
            </a:r>
            <a:r>
              <a:rPr lang="en-US" altLang="zh-CN" sz="2600" i="1" dirty="0" smtClean="0">
                <a:latin typeface="Times New Roman" pitchFamily="18" charset="0"/>
              </a:rPr>
              <a:t>q</a:t>
            </a:r>
            <a:r>
              <a:rPr lang="zh-CN" altLang="en-US" sz="2600" dirty="0" smtClean="0">
                <a:latin typeface="Times New Roman" pitchFamily="18" charset="0"/>
              </a:rPr>
              <a:t>，</a:t>
            </a:r>
            <a:r>
              <a:rPr lang="en-US" altLang="zh-CN" sz="2600" i="1" dirty="0" smtClean="0">
                <a:latin typeface="Times New Roman" pitchFamily="18" charset="0"/>
              </a:rPr>
              <a:t>q</a:t>
            </a:r>
            <a:r>
              <a:rPr lang="zh-CN" altLang="en-US" sz="2600" dirty="0" smtClean="0">
                <a:latin typeface="Times New Roman" pitchFamily="18" charset="0"/>
              </a:rPr>
              <a:t>称为</a:t>
            </a:r>
            <a:r>
              <a:rPr lang="en-US" altLang="zh-CN" sz="2600" i="1" dirty="0" smtClean="0">
                <a:latin typeface="Times New Roman" pitchFamily="18" charset="0"/>
              </a:rPr>
              <a:t>p</a:t>
            </a:r>
            <a:r>
              <a:rPr lang="zh-CN" altLang="en-US" sz="2600" dirty="0" smtClean="0">
                <a:latin typeface="Times New Roman" pitchFamily="18" charset="0"/>
              </a:rPr>
              <a:t>的一个后继。</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229825"/>
          <p:cNvSpPr>
            <a:spLocks noGrp="1" noChangeArrowheads="1"/>
          </p:cNvSpPr>
          <p:nvPr>
            <p:ph type="ctrTitle"/>
          </p:nvPr>
        </p:nvSpPr>
        <p:spPr>
          <a:xfrm>
            <a:off x="1187450" y="1412875"/>
            <a:ext cx="5472113" cy="1439863"/>
          </a:xfrm>
        </p:spPr>
        <p:txBody>
          <a:bodyPr/>
          <a:lstStyle/>
          <a:p>
            <a:pPr eaLnBrk="1" hangingPunct="1"/>
            <a:r>
              <a:rPr lang="zh-CN" altLang="en-US" sz="4800" smtClean="0"/>
              <a:t>第四章 自顶向下的</a:t>
            </a:r>
            <a:br>
              <a:rPr lang="zh-CN" altLang="en-US" sz="4800" smtClean="0"/>
            </a:br>
            <a:r>
              <a:rPr lang="zh-CN" altLang="en-US" sz="4800" smtClean="0"/>
              <a:t>语法分析</a:t>
            </a:r>
            <a:endParaRPr lang="en-US" altLang="zh-CN" sz="4800" smtClean="0"/>
          </a:p>
        </p:txBody>
      </p:sp>
      <p:sp>
        <p:nvSpPr>
          <p:cNvPr id="1229832" name="矩形 1229831"/>
          <p:cNvSpPr>
            <a:spLocks noChangeArrowheads="1"/>
          </p:cNvSpPr>
          <p:nvPr/>
        </p:nvSpPr>
        <p:spPr bwMode="auto">
          <a:xfrm>
            <a:off x="107950" y="3644900"/>
            <a:ext cx="8964613" cy="2520950"/>
          </a:xfrm>
          <a:prstGeom prst="rect">
            <a:avLst/>
          </a:prstGeom>
          <a:noFill/>
          <a:ln w="9525">
            <a:noFill/>
            <a:miter lim="800000"/>
            <a:headEnd/>
            <a:tailEnd/>
          </a:ln>
        </p:spPr>
        <p:txBody>
          <a:bodyPr lIns="92075" tIns="46038" rIns="92075" bIns="46038"/>
          <a:lstStyle/>
          <a:p>
            <a:pPr>
              <a:lnSpc>
                <a:spcPct val="90000"/>
              </a:lnSpc>
              <a:buFont typeface="Arial" pitchFamily="34" charset="0"/>
              <a:buNone/>
            </a:pPr>
            <a:r>
              <a:rPr lang="zh-CN" altLang="en-US" sz="2400" b="1">
                <a:solidFill>
                  <a:srgbClr val="FF0000"/>
                </a:solidFill>
                <a:latin typeface="楷体_GB2312" pitchFamily="49" charset="-122"/>
                <a:ea typeface="楷体_GB2312" pitchFamily="49" charset="-122"/>
              </a:rPr>
              <a:t>重点：</a:t>
            </a:r>
            <a:r>
              <a:rPr lang="zh-CN" altLang="en-US" sz="2400" b="1">
                <a:ea typeface="仿宋_GB2312" pitchFamily="49" charset="-122"/>
              </a:rPr>
              <a:t>自顶向下分析的基本思想，预测分析器总体结构，预测分析表的构造，递归下降分析法基本思想，简单算术表达式的递归下降分析器。</a:t>
            </a:r>
          </a:p>
          <a:p>
            <a:pPr>
              <a:lnSpc>
                <a:spcPct val="90000"/>
              </a:lnSpc>
              <a:buFont typeface="Arial" pitchFamily="34" charset="0"/>
              <a:buNone/>
            </a:pPr>
            <a:r>
              <a:rPr lang="zh-CN" altLang="en-US" sz="2400" b="1">
                <a:solidFill>
                  <a:srgbClr val="FF0000"/>
                </a:solidFill>
                <a:latin typeface="楷体_GB2312" pitchFamily="49" charset="-122"/>
                <a:ea typeface="楷体_GB2312" pitchFamily="49" charset="-122"/>
              </a:rPr>
              <a:t>难点：</a:t>
            </a:r>
            <a:r>
              <a:rPr lang="en-US" altLang="zh-CN" sz="2400" b="1">
                <a:latin typeface="仿宋_GB2312" pitchFamily="49" charset="-122"/>
                <a:ea typeface="仿宋_GB2312" pitchFamily="49" charset="-122"/>
              </a:rPr>
              <a:t>FIRST </a:t>
            </a:r>
            <a:r>
              <a:rPr lang="zh-CN" altLang="en-US" sz="2400" b="1">
                <a:latin typeface="仿宋_GB2312" pitchFamily="49" charset="-122"/>
                <a:ea typeface="仿宋_GB2312" pitchFamily="49" charset="-122"/>
              </a:rPr>
              <a:t>和 </a:t>
            </a:r>
            <a:r>
              <a:rPr lang="en-US" altLang="zh-CN" sz="2400" b="1">
                <a:latin typeface="仿宋_GB2312" pitchFamily="49" charset="-122"/>
                <a:ea typeface="仿宋_GB2312" pitchFamily="49" charset="-122"/>
              </a:rPr>
              <a:t>FOLLOW </a:t>
            </a:r>
            <a:r>
              <a:rPr lang="zh-CN" altLang="en-US" sz="2400" b="1">
                <a:latin typeface="仿宋_GB2312" pitchFamily="49" charset="-122"/>
                <a:ea typeface="仿宋_GB2312" pitchFamily="49" charset="-122"/>
              </a:rPr>
              <a:t>集的求法，对它们的理解以及在构造</a:t>
            </a:r>
            <a:r>
              <a:rPr lang="en-US" altLang="zh-CN" sz="2400" b="1">
                <a:latin typeface="仿宋_GB2312" pitchFamily="49" charset="-122"/>
                <a:ea typeface="仿宋_GB2312" pitchFamily="49" charset="-122"/>
              </a:rPr>
              <a:t>LL(1)</a:t>
            </a:r>
            <a:r>
              <a:rPr lang="zh-CN" altLang="en-US" sz="2400" b="1">
                <a:latin typeface="仿宋_GB2312" pitchFamily="49" charset="-122"/>
                <a:ea typeface="仿宋_GB2312" pitchFamily="49" charset="-122"/>
              </a:rPr>
              <a:t>分析表时的使用。递归子程序法中如何体现分析的结果。</a:t>
            </a:r>
            <a:endParaRPr lang="en-US" altLang="zh-CN" sz="2400" b="1">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832"/>
                                        </p:tgtEl>
                                        <p:attrNameLst>
                                          <p:attrName>style.visibility</p:attrName>
                                        </p:attrNameLst>
                                      </p:cBhvr>
                                      <p:to>
                                        <p:strVal val="visible"/>
                                      </p:to>
                                    </p:set>
                                    <p:anim calcmode="lin" valueType="num">
                                      <p:cBhvr additive="base">
                                        <p:cTn id="7" dur="500" fill="hold"/>
                                        <p:tgtEl>
                                          <p:spTgt spid="1229832"/>
                                        </p:tgtEl>
                                        <p:attrNameLst>
                                          <p:attrName>ppt_x</p:attrName>
                                        </p:attrNameLst>
                                      </p:cBhvr>
                                      <p:tavLst>
                                        <p:tav tm="0">
                                          <p:val>
                                            <p:strVal val="0-#ppt_w/2"/>
                                          </p:val>
                                        </p:tav>
                                        <p:tav tm="100000">
                                          <p:val>
                                            <p:strVal val="#ppt_x"/>
                                          </p:val>
                                        </p:tav>
                                      </p:tavLst>
                                    </p:anim>
                                    <p:anim calcmode="lin" valueType="num">
                                      <p:cBhvr additive="base">
                                        <p:cTn id="8" dur="500" fill="hold"/>
                                        <p:tgtEl>
                                          <p:spTgt spid="1229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3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DE2380D2-C7CE-4E81-AE83-F48C67E50294}" type="datetime1">
              <a:rPr lang="zh-CN" altLang="en-US" noProof="0" smtClean="0">
                <a:latin typeface="+mn-lt"/>
              </a:rPr>
              <a:pPr>
                <a:buFontTx/>
                <a:buNone/>
                <a:defRPr/>
              </a:pPr>
              <a:t>2022/6/21</a:t>
            </a:fld>
            <a:endParaRPr lang="en-US" altLang="zh-CN" noProof="0">
              <a:latin typeface="+mn-lt"/>
            </a:endParaRPr>
          </a:p>
        </p:txBody>
      </p:sp>
      <p:sp>
        <p:nvSpPr>
          <p:cNvPr id="3686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88B27230-3528-4CF9-A7E2-C71EB87D1CE8}" type="slidenum">
              <a:rPr lang="en-US" altLang="zh-CN" smtClean="0">
                <a:latin typeface="Arial" pitchFamily="34" charset="0"/>
              </a:rPr>
              <a:pPr/>
              <a:t>38</a:t>
            </a:fld>
            <a:endParaRPr lang="en-US" altLang="zh-CN" smtClean="0">
              <a:latin typeface="Arial" pitchFamily="34" charset="0"/>
            </a:endParaRPr>
          </a:p>
        </p:txBody>
      </p:sp>
      <p:sp>
        <p:nvSpPr>
          <p:cNvPr id="36868" name="Rectangle 2"/>
          <p:cNvSpPr>
            <a:spLocks noGrp="1" noChangeArrowheads="1"/>
          </p:cNvSpPr>
          <p:nvPr>
            <p:ph type="title" idx="4294967295"/>
          </p:nvPr>
        </p:nvSpPr>
        <p:spPr>
          <a:xfrm>
            <a:off x="1057275" y="260350"/>
            <a:ext cx="7331075" cy="792163"/>
          </a:xfrm>
        </p:spPr>
        <p:txBody>
          <a:bodyPr lIns="92075" tIns="46038" rIns="92075" bIns="46038" anchor="ctr"/>
          <a:lstStyle/>
          <a:p>
            <a:pPr eaLnBrk="1" hangingPunct="1"/>
            <a:r>
              <a:rPr lang="en-US" altLang="zh-CN" sz="4000" smtClean="0">
                <a:latin typeface="Times New Roman" pitchFamily="18" charset="0"/>
              </a:rPr>
              <a:t>4.2.2 </a:t>
            </a:r>
            <a:r>
              <a:rPr lang="zh-CN" altLang="en-US" sz="4000" smtClean="0"/>
              <a:t>对上下文无关文法的改造 </a:t>
            </a:r>
          </a:p>
        </p:txBody>
      </p:sp>
      <p:sp>
        <p:nvSpPr>
          <p:cNvPr id="2148355" name="Rectangle 3"/>
          <p:cNvSpPr>
            <a:spLocks noGrp="1" noChangeArrowheads="1"/>
          </p:cNvSpPr>
          <p:nvPr>
            <p:ph type="body" idx="4294967295"/>
          </p:nvPr>
        </p:nvSpPr>
        <p:spPr>
          <a:xfrm>
            <a:off x="381000" y="1557338"/>
            <a:ext cx="8223250" cy="5040312"/>
          </a:xfrm>
        </p:spPr>
        <p:txBody>
          <a:bodyPr lIns="92075" tIns="46038" rIns="92075" bIns="46038"/>
          <a:lstStyle/>
          <a:p>
            <a:pPr marL="812800" indent="-812800" eaLnBrk="1" hangingPunct="1">
              <a:buFont typeface="Wingdings" pitchFamily="2" charset="2"/>
              <a:buNone/>
            </a:pPr>
            <a:r>
              <a:rPr lang="en-US" altLang="zh-CN" sz="2400" smtClean="0">
                <a:latin typeface="Times New Roman" pitchFamily="18" charset="0"/>
              </a:rPr>
              <a:t>1.</a:t>
            </a:r>
            <a:r>
              <a:rPr lang="zh-CN" altLang="en-US" sz="2400" smtClean="0">
                <a:latin typeface="Times New Roman" pitchFamily="18" charset="0"/>
              </a:rPr>
              <a:t>消除二义性</a:t>
            </a:r>
          </a:p>
          <a:p>
            <a:pPr marL="1168400" lvl="1" indent="-711200" eaLnBrk="1" hangingPunct="1"/>
            <a:r>
              <a:rPr lang="zh-CN" altLang="en-US" sz="2400" smtClean="0">
                <a:latin typeface="Times New Roman" pitchFamily="18" charset="0"/>
              </a:rPr>
              <a:t>改造的方法就是通过引入新的语法变量等，使文法含有更多的信息。其实，许多二义性文法是由于概念不清，即语法变量的定义不明确导致的，此时通过引入新的语法变量即可消除文法的二义性。</a:t>
            </a:r>
          </a:p>
          <a:p>
            <a:pPr marL="1168400" lvl="1" indent="-711200" eaLnBrk="1" hangingPunct="1"/>
            <a:r>
              <a:rPr lang="en-US" altLang="zh-CN" sz="2400" smtClean="0">
                <a:latin typeface="Times New Roman" pitchFamily="18" charset="0"/>
                <a:ea typeface="宋体" pitchFamily="2" charset="-122"/>
              </a:rPr>
              <a:t>&lt;</a:t>
            </a:r>
            <a:r>
              <a:rPr lang="en-US" altLang="zh-CN" sz="2400" i="1" smtClean="0">
                <a:latin typeface="Times New Roman" pitchFamily="18" charset="0"/>
                <a:ea typeface="宋体" pitchFamily="2" charset="-122"/>
              </a:rPr>
              <a:t>stmt</a:t>
            </a:r>
            <a:r>
              <a:rPr lang="en-US" altLang="zh-CN" sz="2400" smtClean="0">
                <a:latin typeface="Times New Roman" pitchFamily="18" charset="0"/>
                <a:ea typeface="宋体" pitchFamily="2" charset="-122"/>
              </a:rPr>
              <a:t>&gt;→ if &lt;</a:t>
            </a:r>
            <a:r>
              <a:rPr lang="en-US" altLang="zh-CN" sz="2400" i="1" smtClean="0">
                <a:latin typeface="Times New Roman" pitchFamily="18" charset="0"/>
                <a:ea typeface="宋体" pitchFamily="2" charset="-122"/>
              </a:rPr>
              <a:t>expr</a:t>
            </a:r>
            <a:r>
              <a:rPr lang="en-US" altLang="zh-CN" sz="2400" smtClean="0">
                <a:latin typeface="Times New Roman" pitchFamily="18" charset="0"/>
                <a:ea typeface="宋体" pitchFamily="2" charset="-122"/>
              </a:rPr>
              <a:t>&gt; then &lt;</a:t>
            </a:r>
            <a:r>
              <a:rPr lang="en-US" altLang="zh-CN" sz="2400" i="1" smtClean="0">
                <a:latin typeface="Times New Roman" pitchFamily="18" charset="0"/>
                <a:ea typeface="宋体" pitchFamily="2" charset="-122"/>
              </a:rPr>
              <a:t>stmt</a:t>
            </a:r>
            <a:r>
              <a:rPr lang="en-US" altLang="zh-CN" sz="2400" smtClean="0">
                <a:latin typeface="Times New Roman" pitchFamily="18" charset="0"/>
                <a:ea typeface="宋体" pitchFamily="2" charset="-122"/>
              </a:rPr>
              <a:t>&gt;</a:t>
            </a:r>
          </a:p>
          <a:p>
            <a:pPr marL="1168400" lvl="1" indent="-711200" eaLnBrk="1" hangingPunct="1"/>
            <a:r>
              <a:rPr lang="en-US" altLang="zh-CN" sz="2400" smtClean="0">
                <a:latin typeface="Times New Roman" pitchFamily="18" charset="0"/>
                <a:ea typeface="宋体" pitchFamily="2" charset="-122"/>
              </a:rPr>
              <a:t>             |  if &lt;</a:t>
            </a:r>
            <a:r>
              <a:rPr lang="en-US" altLang="zh-CN" sz="2400" i="1" smtClean="0">
                <a:latin typeface="Times New Roman" pitchFamily="18" charset="0"/>
                <a:ea typeface="宋体" pitchFamily="2" charset="-122"/>
              </a:rPr>
              <a:t>expr</a:t>
            </a:r>
            <a:r>
              <a:rPr lang="en-US" altLang="zh-CN" sz="2400" smtClean="0">
                <a:latin typeface="Times New Roman" pitchFamily="18" charset="0"/>
                <a:ea typeface="宋体" pitchFamily="2" charset="-122"/>
              </a:rPr>
              <a:t>&gt; then &lt;</a:t>
            </a:r>
            <a:r>
              <a:rPr lang="en-US" altLang="zh-CN" sz="2400" i="1" smtClean="0">
                <a:latin typeface="Times New Roman" pitchFamily="18" charset="0"/>
                <a:ea typeface="宋体" pitchFamily="2" charset="-122"/>
              </a:rPr>
              <a:t>stmt</a:t>
            </a:r>
            <a:r>
              <a:rPr lang="en-US" altLang="zh-CN" sz="2400" smtClean="0">
                <a:latin typeface="Times New Roman" pitchFamily="18" charset="0"/>
                <a:ea typeface="宋体" pitchFamily="2" charset="-122"/>
              </a:rPr>
              <a:t>&gt; else &lt;</a:t>
            </a:r>
            <a:r>
              <a:rPr lang="en-US" altLang="zh-CN" sz="2400" i="1" smtClean="0">
                <a:latin typeface="Times New Roman" pitchFamily="18" charset="0"/>
                <a:ea typeface="宋体" pitchFamily="2" charset="-122"/>
              </a:rPr>
              <a:t>stmt</a:t>
            </a:r>
            <a:r>
              <a:rPr lang="en-US" altLang="zh-CN" sz="2400" smtClean="0">
                <a:latin typeface="Times New Roman" pitchFamily="18" charset="0"/>
                <a:ea typeface="宋体" pitchFamily="2" charset="-122"/>
              </a:rPr>
              <a:t>&gt;</a:t>
            </a:r>
          </a:p>
          <a:p>
            <a:pPr marL="1168400" lvl="1" indent="-711200" eaLnBrk="1" hangingPunct="1"/>
            <a:r>
              <a:rPr lang="en-US" altLang="zh-CN" sz="2400" smtClean="0">
                <a:latin typeface="Times New Roman" pitchFamily="18" charset="0"/>
                <a:ea typeface="宋体" pitchFamily="2" charset="-122"/>
              </a:rPr>
              <a:t>             |  other                                              (4.7)</a:t>
            </a:r>
          </a:p>
          <a:p>
            <a:pPr marL="1168400" lvl="1" indent="-711200" eaLnBrk="1" hangingPunct="1"/>
            <a:r>
              <a:rPr lang="zh-CN" altLang="en-US" sz="2400" smtClean="0">
                <a:latin typeface="Times New Roman" pitchFamily="18" charset="0"/>
              </a:rPr>
              <a:t>根据</a:t>
            </a:r>
            <a:r>
              <a:rPr lang="en-US" altLang="zh-CN" sz="2400" smtClean="0">
                <a:latin typeface="Times New Roman" pitchFamily="18" charset="0"/>
              </a:rPr>
              <a:t>if</a:t>
            </a:r>
            <a:r>
              <a:rPr lang="zh-CN" altLang="en-US" sz="2400" smtClean="0">
                <a:latin typeface="Times New Roman" pitchFamily="18" charset="0"/>
              </a:rPr>
              <a:t>语句中</a:t>
            </a:r>
            <a:r>
              <a:rPr lang="en-US" altLang="zh-CN" sz="2400" smtClean="0">
                <a:latin typeface="Times New Roman" pitchFamily="18" charset="0"/>
              </a:rPr>
              <a:t>else</a:t>
            </a:r>
            <a:r>
              <a:rPr lang="zh-CN" altLang="en-US" sz="2400" smtClean="0">
                <a:latin typeface="Times New Roman" pitchFamily="18" charset="0"/>
              </a:rPr>
              <a:t>与</a:t>
            </a:r>
            <a:r>
              <a:rPr lang="en-US" altLang="zh-CN" sz="2400" smtClean="0">
                <a:latin typeface="Times New Roman" pitchFamily="18" charset="0"/>
              </a:rPr>
              <a:t>then</a:t>
            </a:r>
            <a:r>
              <a:rPr lang="zh-CN" altLang="en-US" sz="2400" smtClean="0">
                <a:latin typeface="Times New Roman" pitchFamily="18" charset="0"/>
              </a:rPr>
              <a:t>配对情况将其分为配对的语句和不配对的语句两类。上述</a:t>
            </a:r>
            <a:r>
              <a:rPr lang="en-US" altLang="zh-CN" sz="2400" smtClean="0">
                <a:latin typeface="Times New Roman" pitchFamily="18" charset="0"/>
              </a:rPr>
              <a:t>if</a:t>
            </a:r>
            <a:r>
              <a:rPr lang="zh-CN" altLang="en-US" sz="2400" smtClean="0">
                <a:latin typeface="Times New Roman" pitchFamily="18" charset="0"/>
              </a:rPr>
              <a:t>语句的文法没有对这两个不同的概念加以区分，只是简单地将它们都定义为</a:t>
            </a:r>
            <a:r>
              <a:rPr lang="en-US" altLang="zh-CN" sz="2400" smtClean="0">
                <a:latin typeface="Times New Roman" pitchFamily="18" charset="0"/>
              </a:rPr>
              <a:t>&lt;stmt&gt;</a:t>
            </a:r>
            <a:r>
              <a:rPr lang="zh-CN" altLang="en-US" sz="2400" smtClean="0">
                <a:latin typeface="Times New Roman" pitchFamily="18" charset="0"/>
              </a:rPr>
              <a:t>，从而导致该文法是二义性的。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8355">
                                            <p:txEl>
                                              <p:pRg st="0" end="0"/>
                                            </p:txEl>
                                          </p:spTgt>
                                        </p:tgtEl>
                                        <p:attrNameLst>
                                          <p:attrName>style.visibility</p:attrName>
                                        </p:attrNameLst>
                                      </p:cBhvr>
                                      <p:to>
                                        <p:strVal val="visible"/>
                                      </p:to>
                                    </p:set>
                                    <p:animEffect transition="in" filter="slide(fromBottom)">
                                      <p:cBhvr>
                                        <p:cTn id="7" dur="500"/>
                                        <p:tgtEl>
                                          <p:spTgt spid="214835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8355">
                                            <p:txEl>
                                              <p:pRg st="1" end="1"/>
                                            </p:txEl>
                                          </p:spTgt>
                                        </p:tgtEl>
                                        <p:attrNameLst>
                                          <p:attrName>style.visibility</p:attrName>
                                        </p:attrNameLst>
                                      </p:cBhvr>
                                      <p:to>
                                        <p:strVal val="visible"/>
                                      </p:to>
                                    </p:set>
                                    <p:animEffect transition="in" filter="slide(fromBottom)">
                                      <p:cBhvr>
                                        <p:cTn id="10" dur="500"/>
                                        <p:tgtEl>
                                          <p:spTgt spid="2148355">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8355">
                                            <p:txEl>
                                              <p:pRg st="2" end="2"/>
                                            </p:txEl>
                                          </p:spTgt>
                                        </p:tgtEl>
                                        <p:attrNameLst>
                                          <p:attrName>style.visibility</p:attrName>
                                        </p:attrNameLst>
                                      </p:cBhvr>
                                      <p:to>
                                        <p:strVal val="visible"/>
                                      </p:to>
                                    </p:set>
                                    <p:animEffect transition="in" filter="slide(fromBottom)">
                                      <p:cBhvr>
                                        <p:cTn id="13" dur="500"/>
                                        <p:tgtEl>
                                          <p:spTgt spid="2148355">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8355">
                                            <p:txEl>
                                              <p:pRg st="3" end="3"/>
                                            </p:txEl>
                                          </p:spTgt>
                                        </p:tgtEl>
                                        <p:attrNameLst>
                                          <p:attrName>style.visibility</p:attrName>
                                        </p:attrNameLst>
                                      </p:cBhvr>
                                      <p:to>
                                        <p:strVal val="visible"/>
                                      </p:to>
                                    </p:set>
                                    <p:animEffect transition="in" filter="slide(fromBottom)">
                                      <p:cBhvr>
                                        <p:cTn id="16" dur="500"/>
                                        <p:tgtEl>
                                          <p:spTgt spid="2148355">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8355">
                                            <p:txEl>
                                              <p:pRg st="4" end="4"/>
                                            </p:txEl>
                                          </p:spTgt>
                                        </p:tgtEl>
                                        <p:attrNameLst>
                                          <p:attrName>style.visibility</p:attrName>
                                        </p:attrNameLst>
                                      </p:cBhvr>
                                      <p:to>
                                        <p:strVal val="visible"/>
                                      </p:to>
                                    </p:set>
                                    <p:animEffect transition="in" filter="slide(fromBottom)">
                                      <p:cBhvr>
                                        <p:cTn id="19" dur="500"/>
                                        <p:tgtEl>
                                          <p:spTgt spid="2148355">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48355">
                                            <p:txEl>
                                              <p:pRg st="5" end="5"/>
                                            </p:txEl>
                                          </p:spTgt>
                                        </p:tgtEl>
                                        <p:attrNameLst>
                                          <p:attrName>style.visibility</p:attrName>
                                        </p:attrNameLst>
                                      </p:cBhvr>
                                      <p:to>
                                        <p:strVal val="visible"/>
                                      </p:to>
                                    </p:set>
                                    <p:animEffect transition="in" filter="slide(fromBottom)">
                                      <p:cBhvr>
                                        <p:cTn id="22" dur="500"/>
                                        <p:tgtEl>
                                          <p:spTgt spid="214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D570501-59B1-4882-A435-D73CFDC5FF97}" type="datetime1">
              <a:rPr lang="zh-CN" altLang="en-US" noProof="0" smtClean="0">
                <a:latin typeface="+mn-lt"/>
              </a:rPr>
              <a:pPr>
                <a:buFontTx/>
                <a:buNone/>
                <a:defRPr/>
              </a:pPr>
              <a:t>2022/6/21</a:t>
            </a:fld>
            <a:endParaRPr lang="en-US" altLang="zh-CN" noProof="0">
              <a:latin typeface="+mn-lt"/>
            </a:endParaRPr>
          </a:p>
        </p:txBody>
      </p:sp>
      <p:sp>
        <p:nvSpPr>
          <p:cNvPr id="3789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B3C07758-8911-46A6-AA7F-51594D1CDFE8}" type="slidenum">
              <a:rPr lang="en-US" altLang="zh-CN" smtClean="0">
                <a:latin typeface="Arial" pitchFamily="34" charset="0"/>
              </a:rPr>
              <a:pPr/>
              <a:t>39</a:t>
            </a:fld>
            <a:endParaRPr lang="en-US" altLang="zh-CN" smtClean="0">
              <a:latin typeface="Arial" pitchFamily="34" charset="0"/>
            </a:endParaRPr>
          </a:p>
        </p:txBody>
      </p:sp>
      <p:sp>
        <p:nvSpPr>
          <p:cNvPr id="37892" name="Rectangle 2"/>
          <p:cNvSpPr>
            <a:spLocks noGrp="1" noChangeArrowheads="1"/>
          </p:cNvSpPr>
          <p:nvPr>
            <p:ph type="title" idx="4294967295"/>
          </p:nvPr>
        </p:nvSpPr>
        <p:spPr>
          <a:xfrm>
            <a:off x="1200150" y="404813"/>
            <a:ext cx="7404100" cy="792162"/>
          </a:xfrm>
        </p:spPr>
        <p:txBody>
          <a:bodyPr lIns="92075" tIns="46038" rIns="92075" bIns="46038" anchor="ctr"/>
          <a:lstStyle/>
          <a:p>
            <a:pPr eaLnBrk="1" hangingPunct="1"/>
            <a:r>
              <a:rPr lang="en-US" altLang="zh-CN" sz="4000" smtClean="0">
                <a:latin typeface="Times New Roman" pitchFamily="18" charset="0"/>
              </a:rPr>
              <a:t>4.2.2 </a:t>
            </a:r>
            <a:r>
              <a:rPr lang="zh-CN" altLang="en-US" sz="4000" smtClean="0"/>
              <a:t>对上下文无关文法的改造 </a:t>
            </a:r>
          </a:p>
        </p:txBody>
      </p:sp>
      <p:sp>
        <p:nvSpPr>
          <p:cNvPr id="2155523" name="Rectangle 3"/>
          <p:cNvSpPr>
            <a:spLocks noGrp="1" noChangeArrowheads="1"/>
          </p:cNvSpPr>
          <p:nvPr>
            <p:ph type="body" idx="4294967295"/>
          </p:nvPr>
        </p:nvSpPr>
        <p:spPr>
          <a:xfrm>
            <a:off x="381000" y="1412875"/>
            <a:ext cx="8534400" cy="5113338"/>
          </a:xfrm>
        </p:spPr>
        <p:txBody>
          <a:bodyPr lIns="92075" tIns="46038" rIns="92075" bIns="46038"/>
          <a:lstStyle/>
          <a:p>
            <a:pPr marL="812800" indent="-812800" eaLnBrk="1" hangingPunct="1">
              <a:buSzPct val="65000"/>
              <a:buFont typeface="Wingdings" pitchFamily="2" charset="2"/>
              <a:buNone/>
            </a:pPr>
            <a:r>
              <a:rPr lang="zh-CN" altLang="en-US" smtClean="0">
                <a:latin typeface="Times New Roman" pitchFamily="18" charset="0"/>
              </a:rPr>
              <a:t>引入语法变量</a:t>
            </a:r>
            <a:r>
              <a:rPr lang="en-US" altLang="zh-CN" smtClean="0">
                <a:solidFill>
                  <a:srgbClr val="FF0000"/>
                </a:solidFill>
                <a:latin typeface="Times New Roman" pitchFamily="18" charset="0"/>
              </a:rPr>
              <a:t>&lt;</a:t>
            </a:r>
            <a:r>
              <a:rPr lang="en-US" altLang="zh-CN" i="1" smtClean="0">
                <a:solidFill>
                  <a:srgbClr val="FF0000"/>
                </a:solidFill>
                <a:latin typeface="Times New Roman" pitchFamily="18" charset="0"/>
              </a:rPr>
              <a:t>unmathched</a:t>
            </a:r>
            <a:r>
              <a:rPr lang="en-US" altLang="zh-CN" smtClean="0">
                <a:solidFill>
                  <a:srgbClr val="FF0000"/>
                </a:solidFill>
                <a:latin typeface="Times New Roman" pitchFamily="18" charset="0"/>
              </a:rPr>
              <a:t>_</a:t>
            </a:r>
            <a:r>
              <a:rPr lang="en-US" altLang="zh-CN" i="1" smtClean="0">
                <a:solidFill>
                  <a:srgbClr val="FF0000"/>
                </a:solidFill>
                <a:latin typeface="Times New Roman" pitchFamily="18" charset="0"/>
              </a:rPr>
              <a:t>stmt</a:t>
            </a:r>
            <a:r>
              <a:rPr lang="en-US" altLang="zh-CN" smtClean="0">
                <a:solidFill>
                  <a:srgbClr val="FF0000"/>
                </a:solidFill>
                <a:latin typeface="Times New Roman" pitchFamily="18" charset="0"/>
              </a:rPr>
              <a:t>&gt;</a:t>
            </a:r>
            <a:r>
              <a:rPr lang="zh-CN" altLang="en-US" smtClean="0">
                <a:latin typeface="Times New Roman" pitchFamily="18" charset="0"/>
              </a:rPr>
              <a:t>来表示不配</a:t>
            </a:r>
          </a:p>
          <a:p>
            <a:pPr marL="812800" indent="-812800" eaLnBrk="1" hangingPunct="1">
              <a:buSzPct val="65000"/>
              <a:buFont typeface="Wingdings" pitchFamily="2" charset="2"/>
              <a:buNone/>
            </a:pPr>
            <a:r>
              <a:rPr lang="zh-CN" altLang="en-US" smtClean="0">
                <a:latin typeface="Times New Roman" pitchFamily="18" charset="0"/>
              </a:rPr>
              <a:t>对语句，</a:t>
            </a:r>
            <a:r>
              <a:rPr lang="en-US" altLang="zh-CN" smtClean="0">
                <a:solidFill>
                  <a:srgbClr val="FF0000"/>
                </a:solidFill>
                <a:latin typeface="Times New Roman" pitchFamily="18" charset="0"/>
              </a:rPr>
              <a:t>&lt;</a:t>
            </a:r>
            <a:r>
              <a:rPr lang="en-US" altLang="zh-CN" i="1" smtClean="0">
                <a:solidFill>
                  <a:srgbClr val="FF0000"/>
                </a:solidFill>
                <a:latin typeface="Times New Roman" pitchFamily="18" charset="0"/>
              </a:rPr>
              <a:t>matched</a:t>
            </a:r>
            <a:r>
              <a:rPr lang="en-US" altLang="zh-CN" smtClean="0">
                <a:solidFill>
                  <a:srgbClr val="FF0000"/>
                </a:solidFill>
                <a:latin typeface="Times New Roman" pitchFamily="18" charset="0"/>
              </a:rPr>
              <a:t>_</a:t>
            </a:r>
            <a:r>
              <a:rPr lang="en-US" altLang="zh-CN" i="1" smtClean="0">
                <a:solidFill>
                  <a:srgbClr val="FF0000"/>
                </a:solidFill>
                <a:latin typeface="Times New Roman" pitchFamily="18" charset="0"/>
              </a:rPr>
              <a:t>stmt</a:t>
            </a:r>
            <a:r>
              <a:rPr lang="en-US" altLang="zh-CN" smtClean="0">
                <a:solidFill>
                  <a:srgbClr val="FF0000"/>
                </a:solidFill>
                <a:latin typeface="Times New Roman" pitchFamily="18" charset="0"/>
              </a:rPr>
              <a:t>&gt;</a:t>
            </a:r>
            <a:r>
              <a:rPr lang="zh-CN" altLang="en-US" smtClean="0">
                <a:latin typeface="Times New Roman" pitchFamily="18" charset="0"/>
              </a:rPr>
              <a:t>表示配对语句 </a:t>
            </a:r>
          </a:p>
          <a:p>
            <a:pPr marL="1168400" lvl="1" indent="-711200" eaLnBrk="1" hangingPunct="1"/>
            <a:r>
              <a:rPr lang="en-US" altLang="zh-CN" smtClean="0">
                <a:latin typeface="Times New Roman" pitchFamily="18" charset="0"/>
                <a:ea typeface="宋体" pitchFamily="2" charset="-122"/>
              </a:rPr>
              <a:t>&lt;</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 &lt;</a:t>
            </a:r>
            <a:r>
              <a:rPr lang="en-US" altLang="zh-CN" i="1" smtClean="0">
                <a:latin typeface="Times New Roman" pitchFamily="18" charset="0"/>
                <a:ea typeface="宋体" pitchFamily="2" charset="-122"/>
              </a:rPr>
              <a:t>matched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a:t>
            </a:r>
            <a:endParaRPr lang="en-US" altLang="zh-CN" i="1" smtClean="0">
              <a:latin typeface="Times New Roman" pitchFamily="18" charset="0"/>
              <a:ea typeface="宋体" pitchFamily="2" charset="-122"/>
            </a:endParaRPr>
          </a:p>
          <a:p>
            <a:pPr marL="1168400" lvl="1" indent="-711200" eaLnBrk="1" hangingPunct="1">
              <a:buFont typeface="Wingdings" pitchFamily="2" charset="2"/>
              <a:buNone/>
            </a:pPr>
            <a:r>
              <a:rPr lang="en-US" altLang="zh-CN" i="1" smtClean="0">
                <a:latin typeface="Times New Roman" pitchFamily="18" charset="0"/>
                <a:ea typeface="宋体" pitchFamily="2" charset="-122"/>
              </a:rPr>
              <a:t>                     </a:t>
            </a:r>
            <a:r>
              <a:rPr lang="en-US" altLang="zh-CN" smtClean="0">
                <a:latin typeface="Times New Roman" pitchFamily="18" charset="0"/>
                <a:ea typeface="宋体" pitchFamily="2" charset="-122"/>
              </a:rPr>
              <a:t>|  &lt;</a:t>
            </a:r>
            <a:r>
              <a:rPr lang="en-US" altLang="zh-CN" i="1" smtClean="0">
                <a:latin typeface="Times New Roman" pitchFamily="18" charset="0"/>
                <a:ea typeface="宋体" pitchFamily="2" charset="-122"/>
              </a:rPr>
              <a:t>unmathched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a:t>
            </a:r>
          </a:p>
          <a:p>
            <a:pPr marL="1168400" lvl="1" indent="-711200" eaLnBrk="1" hangingPunct="1"/>
            <a:r>
              <a:rPr lang="en-US" altLang="zh-CN" smtClean="0">
                <a:latin typeface="Times New Roman" pitchFamily="18" charset="0"/>
                <a:ea typeface="宋体" pitchFamily="2" charset="-122"/>
              </a:rPr>
              <a:t>&lt;</a:t>
            </a:r>
            <a:r>
              <a:rPr lang="en-US" altLang="zh-CN" i="1" smtClean="0">
                <a:latin typeface="Times New Roman" pitchFamily="18" charset="0"/>
                <a:ea typeface="宋体" pitchFamily="2" charset="-122"/>
              </a:rPr>
              <a:t>matched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 if &lt;</a:t>
            </a:r>
            <a:r>
              <a:rPr lang="en-US" altLang="zh-CN" i="1" smtClean="0">
                <a:latin typeface="Times New Roman" pitchFamily="18" charset="0"/>
                <a:ea typeface="宋体" pitchFamily="2" charset="-122"/>
              </a:rPr>
              <a:t>expr</a:t>
            </a:r>
            <a:r>
              <a:rPr lang="en-US" altLang="zh-CN" smtClean="0">
                <a:latin typeface="Times New Roman" pitchFamily="18" charset="0"/>
                <a:ea typeface="宋体" pitchFamily="2" charset="-122"/>
              </a:rPr>
              <a:t>&gt; then &lt;</a:t>
            </a:r>
            <a:r>
              <a:rPr lang="en-US" altLang="zh-CN" i="1" smtClean="0">
                <a:latin typeface="Times New Roman" pitchFamily="18" charset="0"/>
                <a:ea typeface="宋体" pitchFamily="2" charset="-122"/>
              </a:rPr>
              <a:t>matched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 else &lt;</a:t>
            </a:r>
            <a:r>
              <a:rPr lang="en-US" altLang="zh-CN" i="1" smtClean="0">
                <a:latin typeface="Times New Roman" pitchFamily="18" charset="0"/>
                <a:ea typeface="宋体" pitchFamily="2" charset="-122"/>
              </a:rPr>
              <a:t>matched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a:t>
            </a:r>
            <a:endParaRPr lang="en-US" altLang="zh-CN" i="1" smtClean="0">
              <a:latin typeface="Times New Roman" pitchFamily="18" charset="0"/>
              <a:ea typeface="宋体" pitchFamily="2" charset="-122"/>
            </a:endParaRPr>
          </a:p>
          <a:p>
            <a:pPr marL="1168400" lvl="1" indent="-711200" eaLnBrk="1" hangingPunct="1">
              <a:buFont typeface="Wingdings" pitchFamily="2" charset="2"/>
              <a:buNone/>
            </a:pPr>
            <a:r>
              <a:rPr lang="en-US" altLang="zh-CN" i="1" smtClean="0">
                <a:latin typeface="Times New Roman" pitchFamily="18" charset="0"/>
                <a:ea typeface="宋体" pitchFamily="2" charset="-122"/>
              </a:rPr>
              <a:t>                     </a:t>
            </a:r>
            <a:r>
              <a:rPr lang="en-US" altLang="zh-CN" smtClean="0">
                <a:latin typeface="Times New Roman" pitchFamily="18" charset="0"/>
                <a:ea typeface="宋体" pitchFamily="2" charset="-122"/>
              </a:rPr>
              <a:t>|  other</a:t>
            </a:r>
          </a:p>
          <a:p>
            <a:pPr marL="1168400" lvl="1" indent="-711200" eaLnBrk="1" hangingPunct="1"/>
            <a:r>
              <a:rPr lang="en-US" altLang="zh-CN" smtClean="0">
                <a:latin typeface="Times New Roman" pitchFamily="18" charset="0"/>
                <a:ea typeface="宋体" pitchFamily="2" charset="-122"/>
              </a:rPr>
              <a:t>&lt;</a:t>
            </a:r>
            <a:r>
              <a:rPr lang="en-US" altLang="zh-CN" i="1" smtClean="0">
                <a:latin typeface="Times New Roman" pitchFamily="18" charset="0"/>
                <a:ea typeface="宋体" pitchFamily="2" charset="-122"/>
              </a:rPr>
              <a:t>unmathched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 if &lt;</a:t>
            </a:r>
            <a:r>
              <a:rPr lang="en-US" altLang="zh-CN" i="1" smtClean="0">
                <a:latin typeface="Times New Roman" pitchFamily="18" charset="0"/>
                <a:ea typeface="宋体" pitchFamily="2" charset="-122"/>
              </a:rPr>
              <a:t>expr</a:t>
            </a:r>
            <a:r>
              <a:rPr lang="en-US" altLang="zh-CN" smtClean="0">
                <a:latin typeface="Times New Roman" pitchFamily="18" charset="0"/>
                <a:ea typeface="宋体" pitchFamily="2" charset="-122"/>
              </a:rPr>
              <a:t>&gt; then &lt;</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a:t>
            </a:r>
            <a:endParaRPr lang="en-US" altLang="zh-CN" i="1" smtClean="0">
              <a:latin typeface="Times New Roman" pitchFamily="18" charset="0"/>
              <a:ea typeface="宋体" pitchFamily="2" charset="-122"/>
            </a:endParaRPr>
          </a:p>
          <a:p>
            <a:pPr marL="1168400" lvl="1" indent="-711200" eaLnBrk="1" hangingPunct="1">
              <a:buFont typeface="Wingdings" pitchFamily="2" charset="2"/>
              <a:buNone/>
            </a:pPr>
            <a:r>
              <a:rPr lang="en-US" altLang="zh-CN" i="1" smtClean="0">
                <a:latin typeface="Times New Roman" pitchFamily="18" charset="0"/>
                <a:ea typeface="宋体" pitchFamily="2" charset="-122"/>
              </a:rPr>
              <a:t>                     </a:t>
            </a:r>
            <a:r>
              <a:rPr lang="en-US" altLang="zh-CN" smtClean="0">
                <a:latin typeface="Times New Roman" pitchFamily="18" charset="0"/>
                <a:ea typeface="宋体" pitchFamily="2" charset="-122"/>
              </a:rPr>
              <a:t>|  if &lt;</a:t>
            </a:r>
            <a:r>
              <a:rPr lang="en-US" altLang="zh-CN" i="1" smtClean="0">
                <a:latin typeface="Times New Roman" pitchFamily="18" charset="0"/>
                <a:ea typeface="宋体" pitchFamily="2" charset="-122"/>
              </a:rPr>
              <a:t>expr</a:t>
            </a:r>
            <a:r>
              <a:rPr lang="en-US" altLang="zh-CN" smtClean="0">
                <a:latin typeface="Times New Roman" pitchFamily="18" charset="0"/>
                <a:ea typeface="宋体" pitchFamily="2" charset="-122"/>
              </a:rPr>
              <a:t>&gt; then &lt;</a:t>
            </a:r>
            <a:r>
              <a:rPr lang="en-US" altLang="zh-CN" i="1" smtClean="0">
                <a:latin typeface="Times New Roman" pitchFamily="18" charset="0"/>
                <a:ea typeface="宋体" pitchFamily="2" charset="-122"/>
              </a:rPr>
              <a:t>matched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a:t>
            </a:r>
            <a:r>
              <a:rPr lang="en-US" altLang="zh-CN" i="1" smtClean="0">
                <a:latin typeface="Times New Roman" pitchFamily="18" charset="0"/>
                <a:ea typeface="宋体" pitchFamily="2" charset="-122"/>
              </a:rPr>
              <a:t> </a:t>
            </a:r>
            <a:r>
              <a:rPr lang="en-US" altLang="zh-CN" smtClean="0">
                <a:latin typeface="Times New Roman" pitchFamily="18" charset="0"/>
                <a:ea typeface="宋体" pitchFamily="2" charset="-122"/>
              </a:rPr>
              <a:t>else &lt;</a:t>
            </a:r>
            <a:r>
              <a:rPr lang="en-US" altLang="zh-CN" i="1" smtClean="0">
                <a:latin typeface="Times New Roman" pitchFamily="18" charset="0"/>
                <a:ea typeface="宋体" pitchFamily="2" charset="-122"/>
              </a:rPr>
              <a:t>unmathched</a:t>
            </a:r>
            <a:r>
              <a:rPr lang="en-US" altLang="zh-CN" smtClean="0">
                <a:latin typeface="Times New Roman" pitchFamily="18" charset="0"/>
                <a:ea typeface="宋体" pitchFamily="2" charset="-122"/>
              </a:rPr>
              <a:t>_</a:t>
            </a:r>
            <a:r>
              <a:rPr lang="en-US" altLang="zh-CN" i="1" smtClean="0">
                <a:latin typeface="Times New Roman" pitchFamily="18" charset="0"/>
                <a:ea typeface="宋体" pitchFamily="2" charset="-122"/>
              </a:rPr>
              <a:t>stmt</a:t>
            </a:r>
            <a:r>
              <a:rPr lang="en-US" altLang="zh-CN" smtClean="0">
                <a:latin typeface="Times New Roman" pitchFamily="18" charset="0"/>
                <a:ea typeface="宋体" pitchFamily="2"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5523">
                                            <p:txEl>
                                              <p:pRg st="0" end="0"/>
                                            </p:txEl>
                                          </p:spTgt>
                                        </p:tgtEl>
                                        <p:attrNameLst>
                                          <p:attrName>style.visibility</p:attrName>
                                        </p:attrNameLst>
                                      </p:cBhvr>
                                      <p:to>
                                        <p:strVal val="visible"/>
                                      </p:to>
                                    </p:set>
                                    <p:animEffect transition="in" filter="slide(fromBottom)">
                                      <p:cBhvr>
                                        <p:cTn id="7" dur="500"/>
                                        <p:tgtEl>
                                          <p:spTgt spid="215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5523">
                                            <p:txEl>
                                              <p:pRg st="1" end="1"/>
                                            </p:txEl>
                                          </p:spTgt>
                                        </p:tgtEl>
                                        <p:attrNameLst>
                                          <p:attrName>style.visibility</p:attrName>
                                        </p:attrNameLst>
                                      </p:cBhvr>
                                      <p:to>
                                        <p:strVal val="visible"/>
                                      </p:to>
                                    </p:set>
                                    <p:animEffect transition="in" filter="slide(fromBottom)">
                                      <p:cBhvr>
                                        <p:cTn id="12" dur="500"/>
                                        <p:tgtEl>
                                          <p:spTgt spid="215552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55523">
                                            <p:txEl>
                                              <p:pRg st="2" end="2"/>
                                            </p:txEl>
                                          </p:spTgt>
                                        </p:tgtEl>
                                        <p:attrNameLst>
                                          <p:attrName>style.visibility</p:attrName>
                                        </p:attrNameLst>
                                      </p:cBhvr>
                                      <p:to>
                                        <p:strVal val="visible"/>
                                      </p:to>
                                    </p:set>
                                    <p:animEffect transition="in" filter="slide(fromBottom)">
                                      <p:cBhvr>
                                        <p:cTn id="15" dur="500"/>
                                        <p:tgtEl>
                                          <p:spTgt spid="2155523">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55523">
                                            <p:txEl>
                                              <p:pRg st="3" end="3"/>
                                            </p:txEl>
                                          </p:spTgt>
                                        </p:tgtEl>
                                        <p:attrNameLst>
                                          <p:attrName>style.visibility</p:attrName>
                                        </p:attrNameLst>
                                      </p:cBhvr>
                                      <p:to>
                                        <p:strVal val="visible"/>
                                      </p:to>
                                    </p:set>
                                    <p:animEffect transition="in" filter="slide(fromBottom)">
                                      <p:cBhvr>
                                        <p:cTn id="18" dur="500"/>
                                        <p:tgtEl>
                                          <p:spTgt spid="2155523">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55523">
                                            <p:txEl>
                                              <p:pRg st="4" end="4"/>
                                            </p:txEl>
                                          </p:spTgt>
                                        </p:tgtEl>
                                        <p:attrNameLst>
                                          <p:attrName>style.visibility</p:attrName>
                                        </p:attrNameLst>
                                      </p:cBhvr>
                                      <p:to>
                                        <p:strVal val="visible"/>
                                      </p:to>
                                    </p:set>
                                    <p:animEffect transition="in" filter="slide(fromBottom)">
                                      <p:cBhvr>
                                        <p:cTn id="21" dur="500"/>
                                        <p:tgtEl>
                                          <p:spTgt spid="215552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155523">
                                            <p:txEl>
                                              <p:pRg st="5" end="5"/>
                                            </p:txEl>
                                          </p:spTgt>
                                        </p:tgtEl>
                                        <p:attrNameLst>
                                          <p:attrName>style.visibility</p:attrName>
                                        </p:attrNameLst>
                                      </p:cBhvr>
                                      <p:to>
                                        <p:strVal val="visible"/>
                                      </p:to>
                                    </p:set>
                                    <p:animEffect transition="in" filter="slide(fromBottom)">
                                      <p:cBhvr>
                                        <p:cTn id="24" dur="500"/>
                                        <p:tgtEl>
                                          <p:spTgt spid="2155523">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55523">
                                            <p:txEl>
                                              <p:pRg st="6" end="6"/>
                                            </p:txEl>
                                          </p:spTgt>
                                        </p:tgtEl>
                                        <p:attrNameLst>
                                          <p:attrName>style.visibility</p:attrName>
                                        </p:attrNameLst>
                                      </p:cBhvr>
                                      <p:to>
                                        <p:strVal val="visible"/>
                                      </p:to>
                                    </p:set>
                                    <p:animEffect transition="in" filter="slide(fromBottom)">
                                      <p:cBhvr>
                                        <p:cTn id="27" dur="500"/>
                                        <p:tgtEl>
                                          <p:spTgt spid="2155523">
                                            <p:txEl>
                                              <p:pRg st="6" end="6"/>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155523">
                                            <p:txEl>
                                              <p:pRg st="7" end="7"/>
                                            </p:txEl>
                                          </p:spTgt>
                                        </p:tgtEl>
                                        <p:attrNameLst>
                                          <p:attrName>style.visibility</p:attrName>
                                        </p:attrNameLst>
                                      </p:cBhvr>
                                      <p:to>
                                        <p:strVal val="visible"/>
                                      </p:to>
                                    </p:set>
                                    <p:animEffect transition="in" filter="slide(fromBottom)">
                                      <p:cBhvr>
                                        <p:cTn id="30" dur="500"/>
                                        <p:tgtEl>
                                          <p:spTgt spid="215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xfrm>
            <a:off x="457200" y="6245225"/>
            <a:ext cx="2133600" cy="476250"/>
          </a:xfrm>
          <a:noFill/>
          <a:ln>
            <a:miter lim="800000"/>
            <a:headEnd/>
            <a:tailEnd/>
          </a:ln>
        </p:spPr>
        <p:txBody>
          <a:bodyPr anchor="t"/>
          <a:lstStyle/>
          <a:p>
            <a:fld id="{62E76293-3DB6-4D85-8C78-45F3A1763999}" type="datetime1">
              <a:rPr lang="zh-CN" altLang="en-US"/>
              <a:pPr/>
              <a:t>2022/6/21</a:t>
            </a:fld>
            <a:endParaRPr lang="en-US" altLang="zh-CN"/>
          </a:p>
        </p:txBody>
      </p:sp>
      <p:sp>
        <p:nvSpPr>
          <p:cNvPr id="39939" name="灯片编号占位符 5"/>
          <p:cNvSpPr>
            <a:spLocks noGrp="1" noChangeArrowheads="1"/>
          </p:cNvSpPr>
          <p:nvPr>
            <p:ph type="sldNum" sz="quarter" idx="12"/>
          </p:nvPr>
        </p:nvSpPr>
        <p:spPr>
          <a:xfrm>
            <a:off x="6553200" y="6245225"/>
            <a:ext cx="2133600" cy="476250"/>
          </a:xfrm>
          <a:noFill/>
          <a:ln>
            <a:miter lim="800000"/>
            <a:headEnd/>
            <a:tailEnd/>
          </a:ln>
        </p:spPr>
        <p:txBody>
          <a:bodyPr anchor="t"/>
          <a:lstStyle/>
          <a:p>
            <a:pPr>
              <a:buFont typeface="Arial" pitchFamily="34" charset="0"/>
              <a:buNone/>
            </a:pPr>
            <a:fld id="{2DD57AA0-FE1C-4C7F-8BA7-9D3877790CF0}" type="slidenum">
              <a:rPr altLang="zh-CN"/>
              <a:pPr>
                <a:buFont typeface="Arial" pitchFamily="34" charset="0"/>
                <a:buNone/>
              </a:pPr>
              <a:t>4</a:t>
            </a:fld>
            <a:endParaRPr lang="zh-CN" altLang="zh-CN"/>
          </a:p>
        </p:txBody>
      </p:sp>
      <p:sp>
        <p:nvSpPr>
          <p:cNvPr id="39940" name="Rectangle 2"/>
          <p:cNvSpPr>
            <a:spLocks noGrp="1" noChangeArrowheads="1"/>
          </p:cNvSpPr>
          <p:nvPr>
            <p:ph type="title" idx="4294967295"/>
          </p:nvPr>
        </p:nvSpPr>
        <p:spPr>
          <a:xfrm>
            <a:off x="1050925" y="404813"/>
            <a:ext cx="6834188" cy="762000"/>
          </a:xfrm>
        </p:spPr>
        <p:txBody>
          <a:bodyPr anchor="ctr"/>
          <a:lstStyle/>
          <a:p>
            <a:pPr eaLnBrk="1" hangingPunct="1"/>
            <a:r>
              <a:rPr lang="en-US" altLang="zh-CN" smtClean="0">
                <a:latin typeface="Times New Roman" pitchFamily="18" charset="0"/>
              </a:rPr>
              <a:t>1.2 </a:t>
            </a:r>
            <a:r>
              <a:rPr lang="zh-CN" altLang="en-US" smtClean="0">
                <a:latin typeface="Times New Roman" pitchFamily="18" charset="0"/>
              </a:rPr>
              <a:t>程序设计语言的翻译</a:t>
            </a:r>
          </a:p>
        </p:txBody>
      </p:sp>
      <p:sp>
        <p:nvSpPr>
          <p:cNvPr id="39941" name="Rectangle 3"/>
          <p:cNvSpPr>
            <a:spLocks noGrp="1" noChangeArrowheads="1"/>
          </p:cNvSpPr>
          <p:nvPr>
            <p:ph type="body" idx="4294967295"/>
          </p:nvPr>
        </p:nvSpPr>
        <p:spPr>
          <a:xfrm>
            <a:off x="468313" y="1844675"/>
            <a:ext cx="8486775" cy="1524000"/>
          </a:xfrm>
        </p:spPr>
        <p:txBody>
          <a:bodyPr/>
          <a:lstStyle/>
          <a:p>
            <a:pPr eaLnBrk="1" hangingPunct="1">
              <a:lnSpc>
                <a:spcPct val="90000"/>
              </a:lnSpc>
            </a:pPr>
            <a:r>
              <a:rPr lang="zh-CN" altLang="en-US" smtClean="0">
                <a:latin typeface="Times New Roman" pitchFamily="18" charset="0"/>
              </a:rPr>
              <a:t>解释程序</a:t>
            </a:r>
            <a:r>
              <a:rPr lang="en-US" altLang="zh-CN" smtClean="0">
                <a:latin typeface="Times New Roman" pitchFamily="18" charset="0"/>
              </a:rPr>
              <a:t>(Interpreter)</a:t>
            </a:r>
          </a:p>
          <a:p>
            <a:pPr lvl="1" eaLnBrk="1" hangingPunct="1">
              <a:lnSpc>
                <a:spcPct val="90000"/>
              </a:lnSpc>
            </a:pPr>
            <a:r>
              <a:rPr lang="zh-CN" altLang="en-US" smtClean="0">
                <a:latin typeface="Times New Roman" pitchFamily="18" charset="0"/>
              </a:rPr>
              <a:t>一边解释一边执行的翻译程序</a:t>
            </a:r>
          </a:p>
          <a:p>
            <a:pPr lvl="1" eaLnBrk="1" hangingPunct="1">
              <a:lnSpc>
                <a:spcPct val="90000"/>
              </a:lnSpc>
            </a:pPr>
            <a:r>
              <a:rPr lang="zh-CN" altLang="en-US" smtClean="0">
                <a:latin typeface="Times New Roman" pitchFamily="18" charset="0"/>
              </a:rPr>
              <a:t>口译与笔译（单句提交与整篇提交）</a:t>
            </a:r>
            <a:endParaRPr lang="en-US" altLang="zh-CN" smtClean="0">
              <a:latin typeface="Times New Roman" pitchFamily="18" charset="0"/>
            </a:endParaRPr>
          </a:p>
          <a:p>
            <a:pPr lvl="1" eaLnBrk="1" hangingPunct="1">
              <a:lnSpc>
                <a:spcPct val="90000"/>
              </a:lnSpc>
            </a:pPr>
            <a:r>
              <a:rPr lang="en-US" altLang="zh-CN" sz="2400" smtClean="0"/>
              <a:t>Python/JavaScript / Perl /Shell…</a:t>
            </a:r>
            <a:endParaRPr lang="zh-CN" altLang="en-US" sz="2400" smtClean="0">
              <a:latin typeface="Times New Roman" pitchFamily="18" charset="0"/>
            </a:endParaRPr>
          </a:p>
        </p:txBody>
      </p:sp>
      <p:sp>
        <p:nvSpPr>
          <p:cNvPr id="929796" name="Text Box 4"/>
          <p:cNvSpPr txBox="1">
            <a:spLocks noChangeArrowheads="1"/>
          </p:cNvSpPr>
          <p:nvPr/>
        </p:nvSpPr>
        <p:spPr bwMode="auto">
          <a:xfrm>
            <a:off x="762000" y="5384800"/>
            <a:ext cx="1179513" cy="457200"/>
          </a:xfrm>
          <a:prstGeom prst="rect">
            <a:avLst/>
          </a:prstGeom>
          <a:noFill/>
          <a:ln w="12700">
            <a:noFill/>
            <a:miter lim="800000"/>
            <a:headEnd/>
            <a:tailEnd/>
          </a:ln>
        </p:spPr>
        <p:txBody>
          <a:bodyPr>
            <a:spAutoFit/>
          </a:bodyPr>
          <a:lstStyle/>
          <a:p>
            <a:pPr>
              <a:buFont typeface="Wingdings" pitchFamily="2" charset="2"/>
              <a:buNone/>
            </a:pPr>
            <a:r>
              <a:rPr lang="zh-CN" altLang="en-US" sz="2400" b="1" i="1">
                <a:latin typeface="Times New Roman" pitchFamily="18" charset="0"/>
                <a:ea typeface="楷体_GB2312" pitchFamily="49" charset="-122"/>
              </a:rPr>
              <a:t>源程序</a:t>
            </a:r>
            <a:endParaRPr lang="zh-CN" altLang="en-US" sz="2400">
              <a:latin typeface="Times New Roman" pitchFamily="18" charset="0"/>
              <a:ea typeface="楷体_GB2312" pitchFamily="49" charset="-122"/>
            </a:endParaRPr>
          </a:p>
        </p:txBody>
      </p:sp>
      <p:cxnSp>
        <p:nvCxnSpPr>
          <p:cNvPr id="929797" name="AutoShape 5"/>
          <p:cNvCxnSpPr>
            <a:cxnSpLocks noChangeShapeType="1"/>
            <a:stCxn id="929796" idx="3"/>
          </p:cNvCxnSpPr>
          <p:nvPr/>
        </p:nvCxnSpPr>
        <p:spPr bwMode="auto">
          <a:xfrm>
            <a:off x="1941513" y="5613400"/>
            <a:ext cx="1233487" cy="0"/>
          </a:xfrm>
          <a:prstGeom prst="straightConnector1">
            <a:avLst/>
          </a:prstGeom>
          <a:noFill/>
          <a:ln w="38100">
            <a:solidFill>
              <a:schemeClr val="tx1"/>
            </a:solidFill>
            <a:round/>
            <a:headEnd type="none" w="sm" len="sm"/>
            <a:tailEnd type="triangle" w="lg" len="lg"/>
          </a:ln>
        </p:spPr>
      </p:cxnSp>
      <p:sp>
        <p:nvSpPr>
          <p:cNvPr id="929798" name="Text Box 6"/>
          <p:cNvSpPr txBox="1">
            <a:spLocks noChangeArrowheads="1"/>
          </p:cNvSpPr>
          <p:nvPr/>
        </p:nvSpPr>
        <p:spPr bwMode="auto">
          <a:xfrm>
            <a:off x="3725863" y="3810000"/>
            <a:ext cx="1531937" cy="457200"/>
          </a:xfrm>
          <a:prstGeom prst="rect">
            <a:avLst/>
          </a:prstGeom>
          <a:noFill/>
          <a:ln w="12700">
            <a:noFill/>
            <a:miter lim="800000"/>
            <a:headEnd/>
            <a:tailEnd/>
          </a:ln>
        </p:spPr>
        <p:txBody>
          <a:bodyPr>
            <a:spAutoFit/>
          </a:bodyPr>
          <a:lstStyle/>
          <a:p>
            <a:pPr>
              <a:buFont typeface="Wingdings" pitchFamily="2" charset="2"/>
              <a:buNone/>
            </a:pPr>
            <a:r>
              <a:rPr lang="zh-CN" altLang="en-US" sz="2400" b="1" i="1">
                <a:latin typeface="Times New Roman" pitchFamily="18" charset="0"/>
                <a:ea typeface="楷体_GB2312" pitchFamily="49" charset="-122"/>
              </a:rPr>
              <a:t>输入数据</a:t>
            </a:r>
          </a:p>
        </p:txBody>
      </p:sp>
      <p:sp>
        <p:nvSpPr>
          <p:cNvPr id="929799" name="Text Box 7"/>
          <p:cNvSpPr txBox="1">
            <a:spLocks noChangeArrowheads="1"/>
          </p:cNvSpPr>
          <p:nvPr/>
        </p:nvSpPr>
        <p:spPr bwMode="auto">
          <a:xfrm>
            <a:off x="6842125" y="5384800"/>
            <a:ext cx="1546225" cy="457200"/>
          </a:xfrm>
          <a:prstGeom prst="rect">
            <a:avLst/>
          </a:prstGeom>
          <a:noFill/>
          <a:ln w="12700">
            <a:noFill/>
            <a:miter lim="800000"/>
            <a:headEnd/>
            <a:tailEnd/>
          </a:ln>
        </p:spPr>
        <p:txBody>
          <a:bodyPr>
            <a:spAutoFit/>
          </a:bodyPr>
          <a:lstStyle/>
          <a:p>
            <a:pPr>
              <a:buFont typeface="Wingdings" pitchFamily="2" charset="2"/>
              <a:buNone/>
            </a:pPr>
            <a:r>
              <a:rPr lang="zh-CN" altLang="en-US" sz="2400" b="1" i="1">
                <a:latin typeface="Times New Roman" pitchFamily="18" charset="0"/>
                <a:ea typeface="楷体_GB2312" pitchFamily="49" charset="-122"/>
              </a:rPr>
              <a:t>计算结果</a:t>
            </a:r>
          </a:p>
        </p:txBody>
      </p:sp>
      <p:cxnSp>
        <p:nvCxnSpPr>
          <p:cNvPr id="929800" name="AutoShape 8"/>
          <p:cNvCxnSpPr>
            <a:cxnSpLocks noChangeShapeType="1"/>
            <a:stCxn id="929796" idx="3"/>
            <a:endCxn id="929799" idx="1"/>
          </p:cNvCxnSpPr>
          <p:nvPr/>
        </p:nvCxnSpPr>
        <p:spPr bwMode="auto">
          <a:xfrm>
            <a:off x="5775325" y="5613400"/>
            <a:ext cx="1066800" cy="0"/>
          </a:xfrm>
          <a:prstGeom prst="straightConnector1">
            <a:avLst/>
          </a:prstGeom>
          <a:noFill/>
          <a:ln w="38100">
            <a:solidFill>
              <a:schemeClr val="tx1"/>
            </a:solidFill>
            <a:round/>
            <a:headEnd type="none" w="sm" len="sm"/>
            <a:tailEnd type="triangle" w="lg" len="lg"/>
          </a:ln>
        </p:spPr>
      </p:cxnSp>
      <p:cxnSp>
        <p:nvCxnSpPr>
          <p:cNvPr id="929801" name="AutoShape 9"/>
          <p:cNvCxnSpPr>
            <a:cxnSpLocks noChangeShapeType="1"/>
            <a:stCxn id="929796" idx="3"/>
            <a:endCxn id="929799" idx="1"/>
          </p:cNvCxnSpPr>
          <p:nvPr/>
        </p:nvCxnSpPr>
        <p:spPr bwMode="auto">
          <a:xfrm>
            <a:off x="4495800" y="4267200"/>
            <a:ext cx="0" cy="762000"/>
          </a:xfrm>
          <a:prstGeom prst="straightConnector1">
            <a:avLst/>
          </a:prstGeom>
          <a:noFill/>
          <a:ln w="38100">
            <a:solidFill>
              <a:schemeClr val="tx1"/>
            </a:solidFill>
            <a:round/>
            <a:headEnd type="none" w="sm" len="sm"/>
            <a:tailEnd type="triangle" w="lg" len="lg"/>
          </a:ln>
        </p:spPr>
      </p:cxnSp>
      <p:sp>
        <p:nvSpPr>
          <p:cNvPr id="929802" name="Text Box 10"/>
          <p:cNvSpPr txBox="1">
            <a:spLocks noChangeArrowheads="1"/>
          </p:cNvSpPr>
          <p:nvPr/>
        </p:nvSpPr>
        <p:spPr bwMode="auto">
          <a:xfrm>
            <a:off x="3352800" y="5257800"/>
            <a:ext cx="2362200" cy="666750"/>
          </a:xfrm>
          <a:prstGeom prst="rect">
            <a:avLst/>
          </a:prstGeom>
          <a:noFill/>
          <a:ln w="38100">
            <a:solidFill>
              <a:schemeClr val="tx1"/>
            </a:solidFill>
            <a:miter lim="800000"/>
          </a:ln>
          <a:effectLst/>
        </p:spPr>
        <p:txBody>
          <a:bodyPr lIns="92075" tIns="46038" rIns="92075" bIns="46038">
            <a:spAutoFit/>
          </a:bodyPr>
          <a:lstStyle>
            <a:lvl1pPr>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lgn="ctr">
              <a:lnSpc>
                <a:spcPct val="110000"/>
              </a:lnSpc>
              <a:spcBef>
                <a:spcPct val="50000"/>
              </a:spcBef>
              <a:buClr>
                <a:schemeClr val="folHlink"/>
              </a:buClr>
              <a:buSzPct val="75000"/>
              <a:buFont typeface="Monotype Sorts" charset="2"/>
              <a:buNone/>
              <a:defRPr/>
            </a:pPr>
            <a:r>
              <a:rPr kumimoji="0" lang="zh-CN" altLang="en-US" sz="3200" b="1">
                <a:effectLst>
                  <a:outerShdw blurRad="38100" dist="38100" dir="2700000" algn="tl">
                    <a:srgbClr val="C0C0C0"/>
                  </a:outerShdw>
                </a:effectLst>
                <a:latin typeface="Times New Roman" panose="02020603050405020304" pitchFamily="18" charset="0"/>
                <a:ea typeface="楷体_GB2312" pitchFamily="49" charset="-122"/>
              </a:rPr>
              <a:t>解释程序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29796"/>
                                        </p:tgtEl>
                                        <p:attrNameLst>
                                          <p:attrName>style.visibility</p:attrName>
                                        </p:attrNameLst>
                                      </p:cBhvr>
                                      <p:to>
                                        <p:strVal val="visible"/>
                                      </p:to>
                                    </p:set>
                                    <p:anim calcmode="lin" valueType="num">
                                      <p:cBhvr>
                                        <p:cTn id="7" dur="500" fill="hold"/>
                                        <p:tgtEl>
                                          <p:spTgt spid="929796"/>
                                        </p:tgtEl>
                                        <p:attrNameLst>
                                          <p:attrName>ppt_x</p:attrName>
                                        </p:attrNameLst>
                                      </p:cBhvr>
                                      <p:tavLst>
                                        <p:tav tm="0">
                                          <p:val>
                                            <p:strVal val="#ppt_x-#ppt_w/2"/>
                                          </p:val>
                                        </p:tav>
                                        <p:tav tm="100000">
                                          <p:val>
                                            <p:strVal val="#ppt_x"/>
                                          </p:val>
                                        </p:tav>
                                      </p:tavLst>
                                    </p:anim>
                                    <p:anim calcmode="lin" valueType="num">
                                      <p:cBhvr>
                                        <p:cTn id="8" dur="500" fill="hold"/>
                                        <p:tgtEl>
                                          <p:spTgt spid="929796"/>
                                        </p:tgtEl>
                                        <p:attrNameLst>
                                          <p:attrName>ppt_y</p:attrName>
                                        </p:attrNameLst>
                                      </p:cBhvr>
                                      <p:tavLst>
                                        <p:tav tm="0">
                                          <p:val>
                                            <p:strVal val="#ppt_y"/>
                                          </p:val>
                                        </p:tav>
                                        <p:tav tm="100000">
                                          <p:val>
                                            <p:strVal val="#ppt_y"/>
                                          </p:val>
                                        </p:tav>
                                      </p:tavLst>
                                    </p:anim>
                                    <p:anim calcmode="lin" valueType="num">
                                      <p:cBhvr>
                                        <p:cTn id="9" dur="500" fill="hold"/>
                                        <p:tgtEl>
                                          <p:spTgt spid="929796"/>
                                        </p:tgtEl>
                                        <p:attrNameLst>
                                          <p:attrName>ppt_w</p:attrName>
                                        </p:attrNameLst>
                                      </p:cBhvr>
                                      <p:tavLst>
                                        <p:tav tm="0">
                                          <p:val>
                                            <p:fltVal val="0"/>
                                          </p:val>
                                        </p:tav>
                                        <p:tav tm="100000">
                                          <p:val>
                                            <p:strVal val="#ppt_w"/>
                                          </p:val>
                                        </p:tav>
                                      </p:tavLst>
                                    </p:anim>
                                    <p:anim calcmode="lin" valueType="num">
                                      <p:cBhvr>
                                        <p:cTn id="10" dur="500" fill="hold"/>
                                        <p:tgtEl>
                                          <p:spTgt spid="929796"/>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29802"/>
                                        </p:tgtEl>
                                        <p:attrNameLst>
                                          <p:attrName>style.visibility</p:attrName>
                                        </p:attrNameLst>
                                      </p:cBhvr>
                                      <p:to>
                                        <p:strVal val="visible"/>
                                      </p:to>
                                    </p:set>
                                    <p:anim calcmode="lin" valueType="num">
                                      <p:cBhvr additive="base">
                                        <p:cTn id="14" dur="500" fill="hold"/>
                                        <p:tgtEl>
                                          <p:spTgt spid="929802"/>
                                        </p:tgtEl>
                                        <p:attrNameLst>
                                          <p:attrName>ppt_x</p:attrName>
                                        </p:attrNameLst>
                                      </p:cBhvr>
                                      <p:tavLst>
                                        <p:tav tm="0">
                                          <p:val>
                                            <p:strVal val="#ppt_x"/>
                                          </p:val>
                                        </p:tav>
                                        <p:tav tm="100000">
                                          <p:val>
                                            <p:strVal val="#ppt_x"/>
                                          </p:val>
                                        </p:tav>
                                      </p:tavLst>
                                    </p:anim>
                                    <p:anim calcmode="lin" valueType="num">
                                      <p:cBhvr additive="base">
                                        <p:cTn id="15" dur="500" fill="hold"/>
                                        <p:tgtEl>
                                          <p:spTgt spid="929802"/>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1000"/>
                            </p:stCondLst>
                            <p:childTnLst>
                              <p:par>
                                <p:cTn id="17" presetID="17" presetClass="entr" presetSubtype="8" fill="hold" nodeType="afterEffect">
                                  <p:stCondLst>
                                    <p:cond delay="0"/>
                                  </p:stCondLst>
                                  <p:childTnLst>
                                    <p:set>
                                      <p:cBhvr>
                                        <p:cTn id="18" dur="1" fill="hold">
                                          <p:stCondLst>
                                            <p:cond delay="0"/>
                                          </p:stCondLst>
                                        </p:cTn>
                                        <p:tgtEl>
                                          <p:spTgt spid="929797"/>
                                        </p:tgtEl>
                                        <p:attrNameLst>
                                          <p:attrName>style.visibility</p:attrName>
                                        </p:attrNameLst>
                                      </p:cBhvr>
                                      <p:to>
                                        <p:strVal val="visible"/>
                                      </p:to>
                                    </p:set>
                                    <p:anim calcmode="lin" valueType="num">
                                      <p:cBhvr>
                                        <p:cTn id="19" dur="500" fill="hold"/>
                                        <p:tgtEl>
                                          <p:spTgt spid="929797"/>
                                        </p:tgtEl>
                                        <p:attrNameLst>
                                          <p:attrName>ppt_x</p:attrName>
                                        </p:attrNameLst>
                                      </p:cBhvr>
                                      <p:tavLst>
                                        <p:tav tm="0">
                                          <p:val>
                                            <p:strVal val="#ppt_x-#ppt_w/2"/>
                                          </p:val>
                                        </p:tav>
                                        <p:tav tm="100000">
                                          <p:val>
                                            <p:strVal val="#ppt_x"/>
                                          </p:val>
                                        </p:tav>
                                      </p:tavLst>
                                    </p:anim>
                                    <p:anim calcmode="lin" valueType="num">
                                      <p:cBhvr>
                                        <p:cTn id="20" dur="500" fill="hold"/>
                                        <p:tgtEl>
                                          <p:spTgt spid="929797"/>
                                        </p:tgtEl>
                                        <p:attrNameLst>
                                          <p:attrName>ppt_y</p:attrName>
                                        </p:attrNameLst>
                                      </p:cBhvr>
                                      <p:tavLst>
                                        <p:tav tm="0">
                                          <p:val>
                                            <p:strVal val="#ppt_y"/>
                                          </p:val>
                                        </p:tav>
                                        <p:tav tm="100000">
                                          <p:val>
                                            <p:strVal val="#ppt_y"/>
                                          </p:val>
                                        </p:tav>
                                      </p:tavLst>
                                    </p:anim>
                                    <p:anim calcmode="lin" valueType="num">
                                      <p:cBhvr>
                                        <p:cTn id="21" dur="500" fill="hold"/>
                                        <p:tgtEl>
                                          <p:spTgt spid="929797"/>
                                        </p:tgtEl>
                                        <p:attrNameLst>
                                          <p:attrName>ppt_w</p:attrName>
                                        </p:attrNameLst>
                                      </p:cBhvr>
                                      <p:tavLst>
                                        <p:tav tm="0">
                                          <p:val>
                                            <p:fltVal val="0"/>
                                          </p:val>
                                        </p:tav>
                                        <p:tav tm="100000">
                                          <p:val>
                                            <p:strVal val="#ppt_w"/>
                                          </p:val>
                                        </p:tav>
                                      </p:tavLst>
                                    </p:anim>
                                    <p:anim calcmode="lin" valueType="num">
                                      <p:cBhvr>
                                        <p:cTn id="22" dur="500" fill="hold"/>
                                        <p:tgtEl>
                                          <p:spTgt spid="929797"/>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 fill="hold" grpId="0" nodeType="afterEffect">
                                  <p:stCondLst>
                                    <p:cond delay="0"/>
                                  </p:stCondLst>
                                  <p:childTnLst>
                                    <p:set>
                                      <p:cBhvr>
                                        <p:cTn id="25" dur="1" fill="hold">
                                          <p:stCondLst>
                                            <p:cond delay="0"/>
                                          </p:stCondLst>
                                        </p:cTn>
                                        <p:tgtEl>
                                          <p:spTgt spid="929798"/>
                                        </p:tgtEl>
                                        <p:attrNameLst>
                                          <p:attrName>style.visibility</p:attrName>
                                        </p:attrNameLst>
                                      </p:cBhvr>
                                      <p:to>
                                        <p:strVal val="visible"/>
                                      </p:to>
                                    </p:set>
                                    <p:anim calcmode="lin" valueType="num">
                                      <p:cBhvr>
                                        <p:cTn id="26" dur="500" fill="hold"/>
                                        <p:tgtEl>
                                          <p:spTgt spid="929798"/>
                                        </p:tgtEl>
                                        <p:attrNameLst>
                                          <p:attrName>ppt_x</p:attrName>
                                        </p:attrNameLst>
                                      </p:cBhvr>
                                      <p:tavLst>
                                        <p:tav tm="0">
                                          <p:val>
                                            <p:strVal val="#ppt_x"/>
                                          </p:val>
                                        </p:tav>
                                        <p:tav tm="100000">
                                          <p:val>
                                            <p:strVal val="#ppt_x"/>
                                          </p:val>
                                        </p:tav>
                                      </p:tavLst>
                                    </p:anim>
                                    <p:anim calcmode="lin" valueType="num">
                                      <p:cBhvr>
                                        <p:cTn id="27" dur="500" fill="hold"/>
                                        <p:tgtEl>
                                          <p:spTgt spid="929798"/>
                                        </p:tgtEl>
                                        <p:attrNameLst>
                                          <p:attrName>ppt_y</p:attrName>
                                        </p:attrNameLst>
                                      </p:cBhvr>
                                      <p:tavLst>
                                        <p:tav tm="0">
                                          <p:val>
                                            <p:strVal val="#ppt_y-#ppt_h/2"/>
                                          </p:val>
                                        </p:tav>
                                        <p:tav tm="100000">
                                          <p:val>
                                            <p:strVal val="#ppt_y"/>
                                          </p:val>
                                        </p:tav>
                                      </p:tavLst>
                                    </p:anim>
                                    <p:anim calcmode="lin" valueType="num">
                                      <p:cBhvr>
                                        <p:cTn id="28" dur="500" fill="hold"/>
                                        <p:tgtEl>
                                          <p:spTgt spid="929798"/>
                                        </p:tgtEl>
                                        <p:attrNameLst>
                                          <p:attrName>ppt_w</p:attrName>
                                        </p:attrNameLst>
                                      </p:cBhvr>
                                      <p:tavLst>
                                        <p:tav tm="0">
                                          <p:val>
                                            <p:strVal val="#ppt_w"/>
                                          </p:val>
                                        </p:tav>
                                        <p:tav tm="100000">
                                          <p:val>
                                            <p:strVal val="#ppt_w"/>
                                          </p:val>
                                        </p:tav>
                                      </p:tavLst>
                                    </p:anim>
                                    <p:anim calcmode="lin" valueType="num">
                                      <p:cBhvr>
                                        <p:cTn id="29" dur="500" fill="hold"/>
                                        <p:tgtEl>
                                          <p:spTgt spid="929798"/>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000"/>
                            </p:stCondLst>
                            <p:childTnLst>
                              <p:par>
                                <p:cTn id="31" presetID="17" presetClass="entr" presetSubtype="1" fill="hold" nodeType="afterEffect">
                                  <p:stCondLst>
                                    <p:cond delay="0"/>
                                  </p:stCondLst>
                                  <p:childTnLst>
                                    <p:set>
                                      <p:cBhvr>
                                        <p:cTn id="32" dur="1" fill="hold">
                                          <p:stCondLst>
                                            <p:cond delay="0"/>
                                          </p:stCondLst>
                                        </p:cTn>
                                        <p:tgtEl>
                                          <p:spTgt spid="929801"/>
                                        </p:tgtEl>
                                        <p:attrNameLst>
                                          <p:attrName>style.visibility</p:attrName>
                                        </p:attrNameLst>
                                      </p:cBhvr>
                                      <p:to>
                                        <p:strVal val="visible"/>
                                      </p:to>
                                    </p:set>
                                    <p:anim calcmode="lin" valueType="num">
                                      <p:cBhvr>
                                        <p:cTn id="33" dur="500" fill="hold"/>
                                        <p:tgtEl>
                                          <p:spTgt spid="929801"/>
                                        </p:tgtEl>
                                        <p:attrNameLst>
                                          <p:attrName>ppt_x</p:attrName>
                                        </p:attrNameLst>
                                      </p:cBhvr>
                                      <p:tavLst>
                                        <p:tav tm="0">
                                          <p:val>
                                            <p:strVal val="#ppt_x"/>
                                          </p:val>
                                        </p:tav>
                                        <p:tav tm="100000">
                                          <p:val>
                                            <p:strVal val="#ppt_x"/>
                                          </p:val>
                                        </p:tav>
                                      </p:tavLst>
                                    </p:anim>
                                    <p:anim calcmode="lin" valueType="num">
                                      <p:cBhvr>
                                        <p:cTn id="34" dur="500" fill="hold"/>
                                        <p:tgtEl>
                                          <p:spTgt spid="929801"/>
                                        </p:tgtEl>
                                        <p:attrNameLst>
                                          <p:attrName>ppt_y</p:attrName>
                                        </p:attrNameLst>
                                      </p:cBhvr>
                                      <p:tavLst>
                                        <p:tav tm="0">
                                          <p:val>
                                            <p:strVal val="#ppt_y-#ppt_h/2"/>
                                          </p:val>
                                        </p:tav>
                                        <p:tav tm="100000">
                                          <p:val>
                                            <p:strVal val="#ppt_y"/>
                                          </p:val>
                                        </p:tav>
                                      </p:tavLst>
                                    </p:anim>
                                    <p:anim calcmode="lin" valueType="num">
                                      <p:cBhvr>
                                        <p:cTn id="35" dur="500" fill="hold"/>
                                        <p:tgtEl>
                                          <p:spTgt spid="929801"/>
                                        </p:tgtEl>
                                        <p:attrNameLst>
                                          <p:attrName>ppt_w</p:attrName>
                                        </p:attrNameLst>
                                      </p:cBhvr>
                                      <p:tavLst>
                                        <p:tav tm="0">
                                          <p:val>
                                            <p:strVal val="#ppt_w"/>
                                          </p:val>
                                        </p:tav>
                                        <p:tav tm="100000">
                                          <p:val>
                                            <p:strVal val="#ppt_w"/>
                                          </p:val>
                                        </p:tav>
                                      </p:tavLst>
                                    </p:anim>
                                    <p:anim calcmode="lin" valueType="num">
                                      <p:cBhvr>
                                        <p:cTn id="36" dur="500" fill="hold"/>
                                        <p:tgtEl>
                                          <p:spTgt spid="929801"/>
                                        </p:tgtEl>
                                        <p:attrNameLst>
                                          <p:attrName>ppt_h</p:attrName>
                                        </p:attrNameLst>
                                      </p:cBhvr>
                                      <p:tavLst>
                                        <p:tav tm="0">
                                          <p:val>
                                            <p:fltVal val="0"/>
                                          </p:val>
                                        </p:tav>
                                        <p:tav tm="100000">
                                          <p:val>
                                            <p:strVal val="#ppt_h"/>
                                          </p:val>
                                        </p:tav>
                                      </p:tavLst>
                                    </p:anim>
                                  </p:childTnLst>
                                </p:cTn>
                              </p:par>
                            </p:childTnLst>
                          </p:cTn>
                        </p:par>
                        <p:par>
                          <p:cTn id="37" fill="hold" nodeType="afterGroup">
                            <p:stCondLst>
                              <p:cond delay="2500"/>
                            </p:stCondLst>
                            <p:childTnLst>
                              <p:par>
                                <p:cTn id="38" presetID="17" presetClass="entr" presetSubtype="8" fill="hold" nodeType="afterEffect">
                                  <p:stCondLst>
                                    <p:cond delay="0"/>
                                  </p:stCondLst>
                                  <p:childTnLst>
                                    <p:set>
                                      <p:cBhvr>
                                        <p:cTn id="39" dur="1" fill="hold">
                                          <p:stCondLst>
                                            <p:cond delay="0"/>
                                          </p:stCondLst>
                                        </p:cTn>
                                        <p:tgtEl>
                                          <p:spTgt spid="929800"/>
                                        </p:tgtEl>
                                        <p:attrNameLst>
                                          <p:attrName>style.visibility</p:attrName>
                                        </p:attrNameLst>
                                      </p:cBhvr>
                                      <p:to>
                                        <p:strVal val="visible"/>
                                      </p:to>
                                    </p:set>
                                    <p:anim calcmode="lin" valueType="num">
                                      <p:cBhvr>
                                        <p:cTn id="40" dur="500" fill="hold"/>
                                        <p:tgtEl>
                                          <p:spTgt spid="929800"/>
                                        </p:tgtEl>
                                        <p:attrNameLst>
                                          <p:attrName>ppt_x</p:attrName>
                                        </p:attrNameLst>
                                      </p:cBhvr>
                                      <p:tavLst>
                                        <p:tav tm="0">
                                          <p:val>
                                            <p:strVal val="#ppt_x-#ppt_w/2"/>
                                          </p:val>
                                        </p:tav>
                                        <p:tav tm="100000">
                                          <p:val>
                                            <p:strVal val="#ppt_x"/>
                                          </p:val>
                                        </p:tav>
                                      </p:tavLst>
                                    </p:anim>
                                    <p:anim calcmode="lin" valueType="num">
                                      <p:cBhvr>
                                        <p:cTn id="41" dur="500" fill="hold"/>
                                        <p:tgtEl>
                                          <p:spTgt spid="929800"/>
                                        </p:tgtEl>
                                        <p:attrNameLst>
                                          <p:attrName>ppt_y</p:attrName>
                                        </p:attrNameLst>
                                      </p:cBhvr>
                                      <p:tavLst>
                                        <p:tav tm="0">
                                          <p:val>
                                            <p:strVal val="#ppt_y"/>
                                          </p:val>
                                        </p:tav>
                                        <p:tav tm="100000">
                                          <p:val>
                                            <p:strVal val="#ppt_y"/>
                                          </p:val>
                                        </p:tav>
                                      </p:tavLst>
                                    </p:anim>
                                    <p:anim calcmode="lin" valueType="num">
                                      <p:cBhvr>
                                        <p:cTn id="42" dur="500" fill="hold"/>
                                        <p:tgtEl>
                                          <p:spTgt spid="929800"/>
                                        </p:tgtEl>
                                        <p:attrNameLst>
                                          <p:attrName>ppt_w</p:attrName>
                                        </p:attrNameLst>
                                      </p:cBhvr>
                                      <p:tavLst>
                                        <p:tav tm="0">
                                          <p:val>
                                            <p:fltVal val="0"/>
                                          </p:val>
                                        </p:tav>
                                        <p:tav tm="100000">
                                          <p:val>
                                            <p:strVal val="#ppt_w"/>
                                          </p:val>
                                        </p:tav>
                                      </p:tavLst>
                                    </p:anim>
                                    <p:anim calcmode="lin" valueType="num">
                                      <p:cBhvr>
                                        <p:cTn id="43" dur="500" fill="hold"/>
                                        <p:tgtEl>
                                          <p:spTgt spid="929800"/>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3000"/>
                            </p:stCondLst>
                            <p:childTnLst>
                              <p:par>
                                <p:cTn id="45" presetID="17" presetClass="entr" presetSubtype="8" fill="hold" grpId="0" nodeType="afterEffect">
                                  <p:stCondLst>
                                    <p:cond delay="0"/>
                                  </p:stCondLst>
                                  <p:childTnLst>
                                    <p:set>
                                      <p:cBhvr>
                                        <p:cTn id="46" dur="1" fill="hold">
                                          <p:stCondLst>
                                            <p:cond delay="0"/>
                                          </p:stCondLst>
                                        </p:cTn>
                                        <p:tgtEl>
                                          <p:spTgt spid="929799"/>
                                        </p:tgtEl>
                                        <p:attrNameLst>
                                          <p:attrName>style.visibility</p:attrName>
                                        </p:attrNameLst>
                                      </p:cBhvr>
                                      <p:to>
                                        <p:strVal val="visible"/>
                                      </p:to>
                                    </p:set>
                                    <p:anim calcmode="lin" valueType="num">
                                      <p:cBhvr>
                                        <p:cTn id="47" dur="500" fill="hold"/>
                                        <p:tgtEl>
                                          <p:spTgt spid="929799"/>
                                        </p:tgtEl>
                                        <p:attrNameLst>
                                          <p:attrName>ppt_x</p:attrName>
                                        </p:attrNameLst>
                                      </p:cBhvr>
                                      <p:tavLst>
                                        <p:tav tm="0">
                                          <p:val>
                                            <p:strVal val="#ppt_x-#ppt_w/2"/>
                                          </p:val>
                                        </p:tav>
                                        <p:tav tm="100000">
                                          <p:val>
                                            <p:strVal val="#ppt_x"/>
                                          </p:val>
                                        </p:tav>
                                      </p:tavLst>
                                    </p:anim>
                                    <p:anim calcmode="lin" valueType="num">
                                      <p:cBhvr>
                                        <p:cTn id="48" dur="500" fill="hold"/>
                                        <p:tgtEl>
                                          <p:spTgt spid="929799"/>
                                        </p:tgtEl>
                                        <p:attrNameLst>
                                          <p:attrName>ppt_y</p:attrName>
                                        </p:attrNameLst>
                                      </p:cBhvr>
                                      <p:tavLst>
                                        <p:tav tm="0">
                                          <p:val>
                                            <p:strVal val="#ppt_y"/>
                                          </p:val>
                                        </p:tav>
                                        <p:tav tm="100000">
                                          <p:val>
                                            <p:strVal val="#ppt_y"/>
                                          </p:val>
                                        </p:tav>
                                      </p:tavLst>
                                    </p:anim>
                                    <p:anim calcmode="lin" valueType="num">
                                      <p:cBhvr>
                                        <p:cTn id="49" dur="500" fill="hold"/>
                                        <p:tgtEl>
                                          <p:spTgt spid="929799"/>
                                        </p:tgtEl>
                                        <p:attrNameLst>
                                          <p:attrName>ppt_w</p:attrName>
                                        </p:attrNameLst>
                                      </p:cBhvr>
                                      <p:tavLst>
                                        <p:tav tm="0">
                                          <p:val>
                                            <p:fltVal val="0"/>
                                          </p:val>
                                        </p:tav>
                                        <p:tav tm="100000">
                                          <p:val>
                                            <p:strVal val="#ppt_w"/>
                                          </p:val>
                                        </p:tav>
                                      </p:tavLst>
                                    </p:anim>
                                    <p:anim calcmode="lin" valueType="num">
                                      <p:cBhvr>
                                        <p:cTn id="50" dur="500" fill="hold"/>
                                        <p:tgtEl>
                                          <p:spTgt spid="9297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p:bldP spid="929798" grpId="0"/>
      <p:bldP spid="929799" grpId="0"/>
      <p:bldP spid="92980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79C8A83-40B5-4D7D-BA4F-2F17D05AA33F}" type="datetime1">
              <a:rPr lang="zh-CN" altLang="en-US" noProof="0" smtClean="0">
                <a:latin typeface="+mn-lt"/>
              </a:rPr>
              <a:pPr>
                <a:buFontTx/>
                <a:buNone/>
                <a:defRPr/>
              </a:pPr>
              <a:t>2022/6/21</a:t>
            </a:fld>
            <a:endParaRPr lang="en-US" altLang="zh-CN" noProof="0">
              <a:latin typeface="+mn-lt"/>
            </a:endParaRPr>
          </a:p>
        </p:txBody>
      </p:sp>
      <p:sp>
        <p:nvSpPr>
          <p:cNvPr id="38915"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59855BD1-2998-4789-997D-EFB1EE0A72E8}" type="slidenum">
              <a:rPr lang="en-US" altLang="zh-CN" smtClean="0">
                <a:latin typeface="Arial" pitchFamily="34" charset="0"/>
              </a:rPr>
              <a:pPr/>
              <a:t>40</a:t>
            </a:fld>
            <a:endParaRPr lang="en-US" altLang="zh-CN" smtClean="0">
              <a:latin typeface="Arial" pitchFamily="34" charset="0"/>
            </a:endParaRPr>
          </a:p>
        </p:txBody>
      </p:sp>
      <p:sp>
        <p:nvSpPr>
          <p:cNvPr id="38916" name="Rectangle 2"/>
          <p:cNvSpPr>
            <a:spLocks noGrp="1" noChangeArrowheads="1"/>
          </p:cNvSpPr>
          <p:nvPr>
            <p:ph type="title" idx="4294967295"/>
          </p:nvPr>
        </p:nvSpPr>
        <p:spPr>
          <a:xfrm>
            <a:off x="1116013" y="333375"/>
            <a:ext cx="7475537" cy="792163"/>
          </a:xfrm>
        </p:spPr>
        <p:txBody>
          <a:bodyPr lIns="92075" tIns="46038" rIns="92075" bIns="46038" anchor="ctr"/>
          <a:lstStyle/>
          <a:p>
            <a:pPr eaLnBrk="1" hangingPunct="1"/>
            <a:r>
              <a:rPr lang="en-US" altLang="zh-CN" sz="4000" smtClean="0">
                <a:latin typeface="Times New Roman" pitchFamily="18" charset="0"/>
              </a:rPr>
              <a:t>4.2.2 </a:t>
            </a:r>
            <a:r>
              <a:rPr lang="zh-CN" altLang="en-US" sz="4000" smtClean="0"/>
              <a:t>对上下文无关文法的改造 </a:t>
            </a:r>
          </a:p>
        </p:txBody>
      </p:sp>
      <p:sp>
        <p:nvSpPr>
          <p:cNvPr id="2149379" name="Rectangle 3"/>
          <p:cNvSpPr>
            <a:spLocks noGrp="1" noChangeArrowheads="1"/>
          </p:cNvSpPr>
          <p:nvPr>
            <p:ph type="body" idx="4294967295"/>
          </p:nvPr>
        </p:nvSpPr>
        <p:spPr>
          <a:xfrm>
            <a:off x="381000" y="1627188"/>
            <a:ext cx="8534400" cy="4826000"/>
          </a:xfrm>
        </p:spPr>
        <p:txBody>
          <a:bodyPr lIns="92075" tIns="46038" rIns="92075" bIns="46038"/>
          <a:lstStyle/>
          <a:p>
            <a:pPr marL="812800" indent="-812800" eaLnBrk="1" hangingPunct="1">
              <a:lnSpc>
                <a:spcPct val="90000"/>
              </a:lnSpc>
              <a:buFont typeface="Wingdings" pitchFamily="2" charset="2"/>
              <a:buNone/>
            </a:pPr>
            <a:r>
              <a:rPr lang="en-US" altLang="zh-CN" sz="2400" dirty="0" smtClean="0">
                <a:latin typeface="Times New Roman" pitchFamily="18" charset="0"/>
              </a:rPr>
              <a:t>2.</a:t>
            </a:r>
            <a:r>
              <a:rPr lang="zh-CN" altLang="en-US" sz="2400" dirty="0" smtClean="0">
                <a:latin typeface="Times New Roman" pitchFamily="18" charset="0"/>
              </a:rPr>
              <a:t>消除左递归</a:t>
            </a:r>
          </a:p>
          <a:p>
            <a:pPr marL="1168400" lvl="1" indent="-711200" eaLnBrk="1" hangingPunct="1">
              <a:lnSpc>
                <a:spcPct val="90000"/>
              </a:lnSpc>
            </a:pPr>
            <a:r>
              <a:rPr lang="zh-CN" altLang="en-US" sz="2400" dirty="0" smtClean="0">
                <a:latin typeface="Times New Roman" pitchFamily="18" charset="0"/>
              </a:rPr>
              <a:t>直接左递归的消除</a:t>
            </a:r>
            <a:r>
              <a:rPr lang="en-US" altLang="zh-CN" sz="2400" dirty="0" smtClean="0">
                <a:latin typeface="Times New Roman" pitchFamily="18" charset="0"/>
              </a:rPr>
              <a:t>(</a:t>
            </a:r>
            <a:r>
              <a:rPr lang="zh-CN" altLang="en-US" sz="2400" dirty="0" smtClean="0">
                <a:latin typeface="Times New Roman" pitchFamily="18" charset="0"/>
              </a:rPr>
              <a:t>转换为右递归</a:t>
            </a:r>
            <a:r>
              <a:rPr lang="en-US" altLang="zh-CN" sz="2400" dirty="0" smtClean="0">
                <a:latin typeface="Times New Roman" pitchFamily="18" charset="0"/>
              </a:rPr>
              <a:t>)</a:t>
            </a:r>
          </a:p>
          <a:p>
            <a:pPr marL="1168400" lvl="1" indent="-711200" eaLnBrk="1" hangingPunct="1">
              <a:lnSpc>
                <a:spcPct val="90000"/>
              </a:lnSpc>
            </a:pPr>
            <a:r>
              <a:rPr lang="zh-CN" altLang="en-US" sz="2400" dirty="0" smtClean="0">
                <a:latin typeface="Times New Roman" pitchFamily="18" charset="0"/>
              </a:rPr>
              <a:t>引入新的变量</a:t>
            </a:r>
            <a:r>
              <a:rPr lang="en-US" altLang="zh-CN" sz="2400" i="1" dirty="0" smtClean="0">
                <a:latin typeface="Times New Roman" pitchFamily="18" charset="0"/>
              </a:rPr>
              <a:t>A</a:t>
            </a:r>
            <a:r>
              <a:rPr lang="en-US" altLang="zh-CN" sz="2400" dirty="0" smtClean="0">
                <a:latin typeface="Times New Roman" pitchFamily="18" charset="0"/>
                <a:cs typeface="Times New Roman" pitchFamily="18" charset="0"/>
              </a:rPr>
              <a:t>'</a:t>
            </a:r>
            <a:r>
              <a:rPr lang="en-US" altLang="zh-CN" sz="2400" dirty="0" smtClean="0">
                <a:latin typeface="Times New Roman" pitchFamily="18" charset="0"/>
              </a:rPr>
              <a:t> </a:t>
            </a:r>
            <a:r>
              <a:rPr lang="zh-CN" altLang="en-US" sz="2400" dirty="0" smtClean="0">
                <a:latin typeface="Times New Roman" pitchFamily="18" charset="0"/>
              </a:rPr>
              <a:t>，将左递归产生式</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Aα</a:t>
            </a:r>
            <a:r>
              <a:rPr lang="en-US" altLang="zh-CN" sz="2400" dirty="0" err="1" smtClean="0">
                <a:latin typeface="Times New Roman" pitchFamily="18" charset="0"/>
              </a:rPr>
              <a:t>|</a:t>
            </a:r>
            <a:r>
              <a:rPr lang="en-US" altLang="zh-CN" sz="2400" i="1" dirty="0" err="1" smtClean="0">
                <a:latin typeface="Times New Roman" pitchFamily="18" charset="0"/>
              </a:rPr>
              <a:t>β</a:t>
            </a:r>
            <a:r>
              <a:rPr lang="zh-CN" altLang="en-US" sz="2400" dirty="0" smtClean="0">
                <a:latin typeface="Times New Roman" pitchFamily="18" charset="0"/>
              </a:rPr>
              <a:t>替换为</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βA</a:t>
            </a:r>
            <a:r>
              <a:rPr lang="en-US" altLang="zh-CN" sz="2400" dirty="0" smtClean="0">
                <a:latin typeface="Times New Roman" pitchFamily="18" charset="0"/>
                <a:cs typeface="Times New Roman" pitchFamily="18" charset="0"/>
              </a:rPr>
              <a:t>'</a:t>
            </a:r>
            <a:r>
              <a:rPr lang="en-US" altLang="zh-CN" sz="2400" dirty="0" smtClean="0">
                <a:latin typeface="Times New Roman" pitchFamily="18" charset="0"/>
              </a:rPr>
              <a:t>     </a:t>
            </a:r>
            <a:r>
              <a:rPr lang="en-US" altLang="zh-CN" sz="2400" i="1" dirty="0" smtClean="0">
                <a:latin typeface="Times New Roman" pitchFamily="18" charset="0"/>
              </a:rPr>
              <a:t>A</a:t>
            </a:r>
            <a:r>
              <a:rPr lang="en-US" altLang="zh-CN" sz="2400" dirty="0" smtClean="0">
                <a:latin typeface="Times New Roman" pitchFamily="18" charset="0"/>
                <a:cs typeface="Times New Roman" pitchFamily="18" charset="0"/>
              </a:rPr>
              <a:t>'</a:t>
            </a:r>
            <a:r>
              <a:rPr lang="en-US" altLang="zh-CN" sz="2400" dirty="0" smtClean="0">
                <a:latin typeface="Times New Roman" pitchFamily="18" charset="0"/>
              </a:rPr>
              <a:t> →</a:t>
            </a:r>
            <a:r>
              <a:rPr lang="en-US" altLang="zh-CN" sz="2400" i="1" dirty="0" err="1" smtClean="0">
                <a:latin typeface="Times New Roman" pitchFamily="18" charset="0"/>
              </a:rPr>
              <a:t>αA</a:t>
            </a:r>
            <a:r>
              <a:rPr lang="en-US" altLang="zh-CN" sz="2400" dirty="0" smtClean="0">
                <a:latin typeface="Times New Roman" pitchFamily="18" charset="0"/>
                <a:cs typeface="Times New Roman" pitchFamily="18" charset="0"/>
              </a:rPr>
              <a:t>'</a:t>
            </a:r>
            <a:r>
              <a:rPr lang="en-US" altLang="zh-CN" sz="2400" dirty="0" smtClean="0">
                <a:latin typeface="Times New Roman" pitchFamily="18" charset="0"/>
              </a:rPr>
              <a:t> |</a:t>
            </a:r>
            <a:r>
              <a:rPr lang="en-US" altLang="zh-CN" sz="2400" i="1" dirty="0" smtClean="0">
                <a:latin typeface="Times New Roman" pitchFamily="18" charset="0"/>
              </a:rPr>
              <a:t>ε</a:t>
            </a:r>
            <a:r>
              <a:rPr lang="en-US" altLang="zh-CN" sz="2400" dirty="0" smtClean="0">
                <a:latin typeface="Times New Roman" pitchFamily="18" charset="0"/>
              </a:rPr>
              <a:t>  </a:t>
            </a:r>
          </a:p>
          <a:p>
            <a:pPr marL="1168400" lvl="1" indent="-711200" eaLnBrk="1" hangingPunct="1">
              <a:lnSpc>
                <a:spcPct val="90000"/>
              </a:lnSpc>
            </a:pPr>
            <a:r>
              <a:rPr lang="en-US" altLang="zh-CN" sz="2400" i="1" dirty="0" smtClean="0">
                <a:latin typeface="Times New Roman" pitchFamily="18" charset="0"/>
                <a:ea typeface="宋体" pitchFamily="2" charset="-122"/>
              </a:rPr>
              <a:t>E</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E</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T</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T    T</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T</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F</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F    F</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E</a:t>
            </a:r>
            <a:r>
              <a:rPr lang="en-US" altLang="zh-CN" sz="2400" dirty="0" smtClean="0">
                <a:latin typeface="Times New Roman" pitchFamily="18" charset="0"/>
                <a:ea typeface="宋体" pitchFamily="2" charset="-122"/>
              </a:rPr>
              <a:t>)|id</a:t>
            </a:r>
            <a:r>
              <a:rPr lang="zh-CN" altLang="en-US" sz="2400" dirty="0" smtClean="0">
                <a:latin typeface="Times New Roman" pitchFamily="18" charset="0"/>
              </a:rPr>
              <a:t>替换为：</a:t>
            </a:r>
          </a:p>
          <a:p>
            <a:pPr marL="1168400" lvl="1" indent="-711200" eaLnBrk="1" hangingPunct="1">
              <a:lnSpc>
                <a:spcPct val="90000"/>
              </a:lnSpc>
            </a:pPr>
            <a:r>
              <a:rPr lang="en-US" altLang="zh-CN" sz="2400" i="1" dirty="0" smtClean="0">
                <a:latin typeface="Times New Roman" pitchFamily="18" charset="0"/>
                <a:ea typeface="宋体" pitchFamily="2" charset="-122"/>
              </a:rPr>
              <a:t>E</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TE</a:t>
            </a:r>
            <a:r>
              <a:rPr lang="en-US" altLang="zh-CN" sz="2400" dirty="0" smtClean="0">
                <a:latin typeface="Times New Roman" pitchFamily="18" charset="0"/>
                <a:ea typeface="宋体" pitchFamily="2" charset="-122"/>
              </a:rPr>
              <a:t>'    </a:t>
            </a:r>
            <a:r>
              <a:rPr lang="en-US" altLang="zh-CN" sz="2400" i="1" dirty="0" smtClean="0">
                <a:latin typeface="Times New Roman" pitchFamily="18" charset="0"/>
                <a:ea typeface="宋体" pitchFamily="2" charset="-122"/>
              </a:rPr>
              <a:t>E</a:t>
            </a:r>
            <a:r>
              <a:rPr lang="en-US" altLang="zh-CN" sz="2400" dirty="0"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TE</a:t>
            </a:r>
            <a:r>
              <a:rPr lang="en-US" altLang="zh-CN" sz="2400" dirty="0" err="1"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ε</a:t>
            </a:r>
            <a:r>
              <a:rPr lang="en-US" altLang="zh-CN" sz="2400" i="1" dirty="0" smtClean="0">
                <a:latin typeface="Times New Roman" pitchFamily="18" charset="0"/>
                <a:ea typeface="宋体" pitchFamily="2" charset="-122"/>
              </a:rPr>
              <a:t>    T</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FT</a:t>
            </a:r>
            <a:r>
              <a:rPr lang="en-US" altLang="zh-CN" sz="2400" i="1" baseline="-25000" dirty="0" smtClean="0">
                <a:latin typeface="Times New Roman" pitchFamily="18" charset="0"/>
                <a:ea typeface="宋体" pitchFamily="2" charset="-122"/>
              </a:rPr>
              <a:t> </a:t>
            </a:r>
            <a:r>
              <a:rPr lang="en-US" altLang="zh-CN" sz="2400" dirty="0" smtClean="0">
                <a:latin typeface="Times New Roman" pitchFamily="18" charset="0"/>
                <a:ea typeface="宋体" pitchFamily="2" charset="-122"/>
              </a:rPr>
              <a:t>'    </a:t>
            </a:r>
            <a:r>
              <a:rPr lang="en-US" altLang="zh-CN" sz="2400" i="1" dirty="0" smtClean="0">
                <a:latin typeface="Times New Roman" pitchFamily="18" charset="0"/>
                <a:ea typeface="宋体" pitchFamily="2" charset="-122"/>
              </a:rPr>
              <a:t>T</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FT</a:t>
            </a:r>
            <a:r>
              <a:rPr lang="en-US" altLang="zh-CN" sz="2400" i="1" baseline="-25000" dirty="0" smtClean="0">
                <a:latin typeface="Times New Roman" pitchFamily="18" charset="0"/>
                <a:ea typeface="宋体" pitchFamily="2" charset="-122"/>
              </a:rPr>
              <a:t> </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ε    F</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E</a:t>
            </a:r>
            <a:r>
              <a:rPr lang="en-US" altLang="zh-CN" sz="2400" dirty="0" smtClean="0">
                <a:latin typeface="Times New Roman" pitchFamily="18" charset="0"/>
                <a:ea typeface="宋体" pitchFamily="2" charset="-122"/>
              </a:rPr>
              <a:t>)|id </a:t>
            </a:r>
          </a:p>
          <a:p>
            <a:pPr marL="812800" indent="-812800" eaLnBrk="1" hangingPunct="1">
              <a:lnSpc>
                <a:spcPct val="90000"/>
              </a:lnSpc>
            </a:pPr>
            <a:r>
              <a:rPr lang="zh-CN" altLang="en-US" sz="2400" dirty="0" smtClean="0">
                <a:latin typeface="Times New Roman" pitchFamily="18" charset="0"/>
              </a:rPr>
              <a:t>一般地，假设文法</a:t>
            </a:r>
            <a:r>
              <a:rPr lang="en-US" altLang="zh-CN" sz="2400" i="1" dirty="0" smtClean="0">
                <a:latin typeface="Times New Roman" pitchFamily="18" charset="0"/>
              </a:rPr>
              <a:t>G</a:t>
            </a:r>
            <a:r>
              <a:rPr lang="zh-CN" altLang="en-US" sz="2400" dirty="0" smtClean="0">
                <a:latin typeface="Times New Roman" pitchFamily="18" charset="0"/>
              </a:rPr>
              <a:t>中的语法变量</a:t>
            </a:r>
            <a:r>
              <a:rPr lang="en-US" altLang="zh-CN" sz="2400" i="1" dirty="0" smtClean="0">
                <a:latin typeface="Times New Roman" pitchFamily="18" charset="0"/>
              </a:rPr>
              <a:t>A</a:t>
            </a:r>
            <a:r>
              <a:rPr lang="zh-CN" altLang="en-US" sz="2400" dirty="0" smtClean="0">
                <a:latin typeface="Times New Roman" pitchFamily="18" charset="0"/>
              </a:rPr>
              <a:t>的所有产生式如下：</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Aα</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Aα</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Aα</a:t>
            </a:r>
            <a:r>
              <a:rPr lang="en-US" altLang="zh-CN" sz="2400" i="1" baseline="-25000" dirty="0" smtClean="0">
                <a:latin typeface="Times New Roman" pitchFamily="18" charset="0"/>
              </a:rPr>
              <a:t>n</a:t>
            </a:r>
            <a:r>
              <a:rPr lang="en-US" altLang="zh-CN" sz="2400" dirty="0" smtClean="0">
                <a:latin typeface="Times New Roman" pitchFamily="18" charset="0"/>
              </a:rPr>
              <a:t>|</a:t>
            </a:r>
            <a:r>
              <a:rPr lang="en-US" altLang="zh-CN" sz="2400" i="1" dirty="0" smtClean="0">
                <a:latin typeface="Times New Roman" pitchFamily="18" charset="0"/>
              </a:rPr>
              <a:t>β</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β</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β</a:t>
            </a:r>
            <a:r>
              <a:rPr lang="en-US" altLang="zh-CN" sz="2400" i="1" baseline="-25000" dirty="0" err="1" smtClean="0">
                <a:latin typeface="Times New Roman" pitchFamily="18" charset="0"/>
              </a:rPr>
              <a:t>m</a:t>
            </a:r>
            <a:endParaRPr lang="en-US" altLang="zh-CN" sz="2400" i="1" baseline="-25000" dirty="0" smtClean="0">
              <a:latin typeface="Times New Roman" pitchFamily="18" charset="0"/>
            </a:endParaRPr>
          </a:p>
          <a:p>
            <a:pPr marL="812800" indent="-812800" eaLnBrk="1" hangingPunct="1">
              <a:lnSpc>
                <a:spcPct val="90000"/>
              </a:lnSpc>
              <a:buFont typeface="Wingdings" pitchFamily="2" charset="2"/>
              <a:buNone/>
            </a:pPr>
            <a:r>
              <a:rPr lang="en-US" altLang="zh-CN" sz="2400" dirty="0" smtClean="0">
                <a:latin typeface="Times New Roman" pitchFamily="18" charset="0"/>
              </a:rPr>
              <a:t>	</a:t>
            </a:r>
            <a:r>
              <a:rPr lang="zh-CN" altLang="en-US" sz="2400" dirty="0" smtClean="0">
                <a:latin typeface="Times New Roman" pitchFamily="18" charset="0"/>
              </a:rPr>
              <a:t>其中，</a:t>
            </a:r>
            <a:r>
              <a:rPr lang="en-US" altLang="zh-CN" sz="2400" i="1" dirty="0" err="1" smtClean="0">
                <a:latin typeface="Times New Roman" pitchFamily="18" charset="0"/>
              </a:rPr>
              <a:t>β</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en-US" altLang="zh-CN" sz="2400" i="1" dirty="0" smtClean="0">
                <a:latin typeface="Times New Roman" pitchFamily="18" charset="0"/>
              </a:rPr>
              <a:t>i</a:t>
            </a:r>
            <a:r>
              <a:rPr lang="en-US" altLang="zh-CN" sz="2400" dirty="0" smtClean="0">
                <a:latin typeface="Times New Roman" pitchFamily="18" charset="0"/>
              </a:rPr>
              <a:t>=1,2,…,</a:t>
            </a:r>
            <a:r>
              <a:rPr lang="en-US" altLang="zh-CN" sz="2400" i="1" dirty="0" smtClean="0">
                <a:latin typeface="Times New Roman" pitchFamily="18" charset="0"/>
              </a:rPr>
              <a:t>m</a:t>
            </a:r>
            <a:r>
              <a:rPr lang="en-US" altLang="zh-CN" sz="2400" dirty="0" smtClean="0">
                <a:latin typeface="Times New Roman" pitchFamily="18" charset="0"/>
              </a:rPr>
              <a:t>)</a:t>
            </a:r>
            <a:r>
              <a:rPr lang="zh-CN" altLang="en-US" sz="2400" dirty="0" smtClean="0">
                <a:latin typeface="Times New Roman" pitchFamily="18" charset="0"/>
              </a:rPr>
              <a:t>不以</a:t>
            </a:r>
            <a:r>
              <a:rPr lang="en-US" altLang="zh-CN" sz="2400" i="1" dirty="0" smtClean="0">
                <a:latin typeface="Times New Roman" pitchFamily="18" charset="0"/>
              </a:rPr>
              <a:t>A</a:t>
            </a:r>
            <a:r>
              <a:rPr lang="zh-CN" altLang="en-US" sz="2400" dirty="0" smtClean="0">
                <a:latin typeface="Times New Roman" pitchFamily="18" charset="0"/>
              </a:rPr>
              <a:t>打头。则用如下的产生式代替</a:t>
            </a:r>
            <a:r>
              <a:rPr lang="en-US" altLang="zh-CN" sz="2400" i="1" dirty="0" smtClean="0">
                <a:latin typeface="Times New Roman" pitchFamily="18" charset="0"/>
              </a:rPr>
              <a:t>A</a:t>
            </a:r>
            <a:r>
              <a:rPr lang="zh-CN" altLang="en-US" sz="2400" dirty="0" smtClean="0">
                <a:latin typeface="Times New Roman" pitchFamily="18" charset="0"/>
              </a:rPr>
              <a:t>的所有产生式即可消除其直接左递归：</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β</a:t>
            </a:r>
            <a:r>
              <a:rPr lang="en-US" altLang="zh-CN" sz="2400" baseline="-25000" dirty="0" smtClean="0">
                <a:latin typeface="Times New Roman" pitchFamily="18" charset="0"/>
              </a:rPr>
              <a:t>1</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β</a:t>
            </a:r>
            <a:r>
              <a:rPr lang="en-US" altLang="zh-CN" sz="2400" baseline="-25000" dirty="0" smtClean="0">
                <a:latin typeface="Times New Roman" pitchFamily="18" charset="0"/>
              </a:rPr>
              <a:t>2</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err="1" smtClean="0">
                <a:latin typeface="Times New Roman" pitchFamily="18" charset="0"/>
              </a:rPr>
              <a:t>β</a:t>
            </a:r>
            <a:r>
              <a:rPr lang="en-US" altLang="zh-CN" sz="2400" i="1" baseline="-25000" dirty="0" err="1" smtClean="0">
                <a:latin typeface="Times New Roman" pitchFamily="18" charset="0"/>
              </a:rPr>
              <a:t>m</a:t>
            </a:r>
            <a:r>
              <a:rPr lang="en-US" altLang="zh-CN" sz="2400" i="1" dirty="0" err="1" smtClean="0">
                <a:latin typeface="Times New Roman" pitchFamily="18" charset="0"/>
              </a:rPr>
              <a:t>A</a:t>
            </a:r>
            <a:r>
              <a:rPr lang="en-US" altLang="zh-CN" sz="2400" dirty="0" smtClean="0">
                <a:latin typeface="Times New Roman" pitchFamily="18" charset="0"/>
              </a:rPr>
              <a:t>'     </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α</a:t>
            </a:r>
            <a:r>
              <a:rPr lang="en-US" altLang="zh-CN" sz="2400" baseline="-25000" dirty="0" smtClean="0">
                <a:latin typeface="Times New Roman" pitchFamily="18" charset="0"/>
              </a:rPr>
              <a:t>1</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α</a:t>
            </a:r>
            <a:r>
              <a:rPr lang="en-US" altLang="zh-CN" sz="2400" baseline="-25000" dirty="0" smtClean="0">
                <a:latin typeface="Times New Roman" pitchFamily="18" charset="0"/>
              </a:rPr>
              <a:t>2</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err="1" smtClean="0">
                <a:latin typeface="Times New Roman" pitchFamily="18" charset="0"/>
              </a:rPr>
              <a:t>α</a:t>
            </a:r>
            <a:r>
              <a:rPr lang="en-US" altLang="zh-CN" sz="2400" i="1" baseline="-25000" dirty="0" err="1" smtClean="0">
                <a:latin typeface="Times New Roman" pitchFamily="18" charset="0"/>
              </a:rPr>
              <a:t>n</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ε</a:t>
            </a:r>
            <a:r>
              <a:rPr lang="en-US" altLang="zh-CN" sz="2400" dirty="0" smtClean="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9379">
                                            <p:txEl>
                                              <p:pRg st="0" end="0"/>
                                            </p:txEl>
                                          </p:spTgt>
                                        </p:tgtEl>
                                        <p:attrNameLst>
                                          <p:attrName>style.visibility</p:attrName>
                                        </p:attrNameLst>
                                      </p:cBhvr>
                                      <p:to>
                                        <p:strVal val="visible"/>
                                      </p:to>
                                    </p:set>
                                    <p:animEffect transition="in" filter="slide(fromBottom)">
                                      <p:cBhvr>
                                        <p:cTn id="7" dur="500"/>
                                        <p:tgtEl>
                                          <p:spTgt spid="2149379">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9379">
                                            <p:txEl>
                                              <p:pRg st="1" end="1"/>
                                            </p:txEl>
                                          </p:spTgt>
                                        </p:tgtEl>
                                        <p:attrNameLst>
                                          <p:attrName>style.visibility</p:attrName>
                                        </p:attrNameLst>
                                      </p:cBhvr>
                                      <p:to>
                                        <p:strVal val="visible"/>
                                      </p:to>
                                    </p:set>
                                    <p:animEffect transition="in" filter="slide(fromBottom)">
                                      <p:cBhvr>
                                        <p:cTn id="10" dur="500"/>
                                        <p:tgtEl>
                                          <p:spTgt spid="2149379">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9379">
                                            <p:txEl>
                                              <p:pRg st="2" end="2"/>
                                            </p:txEl>
                                          </p:spTgt>
                                        </p:tgtEl>
                                        <p:attrNameLst>
                                          <p:attrName>style.visibility</p:attrName>
                                        </p:attrNameLst>
                                      </p:cBhvr>
                                      <p:to>
                                        <p:strVal val="visible"/>
                                      </p:to>
                                    </p:set>
                                    <p:animEffect transition="in" filter="slide(fromBottom)">
                                      <p:cBhvr>
                                        <p:cTn id="13" dur="500"/>
                                        <p:tgtEl>
                                          <p:spTgt spid="21493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49379">
                                            <p:txEl>
                                              <p:pRg st="3" end="3"/>
                                            </p:txEl>
                                          </p:spTgt>
                                        </p:tgtEl>
                                        <p:attrNameLst>
                                          <p:attrName>style.visibility</p:attrName>
                                        </p:attrNameLst>
                                      </p:cBhvr>
                                      <p:to>
                                        <p:strVal val="visible"/>
                                      </p:to>
                                    </p:set>
                                    <p:animEffect transition="in" filter="slide(fromBottom)">
                                      <p:cBhvr>
                                        <p:cTn id="18" dur="500"/>
                                        <p:tgtEl>
                                          <p:spTgt spid="2149379">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49379">
                                            <p:txEl>
                                              <p:pRg st="4" end="4"/>
                                            </p:txEl>
                                          </p:spTgt>
                                        </p:tgtEl>
                                        <p:attrNameLst>
                                          <p:attrName>style.visibility</p:attrName>
                                        </p:attrNameLst>
                                      </p:cBhvr>
                                      <p:to>
                                        <p:strVal val="visible"/>
                                      </p:to>
                                    </p:set>
                                    <p:animEffect transition="in" filter="slide(fromBottom)">
                                      <p:cBhvr>
                                        <p:cTn id="21" dur="500"/>
                                        <p:tgtEl>
                                          <p:spTgt spid="21493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149379">
                                            <p:txEl>
                                              <p:pRg st="5" end="5"/>
                                            </p:txEl>
                                          </p:spTgt>
                                        </p:tgtEl>
                                        <p:attrNameLst>
                                          <p:attrName>style.visibility</p:attrName>
                                        </p:attrNameLst>
                                      </p:cBhvr>
                                      <p:to>
                                        <p:strVal val="visible"/>
                                      </p:to>
                                    </p:set>
                                    <p:animEffect transition="in" filter="slide(fromBottom)">
                                      <p:cBhvr>
                                        <p:cTn id="26" dur="500"/>
                                        <p:tgtEl>
                                          <p:spTgt spid="214937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149379">
                                            <p:txEl>
                                              <p:pRg st="6" end="6"/>
                                            </p:txEl>
                                          </p:spTgt>
                                        </p:tgtEl>
                                        <p:attrNameLst>
                                          <p:attrName>style.visibility</p:attrName>
                                        </p:attrNameLst>
                                      </p:cBhvr>
                                      <p:to>
                                        <p:strVal val="visible"/>
                                      </p:to>
                                    </p:set>
                                    <p:animEffect transition="in" filter="slide(fromBottom)">
                                      <p:cBhvr>
                                        <p:cTn id="31" dur="500"/>
                                        <p:tgtEl>
                                          <p:spTgt spid="21493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9" name="Rectangle 3"/>
          <p:cNvSpPr>
            <a:spLocks noGrp="1" noChangeArrowheads="1"/>
          </p:cNvSpPr>
          <p:nvPr/>
        </p:nvSpPr>
        <p:spPr bwMode="auto">
          <a:xfrm>
            <a:off x="381000" y="1627188"/>
            <a:ext cx="8534400" cy="4826000"/>
          </a:xfrm>
          <a:prstGeom prst="rect">
            <a:avLst/>
          </a:prstGeom>
          <a:noFill/>
          <a:ln w="9525">
            <a:noFill/>
            <a:miter lim="800000"/>
            <a:headEnd/>
            <a:tailEnd/>
          </a:ln>
        </p:spPr>
        <p:txBody>
          <a:bodyPr lIns="92075" tIns="46038" rIns="92075" bIns="46038"/>
          <a:lstStyle/>
          <a:p>
            <a:pPr marL="812800" indent="-812800" eaLnBrk="1" hangingPunct="1">
              <a:lnSpc>
                <a:spcPct val="90000"/>
              </a:lnSpc>
              <a:spcBef>
                <a:spcPct val="20000"/>
              </a:spcBef>
              <a:buClr>
                <a:schemeClr val="folHlink"/>
              </a:buClr>
              <a:buSzPct val="60000"/>
              <a:buFont typeface="Wingdings" pitchFamily="2" charset="2"/>
              <a:buNone/>
            </a:pPr>
            <a:r>
              <a:rPr lang="en-US" altLang="zh-CN" sz="2400" b="1">
                <a:ea typeface="楷体_GB2312" pitchFamily="49" charset="-122"/>
              </a:rPr>
              <a:t>2.</a:t>
            </a:r>
            <a:r>
              <a:rPr lang="zh-CN" altLang="en-US" sz="2400" b="1">
                <a:ea typeface="楷体_GB2312" pitchFamily="49" charset="-122"/>
              </a:rPr>
              <a:t>消除左递归</a:t>
            </a:r>
          </a:p>
          <a:p>
            <a:pPr marL="812800" indent="-812800" eaLnBrk="1" hangingPunct="1">
              <a:lnSpc>
                <a:spcPct val="90000"/>
              </a:lnSpc>
              <a:spcBef>
                <a:spcPct val="20000"/>
              </a:spcBef>
              <a:buClr>
                <a:schemeClr val="folHlink"/>
              </a:buClr>
              <a:buSzPct val="60000"/>
              <a:buFont typeface="Wingdings" pitchFamily="2" charset="2"/>
              <a:buChar char="n"/>
            </a:pPr>
            <a:r>
              <a:rPr lang="zh-CN" altLang="en-US" sz="2400" b="1">
                <a:solidFill>
                  <a:srgbClr val="FF00FF"/>
                </a:solidFill>
                <a:ea typeface="楷体_GB2312" pitchFamily="49" charset="-122"/>
              </a:rPr>
              <a:t>如何消除所有左递归？（包括间接左递归）</a:t>
            </a:r>
          </a:p>
          <a:p>
            <a:pPr marL="812800" indent="-812800" eaLnBrk="1" hangingPunct="1">
              <a:lnSpc>
                <a:spcPct val="90000"/>
              </a:lnSpc>
              <a:spcBef>
                <a:spcPct val="20000"/>
              </a:spcBef>
              <a:buClr>
                <a:schemeClr val="folHlink"/>
              </a:buClr>
              <a:buSzPct val="60000"/>
              <a:buFont typeface="Wingdings" pitchFamily="2" charset="2"/>
              <a:buChar char="n"/>
            </a:pPr>
            <a:r>
              <a:rPr lang="zh-CN" altLang="en-US" sz="2400" b="1">
                <a:solidFill>
                  <a:srgbClr val="00B050"/>
                </a:solidFill>
                <a:ea typeface="楷体_GB2312" pitchFamily="49" charset="-122"/>
              </a:rPr>
              <a:t>例：消除下列文法左递归</a:t>
            </a:r>
          </a:p>
          <a:p>
            <a:pPr lvl="1" eaLnBrk="1" hangingPunct="1">
              <a:lnSpc>
                <a:spcPct val="90000"/>
              </a:lnSpc>
              <a:spcBef>
                <a:spcPct val="20000"/>
              </a:spcBef>
              <a:buClr>
                <a:schemeClr val="hlink"/>
              </a:buClr>
              <a:buSzPct val="55000"/>
              <a:buFont typeface="Wingdings" pitchFamily="2" charset="2"/>
              <a:buNone/>
            </a:pPr>
            <a:r>
              <a:rPr lang="en-US" altLang="zh-CN" sz="2100" b="1">
                <a:solidFill>
                  <a:srgbClr val="00B050"/>
                </a:solidFill>
                <a:ea typeface="楷体_GB2312" pitchFamily="49" charset="-122"/>
              </a:rPr>
              <a:t>S</a:t>
            </a:r>
            <a:r>
              <a:rPr lang="en-US" altLang="zh-CN" sz="2100" b="1">
                <a:solidFill>
                  <a:srgbClr val="00B050"/>
                </a:solidFill>
                <a:sym typeface="楷体_GB2312" pitchFamily="49" charset="-122"/>
              </a:rPr>
              <a:t>→Ac | c</a:t>
            </a:r>
          </a:p>
          <a:p>
            <a:pPr lvl="1" eaLnBrk="1" hangingPunct="1">
              <a:lnSpc>
                <a:spcPct val="90000"/>
              </a:lnSpc>
              <a:spcBef>
                <a:spcPct val="20000"/>
              </a:spcBef>
              <a:buClr>
                <a:schemeClr val="hlink"/>
              </a:buClr>
              <a:buSzPct val="55000"/>
              <a:buFont typeface="Wingdings" pitchFamily="2" charset="2"/>
              <a:buNone/>
            </a:pPr>
            <a:r>
              <a:rPr lang="en-US" altLang="zh-CN" sz="2100" b="1">
                <a:solidFill>
                  <a:srgbClr val="00B050"/>
                </a:solidFill>
                <a:sym typeface="楷体_GB2312" pitchFamily="49" charset="-122"/>
              </a:rPr>
              <a:t>A→Bb | b</a:t>
            </a:r>
          </a:p>
          <a:p>
            <a:pPr lvl="1" eaLnBrk="1" hangingPunct="1">
              <a:lnSpc>
                <a:spcPct val="90000"/>
              </a:lnSpc>
              <a:spcBef>
                <a:spcPct val="20000"/>
              </a:spcBef>
              <a:buClr>
                <a:schemeClr val="hlink"/>
              </a:buClr>
              <a:buSzPct val="55000"/>
              <a:buFont typeface="Wingdings" pitchFamily="2" charset="2"/>
              <a:buNone/>
            </a:pPr>
            <a:r>
              <a:rPr lang="en-US" altLang="zh-CN" sz="2100" b="1">
                <a:solidFill>
                  <a:srgbClr val="00B050"/>
                </a:solidFill>
                <a:sym typeface="楷体_GB2312" pitchFamily="49" charset="-122"/>
              </a:rPr>
              <a:t>B→Sa | a</a:t>
            </a:r>
          </a:p>
          <a:p>
            <a:pPr marL="812800" indent="-812800" eaLnBrk="1" hangingPunct="1">
              <a:lnSpc>
                <a:spcPct val="90000"/>
              </a:lnSpc>
              <a:spcBef>
                <a:spcPct val="20000"/>
              </a:spcBef>
              <a:buClr>
                <a:schemeClr val="folHlink"/>
              </a:buClr>
              <a:buSzPct val="60000"/>
              <a:buFont typeface="Wingdings" pitchFamily="2" charset="2"/>
              <a:buNone/>
            </a:pPr>
            <a:endParaRPr lang="en-US" altLang="zh-CN" sz="2400" b="1">
              <a:solidFill>
                <a:srgbClr val="00B050"/>
              </a:solidFill>
              <a:sym typeface="楷体_GB2312" pitchFamily="49" charset="-122"/>
            </a:endParaRPr>
          </a:p>
          <a:p>
            <a:pPr marL="812800" indent="-812800" eaLnBrk="1" hangingPunct="1">
              <a:lnSpc>
                <a:spcPct val="90000"/>
              </a:lnSpc>
              <a:spcBef>
                <a:spcPct val="20000"/>
              </a:spcBef>
              <a:buClr>
                <a:schemeClr val="folHlink"/>
              </a:buClr>
              <a:buSzPct val="60000"/>
              <a:buFont typeface="Wingdings" pitchFamily="2" charset="2"/>
              <a:buNone/>
            </a:pPr>
            <a:r>
              <a:rPr lang="zh-CN" altLang="en-US" sz="2400" b="1">
                <a:solidFill>
                  <a:srgbClr val="FF0000"/>
                </a:solidFill>
                <a:sym typeface="楷体_GB2312" pitchFamily="49" charset="-122"/>
              </a:rPr>
              <a:t>关键：需要先将间接左递归变为直接左递归，然后再按清除直接左递归</a:t>
            </a:r>
          </a:p>
          <a:p>
            <a:pPr marL="812800" indent="-812800" eaLnBrk="1" hangingPunct="1">
              <a:lnSpc>
                <a:spcPct val="90000"/>
              </a:lnSpc>
              <a:spcBef>
                <a:spcPct val="20000"/>
              </a:spcBef>
              <a:buClr>
                <a:schemeClr val="folHlink"/>
              </a:buClr>
              <a:buSzPct val="60000"/>
              <a:buFont typeface="Wingdings" pitchFamily="2" charset="2"/>
              <a:buNone/>
            </a:pPr>
            <a:r>
              <a:rPr lang="en-US" altLang="zh-CN" sz="2400" b="1">
                <a:solidFill>
                  <a:srgbClr val="00B050"/>
                </a:solidFill>
                <a:sym typeface="楷体_GB2312" pitchFamily="49" charset="-122"/>
              </a:rPr>
              <a:t>B→Sa|a</a:t>
            </a:r>
            <a:endParaRPr lang="en-US" altLang="zh-CN" sz="2400" b="1">
              <a:solidFill>
                <a:srgbClr val="FF0000"/>
              </a:solidFill>
              <a:sym typeface="楷体_GB2312" pitchFamily="49" charset="-122"/>
            </a:endParaRPr>
          </a:p>
          <a:p>
            <a:pPr marL="812800" indent="-812800" eaLnBrk="1" hangingPunct="1">
              <a:lnSpc>
                <a:spcPct val="90000"/>
              </a:lnSpc>
              <a:spcBef>
                <a:spcPct val="20000"/>
              </a:spcBef>
              <a:buClr>
                <a:schemeClr val="folHlink"/>
              </a:buClr>
              <a:buSzPct val="60000"/>
              <a:buFont typeface="Wingdings" pitchFamily="2" charset="2"/>
              <a:buNone/>
            </a:pPr>
            <a:r>
              <a:rPr lang="en-US" altLang="zh-CN" sz="2400" b="1">
                <a:solidFill>
                  <a:srgbClr val="00B050"/>
                </a:solidFill>
                <a:sym typeface="楷体_GB2312" pitchFamily="49" charset="-122"/>
              </a:rPr>
              <a:t>A→Sab|ab|b</a:t>
            </a:r>
          </a:p>
          <a:p>
            <a:pPr marL="812800" indent="-812800" eaLnBrk="1" hangingPunct="1">
              <a:lnSpc>
                <a:spcPct val="90000"/>
              </a:lnSpc>
              <a:spcBef>
                <a:spcPct val="20000"/>
              </a:spcBef>
              <a:buClr>
                <a:schemeClr val="folHlink"/>
              </a:buClr>
              <a:buSzPct val="60000"/>
              <a:buFont typeface="Wingdings" pitchFamily="2" charset="2"/>
              <a:buNone/>
            </a:pPr>
            <a:r>
              <a:rPr lang="en-US" altLang="zh-CN" sz="2400" b="1">
                <a:solidFill>
                  <a:srgbClr val="00B0F0"/>
                </a:solidFill>
                <a:sym typeface="楷体_GB2312" pitchFamily="49" charset="-122"/>
              </a:rPr>
              <a:t>S→Sabc|abc|bc|c</a:t>
            </a:r>
          </a:p>
          <a:p>
            <a:pPr marL="812800" indent="-812800" eaLnBrk="1" hangingPunct="1">
              <a:lnSpc>
                <a:spcPct val="90000"/>
              </a:lnSpc>
              <a:spcBef>
                <a:spcPct val="20000"/>
              </a:spcBef>
              <a:buClr>
                <a:schemeClr val="folHlink"/>
              </a:buClr>
              <a:buSzPct val="60000"/>
              <a:buFont typeface="Wingdings" pitchFamily="2" charset="2"/>
              <a:buNone/>
            </a:pPr>
            <a:r>
              <a:rPr lang="en-US" altLang="zh-CN" sz="2400" b="1">
                <a:solidFill>
                  <a:srgbClr val="00B050"/>
                </a:solidFill>
                <a:sym typeface="楷体_GB2312" pitchFamily="49" charset="-122"/>
              </a:rPr>
              <a:t>S→abcS'|bcS'|cS'  S'→abcS'|ε</a:t>
            </a:r>
          </a:p>
          <a:p>
            <a:pPr lvl="1" eaLnBrk="1" hangingPunct="1">
              <a:lnSpc>
                <a:spcPct val="90000"/>
              </a:lnSpc>
              <a:spcBef>
                <a:spcPct val="20000"/>
              </a:spcBef>
              <a:buClr>
                <a:schemeClr val="hlink"/>
              </a:buClr>
              <a:buSzPct val="55000"/>
              <a:buFont typeface="Wingdings" pitchFamily="2" charset="2"/>
              <a:buNone/>
            </a:pPr>
            <a:endParaRPr lang="en-US" altLang="zh-CN" sz="2400" b="1">
              <a:solidFill>
                <a:srgbClr val="00B050"/>
              </a:solidFill>
              <a:sym typeface="楷体_GB2312" pitchFamily="49" charset="-122"/>
            </a:endParaRPr>
          </a:p>
        </p:txBody>
      </p:sp>
      <p:sp>
        <p:nvSpPr>
          <p:cNvPr id="39939" name="Rectangle 2"/>
          <p:cNvSpPr>
            <a:spLocks noGrp="1" noChangeArrowheads="1"/>
          </p:cNvSpPr>
          <p:nvPr/>
        </p:nvSpPr>
        <p:spPr bwMode="auto">
          <a:xfrm>
            <a:off x="1116013" y="333375"/>
            <a:ext cx="7475537" cy="792163"/>
          </a:xfrm>
          <a:prstGeom prst="rect">
            <a:avLst/>
          </a:prstGeom>
          <a:noFill/>
          <a:ln w="9525">
            <a:noFill/>
            <a:miter lim="800000"/>
            <a:headEnd/>
            <a:tailEnd/>
          </a:ln>
        </p:spPr>
        <p:txBody>
          <a:bodyPr lIns="92075" tIns="46038" rIns="92075" bIns="46038" anchor="ctr"/>
          <a:lstStyle/>
          <a:p>
            <a:pPr eaLnBrk="1" hangingPunct="1">
              <a:buFont typeface="Arial" pitchFamily="34" charset="0"/>
              <a:buNone/>
            </a:pPr>
            <a:r>
              <a:rPr lang="en-US" altLang="zh-CN" sz="4000" b="1"/>
              <a:t>4.2.2 </a:t>
            </a:r>
            <a:r>
              <a:rPr lang="zh-CN" altLang="en-US" sz="4000" b="1">
                <a:ea typeface="黑体" pitchFamily="49" charset="-122"/>
              </a:rPr>
              <a:t>对上下文无关文法的改造 </a:t>
            </a:r>
          </a:p>
        </p:txBody>
      </p:sp>
      <p:sp>
        <p:nvSpPr>
          <p:cNvPr id="3" name="右箭头 2"/>
          <p:cNvSpPr/>
          <p:nvPr/>
        </p:nvSpPr>
        <p:spPr>
          <a:xfrm>
            <a:off x="3727450" y="5705475"/>
            <a:ext cx="976313"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
        <p:nvSpPr>
          <p:cNvPr id="39941" name="文本框 3"/>
          <p:cNvSpPr txBox="1">
            <a:spLocks noChangeArrowheads="1"/>
          </p:cNvSpPr>
          <p:nvPr/>
        </p:nvSpPr>
        <p:spPr bwMode="auto">
          <a:xfrm>
            <a:off x="4806950" y="5173663"/>
            <a:ext cx="2557463" cy="1676400"/>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a:solidFill>
                  <a:srgbClr val="00B050"/>
                </a:solidFill>
                <a:sym typeface="楷体_GB2312" pitchFamily="49" charset="-122"/>
              </a:rPr>
              <a:t>B→Sa|a</a:t>
            </a:r>
          </a:p>
          <a:p>
            <a:pPr eaLnBrk="1" hangingPunct="1">
              <a:buFont typeface="Arial" pitchFamily="34" charset="0"/>
              <a:buNone/>
            </a:pPr>
            <a:r>
              <a:rPr lang="en-US" altLang="zh-CN">
                <a:solidFill>
                  <a:srgbClr val="00B050"/>
                </a:solidFill>
                <a:sym typeface="楷体_GB2312" pitchFamily="49" charset="-122"/>
              </a:rPr>
              <a:t>A→Sab|ab|b</a:t>
            </a:r>
          </a:p>
          <a:p>
            <a:pPr eaLnBrk="1" hangingPunct="1">
              <a:buFont typeface="Arial" pitchFamily="34" charset="0"/>
              <a:buNone/>
            </a:pPr>
            <a:r>
              <a:rPr lang="en-US" altLang="zh-CN">
                <a:solidFill>
                  <a:srgbClr val="00B050"/>
                </a:solidFill>
                <a:sym typeface="楷体_GB2312" pitchFamily="49" charset="-122"/>
              </a:rPr>
              <a:t>S→abcS'|bcS'|cS' </a:t>
            </a:r>
          </a:p>
          <a:p>
            <a:pPr eaLnBrk="1" hangingPunct="1">
              <a:buFont typeface="Arial" pitchFamily="34" charset="0"/>
              <a:buNone/>
            </a:pPr>
            <a:r>
              <a:rPr lang="en-US" altLang="zh-CN">
                <a:solidFill>
                  <a:srgbClr val="00B050"/>
                </a:solidFill>
                <a:sym typeface="楷体_GB2312" pitchFamily="49" charset="-122"/>
              </a:rPr>
              <a:t>S'→abcS'|ε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9379">
                                            <p:txEl>
                                              <p:pRg st="1" end="1"/>
                                            </p:txEl>
                                          </p:spTgt>
                                        </p:tgtEl>
                                        <p:attrNameLst>
                                          <p:attrName>style.visibility</p:attrName>
                                        </p:attrNameLst>
                                      </p:cBhvr>
                                      <p:to>
                                        <p:strVal val="visible"/>
                                      </p:to>
                                    </p:set>
                                    <p:animEffect transition="in" filter="slide(fromBottom)">
                                      <p:cBhvr>
                                        <p:cTn id="7" dur="500"/>
                                        <p:tgtEl>
                                          <p:spTgt spid="214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49379">
                                            <p:txEl>
                                              <p:pRg st="2" end="2"/>
                                            </p:txEl>
                                          </p:spTgt>
                                        </p:tgtEl>
                                        <p:attrNameLst>
                                          <p:attrName>style.visibility</p:attrName>
                                        </p:attrNameLst>
                                      </p:cBhvr>
                                      <p:to>
                                        <p:strVal val="visible"/>
                                      </p:to>
                                    </p:set>
                                    <p:animEffect transition="in" filter="slide(fromBottom)">
                                      <p:cBhvr>
                                        <p:cTn id="12" dur="500"/>
                                        <p:tgtEl>
                                          <p:spTgt spid="2149379">
                                            <p:txEl>
                                              <p:pRg st="2" end="2"/>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49379">
                                            <p:txEl>
                                              <p:pRg st="3" end="3"/>
                                            </p:txEl>
                                          </p:spTgt>
                                        </p:tgtEl>
                                        <p:attrNameLst>
                                          <p:attrName>style.visibility</p:attrName>
                                        </p:attrNameLst>
                                      </p:cBhvr>
                                      <p:to>
                                        <p:strVal val="visible"/>
                                      </p:to>
                                    </p:set>
                                    <p:animEffect transition="in" filter="slide(fromBottom)">
                                      <p:cBhvr>
                                        <p:cTn id="15" dur="500"/>
                                        <p:tgtEl>
                                          <p:spTgt spid="2149379">
                                            <p:txEl>
                                              <p:pRg st="3" end="3"/>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49379">
                                            <p:txEl>
                                              <p:pRg st="4" end="4"/>
                                            </p:txEl>
                                          </p:spTgt>
                                        </p:tgtEl>
                                        <p:attrNameLst>
                                          <p:attrName>style.visibility</p:attrName>
                                        </p:attrNameLst>
                                      </p:cBhvr>
                                      <p:to>
                                        <p:strVal val="visible"/>
                                      </p:to>
                                    </p:set>
                                    <p:animEffect transition="in" filter="slide(fromBottom)">
                                      <p:cBhvr>
                                        <p:cTn id="18" dur="500"/>
                                        <p:tgtEl>
                                          <p:spTgt spid="2149379">
                                            <p:txEl>
                                              <p:pRg st="4" end="4"/>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49379">
                                            <p:txEl>
                                              <p:pRg st="5" end="5"/>
                                            </p:txEl>
                                          </p:spTgt>
                                        </p:tgtEl>
                                        <p:attrNameLst>
                                          <p:attrName>style.visibility</p:attrName>
                                        </p:attrNameLst>
                                      </p:cBhvr>
                                      <p:to>
                                        <p:strVal val="visible"/>
                                      </p:to>
                                    </p:set>
                                    <p:animEffect transition="in" filter="slide(fromBottom)">
                                      <p:cBhvr>
                                        <p:cTn id="21" dur="500"/>
                                        <p:tgtEl>
                                          <p:spTgt spid="2149379">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149379">
                                            <p:txEl>
                                              <p:pRg st="7" end="7"/>
                                            </p:txEl>
                                          </p:spTgt>
                                        </p:tgtEl>
                                        <p:attrNameLst>
                                          <p:attrName>style.visibility</p:attrName>
                                        </p:attrNameLst>
                                      </p:cBhvr>
                                      <p:to>
                                        <p:strVal val="visible"/>
                                      </p:to>
                                    </p:set>
                                    <p:animEffect transition="in" filter="slide(fromBottom)">
                                      <p:cBhvr>
                                        <p:cTn id="26" dur="500"/>
                                        <p:tgtEl>
                                          <p:spTgt spid="2149379">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149379">
                                            <p:txEl>
                                              <p:pRg st="8" end="8"/>
                                            </p:txEl>
                                          </p:spTgt>
                                        </p:tgtEl>
                                        <p:attrNameLst>
                                          <p:attrName>style.visibility</p:attrName>
                                        </p:attrNameLst>
                                      </p:cBhvr>
                                      <p:to>
                                        <p:strVal val="visible"/>
                                      </p:to>
                                    </p:set>
                                    <p:animEffect transition="in" filter="slide(fromBottom)">
                                      <p:cBhvr>
                                        <p:cTn id="31" dur="500"/>
                                        <p:tgtEl>
                                          <p:spTgt spid="2149379">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149379">
                                            <p:txEl>
                                              <p:pRg st="9" end="9"/>
                                            </p:txEl>
                                          </p:spTgt>
                                        </p:tgtEl>
                                        <p:attrNameLst>
                                          <p:attrName>style.visibility</p:attrName>
                                        </p:attrNameLst>
                                      </p:cBhvr>
                                      <p:to>
                                        <p:strVal val="visible"/>
                                      </p:to>
                                    </p:set>
                                    <p:animEffect transition="in" filter="slide(fromBottom)">
                                      <p:cBhvr>
                                        <p:cTn id="36" dur="500"/>
                                        <p:tgtEl>
                                          <p:spTgt spid="2149379">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149379">
                                            <p:txEl>
                                              <p:pRg st="11" end="11"/>
                                            </p:txEl>
                                          </p:spTgt>
                                        </p:tgtEl>
                                        <p:attrNameLst>
                                          <p:attrName>style.visibility</p:attrName>
                                        </p:attrNameLst>
                                      </p:cBhvr>
                                      <p:to>
                                        <p:strVal val="visible"/>
                                      </p:to>
                                    </p:set>
                                    <p:animEffect transition="in" filter="slide(fromBottom)">
                                      <p:cBhvr>
                                        <p:cTn id="41" dur="500"/>
                                        <p:tgtEl>
                                          <p:spTgt spid="2149379">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149379">
                                            <p:txEl>
                                              <p:pRg st="8" end="8"/>
                                            </p:txEl>
                                          </p:spTgt>
                                        </p:tgtEl>
                                        <p:attrNameLst>
                                          <p:attrName>style.visibility</p:attrName>
                                        </p:attrNameLst>
                                      </p:cBhvr>
                                      <p:to>
                                        <p:strVal val="visible"/>
                                      </p:to>
                                    </p:set>
                                    <p:animEffect transition="in" filter="slide(fromBottom)">
                                      <p:cBhvr>
                                        <p:cTn id="46" dur="500"/>
                                        <p:tgtEl>
                                          <p:spTgt spid="2149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AB58519-91E3-4355-B63C-1E4C3D291A58}" type="datetime1">
              <a:rPr lang="zh-CN" altLang="en-US" noProof="0" smtClean="0">
                <a:latin typeface="+mn-lt"/>
              </a:rPr>
              <a:pPr>
                <a:buFontTx/>
                <a:buNone/>
                <a:defRPr/>
              </a:pPr>
              <a:t>2022/6/21</a:t>
            </a:fld>
            <a:endParaRPr lang="en-US" altLang="zh-CN" noProof="0">
              <a:latin typeface="+mn-lt"/>
            </a:endParaRPr>
          </a:p>
        </p:txBody>
      </p:sp>
      <p:sp>
        <p:nvSpPr>
          <p:cNvPr id="410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5A22F5A4-AEEE-466F-A90E-F51949D36428}" type="slidenum">
              <a:rPr lang="en-US" altLang="zh-CN" smtClean="0">
                <a:latin typeface="Arial" pitchFamily="34" charset="0"/>
              </a:rPr>
              <a:pPr/>
              <a:t>42</a:t>
            </a:fld>
            <a:endParaRPr lang="en-US" altLang="zh-CN" smtClean="0">
              <a:latin typeface="Arial" pitchFamily="34" charset="0"/>
            </a:endParaRPr>
          </a:p>
        </p:txBody>
      </p:sp>
      <p:sp>
        <p:nvSpPr>
          <p:cNvPr id="4102" name="Rectangle 2"/>
          <p:cNvSpPr>
            <a:spLocks noGrp="1" noChangeArrowheads="1"/>
          </p:cNvSpPr>
          <p:nvPr>
            <p:ph type="title" idx="4294967295"/>
          </p:nvPr>
        </p:nvSpPr>
        <p:spPr>
          <a:xfrm>
            <a:off x="1331913" y="333375"/>
            <a:ext cx="4919662" cy="792163"/>
          </a:xfrm>
        </p:spPr>
        <p:txBody>
          <a:bodyPr lIns="92075" tIns="46038" rIns="92075" bIns="46038" anchor="ctr"/>
          <a:lstStyle/>
          <a:p>
            <a:pPr eaLnBrk="1" hangingPunct="1"/>
            <a:r>
              <a:rPr lang="en-US" altLang="zh-CN" smtClean="0">
                <a:latin typeface="Times New Roman" pitchFamily="18" charset="0"/>
              </a:rPr>
              <a:t>4.2.3 LL(1)</a:t>
            </a:r>
            <a:r>
              <a:rPr lang="zh-CN" altLang="en-US" sz="4000" smtClean="0"/>
              <a:t>文法</a:t>
            </a:r>
          </a:p>
        </p:txBody>
      </p:sp>
      <p:sp>
        <p:nvSpPr>
          <p:cNvPr id="2156547" name="Rectangle 3"/>
          <p:cNvSpPr>
            <a:spLocks noGrp="1" noChangeArrowheads="1"/>
          </p:cNvSpPr>
          <p:nvPr>
            <p:ph type="body" idx="4294967295"/>
          </p:nvPr>
        </p:nvSpPr>
        <p:spPr>
          <a:xfrm>
            <a:off x="323850" y="1555750"/>
            <a:ext cx="8591550" cy="4968875"/>
          </a:xfrm>
        </p:spPr>
        <p:txBody>
          <a:bodyPr lIns="92075" tIns="46038" rIns="92075" bIns="46038"/>
          <a:lstStyle/>
          <a:p>
            <a:pPr marL="812800" indent="-812800" eaLnBrk="1" hangingPunct="1">
              <a:buFont typeface="Wingdings" pitchFamily="2" charset="2"/>
              <a:buNone/>
            </a:pPr>
            <a:r>
              <a:rPr lang="en-US" altLang="zh-CN" sz="2600" smtClean="0">
                <a:latin typeface="Times New Roman" pitchFamily="18" charset="0"/>
              </a:rPr>
              <a:t>1. </a:t>
            </a:r>
            <a:r>
              <a:rPr lang="zh-CN" altLang="en-US" sz="2600" smtClean="0">
                <a:latin typeface="Times New Roman" pitchFamily="18" charset="0"/>
              </a:rPr>
              <a:t>假设</a:t>
            </a:r>
            <a:r>
              <a:rPr lang="en-US" altLang="zh-CN" sz="2600" i="1" smtClean="0">
                <a:latin typeface="Times New Roman" pitchFamily="18" charset="0"/>
              </a:rPr>
              <a:t>α</a:t>
            </a:r>
            <a:r>
              <a:rPr lang="zh-CN" altLang="en-US" sz="2600" smtClean="0">
                <a:latin typeface="Times New Roman" pitchFamily="18" charset="0"/>
              </a:rPr>
              <a:t>是文法</a:t>
            </a:r>
            <a:r>
              <a:rPr lang="en-US" altLang="zh-CN" sz="2600" i="1" smtClean="0">
                <a:latin typeface="Times New Roman" pitchFamily="18" charset="0"/>
              </a:rPr>
              <a:t>G</a:t>
            </a:r>
            <a:r>
              <a:rPr lang="en-US" altLang="zh-CN" sz="2600" smtClean="0">
                <a:latin typeface="Times New Roman" pitchFamily="18" charset="0"/>
              </a:rPr>
              <a:t>=(</a:t>
            </a:r>
            <a:r>
              <a:rPr lang="en-US" altLang="zh-CN" sz="2600" i="1" smtClean="0">
                <a:latin typeface="Times New Roman" pitchFamily="18" charset="0"/>
              </a:rPr>
              <a:t>V</a:t>
            </a:r>
            <a:r>
              <a:rPr lang="zh-CN" altLang="en-US" sz="2600" smtClean="0">
                <a:latin typeface="Times New Roman" pitchFamily="18" charset="0"/>
              </a:rPr>
              <a:t>，</a:t>
            </a:r>
            <a:r>
              <a:rPr lang="en-US" altLang="zh-CN" sz="2600" i="1" smtClean="0">
                <a:latin typeface="Times New Roman" pitchFamily="18" charset="0"/>
              </a:rPr>
              <a:t>T</a:t>
            </a:r>
            <a:r>
              <a:rPr lang="zh-CN" altLang="en-US" sz="2600" smtClean="0">
                <a:latin typeface="Times New Roman" pitchFamily="18" charset="0"/>
              </a:rPr>
              <a:t>，</a:t>
            </a:r>
            <a:r>
              <a:rPr lang="en-US" altLang="zh-CN" sz="2600" i="1" smtClean="0">
                <a:latin typeface="Times New Roman" pitchFamily="18" charset="0"/>
              </a:rPr>
              <a:t>P</a:t>
            </a:r>
            <a:r>
              <a:rPr lang="zh-CN" altLang="en-US" sz="2600" smtClean="0">
                <a:latin typeface="Times New Roman" pitchFamily="18" charset="0"/>
              </a:rPr>
              <a:t>，</a:t>
            </a:r>
            <a:r>
              <a:rPr lang="en-US" altLang="zh-CN" sz="2600" i="1" smtClean="0">
                <a:latin typeface="Times New Roman" pitchFamily="18" charset="0"/>
              </a:rPr>
              <a:t>S</a:t>
            </a:r>
            <a:r>
              <a:rPr lang="en-US" altLang="zh-CN" sz="2600" smtClean="0">
                <a:latin typeface="Times New Roman" pitchFamily="18" charset="0"/>
              </a:rPr>
              <a:t>)</a:t>
            </a:r>
            <a:r>
              <a:rPr lang="zh-CN" altLang="en-US" sz="2600" smtClean="0">
                <a:latin typeface="Times New Roman" pitchFamily="18" charset="0"/>
              </a:rPr>
              <a:t>的符号串，即</a:t>
            </a:r>
            <a:r>
              <a:rPr lang="en-US" altLang="zh-CN" sz="2600" i="1" smtClean="0">
                <a:latin typeface="Times New Roman" pitchFamily="18" charset="0"/>
              </a:rPr>
              <a:t>α</a:t>
            </a:r>
            <a:r>
              <a:rPr lang="en-US" altLang="zh-CN" sz="2600" smtClean="0">
                <a:latin typeface="Times New Roman" pitchFamily="18" charset="0"/>
                <a:sym typeface="Symbol" pitchFamily="18" charset="2"/>
              </a:rPr>
              <a:t></a:t>
            </a:r>
            <a:r>
              <a:rPr lang="en-US" altLang="zh-CN" sz="2600" smtClean="0">
                <a:latin typeface="Times New Roman" pitchFamily="18" charset="0"/>
              </a:rPr>
              <a:t>(</a:t>
            </a:r>
            <a:r>
              <a:rPr lang="en-US" altLang="zh-CN" sz="2600" i="1" smtClean="0">
                <a:latin typeface="Times New Roman" pitchFamily="18" charset="0"/>
              </a:rPr>
              <a:t>V</a:t>
            </a:r>
            <a:r>
              <a:rPr lang="en-US" altLang="zh-CN" sz="2600" smtClean="0">
                <a:latin typeface="Times New Roman" pitchFamily="18" charset="0"/>
              </a:rPr>
              <a:t>∪</a:t>
            </a:r>
            <a:r>
              <a:rPr lang="en-US" altLang="zh-CN" sz="2600" i="1" smtClean="0">
                <a:latin typeface="Times New Roman" pitchFamily="18" charset="0"/>
              </a:rPr>
              <a:t>T</a:t>
            </a:r>
            <a:r>
              <a:rPr lang="en-US" altLang="zh-CN" sz="2600" smtClean="0">
                <a:latin typeface="Times New Roman" pitchFamily="18" charset="0"/>
              </a:rPr>
              <a:t>)*</a:t>
            </a:r>
            <a:r>
              <a:rPr lang="zh-CN" altLang="en-US" sz="2600" smtClean="0">
                <a:latin typeface="Times New Roman" pitchFamily="18" charset="0"/>
              </a:rPr>
              <a:t>，从</a:t>
            </a:r>
            <a:r>
              <a:rPr lang="en-US" altLang="zh-CN" sz="2600" i="1" smtClean="0">
                <a:latin typeface="Times New Roman" pitchFamily="18" charset="0"/>
              </a:rPr>
              <a:t>α</a:t>
            </a:r>
            <a:r>
              <a:rPr lang="zh-CN" altLang="en-US" sz="2600" smtClean="0">
                <a:latin typeface="Times New Roman" pitchFamily="18" charset="0"/>
              </a:rPr>
              <a:t>推导出的串的首符号集记作</a:t>
            </a:r>
            <a:r>
              <a:rPr lang="en-US" altLang="zh-CN" sz="2600" smtClean="0">
                <a:latin typeface="Times New Roman" pitchFamily="18" charset="0"/>
              </a:rPr>
              <a:t>FIRST(</a:t>
            </a:r>
            <a:r>
              <a:rPr lang="en-US" altLang="zh-CN" sz="2600" i="1" smtClean="0">
                <a:latin typeface="Times New Roman" pitchFamily="18" charset="0"/>
              </a:rPr>
              <a:t>α</a:t>
            </a:r>
            <a:r>
              <a:rPr lang="en-US" altLang="zh-CN" sz="2600" smtClean="0">
                <a:latin typeface="Times New Roman" pitchFamily="18" charset="0"/>
              </a:rPr>
              <a:t>)</a:t>
            </a:r>
            <a:r>
              <a:rPr lang="zh-CN" altLang="en-US" sz="2600" smtClean="0">
                <a:latin typeface="Times New Roman" pitchFamily="18" charset="0"/>
              </a:rPr>
              <a:t>：</a:t>
            </a:r>
          </a:p>
          <a:p>
            <a:pPr marL="812800" indent="-812800" eaLnBrk="1" hangingPunct="1">
              <a:buFont typeface="Wingdings" pitchFamily="2" charset="2"/>
              <a:buNone/>
            </a:pPr>
            <a:r>
              <a:rPr lang="en-US" altLang="zh-CN" sz="2600" smtClean="0">
                <a:latin typeface="Times New Roman" pitchFamily="18" charset="0"/>
              </a:rPr>
              <a:t>FIRST(</a:t>
            </a:r>
            <a:r>
              <a:rPr lang="en-US" altLang="zh-CN" sz="2600" i="1" smtClean="0">
                <a:latin typeface="Times New Roman" pitchFamily="18" charset="0"/>
              </a:rPr>
              <a:t>α</a:t>
            </a:r>
            <a:r>
              <a:rPr lang="en-US" altLang="zh-CN" sz="2600" smtClean="0">
                <a:latin typeface="Times New Roman" pitchFamily="18" charset="0"/>
              </a:rPr>
              <a:t>)={</a:t>
            </a:r>
            <a:r>
              <a:rPr lang="en-US" altLang="zh-CN" sz="2600" i="1" smtClean="0">
                <a:latin typeface="Times New Roman" pitchFamily="18" charset="0"/>
              </a:rPr>
              <a:t>a</a:t>
            </a:r>
            <a:r>
              <a:rPr lang="en-US" altLang="zh-CN" sz="2600" smtClean="0">
                <a:latin typeface="Times New Roman" pitchFamily="18" charset="0"/>
              </a:rPr>
              <a:t>|</a:t>
            </a:r>
            <a:r>
              <a:rPr lang="en-US" altLang="zh-CN" sz="2600" i="1" smtClean="0">
                <a:latin typeface="Times New Roman" pitchFamily="18" charset="0"/>
              </a:rPr>
              <a:t>α     aβ</a:t>
            </a:r>
            <a:r>
              <a:rPr lang="zh-CN" altLang="en-US" sz="2600" smtClean="0">
                <a:latin typeface="Times New Roman" pitchFamily="18" charset="0"/>
              </a:rPr>
              <a:t>，</a:t>
            </a:r>
            <a:r>
              <a:rPr lang="en-US" altLang="zh-CN" sz="2600" i="1" smtClean="0">
                <a:latin typeface="Times New Roman" pitchFamily="18" charset="0"/>
              </a:rPr>
              <a:t>a</a:t>
            </a:r>
            <a:r>
              <a:rPr lang="en-US" altLang="zh-CN" sz="2600" smtClean="0">
                <a:latin typeface="Times New Roman" pitchFamily="18" charset="0"/>
                <a:sym typeface="Symbol" pitchFamily="18" charset="2"/>
              </a:rPr>
              <a:t></a:t>
            </a:r>
            <a:r>
              <a:rPr lang="en-US" altLang="zh-CN" sz="2600" i="1" smtClean="0">
                <a:latin typeface="Times New Roman" pitchFamily="18" charset="0"/>
              </a:rPr>
              <a:t>T</a:t>
            </a:r>
            <a:r>
              <a:rPr lang="zh-CN" altLang="en-US" sz="2600" smtClean="0">
                <a:latin typeface="Times New Roman" pitchFamily="18" charset="0"/>
              </a:rPr>
              <a:t>，</a:t>
            </a:r>
            <a:r>
              <a:rPr lang="en-US" altLang="zh-CN" sz="2600" i="1" smtClean="0">
                <a:latin typeface="Times New Roman" pitchFamily="18" charset="0"/>
              </a:rPr>
              <a:t>β</a:t>
            </a:r>
            <a:r>
              <a:rPr lang="en-US" altLang="zh-CN" sz="2600" smtClean="0">
                <a:latin typeface="Times New Roman" pitchFamily="18" charset="0"/>
                <a:sym typeface="Symbol" pitchFamily="18" charset="2"/>
              </a:rPr>
              <a:t></a:t>
            </a:r>
            <a:r>
              <a:rPr lang="en-US" altLang="zh-CN" sz="2600" smtClean="0">
                <a:latin typeface="Times New Roman" pitchFamily="18" charset="0"/>
              </a:rPr>
              <a:t>(</a:t>
            </a:r>
            <a:r>
              <a:rPr lang="en-US" altLang="zh-CN" sz="2600" i="1" smtClean="0">
                <a:latin typeface="Times New Roman" pitchFamily="18" charset="0"/>
              </a:rPr>
              <a:t>V</a:t>
            </a:r>
            <a:r>
              <a:rPr lang="en-US" altLang="zh-CN" sz="2600" smtClean="0">
                <a:latin typeface="Times New Roman" pitchFamily="18" charset="0"/>
              </a:rPr>
              <a:t>∪</a:t>
            </a:r>
            <a:r>
              <a:rPr lang="en-US" altLang="zh-CN" sz="2600" i="1" smtClean="0">
                <a:latin typeface="Times New Roman" pitchFamily="18" charset="0"/>
              </a:rPr>
              <a:t>T</a:t>
            </a:r>
            <a:r>
              <a:rPr lang="en-US" altLang="zh-CN" sz="2600" smtClean="0">
                <a:latin typeface="Times New Roman" pitchFamily="18" charset="0"/>
              </a:rPr>
              <a:t>)*}</a:t>
            </a:r>
            <a:r>
              <a:rPr lang="zh-CN" altLang="en-US" sz="2600" smtClean="0">
                <a:latin typeface="Times New Roman" pitchFamily="18" charset="0"/>
              </a:rPr>
              <a:t>。</a:t>
            </a:r>
          </a:p>
          <a:p>
            <a:pPr marL="812800" indent="-812800" eaLnBrk="1" hangingPunct="1">
              <a:buFont typeface="Wingdings" pitchFamily="2" charset="2"/>
              <a:buNone/>
            </a:pPr>
            <a:r>
              <a:rPr lang="en-US" altLang="zh-CN" sz="2600" smtClean="0">
                <a:latin typeface="Times New Roman" pitchFamily="18" charset="0"/>
              </a:rPr>
              <a:t>2. </a:t>
            </a:r>
            <a:r>
              <a:rPr lang="zh-CN" altLang="en-US" sz="2600" smtClean="0">
                <a:latin typeface="Times New Roman" pitchFamily="18" charset="0"/>
              </a:rPr>
              <a:t>如果</a:t>
            </a:r>
            <a:r>
              <a:rPr lang="en-US" altLang="zh-CN" sz="2600" i="1" smtClean="0">
                <a:latin typeface="Times New Roman" pitchFamily="18" charset="0"/>
              </a:rPr>
              <a:t>α    ε</a:t>
            </a:r>
            <a:r>
              <a:rPr lang="zh-CN" altLang="en-US" sz="2600" smtClean="0">
                <a:latin typeface="Times New Roman" pitchFamily="18" charset="0"/>
              </a:rPr>
              <a:t>，则</a:t>
            </a:r>
            <a:r>
              <a:rPr lang="en-US" altLang="zh-CN" sz="2600" i="1" smtClean="0">
                <a:latin typeface="Times New Roman" pitchFamily="18" charset="0"/>
              </a:rPr>
              <a:t>ε</a:t>
            </a:r>
            <a:r>
              <a:rPr lang="en-US" altLang="zh-CN" sz="2600" smtClean="0">
                <a:latin typeface="Times New Roman" pitchFamily="18" charset="0"/>
                <a:sym typeface="Symbol" pitchFamily="18" charset="2"/>
              </a:rPr>
              <a:t></a:t>
            </a:r>
            <a:r>
              <a:rPr lang="en-US" altLang="zh-CN" sz="2600" smtClean="0">
                <a:latin typeface="Times New Roman" pitchFamily="18" charset="0"/>
              </a:rPr>
              <a:t>FIRST(</a:t>
            </a:r>
            <a:r>
              <a:rPr lang="en-US" altLang="zh-CN" sz="2600" i="1" smtClean="0">
                <a:latin typeface="Times New Roman" pitchFamily="18" charset="0"/>
              </a:rPr>
              <a:t>α</a:t>
            </a:r>
            <a:r>
              <a:rPr lang="en-US" altLang="zh-CN" sz="2600" smtClean="0">
                <a:latin typeface="Times New Roman" pitchFamily="18" charset="0"/>
              </a:rPr>
              <a:t>)</a:t>
            </a:r>
            <a:r>
              <a:rPr lang="zh-CN" altLang="en-US" sz="2600" smtClean="0">
                <a:latin typeface="Times New Roman" pitchFamily="18" charset="0"/>
              </a:rPr>
              <a:t>。</a:t>
            </a:r>
          </a:p>
          <a:p>
            <a:pPr marL="812800" indent="-812800" eaLnBrk="1" hangingPunct="1">
              <a:buFont typeface="Wingdings" pitchFamily="2" charset="2"/>
              <a:buNone/>
            </a:pPr>
            <a:r>
              <a:rPr lang="en-US" altLang="zh-CN" sz="2600" smtClean="0">
                <a:latin typeface="Times New Roman" pitchFamily="18" charset="0"/>
              </a:rPr>
              <a:t>3. </a:t>
            </a:r>
            <a:r>
              <a:rPr lang="zh-CN" altLang="en-US" sz="2600" smtClean="0">
                <a:latin typeface="Times New Roman" pitchFamily="18" charset="0"/>
              </a:rPr>
              <a:t>如果文法</a:t>
            </a:r>
            <a:r>
              <a:rPr lang="en-US" altLang="zh-CN" sz="2600" i="1" smtClean="0">
                <a:latin typeface="Times New Roman" pitchFamily="18" charset="0"/>
              </a:rPr>
              <a:t>G</a:t>
            </a:r>
            <a:r>
              <a:rPr lang="zh-CN" altLang="en-US" sz="2600" smtClean="0">
                <a:latin typeface="Times New Roman" pitchFamily="18" charset="0"/>
              </a:rPr>
              <a:t>中的所有</a:t>
            </a:r>
            <a:r>
              <a:rPr lang="en-US" altLang="zh-CN" sz="2600" i="1" smtClean="0">
                <a:latin typeface="Times New Roman" pitchFamily="18" charset="0"/>
              </a:rPr>
              <a:t>A</a:t>
            </a:r>
            <a:r>
              <a:rPr lang="zh-CN" altLang="en-US" sz="2600" smtClean="0">
                <a:latin typeface="Times New Roman" pitchFamily="18" charset="0"/>
              </a:rPr>
              <a:t>产生式为</a:t>
            </a:r>
            <a:r>
              <a:rPr lang="en-US" altLang="zh-CN" sz="2600" i="1" smtClean="0">
                <a:latin typeface="Times New Roman" pitchFamily="18" charset="0"/>
              </a:rPr>
              <a:t>A</a:t>
            </a:r>
            <a:r>
              <a:rPr lang="en-US" altLang="zh-CN" sz="2600" smtClean="0">
                <a:latin typeface="Times New Roman" pitchFamily="18" charset="0"/>
              </a:rPr>
              <a:t>→</a:t>
            </a:r>
            <a:r>
              <a:rPr lang="en-US" altLang="zh-CN" sz="2600" i="1" smtClean="0">
                <a:latin typeface="Times New Roman" pitchFamily="18" charset="0"/>
              </a:rPr>
              <a:t>α</a:t>
            </a:r>
            <a:r>
              <a:rPr lang="en-US" altLang="zh-CN" sz="2600" baseline="-25000" smtClean="0">
                <a:latin typeface="Times New Roman" pitchFamily="18" charset="0"/>
              </a:rPr>
              <a:t>1</a:t>
            </a:r>
            <a:r>
              <a:rPr lang="en-US" altLang="zh-CN" sz="2600" smtClean="0">
                <a:latin typeface="Times New Roman" pitchFamily="18" charset="0"/>
              </a:rPr>
              <a:t>|</a:t>
            </a:r>
            <a:r>
              <a:rPr lang="en-US" altLang="zh-CN" sz="2600" i="1" smtClean="0">
                <a:latin typeface="Times New Roman" pitchFamily="18" charset="0"/>
              </a:rPr>
              <a:t>α</a:t>
            </a:r>
            <a:r>
              <a:rPr lang="en-US" altLang="zh-CN" sz="2600" baseline="-25000" smtClean="0">
                <a:latin typeface="Times New Roman" pitchFamily="18" charset="0"/>
              </a:rPr>
              <a:t>2</a:t>
            </a:r>
            <a:r>
              <a:rPr lang="en-US" altLang="zh-CN" sz="2600" smtClean="0">
                <a:latin typeface="Times New Roman" pitchFamily="18" charset="0"/>
              </a:rPr>
              <a:t>|…|</a:t>
            </a:r>
            <a:r>
              <a:rPr lang="en-US" altLang="zh-CN" sz="2600" i="1" smtClean="0">
                <a:latin typeface="Times New Roman" pitchFamily="18" charset="0"/>
              </a:rPr>
              <a:t>α</a:t>
            </a:r>
            <a:r>
              <a:rPr lang="en-US" altLang="zh-CN" sz="2600" i="1" baseline="-25000" smtClean="0">
                <a:latin typeface="Times New Roman" pitchFamily="18" charset="0"/>
              </a:rPr>
              <a:t>m</a:t>
            </a:r>
            <a:r>
              <a:rPr lang="zh-CN" altLang="en-US" sz="2600" smtClean="0">
                <a:latin typeface="Times New Roman" pitchFamily="18" charset="0"/>
              </a:rPr>
              <a:t>，</a:t>
            </a:r>
          </a:p>
          <a:p>
            <a:pPr marL="812800" indent="-812800" eaLnBrk="1" hangingPunct="1">
              <a:buFont typeface="Wingdings" pitchFamily="2" charset="2"/>
              <a:buNone/>
            </a:pPr>
            <a:r>
              <a:rPr lang="zh-CN" altLang="en-US" sz="2600" smtClean="0">
                <a:latin typeface="Times New Roman" pitchFamily="18" charset="0"/>
              </a:rPr>
              <a:t>且</a:t>
            </a:r>
            <a:r>
              <a:rPr lang="en-US" altLang="zh-CN" sz="2600" i="1" smtClean="0">
                <a:latin typeface="Times New Roman" pitchFamily="18" charset="0"/>
              </a:rPr>
              <a:t>ε</a:t>
            </a:r>
            <a:r>
              <a:rPr lang="en-US" altLang="zh-CN" sz="2600" smtClean="0">
                <a:latin typeface="Times New Roman" pitchFamily="18" charset="0"/>
                <a:sym typeface="Symbol" pitchFamily="18" charset="2"/>
              </a:rPr>
              <a:t></a:t>
            </a:r>
            <a:r>
              <a:rPr lang="en-US" altLang="zh-CN" sz="2600" smtClean="0">
                <a:latin typeface="Times New Roman" pitchFamily="18" charset="0"/>
              </a:rPr>
              <a:t>FIRST(</a:t>
            </a:r>
            <a:r>
              <a:rPr lang="en-US" altLang="zh-CN" sz="2600" i="1" smtClean="0">
                <a:latin typeface="Times New Roman" pitchFamily="18" charset="0"/>
              </a:rPr>
              <a:t>α</a:t>
            </a:r>
            <a:r>
              <a:rPr lang="en-US" altLang="zh-CN" sz="2600" baseline="-25000" smtClean="0">
                <a:latin typeface="Times New Roman" pitchFamily="18" charset="0"/>
              </a:rPr>
              <a:t>1</a:t>
            </a:r>
            <a:r>
              <a:rPr lang="en-US" altLang="zh-CN" sz="2600" smtClean="0">
                <a:latin typeface="Times New Roman" pitchFamily="18" charset="0"/>
              </a:rPr>
              <a:t>)∪FIRST(</a:t>
            </a:r>
            <a:r>
              <a:rPr lang="en-US" altLang="zh-CN" sz="2600" i="1" smtClean="0">
                <a:latin typeface="Times New Roman" pitchFamily="18" charset="0"/>
              </a:rPr>
              <a:t>α</a:t>
            </a:r>
            <a:r>
              <a:rPr lang="en-US" altLang="zh-CN" sz="2600" baseline="-25000" smtClean="0">
                <a:latin typeface="Times New Roman" pitchFamily="18" charset="0"/>
              </a:rPr>
              <a:t>2</a:t>
            </a:r>
            <a:r>
              <a:rPr lang="en-US" altLang="zh-CN" sz="2600" smtClean="0">
                <a:latin typeface="Times New Roman" pitchFamily="18" charset="0"/>
              </a:rPr>
              <a:t>)∪…∪FIRST(</a:t>
            </a:r>
            <a:r>
              <a:rPr lang="en-US" altLang="zh-CN" sz="2600" i="1" smtClean="0">
                <a:latin typeface="Times New Roman" pitchFamily="18" charset="0"/>
              </a:rPr>
              <a:t>α</a:t>
            </a:r>
            <a:r>
              <a:rPr lang="en-US" altLang="zh-CN" sz="2600" i="1" baseline="-25000" smtClean="0">
                <a:latin typeface="Times New Roman" pitchFamily="18" charset="0"/>
              </a:rPr>
              <a:t>n</a:t>
            </a:r>
            <a:r>
              <a:rPr lang="en-US" altLang="zh-CN" sz="2600" smtClean="0">
                <a:latin typeface="Times New Roman" pitchFamily="18" charset="0"/>
              </a:rPr>
              <a:t>) </a:t>
            </a:r>
          </a:p>
          <a:p>
            <a:pPr marL="812800" indent="-812800" eaLnBrk="1" hangingPunct="1">
              <a:buFont typeface="Wingdings" pitchFamily="2" charset="2"/>
              <a:buNone/>
            </a:pPr>
            <a:r>
              <a:rPr lang="zh-CN" altLang="en-US" sz="2600" smtClean="0">
                <a:latin typeface="Times New Roman" pitchFamily="18" charset="0"/>
              </a:rPr>
              <a:t>且对</a:t>
            </a:r>
            <a:r>
              <a:rPr lang="zh-CN" altLang="en-US" sz="2600" smtClean="0">
                <a:latin typeface="Times New Roman" pitchFamily="18" charset="0"/>
                <a:sym typeface="Symbol" pitchFamily="18" charset="2"/>
              </a:rPr>
              <a:t></a:t>
            </a:r>
            <a:r>
              <a:rPr lang="en-US" altLang="zh-CN" sz="2600" i="1" smtClean="0">
                <a:latin typeface="Times New Roman" pitchFamily="18" charset="0"/>
              </a:rPr>
              <a:t>i</a:t>
            </a:r>
            <a:r>
              <a:rPr lang="zh-CN" altLang="en-US" sz="2600" smtClean="0">
                <a:latin typeface="Times New Roman" pitchFamily="18" charset="0"/>
              </a:rPr>
              <a:t>，</a:t>
            </a:r>
            <a:r>
              <a:rPr lang="en-US" altLang="zh-CN" sz="2600" i="1" smtClean="0">
                <a:latin typeface="Times New Roman" pitchFamily="18" charset="0"/>
              </a:rPr>
              <a:t>j</a:t>
            </a:r>
            <a:r>
              <a:rPr lang="zh-CN" altLang="en-US" sz="2600" smtClean="0">
                <a:latin typeface="Times New Roman" pitchFamily="18" charset="0"/>
              </a:rPr>
              <a:t>，</a:t>
            </a:r>
            <a:r>
              <a:rPr lang="en-US" altLang="zh-CN" sz="2600" smtClean="0">
                <a:latin typeface="Times New Roman" pitchFamily="18" charset="0"/>
              </a:rPr>
              <a:t>1</a:t>
            </a:r>
            <a:r>
              <a:rPr lang="en-US" altLang="zh-CN" sz="2600" smtClean="0">
                <a:latin typeface="Times New Roman" pitchFamily="18" charset="0"/>
                <a:sym typeface="Symbol" pitchFamily="18" charset="2"/>
              </a:rPr>
              <a:t></a:t>
            </a:r>
            <a:r>
              <a:rPr lang="en-US" altLang="zh-CN" sz="2600" i="1" smtClean="0">
                <a:latin typeface="Times New Roman" pitchFamily="18" charset="0"/>
              </a:rPr>
              <a:t>i</a:t>
            </a:r>
            <a:r>
              <a:rPr lang="zh-CN" altLang="en-US" sz="2600" smtClean="0">
                <a:latin typeface="Times New Roman" pitchFamily="18" charset="0"/>
              </a:rPr>
              <a:t>，</a:t>
            </a:r>
            <a:r>
              <a:rPr lang="en-US" altLang="zh-CN" sz="2600" i="1" smtClean="0">
                <a:latin typeface="Times New Roman" pitchFamily="18" charset="0"/>
              </a:rPr>
              <a:t>j</a:t>
            </a:r>
            <a:r>
              <a:rPr lang="en-US" altLang="zh-CN" sz="2600" smtClean="0">
                <a:latin typeface="Times New Roman" pitchFamily="18" charset="0"/>
                <a:sym typeface="Symbol" pitchFamily="18" charset="2"/>
              </a:rPr>
              <a:t></a:t>
            </a:r>
            <a:r>
              <a:rPr lang="en-US" altLang="zh-CN" sz="2600" i="1" smtClean="0">
                <a:latin typeface="Times New Roman" pitchFamily="18" charset="0"/>
              </a:rPr>
              <a:t>m</a:t>
            </a:r>
            <a:r>
              <a:rPr lang="zh-CN" altLang="en-US" sz="2600" smtClean="0">
                <a:latin typeface="Times New Roman" pitchFamily="18" charset="0"/>
              </a:rPr>
              <a:t>；</a:t>
            </a:r>
            <a:r>
              <a:rPr lang="en-US" altLang="zh-CN" sz="2600" i="1" smtClean="0">
                <a:latin typeface="Times New Roman" pitchFamily="18" charset="0"/>
              </a:rPr>
              <a:t>i</a:t>
            </a:r>
            <a:r>
              <a:rPr lang="en-US" altLang="zh-CN" sz="2600" smtClean="0">
                <a:latin typeface="Times New Roman" pitchFamily="18" charset="0"/>
              </a:rPr>
              <a:t>≠</a:t>
            </a:r>
            <a:r>
              <a:rPr lang="en-US" altLang="zh-CN" sz="2600" i="1" smtClean="0">
                <a:latin typeface="Times New Roman" pitchFamily="18" charset="0"/>
              </a:rPr>
              <a:t>j</a:t>
            </a:r>
            <a:r>
              <a:rPr lang="zh-CN" altLang="en-US" sz="2600" smtClean="0">
                <a:latin typeface="Times New Roman" pitchFamily="18" charset="0"/>
              </a:rPr>
              <a:t>，均有</a:t>
            </a:r>
          </a:p>
          <a:p>
            <a:pPr marL="812800" indent="-812800" eaLnBrk="1" hangingPunct="1">
              <a:buFont typeface="Wingdings" pitchFamily="2" charset="2"/>
              <a:buNone/>
            </a:pPr>
            <a:r>
              <a:rPr lang="en-US" altLang="zh-CN" sz="2600" smtClean="0">
                <a:latin typeface="Times New Roman" pitchFamily="18" charset="0"/>
              </a:rPr>
              <a:t>FIRST(</a:t>
            </a:r>
            <a:r>
              <a:rPr lang="en-US" altLang="zh-CN" sz="2600" i="1" smtClean="0">
                <a:latin typeface="Times New Roman" pitchFamily="18" charset="0"/>
              </a:rPr>
              <a:t>α</a:t>
            </a:r>
            <a:r>
              <a:rPr lang="en-US" altLang="zh-CN" sz="2600" i="1" baseline="-25000" smtClean="0">
                <a:latin typeface="Times New Roman" pitchFamily="18" charset="0"/>
              </a:rPr>
              <a:t>i</a:t>
            </a:r>
            <a:r>
              <a:rPr lang="en-US" altLang="zh-CN" sz="2600" smtClean="0">
                <a:latin typeface="Times New Roman" pitchFamily="18" charset="0"/>
              </a:rPr>
              <a:t>)∩FIRST(</a:t>
            </a:r>
            <a:r>
              <a:rPr lang="en-US" altLang="zh-CN" sz="2600" i="1" smtClean="0">
                <a:latin typeface="Times New Roman" pitchFamily="18" charset="0"/>
              </a:rPr>
              <a:t>α</a:t>
            </a:r>
            <a:r>
              <a:rPr lang="en-US" altLang="zh-CN" sz="2600" i="1" baseline="-25000" smtClean="0">
                <a:latin typeface="Times New Roman" pitchFamily="18" charset="0"/>
              </a:rPr>
              <a:t>j</a:t>
            </a:r>
            <a:r>
              <a:rPr lang="en-US" altLang="zh-CN" sz="2600" smtClean="0">
                <a:latin typeface="Times New Roman" pitchFamily="18" charset="0"/>
              </a:rPr>
              <a:t>)=</a:t>
            </a:r>
            <a:r>
              <a:rPr lang="en-US" altLang="zh-CN" sz="2600" smtClean="0">
                <a:latin typeface="Times New Roman" pitchFamily="18" charset="0"/>
                <a:sym typeface="Symbol" pitchFamily="18" charset="2"/>
              </a:rPr>
              <a:t></a:t>
            </a:r>
            <a:r>
              <a:rPr lang="zh-CN" altLang="en-US" sz="2600" smtClean="0">
                <a:latin typeface="Times New Roman" pitchFamily="18" charset="0"/>
              </a:rPr>
              <a:t>成立，则可以对</a:t>
            </a:r>
            <a:r>
              <a:rPr lang="en-US" altLang="zh-CN" sz="2600" i="1" smtClean="0">
                <a:latin typeface="Times New Roman" pitchFamily="18" charset="0"/>
              </a:rPr>
              <a:t>G</a:t>
            </a:r>
            <a:r>
              <a:rPr lang="zh-CN" altLang="en-US" sz="2600" smtClean="0">
                <a:latin typeface="Times New Roman" pitchFamily="18" charset="0"/>
              </a:rPr>
              <a:t>的句子</a:t>
            </a:r>
          </a:p>
          <a:p>
            <a:pPr marL="812800" indent="-812800" eaLnBrk="1" hangingPunct="1">
              <a:buFont typeface="Wingdings" pitchFamily="2" charset="2"/>
              <a:buNone/>
            </a:pPr>
            <a:r>
              <a:rPr lang="zh-CN" altLang="en-US" sz="2600" smtClean="0">
                <a:latin typeface="Times New Roman" pitchFamily="18" charset="0"/>
              </a:rPr>
              <a:t>进行确定的自顶向下分析</a:t>
            </a:r>
            <a:endParaRPr lang="en-US" altLang="zh-CN" sz="2600" smtClean="0">
              <a:latin typeface="Times New Roman" pitchFamily="18" charset="0"/>
            </a:endParaRPr>
          </a:p>
        </p:txBody>
      </p:sp>
      <p:sp>
        <p:nvSpPr>
          <p:cNvPr id="4104"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4098" name="Object 4"/>
          <p:cNvGraphicFramePr>
            <a:graphicFrameLocks/>
          </p:cNvGraphicFramePr>
          <p:nvPr/>
        </p:nvGraphicFramePr>
        <p:xfrm>
          <a:off x="1546225" y="2824163"/>
          <a:ext cx="401638" cy="546100"/>
        </p:xfrm>
        <a:graphic>
          <a:graphicData uri="http://schemas.openxmlformats.org/presentationml/2006/ole">
            <p:oleObj spid="_x0000_s113666" r:id="rId3" imgW="165028" imgH="228501" progId="">
              <p:embed/>
            </p:oleObj>
          </a:graphicData>
        </a:graphic>
      </p:graphicFrame>
      <p:sp>
        <p:nvSpPr>
          <p:cNvPr id="4105"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4099" name="Object 6"/>
          <p:cNvGraphicFramePr>
            <a:graphicFrameLocks/>
          </p:cNvGraphicFramePr>
          <p:nvPr/>
        </p:nvGraphicFramePr>
        <p:xfrm>
          <a:off x="2616200" y="2387600"/>
          <a:ext cx="349250" cy="474663"/>
        </p:xfrm>
        <a:graphic>
          <a:graphicData uri="http://schemas.openxmlformats.org/presentationml/2006/ole">
            <p:oleObj spid="_x0000_s113667" r:id="rId4" imgW="165028" imgH="228501"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6547">
                                            <p:txEl>
                                              <p:pRg st="0" end="0"/>
                                            </p:txEl>
                                          </p:spTgt>
                                        </p:tgtEl>
                                        <p:attrNameLst>
                                          <p:attrName>style.visibility</p:attrName>
                                        </p:attrNameLst>
                                      </p:cBhvr>
                                      <p:to>
                                        <p:strVal val="visible"/>
                                      </p:to>
                                    </p:set>
                                    <p:animEffect transition="in" filter="blinds(horizontal)">
                                      <p:cBhvr>
                                        <p:cTn id="7" dur="500"/>
                                        <p:tgtEl>
                                          <p:spTgt spid="215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6547">
                                            <p:txEl>
                                              <p:pRg st="1" end="1"/>
                                            </p:txEl>
                                          </p:spTgt>
                                        </p:tgtEl>
                                        <p:attrNameLst>
                                          <p:attrName>style.visibility</p:attrName>
                                        </p:attrNameLst>
                                      </p:cBhvr>
                                      <p:to>
                                        <p:strVal val="visible"/>
                                      </p:to>
                                    </p:set>
                                    <p:animEffect transition="in" filter="blinds(horizontal)">
                                      <p:cBhvr>
                                        <p:cTn id="12" dur="500"/>
                                        <p:tgtEl>
                                          <p:spTgt spid="2156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6547">
                                            <p:txEl>
                                              <p:pRg st="2" end="2"/>
                                            </p:txEl>
                                          </p:spTgt>
                                        </p:tgtEl>
                                        <p:attrNameLst>
                                          <p:attrName>style.visibility</p:attrName>
                                        </p:attrNameLst>
                                      </p:cBhvr>
                                      <p:to>
                                        <p:strVal val="visible"/>
                                      </p:to>
                                    </p:set>
                                    <p:animEffect transition="in" filter="blinds(horizontal)">
                                      <p:cBhvr>
                                        <p:cTn id="17" dur="500"/>
                                        <p:tgtEl>
                                          <p:spTgt spid="2156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6547">
                                            <p:txEl>
                                              <p:pRg st="3" end="3"/>
                                            </p:txEl>
                                          </p:spTgt>
                                        </p:tgtEl>
                                        <p:attrNameLst>
                                          <p:attrName>style.visibility</p:attrName>
                                        </p:attrNameLst>
                                      </p:cBhvr>
                                      <p:to>
                                        <p:strVal val="visible"/>
                                      </p:to>
                                    </p:set>
                                    <p:animEffect transition="in" filter="blinds(horizontal)">
                                      <p:cBhvr>
                                        <p:cTn id="22" dur="500"/>
                                        <p:tgtEl>
                                          <p:spTgt spid="21565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6547">
                                            <p:txEl>
                                              <p:pRg st="4" end="4"/>
                                            </p:txEl>
                                          </p:spTgt>
                                        </p:tgtEl>
                                        <p:attrNameLst>
                                          <p:attrName>style.visibility</p:attrName>
                                        </p:attrNameLst>
                                      </p:cBhvr>
                                      <p:to>
                                        <p:strVal val="visible"/>
                                      </p:to>
                                    </p:set>
                                    <p:animEffect transition="in" filter="blinds(horizontal)">
                                      <p:cBhvr>
                                        <p:cTn id="27" dur="500"/>
                                        <p:tgtEl>
                                          <p:spTgt spid="21565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6547">
                                            <p:txEl>
                                              <p:pRg st="5" end="5"/>
                                            </p:txEl>
                                          </p:spTgt>
                                        </p:tgtEl>
                                        <p:attrNameLst>
                                          <p:attrName>style.visibility</p:attrName>
                                        </p:attrNameLst>
                                      </p:cBhvr>
                                      <p:to>
                                        <p:strVal val="visible"/>
                                      </p:to>
                                    </p:set>
                                    <p:animEffect transition="in" filter="blinds(horizontal)">
                                      <p:cBhvr>
                                        <p:cTn id="32" dur="500"/>
                                        <p:tgtEl>
                                          <p:spTgt spid="21565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6547">
                                            <p:txEl>
                                              <p:pRg st="6" end="6"/>
                                            </p:txEl>
                                          </p:spTgt>
                                        </p:tgtEl>
                                        <p:attrNameLst>
                                          <p:attrName>style.visibility</p:attrName>
                                        </p:attrNameLst>
                                      </p:cBhvr>
                                      <p:to>
                                        <p:strVal val="visible"/>
                                      </p:to>
                                    </p:set>
                                    <p:animEffect transition="in" filter="blinds(horizontal)">
                                      <p:cBhvr>
                                        <p:cTn id="37" dur="500"/>
                                        <p:tgtEl>
                                          <p:spTgt spid="21565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56547">
                                            <p:txEl>
                                              <p:pRg st="7" end="7"/>
                                            </p:txEl>
                                          </p:spTgt>
                                        </p:tgtEl>
                                        <p:attrNameLst>
                                          <p:attrName>style.visibility</p:attrName>
                                        </p:attrNameLst>
                                      </p:cBhvr>
                                      <p:to>
                                        <p:strVal val="visible"/>
                                      </p:to>
                                    </p:set>
                                    <p:animEffect transition="in" filter="blinds(horizontal)">
                                      <p:cBhvr>
                                        <p:cTn id="42" dur="500"/>
                                        <p:tgtEl>
                                          <p:spTgt spid="2156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5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nvSpPr>
        <p:spPr bwMode="auto">
          <a:xfrm>
            <a:off x="1331913" y="333375"/>
            <a:ext cx="4919662" cy="792163"/>
          </a:xfrm>
          <a:prstGeom prst="rect">
            <a:avLst/>
          </a:prstGeom>
          <a:noFill/>
          <a:ln w="9525">
            <a:noFill/>
            <a:miter lim="800000"/>
            <a:headEnd/>
            <a:tailEnd/>
          </a:ln>
        </p:spPr>
        <p:txBody>
          <a:bodyPr lIns="92075" tIns="46038" rIns="92075" bIns="46038" anchor="ctr"/>
          <a:lstStyle/>
          <a:p>
            <a:pPr eaLnBrk="1" hangingPunct="1">
              <a:buFont typeface="Arial" pitchFamily="34" charset="0"/>
              <a:buNone/>
            </a:pPr>
            <a:r>
              <a:rPr lang="en-US" altLang="zh-CN" sz="4400" b="1"/>
              <a:t>4.2.3 LL(1)</a:t>
            </a:r>
            <a:r>
              <a:rPr lang="zh-CN" altLang="en-US" sz="4000" b="1">
                <a:ea typeface="黑体" pitchFamily="49" charset="-122"/>
              </a:rPr>
              <a:t>文法</a:t>
            </a:r>
          </a:p>
        </p:txBody>
      </p:sp>
      <p:sp>
        <p:nvSpPr>
          <p:cNvPr id="48131" name="Rectangle 3"/>
          <p:cNvSpPr>
            <a:spLocks noGrp="1" noChangeArrowheads="1"/>
          </p:cNvSpPr>
          <p:nvPr/>
        </p:nvSpPr>
        <p:spPr bwMode="auto">
          <a:xfrm>
            <a:off x="120650" y="1773238"/>
            <a:ext cx="8915400" cy="4392612"/>
          </a:xfrm>
          <a:prstGeom prst="rect">
            <a:avLst/>
          </a:prstGeom>
          <a:noFill/>
          <a:ln w="9525">
            <a:noFill/>
            <a:miter lim="800000"/>
            <a:headEnd/>
            <a:tailEnd/>
          </a:ln>
        </p:spPr>
        <p:txBody>
          <a:bodyPr lIns="92075" tIns="46038" rIns="92075" bIns="46038"/>
          <a:lstStyle/>
          <a:p>
            <a:pPr marL="363538" indent="-363538" eaLnBrk="1" hangingPunct="1">
              <a:lnSpc>
                <a:spcPct val="90000"/>
              </a:lnSpc>
              <a:spcBef>
                <a:spcPct val="20000"/>
              </a:spcBef>
              <a:buClr>
                <a:schemeClr val="folHlink"/>
              </a:buClr>
              <a:buSzPct val="60000"/>
              <a:buFont typeface="Wingdings" pitchFamily="2" charset="2"/>
              <a:buNone/>
            </a:pPr>
            <a:r>
              <a:rPr lang="zh-CN" altLang="en-US" b="1">
                <a:solidFill>
                  <a:srgbClr val="FF00FF"/>
                </a:solidFill>
                <a:latin typeface="楷体_GB2312" pitchFamily="49" charset="-122"/>
                <a:ea typeface="楷体_GB2312" pitchFamily="49" charset="-122"/>
              </a:rPr>
              <a:t>存在空产生式的情况：</a:t>
            </a:r>
            <a:r>
              <a:rPr lang="en-US" altLang="zh-CN" b="1">
                <a:solidFill>
                  <a:srgbClr val="FF00FF"/>
                </a:solidFill>
                <a:latin typeface="楷体_GB2312" pitchFamily="49" charset="-122"/>
              </a:rPr>
              <a:t>FIRST</a:t>
            </a:r>
            <a:r>
              <a:rPr lang="zh-CN" altLang="en-US" b="1">
                <a:solidFill>
                  <a:srgbClr val="FF00FF"/>
                </a:solidFill>
                <a:latin typeface="楷体_GB2312" pitchFamily="49" charset="-122"/>
                <a:ea typeface="楷体_GB2312" pitchFamily="49" charset="-122"/>
              </a:rPr>
              <a:t>集不能完全解决问题</a:t>
            </a:r>
          </a:p>
          <a:p>
            <a:pPr marL="363538" indent="-363538" eaLnBrk="1" hangingPunct="1">
              <a:lnSpc>
                <a:spcPct val="90000"/>
              </a:lnSpc>
              <a:spcBef>
                <a:spcPct val="20000"/>
              </a:spcBef>
              <a:buClr>
                <a:schemeClr val="folHlink"/>
              </a:buClr>
              <a:buSzPct val="60000"/>
              <a:buFont typeface="Wingdings" pitchFamily="2" charset="2"/>
              <a:buChar char="n"/>
            </a:pPr>
            <a:endParaRPr lang="zh-CN" altLang="en-US" b="1">
              <a:ea typeface="楷体_GB2312" pitchFamily="49" charset="-122"/>
            </a:endParaRPr>
          </a:p>
        </p:txBody>
      </p:sp>
      <p:sp>
        <p:nvSpPr>
          <p:cNvPr id="2" name="文本框 1"/>
          <p:cNvSpPr txBox="1">
            <a:spLocks noChangeArrowheads="1"/>
          </p:cNvSpPr>
          <p:nvPr/>
        </p:nvSpPr>
        <p:spPr bwMode="auto">
          <a:xfrm>
            <a:off x="2689225" y="2624138"/>
            <a:ext cx="3902075" cy="1177925"/>
          </a:xfrm>
          <a:prstGeom prst="rect">
            <a:avLst/>
          </a:prstGeom>
          <a:noFill/>
          <a:ln w="9525">
            <a:noFill/>
            <a:miter lim="800000"/>
            <a:headEnd/>
            <a:tailEnd/>
          </a:ln>
        </p:spPr>
        <p:txBody>
          <a:bodyPr>
            <a:spAutoFit/>
          </a:bodyPr>
          <a:lstStyle/>
          <a:p>
            <a:pPr lvl="1" eaLnBrk="1" hangingPunct="1">
              <a:lnSpc>
                <a:spcPct val="90000"/>
              </a:lnSpc>
              <a:buFont typeface="Wingdings" pitchFamily="2" charset="2"/>
              <a:buNone/>
            </a:pPr>
            <a:r>
              <a:rPr lang="en-US" altLang="zh-CN">
                <a:solidFill>
                  <a:srgbClr val="00B050"/>
                </a:solidFill>
                <a:sym typeface="楷体_GB2312" pitchFamily="49" charset="-122"/>
              </a:rPr>
              <a:t>S→aAB | bB</a:t>
            </a:r>
          </a:p>
          <a:p>
            <a:pPr lvl="1" eaLnBrk="1" hangingPunct="1">
              <a:lnSpc>
                <a:spcPct val="90000"/>
              </a:lnSpc>
              <a:buFont typeface="Wingdings" pitchFamily="2" charset="2"/>
              <a:buNone/>
            </a:pPr>
            <a:r>
              <a:rPr lang="en-US" altLang="zh-CN">
                <a:solidFill>
                  <a:srgbClr val="00B050"/>
                </a:solidFill>
                <a:sym typeface="楷体_GB2312" pitchFamily="49" charset="-122"/>
              </a:rPr>
              <a:t>A→ </a:t>
            </a:r>
            <a:r>
              <a:rPr lang="en-US" altLang="zh-CN" i="1">
                <a:solidFill>
                  <a:srgbClr val="00B050"/>
                </a:solidFill>
                <a:sym typeface="楷体_GB2312" pitchFamily="49" charset="-122"/>
              </a:rPr>
              <a:t>c</a:t>
            </a:r>
            <a:r>
              <a:rPr lang="en-US" altLang="zh-CN" i="1">
                <a:solidFill>
                  <a:srgbClr val="00B050"/>
                </a:solidFill>
              </a:rPr>
              <a:t> |</a:t>
            </a:r>
            <a:r>
              <a:rPr lang="en-US" altLang="zh-CN" i="1">
                <a:solidFill>
                  <a:srgbClr val="00B050"/>
                </a:solidFill>
                <a:sym typeface="楷体_GB2312" pitchFamily="49" charset="-122"/>
              </a:rPr>
              <a:t>ε</a:t>
            </a:r>
            <a:endParaRPr lang="en-US" altLang="zh-CN" i="1">
              <a:solidFill>
                <a:srgbClr val="00B050"/>
              </a:solidFill>
            </a:endParaRPr>
          </a:p>
          <a:p>
            <a:pPr lvl="1" eaLnBrk="1" hangingPunct="1">
              <a:lnSpc>
                <a:spcPct val="90000"/>
              </a:lnSpc>
              <a:buFont typeface="Wingdings" pitchFamily="2" charset="2"/>
              <a:buNone/>
            </a:pPr>
            <a:r>
              <a:rPr lang="en-US" altLang="zh-CN">
                <a:solidFill>
                  <a:srgbClr val="00B050"/>
                </a:solidFill>
                <a:sym typeface="楷体_GB2312" pitchFamily="49" charset="-122"/>
              </a:rPr>
              <a:t>B→ </a:t>
            </a:r>
            <a:r>
              <a:rPr lang="en-US" altLang="zh-CN" i="1">
                <a:solidFill>
                  <a:srgbClr val="00B050"/>
                </a:solidFill>
                <a:sym typeface="楷体_GB2312" pitchFamily="49" charset="-122"/>
              </a:rPr>
              <a:t>b </a:t>
            </a:r>
            <a:endParaRPr lang="zh-CN" altLang="en-US"/>
          </a:p>
        </p:txBody>
      </p:sp>
      <p:sp>
        <p:nvSpPr>
          <p:cNvPr id="3" name="文本框 2"/>
          <p:cNvSpPr txBox="1">
            <a:spLocks noChangeArrowheads="1"/>
          </p:cNvSpPr>
          <p:nvPr/>
        </p:nvSpPr>
        <p:spPr bwMode="auto">
          <a:xfrm>
            <a:off x="2246313" y="4370388"/>
            <a:ext cx="3924300" cy="465137"/>
          </a:xfrm>
          <a:prstGeom prst="rect">
            <a:avLst/>
          </a:prstGeom>
          <a:noFill/>
          <a:ln w="9525">
            <a:noFill/>
            <a:miter lim="800000"/>
            <a:headEnd/>
            <a:tailEnd/>
          </a:ln>
        </p:spPr>
        <p:txBody>
          <a:bodyPr wrap="none">
            <a:spAutoFit/>
          </a:bodyPr>
          <a:lstStyle/>
          <a:p>
            <a:pPr lvl="1" eaLnBrk="1" hangingPunct="1">
              <a:lnSpc>
                <a:spcPct val="90000"/>
              </a:lnSpc>
              <a:buFont typeface="Wingdings" pitchFamily="2" charset="2"/>
              <a:buNone/>
            </a:pPr>
            <a:r>
              <a:rPr lang="zh-CN" altLang="en-US">
                <a:sym typeface="楷体_GB2312" pitchFamily="49" charset="-122"/>
              </a:rPr>
              <a:t>字符串</a:t>
            </a:r>
            <a:r>
              <a:rPr lang="en-US" altLang="zh-CN">
                <a:sym typeface="楷体_GB2312" pitchFamily="49" charset="-122"/>
              </a:rPr>
              <a:t>ab</a:t>
            </a:r>
            <a:r>
              <a:rPr lang="zh-CN" altLang="en-US">
                <a:sym typeface="楷体_GB2312" pitchFamily="49" charset="-122"/>
              </a:rPr>
              <a:t>的派生过程？</a:t>
            </a:r>
            <a:endParaRPr lang="zh-CN" altLang="en-US"/>
          </a:p>
        </p:txBody>
      </p:sp>
      <p:sp>
        <p:nvSpPr>
          <p:cNvPr id="4" name="文本框 3"/>
          <p:cNvSpPr txBox="1">
            <a:spLocks noChangeArrowheads="1"/>
          </p:cNvSpPr>
          <p:nvPr/>
        </p:nvSpPr>
        <p:spPr bwMode="auto">
          <a:xfrm>
            <a:off x="2757488" y="5181600"/>
            <a:ext cx="1865312" cy="536575"/>
          </a:xfrm>
          <a:prstGeom prst="rect">
            <a:avLst/>
          </a:prstGeom>
          <a:noFill/>
          <a:ln w="9525">
            <a:noFill/>
            <a:miter lim="800000"/>
            <a:headEnd/>
            <a:tailEnd/>
          </a:ln>
        </p:spPr>
        <p:txBody>
          <a:bodyPr wrap="none">
            <a:spAutoFit/>
          </a:bodyPr>
          <a:lstStyle/>
          <a:p>
            <a:pPr lvl="1" eaLnBrk="1" hangingPunct="1">
              <a:lnSpc>
                <a:spcPct val="90000"/>
              </a:lnSpc>
              <a:buFont typeface="Wingdings" pitchFamily="2" charset="2"/>
              <a:buNone/>
            </a:pPr>
            <a:r>
              <a:rPr lang="zh-CN" altLang="en-US" sz="3200" b="1">
                <a:solidFill>
                  <a:srgbClr val="FF0000"/>
                </a:solidFill>
              </a:rPr>
              <a:t>启示？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1B97D43A-FB34-4E56-85C4-5560ED67F47B}" type="datetime1">
              <a:rPr lang="zh-CN" altLang="en-US" noProof="0" smtClean="0">
                <a:latin typeface="+mn-lt"/>
              </a:rPr>
              <a:pPr>
                <a:buFontTx/>
                <a:buNone/>
                <a:defRPr/>
              </a:pPr>
              <a:t>2022/6/21</a:t>
            </a:fld>
            <a:endParaRPr lang="en-US" altLang="zh-CN" noProof="0">
              <a:latin typeface="+mn-lt"/>
            </a:endParaRPr>
          </a:p>
        </p:txBody>
      </p:sp>
      <p:sp>
        <p:nvSpPr>
          <p:cNvPr id="5125"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ADD734A6-CDED-47B5-BD20-CF6C2788B003}" type="slidenum">
              <a:rPr lang="en-US" altLang="zh-CN" smtClean="0">
                <a:latin typeface="Arial" pitchFamily="34" charset="0"/>
              </a:rPr>
              <a:pPr/>
              <a:t>44</a:t>
            </a:fld>
            <a:endParaRPr lang="en-US" altLang="zh-CN" smtClean="0">
              <a:latin typeface="Arial" pitchFamily="34" charset="0"/>
            </a:endParaRPr>
          </a:p>
        </p:txBody>
      </p:sp>
      <p:sp>
        <p:nvSpPr>
          <p:cNvPr id="5126" name="Rectangle 2"/>
          <p:cNvSpPr>
            <a:spLocks noGrp="1" noChangeArrowheads="1"/>
          </p:cNvSpPr>
          <p:nvPr>
            <p:ph type="title" idx="4294967295"/>
          </p:nvPr>
        </p:nvSpPr>
        <p:spPr>
          <a:xfrm>
            <a:off x="1128713" y="333375"/>
            <a:ext cx="4883150" cy="792163"/>
          </a:xfrm>
        </p:spPr>
        <p:txBody>
          <a:bodyPr lIns="92075" tIns="46038" rIns="92075" bIns="46038" anchor="ctr"/>
          <a:lstStyle/>
          <a:p>
            <a:pPr eaLnBrk="1" hangingPunct="1"/>
            <a:r>
              <a:rPr lang="en-US" altLang="zh-CN" smtClean="0">
                <a:latin typeface="Times New Roman" pitchFamily="18" charset="0"/>
              </a:rPr>
              <a:t>4.2.3 LL(1)</a:t>
            </a:r>
            <a:r>
              <a:rPr lang="zh-CN" altLang="en-US" sz="4000" smtClean="0"/>
              <a:t>文法</a:t>
            </a:r>
          </a:p>
        </p:txBody>
      </p:sp>
      <p:sp>
        <p:nvSpPr>
          <p:cNvPr id="2163715" name="Rectangle 3"/>
          <p:cNvSpPr>
            <a:spLocks noGrp="1" noChangeArrowheads="1"/>
          </p:cNvSpPr>
          <p:nvPr>
            <p:ph type="body" idx="4294967295"/>
          </p:nvPr>
        </p:nvSpPr>
        <p:spPr>
          <a:xfrm>
            <a:off x="179388" y="1846263"/>
            <a:ext cx="8755062" cy="3743325"/>
          </a:xfrm>
        </p:spPr>
        <p:txBody>
          <a:bodyPr lIns="92075" tIns="46038" rIns="92075" bIns="46038"/>
          <a:lstStyle/>
          <a:p>
            <a:pPr marL="812800" indent="-812800" eaLnBrk="1" hangingPunct="1">
              <a:lnSpc>
                <a:spcPct val="90000"/>
              </a:lnSpc>
              <a:buFont typeface="Wingdings" pitchFamily="2" charset="2"/>
              <a:buNone/>
            </a:pPr>
            <a:r>
              <a:rPr lang="zh-CN" altLang="en-US" sz="2800" smtClean="0">
                <a:latin typeface="楷体_GB2312" pitchFamily="49" charset="-122"/>
              </a:rPr>
              <a:t>如果</a:t>
            </a:r>
            <a:r>
              <a:rPr lang="zh-CN" altLang="en-US" sz="2800" smtClean="0">
                <a:latin typeface="Times New Roman" pitchFamily="18" charset="0"/>
              </a:rPr>
              <a:t>存在</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ε</a:t>
            </a:r>
            <a:r>
              <a:rPr lang="zh-CN" altLang="en-US" sz="2800" smtClean="0">
                <a:latin typeface="Times New Roman" pitchFamily="18" charset="0"/>
              </a:rPr>
              <a:t>这样的产生式，则需定义</a:t>
            </a:r>
            <a:r>
              <a:rPr lang="en-US" altLang="zh-CN" sz="2800" smtClean="0">
                <a:latin typeface="Times New Roman" pitchFamily="18" charset="0"/>
              </a:rPr>
              <a:t>FOLLOW(</a:t>
            </a:r>
            <a:r>
              <a:rPr lang="en-US" altLang="zh-CN" sz="2800" i="1" smtClean="0">
                <a:latin typeface="Times New Roman" pitchFamily="18" charset="0"/>
              </a:rPr>
              <a:t>A</a:t>
            </a:r>
            <a:r>
              <a:rPr lang="en-US" altLang="zh-CN" sz="2800" smtClean="0">
                <a:latin typeface="Times New Roman" pitchFamily="18" charset="0"/>
              </a:rPr>
              <a:t>)</a:t>
            </a:r>
          </a:p>
          <a:p>
            <a:pPr marL="812800" indent="-812800" eaLnBrk="1" hangingPunct="1">
              <a:lnSpc>
                <a:spcPct val="90000"/>
              </a:lnSpc>
              <a:buFont typeface="Wingdings" pitchFamily="2" charset="2"/>
              <a:buNone/>
            </a:pPr>
            <a:r>
              <a:rPr lang="en-US" altLang="zh-CN" sz="2800" smtClean="0">
                <a:latin typeface="Times New Roman" pitchFamily="18" charset="0"/>
                <a:sym typeface="Symbol" pitchFamily="18" charset="2"/>
              </a:rPr>
              <a:t></a:t>
            </a:r>
            <a:r>
              <a:rPr lang="en-US" altLang="zh-CN" sz="2800" i="1" smtClean="0">
                <a:latin typeface="Times New Roman" pitchFamily="18" charset="0"/>
              </a:rPr>
              <a:t>A</a:t>
            </a:r>
            <a:r>
              <a:rPr lang="en-US" altLang="zh-CN" sz="2800" smtClean="0">
                <a:latin typeface="Times New Roman" pitchFamily="18" charset="0"/>
              </a:rPr>
              <a:t>∈</a:t>
            </a:r>
            <a:r>
              <a:rPr lang="zh-CN" altLang="en-US" sz="2800" i="1" smtClean="0">
                <a:latin typeface="Times New Roman" pitchFamily="18" charset="0"/>
              </a:rPr>
              <a:t>Ｖ</a:t>
            </a:r>
            <a:r>
              <a:rPr lang="zh-CN" altLang="en-US" sz="2800" smtClean="0">
                <a:latin typeface="Times New Roman" pitchFamily="18" charset="0"/>
              </a:rPr>
              <a:t>定义</a:t>
            </a:r>
            <a:r>
              <a:rPr lang="en-US" altLang="zh-CN" sz="2800" i="1" smtClean="0">
                <a:latin typeface="Times New Roman" pitchFamily="18" charset="0"/>
              </a:rPr>
              <a:t>A</a:t>
            </a:r>
            <a:r>
              <a:rPr lang="zh-CN" altLang="en-US" sz="2800" smtClean="0">
                <a:latin typeface="Times New Roman" pitchFamily="18" charset="0"/>
              </a:rPr>
              <a:t>的</a:t>
            </a:r>
            <a:r>
              <a:rPr lang="zh-CN" altLang="en-US" sz="2800" smtClean="0">
                <a:solidFill>
                  <a:srgbClr val="FF0000"/>
                </a:solidFill>
                <a:latin typeface="Times New Roman" pitchFamily="18" charset="0"/>
              </a:rPr>
              <a:t>后续符号集为</a:t>
            </a:r>
            <a:r>
              <a:rPr lang="zh-CN" altLang="en-US" sz="2800" smtClean="0">
                <a:latin typeface="Times New Roman" pitchFamily="18" charset="0"/>
              </a:rPr>
              <a:t>： </a:t>
            </a:r>
          </a:p>
          <a:p>
            <a:pPr marL="812800" indent="-812800" eaLnBrk="1" hangingPunct="1">
              <a:lnSpc>
                <a:spcPct val="90000"/>
              </a:lnSpc>
              <a:buFont typeface="Wingdings" pitchFamily="2" charset="2"/>
              <a:buNone/>
            </a:pPr>
            <a:r>
              <a:rPr lang="en-US" altLang="zh-CN" sz="2800" smtClean="0">
                <a:latin typeface="Times New Roman" pitchFamily="18" charset="0"/>
                <a:ea typeface="宋体" pitchFamily="2" charset="-122"/>
              </a:rPr>
              <a:t>1. FOLLOW(</a:t>
            </a:r>
            <a:r>
              <a:rPr lang="en-US" altLang="zh-CN" sz="2800" i="1" smtClean="0">
                <a:latin typeface="Times New Roman" pitchFamily="18" charset="0"/>
                <a:ea typeface="宋体" pitchFamily="2" charset="-122"/>
              </a:rPr>
              <a:t>A</a:t>
            </a:r>
            <a:r>
              <a:rPr lang="en-US" altLang="zh-CN" sz="2800" smtClean="0">
                <a:latin typeface="Times New Roman" pitchFamily="18" charset="0"/>
                <a:ea typeface="宋体" pitchFamily="2" charset="-122"/>
              </a:rPr>
              <a:t>)={</a:t>
            </a:r>
            <a:r>
              <a:rPr lang="en-US" altLang="zh-CN" sz="2800" i="1" smtClean="0">
                <a:latin typeface="Times New Roman" pitchFamily="18" charset="0"/>
                <a:ea typeface="宋体" pitchFamily="2" charset="-122"/>
              </a:rPr>
              <a:t>a</a:t>
            </a:r>
            <a:r>
              <a:rPr lang="en-US" altLang="zh-CN" sz="2800" smtClean="0">
                <a:latin typeface="Times New Roman" pitchFamily="18" charset="0"/>
                <a:ea typeface="宋体" pitchFamily="2" charset="-122"/>
              </a:rPr>
              <a:t>|</a:t>
            </a:r>
            <a:r>
              <a:rPr lang="en-US" altLang="zh-CN" sz="2800" i="1" smtClean="0">
                <a:latin typeface="Times New Roman" pitchFamily="18" charset="0"/>
                <a:ea typeface="宋体" pitchFamily="2" charset="-122"/>
              </a:rPr>
              <a:t>S    αAaβ</a:t>
            </a:r>
            <a:r>
              <a:rPr lang="en-US" altLang="zh-CN" sz="2800" smtClean="0">
                <a:latin typeface="Times New Roman" pitchFamily="18" charset="0"/>
                <a:ea typeface="宋体" pitchFamily="2" charset="-122"/>
              </a:rPr>
              <a:t>, </a:t>
            </a:r>
            <a:r>
              <a:rPr lang="en-US" altLang="zh-CN" sz="2800" i="1" smtClean="0">
                <a:latin typeface="Times New Roman" pitchFamily="18" charset="0"/>
                <a:ea typeface="宋体" pitchFamily="2" charset="-122"/>
              </a:rPr>
              <a:t>a</a:t>
            </a:r>
            <a:r>
              <a:rPr lang="en-US" altLang="zh-CN" sz="2800" smtClean="0">
                <a:latin typeface="Times New Roman" pitchFamily="18" charset="0"/>
                <a:ea typeface="宋体" pitchFamily="2" charset="-122"/>
                <a:sym typeface="Symbol" pitchFamily="18" charset="2"/>
              </a:rPr>
              <a:t></a:t>
            </a:r>
            <a:r>
              <a:rPr lang="en-US" altLang="zh-CN" sz="2800" i="1" smtClean="0">
                <a:latin typeface="Times New Roman" pitchFamily="18" charset="0"/>
                <a:ea typeface="宋体" pitchFamily="2" charset="-122"/>
              </a:rPr>
              <a:t>T</a:t>
            </a:r>
            <a:r>
              <a:rPr lang="en-US" altLang="zh-CN" sz="2800" smtClean="0">
                <a:latin typeface="Times New Roman" pitchFamily="18" charset="0"/>
                <a:ea typeface="宋体" pitchFamily="2" charset="-122"/>
              </a:rPr>
              <a:t>, </a:t>
            </a:r>
            <a:r>
              <a:rPr lang="en-US" altLang="zh-CN" sz="2800" i="1" smtClean="0">
                <a:latin typeface="Times New Roman" pitchFamily="18" charset="0"/>
                <a:ea typeface="宋体" pitchFamily="2" charset="-122"/>
              </a:rPr>
              <a:t>α</a:t>
            </a:r>
            <a:r>
              <a:rPr lang="en-US" altLang="zh-CN" sz="2800" smtClean="0">
                <a:latin typeface="Times New Roman" pitchFamily="18" charset="0"/>
                <a:ea typeface="宋体" pitchFamily="2" charset="-122"/>
              </a:rPr>
              <a:t>,</a:t>
            </a:r>
            <a:r>
              <a:rPr lang="en-US" altLang="zh-CN" sz="2800" i="1" smtClean="0">
                <a:latin typeface="Times New Roman" pitchFamily="18" charset="0"/>
                <a:ea typeface="宋体" pitchFamily="2" charset="-122"/>
              </a:rPr>
              <a:t>β</a:t>
            </a:r>
            <a:r>
              <a:rPr lang="en-US" altLang="zh-CN" sz="2800" smtClean="0">
                <a:latin typeface="Times New Roman" pitchFamily="18" charset="0"/>
                <a:ea typeface="宋体" pitchFamily="2" charset="-122"/>
                <a:sym typeface="Symbol" pitchFamily="18" charset="2"/>
              </a:rPr>
              <a:t></a:t>
            </a:r>
            <a:r>
              <a:rPr lang="en-US" altLang="zh-CN" sz="2800" smtClean="0">
                <a:latin typeface="Times New Roman" pitchFamily="18" charset="0"/>
                <a:ea typeface="宋体" pitchFamily="2" charset="-122"/>
              </a:rPr>
              <a:t>(</a:t>
            </a:r>
            <a:r>
              <a:rPr lang="en-US" altLang="zh-CN" sz="2800" i="1" smtClean="0">
                <a:latin typeface="Times New Roman" pitchFamily="18" charset="0"/>
                <a:ea typeface="宋体" pitchFamily="2" charset="-122"/>
              </a:rPr>
              <a:t>V</a:t>
            </a:r>
            <a:r>
              <a:rPr lang="en-US" altLang="zh-CN" sz="2800" smtClean="0">
                <a:latin typeface="Times New Roman" pitchFamily="18" charset="0"/>
                <a:ea typeface="宋体" pitchFamily="2" charset="-122"/>
              </a:rPr>
              <a:t>∪</a:t>
            </a:r>
            <a:r>
              <a:rPr lang="en-US" altLang="zh-CN" sz="2800" i="1" smtClean="0">
                <a:latin typeface="Times New Roman" pitchFamily="18" charset="0"/>
                <a:ea typeface="宋体" pitchFamily="2" charset="-122"/>
              </a:rPr>
              <a:t>T</a:t>
            </a:r>
            <a:r>
              <a:rPr lang="en-US" altLang="zh-CN" sz="2800" smtClean="0">
                <a:latin typeface="Times New Roman" pitchFamily="18" charset="0"/>
                <a:ea typeface="宋体" pitchFamily="2" charset="-122"/>
              </a:rPr>
              <a:t>)*}</a:t>
            </a:r>
          </a:p>
          <a:p>
            <a:pPr marL="812800" indent="-812800" eaLnBrk="1" hangingPunct="1">
              <a:lnSpc>
                <a:spcPct val="90000"/>
              </a:lnSpc>
              <a:buFont typeface="Wingdings" pitchFamily="2" charset="2"/>
              <a:buNone/>
            </a:pPr>
            <a:r>
              <a:rPr lang="en-US" altLang="zh-CN" sz="2800" smtClean="0">
                <a:latin typeface="Times New Roman" pitchFamily="18" charset="0"/>
              </a:rPr>
              <a:t>2. </a:t>
            </a:r>
            <a:r>
              <a:rPr lang="zh-CN" altLang="en-US" sz="2800" smtClean="0">
                <a:latin typeface="Times New Roman" pitchFamily="18" charset="0"/>
              </a:rPr>
              <a:t>如果</a:t>
            </a:r>
            <a:r>
              <a:rPr lang="en-US" altLang="zh-CN" sz="2800" i="1" smtClean="0">
                <a:latin typeface="Times New Roman" pitchFamily="18" charset="0"/>
              </a:rPr>
              <a:t>A</a:t>
            </a:r>
            <a:r>
              <a:rPr lang="zh-CN" altLang="en-US" sz="2800" smtClean="0">
                <a:latin typeface="Times New Roman" pitchFamily="18" charset="0"/>
              </a:rPr>
              <a:t>是某个句型的最右符号，则将结束符</a:t>
            </a:r>
            <a:r>
              <a:rPr lang="en-US" altLang="zh-CN" sz="2800" smtClean="0">
                <a:latin typeface="Times New Roman" pitchFamily="18" charset="0"/>
              </a:rPr>
              <a:t>#</a:t>
            </a:r>
          </a:p>
          <a:p>
            <a:pPr marL="812800" indent="-812800" eaLnBrk="1" hangingPunct="1">
              <a:lnSpc>
                <a:spcPct val="90000"/>
              </a:lnSpc>
              <a:buFont typeface="Wingdings" pitchFamily="2" charset="2"/>
              <a:buNone/>
            </a:pPr>
            <a:r>
              <a:rPr lang="zh-CN" altLang="en-US" sz="2800" smtClean="0">
                <a:latin typeface="Times New Roman" pitchFamily="18" charset="0"/>
              </a:rPr>
              <a:t>添加到</a:t>
            </a:r>
            <a:r>
              <a:rPr lang="en-US" altLang="zh-CN" sz="2800" smtClean="0">
                <a:latin typeface="Times New Roman" pitchFamily="18" charset="0"/>
              </a:rPr>
              <a:t>FOLLOW(</a:t>
            </a:r>
            <a:r>
              <a:rPr lang="en-US" altLang="zh-CN" sz="2800" i="1" smtClean="0">
                <a:latin typeface="Times New Roman" pitchFamily="18" charset="0"/>
              </a:rPr>
              <a:t>A</a:t>
            </a:r>
            <a:r>
              <a:rPr lang="en-US" altLang="zh-CN" sz="2800" smtClean="0">
                <a:latin typeface="Times New Roman" pitchFamily="18" charset="0"/>
              </a:rPr>
              <a:t>)</a:t>
            </a:r>
            <a:r>
              <a:rPr lang="zh-CN" altLang="en-US" sz="2800" smtClean="0">
                <a:latin typeface="Times New Roman" pitchFamily="18" charset="0"/>
              </a:rPr>
              <a:t>中</a:t>
            </a:r>
          </a:p>
          <a:p>
            <a:pPr marL="812800" indent="-812800" eaLnBrk="1" hangingPunct="1">
              <a:lnSpc>
                <a:spcPct val="90000"/>
              </a:lnSpc>
              <a:buFont typeface="Wingdings" pitchFamily="2" charset="2"/>
              <a:buNone/>
            </a:pPr>
            <a:r>
              <a:rPr lang="en-US" altLang="zh-CN" sz="2800" smtClean="0">
                <a:latin typeface="Times New Roman" pitchFamily="18" charset="0"/>
              </a:rPr>
              <a:t>3. </a:t>
            </a:r>
            <a:r>
              <a:rPr lang="zh-CN" altLang="en-US" sz="2800" smtClean="0">
                <a:latin typeface="Times New Roman" pitchFamily="18" charset="0"/>
              </a:rPr>
              <a:t>如果</a:t>
            </a:r>
            <a:r>
              <a:rPr lang="en-US" altLang="zh-CN" sz="2800" i="1" smtClean="0">
                <a:latin typeface="Times New Roman" pitchFamily="18" charset="0"/>
              </a:rPr>
              <a:t>α</a:t>
            </a:r>
            <a:r>
              <a:rPr lang="en-US" altLang="zh-CN" sz="2800" i="1" baseline="-25000" smtClean="0">
                <a:latin typeface="Times New Roman" pitchFamily="18" charset="0"/>
              </a:rPr>
              <a:t>j</a:t>
            </a:r>
            <a:r>
              <a:rPr lang="en-US" altLang="zh-CN" sz="2800" i="1" smtClean="0">
                <a:latin typeface="Times New Roman" pitchFamily="18" charset="0"/>
              </a:rPr>
              <a:t> </a:t>
            </a:r>
            <a:r>
              <a:rPr lang="zh-CN" altLang="en-US" sz="2800" i="1" smtClean="0">
                <a:latin typeface="Times New Roman" pitchFamily="18" charset="0"/>
              </a:rPr>
              <a:t>   </a:t>
            </a:r>
            <a:r>
              <a:rPr lang="en-US" altLang="zh-CN" sz="2800" i="1" smtClean="0">
                <a:latin typeface="Times New Roman" pitchFamily="18" charset="0"/>
              </a:rPr>
              <a:t>ε</a:t>
            </a:r>
            <a:r>
              <a:rPr lang="zh-CN" altLang="en-US" sz="2800" smtClean="0">
                <a:latin typeface="Times New Roman" pitchFamily="18" charset="0"/>
              </a:rPr>
              <a:t>，则如果对</a:t>
            </a:r>
            <a:r>
              <a:rPr lang="zh-CN" altLang="en-US" sz="2800" smtClean="0">
                <a:latin typeface="Times New Roman" pitchFamily="18" charset="0"/>
                <a:sym typeface="Symbol" pitchFamily="18" charset="2"/>
              </a:rPr>
              <a:t></a:t>
            </a:r>
            <a:r>
              <a:rPr lang="en-US" altLang="zh-CN" sz="2800" i="1" smtClean="0">
                <a:latin typeface="Times New Roman" pitchFamily="18" charset="0"/>
              </a:rPr>
              <a:t>i</a:t>
            </a:r>
            <a:r>
              <a:rPr lang="en-US" altLang="zh-CN" sz="2800" smtClean="0">
                <a:latin typeface="Times New Roman" pitchFamily="18" charset="0"/>
              </a:rPr>
              <a:t>(1</a:t>
            </a:r>
            <a:r>
              <a:rPr lang="en-US" altLang="zh-CN" sz="2800" smtClean="0">
                <a:latin typeface="Times New Roman" pitchFamily="18" charset="0"/>
                <a:sym typeface="Symbol" pitchFamily="18" charset="2"/>
              </a:rPr>
              <a:t></a:t>
            </a:r>
            <a:r>
              <a:rPr lang="en-US" altLang="zh-CN" sz="2800" i="1" smtClean="0">
                <a:latin typeface="Times New Roman" pitchFamily="18" charset="0"/>
              </a:rPr>
              <a:t>i</a:t>
            </a:r>
            <a:r>
              <a:rPr lang="en-US" altLang="zh-CN" sz="2800" smtClean="0">
                <a:latin typeface="Times New Roman" pitchFamily="18" charset="0"/>
                <a:sym typeface="Symbol" pitchFamily="18" charset="2"/>
              </a:rPr>
              <a:t></a:t>
            </a:r>
            <a:r>
              <a:rPr lang="en-US" altLang="zh-CN" sz="2800" i="1" smtClean="0">
                <a:latin typeface="Times New Roman" pitchFamily="18" charset="0"/>
              </a:rPr>
              <a:t>m</a:t>
            </a:r>
            <a:r>
              <a:rPr lang="zh-CN" altLang="en-US" sz="2800" smtClean="0">
                <a:latin typeface="Times New Roman" pitchFamily="18" charset="0"/>
              </a:rPr>
              <a:t>；</a:t>
            </a:r>
            <a:r>
              <a:rPr lang="en-US" altLang="zh-CN" sz="2800" i="1" smtClean="0">
                <a:latin typeface="Times New Roman" pitchFamily="18" charset="0"/>
              </a:rPr>
              <a:t>i</a:t>
            </a:r>
            <a:r>
              <a:rPr lang="en-US" altLang="zh-CN" sz="2800" smtClean="0">
                <a:latin typeface="Times New Roman" pitchFamily="18" charset="0"/>
              </a:rPr>
              <a:t>≠</a:t>
            </a:r>
            <a:r>
              <a:rPr lang="en-US" altLang="zh-CN" sz="2800" i="1" smtClean="0">
                <a:latin typeface="Times New Roman" pitchFamily="18" charset="0"/>
              </a:rPr>
              <a:t>j</a:t>
            </a:r>
            <a:r>
              <a:rPr lang="en-US" altLang="zh-CN" sz="2800" smtClean="0">
                <a:latin typeface="Times New Roman" pitchFamily="18" charset="0"/>
              </a:rPr>
              <a:t>)</a:t>
            </a:r>
            <a:r>
              <a:rPr lang="zh-CN" altLang="en-US" sz="2800" smtClean="0">
                <a:latin typeface="Times New Roman" pitchFamily="18" charset="0"/>
              </a:rPr>
              <a:t>，</a:t>
            </a:r>
            <a:r>
              <a:rPr lang="en-US" altLang="zh-CN" sz="2800" smtClean="0">
                <a:latin typeface="Times New Roman" pitchFamily="18" charset="0"/>
              </a:rPr>
              <a:t>FIRST(</a:t>
            </a:r>
            <a:r>
              <a:rPr lang="en-US" altLang="zh-CN" sz="2800" i="1" smtClean="0">
                <a:latin typeface="Times New Roman" pitchFamily="18" charset="0"/>
              </a:rPr>
              <a:t>α</a:t>
            </a:r>
            <a:r>
              <a:rPr lang="en-US" altLang="zh-CN" sz="2800" i="1" baseline="-25000" smtClean="0">
                <a:latin typeface="Times New Roman" pitchFamily="18" charset="0"/>
              </a:rPr>
              <a:t>i</a:t>
            </a:r>
            <a:r>
              <a:rPr lang="en-US" altLang="zh-CN" sz="2800" smtClean="0">
                <a:latin typeface="Times New Roman" pitchFamily="18" charset="0"/>
              </a:rPr>
              <a:t>) ∩FOLLOW(</a:t>
            </a:r>
            <a:r>
              <a:rPr lang="en-US" altLang="zh-CN" sz="2800" i="1" smtClean="0">
                <a:latin typeface="Times New Roman" pitchFamily="18" charset="0"/>
              </a:rPr>
              <a:t>A</a:t>
            </a:r>
            <a:r>
              <a:rPr lang="en-US" altLang="zh-CN" sz="2800" smtClean="0">
                <a:latin typeface="Times New Roman" pitchFamily="18" charset="0"/>
              </a:rPr>
              <a:t>)=</a:t>
            </a:r>
            <a:r>
              <a:rPr lang="en-US" altLang="zh-CN" sz="2800" smtClean="0">
                <a:latin typeface="Times New Roman" pitchFamily="18" charset="0"/>
                <a:sym typeface="Symbol" pitchFamily="18" charset="2"/>
              </a:rPr>
              <a:t></a:t>
            </a:r>
            <a:r>
              <a:rPr lang="zh-CN" altLang="en-US" sz="2800" smtClean="0">
                <a:latin typeface="Times New Roman" pitchFamily="18" charset="0"/>
              </a:rPr>
              <a:t>均成立，则可以对</a:t>
            </a:r>
            <a:r>
              <a:rPr lang="en-US" altLang="zh-CN" sz="2800" i="1" smtClean="0">
                <a:latin typeface="Times New Roman" pitchFamily="18" charset="0"/>
              </a:rPr>
              <a:t>G</a:t>
            </a:r>
            <a:r>
              <a:rPr lang="zh-CN" altLang="en-US" sz="2800" smtClean="0">
                <a:latin typeface="Times New Roman" pitchFamily="18" charset="0"/>
              </a:rPr>
              <a:t>的句子进行确定的自顶向下分析</a:t>
            </a:r>
          </a:p>
        </p:txBody>
      </p:sp>
      <p:sp>
        <p:nvSpPr>
          <p:cNvPr id="5128"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5122" name="Object 4"/>
          <p:cNvGraphicFramePr>
            <a:graphicFrameLocks/>
          </p:cNvGraphicFramePr>
          <p:nvPr/>
        </p:nvGraphicFramePr>
        <p:xfrm>
          <a:off x="3533775" y="2708275"/>
          <a:ext cx="317500" cy="431800"/>
        </p:xfrm>
        <a:graphic>
          <a:graphicData uri="http://schemas.openxmlformats.org/presentationml/2006/ole">
            <p:oleObj spid="_x0000_s114690" r:id="rId3" imgW="165028" imgH="228501" progId="">
              <p:embed/>
            </p:oleObj>
          </a:graphicData>
        </a:graphic>
      </p:graphicFrame>
      <p:sp>
        <p:nvSpPr>
          <p:cNvPr id="5129"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5123" name="Object 8"/>
          <p:cNvGraphicFramePr>
            <a:graphicFrameLocks/>
          </p:cNvGraphicFramePr>
          <p:nvPr/>
        </p:nvGraphicFramePr>
        <p:xfrm>
          <a:off x="1619250" y="4149725"/>
          <a:ext cx="369888" cy="503238"/>
        </p:xfrm>
        <a:graphic>
          <a:graphicData uri="http://schemas.openxmlformats.org/presentationml/2006/ole">
            <p:oleObj spid="_x0000_s114691" r:id="rId4" imgW="165028" imgH="228501"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slide(fromBottom)">
                                      <p:cBhvr>
                                        <p:cTn id="7" dur="500"/>
                                        <p:tgtEl>
                                          <p:spTgt spid="216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3715">
                                            <p:txEl>
                                              <p:pRg st="1" end="1"/>
                                            </p:txEl>
                                          </p:spTgt>
                                        </p:tgtEl>
                                        <p:attrNameLst>
                                          <p:attrName>style.visibility</p:attrName>
                                        </p:attrNameLst>
                                      </p:cBhvr>
                                      <p:to>
                                        <p:strVal val="visible"/>
                                      </p:to>
                                    </p:set>
                                    <p:animEffect transition="in" filter="slide(fromBottom)">
                                      <p:cBhvr>
                                        <p:cTn id="12" dur="500"/>
                                        <p:tgtEl>
                                          <p:spTgt spid="216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3715">
                                            <p:txEl>
                                              <p:pRg st="2" end="2"/>
                                            </p:txEl>
                                          </p:spTgt>
                                        </p:tgtEl>
                                        <p:attrNameLst>
                                          <p:attrName>style.visibility</p:attrName>
                                        </p:attrNameLst>
                                      </p:cBhvr>
                                      <p:to>
                                        <p:strVal val="visible"/>
                                      </p:to>
                                    </p:set>
                                    <p:animEffect transition="in" filter="slide(fromBottom)">
                                      <p:cBhvr>
                                        <p:cTn id="17" dur="500"/>
                                        <p:tgtEl>
                                          <p:spTgt spid="216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3715">
                                            <p:txEl>
                                              <p:pRg st="3" end="3"/>
                                            </p:txEl>
                                          </p:spTgt>
                                        </p:tgtEl>
                                        <p:attrNameLst>
                                          <p:attrName>style.visibility</p:attrName>
                                        </p:attrNameLst>
                                      </p:cBhvr>
                                      <p:to>
                                        <p:strVal val="visible"/>
                                      </p:to>
                                    </p:set>
                                    <p:animEffect transition="in" filter="slide(fromBottom)">
                                      <p:cBhvr>
                                        <p:cTn id="22" dur="500"/>
                                        <p:tgtEl>
                                          <p:spTgt spid="216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3715">
                                            <p:txEl>
                                              <p:pRg st="4" end="4"/>
                                            </p:txEl>
                                          </p:spTgt>
                                        </p:tgtEl>
                                        <p:attrNameLst>
                                          <p:attrName>style.visibility</p:attrName>
                                        </p:attrNameLst>
                                      </p:cBhvr>
                                      <p:to>
                                        <p:strVal val="visible"/>
                                      </p:to>
                                    </p:set>
                                    <p:animEffect transition="in" filter="slide(fromBottom)">
                                      <p:cBhvr>
                                        <p:cTn id="27" dur="500"/>
                                        <p:tgtEl>
                                          <p:spTgt spid="216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3715">
                                            <p:txEl>
                                              <p:pRg st="5" end="5"/>
                                            </p:txEl>
                                          </p:spTgt>
                                        </p:tgtEl>
                                        <p:attrNameLst>
                                          <p:attrName>style.visibility</p:attrName>
                                        </p:attrNameLst>
                                      </p:cBhvr>
                                      <p:to>
                                        <p:strVal val="visible"/>
                                      </p:to>
                                    </p:set>
                                    <p:animEffect transition="in" filter="slide(fromBottom)">
                                      <p:cBhvr>
                                        <p:cTn id="32" dur="500"/>
                                        <p:tgtEl>
                                          <p:spTgt spid="216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5396B105-200D-4DA8-8A18-1F7DA9A9191D}" type="datetime1">
              <a:rPr lang="zh-CN" altLang="en-US" noProof="0" smtClean="0">
                <a:latin typeface="+mn-lt"/>
              </a:rPr>
              <a:pPr>
                <a:buFontTx/>
                <a:buNone/>
                <a:defRPr/>
              </a:pPr>
              <a:t>2022/6/21</a:t>
            </a:fld>
            <a:endParaRPr lang="en-US" altLang="zh-CN" noProof="0">
              <a:latin typeface="+mn-lt"/>
            </a:endParaRPr>
          </a:p>
        </p:txBody>
      </p:sp>
      <p:sp>
        <p:nvSpPr>
          <p:cNvPr id="614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85868264-0514-4086-9C63-C86147ED5ADD}" type="slidenum">
              <a:rPr lang="en-US" altLang="zh-CN" smtClean="0">
                <a:latin typeface="Arial" pitchFamily="34" charset="0"/>
              </a:rPr>
              <a:pPr/>
              <a:t>45</a:t>
            </a:fld>
            <a:endParaRPr lang="en-US" altLang="zh-CN" smtClean="0">
              <a:latin typeface="Arial" pitchFamily="34" charset="0"/>
            </a:endParaRPr>
          </a:p>
        </p:txBody>
      </p:sp>
      <p:sp>
        <p:nvSpPr>
          <p:cNvPr id="6150" name="Rectangle 2"/>
          <p:cNvSpPr>
            <a:spLocks noGrp="1" noChangeArrowheads="1"/>
          </p:cNvSpPr>
          <p:nvPr>
            <p:ph type="title" idx="4294967295"/>
          </p:nvPr>
        </p:nvSpPr>
        <p:spPr>
          <a:xfrm>
            <a:off x="1042988" y="333375"/>
            <a:ext cx="4608512" cy="792163"/>
          </a:xfrm>
        </p:spPr>
        <p:txBody>
          <a:bodyPr lIns="92075" tIns="46038" rIns="92075" bIns="46038" anchor="ctr"/>
          <a:lstStyle/>
          <a:p>
            <a:pPr eaLnBrk="1" hangingPunct="1"/>
            <a:r>
              <a:rPr lang="en-US" altLang="zh-CN" smtClean="0">
                <a:latin typeface="Times New Roman" pitchFamily="18" charset="0"/>
              </a:rPr>
              <a:t>4.2.3 LL(1)</a:t>
            </a:r>
            <a:r>
              <a:rPr lang="zh-CN" altLang="en-US" sz="4000" smtClean="0"/>
              <a:t>文法</a:t>
            </a:r>
          </a:p>
        </p:txBody>
      </p:sp>
      <p:sp>
        <p:nvSpPr>
          <p:cNvPr id="2164739" name="Rectangle 3"/>
          <p:cNvSpPr>
            <a:spLocks noGrp="1" noChangeArrowheads="1"/>
          </p:cNvSpPr>
          <p:nvPr>
            <p:ph type="body" idx="4294967295"/>
          </p:nvPr>
        </p:nvSpPr>
        <p:spPr>
          <a:xfrm>
            <a:off x="120650" y="1555750"/>
            <a:ext cx="8915400" cy="5329238"/>
          </a:xfrm>
        </p:spPr>
        <p:txBody>
          <a:bodyPr lIns="92075" tIns="46038" rIns="92075" bIns="46038"/>
          <a:lstStyle/>
          <a:p>
            <a:pPr marL="812800" indent="-812800" eaLnBrk="1" hangingPunct="1">
              <a:buFont typeface="Wingdings" pitchFamily="2" charset="2"/>
              <a:buNone/>
            </a:pPr>
            <a:r>
              <a:rPr lang="zh-CN" altLang="en-US" sz="2600" dirty="0" smtClean="0">
                <a:latin typeface="Times New Roman" pitchFamily="18" charset="0"/>
              </a:rPr>
              <a:t>如果</a:t>
            </a:r>
            <a:r>
              <a:rPr lang="en-US" altLang="zh-CN" sz="2600" i="1" dirty="0" smtClean="0">
                <a:latin typeface="Times New Roman" pitchFamily="18" charset="0"/>
              </a:rPr>
              <a:t>G</a:t>
            </a:r>
            <a:r>
              <a:rPr lang="zh-CN" altLang="en-US" sz="2600" dirty="0" smtClean="0">
                <a:latin typeface="Times New Roman" pitchFamily="18" charset="0"/>
              </a:rPr>
              <a:t>的任意两个具有相同左部的产生式</a:t>
            </a:r>
            <a:r>
              <a:rPr lang="en-US" altLang="zh-CN" sz="2600" i="1" dirty="0" err="1" smtClean="0">
                <a:latin typeface="Times New Roman" pitchFamily="18" charset="0"/>
              </a:rPr>
              <a:t>A</a:t>
            </a:r>
            <a:r>
              <a:rPr lang="en-US" altLang="zh-CN" sz="2600" dirty="0" err="1" smtClean="0">
                <a:latin typeface="Times New Roman" pitchFamily="18" charset="0"/>
              </a:rPr>
              <a:t>→</a:t>
            </a:r>
            <a:r>
              <a:rPr lang="en-US" altLang="zh-CN" sz="2600" i="1" dirty="0" err="1" smtClean="0">
                <a:latin typeface="Times New Roman" pitchFamily="18" charset="0"/>
              </a:rPr>
              <a:t>α</a:t>
            </a:r>
            <a:r>
              <a:rPr lang="en-US" altLang="zh-CN" sz="2600" dirty="0" err="1" smtClean="0">
                <a:latin typeface="Times New Roman" pitchFamily="18" charset="0"/>
              </a:rPr>
              <a:t>|</a:t>
            </a:r>
            <a:r>
              <a:rPr lang="en-US" altLang="zh-CN" sz="2600" i="1" dirty="0" err="1" smtClean="0">
                <a:latin typeface="Times New Roman" pitchFamily="18" charset="0"/>
              </a:rPr>
              <a:t>β</a:t>
            </a:r>
            <a:r>
              <a:rPr lang="zh-CN" altLang="en-US" sz="2600" dirty="0" smtClean="0">
                <a:latin typeface="Times New Roman" pitchFamily="18" charset="0"/>
              </a:rPr>
              <a:t>满足下列条件：</a:t>
            </a:r>
          </a:p>
          <a:p>
            <a:pPr marL="812800" indent="-812800" eaLnBrk="1" hangingPunct="1">
              <a:buFont typeface="Wingdings" pitchFamily="2" charset="2"/>
              <a:buNone/>
            </a:pPr>
            <a:r>
              <a:rPr lang="en-US" altLang="zh-CN" sz="2600" dirty="0" smtClean="0">
                <a:latin typeface="Times New Roman" pitchFamily="18" charset="0"/>
              </a:rPr>
              <a:t>1. </a:t>
            </a:r>
            <a:r>
              <a:rPr lang="zh-CN" altLang="en-US" sz="2600" dirty="0" smtClean="0">
                <a:latin typeface="Times New Roman" pitchFamily="18" charset="0"/>
              </a:rPr>
              <a:t>如果</a:t>
            </a:r>
            <a:r>
              <a:rPr lang="en-US" altLang="zh-CN" sz="2600" i="1" dirty="0" smtClean="0">
                <a:latin typeface="Times New Roman" pitchFamily="18" charset="0"/>
              </a:rPr>
              <a:t>α</a:t>
            </a:r>
            <a:r>
              <a:rPr lang="zh-CN" altLang="en-US" sz="2600" dirty="0" smtClean="0">
                <a:latin typeface="Times New Roman" pitchFamily="18" charset="0"/>
              </a:rPr>
              <a:t>、</a:t>
            </a:r>
            <a:r>
              <a:rPr lang="en-US" altLang="zh-CN" sz="2600" i="1" dirty="0" smtClean="0">
                <a:latin typeface="Times New Roman" pitchFamily="18" charset="0"/>
              </a:rPr>
              <a:t>β</a:t>
            </a:r>
            <a:r>
              <a:rPr lang="zh-CN" altLang="en-US" sz="2600" dirty="0" smtClean="0">
                <a:latin typeface="Times New Roman" pitchFamily="18" charset="0"/>
              </a:rPr>
              <a:t>均不能推导出</a:t>
            </a:r>
            <a:r>
              <a:rPr lang="en-US" altLang="zh-CN" sz="2600" i="1" dirty="0" smtClean="0">
                <a:latin typeface="Times New Roman" pitchFamily="18" charset="0"/>
              </a:rPr>
              <a:t>ε</a:t>
            </a:r>
            <a:r>
              <a:rPr lang="zh-CN" altLang="en-US" sz="2600" dirty="0" smtClean="0">
                <a:latin typeface="Times New Roman" pitchFamily="18" charset="0"/>
              </a:rPr>
              <a:t>，则</a:t>
            </a:r>
            <a:r>
              <a:rPr lang="en-US" altLang="zh-CN" sz="2600" dirty="0" smtClean="0">
                <a:latin typeface="Times New Roman" pitchFamily="18" charset="0"/>
              </a:rPr>
              <a:t>FIRST(</a:t>
            </a:r>
            <a:r>
              <a:rPr lang="en-US" altLang="zh-CN" sz="2600" i="1" dirty="0" smtClean="0">
                <a:latin typeface="Times New Roman" pitchFamily="18" charset="0"/>
              </a:rPr>
              <a:t>α</a:t>
            </a:r>
            <a:r>
              <a:rPr lang="en-US" altLang="zh-CN" sz="2600" dirty="0" smtClean="0">
                <a:latin typeface="Times New Roman" pitchFamily="18" charset="0"/>
              </a:rPr>
              <a:t>)∩FIRST(</a:t>
            </a:r>
            <a:r>
              <a:rPr lang="en-US" altLang="zh-CN" sz="2600" i="1" dirty="0" smtClean="0">
                <a:latin typeface="Times New Roman" pitchFamily="18" charset="0"/>
              </a:rPr>
              <a:t>β</a:t>
            </a:r>
            <a:r>
              <a:rPr lang="en-US" altLang="zh-CN" sz="2600" dirty="0" smtClean="0">
                <a:latin typeface="Times New Roman" pitchFamily="18" charset="0"/>
              </a:rPr>
              <a:t>)=</a:t>
            </a:r>
            <a:r>
              <a:rPr lang="en-US" altLang="zh-CN" sz="2600" dirty="0" smtClean="0">
                <a:latin typeface="Times New Roman" pitchFamily="18" charset="0"/>
                <a:sym typeface="Symbol" pitchFamily="18" charset="2"/>
              </a:rPr>
              <a:t></a:t>
            </a:r>
            <a:r>
              <a:rPr lang="zh-CN" altLang="en-US" sz="2600" dirty="0" smtClean="0">
                <a:latin typeface="Times New Roman" pitchFamily="18" charset="0"/>
              </a:rPr>
              <a:t>；</a:t>
            </a:r>
            <a:endParaRPr lang="zh-CN" altLang="en-US" sz="2600" i="1" dirty="0" smtClean="0">
              <a:latin typeface="Times New Roman" pitchFamily="18" charset="0"/>
            </a:endParaRPr>
          </a:p>
          <a:p>
            <a:pPr marL="812800" indent="-812800" eaLnBrk="1" hangingPunct="1">
              <a:buFont typeface="Wingdings" pitchFamily="2" charset="2"/>
              <a:buNone/>
            </a:pPr>
            <a:r>
              <a:rPr lang="en-US" altLang="zh-CN" sz="2600" dirty="0" smtClean="0">
                <a:latin typeface="Times New Roman" pitchFamily="18" charset="0"/>
              </a:rPr>
              <a:t>2.</a:t>
            </a:r>
            <a:r>
              <a:rPr lang="en-US" altLang="zh-CN" sz="2600" i="1" dirty="0" smtClean="0">
                <a:latin typeface="Times New Roman" pitchFamily="18" charset="0"/>
              </a:rPr>
              <a:t> α</a:t>
            </a:r>
            <a:r>
              <a:rPr lang="zh-CN" altLang="en-US" sz="2600" dirty="0" smtClean="0">
                <a:latin typeface="Times New Roman" pitchFamily="18" charset="0"/>
              </a:rPr>
              <a:t>和</a:t>
            </a:r>
            <a:r>
              <a:rPr lang="en-US" altLang="zh-CN" sz="2600" i="1" dirty="0" smtClean="0">
                <a:latin typeface="Times New Roman" pitchFamily="18" charset="0"/>
              </a:rPr>
              <a:t>β</a:t>
            </a:r>
            <a:r>
              <a:rPr lang="zh-CN" altLang="en-US" sz="2600" dirty="0" smtClean="0">
                <a:latin typeface="Times New Roman" pitchFamily="18" charset="0"/>
              </a:rPr>
              <a:t>至多有一个能推导出</a:t>
            </a:r>
            <a:r>
              <a:rPr lang="en-US" altLang="zh-CN" sz="2600" i="1" dirty="0" smtClean="0">
                <a:latin typeface="Times New Roman" pitchFamily="18" charset="0"/>
              </a:rPr>
              <a:t>ε</a:t>
            </a:r>
            <a:r>
              <a:rPr lang="zh-CN" altLang="en-US" sz="2600" dirty="0" smtClean="0">
                <a:latin typeface="Times New Roman" pitchFamily="18" charset="0"/>
              </a:rPr>
              <a:t>；</a:t>
            </a:r>
          </a:p>
          <a:p>
            <a:pPr marL="812800" indent="-812800" eaLnBrk="1" hangingPunct="1">
              <a:buFont typeface="Wingdings" pitchFamily="2" charset="2"/>
              <a:buNone/>
            </a:pPr>
            <a:r>
              <a:rPr lang="en-US" altLang="zh-CN" sz="2600" dirty="0" smtClean="0">
                <a:latin typeface="Times New Roman" pitchFamily="18" charset="0"/>
              </a:rPr>
              <a:t>3. </a:t>
            </a:r>
            <a:r>
              <a:rPr lang="zh-CN" altLang="en-US" sz="2600" dirty="0" smtClean="0">
                <a:latin typeface="Times New Roman" pitchFamily="18" charset="0"/>
              </a:rPr>
              <a:t>如果</a:t>
            </a:r>
            <a:r>
              <a:rPr lang="en-US" altLang="zh-CN" sz="2600" i="1" dirty="0" smtClean="0">
                <a:latin typeface="Times New Roman" pitchFamily="18" charset="0"/>
              </a:rPr>
              <a:t>β     ε</a:t>
            </a:r>
            <a:r>
              <a:rPr lang="zh-CN" altLang="en-US" sz="2600" dirty="0" smtClean="0">
                <a:latin typeface="Times New Roman" pitchFamily="18" charset="0"/>
              </a:rPr>
              <a:t>，则</a:t>
            </a:r>
            <a:r>
              <a:rPr lang="en-US" altLang="zh-CN" sz="2600" dirty="0" smtClean="0">
                <a:latin typeface="Times New Roman" pitchFamily="18" charset="0"/>
              </a:rPr>
              <a:t>FIRST(</a:t>
            </a:r>
            <a:r>
              <a:rPr lang="en-US" altLang="zh-CN" sz="2600" i="1" dirty="0" smtClean="0">
                <a:latin typeface="Times New Roman" pitchFamily="18" charset="0"/>
              </a:rPr>
              <a:t>α</a:t>
            </a:r>
            <a:r>
              <a:rPr lang="en-US" altLang="zh-CN" sz="2600" dirty="0" smtClean="0">
                <a:latin typeface="Times New Roman" pitchFamily="18" charset="0"/>
              </a:rPr>
              <a:t>)∩FOLLOW(</a:t>
            </a:r>
            <a:r>
              <a:rPr lang="en-US" altLang="zh-CN" sz="2600" i="1" dirty="0" smtClean="0">
                <a:latin typeface="Times New Roman" pitchFamily="18" charset="0"/>
              </a:rPr>
              <a:t>A</a:t>
            </a:r>
            <a:r>
              <a:rPr lang="en-US" altLang="zh-CN" sz="2600" dirty="0" smtClean="0">
                <a:latin typeface="Times New Roman" pitchFamily="18" charset="0"/>
              </a:rPr>
              <a:t>) =</a:t>
            </a:r>
            <a:r>
              <a:rPr lang="en-US" altLang="zh-CN" sz="2600" dirty="0" smtClean="0">
                <a:latin typeface="Times New Roman" pitchFamily="18" charset="0"/>
                <a:sym typeface="Symbol" pitchFamily="18" charset="2"/>
              </a:rPr>
              <a:t></a:t>
            </a:r>
          </a:p>
          <a:p>
            <a:pPr marL="812800" indent="-812800" eaLnBrk="1" hangingPunct="1">
              <a:buFont typeface="Wingdings" pitchFamily="2" charset="2"/>
              <a:buNone/>
            </a:pPr>
            <a:r>
              <a:rPr lang="en-US" altLang="zh-CN" sz="2600" dirty="0" smtClean="0">
                <a:latin typeface="Times New Roman" pitchFamily="18" charset="0"/>
              </a:rPr>
              <a:t>4. </a:t>
            </a:r>
            <a:r>
              <a:rPr lang="zh-CN" altLang="en-US" sz="2600" dirty="0" smtClean="0">
                <a:latin typeface="Times New Roman" pitchFamily="18" charset="0"/>
              </a:rPr>
              <a:t>如果</a:t>
            </a:r>
            <a:r>
              <a:rPr lang="en-US" altLang="zh-CN" sz="2600" i="1" dirty="0" smtClean="0">
                <a:latin typeface="Times New Roman" pitchFamily="18" charset="0"/>
              </a:rPr>
              <a:t>α     ε</a:t>
            </a:r>
            <a:r>
              <a:rPr lang="zh-CN" altLang="en-US" sz="2600" dirty="0" smtClean="0">
                <a:latin typeface="Times New Roman" pitchFamily="18" charset="0"/>
              </a:rPr>
              <a:t>，则</a:t>
            </a:r>
            <a:r>
              <a:rPr lang="en-US" altLang="zh-CN" sz="2600" dirty="0" smtClean="0">
                <a:latin typeface="Times New Roman" pitchFamily="18" charset="0"/>
              </a:rPr>
              <a:t>FIRST(</a:t>
            </a:r>
            <a:r>
              <a:rPr lang="en-US" altLang="zh-CN" sz="2600" i="1" dirty="0" smtClean="0">
                <a:latin typeface="Times New Roman" pitchFamily="18" charset="0"/>
              </a:rPr>
              <a:t>β</a:t>
            </a:r>
            <a:r>
              <a:rPr lang="en-US" altLang="zh-CN" sz="2600" dirty="0" smtClean="0">
                <a:latin typeface="Times New Roman" pitchFamily="18" charset="0"/>
              </a:rPr>
              <a:t>)∩FOLLOW(</a:t>
            </a:r>
            <a:r>
              <a:rPr lang="en-US" altLang="zh-CN" sz="2600" i="1" dirty="0" smtClean="0">
                <a:latin typeface="Times New Roman" pitchFamily="18" charset="0"/>
              </a:rPr>
              <a:t>A</a:t>
            </a:r>
            <a:r>
              <a:rPr lang="en-US" altLang="zh-CN" sz="2600" dirty="0" smtClean="0">
                <a:latin typeface="Times New Roman" pitchFamily="18" charset="0"/>
              </a:rPr>
              <a:t>) =</a:t>
            </a:r>
            <a:r>
              <a:rPr lang="en-US" altLang="zh-CN" sz="2600" dirty="0" smtClean="0">
                <a:latin typeface="Times New Roman" pitchFamily="18" charset="0"/>
                <a:sym typeface="Symbol" pitchFamily="18" charset="2"/>
              </a:rPr>
              <a:t></a:t>
            </a:r>
            <a:endParaRPr lang="en-US" altLang="zh-CN" sz="2600" dirty="0" smtClean="0">
              <a:latin typeface="Times New Roman" pitchFamily="18" charset="0"/>
            </a:endParaRPr>
          </a:p>
          <a:p>
            <a:pPr marL="812800" indent="-812800" eaLnBrk="1" hangingPunct="1">
              <a:buFont typeface="Wingdings" pitchFamily="2" charset="2"/>
              <a:buNone/>
            </a:pPr>
            <a:r>
              <a:rPr lang="zh-CN" altLang="en-US" sz="2600" dirty="0" smtClean="0">
                <a:latin typeface="Times New Roman" pitchFamily="18" charset="0"/>
              </a:rPr>
              <a:t>则称</a:t>
            </a:r>
            <a:r>
              <a:rPr lang="en-US" altLang="zh-CN" sz="2600" i="1" dirty="0" smtClean="0">
                <a:latin typeface="Times New Roman" pitchFamily="18" charset="0"/>
              </a:rPr>
              <a:t>G</a:t>
            </a:r>
            <a:r>
              <a:rPr lang="zh-CN" altLang="en-US" sz="2600" dirty="0" smtClean="0">
                <a:latin typeface="Times New Roman" pitchFamily="18" charset="0"/>
              </a:rPr>
              <a:t>为</a:t>
            </a:r>
            <a:r>
              <a:rPr lang="en-US" altLang="zh-CN" sz="2600" i="1" dirty="0" smtClean="0">
                <a:latin typeface="Times New Roman" pitchFamily="18" charset="0"/>
              </a:rPr>
              <a:t>LL</a:t>
            </a:r>
            <a:r>
              <a:rPr lang="en-US" altLang="zh-CN" sz="2600" dirty="0" smtClean="0">
                <a:latin typeface="Times New Roman" pitchFamily="18" charset="0"/>
              </a:rPr>
              <a:t>(1)</a:t>
            </a:r>
            <a:r>
              <a:rPr lang="zh-CN" altLang="en-US" sz="2600" dirty="0" smtClean="0">
                <a:latin typeface="Times New Roman" pitchFamily="18" charset="0"/>
              </a:rPr>
              <a:t>文法。</a:t>
            </a:r>
          </a:p>
          <a:p>
            <a:pPr marL="812800" indent="-812800" eaLnBrk="1" hangingPunct="1">
              <a:buFont typeface="Wingdings" pitchFamily="2" charset="2"/>
              <a:buNone/>
            </a:pPr>
            <a:r>
              <a:rPr lang="zh-CN" altLang="en-US" sz="2600" dirty="0" smtClean="0">
                <a:latin typeface="Times New Roman" pitchFamily="18" charset="0"/>
              </a:rPr>
              <a:t>第一个</a:t>
            </a:r>
            <a:r>
              <a:rPr lang="en-US" altLang="zh-CN" sz="2600" i="1" dirty="0" smtClean="0">
                <a:latin typeface="Times New Roman" pitchFamily="18" charset="0"/>
              </a:rPr>
              <a:t>L</a:t>
            </a:r>
            <a:r>
              <a:rPr lang="zh-CN" altLang="en-US" sz="2600" dirty="0" smtClean="0">
                <a:latin typeface="Times New Roman" pitchFamily="18" charset="0"/>
              </a:rPr>
              <a:t>代表从左向右扫描输入符号串，第二个</a:t>
            </a:r>
            <a:r>
              <a:rPr lang="en-US" altLang="zh-CN" sz="2600" i="1" dirty="0" smtClean="0">
                <a:latin typeface="Times New Roman" pitchFamily="18" charset="0"/>
              </a:rPr>
              <a:t>L</a:t>
            </a:r>
            <a:r>
              <a:rPr lang="zh-CN" altLang="en-US" sz="2600" dirty="0" smtClean="0">
                <a:latin typeface="Times New Roman" pitchFamily="18" charset="0"/>
              </a:rPr>
              <a:t>代表产</a:t>
            </a:r>
          </a:p>
          <a:p>
            <a:pPr marL="812800" indent="-812800" eaLnBrk="1" hangingPunct="1">
              <a:buFont typeface="Wingdings" pitchFamily="2" charset="2"/>
              <a:buNone/>
            </a:pPr>
            <a:r>
              <a:rPr lang="zh-CN" altLang="en-US" sz="2600" dirty="0" smtClean="0">
                <a:latin typeface="Times New Roman" pitchFamily="18" charset="0"/>
              </a:rPr>
              <a:t>生最左推导，</a:t>
            </a:r>
            <a:r>
              <a:rPr lang="en-US" altLang="zh-CN" sz="2600" dirty="0" smtClean="0">
                <a:latin typeface="Times New Roman" pitchFamily="18" charset="0"/>
              </a:rPr>
              <a:t>1</a:t>
            </a:r>
            <a:r>
              <a:rPr lang="zh-CN" altLang="en-US" sz="2600" dirty="0" smtClean="0">
                <a:latin typeface="Times New Roman" pitchFamily="18" charset="0"/>
              </a:rPr>
              <a:t>代表在分析过程中执行每步推导都要向</a:t>
            </a:r>
          </a:p>
          <a:p>
            <a:pPr marL="812800" indent="-812800" eaLnBrk="1" hangingPunct="1">
              <a:buFont typeface="Wingdings" pitchFamily="2" charset="2"/>
              <a:buNone/>
            </a:pPr>
            <a:r>
              <a:rPr lang="zh-CN" altLang="en-US" sz="2600" dirty="0" smtClean="0">
                <a:latin typeface="Times New Roman" pitchFamily="18" charset="0"/>
              </a:rPr>
              <a:t>前查看一个输入符号 </a:t>
            </a:r>
          </a:p>
        </p:txBody>
      </p:sp>
      <p:sp>
        <p:nvSpPr>
          <p:cNvPr id="615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p>
        </p:txBody>
      </p:sp>
      <p:graphicFrame>
        <p:nvGraphicFramePr>
          <p:cNvPr id="6146" name="Object 4"/>
          <p:cNvGraphicFramePr>
            <a:graphicFrameLocks/>
          </p:cNvGraphicFramePr>
          <p:nvPr/>
        </p:nvGraphicFramePr>
        <p:xfrm>
          <a:off x="1403350" y="3284538"/>
          <a:ext cx="425450" cy="576262"/>
        </p:xfrm>
        <a:graphic>
          <a:graphicData uri="http://schemas.openxmlformats.org/presentationml/2006/ole">
            <p:oleObj spid="_x0000_s115714" r:id="rId3" imgW="165028" imgH="228501" progId="">
              <p:embed/>
            </p:oleObj>
          </a:graphicData>
        </a:graphic>
      </p:graphicFrame>
      <p:sp>
        <p:nvSpPr>
          <p:cNvPr id="6153" name="文本框 1"/>
          <p:cNvSpPr txBox="1">
            <a:spLocks noChangeArrowheads="1"/>
          </p:cNvSpPr>
          <p:nvPr/>
        </p:nvSpPr>
        <p:spPr bwMode="auto">
          <a:xfrm>
            <a:off x="2214563" y="6072188"/>
            <a:ext cx="6616700" cy="48736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b="1" i="1">
                <a:solidFill>
                  <a:srgbClr val="FF00FF"/>
                </a:solidFill>
              </a:rPr>
              <a:t>LL</a:t>
            </a:r>
            <a:r>
              <a:rPr lang="en-US" altLang="zh-CN" b="1">
                <a:solidFill>
                  <a:srgbClr val="FF00FF"/>
                </a:solidFill>
              </a:rPr>
              <a:t>(1)</a:t>
            </a:r>
            <a:r>
              <a:rPr lang="zh-CN" altLang="en-US" b="1">
                <a:solidFill>
                  <a:srgbClr val="FF00FF"/>
                </a:solidFill>
              </a:rPr>
              <a:t>文法既不是二义性的，也不是左递归的</a:t>
            </a:r>
          </a:p>
        </p:txBody>
      </p:sp>
      <p:graphicFrame>
        <p:nvGraphicFramePr>
          <p:cNvPr id="6147" name="Object 9"/>
          <p:cNvGraphicFramePr>
            <a:graphicFrameLocks/>
          </p:cNvGraphicFramePr>
          <p:nvPr/>
        </p:nvGraphicFramePr>
        <p:xfrm>
          <a:off x="1357313" y="3714750"/>
          <a:ext cx="425450" cy="576263"/>
        </p:xfrm>
        <a:graphic>
          <a:graphicData uri="http://schemas.openxmlformats.org/presentationml/2006/ole">
            <p:oleObj spid="_x0000_s115715" r:id="rId4" imgW="165028" imgH="228501"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4739">
                                            <p:txEl>
                                              <p:pRg st="0" end="0"/>
                                            </p:txEl>
                                          </p:spTgt>
                                        </p:tgtEl>
                                        <p:attrNameLst>
                                          <p:attrName>style.visibility</p:attrName>
                                        </p:attrNameLst>
                                      </p:cBhvr>
                                      <p:to>
                                        <p:strVal val="visible"/>
                                      </p:to>
                                    </p:set>
                                    <p:animEffect transition="in" filter="slide(fromBottom)">
                                      <p:cBhvr>
                                        <p:cTn id="7" dur="500"/>
                                        <p:tgtEl>
                                          <p:spTgt spid="216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4739">
                                            <p:txEl>
                                              <p:pRg st="1" end="1"/>
                                            </p:txEl>
                                          </p:spTgt>
                                        </p:tgtEl>
                                        <p:attrNameLst>
                                          <p:attrName>style.visibility</p:attrName>
                                        </p:attrNameLst>
                                      </p:cBhvr>
                                      <p:to>
                                        <p:strVal val="visible"/>
                                      </p:to>
                                    </p:set>
                                    <p:animEffect transition="in" filter="slide(fromBottom)">
                                      <p:cBhvr>
                                        <p:cTn id="12" dur="500"/>
                                        <p:tgtEl>
                                          <p:spTgt spid="216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4739">
                                            <p:txEl>
                                              <p:pRg st="2" end="2"/>
                                            </p:txEl>
                                          </p:spTgt>
                                        </p:tgtEl>
                                        <p:attrNameLst>
                                          <p:attrName>style.visibility</p:attrName>
                                        </p:attrNameLst>
                                      </p:cBhvr>
                                      <p:to>
                                        <p:strVal val="visible"/>
                                      </p:to>
                                    </p:set>
                                    <p:animEffect transition="in" filter="slide(fromBottom)">
                                      <p:cBhvr>
                                        <p:cTn id="17" dur="500"/>
                                        <p:tgtEl>
                                          <p:spTgt spid="216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4739">
                                            <p:txEl>
                                              <p:pRg st="3" end="3"/>
                                            </p:txEl>
                                          </p:spTgt>
                                        </p:tgtEl>
                                        <p:attrNameLst>
                                          <p:attrName>style.visibility</p:attrName>
                                        </p:attrNameLst>
                                      </p:cBhvr>
                                      <p:to>
                                        <p:strVal val="visible"/>
                                      </p:to>
                                    </p:set>
                                    <p:animEffect transition="in" filter="slide(fromBottom)">
                                      <p:cBhvr>
                                        <p:cTn id="22" dur="500"/>
                                        <p:tgtEl>
                                          <p:spTgt spid="2164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4739">
                                            <p:txEl>
                                              <p:pRg st="4" end="4"/>
                                            </p:txEl>
                                          </p:spTgt>
                                        </p:tgtEl>
                                        <p:attrNameLst>
                                          <p:attrName>style.visibility</p:attrName>
                                        </p:attrNameLst>
                                      </p:cBhvr>
                                      <p:to>
                                        <p:strVal val="visible"/>
                                      </p:to>
                                    </p:set>
                                    <p:animEffect transition="in" filter="slide(fromBottom)">
                                      <p:cBhvr>
                                        <p:cTn id="27" dur="500"/>
                                        <p:tgtEl>
                                          <p:spTgt spid="216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4739">
                                            <p:txEl>
                                              <p:pRg st="5" end="5"/>
                                            </p:txEl>
                                          </p:spTgt>
                                        </p:tgtEl>
                                        <p:attrNameLst>
                                          <p:attrName>style.visibility</p:attrName>
                                        </p:attrNameLst>
                                      </p:cBhvr>
                                      <p:to>
                                        <p:strVal val="visible"/>
                                      </p:to>
                                    </p:set>
                                    <p:animEffect transition="in" filter="slide(fromBottom)">
                                      <p:cBhvr>
                                        <p:cTn id="32" dur="500"/>
                                        <p:tgtEl>
                                          <p:spTgt spid="216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4739">
                                            <p:txEl>
                                              <p:pRg st="6" end="6"/>
                                            </p:txEl>
                                          </p:spTgt>
                                        </p:tgtEl>
                                        <p:attrNameLst>
                                          <p:attrName>style.visibility</p:attrName>
                                        </p:attrNameLst>
                                      </p:cBhvr>
                                      <p:to>
                                        <p:strVal val="visible"/>
                                      </p:to>
                                    </p:set>
                                    <p:animEffect transition="in" filter="slide(fromBottom)">
                                      <p:cBhvr>
                                        <p:cTn id="37" dur="500"/>
                                        <p:tgtEl>
                                          <p:spTgt spid="216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4739">
                                            <p:txEl>
                                              <p:pRg st="7" end="7"/>
                                            </p:txEl>
                                          </p:spTgt>
                                        </p:tgtEl>
                                        <p:attrNameLst>
                                          <p:attrName>style.visibility</p:attrName>
                                        </p:attrNameLst>
                                      </p:cBhvr>
                                      <p:to>
                                        <p:strVal val="visible"/>
                                      </p:to>
                                    </p:set>
                                    <p:animEffect transition="in" filter="slide(fromBottom)">
                                      <p:cBhvr>
                                        <p:cTn id="42" dur="500"/>
                                        <p:tgtEl>
                                          <p:spTgt spid="21647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4739">
                                            <p:txEl>
                                              <p:pRg st="8" end="8"/>
                                            </p:txEl>
                                          </p:spTgt>
                                        </p:tgtEl>
                                        <p:attrNameLst>
                                          <p:attrName>style.visibility</p:attrName>
                                        </p:attrNameLst>
                                      </p:cBhvr>
                                      <p:to>
                                        <p:strVal val="visible"/>
                                      </p:to>
                                    </p:set>
                                    <p:animEffect transition="in" filter="slide(fromBottom)">
                                      <p:cBhvr>
                                        <p:cTn id="47" dur="500"/>
                                        <p:tgtEl>
                                          <p:spTgt spid="21647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D82CAA8B-1EAA-4812-820C-B8E35737FE60}" type="datetime1">
              <a:rPr lang="zh-CN" altLang="en-US" noProof="0" smtClean="0">
                <a:latin typeface="+mn-lt"/>
              </a:rPr>
              <a:pPr>
                <a:buFontTx/>
                <a:buNone/>
                <a:defRPr/>
              </a:pPr>
              <a:t>2022/6/21</a:t>
            </a:fld>
            <a:endParaRPr lang="en-US" altLang="zh-CN" noProof="0">
              <a:latin typeface="+mn-lt"/>
            </a:endParaRPr>
          </a:p>
        </p:txBody>
      </p:sp>
      <p:sp>
        <p:nvSpPr>
          <p:cNvPr id="56323"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F9D58C8F-A073-4856-AAFD-5080CCE0FD7D}" type="slidenum">
              <a:rPr lang="en-US" altLang="zh-CN" smtClean="0">
                <a:latin typeface="Arial" pitchFamily="34" charset="0"/>
              </a:rPr>
              <a:pPr/>
              <a:t>46</a:t>
            </a:fld>
            <a:endParaRPr lang="en-US" altLang="zh-CN" smtClean="0">
              <a:latin typeface="Arial" pitchFamily="34" charset="0"/>
            </a:endParaRPr>
          </a:p>
        </p:txBody>
      </p:sp>
      <p:sp>
        <p:nvSpPr>
          <p:cNvPr id="56324" name="Rectangle 2"/>
          <p:cNvSpPr>
            <a:spLocks noGrp="1" noChangeArrowheads="1"/>
          </p:cNvSpPr>
          <p:nvPr>
            <p:ph type="title" idx="4294967295"/>
          </p:nvPr>
        </p:nvSpPr>
        <p:spPr>
          <a:xfrm>
            <a:off x="931863" y="303213"/>
            <a:ext cx="6711950" cy="965200"/>
          </a:xfrm>
        </p:spPr>
        <p:txBody>
          <a:bodyPr lIns="92075" tIns="46038" rIns="92075" bIns="46038" anchor="ctr"/>
          <a:lstStyle/>
          <a:p>
            <a:pPr eaLnBrk="1" hangingPunct="1"/>
            <a:r>
              <a:rPr lang="en-US" altLang="zh-CN" smtClean="0">
                <a:latin typeface="Times New Roman" pitchFamily="18" charset="0"/>
              </a:rPr>
              <a:t>4.3.1 </a:t>
            </a:r>
            <a:r>
              <a:rPr lang="zh-CN" altLang="en-US" smtClean="0">
                <a:latin typeface="Times New Roman" pitchFamily="18" charset="0"/>
              </a:rPr>
              <a:t>预测分析器的构成</a:t>
            </a:r>
          </a:p>
        </p:txBody>
      </p:sp>
      <p:grpSp>
        <p:nvGrpSpPr>
          <p:cNvPr id="2" name="Group 3"/>
          <p:cNvGrpSpPr>
            <a:grpSpLocks/>
          </p:cNvGrpSpPr>
          <p:nvPr/>
        </p:nvGrpSpPr>
        <p:grpSpPr bwMode="auto">
          <a:xfrm>
            <a:off x="468313" y="1609725"/>
            <a:ext cx="8370887" cy="4267200"/>
            <a:chOff x="432" y="912"/>
            <a:chExt cx="5136" cy="2684"/>
          </a:xfrm>
        </p:grpSpPr>
        <p:sp>
          <p:nvSpPr>
            <p:cNvPr id="1152004" name="Rectangle 4"/>
            <p:cNvSpPr>
              <a:spLocks noChangeArrowheads="1"/>
            </p:cNvSpPr>
            <p:nvPr/>
          </p:nvSpPr>
          <p:spPr bwMode="auto">
            <a:xfrm>
              <a:off x="1152" y="912"/>
              <a:ext cx="3505" cy="376"/>
            </a:xfrm>
            <a:prstGeom prst="rect">
              <a:avLst/>
            </a:prstGeom>
            <a:noFill/>
            <a:ln w="12700">
              <a:solidFill>
                <a:schemeClr val="tx1"/>
              </a:solidFill>
              <a:miter lim="800000"/>
            </a:ln>
            <a:effec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lang="en-US" altLang="zh-CN" sz="3600">
                  <a:solidFill>
                    <a:srgbClr val="FF33CC"/>
                  </a:solidFill>
                </a:rPr>
                <a:t> </a:t>
              </a:r>
              <a:r>
                <a:rPr lang="zh-CN" altLang="en-US" sz="3600" b="1">
                  <a:solidFill>
                    <a:srgbClr val="0000FF"/>
                  </a:solidFill>
                  <a:latin typeface="楷体_GB2312" pitchFamily="49" charset="-122"/>
                  <a:ea typeface="楷体_GB2312" pitchFamily="49" charset="-122"/>
                </a:rPr>
                <a:t>输入缓冲区</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符号序列</a:t>
              </a:r>
              <a:r>
                <a:rPr lang="en-US" altLang="zh-CN" sz="3600" b="1">
                  <a:solidFill>
                    <a:srgbClr val="0000FF"/>
                  </a:solidFill>
                  <a:latin typeface="楷体_GB2312" pitchFamily="49" charset="-122"/>
                  <a:ea typeface="楷体_GB2312" pitchFamily="49" charset="-122"/>
                </a:rPr>
                <a:t>)</a:t>
              </a:r>
              <a:endPar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1152005" name="Rectangle 5"/>
            <p:cNvSpPr>
              <a:spLocks noChangeArrowheads="1"/>
            </p:cNvSpPr>
            <p:nvPr/>
          </p:nvSpPr>
          <p:spPr bwMode="auto">
            <a:xfrm>
              <a:off x="432" y="1444"/>
              <a:ext cx="476" cy="2108"/>
            </a:xfrm>
            <a:prstGeom prst="rect">
              <a:avLst/>
            </a:prstGeom>
            <a:noFill/>
            <a:ln w="12700">
              <a:solidFill>
                <a:schemeClr val="tx1"/>
              </a:solidFill>
              <a:miter lim="800000"/>
            </a:ln>
            <a:effec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120000"/>
                </a:lnSpc>
                <a:buFont typeface="Arial" panose="020B0604020202020204" pitchFamily="34" charset="0"/>
                <a:buNone/>
                <a:defRPr/>
              </a:pPr>
              <a:r>
                <a:rPr lang="zh-CN" altLang="en-US" sz="3600" b="1">
                  <a:solidFill>
                    <a:srgbClr val="0000FF"/>
                  </a:solidFill>
                  <a:effectLst>
                    <a:outerShdw blurRad="38100" dist="38100" dir="2700000" algn="tl">
                      <a:srgbClr val="C0C0C0"/>
                    </a:outerShdw>
                  </a:effectLst>
                  <a:ea typeface="楷体_GB2312" pitchFamily="49" charset="-122"/>
                </a:rPr>
                <a:t>栈</a:t>
              </a:r>
            </a:p>
          </p:txBody>
        </p:sp>
        <p:sp>
          <p:nvSpPr>
            <p:cNvPr id="56328" name="Rectangle 6"/>
            <p:cNvSpPr>
              <a:spLocks noChangeArrowheads="1"/>
            </p:cNvSpPr>
            <p:nvPr/>
          </p:nvSpPr>
          <p:spPr bwMode="auto">
            <a:xfrm>
              <a:off x="1635" y="1780"/>
              <a:ext cx="1821" cy="812"/>
            </a:xfrm>
            <a:prstGeom prst="rect">
              <a:avLst/>
            </a:prstGeom>
            <a:noFill/>
            <a:ln w="12700">
              <a:solidFill>
                <a:schemeClr val="tx1"/>
              </a:solidFill>
              <a:miter lim="800000"/>
              <a:headEnd/>
              <a:tailEnd/>
            </a:ln>
          </p:spPr>
          <p:txBody>
            <a:bodyPr wrap="none" lIns="92075" tIns="46038" rIns="92075" bIns="46038" anchor="ctr"/>
            <a:lstStyle/>
            <a:p>
              <a:pPr algn="ctr">
                <a:buFont typeface="Arial" pitchFamily="34" charset="0"/>
                <a:buNone/>
              </a:pPr>
              <a:r>
                <a:rPr lang="zh-CN" altLang="en-US" sz="3600" b="1">
                  <a:solidFill>
                    <a:srgbClr val="0000FF"/>
                  </a:solidFill>
                  <a:ea typeface="楷体_GB2312" pitchFamily="49" charset="-122"/>
                </a:rPr>
                <a:t>预测分析程序</a:t>
              </a:r>
              <a:endParaRPr lang="zh-CN" altLang="en-US" sz="3600" b="1">
                <a:solidFill>
                  <a:srgbClr val="0000FF"/>
                </a:solidFill>
              </a:endParaRPr>
            </a:p>
          </p:txBody>
        </p:sp>
        <p:sp>
          <p:nvSpPr>
            <p:cNvPr id="56329" name="Rectangle 7"/>
            <p:cNvSpPr>
              <a:spLocks noChangeArrowheads="1"/>
            </p:cNvSpPr>
            <p:nvPr/>
          </p:nvSpPr>
          <p:spPr bwMode="auto">
            <a:xfrm>
              <a:off x="1632" y="3072"/>
              <a:ext cx="1820" cy="524"/>
            </a:xfrm>
            <a:prstGeom prst="rect">
              <a:avLst/>
            </a:prstGeom>
            <a:noFill/>
            <a:ln w="12700">
              <a:solidFill>
                <a:schemeClr val="tx1"/>
              </a:solidFill>
              <a:miter lim="800000"/>
              <a:headEnd/>
              <a:tailEnd/>
            </a:ln>
          </p:spPr>
          <p:txBody>
            <a:bodyPr wrap="none" lIns="92075" tIns="46038" rIns="92075" bIns="46038" anchor="ctr"/>
            <a:lstStyle/>
            <a:p>
              <a:pPr algn="ctr">
                <a:buFont typeface="Arial" pitchFamily="34" charset="0"/>
                <a:buNone/>
              </a:pPr>
              <a:r>
                <a:rPr lang="zh-CN" altLang="en-US" sz="3600" b="1">
                  <a:solidFill>
                    <a:srgbClr val="0000FF"/>
                  </a:solidFill>
                  <a:latin typeface="楷体_GB2312" pitchFamily="49" charset="-122"/>
                  <a:ea typeface="楷体_GB2312" pitchFamily="49" charset="-122"/>
                </a:rPr>
                <a:t>预测分析表</a:t>
              </a:r>
              <a:r>
                <a:rPr lang="en-US" altLang="zh-CN" sz="3600" b="1">
                  <a:solidFill>
                    <a:srgbClr val="0000FF"/>
                  </a:solidFill>
                  <a:ea typeface="楷体_GB2312" pitchFamily="49" charset="-122"/>
                </a:rPr>
                <a:t>M</a:t>
              </a:r>
            </a:p>
          </p:txBody>
        </p:sp>
        <p:sp>
          <p:nvSpPr>
            <p:cNvPr id="56330" name="Line 8"/>
            <p:cNvSpPr>
              <a:spLocks noChangeShapeType="1"/>
            </p:cNvSpPr>
            <p:nvPr/>
          </p:nvSpPr>
          <p:spPr bwMode="auto">
            <a:xfrm flipV="1">
              <a:off x="2496" y="1296"/>
              <a:ext cx="0" cy="480"/>
            </a:xfrm>
            <a:prstGeom prst="line">
              <a:avLst/>
            </a:prstGeom>
            <a:noFill/>
            <a:ln w="38100" cmpd="dbl">
              <a:solidFill>
                <a:schemeClr val="tx1"/>
              </a:solidFill>
              <a:round/>
              <a:headEnd/>
              <a:tailEnd type="triangle" w="med" len="med"/>
            </a:ln>
          </p:spPr>
          <p:txBody>
            <a:bodyPr/>
            <a:lstStyle/>
            <a:p>
              <a:endParaRPr lang="zh-CN" altLang="en-US"/>
            </a:p>
          </p:txBody>
        </p:sp>
        <p:sp>
          <p:nvSpPr>
            <p:cNvPr id="56331" name="Line 9"/>
            <p:cNvSpPr>
              <a:spLocks noChangeShapeType="1"/>
            </p:cNvSpPr>
            <p:nvPr/>
          </p:nvSpPr>
          <p:spPr bwMode="auto">
            <a:xfrm flipH="1">
              <a:off x="912" y="2160"/>
              <a:ext cx="720" cy="0"/>
            </a:xfrm>
            <a:prstGeom prst="line">
              <a:avLst/>
            </a:prstGeom>
            <a:noFill/>
            <a:ln w="38100" cmpd="dbl">
              <a:solidFill>
                <a:schemeClr val="tx1"/>
              </a:solidFill>
              <a:round/>
              <a:headEnd type="triangle" w="med" len="med"/>
              <a:tailEnd type="triangle" w="med" len="med"/>
            </a:ln>
          </p:spPr>
          <p:txBody>
            <a:bodyPr/>
            <a:lstStyle/>
            <a:p>
              <a:endParaRPr lang="zh-CN" altLang="en-US"/>
            </a:p>
          </p:txBody>
        </p:sp>
        <p:sp>
          <p:nvSpPr>
            <p:cNvPr id="56332" name="Line 10"/>
            <p:cNvSpPr>
              <a:spLocks noChangeShapeType="1"/>
            </p:cNvSpPr>
            <p:nvPr/>
          </p:nvSpPr>
          <p:spPr bwMode="auto">
            <a:xfrm flipV="1">
              <a:off x="2496" y="2592"/>
              <a:ext cx="0" cy="480"/>
            </a:xfrm>
            <a:prstGeom prst="line">
              <a:avLst/>
            </a:prstGeom>
            <a:noFill/>
            <a:ln w="38100" cmpd="dbl">
              <a:solidFill>
                <a:schemeClr val="tx1"/>
              </a:solidFill>
              <a:round/>
              <a:headEnd type="triangle" w="med" len="med"/>
              <a:tailEnd type="none" w="med" len="lg"/>
            </a:ln>
          </p:spPr>
          <p:txBody>
            <a:bodyPr/>
            <a:lstStyle/>
            <a:p>
              <a:endParaRPr lang="zh-CN" altLang="en-US"/>
            </a:p>
          </p:txBody>
        </p:sp>
        <p:sp>
          <p:nvSpPr>
            <p:cNvPr id="56333" name="Line 11"/>
            <p:cNvSpPr>
              <a:spLocks noChangeShapeType="1"/>
            </p:cNvSpPr>
            <p:nvPr/>
          </p:nvSpPr>
          <p:spPr bwMode="auto">
            <a:xfrm>
              <a:off x="3456" y="2112"/>
              <a:ext cx="864" cy="0"/>
            </a:xfrm>
            <a:prstGeom prst="line">
              <a:avLst/>
            </a:prstGeom>
            <a:noFill/>
            <a:ln w="38100" cmpd="dbl">
              <a:solidFill>
                <a:schemeClr val="tx1"/>
              </a:solidFill>
              <a:round/>
              <a:headEnd type="none" w="sm" len="sm"/>
              <a:tailEnd type="stealth" w="med" len="lg"/>
            </a:ln>
          </p:spPr>
          <p:txBody>
            <a:bodyPr/>
            <a:lstStyle/>
            <a:p>
              <a:endParaRPr lang="zh-CN" altLang="en-US"/>
            </a:p>
          </p:txBody>
        </p:sp>
        <p:sp>
          <p:nvSpPr>
            <p:cNvPr id="1152012" name="Rectangle 12"/>
            <p:cNvSpPr>
              <a:spLocks noChangeArrowheads="1"/>
            </p:cNvSpPr>
            <p:nvPr/>
          </p:nvSpPr>
          <p:spPr bwMode="auto">
            <a:xfrm>
              <a:off x="4209" y="1785"/>
              <a:ext cx="1359" cy="596"/>
            </a:xfrm>
            <a:prstGeom prst="rect">
              <a:avLst/>
            </a:prstGeom>
            <a:noFill/>
            <a:ln w="9525">
              <a:noFill/>
              <a:miter lim="800000"/>
            </a:ln>
            <a:effectLst/>
          </p:spPr>
          <p:txBody>
            <a:bodyPr lIns="92075" tIns="46038" rIns="92075" bIns="46038">
              <a:spAutoFit/>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输出的</a:t>
              </a:r>
            </a:p>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产生式序列</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A07DD514-F12D-483D-9BEF-FB7389DF0A60}" type="datetime1">
              <a:rPr lang="zh-CN" altLang="en-US" noProof="0" smtClean="0">
                <a:latin typeface="+mn-lt"/>
              </a:rPr>
              <a:pPr>
                <a:buFontTx/>
                <a:buNone/>
                <a:defRPr/>
              </a:pPr>
              <a:t>2022/6/21</a:t>
            </a:fld>
            <a:endParaRPr lang="en-US" altLang="zh-CN" noProof="0">
              <a:latin typeface="+mn-lt"/>
            </a:endParaRPr>
          </a:p>
        </p:txBody>
      </p:sp>
      <p:sp>
        <p:nvSpPr>
          <p:cNvPr id="6041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A8925A3C-8508-4453-894F-0174BB5834C6}" type="slidenum">
              <a:rPr lang="en-US" altLang="zh-CN" smtClean="0">
                <a:latin typeface="Arial" pitchFamily="34" charset="0"/>
              </a:rPr>
              <a:pPr/>
              <a:t>47</a:t>
            </a:fld>
            <a:endParaRPr lang="en-US" altLang="zh-CN" smtClean="0">
              <a:latin typeface="Arial" pitchFamily="34" charset="0"/>
            </a:endParaRPr>
          </a:p>
        </p:txBody>
      </p:sp>
      <p:sp>
        <p:nvSpPr>
          <p:cNvPr id="60420" name="Rectangle 2"/>
          <p:cNvSpPr>
            <a:spLocks noGrp="1" noChangeArrowheads="1"/>
          </p:cNvSpPr>
          <p:nvPr>
            <p:ph type="body" idx="4294967295"/>
          </p:nvPr>
        </p:nvSpPr>
        <p:spPr>
          <a:xfrm>
            <a:off x="1198563" y="1657350"/>
            <a:ext cx="7458075" cy="3260725"/>
          </a:xfrm>
        </p:spPr>
        <p:txBody>
          <a:bodyPr/>
          <a:lstStyle/>
          <a:p>
            <a:pPr eaLnBrk="1" hangingPunct="1">
              <a:lnSpc>
                <a:spcPct val="110000"/>
              </a:lnSpc>
              <a:buFont typeface="Wingdings" pitchFamily="2" charset="2"/>
              <a:buNone/>
            </a:pPr>
            <a:r>
              <a:rPr lang="en-US" altLang="zh-CN" sz="2400" dirty="0" smtClean="0">
                <a:latin typeface="Times New Roman" pitchFamily="18" charset="0"/>
              </a:rPr>
              <a:t>FOLLOW( E')={ ), # }</a:t>
            </a:r>
          </a:p>
          <a:p>
            <a:pPr eaLnBrk="1" hangingPunct="1">
              <a:lnSpc>
                <a:spcPct val="110000"/>
              </a:lnSpc>
              <a:buFont typeface="Wingdings" pitchFamily="2" charset="2"/>
              <a:buNone/>
            </a:pPr>
            <a:r>
              <a:rPr lang="en-US" altLang="zh-CN" sz="2400" dirty="0" smtClean="0">
                <a:latin typeface="Times New Roman" pitchFamily="18" charset="0"/>
              </a:rPr>
              <a:t>FOLLOW( T')={ +, ), # }</a:t>
            </a:r>
          </a:p>
          <a:p>
            <a:pPr eaLnBrk="1" hangingPunct="1">
              <a:lnSpc>
                <a:spcPct val="110000"/>
              </a:lnSpc>
              <a:buFont typeface="Wingdings" pitchFamily="2" charset="2"/>
              <a:buNone/>
            </a:pPr>
            <a:endParaRPr lang="en-US" altLang="zh-CN" sz="2400" dirty="0" smtClean="0">
              <a:latin typeface="Times New Roman" pitchFamily="18" charset="0"/>
            </a:endParaRPr>
          </a:p>
          <a:p>
            <a:pPr eaLnBrk="1" hangingPunct="1">
              <a:lnSpc>
                <a:spcPct val="110000"/>
              </a:lnSpc>
              <a:buFont typeface="Wingdings" pitchFamily="2" charset="2"/>
              <a:buNone/>
            </a:pPr>
            <a:r>
              <a:rPr lang="en-US" altLang="zh-CN" sz="2400" dirty="0" smtClean="0">
                <a:latin typeface="Times New Roman" pitchFamily="18" charset="0"/>
              </a:rPr>
              <a:t>FIRST(TE')={(,id}        FIRST(+TE')={+}</a:t>
            </a:r>
          </a:p>
          <a:p>
            <a:pPr eaLnBrk="1" hangingPunct="1">
              <a:lnSpc>
                <a:spcPct val="110000"/>
              </a:lnSpc>
              <a:buFont typeface="Wingdings" pitchFamily="2" charset="2"/>
              <a:buNone/>
            </a:pPr>
            <a:r>
              <a:rPr lang="en-US" altLang="zh-CN" sz="2400" dirty="0" smtClean="0">
                <a:latin typeface="Times New Roman" pitchFamily="18" charset="0"/>
              </a:rPr>
              <a:t>FIRST(FT')={(,id}        FIRST(*FT')={*}</a:t>
            </a:r>
          </a:p>
          <a:p>
            <a:pPr eaLnBrk="1" hangingPunct="1">
              <a:lnSpc>
                <a:spcPct val="110000"/>
              </a:lnSpc>
              <a:buFont typeface="Wingdings" pitchFamily="2" charset="2"/>
              <a:buNone/>
            </a:pPr>
            <a:r>
              <a:rPr lang="en-US" altLang="zh-CN" sz="2400" dirty="0" smtClean="0">
                <a:latin typeface="Times New Roman" pitchFamily="18" charset="0"/>
              </a:rPr>
              <a:t>FIRST((E))={(} 	    FIRST(id)={id}</a:t>
            </a:r>
          </a:p>
        </p:txBody>
      </p:sp>
      <p:sp>
        <p:nvSpPr>
          <p:cNvPr id="1153027" name="Text Box 3"/>
          <p:cNvSpPr txBox="1">
            <a:spLocks noChangeArrowheads="1"/>
          </p:cNvSpPr>
          <p:nvPr/>
        </p:nvSpPr>
        <p:spPr bwMode="auto">
          <a:xfrm>
            <a:off x="755650" y="4797425"/>
            <a:ext cx="6629400" cy="1163638"/>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b="1">
                <a:solidFill>
                  <a:srgbClr val="FF0000"/>
                </a:solidFill>
                <a:effectLst>
                  <a:outerShdw blurRad="38100" dist="38100" dir="2700000" algn="tl">
                    <a:srgbClr val="000000"/>
                  </a:outerShdw>
                </a:effectLst>
              </a:rPr>
              <a:t>E→TE' 	E'→+TE’|ε 	T→FT'        </a:t>
            </a:r>
          </a:p>
          <a:p>
            <a:pPr>
              <a:spcBef>
                <a:spcPct val="20000"/>
              </a:spcBef>
              <a:buClr>
                <a:schemeClr val="tx2"/>
              </a:buClr>
              <a:buSzPct val="75000"/>
              <a:buFont typeface="Monotype Sorts" pitchFamily="2" charset="2"/>
              <a:buNone/>
              <a:defRPr/>
            </a:pPr>
            <a:r>
              <a:rPr kumimoji="1" lang="en-US" altLang="zh-CN" sz="3200" b="1">
                <a:solidFill>
                  <a:srgbClr val="FF0000"/>
                </a:solidFill>
                <a:effectLst>
                  <a:outerShdw blurRad="38100" dist="38100" dir="2700000" algn="tl">
                    <a:srgbClr val="000000"/>
                  </a:outerShdw>
                </a:effectLst>
              </a:rPr>
              <a:t>T'→*FT’|ε  		F→(E)|id</a:t>
            </a:r>
            <a:endParaRPr kumimoji="1" lang="en-US" altLang="zh-CN" sz="2800" b="1">
              <a:solidFill>
                <a:srgbClr val="FF0000"/>
              </a:solidFill>
              <a:effectLst>
                <a:outerShdw blurRad="38100" dist="38100" dir="2700000" algn="tl">
                  <a:srgbClr val="000000"/>
                </a:outerShdw>
              </a:effectLst>
            </a:endParaRPr>
          </a:p>
        </p:txBody>
      </p:sp>
      <p:sp>
        <p:nvSpPr>
          <p:cNvPr id="60422" name="Rectangle 4"/>
          <p:cNvSpPr>
            <a:spLocks noGrp="1" noChangeArrowheads="1"/>
          </p:cNvSpPr>
          <p:nvPr>
            <p:ph type="title" idx="4294967295"/>
          </p:nvPr>
        </p:nvSpPr>
        <p:spPr>
          <a:xfrm>
            <a:off x="900113" y="333375"/>
            <a:ext cx="8243887" cy="862013"/>
          </a:xfrm>
        </p:spPr>
        <p:txBody>
          <a:bodyPr anchor="ctr"/>
          <a:lstStyle/>
          <a:p>
            <a:pPr eaLnBrk="1" hangingPunct="1"/>
            <a:r>
              <a:rPr lang="zh-CN" altLang="en-US" sz="3600" smtClean="0">
                <a:latin typeface="Times New Roman" pitchFamily="18" charset="0"/>
              </a:rPr>
              <a:t>例</a:t>
            </a:r>
            <a:r>
              <a:rPr lang="en-US" altLang="zh-CN" sz="3600" smtClean="0">
                <a:latin typeface="Times New Roman" pitchFamily="18" charset="0"/>
              </a:rPr>
              <a:t>4.10</a:t>
            </a:r>
            <a:r>
              <a:rPr lang="en-US" altLang="zh-CN" sz="3600" smtClean="0"/>
              <a:t> </a:t>
            </a:r>
            <a:r>
              <a:rPr lang="zh-CN" altLang="en-US" sz="3600" smtClean="0"/>
              <a:t>考虑简单算术表达式文法的实现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C6C700B3-CCD1-4E2A-91EF-4F05FC073F3A}" type="datetime1">
              <a:rPr lang="zh-CN" altLang="en-US" noProof="0" smtClean="0">
                <a:latin typeface="+mn-lt"/>
              </a:rPr>
              <a:pPr>
                <a:buFontTx/>
                <a:buNone/>
                <a:defRPr/>
              </a:pPr>
              <a:t>2022/6/21</a:t>
            </a:fld>
            <a:endParaRPr lang="en-US" altLang="zh-CN" noProof="0">
              <a:latin typeface="+mn-lt"/>
            </a:endParaRPr>
          </a:p>
        </p:txBody>
      </p:sp>
      <p:sp>
        <p:nvSpPr>
          <p:cNvPr id="9220"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6D94D046-A826-4B02-A63A-D584226CA0F2}" type="slidenum">
              <a:rPr lang="en-US" altLang="zh-CN" smtClean="0">
                <a:latin typeface="Arial" pitchFamily="34" charset="0"/>
              </a:rPr>
              <a:pPr/>
              <a:t>48</a:t>
            </a:fld>
            <a:endParaRPr lang="en-US" altLang="zh-CN" smtClean="0">
              <a:latin typeface="Arial" pitchFamily="34" charset="0"/>
            </a:endParaRPr>
          </a:p>
        </p:txBody>
      </p:sp>
      <p:sp>
        <p:nvSpPr>
          <p:cNvPr id="9221" name="Rectangle 2"/>
          <p:cNvSpPr>
            <a:spLocks noGrp="1" noChangeArrowheads="1"/>
          </p:cNvSpPr>
          <p:nvPr>
            <p:ph type="title" idx="4294967295"/>
          </p:nvPr>
        </p:nvSpPr>
        <p:spPr>
          <a:xfrm>
            <a:off x="1403350" y="260350"/>
            <a:ext cx="7272338" cy="792163"/>
          </a:xfrm>
        </p:spPr>
        <p:txBody>
          <a:bodyPr lIns="92075" tIns="46038" rIns="92075" bIns="46038" anchor="ctr"/>
          <a:lstStyle/>
          <a:p>
            <a:pPr eaLnBrk="1" hangingPunct="1"/>
            <a:r>
              <a:rPr lang="zh-CN" altLang="en-US" sz="3600" smtClean="0"/>
              <a:t>简单算术表达式文法的预测分析表</a:t>
            </a:r>
          </a:p>
        </p:txBody>
      </p:sp>
      <p:graphicFrame>
        <p:nvGraphicFramePr>
          <p:cNvPr id="24578" name="Object 3"/>
          <p:cNvGraphicFramePr>
            <a:graphicFrameLocks/>
          </p:cNvGraphicFramePr>
          <p:nvPr/>
        </p:nvGraphicFramePr>
        <p:xfrm>
          <a:off x="323850" y="1592263"/>
          <a:ext cx="8569325" cy="5076825"/>
        </p:xfrm>
        <a:graphic>
          <a:graphicData uri="http://schemas.openxmlformats.org/presentationml/2006/ole">
            <p:oleObj spid="_x0000_s116738" r:id="rId4" imgW="8037032" imgH="4725897"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lide(fromBottom)">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19B04AC-6AA8-4AF5-9D60-506B0025A8F0}" type="datetime1">
              <a:rPr lang="zh-CN" altLang="en-US" noProof="0" smtClean="0">
                <a:latin typeface="+mn-lt"/>
              </a:rPr>
              <a:pPr>
                <a:buFontTx/>
                <a:buNone/>
                <a:defRPr/>
              </a:pPr>
              <a:t>2022/6/21</a:t>
            </a:fld>
            <a:endParaRPr lang="en-US" altLang="zh-CN" noProof="0">
              <a:latin typeface="+mn-lt"/>
            </a:endParaRPr>
          </a:p>
        </p:txBody>
      </p:sp>
      <p:sp>
        <p:nvSpPr>
          <p:cNvPr id="61443"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3DE750BA-4CD5-412E-B567-AAB652EB3F4A}" type="slidenum">
              <a:rPr lang="en-US" altLang="zh-CN" smtClean="0">
                <a:latin typeface="Arial" pitchFamily="34" charset="0"/>
              </a:rPr>
              <a:pPr/>
              <a:t>49</a:t>
            </a:fld>
            <a:endParaRPr lang="en-US" altLang="zh-CN" smtClean="0">
              <a:latin typeface="Arial" pitchFamily="34" charset="0"/>
            </a:endParaRPr>
          </a:p>
        </p:txBody>
      </p:sp>
      <p:sp>
        <p:nvSpPr>
          <p:cNvPr id="61444" name="Rectangle 2"/>
          <p:cNvSpPr>
            <a:spLocks noGrp="1" noChangeArrowheads="1"/>
          </p:cNvSpPr>
          <p:nvPr>
            <p:ph type="title" idx="4294967295"/>
          </p:nvPr>
        </p:nvSpPr>
        <p:spPr>
          <a:xfrm>
            <a:off x="1044575" y="188913"/>
            <a:ext cx="8064500" cy="1068387"/>
          </a:xfrm>
        </p:spPr>
        <p:txBody>
          <a:bodyPr lIns="92075" tIns="46038" rIns="92075" bIns="46038" anchor="ctr"/>
          <a:lstStyle/>
          <a:p>
            <a:pPr eaLnBrk="1" hangingPunct="1"/>
            <a:r>
              <a:rPr lang="zh-CN" altLang="en-US" sz="4000" smtClean="0"/>
              <a:t>对输入</a:t>
            </a:r>
            <a:r>
              <a:rPr lang="zh-CN" altLang="en-US" sz="4000" smtClean="0">
                <a:latin typeface="Times New Roman" pitchFamily="18" charset="0"/>
              </a:rPr>
              <a:t>串</a:t>
            </a:r>
            <a:r>
              <a:rPr lang="en-US" altLang="zh-CN" sz="4000" smtClean="0">
                <a:latin typeface="Times New Roman" pitchFamily="18" charset="0"/>
              </a:rPr>
              <a:t>id+id*id</a:t>
            </a:r>
            <a:r>
              <a:rPr lang="zh-CN" altLang="en-US" sz="4000" smtClean="0">
                <a:latin typeface="Times New Roman" pitchFamily="18" charset="0"/>
              </a:rPr>
              <a:t>进行</a:t>
            </a:r>
            <a:r>
              <a:rPr lang="zh-CN" altLang="en-US" sz="4000" smtClean="0"/>
              <a:t>分析的过程</a:t>
            </a:r>
            <a:br>
              <a:rPr lang="zh-CN" altLang="en-US" sz="4000" smtClean="0"/>
            </a:br>
            <a:r>
              <a:rPr lang="zh-CN" altLang="en-US" sz="2400" smtClean="0">
                <a:solidFill>
                  <a:srgbClr val="FF0000"/>
                </a:solidFill>
                <a:latin typeface="楷体_GB2312" pitchFamily="49" charset="-122"/>
                <a:ea typeface="楷体_GB2312" pitchFamily="49" charset="-122"/>
              </a:rPr>
              <a:t>（在黑板上同时画出语法树）</a:t>
            </a:r>
          </a:p>
        </p:txBody>
      </p:sp>
      <p:sp>
        <p:nvSpPr>
          <p:cNvPr id="1156099" name="Rectangle 3"/>
          <p:cNvSpPr>
            <a:spLocks noGrp="1" noChangeArrowheads="1"/>
          </p:cNvSpPr>
          <p:nvPr>
            <p:ph type="body" idx="4294967295"/>
          </p:nvPr>
        </p:nvSpPr>
        <p:spPr>
          <a:xfrm>
            <a:off x="827088" y="1484313"/>
            <a:ext cx="7921625" cy="4724400"/>
          </a:xfrm>
        </p:spPr>
        <p:txBody>
          <a:bodyPr lIns="92075" tIns="46038" rIns="92075" bIns="46038"/>
          <a:lstStyle/>
          <a:p>
            <a:pPr eaLnBrk="1" hangingPunct="1">
              <a:buFont typeface="Wingdings" pitchFamily="2" charset="2"/>
              <a:buNone/>
            </a:pPr>
            <a:r>
              <a:rPr lang="zh-CN" altLang="en-US" sz="2800" smtClean="0">
                <a:latin typeface="楷体_GB2312" pitchFamily="49" charset="-122"/>
              </a:rPr>
              <a:t>栈         输入缓冲区     输出</a:t>
            </a:r>
          </a:p>
          <a:p>
            <a:pPr eaLnBrk="1" hangingPunct="1">
              <a:buFont typeface="Wingdings" pitchFamily="2" charset="2"/>
              <a:buNone/>
            </a:pPr>
            <a:r>
              <a:rPr lang="en-US" altLang="zh-CN" sz="2800" smtClean="0">
                <a:latin typeface="楷体_GB2312" pitchFamily="49" charset="-122"/>
              </a:rPr>
              <a:t>#E         id+id*id# </a:t>
            </a:r>
          </a:p>
          <a:p>
            <a:pPr eaLnBrk="1" hangingPunct="1">
              <a:buFont typeface="Wingdings" pitchFamily="2" charset="2"/>
              <a:buNone/>
            </a:pPr>
            <a:r>
              <a:rPr lang="en-US" altLang="zh-CN" sz="2800" smtClean="0">
                <a:latin typeface="楷体_GB2312" pitchFamily="49" charset="-122"/>
              </a:rPr>
              <a:t>#E'T       id+id*id#    E→TE'</a:t>
            </a:r>
          </a:p>
          <a:p>
            <a:pPr eaLnBrk="1" hangingPunct="1">
              <a:buFont typeface="Wingdings" pitchFamily="2" charset="2"/>
              <a:buNone/>
            </a:pPr>
            <a:r>
              <a:rPr lang="en-US" altLang="zh-CN" sz="2800" smtClean="0">
                <a:latin typeface="楷体_GB2312" pitchFamily="49" charset="-122"/>
              </a:rPr>
              <a:t>#E'T'F     id+id*id#    T→FT'</a:t>
            </a:r>
          </a:p>
          <a:p>
            <a:pPr eaLnBrk="1" hangingPunct="1">
              <a:buFont typeface="Wingdings" pitchFamily="2" charset="2"/>
              <a:buNone/>
            </a:pPr>
            <a:r>
              <a:rPr lang="en-US" altLang="zh-CN" sz="2800" smtClean="0">
                <a:latin typeface="楷体_GB2312" pitchFamily="49" charset="-122"/>
              </a:rPr>
              <a:t>#E'T'id    id+id*id#    F→id</a:t>
            </a:r>
          </a:p>
          <a:p>
            <a:pPr eaLnBrk="1" hangingPunct="1">
              <a:buFont typeface="Wingdings" pitchFamily="2" charset="2"/>
              <a:buNone/>
            </a:pPr>
            <a:r>
              <a:rPr lang="en-US" altLang="zh-CN" sz="2800" smtClean="0">
                <a:latin typeface="楷体_GB2312" pitchFamily="49" charset="-122"/>
              </a:rPr>
              <a:t>#E'T'        +id*id#      </a:t>
            </a:r>
          </a:p>
          <a:p>
            <a:pPr eaLnBrk="1" hangingPunct="1">
              <a:buFont typeface="Wingdings" pitchFamily="2" charset="2"/>
              <a:buNone/>
            </a:pPr>
            <a:r>
              <a:rPr lang="en-US" altLang="zh-CN" sz="2800" smtClean="0">
                <a:latin typeface="楷体_GB2312" pitchFamily="49" charset="-122"/>
              </a:rPr>
              <a:t>#E'          +id*id#    T'→ε</a:t>
            </a:r>
          </a:p>
          <a:p>
            <a:pPr eaLnBrk="1" hangingPunct="1">
              <a:buFont typeface="Wingdings" pitchFamily="2" charset="2"/>
              <a:buNone/>
            </a:pPr>
            <a:r>
              <a:rPr lang="en-US" altLang="zh-CN" sz="2800" smtClean="0">
                <a:latin typeface="楷体_GB2312" pitchFamily="49" charset="-122"/>
              </a:rPr>
              <a:t>#E'T+        +id*id#    E'→+TE'</a:t>
            </a:r>
          </a:p>
          <a:p>
            <a:pPr eaLnBrk="1" hangingPunct="1">
              <a:buFont typeface="Wingdings" pitchFamily="2" charset="2"/>
              <a:buNone/>
            </a:pPr>
            <a:r>
              <a:rPr lang="en-US" altLang="zh-CN" sz="2800" smtClean="0">
                <a:latin typeface="楷体_GB2312" pitchFamily="49" charset="-122"/>
              </a:rPr>
              <a:t>#E'T          id*id#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barn(outHorizontal)">
                                      <p:cBhvr>
                                        <p:cTn id="7" dur="500"/>
                                        <p:tgtEl>
                                          <p:spTgt spid="1156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barn(outHorizontal)">
                                      <p:cBhvr>
                                        <p:cTn id="12" dur="500"/>
                                        <p:tgtEl>
                                          <p:spTgt spid="1156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56099">
                                            <p:txEl>
                                              <p:pRg st="2" end="2"/>
                                            </p:txEl>
                                          </p:spTgt>
                                        </p:tgtEl>
                                        <p:attrNameLst>
                                          <p:attrName>style.visibility</p:attrName>
                                        </p:attrNameLst>
                                      </p:cBhvr>
                                      <p:to>
                                        <p:strVal val="visible"/>
                                      </p:to>
                                    </p:set>
                                    <p:animEffect transition="in" filter="barn(outHorizontal)">
                                      <p:cBhvr>
                                        <p:cTn id="17" dur="500"/>
                                        <p:tgtEl>
                                          <p:spTgt spid="1156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6099">
                                            <p:txEl>
                                              <p:pRg st="3" end="3"/>
                                            </p:txEl>
                                          </p:spTgt>
                                        </p:tgtEl>
                                        <p:attrNameLst>
                                          <p:attrName>style.visibility</p:attrName>
                                        </p:attrNameLst>
                                      </p:cBhvr>
                                      <p:to>
                                        <p:strVal val="visible"/>
                                      </p:to>
                                    </p:set>
                                    <p:animEffect transition="in" filter="barn(outHorizontal)">
                                      <p:cBhvr>
                                        <p:cTn id="22" dur="500"/>
                                        <p:tgtEl>
                                          <p:spTgt spid="115609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56099">
                                            <p:txEl>
                                              <p:pRg st="4" end="4"/>
                                            </p:txEl>
                                          </p:spTgt>
                                        </p:tgtEl>
                                        <p:attrNameLst>
                                          <p:attrName>style.visibility</p:attrName>
                                        </p:attrNameLst>
                                      </p:cBhvr>
                                      <p:to>
                                        <p:strVal val="visible"/>
                                      </p:to>
                                    </p:set>
                                    <p:animEffect transition="in" filter="barn(outHorizontal)">
                                      <p:cBhvr>
                                        <p:cTn id="27" dur="500"/>
                                        <p:tgtEl>
                                          <p:spTgt spid="115609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156099">
                                            <p:txEl>
                                              <p:pRg st="5" end="5"/>
                                            </p:txEl>
                                          </p:spTgt>
                                        </p:tgtEl>
                                        <p:attrNameLst>
                                          <p:attrName>style.visibility</p:attrName>
                                        </p:attrNameLst>
                                      </p:cBhvr>
                                      <p:to>
                                        <p:strVal val="visible"/>
                                      </p:to>
                                    </p:set>
                                    <p:animEffect transition="in" filter="barn(outHorizontal)">
                                      <p:cBhvr>
                                        <p:cTn id="32" dur="500"/>
                                        <p:tgtEl>
                                          <p:spTgt spid="115609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156099">
                                            <p:txEl>
                                              <p:pRg st="6" end="6"/>
                                            </p:txEl>
                                          </p:spTgt>
                                        </p:tgtEl>
                                        <p:attrNameLst>
                                          <p:attrName>style.visibility</p:attrName>
                                        </p:attrNameLst>
                                      </p:cBhvr>
                                      <p:to>
                                        <p:strVal val="visible"/>
                                      </p:to>
                                    </p:set>
                                    <p:animEffect transition="in" filter="barn(outHorizontal)">
                                      <p:cBhvr>
                                        <p:cTn id="37" dur="500"/>
                                        <p:tgtEl>
                                          <p:spTgt spid="115609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56099">
                                            <p:txEl>
                                              <p:pRg st="7" end="7"/>
                                            </p:txEl>
                                          </p:spTgt>
                                        </p:tgtEl>
                                        <p:attrNameLst>
                                          <p:attrName>style.visibility</p:attrName>
                                        </p:attrNameLst>
                                      </p:cBhvr>
                                      <p:to>
                                        <p:strVal val="visible"/>
                                      </p:to>
                                    </p:set>
                                    <p:animEffect transition="in" filter="barn(outHorizontal)">
                                      <p:cBhvr>
                                        <p:cTn id="42" dur="500"/>
                                        <p:tgtEl>
                                          <p:spTgt spid="115609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56099">
                                            <p:txEl>
                                              <p:pRg st="8" end="8"/>
                                            </p:txEl>
                                          </p:spTgt>
                                        </p:tgtEl>
                                        <p:attrNameLst>
                                          <p:attrName>style.visibility</p:attrName>
                                        </p:attrNameLst>
                                      </p:cBhvr>
                                      <p:to>
                                        <p:strVal val="visible"/>
                                      </p:to>
                                    </p:set>
                                    <p:animEffect transition="in" filter="barn(outHorizontal)">
                                      <p:cBhvr>
                                        <p:cTn id="47" dur="500"/>
                                        <p:tgtEl>
                                          <p:spTgt spid="115609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xfrm>
            <a:off x="457200" y="6245225"/>
            <a:ext cx="2133600" cy="476250"/>
          </a:xfrm>
          <a:noFill/>
          <a:ln>
            <a:miter lim="800000"/>
            <a:headEnd/>
            <a:tailEnd/>
          </a:ln>
        </p:spPr>
        <p:txBody>
          <a:bodyPr anchor="t"/>
          <a:lstStyle/>
          <a:p>
            <a:fld id="{FEC3CA83-E3E6-40E1-A85F-20F7FDC90B02}" type="datetime1">
              <a:rPr lang="zh-CN" altLang="en-US"/>
              <a:pPr/>
              <a:t>2022/6/21</a:t>
            </a:fld>
            <a:endParaRPr lang="en-US" altLang="zh-CN"/>
          </a:p>
        </p:txBody>
      </p:sp>
      <p:sp>
        <p:nvSpPr>
          <p:cNvPr id="44035" name="灯片编号占位符 5"/>
          <p:cNvSpPr>
            <a:spLocks noGrp="1" noChangeArrowheads="1"/>
          </p:cNvSpPr>
          <p:nvPr>
            <p:ph type="sldNum" sz="quarter" idx="12"/>
          </p:nvPr>
        </p:nvSpPr>
        <p:spPr>
          <a:xfrm>
            <a:off x="6553200" y="6245225"/>
            <a:ext cx="2133600" cy="476250"/>
          </a:xfrm>
          <a:noFill/>
          <a:ln>
            <a:miter lim="800000"/>
            <a:headEnd/>
            <a:tailEnd/>
          </a:ln>
        </p:spPr>
        <p:txBody>
          <a:bodyPr anchor="t"/>
          <a:lstStyle/>
          <a:p>
            <a:pPr>
              <a:buFont typeface="Arial" pitchFamily="34" charset="0"/>
              <a:buNone/>
            </a:pPr>
            <a:fld id="{A24CABE6-8F64-4872-A300-38C848BA34C3}" type="slidenum">
              <a:rPr altLang="zh-CN"/>
              <a:pPr>
                <a:buFont typeface="Arial" pitchFamily="34" charset="0"/>
                <a:buNone/>
              </a:pPr>
              <a:t>5</a:t>
            </a:fld>
            <a:endParaRPr lang="zh-CN" altLang="zh-CN"/>
          </a:p>
        </p:txBody>
      </p:sp>
      <p:sp>
        <p:nvSpPr>
          <p:cNvPr id="44036" name="Rectangle 2"/>
          <p:cNvSpPr>
            <a:spLocks noGrp="1" noChangeArrowheads="1"/>
          </p:cNvSpPr>
          <p:nvPr>
            <p:ph type="title" idx="4294967295"/>
          </p:nvPr>
        </p:nvSpPr>
        <p:spPr>
          <a:xfrm>
            <a:off x="1093788" y="228600"/>
            <a:ext cx="7366000" cy="685800"/>
          </a:xfrm>
        </p:spPr>
        <p:txBody>
          <a:bodyPr anchor="ctr"/>
          <a:lstStyle/>
          <a:p>
            <a:pPr eaLnBrk="1" hangingPunct="1"/>
            <a:r>
              <a:rPr lang="en-US" altLang="zh-CN" sz="4800" smtClean="0">
                <a:latin typeface="Times New Roman" pitchFamily="18" charset="0"/>
              </a:rPr>
              <a:t>1.3 </a:t>
            </a:r>
            <a:r>
              <a:rPr lang="zh-CN" altLang="en-US" sz="4800" smtClean="0">
                <a:latin typeface="Times New Roman" pitchFamily="18" charset="0"/>
              </a:rPr>
              <a:t>编译程序总体结构</a:t>
            </a:r>
          </a:p>
        </p:txBody>
      </p:sp>
      <p:sp>
        <p:nvSpPr>
          <p:cNvPr id="934915" name="Rectangle 3"/>
          <p:cNvSpPr>
            <a:spLocks noChangeArrowheads="1"/>
          </p:cNvSpPr>
          <p:nvPr/>
        </p:nvSpPr>
        <p:spPr bwMode="auto">
          <a:xfrm>
            <a:off x="2971800" y="5705475"/>
            <a:ext cx="2895600" cy="609600"/>
          </a:xfrm>
          <a:prstGeom prst="rect">
            <a:avLst/>
          </a:prstGeom>
          <a:noFill/>
          <a:ln w="9525">
            <a:solidFill>
              <a:schemeClr val="tx1"/>
            </a:solid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2800" b="1">
                <a:effectLst>
                  <a:outerShdw blurRad="38100" dist="38100" dir="2700000" algn="tl">
                    <a:srgbClr val="C0C0C0"/>
                  </a:outerShdw>
                </a:effectLst>
                <a:latin typeface="Times New Roman" panose="02020603050405020304" pitchFamily="18" charset="0"/>
              </a:rPr>
              <a:t>目标代码生成器</a:t>
            </a:r>
          </a:p>
        </p:txBody>
      </p:sp>
      <p:sp>
        <p:nvSpPr>
          <p:cNvPr id="934916" name="Rectangle 4"/>
          <p:cNvSpPr>
            <a:spLocks noChangeArrowheads="1"/>
          </p:cNvSpPr>
          <p:nvPr/>
        </p:nvSpPr>
        <p:spPr bwMode="auto">
          <a:xfrm>
            <a:off x="3352800" y="4638675"/>
            <a:ext cx="2057400" cy="609600"/>
          </a:xfrm>
          <a:prstGeom prst="rect">
            <a:avLst/>
          </a:prstGeom>
          <a:noFill/>
          <a:ln w="9525">
            <a:solidFill>
              <a:schemeClr val="tx1"/>
            </a:solid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2800" b="1">
                <a:effectLst>
                  <a:outerShdw blurRad="38100" dist="38100" dir="2700000" algn="tl">
                    <a:srgbClr val="C0C0C0"/>
                  </a:outerShdw>
                </a:effectLst>
                <a:latin typeface="Times New Roman" panose="02020603050405020304" pitchFamily="18" charset="0"/>
              </a:rPr>
              <a:t>代码优化器</a:t>
            </a:r>
          </a:p>
        </p:txBody>
      </p:sp>
      <p:sp>
        <p:nvSpPr>
          <p:cNvPr id="934917" name="Rectangle 5"/>
          <p:cNvSpPr>
            <a:spLocks noChangeArrowheads="1"/>
          </p:cNvSpPr>
          <p:nvPr/>
        </p:nvSpPr>
        <p:spPr bwMode="auto">
          <a:xfrm>
            <a:off x="2362200" y="3571875"/>
            <a:ext cx="4495800" cy="609600"/>
          </a:xfrm>
          <a:prstGeom prst="rect">
            <a:avLst/>
          </a:prstGeom>
          <a:noFill/>
          <a:ln w="9525">
            <a:solidFill>
              <a:schemeClr val="tx1"/>
            </a:solid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2800" b="1">
                <a:effectLst>
                  <a:outerShdw blurRad="38100" dist="38100" dir="2700000" algn="tl">
                    <a:srgbClr val="C0C0C0"/>
                  </a:outerShdw>
                </a:effectLst>
                <a:latin typeface="Times New Roman" panose="02020603050405020304" pitchFamily="18" charset="0"/>
              </a:rPr>
              <a:t>语义分析与中间代码生成器</a:t>
            </a:r>
          </a:p>
        </p:txBody>
      </p:sp>
      <p:sp>
        <p:nvSpPr>
          <p:cNvPr id="934918" name="Rectangle 6"/>
          <p:cNvSpPr>
            <a:spLocks noChangeArrowheads="1"/>
          </p:cNvSpPr>
          <p:nvPr/>
        </p:nvSpPr>
        <p:spPr bwMode="auto">
          <a:xfrm>
            <a:off x="3352800" y="2428875"/>
            <a:ext cx="2057400" cy="609600"/>
          </a:xfrm>
          <a:prstGeom prst="rect">
            <a:avLst/>
          </a:prstGeom>
          <a:noFill/>
          <a:ln w="9525">
            <a:solidFill>
              <a:schemeClr val="tx1"/>
            </a:solid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2800" b="1">
                <a:effectLst>
                  <a:outerShdw blurRad="38100" dist="38100" dir="2700000" algn="tl">
                    <a:srgbClr val="C0C0C0"/>
                  </a:outerShdw>
                </a:effectLst>
                <a:latin typeface="Times New Roman" panose="02020603050405020304" pitchFamily="18" charset="0"/>
              </a:rPr>
              <a:t>语法分析器</a:t>
            </a:r>
          </a:p>
        </p:txBody>
      </p:sp>
      <p:grpSp>
        <p:nvGrpSpPr>
          <p:cNvPr id="2" name="Group 7"/>
          <p:cNvGrpSpPr>
            <a:grpSpLocks/>
          </p:cNvGrpSpPr>
          <p:nvPr/>
        </p:nvGrpSpPr>
        <p:grpSpPr bwMode="auto">
          <a:xfrm>
            <a:off x="860425" y="1666875"/>
            <a:ext cx="2492375" cy="4572000"/>
            <a:chOff x="542" y="1104"/>
            <a:chExt cx="1570" cy="2880"/>
          </a:xfrm>
        </p:grpSpPr>
        <p:sp>
          <p:nvSpPr>
            <p:cNvPr id="934920" name="Text Box 8"/>
            <p:cNvSpPr txBox="1">
              <a:spLocks noChangeArrowheads="1"/>
            </p:cNvSpPr>
            <p:nvPr/>
          </p:nvSpPr>
          <p:spPr bwMode="auto">
            <a:xfrm>
              <a:off x="542" y="1104"/>
              <a:ext cx="418" cy="2880"/>
            </a:xfrm>
            <a:prstGeom prst="rect">
              <a:avLst/>
            </a:prstGeom>
            <a:noFill/>
            <a:ln w="9525">
              <a:solidFill>
                <a:schemeClr val="tx1"/>
              </a:solidFill>
              <a:miter lim="800000"/>
            </a:ln>
            <a:effectLst/>
          </p:spPr>
          <p:txBody>
            <a:bodyPr vert="eaVert" lIns="92075" tIns="46038" rIns="92075" bIns="46038">
              <a:spAutoFit/>
            </a:bodyPr>
            <a:lstStyle/>
            <a:p>
              <a:pPr algn="ctr">
                <a:lnSpc>
                  <a:spcPct val="110000"/>
                </a:lnSpc>
                <a:spcBef>
                  <a:spcPct val="50000"/>
                </a:spcBef>
                <a:buClr>
                  <a:schemeClr val="folHlink"/>
                </a:buClr>
                <a:buSzPct val="75000"/>
                <a:buFont typeface="Monotype Sorts" pitchFamily="2" charset="2"/>
                <a:buNone/>
                <a:defRPr/>
              </a:pPr>
              <a:r>
                <a:rPr kumimoji="1" lang="zh-CN" altLang="en-US" sz="2800" b="1">
                  <a:effectLst>
                    <a:outerShdw blurRad="38100" dist="38100" dir="2700000" algn="tl">
                      <a:srgbClr val="FFFFFF"/>
                    </a:outerShdw>
                  </a:effectLst>
                  <a:latin typeface="宋体" panose="02010600030101010101" pitchFamily="2" charset="-122"/>
                </a:rPr>
                <a:t>表    格    管    理</a:t>
              </a:r>
            </a:p>
          </p:txBody>
        </p:sp>
        <p:sp>
          <p:nvSpPr>
            <p:cNvPr id="44071" name="Line 9"/>
            <p:cNvSpPr>
              <a:spLocks noChangeShapeType="1"/>
            </p:cNvSpPr>
            <p:nvPr/>
          </p:nvSpPr>
          <p:spPr bwMode="auto">
            <a:xfrm>
              <a:off x="960" y="1152"/>
              <a:ext cx="115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72" name="Line 10"/>
            <p:cNvSpPr>
              <a:spLocks noChangeShapeType="1"/>
            </p:cNvSpPr>
            <p:nvPr/>
          </p:nvSpPr>
          <p:spPr bwMode="auto">
            <a:xfrm>
              <a:off x="960" y="1824"/>
              <a:ext cx="115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73" name="Line 11"/>
            <p:cNvSpPr>
              <a:spLocks noChangeShapeType="1"/>
            </p:cNvSpPr>
            <p:nvPr/>
          </p:nvSpPr>
          <p:spPr bwMode="auto">
            <a:xfrm>
              <a:off x="960" y="2496"/>
              <a:ext cx="52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74" name="Line 12"/>
            <p:cNvSpPr>
              <a:spLocks noChangeShapeType="1"/>
            </p:cNvSpPr>
            <p:nvPr/>
          </p:nvSpPr>
          <p:spPr bwMode="auto">
            <a:xfrm>
              <a:off x="960" y="3168"/>
              <a:ext cx="115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75" name="Line 13"/>
            <p:cNvSpPr>
              <a:spLocks noChangeShapeType="1"/>
            </p:cNvSpPr>
            <p:nvPr/>
          </p:nvSpPr>
          <p:spPr bwMode="auto">
            <a:xfrm>
              <a:off x="1008" y="3840"/>
              <a:ext cx="816" cy="0"/>
            </a:xfrm>
            <a:prstGeom prst="line">
              <a:avLst/>
            </a:prstGeom>
            <a:noFill/>
            <a:ln w="9525">
              <a:solidFill>
                <a:schemeClr val="tx1"/>
              </a:solidFill>
              <a:round/>
              <a:headEnd type="triangle" w="med" len="med"/>
              <a:tailEnd type="triangle" w="med" len="med"/>
            </a:ln>
          </p:spPr>
          <p:txBody>
            <a:bodyPr/>
            <a:lstStyle/>
            <a:p>
              <a:endParaRPr lang="zh-CN" altLang="en-US"/>
            </a:p>
          </p:txBody>
        </p:sp>
      </p:grpSp>
      <p:grpSp>
        <p:nvGrpSpPr>
          <p:cNvPr id="3" name="Group 14"/>
          <p:cNvGrpSpPr>
            <a:grpSpLocks/>
          </p:cNvGrpSpPr>
          <p:nvPr/>
        </p:nvGrpSpPr>
        <p:grpSpPr bwMode="auto">
          <a:xfrm>
            <a:off x="5410200" y="1514475"/>
            <a:ext cx="2644775" cy="4724400"/>
            <a:chOff x="3408" y="1008"/>
            <a:chExt cx="1666" cy="2976"/>
          </a:xfrm>
        </p:grpSpPr>
        <p:grpSp>
          <p:nvGrpSpPr>
            <p:cNvPr id="4" name="Group 15"/>
            <p:cNvGrpSpPr>
              <a:grpSpLocks/>
            </p:cNvGrpSpPr>
            <p:nvPr/>
          </p:nvGrpSpPr>
          <p:grpSpPr bwMode="auto">
            <a:xfrm>
              <a:off x="3408" y="1008"/>
              <a:ext cx="1666" cy="2976"/>
              <a:chOff x="3408" y="1008"/>
              <a:chExt cx="1666" cy="2976"/>
            </a:xfrm>
          </p:grpSpPr>
          <p:sp>
            <p:nvSpPr>
              <p:cNvPr id="934928" name="Text Box 16"/>
              <p:cNvSpPr txBox="1">
                <a:spLocks noChangeArrowheads="1"/>
              </p:cNvSpPr>
              <p:nvPr/>
            </p:nvSpPr>
            <p:spPr bwMode="auto">
              <a:xfrm>
                <a:off x="4656" y="1008"/>
                <a:ext cx="418" cy="2976"/>
              </a:xfrm>
              <a:prstGeom prst="rect">
                <a:avLst/>
              </a:prstGeom>
              <a:noFill/>
              <a:ln w="9525">
                <a:solidFill>
                  <a:schemeClr val="tx1"/>
                </a:solidFill>
                <a:miter lim="800000"/>
              </a:ln>
              <a:effectLst/>
            </p:spPr>
            <p:txBody>
              <a:bodyPr vert="eaVert"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2800" b="1">
                    <a:effectLst>
                      <a:outerShdw blurRad="38100" dist="38100" dir="2700000" algn="tl">
                        <a:srgbClr val="FFFFFF"/>
                      </a:outerShdw>
                    </a:effectLst>
                    <a:latin typeface="宋体" panose="02010600030101010101" pitchFamily="2" charset="-122"/>
                  </a:rPr>
                  <a:t>出    错    处    理</a:t>
                </a:r>
              </a:p>
            </p:txBody>
          </p:sp>
          <p:sp>
            <p:nvSpPr>
              <p:cNvPr id="44066" name="Line 17"/>
              <p:cNvSpPr>
                <a:spLocks noChangeShapeType="1"/>
              </p:cNvSpPr>
              <p:nvPr/>
            </p:nvSpPr>
            <p:spPr bwMode="auto">
              <a:xfrm>
                <a:off x="3456" y="1824"/>
                <a:ext cx="115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67" name="Line 18"/>
              <p:cNvSpPr>
                <a:spLocks noChangeShapeType="1"/>
              </p:cNvSpPr>
              <p:nvPr/>
            </p:nvSpPr>
            <p:spPr bwMode="auto">
              <a:xfrm>
                <a:off x="3408" y="1104"/>
                <a:ext cx="115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68" name="Line 19"/>
              <p:cNvSpPr>
                <a:spLocks noChangeShapeType="1"/>
              </p:cNvSpPr>
              <p:nvPr/>
            </p:nvSpPr>
            <p:spPr bwMode="auto">
              <a:xfrm>
                <a:off x="3408" y="3168"/>
                <a:ext cx="115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4069" name="Line 20"/>
              <p:cNvSpPr>
                <a:spLocks noChangeShapeType="1"/>
              </p:cNvSpPr>
              <p:nvPr/>
            </p:nvSpPr>
            <p:spPr bwMode="auto">
              <a:xfrm>
                <a:off x="4320" y="2544"/>
                <a:ext cx="288" cy="0"/>
              </a:xfrm>
              <a:prstGeom prst="line">
                <a:avLst/>
              </a:prstGeom>
              <a:noFill/>
              <a:ln w="9525">
                <a:solidFill>
                  <a:schemeClr val="tx1"/>
                </a:solidFill>
                <a:round/>
                <a:headEnd type="triangle" w="med" len="med"/>
                <a:tailEnd type="triangle" w="med" len="med"/>
              </a:ln>
            </p:spPr>
            <p:txBody>
              <a:bodyPr/>
              <a:lstStyle/>
              <a:p>
                <a:endParaRPr lang="zh-CN" altLang="en-US"/>
              </a:p>
            </p:txBody>
          </p:sp>
        </p:grpSp>
        <p:sp>
          <p:nvSpPr>
            <p:cNvPr id="44064" name="Line 21"/>
            <p:cNvSpPr>
              <a:spLocks noChangeShapeType="1"/>
            </p:cNvSpPr>
            <p:nvPr/>
          </p:nvSpPr>
          <p:spPr bwMode="auto">
            <a:xfrm>
              <a:off x="3744" y="3888"/>
              <a:ext cx="816" cy="0"/>
            </a:xfrm>
            <a:prstGeom prst="line">
              <a:avLst/>
            </a:prstGeom>
            <a:noFill/>
            <a:ln w="9525">
              <a:solidFill>
                <a:schemeClr val="tx1"/>
              </a:solidFill>
              <a:round/>
              <a:headEnd type="triangle" w="med" len="med"/>
              <a:tailEnd type="triangle" w="med" len="med"/>
            </a:ln>
          </p:spPr>
          <p:txBody>
            <a:bodyPr/>
            <a:lstStyle/>
            <a:p>
              <a:endParaRPr lang="zh-CN" altLang="en-US"/>
            </a:p>
          </p:txBody>
        </p:sp>
      </p:grpSp>
      <p:grpSp>
        <p:nvGrpSpPr>
          <p:cNvPr id="5" name="Group 22"/>
          <p:cNvGrpSpPr>
            <a:grpSpLocks/>
          </p:cNvGrpSpPr>
          <p:nvPr/>
        </p:nvGrpSpPr>
        <p:grpSpPr bwMode="auto">
          <a:xfrm>
            <a:off x="4191000" y="4257675"/>
            <a:ext cx="1524000" cy="381000"/>
            <a:chOff x="2640" y="2736"/>
            <a:chExt cx="960" cy="240"/>
          </a:xfrm>
        </p:grpSpPr>
        <p:sp>
          <p:nvSpPr>
            <p:cNvPr id="934935" name="Rectangle 23"/>
            <p:cNvSpPr>
              <a:spLocks noChangeArrowheads="1"/>
            </p:cNvSpPr>
            <p:nvPr/>
          </p:nvSpPr>
          <p:spPr bwMode="auto">
            <a:xfrm>
              <a:off x="2832" y="2736"/>
              <a:ext cx="768" cy="192"/>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1600" b="1">
                  <a:effectLst>
                    <a:outerShdw blurRad="38100" dist="38100" dir="2700000" algn="tl">
                      <a:srgbClr val="C0C0C0"/>
                    </a:outerShdw>
                  </a:effectLst>
                  <a:latin typeface="Times New Roman" panose="02020603050405020304" pitchFamily="18" charset="0"/>
                </a:rPr>
                <a:t>中间代码</a:t>
              </a:r>
            </a:p>
          </p:txBody>
        </p:sp>
        <p:sp>
          <p:nvSpPr>
            <p:cNvPr id="44062" name="AutoShape 24"/>
            <p:cNvSpPr>
              <a:spLocks noChangeArrowheads="1"/>
            </p:cNvSpPr>
            <p:nvPr/>
          </p:nvSpPr>
          <p:spPr bwMode="auto">
            <a:xfrm>
              <a:off x="2640" y="2736"/>
              <a:ext cx="192" cy="240"/>
            </a:xfrm>
            <a:prstGeom prst="downArrow">
              <a:avLst>
                <a:gd name="adj1" fmla="val 50000"/>
                <a:gd name="adj2" fmla="val 31250"/>
              </a:avLst>
            </a:prstGeom>
            <a:noFill/>
            <a:ln w="9525">
              <a:solidFill>
                <a:schemeClr val="tx1"/>
              </a:solidFill>
              <a:miter lim="800000"/>
              <a:headEnd/>
              <a:tailEnd/>
            </a:ln>
          </p:spPr>
          <p:txBody>
            <a:bodyPr wrap="none" lIns="92075" tIns="46038" rIns="92075" bIns="46038" anchor="ctr"/>
            <a:lstStyle/>
            <a:p>
              <a:pPr eaLnBrk="1" hangingPunct="1">
                <a:buFont typeface="Wingdings" pitchFamily="2" charset="2"/>
                <a:buNone/>
              </a:pPr>
              <a:endParaRPr lang="zh-CN" altLang="en-US" sz="2400">
                <a:latin typeface="Times New Roman" pitchFamily="18" charset="0"/>
              </a:endParaRPr>
            </a:p>
          </p:txBody>
        </p:sp>
      </p:grpSp>
      <p:grpSp>
        <p:nvGrpSpPr>
          <p:cNvPr id="6" name="Group 25"/>
          <p:cNvGrpSpPr>
            <a:grpSpLocks/>
          </p:cNvGrpSpPr>
          <p:nvPr/>
        </p:nvGrpSpPr>
        <p:grpSpPr bwMode="auto">
          <a:xfrm>
            <a:off x="4191000" y="5324475"/>
            <a:ext cx="1524000" cy="381000"/>
            <a:chOff x="2640" y="3408"/>
            <a:chExt cx="960" cy="240"/>
          </a:xfrm>
        </p:grpSpPr>
        <p:sp>
          <p:nvSpPr>
            <p:cNvPr id="44059" name="AutoShape 26"/>
            <p:cNvSpPr>
              <a:spLocks noChangeArrowheads="1"/>
            </p:cNvSpPr>
            <p:nvPr/>
          </p:nvSpPr>
          <p:spPr bwMode="auto">
            <a:xfrm>
              <a:off x="2640" y="3408"/>
              <a:ext cx="192" cy="240"/>
            </a:xfrm>
            <a:prstGeom prst="downArrow">
              <a:avLst>
                <a:gd name="adj1" fmla="val 50000"/>
                <a:gd name="adj2" fmla="val 31250"/>
              </a:avLst>
            </a:prstGeom>
            <a:noFill/>
            <a:ln w="9525">
              <a:solidFill>
                <a:schemeClr val="tx1"/>
              </a:solidFill>
              <a:miter lim="800000"/>
              <a:headEnd/>
              <a:tailEnd/>
            </a:ln>
          </p:spPr>
          <p:txBody>
            <a:bodyPr wrap="none" lIns="92075" tIns="46038" rIns="92075" bIns="46038" anchor="ctr"/>
            <a:lstStyle/>
            <a:p>
              <a:pPr eaLnBrk="1" hangingPunct="1">
                <a:buFont typeface="Wingdings" pitchFamily="2" charset="2"/>
                <a:buNone/>
              </a:pPr>
              <a:endParaRPr lang="zh-CN" altLang="en-US" sz="2400">
                <a:latin typeface="Times New Roman" pitchFamily="18" charset="0"/>
              </a:endParaRPr>
            </a:p>
          </p:txBody>
        </p:sp>
        <p:sp>
          <p:nvSpPr>
            <p:cNvPr id="934939" name="Rectangle 27"/>
            <p:cNvSpPr>
              <a:spLocks noChangeArrowheads="1"/>
            </p:cNvSpPr>
            <p:nvPr/>
          </p:nvSpPr>
          <p:spPr bwMode="auto">
            <a:xfrm>
              <a:off x="2832" y="3408"/>
              <a:ext cx="768" cy="192"/>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1600" b="1">
                  <a:effectLst>
                    <a:outerShdw blurRad="38100" dist="38100" dir="2700000" algn="tl">
                      <a:srgbClr val="C0C0C0"/>
                    </a:outerShdw>
                  </a:effectLst>
                  <a:latin typeface="Times New Roman" panose="02020603050405020304" pitchFamily="18" charset="0"/>
                </a:rPr>
                <a:t>中间代码</a:t>
              </a:r>
            </a:p>
          </p:txBody>
        </p:sp>
      </p:grpSp>
      <p:grpSp>
        <p:nvGrpSpPr>
          <p:cNvPr id="7" name="Group 28"/>
          <p:cNvGrpSpPr>
            <a:grpSpLocks/>
          </p:cNvGrpSpPr>
          <p:nvPr/>
        </p:nvGrpSpPr>
        <p:grpSpPr bwMode="auto">
          <a:xfrm>
            <a:off x="4191000" y="6381750"/>
            <a:ext cx="1447800" cy="390525"/>
            <a:chOff x="2640" y="4074"/>
            <a:chExt cx="912" cy="246"/>
          </a:xfrm>
        </p:grpSpPr>
        <p:sp>
          <p:nvSpPr>
            <p:cNvPr id="44057" name="AutoShape 29"/>
            <p:cNvSpPr>
              <a:spLocks noChangeArrowheads="1"/>
            </p:cNvSpPr>
            <p:nvPr/>
          </p:nvSpPr>
          <p:spPr bwMode="auto">
            <a:xfrm>
              <a:off x="2640" y="4080"/>
              <a:ext cx="192" cy="240"/>
            </a:xfrm>
            <a:prstGeom prst="downArrow">
              <a:avLst>
                <a:gd name="adj1" fmla="val 50000"/>
                <a:gd name="adj2" fmla="val 31250"/>
              </a:avLst>
            </a:prstGeom>
            <a:noFill/>
            <a:ln w="9525">
              <a:solidFill>
                <a:schemeClr val="tx1"/>
              </a:solidFill>
              <a:miter lim="800000"/>
              <a:headEnd/>
              <a:tailEnd/>
            </a:ln>
          </p:spPr>
          <p:txBody>
            <a:bodyPr wrap="none" lIns="92075" tIns="46038" rIns="92075" bIns="46038" anchor="ctr"/>
            <a:lstStyle/>
            <a:p>
              <a:pPr eaLnBrk="1" hangingPunct="1">
                <a:buFont typeface="Wingdings" pitchFamily="2" charset="2"/>
                <a:buNone/>
              </a:pPr>
              <a:endParaRPr lang="zh-CN" altLang="en-US" sz="2400">
                <a:latin typeface="Times New Roman" pitchFamily="18" charset="0"/>
              </a:endParaRPr>
            </a:p>
          </p:txBody>
        </p:sp>
        <p:sp>
          <p:nvSpPr>
            <p:cNvPr id="934942" name="Rectangle 30"/>
            <p:cNvSpPr>
              <a:spLocks noChangeArrowheads="1"/>
            </p:cNvSpPr>
            <p:nvPr/>
          </p:nvSpPr>
          <p:spPr bwMode="auto">
            <a:xfrm>
              <a:off x="2784" y="4074"/>
              <a:ext cx="768" cy="192"/>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1600" b="1">
                  <a:effectLst>
                    <a:outerShdw blurRad="38100" dist="38100" dir="2700000" algn="tl">
                      <a:srgbClr val="C0C0C0"/>
                    </a:outerShdw>
                  </a:effectLst>
                  <a:latin typeface="Times New Roman" panose="02020603050405020304" pitchFamily="18" charset="0"/>
                </a:rPr>
                <a:t>目标代码</a:t>
              </a:r>
            </a:p>
          </p:txBody>
        </p:sp>
      </p:grpSp>
      <p:grpSp>
        <p:nvGrpSpPr>
          <p:cNvPr id="8" name="Group 31"/>
          <p:cNvGrpSpPr>
            <a:grpSpLocks/>
          </p:cNvGrpSpPr>
          <p:nvPr/>
        </p:nvGrpSpPr>
        <p:grpSpPr bwMode="auto">
          <a:xfrm>
            <a:off x="4191000" y="3114675"/>
            <a:ext cx="1600200" cy="381000"/>
            <a:chOff x="2640" y="2016"/>
            <a:chExt cx="1008" cy="240"/>
          </a:xfrm>
        </p:grpSpPr>
        <p:sp>
          <p:nvSpPr>
            <p:cNvPr id="44055" name="AutoShape 32"/>
            <p:cNvSpPr>
              <a:spLocks noChangeArrowheads="1"/>
            </p:cNvSpPr>
            <p:nvPr/>
          </p:nvSpPr>
          <p:spPr bwMode="auto">
            <a:xfrm>
              <a:off x="2640" y="2016"/>
              <a:ext cx="192" cy="240"/>
            </a:xfrm>
            <a:prstGeom prst="downArrow">
              <a:avLst>
                <a:gd name="adj1" fmla="val 50000"/>
                <a:gd name="adj2" fmla="val 31250"/>
              </a:avLst>
            </a:prstGeom>
            <a:noFill/>
            <a:ln w="9525">
              <a:solidFill>
                <a:schemeClr val="tx1"/>
              </a:solidFill>
              <a:miter lim="800000"/>
              <a:headEnd/>
              <a:tailEnd/>
            </a:ln>
          </p:spPr>
          <p:txBody>
            <a:bodyPr wrap="none" lIns="92075" tIns="46038" rIns="92075" bIns="46038" anchor="ctr"/>
            <a:lstStyle/>
            <a:p>
              <a:pPr eaLnBrk="1" hangingPunct="1">
                <a:buFont typeface="Wingdings" pitchFamily="2" charset="2"/>
                <a:buNone/>
              </a:pPr>
              <a:endParaRPr lang="zh-CN" altLang="en-US" sz="2400">
                <a:latin typeface="Times New Roman" pitchFamily="18" charset="0"/>
              </a:endParaRPr>
            </a:p>
          </p:txBody>
        </p:sp>
        <p:sp>
          <p:nvSpPr>
            <p:cNvPr id="934945" name="Rectangle 33"/>
            <p:cNvSpPr>
              <a:spLocks noChangeArrowheads="1"/>
            </p:cNvSpPr>
            <p:nvPr/>
          </p:nvSpPr>
          <p:spPr bwMode="auto">
            <a:xfrm>
              <a:off x="2880" y="2016"/>
              <a:ext cx="768" cy="192"/>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1600" b="1">
                  <a:effectLst>
                    <a:outerShdw blurRad="38100" dist="38100" dir="2700000" algn="tl">
                      <a:srgbClr val="C0C0C0"/>
                    </a:outerShdw>
                  </a:effectLst>
                  <a:latin typeface="Times New Roman" panose="02020603050405020304" pitchFamily="18" charset="0"/>
                </a:rPr>
                <a:t>语法单位</a:t>
              </a:r>
            </a:p>
          </p:txBody>
        </p:sp>
      </p:grpSp>
      <p:grpSp>
        <p:nvGrpSpPr>
          <p:cNvPr id="9" name="Group 34"/>
          <p:cNvGrpSpPr>
            <a:grpSpLocks/>
          </p:cNvGrpSpPr>
          <p:nvPr/>
        </p:nvGrpSpPr>
        <p:grpSpPr bwMode="auto">
          <a:xfrm>
            <a:off x="4191000" y="2047875"/>
            <a:ext cx="1600200" cy="381000"/>
            <a:chOff x="2640" y="1344"/>
            <a:chExt cx="1008" cy="240"/>
          </a:xfrm>
        </p:grpSpPr>
        <p:sp>
          <p:nvSpPr>
            <p:cNvPr id="44053" name="AutoShape 35"/>
            <p:cNvSpPr>
              <a:spLocks noChangeArrowheads="1"/>
            </p:cNvSpPr>
            <p:nvPr/>
          </p:nvSpPr>
          <p:spPr bwMode="auto">
            <a:xfrm>
              <a:off x="2640" y="1344"/>
              <a:ext cx="192" cy="240"/>
            </a:xfrm>
            <a:prstGeom prst="downArrow">
              <a:avLst>
                <a:gd name="adj1" fmla="val 50000"/>
                <a:gd name="adj2" fmla="val 31250"/>
              </a:avLst>
            </a:prstGeom>
            <a:noFill/>
            <a:ln w="9525">
              <a:solidFill>
                <a:schemeClr val="tx1"/>
              </a:solidFill>
              <a:miter lim="800000"/>
              <a:headEnd/>
              <a:tailEnd/>
            </a:ln>
          </p:spPr>
          <p:txBody>
            <a:bodyPr wrap="none" lIns="92075" tIns="46038" rIns="92075" bIns="46038" anchor="ctr"/>
            <a:lstStyle/>
            <a:p>
              <a:pPr eaLnBrk="1" hangingPunct="1">
                <a:buFont typeface="Wingdings" pitchFamily="2" charset="2"/>
                <a:buNone/>
              </a:pPr>
              <a:endParaRPr lang="zh-CN" altLang="en-US" sz="2400">
                <a:latin typeface="Times New Roman" pitchFamily="18" charset="0"/>
              </a:endParaRPr>
            </a:p>
          </p:txBody>
        </p:sp>
        <p:sp>
          <p:nvSpPr>
            <p:cNvPr id="934948" name="Rectangle 36"/>
            <p:cNvSpPr>
              <a:spLocks noChangeArrowheads="1"/>
            </p:cNvSpPr>
            <p:nvPr/>
          </p:nvSpPr>
          <p:spPr bwMode="auto">
            <a:xfrm>
              <a:off x="2880" y="1344"/>
              <a:ext cx="768" cy="192"/>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1600" b="1">
                  <a:effectLst>
                    <a:outerShdw blurRad="38100" dist="38100" dir="2700000" algn="tl">
                      <a:srgbClr val="C0C0C0"/>
                    </a:outerShdw>
                  </a:effectLst>
                  <a:latin typeface="Times New Roman" panose="02020603050405020304" pitchFamily="18" charset="0"/>
                </a:rPr>
                <a:t>单词符号</a:t>
              </a:r>
            </a:p>
          </p:txBody>
        </p:sp>
      </p:grpSp>
      <p:grpSp>
        <p:nvGrpSpPr>
          <p:cNvPr id="10" name="Group 37"/>
          <p:cNvGrpSpPr>
            <a:grpSpLocks/>
          </p:cNvGrpSpPr>
          <p:nvPr/>
        </p:nvGrpSpPr>
        <p:grpSpPr bwMode="auto">
          <a:xfrm>
            <a:off x="3352800" y="981075"/>
            <a:ext cx="2362200" cy="990600"/>
            <a:chOff x="2112" y="672"/>
            <a:chExt cx="1488" cy="624"/>
          </a:xfrm>
        </p:grpSpPr>
        <p:sp>
          <p:nvSpPr>
            <p:cNvPr id="934950" name="Rectangle 38"/>
            <p:cNvSpPr>
              <a:spLocks noChangeArrowheads="1"/>
            </p:cNvSpPr>
            <p:nvPr/>
          </p:nvSpPr>
          <p:spPr bwMode="auto">
            <a:xfrm>
              <a:off x="2112" y="912"/>
              <a:ext cx="1296" cy="384"/>
            </a:xfrm>
            <a:prstGeom prst="rect">
              <a:avLst/>
            </a:prstGeom>
            <a:noFill/>
            <a:ln w="9525">
              <a:solidFill>
                <a:schemeClr val="tx1"/>
              </a:solidFill>
              <a:miter lim="800000"/>
            </a:ln>
            <a:effectLst/>
          </p:spPr>
          <p:txBody>
            <a:bodyPr lIns="92075" tIns="46038" rIns="92075" bIns="46038"/>
            <a:lstStyle>
              <a:lvl1pPr marL="342900" indent="-342900">
                <a:defRPr kumimoji="1" sz="2600">
                  <a:solidFill>
                    <a:schemeClr val="tx1"/>
                  </a:solidFill>
                  <a:latin typeface="Tahoma" panose="020B0604030504040204" pitchFamily="34" charset="0"/>
                  <a:ea typeface="宋体" panose="02010600030101010101" pitchFamily="2" charset="-122"/>
                </a:defRPr>
              </a:lvl1pPr>
              <a:lvl2pPr marL="742950" indent="-285750">
                <a:defRPr kumimoji="1" sz="2600">
                  <a:solidFill>
                    <a:schemeClr val="tx1"/>
                  </a:solidFill>
                  <a:latin typeface="Tahoma" panose="020B0604030504040204" pitchFamily="34" charset="0"/>
                  <a:ea typeface="宋体" panose="02010600030101010101" pitchFamily="2" charset="-122"/>
                </a:defRPr>
              </a:lvl2pPr>
              <a:lvl3pPr marL="1143000" indent="-228600">
                <a:defRPr kumimoji="1" sz="2600">
                  <a:solidFill>
                    <a:schemeClr val="tx1"/>
                  </a:solidFill>
                  <a:latin typeface="Tahoma" panose="020B0604030504040204" pitchFamily="34" charset="0"/>
                  <a:ea typeface="宋体" panose="02010600030101010101" pitchFamily="2" charset="-122"/>
                </a:defRPr>
              </a:lvl3pPr>
              <a:lvl4pPr marL="1600200" indent="-228600">
                <a:defRPr kumimoji="1" sz="2600">
                  <a:solidFill>
                    <a:schemeClr val="tx1"/>
                  </a:solidFill>
                  <a:latin typeface="Tahoma" panose="020B0604030504040204" pitchFamily="34" charset="0"/>
                  <a:ea typeface="宋体" panose="02010600030101010101" pitchFamily="2" charset="-122"/>
                </a:defRPr>
              </a:lvl4pPr>
              <a:lvl5pPr marL="2057400" indent="-228600">
                <a:defRPr kumimoji="1" sz="26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charset="2"/>
                <a:buNone/>
                <a:defRPr/>
              </a:pPr>
              <a:r>
                <a:rPr kumimoji="0" lang="zh-CN" altLang="en-US" sz="2800" b="1">
                  <a:effectLst>
                    <a:outerShdw blurRad="38100" dist="38100" dir="2700000" algn="tl">
                      <a:srgbClr val="C0C0C0"/>
                    </a:outerShdw>
                  </a:effectLst>
                  <a:latin typeface="Times New Roman" panose="02020603050405020304" pitchFamily="18" charset="0"/>
                </a:rPr>
                <a:t>词法分析器</a:t>
              </a:r>
            </a:p>
          </p:txBody>
        </p:sp>
        <p:grpSp>
          <p:nvGrpSpPr>
            <p:cNvPr id="11" name="Group 39"/>
            <p:cNvGrpSpPr>
              <a:grpSpLocks/>
            </p:cNvGrpSpPr>
            <p:nvPr/>
          </p:nvGrpSpPr>
          <p:grpSpPr bwMode="auto">
            <a:xfrm>
              <a:off x="2640" y="672"/>
              <a:ext cx="960" cy="240"/>
              <a:chOff x="2640" y="672"/>
              <a:chExt cx="960" cy="240"/>
            </a:xfrm>
          </p:grpSpPr>
          <p:sp>
            <p:nvSpPr>
              <p:cNvPr id="44051" name="AutoShape 40"/>
              <p:cNvSpPr>
                <a:spLocks noChangeArrowheads="1"/>
              </p:cNvSpPr>
              <p:nvPr/>
            </p:nvSpPr>
            <p:spPr bwMode="auto">
              <a:xfrm>
                <a:off x="2640" y="672"/>
                <a:ext cx="192" cy="240"/>
              </a:xfrm>
              <a:prstGeom prst="downArrow">
                <a:avLst>
                  <a:gd name="adj1" fmla="val 50000"/>
                  <a:gd name="adj2" fmla="val 31250"/>
                </a:avLst>
              </a:prstGeom>
              <a:noFill/>
              <a:ln w="9525">
                <a:solidFill>
                  <a:schemeClr val="tx1"/>
                </a:solidFill>
                <a:miter lim="800000"/>
                <a:headEnd/>
                <a:tailEnd/>
              </a:ln>
            </p:spPr>
            <p:txBody>
              <a:bodyPr wrap="none" lIns="92075" tIns="46038" rIns="92075" bIns="46038" anchor="ctr"/>
              <a:lstStyle/>
              <a:p>
                <a:pPr eaLnBrk="1" hangingPunct="1">
                  <a:buFont typeface="Wingdings" pitchFamily="2" charset="2"/>
                  <a:buNone/>
                </a:pPr>
                <a:endParaRPr lang="zh-CN" altLang="en-US" sz="2400">
                  <a:latin typeface="Times New Roman" pitchFamily="18" charset="0"/>
                </a:endParaRPr>
              </a:p>
            </p:txBody>
          </p:sp>
          <p:sp>
            <p:nvSpPr>
              <p:cNvPr id="934953" name="Rectangle 41"/>
              <p:cNvSpPr>
                <a:spLocks noChangeArrowheads="1"/>
              </p:cNvSpPr>
              <p:nvPr/>
            </p:nvSpPr>
            <p:spPr bwMode="auto">
              <a:xfrm>
                <a:off x="2832" y="672"/>
                <a:ext cx="768" cy="192"/>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pitchFamily="2" charset="2"/>
                  <a:buNone/>
                  <a:defRPr/>
                </a:pPr>
                <a:r>
                  <a:rPr kumimoji="1" lang="zh-CN" altLang="en-US" sz="1600" b="1">
                    <a:effectLst>
                      <a:outerShdw blurRad="38100" dist="38100" dir="2700000" algn="tl">
                        <a:srgbClr val="FFFFFF"/>
                      </a:outerShdw>
                    </a:effectLst>
                    <a:latin typeface="Times New Roman" panose="02020603050405020304" pitchFamily="18" charset="0"/>
                  </a:rPr>
                  <a:t>源程序</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ppt_h/2"/>
                                          </p:val>
                                        </p:tav>
                                        <p:tav tm="100000">
                                          <p:val>
                                            <p:strVal val="#ppt_y"/>
                                          </p:val>
                                        </p:tav>
                                      </p:tavLst>
                                    </p:anim>
                                    <p:anim calcmode="lin" valueType="num">
                                      <p:cBhvr>
                                        <p:cTn id="13" dur="500" fill="hold"/>
                                        <p:tgtEl>
                                          <p:spTgt spid="9"/>
                                        </p:tgtEl>
                                        <p:attrNameLst>
                                          <p:attrName>ppt_w</p:attrName>
                                        </p:attrNameLst>
                                      </p:cBhvr>
                                      <p:tavLst>
                                        <p:tav tm="0">
                                          <p:val>
                                            <p:strVal val="#ppt_w"/>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4918"/>
                                        </p:tgtEl>
                                        <p:attrNameLst>
                                          <p:attrName>style.visibility</p:attrName>
                                        </p:attrNameLst>
                                      </p:cBhvr>
                                      <p:to>
                                        <p:strVal val="visible"/>
                                      </p:to>
                                    </p:set>
                                    <p:anim calcmode="lin" valueType="num">
                                      <p:cBhvr additive="base">
                                        <p:cTn id="19" dur="500" fill="hold"/>
                                        <p:tgtEl>
                                          <p:spTgt spid="934918"/>
                                        </p:tgtEl>
                                        <p:attrNameLst>
                                          <p:attrName>ppt_x</p:attrName>
                                        </p:attrNameLst>
                                      </p:cBhvr>
                                      <p:tavLst>
                                        <p:tav tm="0">
                                          <p:val>
                                            <p:strVal val="#ppt_x"/>
                                          </p:val>
                                        </p:tav>
                                        <p:tav tm="100000">
                                          <p:val>
                                            <p:strVal val="#ppt_x"/>
                                          </p:val>
                                        </p:tav>
                                      </p:tavLst>
                                    </p:anim>
                                    <p:anim calcmode="lin" valueType="num">
                                      <p:cBhvr additive="base">
                                        <p:cTn id="20" dur="500" fill="hold"/>
                                        <p:tgtEl>
                                          <p:spTgt spid="9349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ppt_h/2"/>
                                          </p:val>
                                        </p:tav>
                                        <p:tav tm="100000">
                                          <p:val>
                                            <p:strVal val="#ppt_y"/>
                                          </p:val>
                                        </p:tav>
                                      </p:tavLst>
                                    </p:anim>
                                    <p:anim calcmode="lin" valueType="num">
                                      <p:cBhvr>
                                        <p:cTn id="27" dur="500" fill="hold"/>
                                        <p:tgtEl>
                                          <p:spTgt spid="8"/>
                                        </p:tgtEl>
                                        <p:attrNameLst>
                                          <p:attrName>ppt_w</p:attrName>
                                        </p:attrNameLst>
                                      </p:cBhvr>
                                      <p:tavLst>
                                        <p:tav tm="0">
                                          <p:val>
                                            <p:strVal val="#ppt_w"/>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34917"/>
                                        </p:tgtEl>
                                        <p:attrNameLst>
                                          <p:attrName>style.visibility</p:attrName>
                                        </p:attrNameLst>
                                      </p:cBhvr>
                                      <p:to>
                                        <p:strVal val="visible"/>
                                      </p:to>
                                    </p:set>
                                    <p:anim calcmode="lin" valueType="num">
                                      <p:cBhvr additive="base">
                                        <p:cTn id="33" dur="500" fill="hold"/>
                                        <p:tgtEl>
                                          <p:spTgt spid="934917"/>
                                        </p:tgtEl>
                                        <p:attrNameLst>
                                          <p:attrName>ppt_x</p:attrName>
                                        </p:attrNameLst>
                                      </p:cBhvr>
                                      <p:tavLst>
                                        <p:tav tm="0">
                                          <p:val>
                                            <p:strVal val="#ppt_x"/>
                                          </p:val>
                                        </p:tav>
                                        <p:tav tm="100000">
                                          <p:val>
                                            <p:strVal val="#ppt_x"/>
                                          </p:val>
                                        </p:tav>
                                      </p:tavLst>
                                    </p:anim>
                                    <p:anim calcmode="lin" valueType="num">
                                      <p:cBhvr additive="base">
                                        <p:cTn id="34" dur="500" fill="hold"/>
                                        <p:tgtEl>
                                          <p:spTgt spid="93491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ppt_x</p:attrName>
                                        </p:attrNameLst>
                                      </p:cBhvr>
                                      <p:tavLst>
                                        <p:tav tm="0">
                                          <p:val>
                                            <p:strVal val="#ppt_x"/>
                                          </p:val>
                                        </p:tav>
                                        <p:tav tm="100000">
                                          <p:val>
                                            <p:strVal val="#ppt_x"/>
                                          </p:val>
                                        </p:tav>
                                      </p:tavLst>
                                    </p:anim>
                                    <p:anim calcmode="lin" valueType="num">
                                      <p:cBhvr>
                                        <p:cTn id="40" dur="500" fill="hold"/>
                                        <p:tgtEl>
                                          <p:spTgt spid="5"/>
                                        </p:tgtEl>
                                        <p:attrNameLst>
                                          <p:attrName>ppt_y</p:attrName>
                                        </p:attrNameLst>
                                      </p:cBhvr>
                                      <p:tavLst>
                                        <p:tav tm="0">
                                          <p:val>
                                            <p:strVal val="#ppt_y-#ppt_h/2"/>
                                          </p:val>
                                        </p:tav>
                                        <p:tav tm="100000">
                                          <p:val>
                                            <p:strVal val="#ppt_y"/>
                                          </p:val>
                                        </p:tav>
                                      </p:tavLst>
                                    </p:anim>
                                    <p:anim calcmode="lin" valueType="num">
                                      <p:cBhvr>
                                        <p:cTn id="41" dur="500" fill="hold"/>
                                        <p:tgtEl>
                                          <p:spTgt spid="5"/>
                                        </p:tgtEl>
                                        <p:attrNameLst>
                                          <p:attrName>ppt_w</p:attrName>
                                        </p:attrNameLst>
                                      </p:cBhvr>
                                      <p:tavLst>
                                        <p:tav tm="0">
                                          <p:val>
                                            <p:strVal val="#ppt_w"/>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34916"/>
                                        </p:tgtEl>
                                        <p:attrNameLst>
                                          <p:attrName>style.visibility</p:attrName>
                                        </p:attrNameLst>
                                      </p:cBhvr>
                                      <p:to>
                                        <p:strVal val="visible"/>
                                      </p:to>
                                    </p:set>
                                    <p:anim calcmode="lin" valueType="num">
                                      <p:cBhvr additive="base">
                                        <p:cTn id="47" dur="500" fill="hold"/>
                                        <p:tgtEl>
                                          <p:spTgt spid="934916"/>
                                        </p:tgtEl>
                                        <p:attrNameLst>
                                          <p:attrName>ppt_x</p:attrName>
                                        </p:attrNameLst>
                                      </p:cBhvr>
                                      <p:tavLst>
                                        <p:tav tm="0">
                                          <p:val>
                                            <p:strVal val="#ppt_x"/>
                                          </p:val>
                                        </p:tav>
                                        <p:tav tm="100000">
                                          <p:val>
                                            <p:strVal val="#ppt_x"/>
                                          </p:val>
                                        </p:tav>
                                      </p:tavLst>
                                    </p:anim>
                                    <p:anim calcmode="lin" valueType="num">
                                      <p:cBhvr additive="base">
                                        <p:cTn id="48" dur="500" fill="hold"/>
                                        <p:tgtEl>
                                          <p:spTgt spid="93491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ppt_x</p:attrName>
                                        </p:attrNameLst>
                                      </p:cBhvr>
                                      <p:tavLst>
                                        <p:tav tm="0">
                                          <p:val>
                                            <p:strVal val="#ppt_x"/>
                                          </p:val>
                                        </p:tav>
                                        <p:tav tm="100000">
                                          <p:val>
                                            <p:strVal val="#ppt_x"/>
                                          </p:val>
                                        </p:tav>
                                      </p:tavLst>
                                    </p:anim>
                                    <p:anim calcmode="lin" valueType="num">
                                      <p:cBhvr>
                                        <p:cTn id="54" dur="500" fill="hold"/>
                                        <p:tgtEl>
                                          <p:spTgt spid="6"/>
                                        </p:tgtEl>
                                        <p:attrNameLst>
                                          <p:attrName>ppt_y</p:attrName>
                                        </p:attrNameLst>
                                      </p:cBhvr>
                                      <p:tavLst>
                                        <p:tav tm="0">
                                          <p:val>
                                            <p:strVal val="#ppt_y-#ppt_h/2"/>
                                          </p:val>
                                        </p:tav>
                                        <p:tav tm="100000">
                                          <p:val>
                                            <p:strVal val="#ppt_y"/>
                                          </p:val>
                                        </p:tav>
                                      </p:tavLst>
                                    </p:anim>
                                    <p:anim calcmode="lin" valueType="num">
                                      <p:cBhvr>
                                        <p:cTn id="55" dur="500" fill="hold"/>
                                        <p:tgtEl>
                                          <p:spTgt spid="6"/>
                                        </p:tgtEl>
                                        <p:attrNameLst>
                                          <p:attrName>ppt_w</p:attrName>
                                        </p:attrNameLst>
                                      </p:cBhvr>
                                      <p:tavLst>
                                        <p:tav tm="0">
                                          <p:val>
                                            <p:strVal val="#ppt_w"/>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34915"/>
                                        </p:tgtEl>
                                        <p:attrNameLst>
                                          <p:attrName>style.visibility</p:attrName>
                                        </p:attrNameLst>
                                      </p:cBhvr>
                                      <p:to>
                                        <p:strVal val="visible"/>
                                      </p:to>
                                    </p:set>
                                    <p:anim calcmode="lin" valueType="num">
                                      <p:cBhvr additive="base">
                                        <p:cTn id="61" dur="500" fill="hold"/>
                                        <p:tgtEl>
                                          <p:spTgt spid="934915"/>
                                        </p:tgtEl>
                                        <p:attrNameLst>
                                          <p:attrName>ppt_x</p:attrName>
                                        </p:attrNameLst>
                                      </p:cBhvr>
                                      <p:tavLst>
                                        <p:tav tm="0">
                                          <p:val>
                                            <p:strVal val="#ppt_x"/>
                                          </p:val>
                                        </p:tav>
                                        <p:tav tm="100000">
                                          <p:val>
                                            <p:strVal val="#ppt_x"/>
                                          </p:val>
                                        </p:tav>
                                      </p:tavLst>
                                    </p:anim>
                                    <p:anim calcmode="lin" valueType="num">
                                      <p:cBhvr additive="base">
                                        <p:cTn id="62" dur="500" fill="hold"/>
                                        <p:tgtEl>
                                          <p:spTgt spid="934915"/>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ppt_x</p:attrName>
                                        </p:attrNameLst>
                                      </p:cBhvr>
                                      <p:tavLst>
                                        <p:tav tm="0">
                                          <p:val>
                                            <p:strVal val="#ppt_x"/>
                                          </p:val>
                                        </p:tav>
                                        <p:tav tm="100000">
                                          <p:val>
                                            <p:strVal val="#ppt_x"/>
                                          </p:val>
                                        </p:tav>
                                      </p:tavLst>
                                    </p:anim>
                                    <p:anim calcmode="lin" valueType="num">
                                      <p:cBhvr>
                                        <p:cTn id="68" dur="500" fill="hold"/>
                                        <p:tgtEl>
                                          <p:spTgt spid="7"/>
                                        </p:tgtEl>
                                        <p:attrNameLst>
                                          <p:attrName>ppt_y</p:attrName>
                                        </p:attrNameLst>
                                      </p:cBhvr>
                                      <p:tavLst>
                                        <p:tav tm="0">
                                          <p:val>
                                            <p:strVal val="#ppt_y-#ppt_h/2"/>
                                          </p:val>
                                        </p:tav>
                                        <p:tav tm="100000">
                                          <p:val>
                                            <p:strVal val="#ppt_y"/>
                                          </p:val>
                                        </p:tav>
                                      </p:tavLst>
                                    </p:anim>
                                    <p:anim calcmode="lin" valueType="num">
                                      <p:cBhvr>
                                        <p:cTn id="69" dur="500" fill="hold"/>
                                        <p:tgtEl>
                                          <p:spTgt spid="7"/>
                                        </p:tgtEl>
                                        <p:attrNameLst>
                                          <p:attrName>ppt_w</p:attrName>
                                        </p:attrNameLst>
                                      </p:cBhvr>
                                      <p:tavLst>
                                        <p:tav tm="0">
                                          <p:val>
                                            <p:strVal val="#ppt_w"/>
                                          </p:val>
                                        </p:tav>
                                        <p:tav tm="100000">
                                          <p:val>
                                            <p:strVal val="#ppt_w"/>
                                          </p:val>
                                        </p:tav>
                                      </p:tavLst>
                                    </p:anim>
                                    <p:anim calcmode="lin" valueType="num">
                                      <p:cBhvr>
                                        <p:cTn id="7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0-#ppt_w/2"/>
                                          </p:val>
                                        </p:tav>
                                        <p:tav tm="100000">
                                          <p:val>
                                            <p:strVal val="#ppt_x"/>
                                          </p:val>
                                        </p:tav>
                                      </p:tavLst>
                                    </p:anim>
                                    <p:anim calcmode="lin" valueType="num">
                                      <p:cBhvr additive="base">
                                        <p:cTn id="7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5" grpId="0" animBg="1"/>
      <p:bldP spid="934916" grpId="0" animBg="1"/>
      <p:bldP spid="934917" grpId="0" animBg="1"/>
      <p:bldP spid="93491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2D4202BD-7D8E-45F2-8585-E5293A994B40}" type="datetime1">
              <a:rPr lang="zh-CN" altLang="en-US" smtClean="0">
                <a:ea typeface="楷体_GB2312" pitchFamily="49" charset="-122"/>
              </a:rPr>
              <a:pPr/>
              <a:t>2022/6/21</a:t>
            </a:fld>
            <a:endParaRPr lang="en-US" altLang="zh-CN" smtClean="0">
              <a:ea typeface="楷体_GB2312" pitchFamily="49" charset="-122"/>
            </a:endParaRPr>
          </a:p>
        </p:txBody>
      </p:sp>
      <p:sp>
        <p:nvSpPr>
          <p:cNvPr id="25603"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D9A423F6-B353-4A79-B221-6C5E02209833}" type="slidenum">
              <a:rPr lang="en-US" altLang="zh-CN" smtClean="0">
                <a:latin typeface="Arial" pitchFamily="34" charset="0"/>
                <a:ea typeface="楷体_GB2312" pitchFamily="49" charset="-122"/>
              </a:rPr>
              <a:pPr/>
              <a:t>50</a:t>
            </a:fld>
            <a:endParaRPr lang="en-US" altLang="zh-CN" smtClean="0">
              <a:latin typeface="Arial" pitchFamily="34" charset="0"/>
              <a:ea typeface="楷体_GB2312" pitchFamily="49" charset="-122"/>
            </a:endParaRPr>
          </a:p>
        </p:txBody>
      </p:sp>
      <p:sp>
        <p:nvSpPr>
          <p:cNvPr id="25604" name="Rectangle 2"/>
          <p:cNvSpPr>
            <a:spLocks noGrp="1" noChangeArrowheads="1"/>
          </p:cNvSpPr>
          <p:nvPr>
            <p:ph type="title" idx="4294967295"/>
          </p:nvPr>
        </p:nvSpPr>
        <p:spPr>
          <a:xfrm>
            <a:off x="1066800" y="333375"/>
            <a:ext cx="7105650" cy="792163"/>
          </a:xfrm>
        </p:spPr>
        <p:txBody>
          <a:bodyPr anchor="ctr"/>
          <a:lstStyle/>
          <a:p>
            <a:pPr eaLnBrk="1" hangingPunct="1"/>
            <a:r>
              <a:rPr lang="en-US" altLang="zh-CN" sz="4000" smtClean="0">
                <a:latin typeface="Times New Roman" pitchFamily="18" charset="0"/>
              </a:rPr>
              <a:t>5.1 </a:t>
            </a:r>
            <a:r>
              <a:rPr lang="zh-CN" altLang="en-US" sz="4000" smtClean="0">
                <a:latin typeface="Times New Roman" pitchFamily="18" charset="0"/>
              </a:rPr>
              <a:t>自底向上的语法分析概述</a:t>
            </a:r>
          </a:p>
        </p:txBody>
      </p:sp>
      <p:sp>
        <p:nvSpPr>
          <p:cNvPr id="1184771" name="Rectangle 3"/>
          <p:cNvSpPr>
            <a:spLocks noGrp="1" noChangeArrowheads="1"/>
          </p:cNvSpPr>
          <p:nvPr>
            <p:ph type="body" idx="4294967295"/>
          </p:nvPr>
        </p:nvSpPr>
        <p:spPr>
          <a:xfrm>
            <a:off x="468313" y="1476375"/>
            <a:ext cx="8424862" cy="4545013"/>
          </a:xfrm>
        </p:spPr>
        <p:txBody>
          <a:bodyPr/>
          <a:lstStyle/>
          <a:p>
            <a:pPr marL="0" indent="0" eaLnBrk="1" hangingPunct="1">
              <a:lnSpc>
                <a:spcPct val="120000"/>
              </a:lnSpc>
            </a:pPr>
            <a:r>
              <a:rPr lang="zh-CN" altLang="en-US" sz="3600" smtClean="0">
                <a:latin typeface="楷体_GB2312" pitchFamily="49" charset="-122"/>
              </a:rPr>
              <a:t>思想</a:t>
            </a:r>
          </a:p>
          <a:p>
            <a:pPr marL="277813" lvl="1" indent="0" eaLnBrk="1" hangingPunct="1">
              <a:lnSpc>
                <a:spcPct val="120000"/>
              </a:lnSpc>
            </a:pPr>
            <a:r>
              <a:rPr lang="zh-CN" altLang="en-US" smtClean="0">
                <a:latin typeface="楷体_GB2312" pitchFamily="49" charset="-122"/>
              </a:rPr>
              <a:t>从输入串出发，反复利用产生式进行归约，如果最后能得到文法的开始符号，则输入串是句子，否则输入串有语法错误。</a:t>
            </a:r>
          </a:p>
          <a:p>
            <a:pPr marL="0" indent="0" eaLnBrk="1" hangingPunct="1">
              <a:lnSpc>
                <a:spcPct val="120000"/>
              </a:lnSpc>
            </a:pPr>
            <a:r>
              <a:rPr lang="zh-CN" altLang="en-US" sz="3600" smtClean="0">
                <a:latin typeface="楷体_GB2312" pitchFamily="49" charset="-122"/>
              </a:rPr>
              <a:t>核心</a:t>
            </a:r>
          </a:p>
          <a:p>
            <a:pPr marL="277813" lvl="1" indent="0" eaLnBrk="1" hangingPunct="1">
              <a:lnSpc>
                <a:spcPct val="120000"/>
              </a:lnSpc>
            </a:pPr>
            <a:r>
              <a:rPr lang="zh-CN" altLang="en-US" smtClean="0">
                <a:latin typeface="楷体_GB2312" pitchFamily="49" charset="-122"/>
              </a:rPr>
              <a:t>寻找句型中的当前归约对象</a:t>
            </a:r>
            <a:r>
              <a:rPr lang="en-US" altLang="zh-CN" smtClean="0"/>
              <a:t>——“</a:t>
            </a:r>
            <a:r>
              <a:rPr lang="zh-CN" altLang="en-US" smtClean="0">
                <a:latin typeface="楷体_GB2312" pitchFamily="49" charset="-122"/>
              </a:rPr>
              <a:t>句柄</a:t>
            </a:r>
            <a:r>
              <a:rPr lang="zh-CN" altLang="en-US" smtClean="0"/>
              <a:t>”</a:t>
            </a:r>
            <a:r>
              <a:rPr lang="zh-CN" altLang="en-US" smtClean="0">
                <a:latin typeface="楷体_GB2312" pitchFamily="49" charset="-122"/>
              </a:rPr>
              <a:t>进行归约</a:t>
            </a:r>
            <a:r>
              <a:rPr lang="en-US" altLang="zh-CN" smtClean="0">
                <a:latin typeface="楷体_GB2312" pitchFamily="49" charset="-122"/>
              </a:rPr>
              <a:t>,</a:t>
            </a:r>
            <a:r>
              <a:rPr lang="zh-CN" altLang="en-US" smtClean="0">
                <a:latin typeface="楷体_GB2312" pitchFamily="49" charset="-122"/>
              </a:rPr>
              <a:t>用不同的方法寻找句柄，就可获得不同的分析方法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4771">
                                            <p:txEl>
                                              <p:pRg st="0" end="0"/>
                                            </p:txEl>
                                          </p:spTgt>
                                        </p:tgtEl>
                                        <p:attrNameLst>
                                          <p:attrName>style.visibility</p:attrName>
                                        </p:attrNameLst>
                                      </p:cBhvr>
                                      <p:to>
                                        <p:strVal val="visible"/>
                                      </p:to>
                                    </p:set>
                                    <p:anim calcmode="lin" valueType="num">
                                      <p:cBhvr additive="base">
                                        <p:cTn id="7" dur="500" fill="hold"/>
                                        <p:tgtEl>
                                          <p:spTgt spid="1184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47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84771">
                                            <p:txEl>
                                              <p:pRg st="1" end="1"/>
                                            </p:txEl>
                                          </p:spTgt>
                                        </p:tgtEl>
                                        <p:attrNameLst>
                                          <p:attrName>style.visibility</p:attrName>
                                        </p:attrNameLst>
                                      </p:cBhvr>
                                      <p:to>
                                        <p:strVal val="visible"/>
                                      </p:to>
                                    </p:set>
                                    <p:anim calcmode="lin" valueType="num">
                                      <p:cBhvr additive="base">
                                        <p:cTn id="11" dur="500" fill="hold"/>
                                        <p:tgtEl>
                                          <p:spTgt spid="1184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84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84771">
                                            <p:txEl>
                                              <p:pRg st="2" end="2"/>
                                            </p:txEl>
                                          </p:spTgt>
                                        </p:tgtEl>
                                        <p:attrNameLst>
                                          <p:attrName>style.visibility</p:attrName>
                                        </p:attrNameLst>
                                      </p:cBhvr>
                                      <p:to>
                                        <p:strVal val="visible"/>
                                      </p:to>
                                    </p:set>
                                    <p:anim calcmode="lin" valueType="num">
                                      <p:cBhvr additive="base">
                                        <p:cTn id="17" dur="500" fill="hold"/>
                                        <p:tgtEl>
                                          <p:spTgt spid="11847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847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84771">
                                            <p:txEl>
                                              <p:pRg st="3" end="3"/>
                                            </p:txEl>
                                          </p:spTgt>
                                        </p:tgtEl>
                                        <p:attrNameLst>
                                          <p:attrName>style.visibility</p:attrName>
                                        </p:attrNameLst>
                                      </p:cBhvr>
                                      <p:to>
                                        <p:strVal val="visible"/>
                                      </p:to>
                                    </p:set>
                                    <p:anim calcmode="lin" valueType="num">
                                      <p:cBhvr additive="base">
                                        <p:cTn id="21" dur="500" fill="hold"/>
                                        <p:tgtEl>
                                          <p:spTgt spid="118477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847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1"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BDDE5C37-4C3C-479B-AC3B-CB98A666E129}" type="datetime1">
              <a:rPr lang="zh-CN" altLang="en-US" smtClean="0">
                <a:ea typeface="楷体_GB2312" pitchFamily="49" charset="-122"/>
              </a:rPr>
              <a:pPr/>
              <a:t>2022/6/21</a:t>
            </a:fld>
            <a:endParaRPr lang="en-US" altLang="zh-CN" smtClean="0">
              <a:ea typeface="楷体_GB2312" pitchFamily="49" charset="-122"/>
            </a:endParaRPr>
          </a:p>
        </p:txBody>
      </p:sp>
      <p:sp>
        <p:nvSpPr>
          <p:cNvPr id="5325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E3A18FC2-BE2C-4B9F-A647-F316FED466B3}" type="slidenum">
              <a:rPr lang="en-US" altLang="zh-CN" smtClean="0">
                <a:latin typeface="Arial" pitchFamily="34" charset="0"/>
                <a:ea typeface="楷体_GB2312" pitchFamily="49" charset="-122"/>
              </a:rPr>
              <a:pPr/>
              <a:t>51</a:t>
            </a:fld>
            <a:endParaRPr lang="en-US" altLang="zh-CN" smtClean="0">
              <a:latin typeface="Arial" pitchFamily="34" charset="0"/>
              <a:ea typeface="楷体_GB2312" pitchFamily="49" charset="-122"/>
            </a:endParaRPr>
          </a:p>
        </p:txBody>
      </p:sp>
      <p:sp>
        <p:nvSpPr>
          <p:cNvPr id="53252" name="Rectangle 2"/>
          <p:cNvSpPr>
            <a:spLocks noGrp="1" noChangeArrowheads="1"/>
          </p:cNvSpPr>
          <p:nvPr>
            <p:ph type="title" idx="4294967295"/>
          </p:nvPr>
        </p:nvSpPr>
        <p:spPr>
          <a:xfrm>
            <a:off x="1403350" y="404813"/>
            <a:ext cx="6048375" cy="414337"/>
          </a:xfrm>
        </p:spPr>
        <p:txBody>
          <a:bodyPr anchor="ctr"/>
          <a:lstStyle/>
          <a:p>
            <a:pPr eaLnBrk="1" hangingPunct="1"/>
            <a:r>
              <a:rPr lang="zh-CN" altLang="en-US" dirty="0" smtClean="0">
                <a:latin typeface="Times New Roman" pitchFamily="18" charset="0"/>
              </a:rPr>
              <a:t>素短语与最左素短语</a:t>
            </a:r>
          </a:p>
        </p:txBody>
      </p:sp>
      <p:sp>
        <p:nvSpPr>
          <p:cNvPr id="1222659" name="Rectangle 3"/>
          <p:cNvSpPr>
            <a:spLocks noGrp="1" noChangeArrowheads="1"/>
          </p:cNvSpPr>
          <p:nvPr>
            <p:ph type="body" idx="4294967295"/>
          </p:nvPr>
        </p:nvSpPr>
        <p:spPr>
          <a:xfrm>
            <a:off x="323850" y="1625600"/>
            <a:ext cx="8534400" cy="4899025"/>
          </a:xfrm>
        </p:spPr>
        <p:txBody>
          <a:bodyPr/>
          <a:lstStyle/>
          <a:p>
            <a:pPr eaLnBrk="1" hangingPunct="1"/>
            <a:r>
              <a:rPr lang="zh-CN" altLang="en-US" sz="3400" smtClean="0">
                <a:latin typeface="Times New Roman" pitchFamily="18" charset="0"/>
              </a:rPr>
              <a:t>什么是短语？当前我们要找什么样的短语？</a:t>
            </a:r>
            <a:r>
              <a:rPr lang="en-US" altLang="zh-CN" sz="3400" smtClean="0">
                <a:latin typeface="Times New Roman" pitchFamily="18" charset="0"/>
              </a:rPr>
              <a:t>——</a:t>
            </a:r>
            <a:r>
              <a:rPr lang="zh-CN" altLang="en-US" sz="3400" smtClean="0">
                <a:latin typeface="Times New Roman" pitchFamily="18" charset="0"/>
              </a:rPr>
              <a:t>至少有一个算符</a:t>
            </a:r>
          </a:p>
          <a:p>
            <a:pPr eaLnBrk="1" hangingPunct="1"/>
            <a:r>
              <a:rPr lang="zh-CN" altLang="en-US" sz="2400" smtClean="0">
                <a:latin typeface="Times New Roman" pitchFamily="18" charset="0"/>
              </a:rPr>
              <a:t>Ｓ</a:t>
            </a:r>
            <a:r>
              <a:rPr lang="zh-CN" altLang="en-US" sz="2400" smtClean="0">
                <a:latin typeface="Times New Roman" pitchFamily="18" charset="0"/>
                <a:sym typeface="Symbol" pitchFamily="18" charset="2"/>
              </a:rPr>
              <a:t></a:t>
            </a:r>
            <a:r>
              <a:rPr lang="zh-CN" altLang="en-US" baseline="30000" smtClean="0">
                <a:latin typeface="Times New Roman" pitchFamily="18" charset="0"/>
                <a:sym typeface="Symbol" pitchFamily="18" charset="2"/>
              </a:rPr>
              <a:t>*</a:t>
            </a:r>
            <a:r>
              <a:rPr lang="zh-CN" altLang="en-US" smtClean="0">
                <a:latin typeface="Times New Roman" pitchFamily="18" charset="0"/>
                <a:sym typeface="Symbol" pitchFamily="18" charset="2"/>
              </a:rPr>
              <a:t> </a:t>
            </a:r>
            <a:r>
              <a:rPr lang="en-US" altLang="zh-CN" smtClean="0">
                <a:latin typeface="Times New Roman" pitchFamily="18" charset="0"/>
              </a:rPr>
              <a:t>α</a:t>
            </a:r>
            <a:r>
              <a:rPr lang="zh-CN" altLang="en-US" smtClean="0">
                <a:latin typeface="Times New Roman" pitchFamily="18" charset="0"/>
              </a:rPr>
              <a:t>Ａ</a:t>
            </a:r>
            <a:r>
              <a:rPr lang="en-US" altLang="zh-CN" smtClean="0">
                <a:latin typeface="Times New Roman" pitchFamily="18" charset="0"/>
              </a:rPr>
              <a:t>β and A</a:t>
            </a:r>
            <a:r>
              <a:rPr lang="en-US" altLang="zh-CN" smtClean="0">
                <a:latin typeface="Times New Roman" pitchFamily="18" charset="0"/>
                <a:sym typeface="Symbol" pitchFamily="18" charset="2"/>
              </a:rPr>
              <a:t></a:t>
            </a:r>
            <a:r>
              <a:rPr lang="en-US" altLang="zh-CN" baseline="30000" smtClean="0">
                <a:latin typeface="Times New Roman" pitchFamily="18" charset="0"/>
                <a:sym typeface="Symbol" pitchFamily="18" charset="2"/>
              </a:rPr>
              <a:t>+</a:t>
            </a:r>
            <a:r>
              <a:rPr lang="en-US" altLang="zh-CN" smtClean="0">
                <a:latin typeface="Times New Roman" pitchFamily="18" charset="0"/>
              </a:rPr>
              <a:t>γ</a:t>
            </a:r>
            <a:r>
              <a:rPr lang="zh-CN" altLang="en-US" smtClean="0">
                <a:latin typeface="Times New Roman" pitchFamily="18" charset="0"/>
              </a:rPr>
              <a:t>，</a:t>
            </a:r>
            <a:r>
              <a:rPr lang="en-US" altLang="zh-CN" smtClean="0">
                <a:latin typeface="Times New Roman" pitchFamily="18" charset="0"/>
              </a:rPr>
              <a:t>γ</a:t>
            </a:r>
            <a:r>
              <a:rPr lang="zh-CN" altLang="en-US" smtClean="0">
                <a:latin typeface="Times New Roman" pitchFamily="18" charset="0"/>
              </a:rPr>
              <a:t>至少含一个终结符，且不含更小的含终结符的短语</a:t>
            </a:r>
            <a:r>
              <a:rPr lang="en-US" altLang="zh-CN" smtClean="0">
                <a:latin typeface="Times New Roman" pitchFamily="18" charset="0"/>
              </a:rPr>
              <a:t>,</a:t>
            </a:r>
            <a:r>
              <a:rPr lang="zh-CN" altLang="en-US" smtClean="0">
                <a:latin typeface="Times New Roman" pitchFamily="18" charset="0"/>
              </a:rPr>
              <a:t>则称</a:t>
            </a:r>
            <a:r>
              <a:rPr lang="en-US" altLang="zh-CN" smtClean="0">
                <a:latin typeface="Times New Roman" pitchFamily="18" charset="0"/>
              </a:rPr>
              <a:t>γ</a:t>
            </a:r>
            <a:r>
              <a:rPr lang="zh-CN" altLang="en-US" smtClean="0">
                <a:latin typeface="Times New Roman" pitchFamily="18" charset="0"/>
              </a:rPr>
              <a:t>是句型</a:t>
            </a:r>
            <a:r>
              <a:rPr lang="en-US" altLang="zh-CN" smtClean="0">
                <a:latin typeface="Times New Roman" pitchFamily="18" charset="0"/>
              </a:rPr>
              <a:t>αγβ</a:t>
            </a:r>
            <a:r>
              <a:rPr lang="zh-CN" altLang="en-US" smtClean="0">
                <a:latin typeface="Times New Roman" pitchFamily="18" charset="0"/>
              </a:rPr>
              <a:t>的相对于变量</a:t>
            </a:r>
            <a:r>
              <a:rPr lang="en-US" altLang="zh-CN" smtClean="0">
                <a:latin typeface="Times New Roman" pitchFamily="18" charset="0"/>
              </a:rPr>
              <a:t>A</a:t>
            </a:r>
            <a:r>
              <a:rPr lang="zh-CN" altLang="en-US" smtClean="0">
                <a:latin typeface="Times New Roman" pitchFamily="18" charset="0"/>
              </a:rPr>
              <a:t>的素短语</a:t>
            </a:r>
            <a:r>
              <a:rPr lang="en-US" altLang="zh-CN" smtClean="0">
                <a:latin typeface="Times New Roman" pitchFamily="18" charset="0"/>
              </a:rPr>
              <a:t>(Prime Phrase)</a:t>
            </a:r>
          </a:p>
          <a:p>
            <a:pPr eaLnBrk="1" hangingPunct="1"/>
            <a:r>
              <a:rPr lang="zh-CN" altLang="en-US" sz="3400" smtClean="0">
                <a:latin typeface="Times New Roman" pitchFamily="18" charset="0"/>
              </a:rPr>
              <a:t>句型的至少含一个终结符且不含其它素短语的短语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2659">
                                            <p:txEl>
                                              <p:pRg st="0" end="0"/>
                                            </p:txEl>
                                          </p:spTgt>
                                        </p:tgtEl>
                                        <p:attrNameLst>
                                          <p:attrName>style.visibility</p:attrName>
                                        </p:attrNameLst>
                                      </p:cBhvr>
                                      <p:to>
                                        <p:strVal val="visible"/>
                                      </p:to>
                                    </p:set>
                                    <p:anim calcmode="lin" valueType="num">
                                      <p:cBhvr additive="base">
                                        <p:cTn id="7" dur="500" fill="hold"/>
                                        <p:tgtEl>
                                          <p:spTgt spid="1222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2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2659">
                                            <p:txEl>
                                              <p:pRg st="1" end="1"/>
                                            </p:txEl>
                                          </p:spTgt>
                                        </p:tgtEl>
                                        <p:attrNameLst>
                                          <p:attrName>style.visibility</p:attrName>
                                        </p:attrNameLst>
                                      </p:cBhvr>
                                      <p:to>
                                        <p:strVal val="visible"/>
                                      </p:to>
                                    </p:set>
                                    <p:anim calcmode="lin" valueType="num">
                                      <p:cBhvr additive="base">
                                        <p:cTn id="13" dur="500" fill="hold"/>
                                        <p:tgtEl>
                                          <p:spTgt spid="1222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2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2659">
                                            <p:txEl>
                                              <p:pRg st="2" end="2"/>
                                            </p:txEl>
                                          </p:spTgt>
                                        </p:tgtEl>
                                        <p:attrNameLst>
                                          <p:attrName>style.visibility</p:attrName>
                                        </p:attrNameLst>
                                      </p:cBhvr>
                                      <p:to>
                                        <p:strVal val="visible"/>
                                      </p:to>
                                    </p:set>
                                    <p:anim calcmode="lin" valueType="num">
                                      <p:cBhvr additive="base">
                                        <p:cTn id="19" dur="500" fill="hold"/>
                                        <p:tgtEl>
                                          <p:spTgt spid="1222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26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59"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9AF3FB7B-88B6-45F1-8F31-AAE867D5C42E}" type="datetime1">
              <a:rPr lang="zh-CN" altLang="en-US" smtClean="0">
                <a:ea typeface="楷体_GB2312" pitchFamily="49" charset="-122"/>
              </a:rPr>
              <a:pPr/>
              <a:t>2022/6/21</a:t>
            </a:fld>
            <a:endParaRPr lang="en-US" altLang="zh-CN" smtClean="0">
              <a:ea typeface="楷体_GB2312" pitchFamily="49" charset="-122"/>
            </a:endParaRPr>
          </a:p>
        </p:txBody>
      </p:sp>
      <p:sp>
        <p:nvSpPr>
          <p:cNvPr id="54275"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314F0EFD-3C9C-4626-8A9D-D3D91D483B7C}" type="slidenum">
              <a:rPr lang="en-US" altLang="zh-CN" smtClean="0">
                <a:latin typeface="Arial" pitchFamily="34" charset="0"/>
                <a:ea typeface="楷体_GB2312" pitchFamily="49" charset="-122"/>
              </a:rPr>
              <a:pPr/>
              <a:t>52</a:t>
            </a:fld>
            <a:endParaRPr lang="en-US" altLang="zh-CN" smtClean="0">
              <a:latin typeface="Arial" pitchFamily="34" charset="0"/>
              <a:ea typeface="楷体_GB2312" pitchFamily="49" charset="-122"/>
            </a:endParaRPr>
          </a:p>
        </p:txBody>
      </p:sp>
      <p:sp>
        <p:nvSpPr>
          <p:cNvPr id="54276" name="Rectangle 2"/>
          <p:cNvSpPr>
            <a:spLocks noGrp="1" noChangeArrowheads="1"/>
          </p:cNvSpPr>
          <p:nvPr>
            <p:ph type="title" idx="4294967295"/>
          </p:nvPr>
        </p:nvSpPr>
        <p:spPr>
          <a:xfrm>
            <a:off x="1258888" y="333375"/>
            <a:ext cx="1433512" cy="719138"/>
          </a:xfrm>
        </p:spPr>
        <p:txBody>
          <a:bodyPr anchor="ctr"/>
          <a:lstStyle/>
          <a:p>
            <a:pPr eaLnBrk="1" hangingPunct="1"/>
            <a:r>
              <a:rPr lang="zh-CN" altLang="en-US" smtClean="0">
                <a:latin typeface="Times New Roman" pitchFamily="18" charset="0"/>
              </a:rPr>
              <a:t>例</a:t>
            </a:r>
          </a:p>
        </p:txBody>
      </p:sp>
      <p:sp>
        <p:nvSpPr>
          <p:cNvPr id="1223683" name="Rectangle 3"/>
          <p:cNvSpPr>
            <a:spLocks noGrp="1" noChangeArrowheads="1"/>
          </p:cNvSpPr>
          <p:nvPr>
            <p:ph type="body" idx="4294967295"/>
          </p:nvPr>
        </p:nvSpPr>
        <p:spPr>
          <a:xfrm>
            <a:off x="395288" y="1698625"/>
            <a:ext cx="6337300" cy="4467225"/>
          </a:xfrm>
        </p:spPr>
        <p:txBody>
          <a:bodyPr/>
          <a:lstStyle/>
          <a:p>
            <a:pPr eaLnBrk="1" hangingPunct="1"/>
            <a:r>
              <a:rPr lang="en-US" altLang="zh-CN" sz="2800" smtClean="0">
                <a:latin typeface="Times New Roman" pitchFamily="18" charset="0"/>
              </a:rPr>
              <a:t>E→E+T|T  T→T*F|F  F→(E)|id</a:t>
            </a:r>
          </a:p>
          <a:p>
            <a:pPr eaLnBrk="1" hangingPunct="1">
              <a:buFont typeface="Wingdings" pitchFamily="2" charset="2"/>
              <a:buNone/>
            </a:pPr>
            <a:r>
              <a:rPr lang="en-US" altLang="zh-CN" sz="2800" smtClean="0">
                <a:latin typeface="Times New Roman" pitchFamily="18" charset="0"/>
              </a:rPr>
              <a:t>		</a:t>
            </a:r>
            <a:r>
              <a:rPr lang="zh-CN" altLang="en-US" sz="2800" smtClean="0">
                <a:latin typeface="Times New Roman" pitchFamily="18" charset="0"/>
              </a:rPr>
              <a:t>句型 </a:t>
            </a:r>
            <a:r>
              <a:rPr lang="en-US" altLang="zh-CN" sz="2800" smtClean="0">
                <a:latin typeface="Times New Roman" pitchFamily="18" charset="0"/>
              </a:rPr>
              <a:t>T+T*F+i </a:t>
            </a:r>
            <a:r>
              <a:rPr lang="zh-CN" altLang="en-US" sz="2800" smtClean="0">
                <a:latin typeface="Times New Roman" pitchFamily="18" charset="0"/>
              </a:rPr>
              <a:t>的短语有</a:t>
            </a:r>
          </a:p>
          <a:p>
            <a:pPr eaLnBrk="1" hangingPunct="1">
              <a:buFont typeface="Wingdings" pitchFamily="2" charset="2"/>
              <a:buNone/>
            </a:pPr>
            <a:r>
              <a:rPr lang="en-US" altLang="zh-CN" sz="2800" smtClean="0">
                <a:latin typeface="Times New Roman" pitchFamily="18" charset="0"/>
              </a:rPr>
              <a:t>T   T*F    i    T+T*F    T+T*F+i</a:t>
            </a:r>
          </a:p>
          <a:p>
            <a:pPr eaLnBrk="1" hangingPunct="1">
              <a:buFont typeface="Wingdings" pitchFamily="2" charset="2"/>
              <a:buNone/>
            </a:pPr>
            <a:r>
              <a:rPr lang="en-US" altLang="zh-CN" sz="2800" smtClean="0">
                <a:latin typeface="Times New Roman" pitchFamily="18" charset="0"/>
              </a:rPr>
              <a:t>		</a:t>
            </a:r>
            <a:r>
              <a:rPr lang="zh-CN" altLang="en-US" sz="2800" smtClean="0">
                <a:latin typeface="Times New Roman" pitchFamily="18" charset="0"/>
              </a:rPr>
              <a:t>其中的素短语为</a:t>
            </a:r>
          </a:p>
          <a:p>
            <a:pPr eaLnBrk="1" hangingPunct="1">
              <a:buFont typeface="Wingdings" pitchFamily="2" charset="2"/>
              <a:buNone/>
            </a:pPr>
            <a:r>
              <a:rPr lang="en-US" altLang="zh-CN" sz="2800" smtClean="0">
                <a:latin typeface="Times New Roman" pitchFamily="18" charset="0"/>
              </a:rPr>
              <a:t>T*F     i</a:t>
            </a:r>
          </a:p>
          <a:p>
            <a:pPr eaLnBrk="1" hangingPunct="1">
              <a:buFont typeface="Wingdings" pitchFamily="2" charset="2"/>
              <a:buNone/>
            </a:pPr>
            <a:r>
              <a:rPr lang="en-US" altLang="zh-CN" sz="2800" smtClean="0">
                <a:latin typeface="Times New Roman" pitchFamily="18" charset="0"/>
              </a:rPr>
              <a:t>T*F</a:t>
            </a:r>
            <a:r>
              <a:rPr lang="zh-CN" altLang="en-US" sz="2800" smtClean="0">
                <a:latin typeface="Times New Roman" pitchFamily="18" charset="0"/>
              </a:rPr>
              <a:t>为最左素短语，是被归约的对象</a:t>
            </a:r>
          </a:p>
          <a:p>
            <a:pPr eaLnBrk="1" hangingPunct="1">
              <a:buFont typeface="Wingdings" pitchFamily="2" charset="2"/>
              <a:buNone/>
            </a:pPr>
            <a:r>
              <a:rPr lang="zh-CN" altLang="en-US" sz="2800" smtClean="0">
                <a:solidFill>
                  <a:srgbClr val="FF0000"/>
                </a:solidFill>
                <a:latin typeface="Times New Roman" pitchFamily="18" charset="0"/>
              </a:rPr>
              <a:t>问题：按照文法</a:t>
            </a:r>
            <a:r>
              <a:rPr lang="en-US" altLang="zh-CN" sz="2800" smtClean="0">
                <a:solidFill>
                  <a:srgbClr val="FF0000"/>
                </a:solidFill>
                <a:latin typeface="Times New Roman" pitchFamily="18" charset="0"/>
              </a:rPr>
              <a:t>E→E+E|E*E|(E)|id</a:t>
            </a:r>
            <a:r>
              <a:rPr lang="zh-CN" altLang="en-US" sz="2800" smtClean="0">
                <a:solidFill>
                  <a:srgbClr val="FF0000"/>
                </a:solidFill>
                <a:latin typeface="Times New Roman" pitchFamily="18" charset="0"/>
              </a:rPr>
              <a:t>，</a:t>
            </a:r>
          </a:p>
          <a:p>
            <a:pPr eaLnBrk="1" hangingPunct="1">
              <a:buFont typeface="Wingdings" pitchFamily="2" charset="2"/>
              <a:buNone/>
            </a:pPr>
            <a:r>
              <a:rPr lang="zh-CN" altLang="en-US" sz="2800" smtClean="0">
                <a:solidFill>
                  <a:srgbClr val="FF0000"/>
                </a:solidFill>
                <a:latin typeface="Times New Roman" pitchFamily="18" charset="0"/>
              </a:rPr>
              <a:t>求</a:t>
            </a:r>
            <a:r>
              <a:rPr lang="en-US" altLang="zh-CN" sz="2800" smtClean="0">
                <a:solidFill>
                  <a:srgbClr val="FF0000"/>
                </a:solidFill>
                <a:latin typeface="Times New Roman" pitchFamily="18" charset="0"/>
              </a:rPr>
              <a:t>i+E*i+i</a:t>
            </a:r>
            <a:r>
              <a:rPr lang="zh-CN" altLang="en-US" sz="2800" smtClean="0">
                <a:solidFill>
                  <a:srgbClr val="FF0000"/>
                </a:solidFill>
                <a:latin typeface="Times New Roman" pitchFamily="18" charset="0"/>
              </a:rPr>
              <a:t>的短语和素短语</a:t>
            </a:r>
          </a:p>
        </p:txBody>
      </p:sp>
      <p:sp>
        <p:nvSpPr>
          <p:cNvPr id="1223684" name="Rectangle 4">
            <a:extLst>
              <a:ext uri="{FF2B5EF4-FFF2-40B4-BE49-F238E27FC236}"/>
            </a:extLst>
          </p:cNvPr>
          <p:cNvSpPr>
            <a:spLocks noChangeArrowheads="1"/>
          </p:cNvSpPr>
          <p:nvPr/>
        </p:nvSpPr>
        <p:spPr bwMode="auto">
          <a:xfrm>
            <a:off x="6297613" y="487363"/>
            <a:ext cx="2667000" cy="5029200"/>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2"/>
              </a:buClr>
              <a:buSzPct val="75000"/>
              <a:buFont typeface="Monotype Sorts" charset="2"/>
              <a:buNone/>
              <a:defRPr/>
            </a:pPr>
            <a:r>
              <a:rPr kumimoji="0" lang="en-US" altLang="zh-CN" sz="3000" b="1">
                <a:effectLst>
                  <a:outerShdw blurRad="38100" dist="38100" dir="2700000" algn="tl">
                    <a:srgbClr val="C0C0C0"/>
                  </a:outerShdw>
                </a:effectLst>
                <a:latin typeface="宋体" panose="02010600030101010101" pitchFamily="2" charset="-122"/>
              </a:rPr>
              <a:t>   </a:t>
            </a:r>
          </a:p>
          <a:p>
            <a:pPr>
              <a:lnSpc>
                <a:spcPct val="90000"/>
              </a:lnSpc>
              <a:spcBef>
                <a:spcPct val="20000"/>
              </a:spcBef>
              <a:buClr>
                <a:schemeClr val="tx2"/>
              </a:buClr>
              <a:buSzPct val="75000"/>
              <a:buFont typeface="Monotype Sorts" charset="2"/>
              <a:buNone/>
              <a:defRPr/>
            </a:pPr>
            <a:r>
              <a:rPr kumimoji="0" lang="en-US" altLang="zh-CN" sz="3000" b="1">
                <a:effectLst>
                  <a:outerShdw blurRad="38100" dist="38100" dir="2700000" algn="tl">
                    <a:srgbClr val="C0C0C0"/>
                  </a:outerShdw>
                </a:effectLst>
                <a:latin typeface="宋体" panose="02010600030101010101" pitchFamily="2" charset="-122"/>
              </a:rPr>
              <a:t>       E</a:t>
            </a:r>
          </a:p>
          <a:p>
            <a:pPr>
              <a:lnSpc>
                <a:spcPct val="90000"/>
              </a:lnSpc>
              <a:spcBef>
                <a:spcPct val="20000"/>
              </a:spcBef>
              <a:buClr>
                <a:schemeClr val="tx2"/>
              </a:buClr>
              <a:buSzPct val="75000"/>
              <a:buFont typeface="Monotype Sorts" charset="2"/>
              <a:buNone/>
              <a:defRPr/>
            </a:pPr>
            <a:endParaRPr kumimoji="0" lang="en-US" altLang="zh-CN" sz="3000" b="1">
              <a:effectLst>
                <a:outerShdw blurRad="38100" dist="38100" dir="2700000" algn="tl">
                  <a:srgbClr val="C0C0C0"/>
                </a:outerShdw>
              </a:effectLst>
              <a:latin typeface="宋体" panose="02010600030101010101" pitchFamily="2" charset="-122"/>
            </a:endParaRPr>
          </a:p>
          <a:p>
            <a:pPr>
              <a:lnSpc>
                <a:spcPct val="90000"/>
              </a:lnSpc>
              <a:spcBef>
                <a:spcPct val="20000"/>
              </a:spcBef>
              <a:buClr>
                <a:schemeClr val="tx2"/>
              </a:buClr>
              <a:buSzPct val="75000"/>
              <a:buFont typeface="Monotype Sorts" charset="2"/>
              <a:buNone/>
              <a:defRPr/>
            </a:pPr>
            <a:r>
              <a:rPr kumimoji="0" lang="en-US" altLang="zh-CN" sz="3000" b="1">
                <a:effectLst>
                  <a:outerShdw blurRad="38100" dist="38100" dir="2700000" algn="tl">
                    <a:srgbClr val="C0C0C0"/>
                  </a:outerShdw>
                </a:effectLst>
                <a:latin typeface="宋体" panose="02010600030101010101" pitchFamily="2" charset="-122"/>
              </a:rPr>
              <a:t>  E</a:t>
            </a:r>
          </a:p>
          <a:p>
            <a:pPr>
              <a:lnSpc>
                <a:spcPct val="90000"/>
              </a:lnSpc>
              <a:spcBef>
                <a:spcPct val="20000"/>
              </a:spcBef>
              <a:buClr>
                <a:schemeClr val="tx2"/>
              </a:buClr>
              <a:buSzPct val="75000"/>
              <a:buFont typeface="Monotype Sorts" charset="2"/>
              <a:buNone/>
              <a:defRPr/>
            </a:pPr>
            <a:endParaRPr kumimoji="0" lang="en-US" altLang="zh-CN" sz="3000" b="1">
              <a:effectLst>
                <a:outerShdw blurRad="38100" dist="38100" dir="2700000" algn="tl">
                  <a:srgbClr val="C0C0C0"/>
                </a:outerShdw>
              </a:effectLst>
              <a:latin typeface="宋体" panose="02010600030101010101" pitchFamily="2" charset="-122"/>
            </a:endParaRPr>
          </a:p>
          <a:p>
            <a:pPr>
              <a:lnSpc>
                <a:spcPct val="90000"/>
              </a:lnSpc>
              <a:spcBef>
                <a:spcPct val="20000"/>
              </a:spcBef>
              <a:buClr>
                <a:schemeClr val="tx2"/>
              </a:buClr>
              <a:buSzPct val="75000"/>
              <a:buFont typeface="Monotype Sorts" charset="2"/>
              <a:buNone/>
              <a:defRPr/>
            </a:pPr>
            <a:r>
              <a:rPr kumimoji="0" lang="en-US" altLang="zh-CN" sz="3000" b="1">
                <a:effectLst>
                  <a:outerShdw blurRad="38100" dist="38100" dir="2700000" algn="tl">
                    <a:srgbClr val="C0C0C0"/>
                  </a:outerShdw>
                </a:effectLst>
                <a:latin typeface="宋体" panose="02010600030101010101" pitchFamily="2" charset="-122"/>
              </a:rPr>
              <a:t>     T    T</a:t>
            </a:r>
          </a:p>
          <a:p>
            <a:pPr>
              <a:lnSpc>
                <a:spcPct val="90000"/>
              </a:lnSpc>
              <a:spcBef>
                <a:spcPct val="20000"/>
              </a:spcBef>
              <a:buClr>
                <a:schemeClr val="tx2"/>
              </a:buClr>
              <a:buSzPct val="75000"/>
              <a:buFont typeface="Monotype Sorts" charset="2"/>
              <a:buNone/>
              <a:defRPr/>
            </a:pPr>
            <a:endParaRPr kumimoji="0" lang="en-US" altLang="zh-CN" sz="3000" b="1">
              <a:effectLst>
                <a:outerShdw blurRad="38100" dist="38100" dir="2700000" algn="tl">
                  <a:srgbClr val="C0C0C0"/>
                </a:outerShdw>
              </a:effectLst>
              <a:latin typeface="宋体" panose="02010600030101010101" pitchFamily="2" charset="-122"/>
            </a:endParaRPr>
          </a:p>
          <a:p>
            <a:pPr>
              <a:lnSpc>
                <a:spcPct val="90000"/>
              </a:lnSpc>
              <a:spcBef>
                <a:spcPct val="20000"/>
              </a:spcBef>
              <a:buClr>
                <a:schemeClr val="tx2"/>
              </a:buClr>
              <a:buSzPct val="75000"/>
              <a:buFont typeface="Monotype Sorts" charset="2"/>
              <a:buNone/>
              <a:defRPr/>
            </a:pPr>
            <a:r>
              <a:rPr kumimoji="0" lang="en-US" altLang="zh-CN" sz="3000" b="1">
                <a:effectLst>
                  <a:outerShdw blurRad="38100" dist="38100" dir="2700000" algn="tl">
                    <a:srgbClr val="C0C0C0"/>
                  </a:outerShdw>
                </a:effectLst>
                <a:latin typeface="宋体" panose="02010600030101010101" pitchFamily="2" charset="-122"/>
              </a:rPr>
              <a:t>E		      F</a:t>
            </a:r>
          </a:p>
          <a:p>
            <a:pPr>
              <a:lnSpc>
                <a:spcPct val="90000"/>
              </a:lnSpc>
              <a:spcBef>
                <a:spcPct val="20000"/>
              </a:spcBef>
              <a:buClr>
                <a:schemeClr val="tx2"/>
              </a:buClr>
              <a:buSzPct val="75000"/>
              <a:buFont typeface="Monotype Sorts" charset="2"/>
              <a:buNone/>
              <a:defRPr/>
            </a:pPr>
            <a:endParaRPr kumimoji="0" lang="en-US" altLang="zh-CN" sz="3000" b="1">
              <a:effectLst>
                <a:outerShdw blurRad="38100" dist="38100" dir="2700000" algn="tl">
                  <a:srgbClr val="C0C0C0"/>
                </a:outerShdw>
              </a:effectLst>
              <a:latin typeface="宋体" panose="02010600030101010101" pitchFamily="2" charset="-122"/>
            </a:endParaRPr>
          </a:p>
          <a:p>
            <a:pPr>
              <a:lnSpc>
                <a:spcPct val="90000"/>
              </a:lnSpc>
              <a:spcBef>
                <a:spcPct val="20000"/>
              </a:spcBef>
              <a:buClr>
                <a:schemeClr val="tx2"/>
              </a:buClr>
              <a:buSzPct val="75000"/>
              <a:buFont typeface="Monotype Sorts" charset="2"/>
              <a:buNone/>
              <a:defRPr/>
            </a:pPr>
            <a:r>
              <a:rPr kumimoji="0" lang="en-US" altLang="zh-CN" sz="2800">
                <a:effectLst>
                  <a:outerShdw blurRad="38100" dist="38100" dir="2700000" algn="tl">
                    <a:srgbClr val="C0C0C0"/>
                  </a:outerShdw>
                </a:effectLst>
              </a:rPr>
              <a:t>T  +  T *  F  +  i</a:t>
            </a:r>
          </a:p>
        </p:txBody>
      </p:sp>
      <p:sp>
        <p:nvSpPr>
          <p:cNvPr id="54279" name="Line 5"/>
          <p:cNvSpPr>
            <a:spLocks noChangeShapeType="1"/>
          </p:cNvSpPr>
          <p:nvPr/>
        </p:nvSpPr>
        <p:spPr bwMode="auto">
          <a:xfrm flipV="1">
            <a:off x="6502400" y="4479925"/>
            <a:ext cx="0" cy="549275"/>
          </a:xfrm>
          <a:prstGeom prst="line">
            <a:avLst/>
          </a:prstGeom>
          <a:noFill/>
          <a:ln w="9525">
            <a:solidFill>
              <a:schemeClr val="tx1"/>
            </a:solidFill>
            <a:round/>
            <a:headEnd/>
            <a:tailEnd/>
          </a:ln>
        </p:spPr>
        <p:txBody>
          <a:bodyPr/>
          <a:lstStyle/>
          <a:p>
            <a:endParaRPr lang="zh-CN" altLang="en-US"/>
          </a:p>
        </p:txBody>
      </p:sp>
      <p:sp>
        <p:nvSpPr>
          <p:cNvPr id="54280" name="Line 6"/>
          <p:cNvSpPr>
            <a:spLocks noChangeShapeType="1"/>
          </p:cNvSpPr>
          <p:nvPr/>
        </p:nvSpPr>
        <p:spPr bwMode="auto">
          <a:xfrm flipH="1" flipV="1">
            <a:off x="8572500" y="4573588"/>
            <a:ext cx="17463" cy="482600"/>
          </a:xfrm>
          <a:prstGeom prst="line">
            <a:avLst/>
          </a:prstGeom>
          <a:noFill/>
          <a:ln w="9525">
            <a:solidFill>
              <a:schemeClr val="tx1"/>
            </a:solidFill>
            <a:round/>
            <a:headEnd/>
            <a:tailEnd/>
          </a:ln>
        </p:spPr>
        <p:txBody>
          <a:bodyPr/>
          <a:lstStyle/>
          <a:p>
            <a:endParaRPr lang="zh-CN" altLang="en-US"/>
          </a:p>
        </p:txBody>
      </p:sp>
      <p:sp>
        <p:nvSpPr>
          <p:cNvPr id="54281" name="Line 7"/>
          <p:cNvSpPr>
            <a:spLocks noChangeShapeType="1"/>
          </p:cNvSpPr>
          <p:nvPr/>
        </p:nvSpPr>
        <p:spPr bwMode="auto">
          <a:xfrm flipV="1">
            <a:off x="7221538" y="3552825"/>
            <a:ext cx="174625" cy="1503363"/>
          </a:xfrm>
          <a:prstGeom prst="line">
            <a:avLst/>
          </a:prstGeom>
          <a:noFill/>
          <a:ln w="9525">
            <a:solidFill>
              <a:schemeClr val="tx1"/>
            </a:solidFill>
            <a:round/>
            <a:headEnd/>
            <a:tailEnd/>
          </a:ln>
        </p:spPr>
        <p:txBody>
          <a:bodyPr/>
          <a:lstStyle/>
          <a:p>
            <a:endParaRPr lang="zh-CN" altLang="en-US"/>
          </a:p>
        </p:txBody>
      </p:sp>
      <p:sp>
        <p:nvSpPr>
          <p:cNvPr id="54282" name="Line 8"/>
          <p:cNvSpPr>
            <a:spLocks noChangeShapeType="1"/>
          </p:cNvSpPr>
          <p:nvPr/>
        </p:nvSpPr>
        <p:spPr bwMode="auto">
          <a:xfrm flipH="1" flipV="1">
            <a:off x="7473950" y="3552825"/>
            <a:ext cx="107950" cy="1431925"/>
          </a:xfrm>
          <a:prstGeom prst="line">
            <a:avLst/>
          </a:prstGeom>
          <a:noFill/>
          <a:ln w="9525">
            <a:solidFill>
              <a:schemeClr val="tx1"/>
            </a:solidFill>
            <a:round/>
            <a:headEnd/>
            <a:tailEnd/>
          </a:ln>
        </p:spPr>
        <p:txBody>
          <a:bodyPr/>
          <a:lstStyle/>
          <a:p>
            <a:endParaRPr lang="zh-CN" altLang="en-US"/>
          </a:p>
        </p:txBody>
      </p:sp>
      <p:sp>
        <p:nvSpPr>
          <p:cNvPr id="54283" name="Line 9"/>
          <p:cNvSpPr>
            <a:spLocks noChangeShapeType="1"/>
          </p:cNvSpPr>
          <p:nvPr/>
        </p:nvSpPr>
        <p:spPr bwMode="auto">
          <a:xfrm flipH="1" flipV="1">
            <a:off x="7553325" y="3552825"/>
            <a:ext cx="315913" cy="1503363"/>
          </a:xfrm>
          <a:prstGeom prst="line">
            <a:avLst/>
          </a:prstGeom>
          <a:noFill/>
          <a:ln w="9525">
            <a:solidFill>
              <a:schemeClr val="tx1"/>
            </a:solidFill>
            <a:round/>
            <a:headEnd/>
            <a:tailEnd/>
          </a:ln>
        </p:spPr>
        <p:txBody>
          <a:bodyPr/>
          <a:lstStyle/>
          <a:p>
            <a:endParaRPr lang="zh-CN" altLang="en-US"/>
          </a:p>
        </p:txBody>
      </p:sp>
      <p:sp>
        <p:nvSpPr>
          <p:cNvPr id="54284" name="Line 10"/>
          <p:cNvSpPr>
            <a:spLocks noChangeShapeType="1"/>
          </p:cNvSpPr>
          <p:nvPr/>
        </p:nvSpPr>
        <p:spPr bwMode="auto">
          <a:xfrm flipV="1">
            <a:off x="6454775" y="2530475"/>
            <a:ext cx="392113" cy="1651000"/>
          </a:xfrm>
          <a:prstGeom prst="line">
            <a:avLst/>
          </a:prstGeom>
          <a:noFill/>
          <a:ln w="9525">
            <a:solidFill>
              <a:schemeClr val="tx1"/>
            </a:solidFill>
            <a:round/>
            <a:headEnd/>
            <a:tailEnd/>
          </a:ln>
        </p:spPr>
        <p:txBody>
          <a:bodyPr/>
          <a:lstStyle/>
          <a:p>
            <a:endParaRPr lang="zh-CN" altLang="en-US"/>
          </a:p>
        </p:txBody>
      </p:sp>
      <p:sp>
        <p:nvSpPr>
          <p:cNvPr id="54285" name="Line 11"/>
          <p:cNvSpPr>
            <a:spLocks noChangeShapeType="1"/>
          </p:cNvSpPr>
          <p:nvPr/>
        </p:nvSpPr>
        <p:spPr bwMode="auto">
          <a:xfrm flipH="1" flipV="1">
            <a:off x="6846888" y="2609850"/>
            <a:ext cx="14287" cy="2446338"/>
          </a:xfrm>
          <a:prstGeom prst="line">
            <a:avLst/>
          </a:prstGeom>
          <a:noFill/>
          <a:ln w="9525">
            <a:solidFill>
              <a:schemeClr val="tx1"/>
            </a:solidFill>
            <a:round/>
            <a:headEnd/>
            <a:tailEnd/>
          </a:ln>
        </p:spPr>
        <p:txBody>
          <a:bodyPr/>
          <a:lstStyle/>
          <a:p>
            <a:endParaRPr lang="zh-CN" altLang="en-US"/>
          </a:p>
        </p:txBody>
      </p:sp>
      <p:sp>
        <p:nvSpPr>
          <p:cNvPr id="54286" name="Line 12"/>
          <p:cNvSpPr>
            <a:spLocks noChangeShapeType="1"/>
          </p:cNvSpPr>
          <p:nvPr/>
        </p:nvSpPr>
        <p:spPr bwMode="auto">
          <a:xfrm flipH="1" flipV="1">
            <a:off x="6861175" y="2463800"/>
            <a:ext cx="576263" cy="576263"/>
          </a:xfrm>
          <a:prstGeom prst="line">
            <a:avLst/>
          </a:prstGeom>
          <a:noFill/>
          <a:ln w="9525">
            <a:solidFill>
              <a:schemeClr val="tx1"/>
            </a:solidFill>
            <a:round/>
            <a:headEnd/>
            <a:tailEnd/>
          </a:ln>
        </p:spPr>
        <p:txBody>
          <a:bodyPr/>
          <a:lstStyle/>
          <a:p>
            <a:endParaRPr lang="zh-CN" altLang="en-US"/>
          </a:p>
        </p:txBody>
      </p:sp>
      <p:sp>
        <p:nvSpPr>
          <p:cNvPr id="54287" name="Line 13"/>
          <p:cNvSpPr>
            <a:spLocks noChangeShapeType="1"/>
          </p:cNvSpPr>
          <p:nvPr/>
        </p:nvSpPr>
        <p:spPr bwMode="auto">
          <a:xfrm flipH="1" flipV="1">
            <a:off x="7866063" y="1430338"/>
            <a:ext cx="436562" cy="3625850"/>
          </a:xfrm>
          <a:prstGeom prst="line">
            <a:avLst/>
          </a:prstGeom>
          <a:noFill/>
          <a:ln w="9525">
            <a:solidFill>
              <a:schemeClr val="tx1"/>
            </a:solidFill>
            <a:round/>
            <a:headEnd/>
            <a:tailEnd/>
          </a:ln>
        </p:spPr>
        <p:txBody>
          <a:bodyPr/>
          <a:lstStyle/>
          <a:p>
            <a:endParaRPr lang="zh-CN" altLang="en-US"/>
          </a:p>
        </p:txBody>
      </p:sp>
      <p:sp>
        <p:nvSpPr>
          <p:cNvPr id="54288" name="Line 14"/>
          <p:cNvSpPr>
            <a:spLocks noChangeShapeType="1"/>
          </p:cNvSpPr>
          <p:nvPr/>
        </p:nvSpPr>
        <p:spPr bwMode="auto">
          <a:xfrm flipV="1">
            <a:off x="7004050" y="1430338"/>
            <a:ext cx="784225" cy="708025"/>
          </a:xfrm>
          <a:prstGeom prst="line">
            <a:avLst/>
          </a:prstGeom>
          <a:noFill/>
          <a:ln w="9525">
            <a:solidFill>
              <a:schemeClr val="tx1"/>
            </a:solidFill>
            <a:round/>
            <a:headEnd/>
            <a:tailEnd/>
          </a:ln>
        </p:spPr>
        <p:txBody>
          <a:bodyPr/>
          <a:lstStyle/>
          <a:p>
            <a:endParaRPr lang="zh-CN" altLang="en-US"/>
          </a:p>
        </p:txBody>
      </p:sp>
      <p:sp>
        <p:nvSpPr>
          <p:cNvPr id="54289" name="Line 15"/>
          <p:cNvSpPr>
            <a:spLocks noChangeShapeType="1"/>
          </p:cNvSpPr>
          <p:nvPr/>
        </p:nvSpPr>
        <p:spPr bwMode="auto">
          <a:xfrm flipH="1" flipV="1">
            <a:off x="7945438" y="1430338"/>
            <a:ext cx="428625" cy="1682750"/>
          </a:xfrm>
          <a:prstGeom prst="line">
            <a:avLst/>
          </a:prstGeom>
          <a:noFill/>
          <a:ln w="9525">
            <a:solidFill>
              <a:schemeClr val="tx1"/>
            </a:solidFill>
            <a:round/>
            <a:headEnd/>
            <a:tailEnd/>
          </a:ln>
        </p:spPr>
        <p:txBody>
          <a:bodyPr/>
          <a:lstStyle/>
          <a:p>
            <a:endParaRPr lang="zh-CN" altLang="en-US"/>
          </a:p>
        </p:txBody>
      </p:sp>
      <p:sp>
        <p:nvSpPr>
          <p:cNvPr id="54290" name="Line 16"/>
          <p:cNvSpPr>
            <a:spLocks noChangeShapeType="1"/>
          </p:cNvSpPr>
          <p:nvPr/>
        </p:nvSpPr>
        <p:spPr bwMode="auto">
          <a:xfrm>
            <a:off x="8445500" y="3544888"/>
            <a:ext cx="73025" cy="576262"/>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3683">
                                            <p:txEl>
                                              <p:pRg st="0" end="0"/>
                                            </p:txEl>
                                          </p:spTgt>
                                        </p:tgtEl>
                                        <p:attrNameLst>
                                          <p:attrName>style.visibility</p:attrName>
                                        </p:attrNameLst>
                                      </p:cBhvr>
                                      <p:to>
                                        <p:strVal val="visible"/>
                                      </p:to>
                                    </p:set>
                                    <p:anim calcmode="lin" valueType="num">
                                      <p:cBhvr additive="base">
                                        <p:cTn id="7" dur="500" fill="hold"/>
                                        <p:tgtEl>
                                          <p:spTgt spid="1223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3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3683">
                                            <p:txEl>
                                              <p:pRg st="1" end="1"/>
                                            </p:txEl>
                                          </p:spTgt>
                                        </p:tgtEl>
                                        <p:attrNameLst>
                                          <p:attrName>style.visibility</p:attrName>
                                        </p:attrNameLst>
                                      </p:cBhvr>
                                      <p:to>
                                        <p:strVal val="visible"/>
                                      </p:to>
                                    </p:set>
                                    <p:anim calcmode="lin" valueType="num">
                                      <p:cBhvr additive="base">
                                        <p:cTn id="13" dur="500" fill="hold"/>
                                        <p:tgtEl>
                                          <p:spTgt spid="1223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3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3683">
                                            <p:txEl>
                                              <p:pRg st="2" end="2"/>
                                            </p:txEl>
                                          </p:spTgt>
                                        </p:tgtEl>
                                        <p:attrNameLst>
                                          <p:attrName>style.visibility</p:attrName>
                                        </p:attrNameLst>
                                      </p:cBhvr>
                                      <p:to>
                                        <p:strVal val="visible"/>
                                      </p:to>
                                    </p:set>
                                    <p:anim calcmode="lin" valueType="num">
                                      <p:cBhvr additive="base">
                                        <p:cTn id="19" dur="500" fill="hold"/>
                                        <p:tgtEl>
                                          <p:spTgt spid="1223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3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3683">
                                            <p:txEl>
                                              <p:pRg st="3" end="3"/>
                                            </p:txEl>
                                          </p:spTgt>
                                        </p:tgtEl>
                                        <p:attrNameLst>
                                          <p:attrName>style.visibility</p:attrName>
                                        </p:attrNameLst>
                                      </p:cBhvr>
                                      <p:to>
                                        <p:strVal val="visible"/>
                                      </p:to>
                                    </p:set>
                                    <p:anim calcmode="lin" valueType="num">
                                      <p:cBhvr additive="base">
                                        <p:cTn id="25" dur="500" fill="hold"/>
                                        <p:tgtEl>
                                          <p:spTgt spid="1223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3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3683">
                                            <p:txEl>
                                              <p:pRg st="4" end="4"/>
                                            </p:txEl>
                                          </p:spTgt>
                                        </p:tgtEl>
                                        <p:attrNameLst>
                                          <p:attrName>style.visibility</p:attrName>
                                        </p:attrNameLst>
                                      </p:cBhvr>
                                      <p:to>
                                        <p:strVal val="visible"/>
                                      </p:to>
                                    </p:set>
                                    <p:anim calcmode="lin" valueType="num">
                                      <p:cBhvr additive="base">
                                        <p:cTn id="31" dur="500" fill="hold"/>
                                        <p:tgtEl>
                                          <p:spTgt spid="1223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3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3683">
                                            <p:txEl>
                                              <p:pRg st="5" end="5"/>
                                            </p:txEl>
                                          </p:spTgt>
                                        </p:tgtEl>
                                        <p:attrNameLst>
                                          <p:attrName>style.visibility</p:attrName>
                                        </p:attrNameLst>
                                      </p:cBhvr>
                                      <p:to>
                                        <p:strVal val="visible"/>
                                      </p:to>
                                    </p:set>
                                    <p:anim calcmode="lin" valueType="num">
                                      <p:cBhvr additive="base">
                                        <p:cTn id="37" dur="500" fill="hold"/>
                                        <p:tgtEl>
                                          <p:spTgt spid="12236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3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3683">
                                            <p:txEl>
                                              <p:pRg st="6" end="6"/>
                                            </p:txEl>
                                          </p:spTgt>
                                        </p:tgtEl>
                                        <p:attrNameLst>
                                          <p:attrName>style.visibility</p:attrName>
                                        </p:attrNameLst>
                                      </p:cBhvr>
                                      <p:to>
                                        <p:strVal val="visible"/>
                                      </p:to>
                                    </p:set>
                                    <p:anim calcmode="lin" valueType="num">
                                      <p:cBhvr additive="base">
                                        <p:cTn id="43" dur="500" fill="hold"/>
                                        <p:tgtEl>
                                          <p:spTgt spid="12236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36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3683">
                                            <p:txEl>
                                              <p:pRg st="7" end="7"/>
                                            </p:txEl>
                                          </p:spTgt>
                                        </p:tgtEl>
                                        <p:attrNameLst>
                                          <p:attrName>style.visibility</p:attrName>
                                        </p:attrNameLst>
                                      </p:cBhvr>
                                      <p:to>
                                        <p:strVal val="visible"/>
                                      </p:to>
                                    </p:set>
                                    <p:anim calcmode="lin" valueType="num">
                                      <p:cBhvr additive="base">
                                        <p:cTn id="49" dur="500" fill="hold"/>
                                        <p:tgtEl>
                                          <p:spTgt spid="12236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368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bwMode="auto">
          <a:xfrm>
            <a:off x="179388" y="6534150"/>
            <a:ext cx="2133600" cy="207963"/>
          </a:xfrm>
          <a:noFill/>
          <a:ln>
            <a:miter lim="800000"/>
            <a:headEnd/>
            <a:tailEnd/>
          </a:ln>
        </p:spPr>
        <p:txBody>
          <a:bodyPr anchor="t"/>
          <a:lstStyle/>
          <a:p>
            <a:fld id="{0A43944F-A370-4843-BB20-4D878E29DC0D}" type="datetime1">
              <a:rPr lang="zh-CN" altLang="en-US" smtClean="0">
                <a:ea typeface="楷体_GB2312" pitchFamily="49" charset="-122"/>
              </a:rPr>
              <a:pPr/>
              <a:t>2022/6/21</a:t>
            </a:fld>
            <a:endParaRPr lang="en-US" altLang="zh-CN" smtClean="0">
              <a:ea typeface="楷体_GB2312" pitchFamily="49" charset="-122"/>
            </a:endParaRPr>
          </a:p>
        </p:txBody>
      </p:sp>
      <p:sp>
        <p:nvSpPr>
          <p:cNvPr id="6553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1F6F5A26-DD20-4826-8593-67A08C944B97}" type="slidenum">
              <a:rPr lang="en-US" altLang="zh-CN" smtClean="0">
                <a:latin typeface="Arial" pitchFamily="34" charset="0"/>
                <a:ea typeface="楷体_GB2312" pitchFamily="49" charset="-122"/>
              </a:rPr>
              <a:pPr/>
              <a:t>53</a:t>
            </a:fld>
            <a:endParaRPr lang="en-US" altLang="zh-CN" smtClean="0">
              <a:latin typeface="Arial" pitchFamily="34" charset="0"/>
              <a:ea typeface="楷体_GB2312" pitchFamily="49" charset="-122"/>
            </a:endParaRPr>
          </a:p>
        </p:txBody>
      </p:sp>
      <p:sp>
        <p:nvSpPr>
          <p:cNvPr id="1235970" name="Rectangle 2"/>
          <p:cNvSpPr>
            <a:spLocks noGrp="1" noChangeArrowheads="1"/>
          </p:cNvSpPr>
          <p:nvPr>
            <p:ph type="title" idx="4294967295"/>
          </p:nvPr>
        </p:nvSpPr>
        <p:spPr>
          <a:xfrm>
            <a:off x="323850" y="44450"/>
            <a:ext cx="8497888" cy="863600"/>
          </a:xfrm>
        </p:spPr>
        <p:txBody>
          <a:bodyPr anchor="ctr"/>
          <a:lstStyle/>
          <a:p>
            <a:pPr eaLnBrk="1" hangingPunct="1"/>
            <a:r>
              <a:rPr lang="en-US" altLang="zh-CN" smtClean="0">
                <a:latin typeface="Times New Roman" pitchFamily="18" charset="0"/>
              </a:rPr>
              <a:t>5.3 LR</a:t>
            </a:r>
            <a:r>
              <a:rPr lang="zh-CN" altLang="en-US" smtClean="0">
                <a:latin typeface="Times New Roman" pitchFamily="18" charset="0"/>
              </a:rPr>
              <a:t>分析法    </a:t>
            </a:r>
            <a:r>
              <a:rPr lang="en-US" altLang="zh-CN" smtClean="0">
                <a:latin typeface="Times New Roman" pitchFamily="18" charset="0"/>
              </a:rPr>
              <a:t>5.3.1 LR</a:t>
            </a:r>
            <a:r>
              <a:rPr lang="zh-CN" altLang="en-US" smtClean="0">
                <a:latin typeface="Times New Roman" pitchFamily="18" charset="0"/>
              </a:rPr>
              <a:t>分析算法</a:t>
            </a:r>
          </a:p>
        </p:txBody>
      </p:sp>
      <p:sp>
        <p:nvSpPr>
          <p:cNvPr id="1235971" name="Rectangle 3"/>
          <p:cNvSpPr>
            <a:spLocks noGrp="1" noChangeArrowheads="1"/>
          </p:cNvSpPr>
          <p:nvPr>
            <p:ph type="body" idx="4294967295"/>
          </p:nvPr>
        </p:nvSpPr>
        <p:spPr>
          <a:xfrm>
            <a:off x="179388" y="1412875"/>
            <a:ext cx="8893175" cy="5256213"/>
          </a:xfrm>
        </p:spPr>
        <p:txBody>
          <a:bodyPr/>
          <a:lstStyle/>
          <a:p>
            <a:pPr marL="0" indent="0" eaLnBrk="1" hangingPunct="1"/>
            <a:r>
              <a:rPr lang="en-US" altLang="zh-CN" sz="2800" smtClean="0">
                <a:latin typeface="楷体_GB2312" pitchFamily="49" charset="-122"/>
              </a:rPr>
              <a:t>LR(k)</a:t>
            </a:r>
            <a:r>
              <a:rPr lang="zh-CN" altLang="en-US" sz="2800" smtClean="0">
                <a:latin typeface="楷体_GB2312" pitchFamily="49" charset="-122"/>
              </a:rPr>
              <a:t>分析法可分析</a:t>
            </a:r>
            <a:r>
              <a:rPr lang="en-US" altLang="zh-CN" sz="2800" smtClean="0">
                <a:latin typeface="楷体_GB2312" pitchFamily="49" charset="-122"/>
              </a:rPr>
              <a:t>LR(k)</a:t>
            </a:r>
            <a:r>
              <a:rPr lang="zh-CN" altLang="en-US" sz="2800" smtClean="0">
                <a:latin typeface="楷体_GB2312" pitchFamily="49" charset="-122"/>
              </a:rPr>
              <a:t>文法产生的语言</a:t>
            </a:r>
          </a:p>
          <a:p>
            <a:pPr marL="190500" lvl="1" indent="0" eaLnBrk="1" hangingPunct="1">
              <a:lnSpc>
                <a:spcPct val="120000"/>
              </a:lnSpc>
            </a:pPr>
            <a:r>
              <a:rPr lang="en-US" altLang="zh-CN" sz="2400" smtClean="0">
                <a:latin typeface="楷体_GB2312" pitchFamily="49" charset="-122"/>
              </a:rPr>
              <a:t>L </a:t>
            </a:r>
            <a:r>
              <a:rPr lang="zh-CN" altLang="en-US" sz="2400" smtClean="0">
                <a:latin typeface="楷体_GB2312" pitchFamily="49" charset="-122"/>
              </a:rPr>
              <a:t>：从左到右扫描输入符号</a:t>
            </a:r>
          </a:p>
          <a:p>
            <a:pPr marL="190500" lvl="1" indent="0" eaLnBrk="1" hangingPunct="1">
              <a:lnSpc>
                <a:spcPct val="120000"/>
              </a:lnSpc>
            </a:pPr>
            <a:r>
              <a:rPr lang="en-US" altLang="zh-CN" sz="2400" smtClean="0">
                <a:latin typeface="楷体_GB2312" pitchFamily="49" charset="-122"/>
              </a:rPr>
              <a:t>R </a:t>
            </a:r>
            <a:r>
              <a:rPr lang="zh-CN" altLang="en-US" sz="2400" smtClean="0">
                <a:latin typeface="楷体_GB2312" pitchFamily="49" charset="-122"/>
              </a:rPr>
              <a:t>：最右推导对应的最左归约</a:t>
            </a:r>
          </a:p>
          <a:p>
            <a:pPr marL="190500" lvl="1" indent="0" eaLnBrk="1" hangingPunct="1">
              <a:lnSpc>
                <a:spcPct val="120000"/>
              </a:lnSpc>
            </a:pPr>
            <a:r>
              <a:rPr lang="en-US" altLang="zh-CN" sz="2400" smtClean="0">
                <a:latin typeface="楷体_GB2312" pitchFamily="49" charset="-122"/>
              </a:rPr>
              <a:t>k </a:t>
            </a:r>
            <a:r>
              <a:rPr lang="zh-CN" altLang="en-US" sz="2400" smtClean="0">
                <a:latin typeface="楷体_GB2312" pitchFamily="49" charset="-122"/>
              </a:rPr>
              <a:t>：超前读入</a:t>
            </a:r>
            <a:r>
              <a:rPr lang="en-US" altLang="zh-CN" sz="2400" smtClean="0">
                <a:latin typeface="楷体_GB2312" pitchFamily="49" charset="-122"/>
              </a:rPr>
              <a:t>k</a:t>
            </a:r>
            <a:r>
              <a:rPr lang="zh-CN" altLang="en-US" sz="2400" smtClean="0">
                <a:latin typeface="楷体_GB2312" pitchFamily="49" charset="-122"/>
              </a:rPr>
              <a:t>个符号，以便确定归约用的产生式</a:t>
            </a:r>
          </a:p>
          <a:p>
            <a:pPr marL="190500" lvl="1" indent="0" eaLnBrk="1" hangingPunct="1">
              <a:lnSpc>
                <a:spcPct val="120000"/>
              </a:lnSpc>
            </a:pPr>
            <a:r>
              <a:rPr lang="zh-CN" altLang="en-US" sz="2400" smtClean="0">
                <a:latin typeface="楷体_GB2312" pitchFamily="49" charset="-122"/>
              </a:rPr>
              <a:t>使用语言的文法描述内涵解决句柄的识别问题，从语言的</a:t>
            </a:r>
            <a:r>
              <a:rPr lang="zh-CN" altLang="en-US" sz="2400" smtClean="0">
                <a:solidFill>
                  <a:srgbClr val="FF0000"/>
                </a:solidFill>
                <a:latin typeface="楷体_GB2312" pitchFamily="49" charset="-122"/>
              </a:rPr>
              <a:t>形式描述</a:t>
            </a:r>
            <a:r>
              <a:rPr lang="zh-CN" altLang="en-US" sz="2400" smtClean="0">
                <a:latin typeface="楷体_GB2312" pitchFamily="49" charset="-122"/>
              </a:rPr>
              <a:t>入手，为语法分析器的</a:t>
            </a:r>
            <a:r>
              <a:rPr lang="zh-CN" altLang="en-US" sz="2400" smtClean="0">
                <a:solidFill>
                  <a:srgbClr val="FF0000"/>
                </a:solidFill>
                <a:latin typeface="楷体_GB2312" pitchFamily="49" charset="-122"/>
              </a:rPr>
              <a:t>自动生成</a:t>
            </a:r>
            <a:r>
              <a:rPr lang="zh-CN" altLang="en-US" sz="2400" smtClean="0">
                <a:latin typeface="楷体_GB2312" pitchFamily="49" charset="-122"/>
              </a:rPr>
              <a:t>提供了前提和基础</a:t>
            </a:r>
          </a:p>
          <a:p>
            <a:pPr marL="0" indent="0" eaLnBrk="1" hangingPunct="1">
              <a:lnSpc>
                <a:spcPct val="120000"/>
              </a:lnSpc>
            </a:pPr>
            <a:r>
              <a:rPr lang="zh-CN" altLang="en-US" sz="2800" smtClean="0">
                <a:solidFill>
                  <a:srgbClr val="0000FF"/>
                </a:solidFill>
                <a:latin typeface="楷体_GB2312" pitchFamily="49" charset="-122"/>
              </a:rPr>
              <a:t>分析器根据当前的状态，并至多向前查看</a:t>
            </a:r>
            <a:r>
              <a:rPr lang="en-US" altLang="zh-CN" sz="2800" smtClean="0">
                <a:solidFill>
                  <a:srgbClr val="0000FF"/>
                </a:solidFill>
                <a:latin typeface="楷体_GB2312" pitchFamily="49" charset="-122"/>
              </a:rPr>
              <a:t>k</a:t>
            </a:r>
            <a:r>
              <a:rPr lang="zh-CN" altLang="en-US" sz="2800" smtClean="0">
                <a:solidFill>
                  <a:srgbClr val="0000FF"/>
                </a:solidFill>
                <a:latin typeface="楷体_GB2312" pitchFamily="49" charset="-122"/>
              </a:rPr>
              <a:t>个输入符号，就可以确定是否找到了句柄，如果找到了句柄，则按相应的产生式归约，如果未找到句柄则移进输入符号，并进入相应的状态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59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35971">
                                            <p:txEl>
                                              <p:pRg st="0" end="0"/>
                                            </p:txEl>
                                          </p:spTgt>
                                        </p:tgtEl>
                                        <p:attrNameLst>
                                          <p:attrName>style.visibility</p:attrName>
                                        </p:attrNameLst>
                                      </p:cBhvr>
                                      <p:to>
                                        <p:strVal val="visible"/>
                                      </p:to>
                                    </p:set>
                                    <p:animEffect transition="in" filter="blinds(horizontal)">
                                      <p:cBhvr>
                                        <p:cTn id="11" dur="500"/>
                                        <p:tgtEl>
                                          <p:spTgt spid="1235971">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par>
                                <p:cTn id="12" presetID="3" presetClass="entr" presetSubtype="10" fill="hold" grpId="0" nodeType="withEffect">
                                  <p:stCondLst>
                                    <p:cond delay="0"/>
                                  </p:stCondLst>
                                  <p:childTnLst>
                                    <p:set>
                                      <p:cBhvr>
                                        <p:cTn id="13" dur="1" fill="hold">
                                          <p:stCondLst>
                                            <p:cond delay="0"/>
                                          </p:stCondLst>
                                        </p:cTn>
                                        <p:tgtEl>
                                          <p:spTgt spid="1235971">
                                            <p:txEl>
                                              <p:pRg st="1" end="1"/>
                                            </p:txEl>
                                          </p:spTgt>
                                        </p:tgtEl>
                                        <p:attrNameLst>
                                          <p:attrName>style.visibility</p:attrName>
                                        </p:attrNameLst>
                                      </p:cBhvr>
                                      <p:to>
                                        <p:strVal val="visible"/>
                                      </p:to>
                                    </p:set>
                                    <p:animEffect transition="in" filter="blinds(horizontal)">
                                      <p:cBhvr>
                                        <p:cTn id="14" dur="500"/>
                                        <p:tgtEl>
                                          <p:spTgt spid="1235971">
                                            <p:txEl>
                                              <p:pRg st="1" end="1"/>
                                            </p:txEl>
                                          </p:spTgt>
                                        </p:tgtEl>
                                      </p:cBhvr>
                                    </p:animEffect>
                                  </p:childTnLst>
                                  <p:subTnLst>
                                    <p:audio>
                                      <p:cMediaNode>
                                        <p:cTn display="0" masterRel="sameClick">
                                          <p:stCondLst>
                                            <p:cond evt="begin" delay="0">
                                              <p:tn val="12"/>
                                            </p:cond>
                                          </p:stCondLst>
                                          <p:endCondLst>
                                            <p:cond evt="onStopAudio" delay="0">
                                              <p:tgtEl>
                                                <p:sldTgt/>
                                              </p:tgtEl>
                                            </p:cond>
                                          </p:endCondLst>
                                        </p:cTn>
                                        <p:tgtEl>
                                          <p:sndTgt r:embed="rId2" name="TYPE.WAV"/>
                                        </p:tgtEl>
                                      </p:cMediaNode>
                                    </p:audio>
                                  </p:subTnLst>
                                </p:cTn>
                              </p:par>
                              <p:par>
                                <p:cTn id="15" presetID="3" presetClass="entr" presetSubtype="10" fill="hold" grpId="0" nodeType="withEffect">
                                  <p:stCondLst>
                                    <p:cond delay="0"/>
                                  </p:stCondLst>
                                  <p:childTnLst>
                                    <p:set>
                                      <p:cBhvr>
                                        <p:cTn id="16" dur="1" fill="hold">
                                          <p:stCondLst>
                                            <p:cond delay="0"/>
                                          </p:stCondLst>
                                        </p:cTn>
                                        <p:tgtEl>
                                          <p:spTgt spid="1235971">
                                            <p:txEl>
                                              <p:pRg st="2" end="2"/>
                                            </p:txEl>
                                          </p:spTgt>
                                        </p:tgtEl>
                                        <p:attrNameLst>
                                          <p:attrName>style.visibility</p:attrName>
                                        </p:attrNameLst>
                                      </p:cBhvr>
                                      <p:to>
                                        <p:strVal val="visible"/>
                                      </p:to>
                                    </p:set>
                                    <p:animEffect transition="in" filter="blinds(horizontal)">
                                      <p:cBhvr>
                                        <p:cTn id="17" dur="500"/>
                                        <p:tgtEl>
                                          <p:spTgt spid="1235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par>
                                <p:cTn id="18" presetID="3" presetClass="entr" presetSubtype="10" fill="hold" grpId="0" nodeType="withEffect">
                                  <p:stCondLst>
                                    <p:cond delay="0"/>
                                  </p:stCondLst>
                                  <p:childTnLst>
                                    <p:set>
                                      <p:cBhvr>
                                        <p:cTn id="19" dur="1" fill="hold">
                                          <p:stCondLst>
                                            <p:cond delay="0"/>
                                          </p:stCondLst>
                                        </p:cTn>
                                        <p:tgtEl>
                                          <p:spTgt spid="1235971">
                                            <p:txEl>
                                              <p:pRg st="3" end="3"/>
                                            </p:txEl>
                                          </p:spTgt>
                                        </p:tgtEl>
                                        <p:attrNameLst>
                                          <p:attrName>style.visibility</p:attrName>
                                        </p:attrNameLst>
                                      </p:cBhvr>
                                      <p:to>
                                        <p:strVal val="visible"/>
                                      </p:to>
                                    </p:set>
                                    <p:animEffect transition="in" filter="blinds(horizontal)">
                                      <p:cBhvr>
                                        <p:cTn id="20" dur="500"/>
                                        <p:tgtEl>
                                          <p:spTgt spid="123597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TYPE.WAV"/>
                                        </p:tgtEl>
                                      </p:cMediaNode>
                                    </p:audio>
                                  </p:subTnLst>
                                </p:cTn>
                              </p:par>
                              <p:par>
                                <p:cTn id="21" presetID="3" presetClass="entr" presetSubtype="10" fill="hold" grpId="0" nodeType="withEffect">
                                  <p:stCondLst>
                                    <p:cond delay="0"/>
                                  </p:stCondLst>
                                  <p:childTnLst>
                                    <p:set>
                                      <p:cBhvr>
                                        <p:cTn id="22" dur="1" fill="hold">
                                          <p:stCondLst>
                                            <p:cond delay="0"/>
                                          </p:stCondLst>
                                        </p:cTn>
                                        <p:tgtEl>
                                          <p:spTgt spid="1235971">
                                            <p:txEl>
                                              <p:pRg st="4" end="4"/>
                                            </p:txEl>
                                          </p:spTgt>
                                        </p:tgtEl>
                                        <p:attrNameLst>
                                          <p:attrName>style.visibility</p:attrName>
                                        </p:attrNameLst>
                                      </p:cBhvr>
                                      <p:to>
                                        <p:strVal val="visible"/>
                                      </p:to>
                                    </p:set>
                                    <p:animEffect transition="in" filter="blinds(horizontal)">
                                      <p:cBhvr>
                                        <p:cTn id="23" dur="500"/>
                                        <p:tgtEl>
                                          <p:spTgt spid="123597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35971">
                                            <p:txEl>
                                              <p:pRg st="5" end="5"/>
                                            </p:txEl>
                                          </p:spTgt>
                                        </p:tgtEl>
                                        <p:attrNameLst>
                                          <p:attrName>style.visibility</p:attrName>
                                        </p:attrNameLst>
                                      </p:cBhvr>
                                      <p:to>
                                        <p:strVal val="visible"/>
                                      </p:to>
                                    </p:set>
                                    <p:animEffect transition="in" filter="blinds(horizontal)">
                                      <p:cBhvr>
                                        <p:cTn id="28" dur="500"/>
                                        <p:tgtEl>
                                          <p:spTgt spid="123597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0" grpId="0"/>
      <p:bldP spid="12359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bwMode="auto">
          <a:xfrm>
            <a:off x="395288" y="6408738"/>
            <a:ext cx="2133600" cy="476250"/>
          </a:xfrm>
          <a:noFill/>
          <a:ln>
            <a:miter lim="800000"/>
            <a:headEnd/>
            <a:tailEnd/>
          </a:ln>
        </p:spPr>
        <p:txBody>
          <a:bodyPr anchor="t"/>
          <a:lstStyle/>
          <a:p>
            <a:fld id="{1225B3A2-CD37-4A17-86F9-7A6629B7D6E8}" type="datetime1">
              <a:rPr lang="zh-CN" altLang="en-US" smtClean="0">
                <a:ea typeface="楷体_GB2312" pitchFamily="49" charset="-122"/>
              </a:rPr>
              <a:pPr/>
              <a:t>2022/6/21</a:t>
            </a:fld>
            <a:endParaRPr lang="en-US" altLang="zh-CN" smtClean="0">
              <a:ea typeface="楷体_GB2312" pitchFamily="49" charset="-122"/>
            </a:endParaRPr>
          </a:p>
        </p:txBody>
      </p:sp>
      <p:sp>
        <p:nvSpPr>
          <p:cNvPr id="6758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88E805B9-B4D0-43A0-BB42-16617FFCE593}" type="slidenum">
              <a:rPr lang="en-US" altLang="zh-CN" smtClean="0">
                <a:latin typeface="Arial" pitchFamily="34" charset="0"/>
                <a:ea typeface="楷体_GB2312" pitchFamily="49" charset="-122"/>
              </a:rPr>
              <a:pPr/>
              <a:t>54</a:t>
            </a:fld>
            <a:endParaRPr lang="en-US" altLang="zh-CN" smtClean="0">
              <a:latin typeface="Arial" pitchFamily="34" charset="0"/>
              <a:ea typeface="楷体_GB2312" pitchFamily="49" charset="-122"/>
            </a:endParaRPr>
          </a:p>
        </p:txBody>
      </p:sp>
      <p:sp>
        <p:nvSpPr>
          <p:cNvPr id="67588" name="Rectangle 2"/>
          <p:cNvSpPr>
            <a:spLocks noGrp="1" noChangeArrowheads="1"/>
          </p:cNvSpPr>
          <p:nvPr>
            <p:ph type="title" idx="4294967295"/>
          </p:nvPr>
        </p:nvSpPr>
        <p:spPr>
          <a:xfrm>
            <a:off x="1042988" y="219075"/>
            <a:ext cx="7034212" cy="762000"/>
          </a:xfrm>
        </p:spPr>
        <p:txBody>
          <a:bodyPr lIns="92075" tIns="46038" rIns="92075" bIns="46038" anchor="ctr"/>
          <a:lstStyle/>
          <a:p>
            <a:pPr eaLnBrk="1" hangingPunct="1"/>
            <a:r>
              <a:rPr lang="en-US" altLang="zh-CN" smtClean="0">
                <a:latin typeface="Times New Roman" pitchFamily="18" charset="0"/>
              </a:rPr>
              <a:t>LR</a:t>
            </a:r>
            <a:r>
              <a:rPr lang="zh-CN" altLang="en-US" smtClean="0">
                <a:latin typeface="Times New Roman" pitchFamily="18" charset="0"/>
              </a:rPr>
              <a:t>语法分析器的总体结构</a:t>
            </a:r>
          </a:p>
        </p:txBody>
      </p:sp>
      <p:sp>
        <p:nvSpPr>
          <p:cNvPr id="359429" name="Rectangle 3">
            <a:extLst>
              <a:ext uri="{FF2B5EF4-FFF2-40B4-BE49-F238E27FC236}"/>
            </a:extLst>
          </p:cNvPr>
          <p:cNvSpPr/>
          <p:nvPr/>
        </p:nvSpPr>
        <p:spPr>
          <a:xfrm>
            <a:off x="3806825" y="1341438"/>
            <a:ext cx="3886200" cy="596900"/>
          </a:xfrm>
          <a:prstGeom prst="rect">
            <a:avLst/>
          </a:prstGeom>
          <a:solidFill>
            <a:srgbClr val="E0E8E5"/>
          </a:solidFill>
          <a:ln w="12700" cap="flat" cmpd="sng">
            <a:solidFill>
              <a:schemeClr val="tx1"/>
            </a:solidFill>
            <a:prstDash val="solid"/>
            <a:miter/>
            <a:headEnd type="none" w="med" len="med"/>
            <a:tailEnd type="none" w="med" len="med"/>
          </a:ln>
        </p:spPr>
        <p:txBody>
          <a:bodyPr wrap="none" lIns="92075" tIns="46038" rIns="92075" bIns="46038" anchor="ctr"/>
          <a:lstStyle>
            <a:lvl1pPr>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a</a:t>
            </a:r>
            <a:r>
              <a:rPr kumimoji="0" lang="en-US" altLang="zh-CN" sz="4000" b="1" i="1" baseline="-25000">
                <a:solidFill>
                  <a:srgbClr val="660033"/>
                </a:solidFill>
                <a:effectLst>
                  <a:outerShdw blurRad="38100" dist="38100" dir="2700000" algn="tl">
                    <a:srgbClr val="000000"/>
                  </a:outerShdw>
                </a:effectLst>
              </a:rPr>
              <a:t>1</a:t>
            </a:r>
            <a:r>
              <a:rPr kumimoji="0" lang="en-US" altLang="zh-CN" sz="3200" b="1" i="1">
                <a:solidFill>
                  <a:srgbClr val="660033"/>
                </a:solidFill>
                <a:effectLst>
                  <a:outerShdw blurRad="38100" dist="38100" dir="2700000" algn="tl">
                    <a:srgbClr val="000000"/>
                  </a:outerShdw>
                </a:effectLst>
              </a:rPr>
              <a:t>   …   a</a:t>
            </a:r>
            <a:r>
              <a:rPr kumimoji="0" lang="en-US" altLang="zh-CN" sz="4000" b="1" i="1" baseline="-25000">
                <a:solidFill>
                  <a:srgbClr val="660033"/>
                </a:solidFill>
                <a:effectLst>
                  <a:outerShdw blurRad="38100" dist="38100" dir="2700000" algn="tl">
                    <a:srgbClr val="000000"/>
                  </a:outerShdw>
                </a:effectLst>
              </a:rPr>
              <a:t>i</a:t>
            </a:r>
            <a:r>
              <a:rPr kumimoji="0" lang="en-US" altLang="zh-CN" sz="3200" b="1" i="1">
                <a:solidFill>
                  <a:srgbClr val="660033"/>
                </a:solidFill>
                <a:effectLst>
                  <a:outerShdw blurRad="38100" dist="38100" dir="2700000" algn="tl">
                    <a:srgbClr val="000000"/>
                  </a:outerShdw>
                </a:effectLst>
              </a:rPr>
              <a:t>   …   a</a:t>
            </a:r>
            <a:r>
              <a:rPr kumimoji="0" lang="en-US" altLang="zh-CN" sz="4000" b="1" i="1" baseline="-25000">
                <a:solidFill>
                  <a:srgbClr val="660033"/>
                </a:solidFill>
                <a:effectLst>
                  <a:outerShdw blurRad="38100" dist="38100" dir="2700000" algn="tl">
                    <a:srgbClr val="000000"/>
                  </a:outerShdw>
                </a:effectLst>
              </a:rPr>
              <a:t>n</a:t>
            </a:r>
            <a:r>
              <a:rPr kumimoji="0" lang="en-US" altLang="zh-CN" sz="3200" b="1" i="1">
                <a:solidFill>
                  <a:srgbClr val="660033"/>
                </a:solidFill>
                <a:effectLst>
                  <a:outerShdw blurRad="38100" dist="38100" dir="2700000" algn="tl">
                    <a:srgbClr val="000000"/>
                  </a:outerShdw>
                </a:effectLst>
              </a:rPr>
              <a:t>  #</a:t>
            </a:r>
          </a:p>
        </p:txBody>
      </p:sp>
      <p:sp>
        <p:nvSpPr>
          <p:cNvPr id="359430" name="Rectangle 4">
            <a:extLst>
              <a:ext uri="{FF2B5EF4-FFF2-40B4-BE49-F238E27FC236}"/>
            </a:extLst>
          </p:cNvPr>
          <p:cNvSpPr/>
          <p:nvPr/>
        </p:nvSpPr>
        <p:spPr>
          <a:xfrm>
            <a:off x="3432175" y="2643188"/>
            <a:ext cx="2797175" cy="1435100"/>
          </a:xfrm>
          <a:prstGeom prst="rect">
            <a:avLst/>
          </a:prstGeom>
          <a:solidFill>
            <a:srgbClr val="E0E8E5"/>
          </a:solidFill>
          <a:ln w="12700" cap="flat" cmpd="sng">
            <a:solidFill>
              <a:schemeClr val="tx1"/>
            </a:solidFill>
            <a:prstDash val="solid"/>
            <a:miter/>
            <a:headEnd type="none" w="med" len="med"/>
            <a:tailEnd type="none" w="med" len="med"/>
          </a:ln>
        </p:spPr>
        <p:txBody>
          <a:bodyPr wrap="none" lIns="92075" tIns="46038" rIns="92075" bIns="46038" anchor="ctr"/>
          <a:lstStyle>
            <a:lvl1pPr>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kumimoji="0" lang="en-US" altLang="zh-CN" sz="3200" b="1" noProof="1">
                <a:solidFill>
                  <a:srgbClr val="660033"/>
                </a:solidFill>
                <a:effectLst>
                  <a:outerShdw blurRad="38100" dist="38100" dir="2700000" algn="tl">
                    <a:srgbClr val="000000"/>
                  </a:outerShdw>
                </a:effectLst>
                <a:ea typeface="楷体_GB2312" pitchFamily="49" charset="-122"/>
              </a:rPr>
              <a:t>LR</a:t>
            </a:r>
            <a:r>
              <a:rPr kumimoji="0" lang="zh-CN" altLang="en-US" sz="3200" b="1" noProof="1">
                <a:solidFill>
                  <a:srgbClr val="660033"/>
                </a:solidFill>
                <a:effectLst>
                  <a:outerShdw blurRad="38100" dist="38100" dir="2700000" algn="tl">
                    <a:srgbClr val="000000"/>
                  </a:outerShdw>
                </a:effectLst>
                <a:ea typeface="楷体_GB2312" pitchFamily="49" charset="-122"/>
              </a:rPr>
              <a:t>分析程序</a:t>
            </a:r>
            <a:endParaRPr kumimoji="0" lang="zh-CN" altLang="en-US" sz="3200" b="1" noProof="1">
              <a:solidFill>
                <a:srgbClr val="660033"/>
              </a:solidFill>
              <a:effectLst>
                <a:outerShdw blurRad="38100" dist="38100" dir="2700000" algn="tl">
                  <a:srgbClr val="000000"/>
                </a:outerShdw>
              </a:effectLst>
            </a:endParaRPr>
          </a:p>
        </p:txBody>
      </p:sp>
      <p:sp>
        <p:nvSpPr>
          <p:cNvPr id="359431" name="Rectangle 5"/>
          <p:cNvSpPr>
            <a:spLocks noChangeArrowheads="1"/>
          </p:cNvSpPr>
          <p:nvPr/>
        </p:nvSpPr>
        <p:spPr bwMode="auto">
          <a:xfrm>
            <a:off x="2989263" y="5046663"/>
            <a:ext cx="1943100" cy="901700"/>
          </a:xfrm>
          <a:prstGeom prst="rect">
            <a:avLst/>
          </a:prstGeom>
          <a:solidFill>
            <a:srgbClr val="E0E8E5"/>
          </a:solidFill>
          <a:ln w="12700">
            <a:solidFill>
              <a:schemeClr val="tx1"/>
            </a:solidFill>
            <a:miter lim="800000"/>
            <a:headEnd/>
            <a:tailEnd/>
          </a:ln>
        </p:spPr>
        <p:txBody>
          <a:bodyPr wrap="none" lIns="92075" tIns="46038" rIns="92075" bIns="46038" anchor="ctr"/>
          <a:lstStyle/>
          <a:p>
            <a:pPr algn="ctr">
              <a:buFont typeface="Arial" pitchFamily="34" charset="0"/>
              <a:buNone/>
            </a:pPr>
            <a:r>
              <a:rPr lang="zh-CN" altLang="en-US" sz="2800" b="1">
                <a:solidFill>
                  <a:srgbClr val="660033"/>
                </a:solidFill>
                <a:ea typeface="楷体_GB2312" pitchFamily="49" charset="-122"/>
              </a:rPr>
              <a:t>动作表</a:t>
            </a:r>
          </a:p>
          <a:p>
            <a:pPr algn="ctr">
              <a:buFont typeface="Arial" pitchFamily="34" charset="0"/>
              <a:buNone/>
            </a:pPr>
            <a:r>
              <a:rPr lang="en-US" altLang="zh-CN" sz="2800" b="1">
                <a:solidFill>
                  <a:srgbClr val="660033"/>
                </a:solidFill>
                <a:ea typeface="楷体_GB2312" pitchFamily="49" charset="-122"/>
              </a:rPr>
              <a:t>action</a:t>
            </a:r>
          </a:p>
        </p:txBody>
      </p:sp>
      <p:sp>
        <p:nvSpPr>
          <p:cNvPr id="359432" name="Rectangle 6">
            <a:extLst>
              <a:ext uri="{FF2B5EF4-FFF2-40B4-BE49-F238E27FC236}"/>
            </a:extLst>
          </p:cNvPr>
          <p:cNvSpPr/>
          <p:nvPr/>
        </p:nvSpPr>
        <p:spPr>
          <a:xfrm>
            <a:off x="4949825" y="5048250"/>
            <a:ext cx="1709738" cy="901700"/>
          </a:xfrm>
          <a:prstGeom prst="rect">
            <a:avLst/>
          </a:prstGeom>
          <a:solidFill>
            <a:srgbClr val="E0E8E5"/>
          </a:solidFill>
          <a:ln w="12700" cap="flat" cmpd="sng">
            <a:solidFill>
              <a:schemeClr val="tx1"/>
            </a:solidFill>
            <a:prstDash val="solid"/>
            <a:miter/>
            <a:headEnd type="none" w="med" len="med"/>
            <a:tailEnd type="none" w="med" len="med"/>
          </a:ln>
        </p:spPr>
        <p:txBody>
          <a:bodyPr wrap="none" lIns="92075" tIns="46038" rIns="92075" bIns="46038" anchor="ctr"/>
          <a:lstStyle>
            <a:lvl1pPr>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kumimoji="0" lang="zh-CN" altLang="en-US" sz="2800">
                <a:solidFill>
                  <a:srgbClr val="660033"/>
                </a:solidFill>
                <a:effectLst>
                  <a:outerShdw blurRad="38100" dist="38100" dir="2700000" algn="tl">
                    <a:srgbClr val="000000"/>
                  </a:outerShdw>
                </a:effectLst>
              </a:rPr>
              <a:t>转移表</a:t>
            </a:r>
          </a:p>
          <a:p>
            <a:pPr algn="ctr">
              <a:buFont typeface="Arial" panose="020B0604020202020204" pitchFamily="34" charset="0"/>
              <a:buNone/>
              <a:defRPr/>
            </a:pPr>
            <a:r>
              <a:rPr kumimoji="0" lang="en-US" altLang="zh-CN" sz="2800">
                <a:solidFill>
                  <a:srgbClr val="660033"/>
                </a:solidFill>
                <a:effectLst>
                  <a:outerShdw blurRad="38100" dist="38100" dir="2700000" algn="tl">
                    <a:srgbClr val="000000"/>
                  </a:outerShdw>
                </a:effectLst>
              </a:rPr>
              <a:t>goto</a:t>
            </a:r>
          </a:p>
        </p:txBody>
      </p:sp>
      <p:sp>
        <p:nvSpPr>
          <p:cNvPr id="1236999" name="Rectangle 7">
            <a:extLst>
              <a:ext uri="{FF2B5EF4-FFF2-40B4-BE49-F238E27FC236}"/>
            </a:extLst>
          </p:cNvPr>
          <p:cNvSpPr>
            <a:spLocks noChangeArrowheads="1"/>
          </p:cNvSpPr>
          <p:nvPr/>
        </p:nvSpPr>
        <p:spPr bwMode="auto">
          <a:xfrm>
            <a:off x="7540625" y="2789238"/>
            <a:ext cx="1352550" cy="946150"/>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kumimoji="0" lang="zh-CN" altLang="en-US" sz="2800" b="1">
                <a:effectLst>
                  <a:outerShdw blurRad="38100" dist="38100" dir="2700000" algn="tl">
                    <a:srgbClr val="C0C0C0"/>
                  </a:outerShdw>
                </a:effectLst>
              </a:rPr>
              <a:t>产生式</a:t>
            </a:r>
          </a:p>
          <a:p>
            <a:pPr algn="ctr">
              <a:buFont typeface="Arial" panose="020B0604020202020204" pitchFamily="34" charset="0"/>
              <a:buNone/>
              <a:defRPr/>
            </a:pPr>
            <a:r>
              <a:rPr kumimoji="0" lang="zh-CN" altLang="en-US" sz="2800" b="1">
                <a:effectLst>
                  <a:outerShdw blurRad="38100" dist="38100" dir="2700000" algn="tl">
                    <a:srgbClr val="C0C0C0"/>
                  </a:outerShdw>
                </a:effectLst>
              </a:rPr>
              <a:t>序列</a:t>
            </a:r>
          </a:p>
        </p:txBody>
      </p:sp>
      <p:sp>
        <p:nvSpPr>
          <p:cNvPr id="67594" name="Rectangle 8"/>
          <p:cNvSpPr>
            <a:spLocks noChangeArrowheads="1"/>
          </p:cNvSpPr>
          <p:nvPr/>
        </p:nvSpPr>
        <p:spPr bwMode="auto">
          <a:xfrm>
            <a:off x="214313" y="2079625"/>
            <a:ext cx="2127250" cy="519113"/>
          </a:xfrm>
          <a:prstGeom prst="rect">
            <a:avLst/>
          </a:prstGeom>
          <a:noFill/>
          <a:ln w="9525">
            <a:noFill/>
            <a:miter lim="800000"/>
            <a:headEnd/>
            <a:tailEnd/>
          </a:ln>
        </p:spPr>
        <p:txBody>
          <a:bodyPr lIns="92075" tIns="46038" rIns="92075" bIns="46038">
            <a:spAutoFit/>
          </a:bodyPr>
          <a:lstStyle/>
          <a:p>
            <a:pPr>
              <a:buFont typeface="Arial" pitchFamily="34" charset="0"/>
              <a:buNone/>
            </a:pPr>
            <a:r>
              <a:rPr lang="zh-CN" altLang="en-US" sz="2800" b="1">
                <a:ea typeface="楷体_GB2312" pitchFamily="49" charset="-122"/>
              </a:rPr>
              <a:t>状态</a:t>
            </a:r>
            <a:r>
              <a:rPr lang="en-US" altLang="zh-CN" sz="2800" b="1">
                <a:ea typeface="楷体_GB2312" pitchFamily="49" charset="-122"/>
              </a:rPr>
              <a:t>/</a:t>
            </a:r>
            <a:r>
              <a:rPr lang="zh-CN" altLang="en-US" sz="2800" b="1">
                <a:ea typeface="楷体_GB2312" pitchFamily="49" charset="-122"/>
              </a:rPr>
              <a:t>符号栈</a:t>
            </a:r>
          </a:p>
        </p:txBody>
      </p:sp>
      <p:sp>
        <p:nvSpPr>
          <p:cNvPr id="67595" name="Rectangle 9"/>
          <p:cNvSpPr>
            <a:spLocks noChangeArrowheads="1"/>
          </p:cNvSpPr>
          <p:nvPr/>
        </p:nvSpPr>
        <p:spPr bwMode="auto">
          <a:xfrm>
            <a:off x="1692275" y="1341438"/>
            <a:ext cx="2016125" cy="519112"/>
          </a:xfrm>
          <a:prstGeom prst="rect">
            <a:avLst/>
          </a:prstGeom>
          <a:noFill/>
          <a:ln w="9525">
            <a:noFill/>
            <a:miter lim="800000"/>
            <a:headEnd/>
            <a:tailEnd/>
          </a:ln>
        </p:spPr>
        <p:txBody>
          <a:bodyPr lIns="92075" tIns="46038" rIns="92075" bIns="46038">
            <a:spAutoFit/>
          </a:bodyPr>
          <a:lstStyle/>
          <a:p>
            <a:pPr>
              <a:buFont typeface="Arial" pitchFamily="34" charset="0"/>
              <a:buNone/>
            </a:pPr>
            <a:r>
              <a:rPr lang="zh-CN" altLang="en-US" sz="2800" b="1">
                <a:ea typeface="楷体_GB2312" pitchFamily="49" charset="-122"/>
              </a:rPr>
              <a:t>输入缓冲区</a:t>
            </a:r>
          </a:p>
        </p:txBody>
      </p:sp>
      <p:grpSp>
        <p:nvGrpSpPr>
          <p:cNvPr id="2" name="Group 10"/>
          <p:cNvGrpSpPr>
            <a:grpSpLocks/>
          </p:cNvGrpSpPr>
          <p:nvPr/>
        </p:nvGrpSpPr>
        <p:grpSpPr bwMode="auto">
          <a:xfrm>
            <a:off x="2557463" y="4759325"/>
            <a:ext cx="6027737" cy="1511300"/>
            <a:chOff x="1496" y="3124"/>
            <a:chExt cx="3797" cy="952"/>
          </a:xfrm>
        </p:grpSpPr>
        <p:sp>
          <p:nvSpPr>
            <p:cNvPr id="67604" name="Rectangle 11"/>
            <p:cNvSpPr>
              <a:spLocks noChangeArrowheads="1"/>
            </p:cNvSpPr>
            <p:nvPr/>
          </p:nvSpPr>
          <p:spPr bwMode="auto">
            <a:xfrm>
              <a:off x="1496" y="3124"/>
              <a:ext cx="3064" cy="952"/>
            </a:xfrm>
            <a:prstGeom prst="rect">
              <a:avLst/>
            </a:prstGeom>
            <a:noFill/>
            <a:ln w="19050">
              <a:solidFill>
                <a:schemeClr val="tx1"/>
              </a:solidFill>
              <a:miter lim="800000"/>
              <a:headEnd/>
              <a:tailEnd/>
            </a:ln>
          </p:spPr>
          <p:txBody>
            <a:bodyPr wrap="none" anchor="ctr"/>
            <a:lstStyle/>
            <a:p>
              <a:pPr eaLnBrk="1" hangingPunct="1">
                <a:buFont typeface="Arial" pitchFamily="34" charset="0"/>
                <a:buNone/>
              </a:pPr>
              <a:endParaRPr lang="zh-CN" altLang="en-US" sz="2400">
                <a:ea typeface="楷体_GB2312" pitchFamily="49" charset="-122"/>
              </a:endParaRPr>
            </a:p>
          </p:txBody>
        </p:sp>
        <p:sp>
          <p:nvSpPr>
            <p:cNvPr id="67605" name="Rectangle 12"/>
            <p:cNvSpPr>
              <a:spLocks noChangeArrowheads="1"/>
            </p:cNvSpPr>
            <p:nvPr/>
          </p:nvSpPr>
          <p:spPr bwMode="auto">
            <a:xfrm>
              <a:off x="4502" y="3225"/>
              <a:ext cx="791" cy="327"/>
            </a:xfrm>
            <a:prstGeom prst="rect">
              <a:avLst/>
            </a:prstGeom>
            <a:noFill/>
            <a:ln w="9525">
              <a:noFill/>
              <a:miter lim="800000"/>
              <a:headEnd/>
              <a:tailEnd/>
            </a:ln>
          </p:spPr>
          <p:txBody>
            <a:bodyPr wrap="none" lIns="92075" tIns="46038" rIns="92075" bIns="46038">
              <a:spAutoFit/>
            </a:bodyPr>
            <a:lstStyle/>
            <a:p>
              <a:pPr>
                <a:buFont typeface="Arial" pitchFamily="34" charset="0"/>
                <a:buNone/>
              </a:pPr>
              <a:r>
                <a:rPr lang="zh-CN" altLang="en-US" sz="2800" b="1">
                  <a:ea typeface="楷体_GB2312" pitchFamily="49" charset="-122"/>
                </a:rPr>
                <a:t>分析表</a:t>
              </a:r>
            </a:p>
          </p:txBody>
        </p:sp>
      </p:grpSp>
      <p:sp>
        <p:nvSpPr>
          <p:cNvPr id="359437" name="Rectangle 13">
            <a:extLst>
              <a:ext uri="{FF2B5EF4-FFF2-40B4-BE49-F238E27FC236}"/>
            </a:extLst>
          </p:cNvPr>
          <p:cNvSpPr/>
          <p:nvPr/>
        </p:nvSpPr>
        <p:spPr>
          <a:xfrm>
            <a:off x="225425" y="2713038"/>
            <a:ext cx="977900" cy="3568700"/>
          </a:xfrm>
          <a:prstGeom prst="rect">
            <a:avLst/>
          </a:prstGeom>
          <a:solidFill>
            <a:srgbClr val="E0E8E5"/>
          </a:solidFill>
          <a:ln w="12700" cap="flat" cmpd="sng">
            <a:solidFill>
              <a:schemeClr val="tx1"/>
            </a:solidFill>
            <a:prstDash val="solid"/>
            <a:miter/>
            <a:headEnd type="none" w="med" len="med"/>
            <a:tailEnd type="none" w="med" len="med"/>
          </a:ln>
        </p:spPr>
        <p:txBody>
          <a:bodyPr wrap="none" lIns="92075" tIns="46038" rIns="92075" bIns="46038" anchor="ctr"/>
          <a:lstStyle>
            <a:lvl1pPr>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S</a:t>
            </a:r>
            <a:r>
              <a:rPr kumimoji="0" lang="en-US" altLang="zh-CN" sz="4000" b="1" i="1" baseline="-25000">
                <a:solidFill>
                  <a:srgbClr val="660033"/>
                </a:solidFill>
                <a:effectLst>
                  <a:outerShdw blurRad="38100" dist="38100" dir="2700000" algn="tl">
                    <a:srgbClr val="000000"/>
                  </a:outerShdw>
                </a:effectLst>
              </a:rPr>
              <a:t>m</a:t>
            </a:r>
          </a:p>
          <a:p>
            <a:pPr algn="ctr">
              <a:lnSpc>
                <a:spcPct val="90000"/>
              </a:lnSpc>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S</a:t>
            </a:r>
            <a:r>
              <a:rPr kumimoji="0" lang="en-US" altLang="zh-CN" sz="4000" b="1" i="1" baseline="-25000">
                <a:solidFill>
                  <a:srgbClr val="660033"/>
                </a:solidFill>
                <a:effectLst>
                  <a:outerShdw blurRad="38100" dist="38100" dir="2700000" algn="tl">
                    <a:srgbClr val="000000"/>
                  </a:outerShdw>
                </a:effectLst>
              </a:rPr>
              <a:t>m-1</a:t>
            </a:r>
          </a:p>
          <a:p>
            <a:pPr algn="ctr">
              <a:lnSpc>
                <a:spcPct val="90000"/>
              </a:lnSpc>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a:t>
            </a:r>
          </a:p>
          <a:p>
            <a:pPr algn="ctr">
              <a:lnSpc>
                <a:spcPct val="90000"/>
              </a:lnSpc>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a:t>
            </a:r>
          </a:p>
          <a:p>
            <a:pPr algn="ctr">
              <a:lnSpc>
                <a:spcPct val="90000"/>
              </a:lnSpc>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a:t>
            </a:r>
          </a:p>
          <a:p>
            <a:pPr algn="ctr">
              <a:lnSpc>
                <a:spcPct val="90000"/>
              </a:lnSpc>
              <a:buFont typeface="Arial" panose="020B0604020202020204" pitchFamily="34" charset="0"/>
              <a:buNone/>
              <a:defRPr/>
            </a:pPr>
            <a:r>
              <a:rPr kumimoji="0" lang="en-US" altLang="zh-CN" sz="3200" b="1" i="1">
                <a:solidFill>
                  <a:srgbClr val="660033"/>
                </a:solidFill>
                <a:effectLst>
                  <a:outerShdw blurRad="38100" dist="38100" dir="2700000" algn="tl">
                    <a:srgbClr val="000000"/>
                  </a:outerShdw>
                </a:effectLst>
              </a:rPr>
              <a:t>S</a:t>
            </a:r>
            <a:r>
              <a:rPr kumimoji="0" lang="en-US" altLang="zh-CN" sz="3200" b="1" i="1" baseline="-25000">
                <a:solidFill>
                  <a:srgbClr val="660033"/>
                </a:solidFill>
                <a:effectLst>
                  <a:outerShdw blurRad="38100" dist="38100" dir="2700000" algn="tl">
                    <a:srgbClr val="000000"/>
                  </a:outerShdw>
                </a:effectLst>
              </a:rPr>
              <a:t>1</a:t>
            </a:r>
          </a:p>
          <a:p>
            <a:pPr algn="ctr">
              <a:lnSpc>
                <a:spcPct val="90000"/>
              </a:lnSpc>
              <a:buFont typeface="Arial" panose="020B0604020202020204" pitchFamily="34" charset="0"/>
              <a:buNone/>
              <a:defRPr/>
            </a:pPr>
            <a:r>
              <a:rPr kumimoji="0" lang="en-US" altLang="zh-CN" sz="3200" b="1" i="1">
                <a:solidFill>
                  <a:srgbClr val="FF0066"/>
                </a:solidFill>
                <a:effectLst>
                  <a:outerShdw blurRad="38100" dist="38100" dir="2700000" algn="tl">
                    <a:srgbClr val="000000"/>
                  </a:outerShdw>
                </a:effectLst>
              </a:rPr>
              <a:t>S</a:t>
            </a:r>
            <a:r>
              <a:rPr kumimoji="0" lang="en-US" altLang="zh-CN" sz="4000" b="1" i="1" baseline="-25000">
                <a:solidFill>
                  <a:srgbClr val="FF0066"/>
                </a:solidFill>
                <a:effectLst>
                  <a:outerShdw blurRad="38100" dist="38100" dir="2700000" algn="tl">
                    <a:srgbClr val="000000"/>
                  </a:outerShdw>
                </a:effectLst>
              </a:rPr>
              <a:t>0</a:t>
            </a:r>
          </a:p>
        </p:txBody>
      </p:sp>
      <p:sp>
        <p:nvSpPr>
          <p:cNvPr id="359438" name="Rectangle 14">
            <a:extLst>
              <a:ext uri="{FF2B5EF4-FFF2-40B4-BE49-F238E27FC236}"/>
            </a:extLst>
          </p:cNvPr>
          <p:cNvSpPr/>
          <p:nvPr/>
        </p:nvSpPr>
        <p:spPr>
          <a:xfrm>
            <a:off x="1222375" y="2713038"/>
            <a:ext cx="977900" cy="3575050"/>
          </a:xfrm>
          <a:prstGeom prst="rect">
            <a:avLst/>
          </a:prstGeom>
          <a:solidFill>
            <a:srgbClr val="E0E8E5"/>
          </a:solidFill>
          <a:ln w="12700" cap="flat" cmpd="sng">
            <a:solidFill>
              <a:schemeClr val="tx1"/>
            </a:solidFill>
            <a:prstDash val="solid"/>
            <a:miter/>
            <a:headEnd type="none" w="med" len="med"/>
            <a:tailEnd type="none" w="med" len="med"/>
          </a:ln>
        </p:spPr>
        <p:txBody>
          <a:bodyPr wrap="none" lIns="92075" tIns="46038" rIns="92075" bIns="46038" anchor="ctr"/>
          <a:lstStyle>
            <a:lvl1pPr>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Arial" panose="020B0604020202020204" pitchFamily="34" charset="0"/>
              <a:buNone/>
              <a:defRPr/>
            </a:pPr>
            <a:r>
              <a:rPr kumimoji="0" lang="en-US" altLang="zh-CN" sz="3200" b="1" i="1">
                <a:effectLst>
                  <a:outerShdw blurRad="38100" dist="38100" dir="2700000" algn="tl">
                    <a:srgbClr val="FFFFFF"/>
                  </a:outerShdw>
                </a:effectLst>
              </a:rPr>
              <a:t>X</a:t>
            </a:r>
            <a:r>
              <a:rPr kumimoji="0" lang="en-US" altLang="zh-CN" sz="4000" b="1" i="1" baseline="-25000">
                <a:effectLst>
                  <a:outerShdw blurRad="38100" dist="38100" dir="2700000" algn="tl">
                    <a:srgbClr val="FFFFFF"/>
                  </a:outerShdw>
                </a:effectLst>
              </a:rPr>
              <a:t>m</a:t>
            </a:r>
          </a:p>
          <a:p>
            <a:pPr algn="ctr">
              <a:lnSpc>
                <a:spcPct val="90000"/>
              </a:lnSpc>
              <a:buFont typeface="Arial" panose="020B0604020202020204" pitchFamily="34" charset="0"/>
              <a:buNone/>
              <a:defRPr/>
            </a:pPr>
            <a:r>
              <a:rPr kumimoji="0" lang="en-US" altLang="zh-CN" sz="3200" b="1" i="1">
                <a:effectLst>
                  <a:outerShdw blurRad="38100" dist="38100" dir="2700000" algn="tl">
                    <a:srgbClr val="FFFFFF"/>
                  </a:outerShdw>
                </a:effectLst>
              </a:rPr>
              <a:t>X</a:t>
            </a:r>
            <a:r>
              <a:rPr kumimoji="0" lang="en-US" altLang="zh-CN" sz="4000" b="1" i="1" baseline="-25000">
                <a:effectLst>
                  <a:outerShdw blurRad="38100" dist="38100" dir="2700000" algn="tl">
                    <a:srgbClr val="FFFFFF"/>
                  </a:outerShdw>
                </a:effectLst>
              </a:rPr>
              <a:t>m-1</a:t>
            </a:r>
          </a:p>
          <a:p>
            <a:pPr algn="ctr">
              <a:lnSpc>
                <a:spcPct val="90000"/>
              </a:lnSpc>
              <a:buFont typeface="Arial" panose="020B0604020202020204" pitchFamily="34" charset="0"/>
              <a:buNone/>
              <a:defRPr/>
            </a:pPr>
            <a:r>
              <a:rPr kumimoji="0" lang="en-US" altLang="zh-CN" sz="3200" b="1" i="1">
                <a:effectLst>
                  <a:outerShdw blurRad="38100" dist="38100" dir="2700000" algn="tl">
                    <a:srgbClr val="FFFFFF"/>
                  </a:outerShdw>
                </a:effectLst>
              </a:rPr>
              <a:t>…</a:t>
            </a:r>
          </a:p>
          <a:p>
            <a:pPr algn="ctr">
              <a:lnSpc>
                <a:spcPct val="90000"/>
              </a:lnSpc>
              <a:buFont typeface="Arial" panose="020B0604020202020204" pitchFamily="34" charset="0"/>
              <a:buNone/>
              <a:defRPr/>
            </a:pPr>
            <a:r>
              <a:rPr kumimoji="0" lang="en-US" altLang="zh-CN" sz="3200" b="1" i="1">
                <a:effectLst>
                  <a:outerShdw blurRad="38100" dist="38100" dir="2700000" algn="tl">
                    <a:srgbClr val="FFFFFF"/>
                  </a:outerShdw>
                </a:effectLst>
              </a:rPr>
              <a:t>…</a:t>
            </a:r>
          </a:p>
          <a:p>
            <a:pPr algn="ctr">
              <a:lnSpc>
                <a:spcPct val="90000"/>
              </a:lnSpc>
              <a:buFont typeface="Arial" panose="020B0604020202020204" pitchFamily="34" charset="0"/>
              <a:buNone/>
              <a:defRPr/>
            </a:pPr>
            <a:r>
              <a:rPr kumimoji="0" lang="en-US" altLang="zh-CN" sz="3200" b="1" i="1">
                <a:effectLst>
                  <a:outerShdw blurRad="38100" dist="38100" dir="2700000" algn="tl">
                    <a:srgbClr val="FFFFFF"/>
                  </a:outerShdw>
                </a:effectLst>
              </a:rPr>
              <a:t>…</a:t>
            </a:r>
          </a:p>
          <a:p>
            <a:pPr algn="ctr">
              <a:lnSpc>
                <a:spcPct val="90000"/>
              </a:lnSpc>
              <a:buFont typeface="Arial" panose="020B0604020202020204" pitchFamily="34" charset="0"/>
              <a:buNone/>
              <a:defRPr/>
            </a:pPr>
            <a:r>
              <a:rPr kumimoji="0" lang="en-US" altLang="zh-CN" sz="3200" b="1" i="1">
                <a:effectLst>
                  <a:outerShdw blurRad="38100" dist="38100" dir="2700000" algn="tl">
                    <a:srgbClr val="FFFFFF"/>
                  </a:outerShdw>
                </a:effectLst>
              </a:rPr>
              <a:t>X</a:t>
            </a:r>
            <a:r>
              <a:rPr kumimoji="0" lang="en-US" altLang="zh-CN" sz="3200" b="1" i="1" baseline="-25000">
                <a:effectLst>
                  <a:outerShdw blurRad="38100" dist="38100" dir="2700000" algn="tl">
                    <a:srgbClr val="FFFFFF"/>
                  </a:outerShdw>
                </a:effectLst>
              </a:rPr>
              <a:t>1</a:t>
            </a:r>
          </a:p>
          <a:p>
            <a:pPr algn="ctr">
              <a:lnSpc>
                <a:spcPct val="90000"/>
              </a:lnSpc>
              <a:buFont typeface="Arial" panose="020B0604020202020204" pitchFamily="34" charset="0"/>
              <a:buNone/>
              <a:defRPr/>
            </a:pPr>
            <a:r>
              <a:rPr kumimoji="0" lang="en-US" altLang="zh-CN" sz="3200" b="1" i="1">
                <a:solidFill>
                  <a:srgbClr val="FF0066"/>
                </a:solidFill>
                <a:effectLst>
                  <a:outerShdw blurRad="38100" dist="38100" dir="2700000" algn="tl">
                    <a:srgbClr val="000000"/>
                  </a:outerShdw>
                </a:effectLst>
              </a:rPr>
              <a:t>#</a:t>
            </a:r>
          </a:p>
        </p:txBody>
      </p:sp>
      <p:sp>
        <p:nvSpPr>
          <p:cNvPr id="359439" name="AutoShape 15"/>
          <p:cNvSpPr>
            <a:spLocks noChangeArrowheads="1"/>
          </p:cNvSpPr>
          <p:nvPr/>
        </p:nvSpPr>
        <p:spPr bwMode="auto">
          <a:xfrm rot="-10720201">
            <a:off x="2281238" y="3016250"/>
            <a:ext cx="1143000" cy="381000"/>
          </a:xfrm>
          <a:prstGeom prst="rightArrow">
            <a:avLst>
              <a:gd name="adj1" fmla="val 50000"/>
              <a:gd name="adj2" fmla="val 75000"/>
            </a:avLst>
          </a:prstGeom>
          <a:solidFill>
            <a:srgbClr val="E0E8E5"/>
          </a:solidFill>
          <a:ln w="12700">
            <a:solidFill>
              <a:schemeClr val="tx1"/>
            </a:solidFill>
            <a:miter lim="800000"/>
            <a:headEnd type="none" w="sm" len="sm"/>
            <a:tailEnd type="none" w="sm" len="sm"/>
          </a:ln>
        </p:spPr>
        <p:txBody>
          <a:bodyPr rot="10800000" wrap="none" anchor="ctr"/>
          <a:lstStyle/>
          <a:p>
            <a:pPr eaLnBrk="1" hangingPunct="1">
              <a:buFont typeface="Arial" pitchFamily="34" charset="0"/>
              <a:buNone/>
            </a:pPr>
            <a:endParaRPr lang="zh-CN" altLang="en-US" sz="2400">
              <a:ea typeface="楷体_GB2312" pitchFamily="49" charset="-122"/>
            </a:endParaRPr>
          </a:p>
        </p:txBody>
      </p:sp>
      <p:sp>
        <p:nvSpPr>
          <p:cNvPr id="359440" name="AutoShape 16"/>
          <p:cNvSpPr>
            <a:spLocks noChangeArrowheads="1"/>
          </p:cNvSpPr>
          <p:nvPr/>
        </p:nvSpPr>
        <p:spPr bwMode="auto">
          <a:xfrm rot="-10724510">
            <a:off x="5254625" y="1951038"/>
            <a:ext cx="381000" cy="609600"/>
          </a:xfrm>
          <a:prstGeom prst="downArrow">
            <a:avLst>
              <a:gd name="adj1" fmla="val 50000"/>
              <a:gd name="adj2" fmla="val 40000"/>
            </a:avLst>
          </a:prstGeom>
          <a:solidFill>
            <a:srgbClr val="E0E8E5"/>
          </a:solidFill>
          <a:ln w="12700">
            <a:solidFill>
              <a:schemeClr val="tx1"/>
            </a:solidFill>
            <a:miter lim="800000"/>
            <a:headEnd type="none" w="sm" len="sm"/>
            <a:tailEnd type="none" w="sm" len="sm"/>
          </a:ln>
        </p:spPr>
        <p:txBody>
          <a:bodyPr rot="10800000" vert="eaVert" wrap="none" anchor="ctr"/>
          <a:lstStyle/>
          <a:p>
            <a:pPr eaLnBrk="1" hangingPunct="1">
              <a:buFont typeface="Arial" pitchFamily="34" charset="0"/>
              <a:buNone/>
            </a:pPr>
            <a:endParaRPr lang="zh-CN" altLang="en-US" sz="2400">
              <a:ea typeface="楷体_GB2312" pitchFamily="49" charset="-122"/>
            </a:endParaRPr>
          </a:p>
        </p:txBody>
      </p:sp>
      <p:sp>
        <p:nvSpPr>
          <p:cNvPr id="359441" name="AutoShape 17"/>
          <p:cNvSpPr>
            <a:spLocks noChangeArrowheads="1"/>
          </p:cNvSpPr>
          <p:nvPr/>
        </p:nvSpPr>
        <p:spPr bwMode="auto">
          <a:xfrm>
            <a:off x="3806825" y="4084638"/>
            <a:ext cx="304800" cy="914400"/>
          </a:xfrm>
          <a:prstGeom prst="upArrow">
            <a:avLst>
              <a:gd name="adj1" fmla="val 50000"/>
              <a:gd name="adj2" fmla="val 75000"/>
            </a:avLst>
          </a:prstGeom>
          <a:solidFill>
            <a:srgbClr val="E0E8E5"/>
          </a:solidFill>
          <a:ln w="12700">
            <a:solidFill>
              <a:schemeClr val="tx1"/>
            </a:solidFill>
            <a:miter lim="800000"/>
            <a:headEnd type="none" w="sm" len="sm"/>
            <a:tailEnd type="none" w="sm" len="sm"/>
          </a:ln>
        </p:spPr>
        <p:txBody>
          <a:bodyPr vert="eaVert" wrap="none" anchor="ctr"/>
          <a:lstStyle/>
          <a:p>
            <a:pPr eaLnBrk="1" hangingPunct="1">
              <a:buFont typeface="Arial" pitchFamily="34" charset="0"/>
              <a:buNone/>
            </a:pPr>
            <a:endParaRPr lang="zh-CN" altLang="en-US" sz="2400">
              <a:ea typeface="楷体_GB2312" pitchFamily="49" charset="-122"/>
            </a:endParaRPr>
          </a:p>
        </p:txBody>
      </p:sp>
      <p:sp>
        <p:nvSpPr>
          <p:cNvPr id="359442" name="AutoShape 18"/>
          <p:cNvSpPr>
            <a:spLocks noChangeArrowheads="1"/>
          </p:cNvSpPr>
          <p:nvPr/>
        </p:nvSpPr>
        <p:spPr bwMode="auto">
          <a:xfrm>
            <a:off x="5407025" y="4084638"/>
            <a:ext cx="304800" cy="914400"/>
          </a:xfrm>
          <a:prstGeom prst="upArrow">
            <a:avLst>
              <a:gd name="adj1" fmla="val 50000"/>
              <a:gd name="adj2" fmla="val 75000"/>
            </a:avLst>
          </a:prstGeom>
          <a:solidFill>
            <a:srgbClr val="E0E8E5"/>
          </a:solidFill>
          <a:ln w="12700">
            <a:solidFill>
              <a:schemeClr val="tx1"/>
            </a:solidFill>
            <a:miter lim="800000"/>
            <a:headEnd type="none" w="sm" len="sm"/>
            <a:tailEnd type="none" w="sm" len="sm"/>
          </a:ln>
        </p:spPr>
        <p:txBody>
          <a:bodyPr vert="eaVert" wrap="none" anchor="ctr"/>
          <a:lstStyle/>
          <a:p>
            <a:pPr eaLnBrk="1" hangingPunct="1">
              <a:buFont typeface="Arial" pitchFamily="34" charset="0"/>
              <a:buNone/>
            </a:pPr>
            <a:endParaRPr lang="zh-CN" altLang="en-US" sz="2400">
              <a:ea typeface="楷体_GB2312" pitchFamily="49" charset="-122"/>
            </a:endParaRPr>
          </a:p>
        </p:txBody>
      </p:sp>
      <p:sp>
        <p:nvSpPr>
          <p:cNvPr id="359443" name="AutoShape 19"/>
          <p:cNvSpPr>
            <a:spLocks noChangeArrowheads="1"/>
          </p:cNvSpPr>
          <p:nvPr/>
        </p:nvSpPr>
        <p:spPr bwMode="auto">
          <a:xfrm>
            <a:off x="6321425" y="3094038"/>
            <a:ext cx="1295400" cy="381000"/>
          </a:xfrm>
          <a:prstGeom prst="rightArrow">
            <a:avLst>
              <a:gd name="adj1" fmla="val 50000"/>
              <a:gd name="adj2" fmla="val 85000"/>
            </a:avLst>
          </a:prstGeom>
          <a:solidFill>
            <a:srgbClr val="E0E8E5"/>
          </a:solidFill>
          <a:ln w="12700">
            <a:solidFill>
              <a:schemeClr val="tx1"/>
            </a:solidFill>
            <a:miter lim="800000"/>
            <a:headEnd type="none" w="sm" len="sm"/>
            <a:tailEnd type="none" w="sm" len="sm"/>
          </a:ln>
        </p:spPr>
        <p:txBody>
          <a:bodyPr wrap="none" anchor="ctr"/>
          <a:lstStyle/>
          <a:p>
            <a:pPr eaLnBrk="1" hangingPunct="1">
              <a:buFont typeface="Arial" pitchFamily="34" charset="0"/>
              <a:buNone/>
            </a:pPr>
            <a:endParaRPr lang="zh-CN" altLang="en-US" sz="24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wipe(up)">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9438"/>
                                        </p:tgtEl>
                                        <p:attrNameLst>
                                          <p:attrName>style.visibility</p:attrName>
                                        </p:attrNameLst>
                                      </p:cBhvr>
                                      <p:to>
                                        <p:strVal val="visible"/>
                                      </p:to>
                                    </p:set>
                                    <p:animEffect transition="in" filter="blinds(horizontal)">
                                      <p:cBhvr>
                                        <p:cTn id="12" dur="500"/>
                                        <p:tgtEl>
                                          <p:spTgt spid="359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9439"/>
                                        </p:tgtEl>
                                        <p:attrNameLst>
                                          <p:attrName>style.visibility</p:attrName>
                                        </p:attrNameLst>
                                      </p:cBhvr>
                                      <p:to>
                                        <p:strVal val="visible"/>
                                      </p:to>
                                    </p:set>
                                    <p:animEffect transition="in" filter="wipe(left)">
                                      <p:cBhvr>
                                        <p:cTn id="17" dur="500"/>
                                        <p:tgtEl>
                                          <p:spTgt spid="3594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359431"/>
                                        </p:tgtEl>
                                        <p:attrNameLst>
                                          <p:attrName>style.visibility</p:attrName>
                                        </p:attrNameLst>
                                      </p:cBhvr>
                                      <p:to>
                                        <p:strVal val="visible"/>
                                      </p:to>
                                    </p:set>
                                    <p:anim calcmode="lin" valueType="num">
                                      <p:cBhvr>
                                        <p:cTn id="22" dur="500" fill="hold"/>
                                        <p:tgtEl>
                                          <p:spTgt spid="359431"/>
                                        </p:tgtEl>
                                        <p:attrNameLst>
                                          <p:attrName>ppt_w</p:attrName>
                                        </p:attrNameLst>
                                      </p:cBhvr>
                                      <p:tavLst>
                                        <p:tav tm="0">
                                          <p:val>
                                            <p:fltVal val="0"/>
                                          </p:val>
                                        </p:tav>
                                        <p:tav tm="100000">
                                          <p:val>
                                            <p:strVal val="#ppt_w"/>
                                          </p:val>
                                        </p:tav>
                                      </p:tavLst>
                                    </p:anim>
                                    <p:anim calcmode="lin" valueType="num">
                                      <p:cBhvr>
                                        <p:cTn id="23" dur="500" fill="hold"/>
                                        <p:tgtEl>
                                          <p:spTgt spid="359431"/>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359432"/>
                                        </p:tgtEl>
                                        <p:attrNameLst>
                                          <p:attrName>style.visibility</p:attrName>
                                        </p:attrNameLst>
                                      </p:cBhvr>
                                      <p:to>
                                        <p:strVal val="visible"/>
                                      </p:to>
                                    </p:set>
                                    <p:anim calcmode="lin" valueType="num">
                                      <p:cBhvr>
                                        <p:cTn id="27" dur="500" fill="hold"/>
                                        <p:tgtEl>
                                          <p:spTgt spid="359432"/>
                                        </p:tgtEl>
                                        <p:attrNameLst>
                                          <p:attrName>ppt_w</p:attrName>
                                        </p:attrNameLst>
                                      </p:cBhvr>
                                      <p:tavLst>
                                        <p:tav tm="0">
                                          <p:val>
                                            <p:fltVal val="0"/>
                                          </p:val>
                                        </p:tav>
                                        <p:tav tm="100000">
                                          <p:val>
                                            <p:strVal val="#ppt_w"/>
                                          </p:val>
                                        </p:tav>
                                      </p:tavLst>
                                    </p:anim>
                                    <p:anim calcmode="lin" valueType="num">
                                      <p:cBhvr>
                                        <p:cTn id="28" dur="500" fill="hold"/>
                                        <p:tgtEl>
                                          <p:spTgt spid="35943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arn(outHorizontal)">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59441"/>
                                        </p:tgtEl>
                                        <p:attrNameLst>
                                          <p:attrName>style.visibility</p:attrName>
                                        </p:attrNameLst>
                                      </p:cBhvr>
                                      <p:to>
                                        <p:strVal val="visible"/>
                                      </p:to>
                                    </p:set>
                                    <p:animEffect transition="in" filter="wipe(down)">
                                      <p:cBhvr>
                                        <p:cTn id="38" dur="500"/>
                                        <p:tgtEl>
                                          <p:spTgt spid="359441"/>
                                        </p:tgtEl>
                                      </p:cBhvr>
                                    </p:animEffect>
                                  </p:childTnLst>
                                </p:cTn>
                              </p:par>
                            </p:childTnLst>
                          </p:cTn>
                        </p:par>
                        <p:par>
                          <p:cTn id="39" fill="hold" nodeType="afterGroup">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359442"/>
                                        </p:tgtEl>
                                        <p:attrNameLst>
                                          <p:attrName>style.visibility</p:attrName>
                                        </p:attrNameLst>
                                      </p:cBhvr>
                                      <p:to>
                                        <p:strVal val="visible"/>
                                      </p:to>
                                    </p:set>
                                    <p:animEffect transition="in" filter="wipe(down)">
                                      <p:cBhvr>
                                        <p:cTn id="42" dur="500"/>
                                        <p:tgtEl>
                                          <p:spTgt spid="359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9443"/>
                                        </p:tgtEl>
                                        <p:attrNameLst>
                                          <p:attrName>style.visibility</p:attrName>
                                        </p:attrNameLst>
                                      </p:cBhvr>
                                      <p:to>
                                        <p:strVal val="visible"/>
                                      </p:to>
                                    </p:set>
                                    <p:animEffect transition="in" filter="wipe(left)">
                                      <p:cBhvr>
                                        <p:cTn id="47" dur="500"/>
                                        <p:tgtEl>
                                          <p:spTgt spid="359443"/>
                                        </p:tgtEl>
                                      </p:cBhvr>
                                    </p:animEffect>
                                  </p:child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123699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9437"/>
                                        </p:tgtEl>
                                        <p:attrNameLst>
                                          <p:attrName>style.visibility</p:attrName>
                                        </p:attrNameLst>
                                      </p:cBhvr>
                                      <p:to>
                                        <p:strVal val="visible"/>
                                      </p:to>
                                    </p:set>
                                    <p:anim calcmode="lin" valueType="num">
                                      <p:cBhvr additive="base">
                                        <p:cTn id="55" dur="500" fill="hold"/>
                                        <p:tgtEl>
                                          <p:spTgt spid="359437"/>
                                        </p:tgtEl>
                                        <p:attrNameLst>
                                          <p:attrName>ppt_x</p:attrName>
                                        </p:attrNameLst>
                                      </p:cBhvr>
                                      <p:tavLst>
                                        <p:tav tm="0">
                                          <p:val>
                                            <p:strVal val="0-#ppt_w/2"/>
                                          </p:val>
                                        </p:tav>
                                        <p:tav tm="100000">
                                          <p:val>
                                            <p:strVal val="#ppt_x"/>
                                          </p:val>
                                        </p:tav>
                                      </p:tavLst>
                                    </p:anim>
                                    <p:anim calcmode="lin" valueType="num">
                                      <p:cBhvr additive="base">
                                        <p:cTn id="56" dur="500" fill="hold"/>
                                        <p:tgtEl>
                                          <p:spTgt spid="359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1" grpId="0" animBg="1"/>
      <p:bldP spid="359432" grpId="0" animBg="1"/>
      <p:bldP spid="1236999" grpId="0"/>
      <p:bldP spid="359437" grpId="0" animBg="1"/>
      <p:bldP spid="359438" grpId="0" animBg="1"/>
      <p:bldP spid="359439" grpId="0" animBg="1"/>
      <p:bldP spid="359440" grpId="0" animBg="1"/>
      <p:bldP spid="359441" grpId="0" animBg="1"/>
      <p:bldP spid="359442" grpId="0" animBg="1"/>
      <p:bldP spid="35944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19DDA147-5073-4089-B52E-048390EB7442}" type="datetime1">
              <a:rPr lang="zh-CN" altLang="en-US" smtClean="0">
                <a:ea typeface="楷体_GB2312" pitchFamily="49" charset="-122"/>
              </a:rPr>
              <a:pPr/>
              <a:t>2022/6/21</a:t>
            </a:fld>
            <a:endParaRPr lang="en-US" altLang="zh-CN" smtClean="0">
              <a:ea typeface="楷体_GB2312" pitchFamily="49" charset="-122"/>
            </a:endParaRPr>
          </a:p>
        </p:txBody>
      </p:sp>
      <p:sp>
        <p:nvSpPr>
          <p:cNvPr id="76803"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2EA8390B-C560-48F2-8283-663693720413}" type="slidenum">
              <a:rPr lang="en-US" altLang="zh-CN" smtClean="0">
                <a:latin typeface="Arial" pitchFamily="34" charset="0"/>
                <a:ea typeface="楷体_GB2312" pitchFamily="49" charset="-122"/>
              </a:rPr>
              <a:pPr/>
              <a:t>55</a:t>
            </a:fld>
            <a:endParaRPr lang="en-US" altLang="zh-CN" smtClean="0">
              <a:latin typeface="Arial" pitchFamily="34" charset="0"/>
              <a:ea typeface="楷体_GB2312" pitchFamily="49" charset="-122"/>
            </a:endParaRPr>
          </a:p>
        </p:txBody>
      </p:sp>
      <p:sp>
        <p:nvSpPr>
          <p:cNvPr id="76804" name="Rectangle 2"/>
          <p:cNvSpPr>
            <a:spLocks noGrp="1" noChangeArrowheads="1"/>
          </p:cNvSpPr>
          <p:nvPr>
            <p:ph type="title" idx="4294967295"/>
          </p:nvPr>
        </p:nvSpPr>
        <p:spPr>
          <a:xfrm>
            <a:off x="1114425" y="258763"/>
            <a:ext cx="5113338" cy="793750"/>
          </a:xfrm>
        </p:spPr>
        <p:txBody>
          <a:bodyPr anchor="ctr"/>
          <a:lstStyle/>
          <a:p>
            <a:pPr eaLnBrk="1" hangingPunct="1"/>
            <a:r>
              <a:rPr lang="zh-CN" altLang="en-US" smtClean="0">
                <a:latin typeface="Times New Roman" pitchFamily="18" charset="0"/>
              </a:rPr>
              <a:t>规范句型活前缀</a:t>
            </a:r>
          </a:p>
        </p:txBody>
      </p:sp>
      <p:sp>
        <p:nvSpPr>
          <p:cNvPr id="1246211" name="Rectangle 3"/>
          <p:cNvSpPr>
            <a:spLocks noGrp="1" noChangeArrowheads="1"/>
          </p:cNvSpPr>
          <p:nvPr>
            <p:ph type="body" idx="4294967295"/>
          </p:nvPr>
        </p:nvSpPr>
        <p:spPr>
          <a:xfrm>
            <a:off x="622300" y="1590675"/>
            <a:ext cx="8229600" cy="2990850"/>
          </a:xfrm>
        </p:spPr>
        <p:txBody>
          <a:bodyPr/>
          <a:lstStyle/>
          <a:p>
            <a:pPr eaLnBrk="1" hangingPunct="1">
              <a:lnSpc>
                <a:spcPct val="90000"/>
              </a:lnSpc>
            </a:pPr>
            <a:r>
              <a:rPr lang="zh-CN" altLang="en-US" sz="2800" smtClean="0">
                <a:latin typeface="Times New Roman" pitchFamily="18" charset="0"/>
              </a:rPr>
              <a:t>分析栈中内容</a:t>
            </a:r>
            <a:r>
              <a:rPr lang="en-US" altLang="zh-CN" sz="2800" smtClean="0">
                <a:latin typeface="Times New Roman" pitchFamily="18" charset="0"/>
              </a:rPr>
              <a:t>+</a:t>
            </a:r>
            <a:r>
              <a:rPr lang="zh-CN" altLang="en-US" sz="2800" smtClean="0">
                <a:latin typeface="Times New Roman" pitchFamily="18" charset="0"/>
              </a:rPr>
              <a:t>剩余输入符号</a:t>
            </a:r>
            <a:r>
              <a:rPr lang="en-US" altLang="zh-CN" sz="2800" smtClean="0">
                <a:latin typeface="Times New Roman" pitchFamily="18" charset="0"/>
              </a:rPr>
              <a:t>=</a:t>
            </a:r>
            <a:r>
              <a:rPr lang="zh-CN" altLang="en-US" sz="2800" smtClean="0">
                <a:latin typeface="Times New Roman" pitchFamily="18" charset="0"/>
              </a:rPr>
              <a:t>规范句型</a:t>
            </a:r>
          </a:p>
          <a:p>
            <a:pPr lvl="1" eaLnBrk="1" hangingPunct="1">
              <a:lnSpc>
                <a:spcPct val="90000"/>
              </a:lnSpc>
            </a:pPr>
            <a:r>
              <a:rPr lang="zh-CN" altLang="en-US" sz="2400" smtClean="0">
                <a:latin typeface="Times New Roman" pitchFamily="18" charset="0"/>
              </a:rPr>
              <a:t>分析栈中内容为某一句型的前缀</a:t>
            </a:r>
          </a:p>
          <a:p>
            <a:pPr eaLnBrk="1" hangingPunct="1">
              <a:lnSpc>
                <a:spcPct val="90000"/>
              </a:lnSpc>
            </a:pPr>
            <a:r>
              <a:rPr lang="zh-CN" altLang="en-US" sz="2800" smtClean="0">
                <a:latin typeface="Times New Roman" pitchFamily="18" charset="0"/>
              </a:rPr>
              <a:t>来自分析栈的</a:t>
            </a:r>
            <a:r>
              <a:rPr lang="zh-CN" altLang="en-US" sz="2800" smtClean="0">
                <a:solidFill>
                  <a:srgbClr val="FF0000"/>
                </a:solidFill>
                <a:latin typeface="Times New Roman" pitchFamily="18" charset="0"/>
              </a:rPr>
              <a:t>活前缀</a:t>
            </a:r>
            <a:r>
              <a:rPr lang="en-US" altLang="zh-CN" sz="2800" smtClean="0">
                <a:latin typeface="Times New Roman" pitchFamily="18" charset="0"/>
              </a:rPr>
              <a:t>(Active Prefix)</a:t>
            </a:r>
          </a:p>
          <a:p>
            <a:pPr lvl="1" eaLnBrk="1" hangingPunct="1">
              <a:lnSpc>
                <a:spcPct val="90000"/>
              </a:lnSpc>
            </a:pPr>
            <a:r>
              <a:rPr lang="zh-CN" altLang="en-US" sz="2400" smtClean="0">
                <a:latin typeface="Times New Roman" pitchFamily="18" charset="0"/>
              </a:rPr>
              <a:t>不含句柄右侧任意符号的规范句型的前缀</a:t>
            </a:r>
          </a:p>
          <a:p>
            <a:pPr eaLnBrk="1" hangingPunct="1">
              <a:lnSpc>
                <a:spcPct val="130000"/>
              </a:lnSpc>
            </a:pPr>
            <a:r>
              <a:rPr lang="zh-CN" altLang="en-US" sz="2800" smtClean="0">
                <a:latin typeface="Times New Roman" pitchFamily="18" charset="0"/>
              </a:rPr>
              <a:t>例：</a:t>
            </a:r>
            <a:r>
              <a:rPr lang="en-US" altLang="zh-CN" sz="2800" smtClean="0">
                <a:latin typeface="Times New Roman" pitchFamily="18" charset="0"/>
              </a:rPr>
              <a:t>id + id * id </a:t>
            </a:r>
            <a:r>
              <a:rPr lang="zh-CN" altLang="en-US" sz="2800" smtClean="0">
                <a:latin typeface="Times New Roman" pitchFamily="18" charset="0"/>
              </a:rPr>
              <a:t>的分析中</a:t>
            </a:r>
          </a:p>
          <a:p>
            <a:pPr lvl="1" eaLnBrk="1" hangingPunct="1">
              <a:lnSpc>
                <a:spcPct val="130000"/>
              </a:lnSpc>
            </a:pPr>
            <a:r>
              <a:rPr lang="zh-CN" altLang="en-US" sz="2400" smtClean="0">
                <a:latin typeface="Times New Roman" pitchFamily="18" charset="0"/>
              </a:rPr>
              <a:t>句型  </a:t>
            </a:r>
            <a:r>
              <a:rPr lang="en-US" altLang="zh-CN" sz="2400" smtClean="0">
                <a:latin typeface="Times New Roman" pitchFamily="18" charset="0"/>
              </a:rPr>
              <a:t>E + id . * id  </a:t>
            </a:r>
            <a:r>
              <a:rPr lang="zh-CN" altLang="en-US" sz="2400" smtClean="0">
                <a:latin typeface="Times New Roman" pitchFamily="18" charset="0"/>
              </a:rPr>
              <a:t>和  </a:t>
            </a:r>
            <a:r>
              <a:rPr lang="en-US" altLang="zh-CN" sz="2400" smtClean="0">
                <a:latin typeface="Times New Roman" pitchFamily="18" charset="0"/>
              </a:rPr>
              <a:t>E + E * . id</a:t>
            </a:r>
          </a:p>
        </p:txBody>
      </p:sp>
      <p:sp>
        <p:nvSpPr>
          <p:cNvPr id="1246212" name="AutoShape 4"/>
          <p:cNvSpPr>
            <a:spLocks/>
          </p:cNvSpPr>
          <p:nvPr/>
        </p:nvSpPr>
        <p:spPr bwMode="auto">
          <a:xfrm rot="-5479421">
            <a:off x="2449513" y="4286250"/>
            <a:ext cx="381000" cy="838200"/>
          </a:xfrm>
          <a:prstGeom prst="leftBrace">
            <a:avLst>
              <a:gd name="adj1" fmla="val 18303"/>
              <a:gd name="adj2" fmla="val 50000"/>
            </a:avLst>
          </a:prstGeom>
          <a:noFill/>
          <a:ln w="12700">
            <a:solidFill>
              <a:schemeClr val="tx1"/>
            </a:solidFill>
            <a:round/>
            <a:headEnd type="none" w="sm" len="sm"/>
            <a:tailEnd type="none" w="sm" len="sm"/>
          </a:ln>
        </p:spPr>
        <p:txBody>
          <a:bodyPr vert="eaVert" wrap="none" anchor="ctr"/>
          <a:lstStyle/>
          <a:p>
            <a:pPr eaLnBrk="1" hangingPunct="1">
              <a:buFont typeface="Arial" pitchFamily="34" charset="0"/>
              <a:buNone/>
            </a:pPr>
            <a:endParaRPr lang="zh-CN" altLang="en-US" sz="2400" b="1">
              <a:ea typeface="楷体_GB2312" pitchFamily="49" charset="-122"/>
            </a:endParaRPr>
          </a:p>
        </p:txBody>
      </p:sp>
      <p:sp>
        <p:nvSpPr>
          <p:cNvPr id="1246213" name="AutoShape 5"/>
          <p:cNvSpPr>
            <a:spLocks/>
          </p:cNvSpPr>
          <p:nvPr/>
        </p:nvSpPr>
        <p:spPr bwMode="auto">
          <a:xfrm rot="-5479421">
            <a:off x="4514056" y="4206082"/>
            <a:ext cx="377825" cy="839788"/>
          </a:xfrm>
          <a:prstGeom prst="leftBrace">
            <a:avLst>
              <a:gd name="adj1" fmla="val 18492"/>
              <a:gd name="adj2" fmla="val 50000"/>
            </a:avLst>
          </a:prstGeom>
          <a:noFill/>
          <a:ln w="12700">
            <a:solidFill>
              <a:schemeClr val="tx1"/>
            </a:solidFill>
            <a:round/>
            <a:headEnd type="none" w="sm" len="sm"/>
            <a:tailEnd type="none" w="sm" len="sm"/>
          </a:ln>
        </p:spPr>
        <p:txBody>
          <a:bodyPr vert="eaVert" wrap="none" anchor="ctr"/>
          <a:lstStyle/>
          <a:p>
            <a:pPr eaLnBrk="1" hangingPunct="1">
              <a:buFont typeface="Arial" pitchFamily="34" charset="0"/>
              <a:buNone/>
            </a:pPr>
            <a:endParaRPr lang="zh-CN" altLang="en-US" sz="2400" b="1">
              <a:ea typeface="楷体_GB2312" pitchFamily="49" charset="-122"/>
            </a:endParaRPr>
          </a:p>
        </p:txBody>
      </p:sp>
      <p:sp>
        <p:nvSpPr>
          <p:cNvPr id="1246214" name="Text Box 6"/>
          <p:cNvSpPr txBox="1">
            <a:spLocks noChangeArrowheads="1"/>
          </p:cNvSpPr>
          <p:nvPr/>
        </p:nvSpPr>
        <p:spPr bwMode="auto">
          <a:xfrm>
            <a:off x="2073275" y="4868863"/>
            <a:ext cx="1346200" cy="457200"/>
          </a:xfrm>
          <a:prstGeom prst="rect">
            <a:avLst/>
          </a:prstGeom>
          <a:noFill/>
          <a:ln w="12700">
            <a:noFill/>
            <a:miter lim="800000"/>
            <a:headEnd/>
            <a:tailEnd/>
          </a:ln>
        </p:spPr>
        <p:txBody>
          <a:bodyPr>
            <a:spAutoFit/>
          </a:bodyPr>
          <a:lstStyle/>
          <a:p>
            <a:pPr>
              <a:buFont typeface="Arial" pitchFamily="34" charset="0"/>
              <a:buNone/>
            </a:pPr>
            <a:r>
              <a:rPr lang="zh-CN" altLang="en-US" sz="2400" b="1">
                <a:ea typeface="楷体_GB2312" pitchFamily="49" charset="-122"/>
              </a:rPr>
              <a:t>活前缀</a:t>
            </a:r>
          </a:p>
        </p:txBody>
      </p:sp>
      <p:sp>
        <p:nvSpPr>
          <p:cNvPr id="1246215" name="Text Box 7"/>
          <p:cNvSpPr txBox="1">
            <a:spLocks noChangeArrowheads="1"/>
          </p:cNvSpPr>
          <p:nvPr/>
        </p:nvSpPr>
        <p:spPr bwMode="auto">
          <a:xfrm>
            <a:off x="4140200" y="4868863"/>
            <a:ext cx="1223963" cy="457200"/>
          </a:xfrm>
          <a:prstGeom prst="rect">
            <a:avLst/>
          </a:prstGeom>
          <a:noFill/>
          <a:ln w="12700">
            <a:noFill/>
            <a:miter lim="800000"/>
            <a:headEnd/>
            <a:tailEnd/>
          </a:ln>
        </p:spPr>
        <p:txBody>
          <a:bodyPr>
            <a:spAutoFit/>
          </a:bodyPr>
          <a:lstStyle/>
          <a:p>
            <a:pPr>
              <a:buFont typeface="Arial" pitchFamily="34" charset="0"/>
              <a:buNone/>
            </a:pPr>
            <a:r>
              <a:rPr lang="zh-CN" altLang="en-US" sz="2400" b="1">
                <a:ea typeface="楷体_GB2312" pitchFamily="49" charset="-122"/>
              </a:rPr>
              <a:t>活前缀</a:t>
            </a:r>
          </a:p>
        </p:txBody>
      </p:sp>
      <p:sp>
        <p:nvSpPr>
          <p:cNvPr id="1246216" name="Text Box 8"/>
          <p:cNvSpPr txBox="1">
            <a:spLocks noChangeArrowheads="1"/>
          </p:cNvSpPr>
          <p:nvPr/>
        </p:nvSpPr>
        <p:spPr bwMode="auto">
          <a:xfrm>
            <a:off x="1308100" y="5657850"/>
            <a:ext cx="6705600" cy="579438"/>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3200" b="1">
                <a:ea typeface="楷体_GB2312" pitchFamily="49" charset="-122"/>
              </a:rPr>
              <a:t>S</a:t>
            </a:r>
            <a:r>
              <a:rPr lang="en-US" altLang="zh-CN" sz="3200" b="1">
                <a:ea typeface="楷体_GB2312" pitchFamily="49" charset="-122"/>
                <a:sym typeface="Symbol" pitchFamily="18" charset="2"/>
              </a:rPr>
              <a:t></a:t>
            </a:r>
            <a:r>
              <a:rPr lang="en-US" altLang="zh-CN" sz="3200" b="1" baseline="30000">
                <a:ea typeface="楷体_GB2312" pitchFamily="49" charset="-122"/>
              </a:rPr>
              <a:t>*</a:t>
            </a:r>
            <a:r>
              <a:rPr lang="en-US" altLang="zh-CN" sz="3200" b="1" baseline="-25000">
                <a:ea typeface="楷体_GB2312" pitchFamily="49" charset="-122"/>
              </a:rPr>
              <a:t>rm</a:t>
            </a:r>
            <a:r>
              <a:rPr lang="en-US" altLang="zh-CN" sz="3200" b="1">
                <a:ea typeface="楷体_GB2312" pitchFamily="49" charset="-122"/>
              </a:rPr>
              <a:t>αAw </a:t>
            </a:r>
            <a:r>
              <a:rPr lang="en-US" altLang="zh-CN" sz="3200" b="1">
                <a:ea typeface="楷体_GB2312" pitchFamily="49" charset="-122"/>
                <a:sym typeface="Symbol" pitchFamily="18" charset="2"/>
              </a:rPr>
              <a:t></a:t>
            </a:r>
            <a:r>
              <a:rPr lang="en-US" altLang="zh-CN" sz="3200" b="1" baseline="-25000">
                <a:ea typeface="楷体_GB2312" pitchFamily="49" charset="-122"/>
              </a:rPr>
              <a:t>rm</a:t>
            </a:r>
            <a:r>
              <a:rPr lang="en-US" altLang="zh-CN" sz="3200" b="1">
                <a:ea typeface="楷体_GB2312" pitchFamily="49" charset="-122"/>
              </a:rPr>
              <a:t> </a:t>
            </a:r>
            <a:r>
              <a:rPr lang="en-US" altLang="zh-CN" sz="3200" b="1">
                <a:solidFill>
                  <a:srgbClr val="FF3300"/>
                </a:solidFill>
                <a:ea typeface="楷体_GB2312" pitchFamily="49" charset="-122"/>
              </a:rPr>
              <a:t>αβ</a:t>
            </a:r>
            <a:r>
              <a:rPr lang="en-US" altLang="zh-CN" sz="3200" b="1" baseline="-25000">
                <a:solidFill>
                  <a:srgbClr val="FF3300"/>
                </a:solidFill>
                <a:ea typeface="楷体_GB2312" pitchFamily="49" charset="-122"/>
              </a:rPr>
              <a:t>1</a:t>
            </a:r>
            <a:r>
              <a:rPr lang="en-US" altLang="zh-CN" sz="3200" b="1">
                <a:ea typeface="楷体_GB2312" pitchFamily="49" charset="-122"/>
              </a:rPr>
              <a:t>β</a:t>
            </a:r>
            <a:r>
              <a:rPr lang="en-US" altLang="zh-CN" sz="3200" b="1" baseline="-25000">
                <a:ea typeface="楷体_GB2312" pitchFamily="49" charset="-122"/>
              </a:rPr>
              <a:t>2</a:t>
            </a:r>
            <a:r>
              <a:rPr lang="en-US" altLang="zh-CN" sz="3200" b="1">
                <a:ea typeface="楷体_GB2312" pitchFamily="49" charset="-122"/>
              </a:rPr>
              <a:t>w</a:t>
            </a:r>
            <a:r>
              <a:rPr lang="en-US" altLang="zh-CN" sz="2400" b="1">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246211">
                                            <p:txEl>
                                              <p:pRg st="0" end="0"/>
                                            </p:txEl>
                                          </p:spTgt>
                                        </p:tgtEl>
                                        <p:attrNameLst>
                                          <p:attrName>style.visibility</p:attrName>
                                        </p:attrNameLst>
                                      </p:cBhvr>
                                      <p:to>
                                        <p:strVal val="visible"/>
                                      </p:to>
                                    </p:set>
                                    <p:animEffect transition="in" filter="wipe(up)">
                                      <p:cBhvr>
                                        <p:cTn id="7" dur="75"/>
                                        <p:tgtEl>
                                          <p:spTgt spid="12462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246211">
                                            <p:txEl>
                                              <p:pRg st="1" end="1"/>
                                            </p:txEl>
                                          </p:spTgt>
                                        </p:tgtEl>
                                        <p:attrNameLst>
                                          <p:attrName>style.visibility</p:attrName>
                                        </p:attrNameLst>
                                      </p:cBhvr>
                                      <p:to>
                                        <p:strVal val="visible"/>
                                      </p:to>
                                    </p:set>
                                    <p:animEffect transition="in" filter="wipe(up)">
                                      <p:cBhvr>
                                        <p:cTn id="10" dur="75"/>
                                        <p:tgtEl>
                                          <p:spTgt spid="124621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246211">
                                            <p:txEl>
                                              <p:pRg st="2" end="2"/>
                                            </p:txEl>
                                          </p:spTgt>
                                        </p:tgtEl>
                                        <p:attrNameLst>
                                          <p:attrName>style.visibility</p:attrName>
                                        </p:attrNameLst>
                                      </p:cBhvr>
                                      <p:to>
                                        <p:strVal val="visible"/>
                                      </p:to>
                                    </p:set>
                                    <p:animEffect transition="in" filter="wipe(up)">
                                      <p:cBhvr>
                                        <p:cTn id="15" dur="75"/>
                                        <p:tgtEl>
                                          <p:spTgt spid="12462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246211">
                                            <p:txEl>
                                              <p:pRg st="3" end="3"/>
                                            </p:txEl>
                                          </p:spTgt>
                                        </p:tgtEl>
                                        <p:attrNameLst>
                                          <p:attrName>style.visibility</p:attrName>
                                        </p:attrNameLst>
                                      </p:cBhvr>
                                      <p:to>
                                        <p:strVal val="visible"/>
                                      </p:to>
                                    </p:set>
                                    <p:animEffect transition="in" filter="wipe(up)">
                                      <p:cBhvr>
                                        <p:cTn id="18" dur="75"/>
                                        <p:tgtEl>
                                          <p:spTgt spid="124621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246211">
                                            <p:txEl>
                                              <p:pRg st="4" end="4"/>
                                            </p:txEl>
                                          </p:spTgt>
                                        </p:tgtEl>
                                        <p:attrNameLst>
                                          <p:attrName>style.visibility</p:attrName>
                                        </p:attrNameLst>
                                      </p:cBhvr>
                                      <p:to>
                                        <p:strVal val="visible"/>
                                      </p:to>
                                    </p:set>
                                    <p:animEffect transition="in" filter="wipe(up)">
                                      <p:cBhvr>
                                        <p:cTn id="23" dur="75"/>
                                        <p:tgtEl>
                                          <p:spTgt spid="124621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246211">
                                            <p:txEl>
                                              <p:pRg st="5" end="5"/>
                                            </p:txEl>
                                          </p:spTgt>
                                        </p:tgtEl>
                                        <p:attrNameLst>
                                          <p:attrName>style.visibility</p:attrName>
                                        </p:attrNameLst>
                                      </p:cBhvr>
                                      <p:to>
                                        <p:strVal val="visible"/>
                                      </p:to>
                                    </p:set>
                                    <p:animEffect transition="in" filter="wipe(up)">
                                      <p:cBhvr>
                                        <p:cTn id="26" dur="75"/>
                                        <p:tgtEl>
                                          <p:spTgt spid="124621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246212"/>
                                        </p:tgtEl>
                                        <p:attrNameLst>
                                          <p:attrName>style.visibility</p:attrName>
                                        </p:attrNameLst>
                                      </p:cBhvr>
                                      <p:to>
                                        <p:strVal val="visible"/>
                                      </p:to>
                                    </p:set>
                                    <p:animEffect transition="in" filter="slide(fromBottom)">
                                      <p:cBhvr>
                                        <p:cTn id="31" dur="500"/>
                                        <p:tgtEl>
                                          <p:spTgt spid="1246212"/>
                                        </p:tgtEl>
                                      </p:cBhvr>
                                    </p:animEffect>
                                  </p:childTnLst>
                                </p:cTn>
                              </p:par>
                            </p:childTnLst>
                          </p:cTn>
                        </p:par>
                        <p:par>
                          <p:cTn id="32" fill="hold" nodeType="afterGroup">
                            <p:stCondLst>
                              <p:cond delay="500"/>
                            </p:stCondLst>
                            <p:childTnLst>
                              <p:par>
                                <p:cTn id="33" presetID="12" presetClass="entr" presetSubtype="4" fill="hold" grpId="0" nodeType="afterEffect">
                                  <p:stCondLst>
                                    <p:cond delay="0"/>
                                  </p:stCondLst>
                                  <p:childTnLst>
                                    <p:set>
                                      <p:cBhvr>
                                        <p:cTn id="34" dur="1" fill="hold">
                                          <p:stCondLst>
                                            <p:cond delay="0"/>
                                          </p:stCondLst>
                                        </p:cTn>
                                        <p:tgtEl>
                                          <p:spTgt spid="1246214"/>
                                        </p:tgtEl>
                                        <p:attrNameLst>
                                          <p:attrName>style.visibility</p:attrName>
                                        </p:attrNameLst>
                                      </p:cBhvr>
                                      <p:to>
                                        <p:strVal val="visible"/>
                                      </p:to>
                                    </p:set>
                                    <p:animEffect transition="in" filter="slide(fromBottom)">
                                      <p:cBhvr>
                                        <p:cTn id="35" dur="500"/>
                                        <p:tgtEl>
                                          <p:spTgt spid="12462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246213"/>
                                        </p:tgtEl>
                                        <p:attrNameLst>
                                          <p:attrName>style.visibility</p:attrName>
                                        </p:attrNameLst>
                                      </p:cBhvr>
                                      <p:to>
                                        <p:strVal val="visible"/>
                                      </p:to>
                                    </p:set>
                                    <p:animEffect transition="in" filter="slide(fromBottom)">
                                      <p:cBhvr>
                                        <p:cTn id="40" dur="500"/>
                                        <p:tgtEl>
                                          <p:spTgt spid="1246213"/>
                                        </p:tgtEl>
                                      </p:cBhvr>
                                    </p:animEffect>
                                  </p:childTnLst>
                                </p:cTn>
                              </p:par>
                            </p:childTnLst>
                          </p:cTn>
                        </p:par>
                        <p:par>
                          <p:cTn id="41" fill="hold" nodeType="afterGroup">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1246215"/>
                                        </p:tgtEl>
                                        <p:attrNameLst>
                                          <p:attrName>style.visibility</p:attrName>
                                        </p:attrNameLst>
                                      </p:cBhvr>
                                      <p:to>
                                        <p:strVal val="visible"/>
                                      </p:to>
                                    </p:set>
                                    <p:animEffect transition="in" filter="slide(fromBottom)">
                                      <p:cBhvr>
                                        <p:cTn id="44" dur="500"/>
                                        <p:tgtEl>
                                          <p:spTgt spid="12462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46216"/>
                                        </p:tgtEl>
                                        <p:attrNameLst>
                                          <p:attrName>style.visibility</p:attrName>
                                        </p:attrNameLst>
                                      </p:cBhvr>
                                      <p:to>
                                        <p:strVal val="visible"/>
                                      </p:to>
                                    </p:set>
                                    <p:anim calcmode="lin" valueType="num">
                                      <p:cBhvr additive="base">
                                        <p:cTn id="49" dur="500" fill="hold"/>
                                        <p:tgtEl>
                                          <p:spTgt spid="1246216"/>
                                        </p:tgtEl>
                                        <p:attrNameLst>
                                          <p:attrName>ppt_x</p:attrName>
                                        </p:attrNameLst>
                                      </p:cBhvr>
                                      <p:tavLst>
                                        <p:tav tm="0">
                                          <p:val>
                                            <p:strVal val="0-#ppt_w/2"/>
                                          </p:val>
                                        </p:tav>
                                        <p:tav tm="100000">
                                          <p:val>
                                            <p:strVal val="#ppt_x"/>
                                          </p:val>
                                        </p:tav>
                                      </p:tavLst>
                                    </p:anim>
                                    <p:anim calcmode="lin" valueType="num">
                                      <p:cBhvr additive="base">
                                        <p:cTn id="50" dur="500" fill="hold"/>
                                        <p:tgtEl>
                                          <p:spTgt spid="1246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211" grpId="0" build="p"/>
      <p:bldP spid="1246212" grpId="0" animBg="1"/>
      <p:bldP spid="1246213" grpId="0" animBg="1"/>
      <p:bldP spid="1246214" grpId="0"/>
      <p:bldP spid="1246215" grpId="0"/>
      <p:bldP spid="12462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9A125EF9-6019-477C-90B8-F2C727B4C886}" type="datetime1">
              <a:rPr lang="zh-CN" altLang="en-US" smtClean="0">
                <a:ea typeface="楷体_GB2312" pitchFamily="49" charset="-122"/>
              </a:rPr>
              <a:pPr/>
              <a:t>2022/6/21</a:t>
            </a:fld>
            <a:endParaRPr lang="en-US" altLang="zh-CN" smtClean="0">
              <a:ea typeface="楷体_GB2312" pitchFamily="49" charset="-122"/>
            </a:endParaRPr>
          </a:p>
        </p:txBody>
      </p:sp>
      <p:sp>
        <p:nvSpPr>
          <p:cNvPr id="78851"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8721E95F-F4D8-4A8D-B150-34AF4359DC5B}" type="slidenum">
              <a:rPr lang="en-US" altLang="zh-CN" smtClean="0">
                <a:latin typeface="Arial" pitchFamily="34" charset="0"/>
                <a:ea typeface="楷体_GB2312" pitchFamily="49" charset="-122"/>
              </a:rPr>
              <a:pPr/>
              <a:t>56</a:t>
            </a:fld>
            <a:endParaRPr lang="en-US" altLang="zh-CN" smtClean="0">
              <a:latin typeface="Arial" pitchFamily="34" charset="0"/>
              <a:ea typeface="楷体_GB2312" pitchFamily="49" charset="-122"/>
            </a:endParaRPr>
          </a:p>
        </p:txBody>
      </p:sp>
      <p:sp>
        <p:nvSpPr>
          <p:cNvPr id="78852" name="Rectangle 2"/>
          <p:cNvSpPr>
            <a:spLocks noGrp="1" noChangeArrowheads="1"/>
          </p:cNvSpPr>
          <p:nvPr>
            <p:ph type="title" idx="4294967295"/>
          </p:nvPr>
        </p:nvSpPr>
        <p:spPr>
          <a:xfrm>
            <a:off x="1116013" y="260350"/>
            <a:ext cx="7793037" cy="762000"/>
          </a:xfrm>
        </p:spPr>
        <p:txBody>
          <a:bodyPr anchor="ctr"/>
          <a:lstStyle/>
          <a:p>
            <a:pPr eaLnBrk="1" hangingPunct="1"/>
            <a:r>
              <a:rPr lang="en-US" altLang="zh-CN" smtClean="0">
                <a:latin typeface="Times New Roman" pitchFamily="18" charset="0"/>
              </a:rPr>
              <a:t>5.3.2 LR(0)</a:t>
            </a:r>
            <a:r>
              <a:rPr lang="zh-CN" altLang="en-US" smtClean="0">
                <a:latin typeface="Times New Roman" pitchFamily="18" charset="0"/>
              </a:rPr>
              <a:t>分析表的构造</a:t>
            </a:r>
          </a:p>
        </p:txBody>
      </p:sp>
      <p:sp>
        <p:nvSpPr>
          <p:cNvPr id="78853" name="Rectangle 3"/>
          <p:cNvSpPr>
            <a:spLocks noGrp="1" noChangeArrowheads="1"/>
          </p:cNvSpPr>
          <p:nvPr>
            <p:ph type="body" idx="4294967295"/>
          </p:nvPr>
        </p:nvSpPr>
        <p:spPr>
          <a:xfrm>
            <a:off x="323850" y="1804988"/>
            <a:ext cx="8631238" cy="4216400"/>
          </a:xfrm>
        </p:spPr>
        <p:txBody>
          <a:bodyPr/>
          <a:lstStyle/>
          <a:p>
            <a:pPr eaLnBrk="1" hangingPunct="1"/>
            <a:r>
              <a:rPr lang="en-US" altLang="zh-CN" smtClean="0">
                <a:latin typeface="Times New Roman" pitchFamily="18" charset="0"/>
              </a:rPr>
              <a:t>LR(0)</a:t>
            </a:r>
            <a:r>
              <a:rPr lang="zh-CN" altLang="en-US" smtClean="0">
                <a:latin typeface="Times New Roman" pitchFamily="18" charset="0"/>
              </a:rPr>
              <a:t>项目</a:t>
            </a:r>
            <a:r>
              <a:rPr lang="en-US" altLang="zh-CN" smtClean="0">
                <a:latin typeface="Times New Roman" pitchFamily="18" charset="0"/>
              </a:rPr>
              <a:t>——</a:t>
            </a:r>
            <a:r>
              <a:rPr lang="zh-CN" altLang="en-US" smtClean="0">
                <a:latin typeface="Times New Roman" pitchFamily="18" charset="0"/>
              </a:rPr>
              <a:t>从产生式寻找归约方法</a:t>
            </a:r>
          </a:p>
          <a:p>
            <a:pPr lvl="1" eaLnBrk="1" hangingPunct="1"/>
            <a:r>
              <a:rPr lang="zh-CN" altLang="en-US" sz="3200" smtClean="0">
                <a:latin typeface="Times New Roman" pitchFamily="18" charset="0"/>
              </a:rPr>
              <a:t>右部某个位置标有园点的产生式称为相应文法的</a:t>
            </a:r>
            <a:r>
              <a:rPr lang="en-US" altLang="zh-CN" sz="3200" smtClean="0">
                <a:solidFill>
                  <a:srgbClr val="FF0000"/>
                </a:solidFill>
                <a:latin typeface="Times New Roman" pitchFamily="18" charset="0"/>
              </a:rPr>
              <a:t>LR(0)</a:t>
            </a:r>
            <a:r>
              <a:rPr lang="zh-CN" altLang="en-US" sz="3200" smtClean="0">
                <a:solidFill>
                  <a:srgbClr val="FF0000"/>
                </a:solidFill>
                <a:latin typeface="Times New Roman" pitchFamily="18" charset="0"/>
              </a:rPr>
              <a:t>项目</a:t>
            </a:r>
            <a:r>
              <a:rPr lang="zh-CN" altLang="en-US" sz="3200" smtClean="0">
                <a:latin typeface="Times New Roman" pitchFamily="18" charset="0"/>
              </a:rPr>
              <a:t>（</a:t>
            </a:r>
            <a:r>
              <a:rPr lang="en-US" altLang="zh-CN" sz="3200" smtClean="0">
                <a:latin typeface="Times New Roman" pitchFamily="18" charset="0"/>
              </a:rPr>
              <a:t>Item</a:t>
            </a:r>
            <a:r>
              <a:rPr lang="zh-CN" altLang="en-US" sz="3200" smtClean="0">
                <a:latin typeface="Times New Roman" pitchFamily="18" charset="0"/>
              </a:rPr>
              <a:t>）</a:t>
            </a:r>
          </a:p>
          <a:p>
            <a:pPr lvl="1" eaLnBrk="1" hangingPunct="1"/>
            <a:r>
              <a:rPr lang="zh-CN" altLang="en-US" sz="3200" smtClean="0">
                <a:latin typeface="Times New Roman" pitchFamily="18" charset="0"/>
              </a:rPr>
              <a:t>例 </a:t>
            </a:r>
            <a:r>
              <a:rPr lang="en-US" altLang="zh-CN" sz="3200" smtClean="0">
                <a:latin typeface="Times New Roman" pitchFamily="18" charset="0"/>
              </a:rPr>
              <a:t>S→.bBB   S→bB.B   S→b.BB S→bBB.</a:t>
            </a:r>
          </a:p>
          <a:p>
            <a:pPr lvl="1" eaLnBrk="1" hangingPunct="1"/>
            <a:r>
              <a:rPr lang="zh-CN" altLang="en-US" sz="3200" smtClean="0">
                <a:latin typeface="Times New Roman" pitchFamily="18" charset="0"/>
              </a:rPr>
              <a:t>归约（</a:t>
            </a:r>
            <a:r>
              <a:rPr lang="en-US" altLang="zh-CN" sz="3200" smtClean="0">
                <a:latin typeface="Times New Roman" pitchFamily="18" charset="0"/>
              </a:rPr>
              <a:t>Reduce</a:t>
            </a:r>
            <a:r>
              <a:rPr lang="zh-CN" altLang="en-US" sz="3200" smtClean="0">
                <a:latin typeface="Times New Roman" pitchFamily="18" charset="0"/>
              </a:rPr>
              <a:t>）项目</a:t>
            </a:r>
            <a:r>
              <a:rPr lang="en-US" altLang="zh-CN" sz="3200" smtClean="0">
                <a:latin typeface="Times New Roman" pitchFamily="18" charset="0"/>
              </a:rPr>
              <a:t>: S→aBB.</a:t>
            </a:r>
          </a:p>
          <a:p>
            <a:pPr lvl="1" eaLnBrk="1" hangingPunct="1"/>
            <a:r>
              <a:rPr lang="zh-CN" altLang="en-US" sz="3200" smtClean="0">
                <a:latin typeface="Times New Roman" pitchFamily="18" charset="0"/>
              </a:rPr>
              <a:t>移进（</a:t>
            </a:r>
            <a:r>
              <a:rPr lang="en-US" altLang="zh-CN" sz="3200" smtClean="0">
                <a:latin typeface="Times New Roman" pitchFamily="18" charset="0"/>
              </a:rPr>
              <a:t>Shift</a:t>
            </a:r>
            <a:r>
              <a:rPr lang="zh-CN" altLang="en-US" sz="3200" smtClean="0">
                <a:latin typeface="Times New Roman" pitchFamily="18" charset="0"/>
              </a:rPr>
              <a:t>）项目：</a:t>
            </a:r>
            <a:r>
              <a:rPr lang="en-US" altLang="zh-CN" sz="3200" smtClean="0">
                <a:latin typeface="Times New Roman" pitchFamily="18" charset="0"/>
              </a:rPr>
              <a:t>S→.bBB</a:t>
            </a:r>
          </a:p>
          <a:p>
            <a:pPr lvl="1" eaLnBrk="1" hangingPunct="1"/>
            <a:r>
              <a:rPr lang="zh-CN" altLang="en-US" sz="3200" smtClean="0">
                <a:latin typeface="Times New Roman" pitchFamily="18" charset="0"/>
              </a:rPr>
              <a:t>待约项目：</a:t>
            </a:r>
            <a:r>
              <a:rPr lang="en-US" altLang="zh-CN" sz="3200" smtClean="0">
                <a:latin typeface="Times New Roman" pitchFamily="18" charset="0"/>
              </a:rPr>
              <a:t>S→b.BB</a:t>
            </a:r>
            <a:r>
              <a:rPr lang="en-US" altLang="zh-CN" smtClean="0">
                <a:latin typeface="Times New Roman" pitchFamily="18" charset="0"/>
              </a:rPr>
              <a:t> 	</a:t>
            </a:r>
            <a:r>
              <a:rPr lang="en-US" altLang="zh-CN" sz="3200" smtClean="0">
                <a:latin typeface="Times New Roman" pitchFamily="18" charset="0"/>
              </a:rPr>
              <a:t>S→bB.B</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379937"/>
          <p:cNvPicPr>
            <a:picLocks noChangeAspect="1" noChangeArrowheads="1"/>
          </p:cNvPicPr>
          <p:nvPr/>
        </p:nvPicPr>
        <p:blipFill>
          <a:blip r:embed="rId2" cstate="print"/>
          <a:srcRect/>
          <a:stretch>
            <a:fillRect/>
          </a:stretch>
        </p:blipFill>
        <p:spPr bwMode="auto">
          <a:xfrm>
            <a:off x="4216400" y="765175"/>
            <a:ext cx="4892675" cy="609600"/>
          </a:xfrm>
          <a:prstGeom prst="rect">
            <a:avLst/>
          </a:prstGeom>
          <a:noFill/>
          <a:ln w="9525">
            <a:noFill/>
            <a:miter lim="800000"/>
            <a:headEnd/>
            <a:tailEnd/>
          </a:ln>
        </p:spPr>
      </p:pic>
      <p:sp>
        <p:nvSpPr>
          <p:cNvPr id="66563" name="日期占位符 3"/>
          <p:cNvSpPr txBox="1">
            <a:spLocks noGrp="1" noChangeArrowheads="1"/>
          </p:cNvSpPr>
          <p:nvPr/>
        </p:nvSpPr>
        <p:spPr bwMode="auto">
          <a:xfrm>
            <a:off x="457200" y="6245225"/>
            <a:ext cx="2133600" cy="476250"/>
          </a:xfrm>
          <a:prstGeom prst="rect">
            <a:avLst/>
          </a:prstGeom>
          <a:noFill/>
          <a:ln w="9525">
            <a:noFill/>
            <a:miter lim="800000"/>
            <a:headEnd/>
            <a:tailEnd/>
          </a:ln>
        </p:spPr>
        <p:txBody>
          <a:bodyPr/>
          <a:lstStyle/>
          <a:p>
            <a:pPr eaLnBrk="1" hangingPunct="1">
              <a:buFont typeface="Arial" pitchFamily="34" charset="0"/>
              <a:buNone/>
            </a:pPr>
            <a:fld id="{C2D62A80-9D8D-4B42-88A7-237C70DD22E1}" type="datetime1">
              <a:rPr lang="zh-CN" altLang="en-US" sz="1400" b="1">
                <a:ea typeface="楷体_GB2312" pitchFamily="49" charset="-122"/>
              </a:rPr>
              <a:pPr eaLnBrk="1" hangingPunct="1">
                <a:buFont typeface="Arial" pitchFamily="34" charset="0"/>
                <a:buNone/>
              </a:pPr>
              <a:t>2022/6/21</a:t>
            </a:fld>
            <a:endParaRPr lang="zh-CN" altLang="en-US" sz="1400" b="1">
              <a:ea typeface="楷体_GB2312" pitchFamily="49" charset="-122"/>
            </a:endParaRPr>
          </a:p>
        </p:txBody>
      </p:sp>
      <p:sp>
        <p:nvSpPr>
          <p:cNvPr id="66564" name="灯片编号占位符 5"/>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buFont typeface="Arial" pitchFamily="34" charset="0"/>
              <a:buNone/>
            </a:pPr>
            <a:fld id="{DEBE43D5-3F91-471F-84F6-593DF0D63CA9}" type="slidenum">
              <a:rPr lang="en-US" altLang="zh-CN" sz="1400" b="1">
                <a:ea typeface="楷体_GB2312" pitchFamily="49" charset="-122"/>
              </a:rPr>
              <a:pPr algn="r" eaLnBrk="1" hangingPunct="1">
                <a:buFont typeface="Arial" pitchFamily="34" charset="0"/>
                <a:buNone/>
              </a:pPr>
              <a:t>57</a:t>
            </a:fld>
            <a:endParaRPr lang="en-US" altLang="zh-CN" sz="1400" b="1">
              <a:ea typeface="楷体_GB2312" pitchFamily="49" charset="-122"/>
            </a:endParaRPr>
          </a:p>
        </p:txBody>
      </p:sp>
      <p:sp>
        <p:nvSpPr>
          <p:cNvPr id="66565" name="Rectangle 2"/>
          <p:cNvSpPr>
            <a:spLocks noChangeArrowheads="1"/>
          </p:cNvSpPr>
          <p:nvPr/>
        </p:nvSpPr>
        <p:spPr bwMode="auto">
          <a:xfrm>
            <a:off x="7315200" y="1893888"/>
            <a:ext cx="1447800" cy="2286000"/>
          </a:xfrm>
          <a:prstGeom prst="rect">
            <a:avLst/>
          </a:prstGeom>
          <a:noFill/>
          <a:ln w="9525">
            <a:noFill/>
            <a:miter lim="800000"/>
            <a:headEnd/>
            <a:tailEnd/>
          </a:ln>
        </p:spPr>
        <p:txBody>
          <a:bodyPr anchor="ctr"/>
          <a:lstStyle/>
          <a:p>
            <a:pPr algn="ctr">
              <a:buFont typeface="Arial" pitchFamily="34" charset="0"/>
              <a:buNone/>
            </a:pPr>
            <a:r>
              <a:rPr lang="zh-CN" altLang="en-US" sz="3200" b="1">
                <a:solidFill>
                  <a:schemeClr val="tx2"/>
                </a:solidFill>
                <a:ea typeface="楷体_GB2312" pitchFamily="49" charset="-122"/>
              </a:rPr>
              <a:t>例</a:t>
            </a:r>
            <a:r>
              <a:rPr lang="en-US" altLang="zh-CN" sz="3200" b="1">
                <a:solidFill>
                  <a:schemeClr val="tx2"/>
                </a:solidFill>
                <a:ea typeface="楷体_GB2312" pitchFamily="49" charset="-122"/>
              </a:rPr>
              <a:t>4-13</a:t>
            </a:r>
            <a:br>
              <a:rPr lang="en-US" altLang="zh-CN" sz="3200" b="1">
                <a:solidFill>
                  <a:schemeClr val="tx2"/>
                </a:solidFill>
                <a:ea typeface="楷体_GB2312" pitchFamily="49" charset="-122"/>
              </a:rPr>
            </a:br>
            <a:r>
              <a:rPr lang="en-US" altLang="zh-CN" sz="3200" b="1">
                <a:solidFill>
                  <a:schemeClr val="tx2"/>
                </a:solidFill>
                <a:ea typeface="楷体_GB2312" pitchFamily="49" charset="-122"/>
              </a:rPr>
              <a:t>S→BB</a:t>
            </a:r>
            <a:br>
              <a:rPr lang="en-US" altLang="zh-CN" sz="3200" b="1">
                <a:solidFill>
                  <a:schemeClr val="tx2"/>
                </a:solidFill>
                <a:ea typeface="楷体_GB2312" pitchFamily="49" charset="-122"/>
              </a:rPr>
            </a:br>
            <a:r>
              <a:rPr lang="en-US" altLang="zh-CN" sz="3200" b="1">
                <a:solidFill>
                  <a:schemeClr val="tx2"/>
                </a:solidFill>
                <a:ea typeface="楷体_GB2312" pitchFamily="49" charset="-122"/>
              </a:rPr>
              <a:t>B→aB</a:t>
            </a:r>
            <a:br>
              <a:rPr lang="en-US" altLang="zh-CN" sz="3200" b="1">
                <a:solidFill>
                  <a:schemeClr val="tx2"/>
                </a:solidFill>
                <a:ea typeface="楷体_GB2312" pitchFamily="49" charset="-122"/>
              </a:rPr>
            </a:br>
            <a:r>
              <a:rPr lang="en-US" altLang="zh-CN" sz="3200" b="1">
                <a:solidFill>
                  <a:schemeClr val="tx2"/>
                </a:solidFill>
                <a:ea typeface="楷体_GB2312" pitchFamily="49" charset="-122"/>
              </a:rPr>
              <a:t>B→b</a:t>
            </a:r>
            <a:endParaRPr lang="en-US" altLang="zh-CN" sz="4400" b="1">
              <a:solidFill>
                <a:schemeClr val="tx2"/>
              </a:solidFill>
              <a:ea typeface="楷体_GB2312" pitchFamily="49" charset="-122"/>
            </a:endParaRPr>
          </a:p>
        </p:txBody>
      </p:sp>
      <p:sp>
        <p:nvSpPr>
          <p:cNvPr id="379942" name="Rectangle 3"/>
          <p:cNvSpPr>
            <a:spLocks noChangeArrowheads="1"/>
          </p:cNvSpPr>
          <p:nvPr/>
        </p:nvSpPr>
        <p:spPr bwMode="auto">
          <a:xfrm>
            <a:off x="685800" y="522288"/>
            <a:ext cx="1295400" cy="1905000"/>
          </a:xfrm>
          <a:prstGeom prst="rect">
            <a:avLst/>
          </a:prstGeom>
          <a:noFill/>
          <a:ln w="9525">
            <a:solidFill>
              <a:schemeClr val="tx1"/>
            </a:solidFill>
            <a:miter lim="800000"/>
            <a:headEnd/>
            <a:tailEnd/>
          </a:ln>
        </p:spPr>
        <p:txBody>
          <a:bodyPr/>
          <a:lstStyle/>
          <a:p>
            <a:pPr marL="609600" indent="-609600">
              <a:lnSpc>
                <a:spcPct val="90000"/>
              </a:lnSpc>
              <a:buFont typeface="Arial" pitchFamily="34" charset="0"/>
              <a:buNone/>
            </a:pPr>
            <a:r>
              <a:rPr lang="en-US" altLang="zh-CN" sz="2400" b="1">
                <a:ea typeface="楷体_GB2312" pitchFamily="49" charset="-122"/>
              </a:rPr>
              <a:t>I</a:t>
            </a:r>
            <a:r>
              <a:rPr lang="en-US" altLang="zh-CN" sz="2400" b="1" baseline="-25000">
                <a:ea typeface="楷体_GB2312" pitchFamily="49" charset="-122"/>
              </a:rPr>
              <a:t>0</a:t>
            </a:r>
            <a:r>
              <a:rPr lang="en-US" altLang="zh-CN" sz="2400" b="1">
                <a:ea typeface="楷体_GB2312" pitchFamily="49" charset="-122"/>
              </a:rPr>
              <a:t>:</a:t>
            </a:r>
          </a:p>
          <a:p>
            <a:pPr marL="609600" indent="-609600">
              <a:lnSpc>
                <a:spcPct val="90000"/>
              </a:lnSpc>
              <a:buFont typeface="Arial" pitchFamily="34" charset="0"/>
              <a:buNone/>
            </a:pPr>
            <a:r>
              <a:rPr lang="en-US" altLang="zh-CN" sz="2400" b="1">
                <a:ea typeface="楷体_GB2312" pitchFamily="49" charset="-122"/>
              </a:rPr>
              <a:t>S</a:t>
            </a:r>
            <a:r>
              <a:rPr lang="en-US" altLang="zh-CN" sz="2400" b="1">
                <a:latin typeface="Arial" pitchFamily="34" charset="0"/>
                <a:ea typeface="楷体_GB2312" pitchFamily="49" charset="-122"/>
              </a:rPr>
              <a:t>'</a:t>
            </a:r>
            <a:r>
              <a:rPr lang="en-US" altLang="zh-CN" sz="2400" b="1">
                <a:ea typeface="楷体_GB2312" pitchFamily="49" charset="-122"/>
              </a:rPr>
              <a:t>→.S</a:t>
            </a:r>
          </a:p>
          <a:p>
            <a:pPr marL="609600" indent="-609600">
              <a:lnSpc>
                <a:spcPct val="90000"/>
              </a:lnSpc>
              <a:buFont typeface="Arial" pitchFamily="34" charset="0"/>
              <a:buNone/>
            </a:pPr>
            <a:r>
              <a:rPr lang="en-US" altLang="zh-CN" sz="2400" b="1">
                <a:ea typeface="楷体_GB2312" pitchFamily="49" charset="-122"/>
              </a:rPr>
              <a:t>S→.BB</a:t>
            </a:r>
          </a:p>
          <a:p>
            <a:pPr marL="609600" indent="-609600">
              <a:lnSpc>
                <a:spcPct val="90000"/>
              </a:lnSpc>
              <a:buFont typeface="Arial" pitchFamily="34" charset="0"/>
              <a:buNone/>
            </a:pPr>
            <a:r>
              <a:rPr lang="en-US" altLang="zh-CN" sz="2400" b="1">
                <a:ea typeface="楷体_GB2312" pitchFamily="49" charset="-122"/>
              </a:rPr>
              <a:t>B→.aB</a:t>
            </a:r>
          </a:p>
          <a:p>
            <a:pPr marL="609600" indent="-609600">
              <a:lnSpc>
                <a:spcPct val="90000"/>
              </a:lnSpc>
              <a:buFont typeface="Arial" pitchFamily="34" charset="0"/>
              <a:buNone/>
            </a:pPr>
            <a:r>
              <a:rPr lang="en-US" altLang="zh-CN" sz="2400" b="1">
                <a:ea typeface="楷体_GB2312" pitchFamily="49" charset="-122"/>
              </a:rPr>
              <a:t>B→.b	</a:t>
            </a:r>
          </a:p>
        </p:txBody>
      </p:sp>
      <p:sp>
        <p:nvSpPr>
          <p:cNvPr id="2287620" name="Rectangle 4">
            <a:extLst>
              <a:ext uri="{FF2B5EF4-FFF2-40B4-BE49-F238E27FC236}"/>
            </a:extLst>
          </p:cNvPr>
          <p:cNvSpPr>
            <a:spLocks noChangeArrowheads="1"/>
          </p:cNvSpPr>
          <p:nvPr/>
        </p:nvSpPr>
        <p:spPr bwMode="auto">
          <a:xfrm>
            <a:off x="4267200" y="217488"/>
            <a:ext cx="1295400" cy="762000"/>
          </a:xfrm>
          <a:prstGeom prst="rect">
            <a:avLst/>
          </a:prstGeom>
          <a:noFill/>
          <a:ln w="9525">
            <a:solidFill>
              <a:schemeClr val="tx1"/>
            </a:solidFill>
            <a:miter lim="800000"/>
          </a:ln>
          <a:effectLst/>
        </p:spPr>
        <p:txBody>
          <a:bodyPr lIns="92075" tIns="46038" rIns="92075" bIns="46038"/>
          <a:lstStyle>
            <a:lvl1pPr marL="609600" indent="-6096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I</a:t>
            </a:r>
            <a:r>
              <a:rPr kumimoji="0" lang="en-US" altLang="zh-CN" sz="2400" b="1" baseline="-25000">
                <a:effectLst>
                  <a:outerShdw blurRad="38100" dist="38100" dir="2700000" algn="tl">
                    <a:srgbClr val="C0C0C0"/>
                  </a:outerShdw>
                </a:effectLst>
              </a:rPr>
              <a:t>1</a:t>
            </a:r>
            <a:r>
              <a:rPr kumimoji="0" lang="en-US" altLang="zh-CN" sz="2400" b="1">
                <a:effectLst>
                  <a:outerShdw blurRad="38100" dist="38100" dir="2700000" algn="tl">
                    <a:srgbClr val="C0C0C0"/>
                  </a:outerShdw>
                </a:effectLst>
              </a:rPr>
              <a:t>:</a:t>
            </a:r>
          </a:p>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S</a:t>
            </a:r>
            <a:r>
              <a:rPr kumimoji="0" lang="en-US" altLang="zh-CN" b="1">
                <a:latin typeface="Tahoma" panose="020B0604030504040204" pitchFamily="34" charset="0"/>
              </a:rPr>
              <a:t>'</a:t>
            </a:r>
            <a:r>
              <a:rPr kumimoji="0" lang="en-US" altLang="zh-CN" sz="2400" b="1">
                <a:effectLst>
                  <a:outerShdw blurRad="38100" dist="38100" dir="2700000" algn="tl">
                    <a:srgbClr val="C0C0C0"/>
                  </a:outerShdw>
                </a:effectLst>
              </a:rPr>
              <a:t>→S.</a:t>
            </a:r>
          </a:p>
        </p:txBody>
      </p:sp>
      <p:sp>
        <p:nvSpPr>
          <p:cNvPr id="2287621" name="Line 5"/>
          <p:cNvSpPr>
            <a:spLocks noChangeShapeType="1"/>
          </p:cNvSpPr>
          <p:nvPr/>
        </p:nvSpPr>
        <p:spPr bwMode="auto">
          <a:xfrm>
            <a:off x="1981200" y="674688"/>
            <a:ext cx="2286000" cy="0"/>
          </a:xfrm>
          <a:prstGeom prst="line">
            <a:avLst/>
          </a:prstGeom>
          <a:noFill/>
          <a:ln w="38100">
            <a:solidFill>
              <a:schemeClr val="tx1"/>
            </a:solidFill>
            <a:round/>
            <a:headEnd type="none" w="sm" len="sm"/>
            <a:tailEnd type="triangle" w="med" len="med"/>
          </a:ln>
        </p:spPr>
        <p:txBody>
          <a:bodyPr/>
          <a:lstStyle/>
          <a:p>
            <a:endParaRPr lang="zh-CN" altLang="en-US"/>
          </a:p>
        </p:txBody>
      </p:sp>
      <p:sp>
        <p:nvSpPr>
          <p:cNvPr id="2287622" name="Text Box 6"/>
          <p:cNvSpPr txBox="1">
            <a:spLocks noChangeArrowheads="1"/>
          </p:cNvSpPr>
          <p:nvPr/>
        </p:nvSpPr>
        <p:spPr bwMode="auto">
          <a:xfrm>
            <a:off x="2286000" y="293688"/>
            <a:ext cx="5334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S</a:t>
            </a:r>
          </a:p>
        </p:txBody>
      </p:sp>
      <p:sp>
        <p:nvSpPr>
          <p:cNvPr id="2287623" name="Line 7"/>
          <p:cNvSpPr>
            <a:spLocks noChangeShapeType="1"/>
          </p:cNvSpPr>
          <p:nvPr/>
        </p:nvSpPr>
        <p:spPr bwMode="auto">
          <a:xfrm>
            <a:off x="1981200" y="1741488"/>
            <a:ext cx="2209800" cy="0"/>
          </a:xfrm>
          <a:prstGeom prst="line">
            <a:avLst/>
          </a:prstGeom>
          <a:noFill/>
          <a:ln w="38100">
            <a:solidFill>
              <a:schemeClr val="tx1"/>
            </a:solidFill>
            <a:round/>
            <a:headEnd type="none" w="sm" len="sm"/>
            <a:tailEnd type="triangle" w="med" len="med"/>
          </a:ln>
        </p:spPr>
        <p:txBody>
          <a:bodyPr/>
          <a:lstStyle/>
          <a:p>
            <a:endParaRPr lang="zh-CN" altLang="en-US"/>
          </a:p>
        </p:txBody>
      </p:sp>
      <p:sp>
        <p:nvSpPr>
          <p:cNvPr id="2287624" name="Text Box 8"/>
          <p:cNvSpPr txBox="1">
            <a:spLocks noChangeArrowheads="1"/>
          </p:cNvSpPr>
          <p:nvPr/>
        </p:nvSpPr>
        <p:spPr bwMode="auto">
          <a:xfrm>
            <a:off x="2286000" y="1360488"/>
            <a:ext cx="5334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B</a:t>
            </a:r>
          </a:p>
        </p:txBody>
      </p:sp>
      <p:sp>
        <p:nvSpPr>
          <p:cNvPr id="2287625" name="Rectangle 9">
            <a:extLst>
              <a:ext uri="{FF2B5EF4-FFF2-40B4-BE49-F238E27FC236}"/>
            </a:extLst>
          </p:cNvPr>
          <p:cNvSpPr>
            <a:spLocks noChangeArrowheads="1"/>
          </p:cNvSpPr>
          <p:nvPr/>
        </p:nvSpPr>
        <p:spPr bwMode="auto">
          <a:xfrm>
            <a:off x="4267200" y="1512888"/>
            <a:ext cx="1295400" cy="1600200"/>
          </a:xfrm>
          <a:prstGeom prst="rect">
            <a:avLst/>
          </a:prstGeom>
          <a:noFill/>
          <a:ln w="9525">
            <a:solidFill>
              <a:schemeClr val="tx1"/>
            </a:solidFill>
            <a:miter lim="800000"/>
          </a:ln>
          <a:effectLst/>
        </p:spPr>
        <p:txBody>
          <a:bodyPr lIns="92075" tIns="46038" rIns="92075" bIns="46038"/>
          <a:lstStyle>
            <a:lvl1pPr marL="609600" indent="-6096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I</a:t>
            </a:r>
            <a:r>
              <a:rPr kumimoji="0" lang="en-US" altLang="zh-CN" sz="2400" b="1" baseline="-25000">
                <a:effectLst>
                  <a:outerShdw blurRad="38100" dist="38100" dir="2700000" algn="tl">
                    <a:srgbClr val="C0C0C0"/>
                  </a:outerShdw>
                </a:effectLst>
              </a:rPr>
              <a:t>2</a:t>
            </a:r>
            <a:r>
              <a:rPr kumimoji="0" lang="en-US" altLang="zh-CN" sz="2400" b="1">
                <a:effectLst>
                  <a:outerShdw blurRad="38100" dist="38100" dir="2700000" algn="tl">
                    <a:srgbClr val="C0C0C0"/>
                  </a:outerShdw>
                </a:effectLst>
              </a:rPr>
              <a:t>:</a:t>
            </a:r>
          </a:p>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S→B.B</a:t>
            </a:r>
          </a:p>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B→.aB</a:t>
            </a:r>
          </a:p>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B→.b</a:t>
            </a:r>
            <a:r>
              <a:rPr kumimoji="0" lang="en-US" altLang="zh-CN" sz="2800" b="1">
                <a:effectLst>
                  <a:outerShdw blurRad="38100" dist="38100" dir="2700000" algn="tl">
                    <a:srgbClr val="C0C0C0"/>
                  </a:outerShdw>
                </a:effectLst>
              </a:rPr>
              <a:t>	</a:t>
            </a:r>
          </a:p>
        </p:txBody>
      </p:sp>
      <p:sp>
        <p:nvSpPr>
          <p:cNvPr id="2287626" name="Freeform 10"/>
          <p:cNvSpPr>
            <a:spLocks noChangeArrowheads="1"/>
          </p:cNvSpPr>
          <p:nvPr/>
        </p:nvSpPr>
        <p:spPr bwMode="auto">
          <a:xfrm>
            <a:off x="990600" y="2427288"/>
            <a:ext cx="3352800" cy="3124200"/>
          </a:xfrm>
          <a:custGeom>
            <a:avLst/>
            <a:gdLst>
              <a:gd name="T0" fmla="*/ 0 w 816"/>
              <a:gd name="T1" fmla="*/ 0 h 1344"/>
              <a:gd name="T2" fmla="*/ 2147483647 w 816"/>
              <a:gd name="T3" fmla="*/ 2147483647 h 1344"/>
              <a:gd name="T4" fmla="*/ 2147483647 w 816"/>
              <a:gd name="T5" fmla="*/ 2147483647 h 1344"/>
              <a:gd name="T6" fmla="*/ 2147483647 w 816"/>
              <a:gd name="T7" fmla="*/ 2147483647 h 1344"/>
              <a:gd name="T8" fmla="*/ 0 60000 65536"/>
              <a:gd name="T9" fmla="*/ 0 60000 65536"/>
              <a:gd name="T10" fmla="*/ 0 60000 65536"/>
              <a:gd name="T11" fmla="*/ 0 60000 65536"/>
              <a:gd name="T12" fmla="*/ 0 w 816"/>
              <a:gd name="T13" fmla="*/ 0 h 1344"/>
              <a:gd name="T14" fmla="*/ 816 w 816"/>
              <a:gd name="T15" fmla="*/ 1344 h 1344"/>
            </a:gdLst>
            <a:ahLst/>
            <a:cxnLst>
              <a:cxn ang="T8">
                <a:pos x="T0" y="T1"/>
              </a:cxn>
              <a:cxn ang="T9">
                <a:pos x="T2" y="T3"/>
              </a:cxn>
              <a:cxn ang="T10">
                <a:pos x="T4" y="T5"/>
              </a:cxn>
              <a:cxn ang="T11">
                <a:pos x="T6" y="T7"/>
              </a:cxn>
            </a:cxnLst>
            <a:rect l="T12" t="T13" r="T14" b="T15"/>
            <a:pathLst>
              <a:path w="816" h="1344">
                <a:moveTo>
                  <a:pt x="0" y="0"/>
                </a:moveTo>
                <a:cubicBezTo>
                  <a:pt x="0" y="312"/>
                  <a:pt x="0" y="624"/>
                  <a:pt x="48" y="816"/>
                </a:cubicBezTo>
                <a:cubicBezTo>
                  <a:pt x="96" y="1008"/>
                  <a:pt x="160" y="1064"/>
                  <a:pt x="288" y="1152"/>
                </a:cubicBezTo>
                <a:cubicBezTo>
                  <a:pt x="416" y="1240"/>
                  <a:pt x="720" y="1304"/>
                  <a:pt x="816" y="1344"/>
                </a:cubicBezTo>
              </a:path>
            </a:pathLst>
          </a:custGeom>
          <a:noFill/>
          <a:ln w="38100">
            <a:solidFill>
              <a:schemeClr val="tx1"/>
            </a:solidFill>
            <a:round/>
            <a:headEnd type="none" w="sm" len="sm"/>
            <a:tailEnd type="triangle" w="med" len="med"/>
          </a:ln>
        </p:spPr>
        <p:txBody>
          <a:bodyPr/>
          <a:lstStyle/>
          <a:p>
            <a:endParaRPr lang="zh-CN" altLang="en-US"/>
          </a:p>
        </p:txBody>
      </p:sp>
      <p:sp>
        <p:nvSpPr>
          <p:cNvPr id="2287627" name="Text Box 11"/>
          <p:cNvSpPr txBox="1">
            <a:spLocks noChangeArrowheads="1"/>
          </p:cNvSpPr>
          <p:nvPr/>
        </p:nvSpPr>
        <p:spPr bwMode="auto">
          <a:xfrm>
            <a:off x="990600" y="3265488"/>
            <a:ext cx="4572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a</a:t>
            </a:r>
          </a:p>
        </p:txBody>
      </p:sp>
      <p:sp>
        <p:nvSpPr>
          <p:cNvPr id="2287628" name="Rectangle 12">
            <a:extLst>
              <a:ext uri="{FF2B5EF4-FFF2-40B4-BE49-F238E27FC236}"/>
            </a:extLst>
          </p:cNvPr>
          <p:cNvSpPr>
            <a:spLocks noChangeArrowheads="1"/>
          </p:cNvSpPr>
          <p:nvPr/>
        </p:nvSpPr>
        <p:spPr bwMode="auto">
          <a:xfrm>
            <a:off x="4343400" y="4789488"/>
            <a:ext cx="1295400" cy="1447800"/>
          </a:xfrm>
          <a:prstGeom prst="rect">
            <a:avLst/>
          </a:prstGeom>
          <a:noFill/>
          <a:ln w="9525">
            <a:solidFill>
              <a:schemeClr val="tx1"/>
            </a:solidFill>
            <a:miter lim="800000"/>
          </a:ln>
          <a:effectLst/>
        </p:spPr>
        <p:txBody>
          <a:bodyPr lIns="92075" tIns="46038" rIns="92075" bIns="46038"/>
          <a:lstStyle>
            <a:lvl1pPr marL="609600" indent="-6096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nSpc>
                <a:spcPct val="90000"/>
              </a:lnSpc>
              <a:buClr>
                <a:schemeClr val="tx2"/>
              </a:buClr>
              <a:buSzPct val="75000"/>
              <a:buFont typeface="Monotype Sorts" charset="2"/>
              <a:buNone/>
              <a:defRPr/>
            </a:pPr>
            <a:r>
              <a:rPr kumimoji="0" lang="en-US" altLang="zh-CN" sz="2800" b="1">
                <a:effectLst>
                  <a:outerShdw blurRad="38100" dist="38100" dir="2700000" algn="tl">
                    <a:srgbClr val="C0C0C0"/>
                  </a:outerShdw>
                </a:effectLst>
              </a:rPr>
              <a:t>I</a:t>
            </a:r>
            <a:r>
              <a:rPr kumimoji="0" lang="zh-CN" altLang="zh-CN" sz="2800" b="1" baseline="-25000">
                <a:effectLst>
                  <a:outerShdw blurRad="38100" dist="38100" dir="2700000" algn="tl">
                    <a:srgbClr val="C0C0C0"/>
                  </a:outerShdw>
                </a:effectLst>
              </a:rPr>
              <a:t>3</a:t>
            </a:r>
            <a:r>
              <a:rPr kumimoji="0" lang="en-US" altLang="zh-CN" sz="2800" b="1">
                <a:effectLst>
                  <a:outerShdw blurRad="38100" dist="38100" dir="2700000" algn="tl">
                    <a:srgbClr val="C0C0C0"/>
                  </a:outerShdw>
                </a:effectLst>
              </a:rPr>
              <a:t>:</a:t>
            </a:r>
          </a:p>
          <a:p>
            <a:pPr>
              <a:lnSpc>
                <a:spcPct val="90000"/>
              </a:lnSpc>
              <a:buClr>
                <a:schemeClr val="tx2"/>
              </a:buClr>
              <a:buSzPct val="75000"/>
              <a:buFont typeface="Monotype Sorts" charset="2"/>
              <a:buNone/>
              <a:defRPr/>
            </a:pPr>
            <a:r>
              <a:rPr kumimoji="0" lang="en-US" altLang="zh-CN" sz="2400" b="1">
                <a:effectLst>
                  <a:outerShdw blurRad="38100" dist="38100" dir="2700000" algn="tl">
                    <a:srgbClr val="C0C0C0"/>
                  </a:outerShdw>
                </a:effectLst>
              </a:rPr>
              <a:t>B→a.B</a:t>
            </a:r>
          </a:p>
          <a:p>
            <a:pPr>
              <a:lnSpc>
                <a:spcPct val="90000"/>
              </a:lnSpc>
              <a:buClr>
                <a:schemeClr val="tx2"/>
              </a:buClr>
              <a:buSzPct val="75000"/>
              <a:buFont typeface="Monotype Sorts" charset="2"/>
              <a:buNone/>
              <a:defRPr/>
            </a:pPr>
            <a:r>
              <a:rPr kumimoji="0" lang="en-US" altLang="zh-CN" sz="2400" b="1">
                <a:effectLst>
                  <a:outerShdw blurRad="38100" dist="38100" dir="2700000" algn="tl">
                    <a:srgbClr val="C0C0C0"/>
                  </a:outerShdw>
                </a:effectLst>
              </a:rPr>
              <a:t>B→.aB</a:t>
            </a:r>
          </a:p>
          <a:p>
            <a:pPr>
              <a:lnSpc>
                <a:spcPct val="90000"/>
              </a:lnSpc>
              <a:buClr>
                <a:schemeClr val="tx2"/>
              </a:buClr>
              <a:buSzPct val="75000"/>
              <a:buFont typeface="Monotype Sorts" charset="2"/>
              <a:buNone/>
              <a:defRPr/>
            </a:pPr>
            <a:r>
              <a:rPr kumimoji="0" lang="en-US" altLang="zh-CN" sz="2400" b="1">
                <a:effectLst>
                  <a:outerShdw blurRad="38100" dist="38100" dir="2700000" algn="tl">
                    <a:srgbClr val="C0C0C0"/>
                  </a:outerShdw>
                </a:effectLst>
              </a:rPr>
              <a:t>B→.b	</a:t>
            </a:r>
          </a:p>
        </p:txBody>
      </p:sp>
      <p:sp>
        <p:nvSpPr>
          <p:cNvPr id="2287629" name="Freeform 13"/>
          <p:cNvSpPr>
            <a:spLocks noChangeArrowheads="1"/>
          </p:cNvSpPr>
          <p:nvPr/>
        </p:nvSpPr>
        <p:spPr bwMode="auto">
          <a:xfrm>
            <a:off x="1524000" y="2427288"/>
            <a:ext cx="2743200" cy="1600200"/>
          </a:xfrm>
          <a:custGeom>
            <a:avLst/>
            <a:gdLst>
              <a:gd name="T0" fmla="*/ 0 w 1680"/>
              <a:gd name="T1" fmla="*/ 0 h 1056"/>
              <a:gd name="T2" fmla="*/ 2147483647 w 1680"/>
              <a:gd name="T3" fmla="*/ 2147483647 h 1056"/>
              <a:gd name="T4" fmla="*/ 2147483647 w 1680"/>
              <a:gd name="T5" fmla="*/ 2147483647 h 1056"/>
              <a:gd name="T6" fmla="*/ 2147483647 w 1680"/>
              <a:gd name="T7" fmla="*/ 2147483647 h 1056"/>
              <a:gd name="T8" fmla="*/ 2147483647 w 1680"/>
              <a:gd name="T9" fmla="*/ 2147483647 h 1056"/>
              <a:gd name="T10" fmla="*/ 0 60000 65536"/>
              <a:gd name="T11" fmla="*/ 0 60000 65536"/>
              <a:gd name="T12" fmla="*/ 0 60000 65536"/>
              <a:gd name="T13" fmla="*/ 0 60000 65536"/>
              <a:gd name="T14" fmla="*/ 0 60000 65536"/>
              <a:gd name="T15" fmla="*/ 0 w 1680"/>
              <a:gd name="T16" fmla="*/ 0 h 1056"/>
              <a:gd name="T17" fmla="*/ 1680 w 1680"/>
              <a:gd name="T18" fmla="*/ 1056 h 1056"/>
            </a:gdLst>
            <a:ahLst/>
            <a:cxnLst>
              <a:cxn ang="T10">
                <a:pos x="T0" y="T1"/>
              </a:cxn>
              <a:cxn ang="T11">
                <a:pos x="T2" y="T3"/>
              </a:cxn>
              <a:cxn ang="T12">
                <a:pos x="T4" y="T5"/>
              </a:cxn>
              <a:cxn ang="T13">
                <a:pos x="T6" y="T7"/>
              </a:cxn>
              <a:cxn ang="T14">
                <a:pos x="T8" y="T9"/>
              </a:cxn>
            </a:cxnLst>
            <a:rect l="T15" t="T16" r="T17" b="T18"/>
            <a:pathLst>
              <a:path w="1680" h="1056">
                <a:moveTo>
                  <a:pt x="0" y="0"/>
                </a:moveTo>
                <a:cubicBezTo>
                  <a:pt x="4" y="240"/>
                  <a:pt x="8" y="480"/>
                  <a:pt x="48" y="624"/>
                </a:cubicBezTo>
                <a:cubicBezTo>
                  <a:pt x="88" y="768"/>
                  <a:pt x="128" y="800"/>
                  <a:pt x="240" y="864"/>
                </a:cubicBezTo>
                <a:cubicBezTo>
                  <a:pt x="352" y="928"/>
                  <a:pt x="480" y="976"/>
                  <a:pt x="720" y="1008"/>
                </a:cubicBezTo>
                <a:cubicBezTo>
                  <a:pt x="960" y="1040"/>
                  <a:pt x="1528" y="1056"/>
                  <a:pt x="1680" y="1056"/>
                </a:cubicBezTo>
              </a:path>
            </a:pathLst>
          </a:custGeom>
          <a:noFill/>
          <a:ln w="38100">
            <a:solidFill>
              <a:schemeClr val="tx1"/>
            </a:solidFill>
            <a:round/>
            <a:headEnd type="none" w="sm" len="sm"/>
            <a:tailEnd type="triangle" w="med" len="med"/>
          </a:ln>
        </p:spPr>
        <p:txBody>
          <a:bodyPr/>
          <a:lstStyle/>
          <a:p>
            <a:endParaRPr lang="zh-CN" altLang="en-US"/>
          </a:p>
        </p:txBody>
      </p:sp>
      <p:sp>
        <p:nvSpPr>
          <p:cNvPr id="2287630" name="Text Box 14"/>
          <p:cNvSpPr txBox="1">
            <a:spLocks noChangeArrowheads="1"/>
          </p:cNvSpPr>
          <p:nvPr/>
        </p:nvSpPr>
        <p:spPr bwMode="auto">
          <a:xfrm>
            <a:off x="1676400" y="3265488"/>
            <a:ext cx="4572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b</a:t>
            </a:r>
          </a:p>
        </p:txBody>
      </p:sp>
      <p:sp>
        <p:nvSpPr>
          <p:cNvPr id="2287631" name="Rectangle 15">
            <a:extLst>
              <a:ext uri="{FF2B5EF4-FFF2-40B4-BE49-F238E27FC236}"/>
            </a:extLst>
          </p:cNvPr>
          <p:cNvSpPr>
            <a:spLocks noChangeArrowheads="1"/>
          </p:cNvSpPr>
          <p:nvPr/>
        </p:nvSpPr>
        <p:spPr bwMode="auto">
          <a:xfrm>
            <a:off x="4343400" y="3570288"/>
            <a:ext cx="1295400" cy="838200"/>
          </a:xfrm>
          <a:prstGeom prst="rect">
            <a:avLst/>
          </a:prstGeom>
          <a:noFill/>
          <a:ln w="9525">
            <a:solidFill>
              <a:schemeClr val="tx1"/>
            </a:solidFill>
            <a:miter lim="800000"/>
          </a:ln>
          <a:effectLst/>
        </p:spPr>
        <p:txBody>
          <a:bodyPr lIns="92075" tIns="46038" rIns="92075" bIns="46038"/>
          <a:lstStyle>
            <a:lvl1pPr marL="609600" indent="-6096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lnSpc>
                <a:spcPct val="90000"/>
              </a:lnSpc>
              <a:buClr>
                <a:schemeClr val="tx2"/>
              </a:buClr>
              <a:buSzPct val="75000"/>
              <a:buFont typeface="Monotype Sorts" charset="2"/>
              <a:buNone/>
              <a:defRPr/>
            </a:pPr>
            <a:r>
              <a:rPr kumimoji="0" lang="en-US" altLang="zh-CN" sz="2800" b="1">
                <a:effectLst>
                  <a:outerShdw blurRad="38100" dist="38100" dir="2700000" algn="tl">
                    <a:srgbClr val="C0C0C0"/>
                  </a:outerShdw>
                </a:effectLst>
              </a:rPr>
              <a:t>I</a:t>
            </a:r>
            <a:r>
              <a:rPr kumimoji="0" lang="en-US" altLang="zh-CN" sz="2800" b="1" baseline="-25000">
                <a:effectLst>
                  <a:outerShdw blurRad="38100" dist="38100" dir="2700000" algn="tl">
                    <a:srgbClr val="C0C0C0"/>
                  </a:outerShdw>
                </a:effectLst>
              </a:rPr>
              <a:t>4</a:t>
            </a:r>
            <a:r>
              <a:rPr kumimoji="0" lang="en-US" altLang="zh-CN" sz="2800" b="1">
                <a:effectLst>
                  <a:outerShdw blurRad="38100" dist="38100" dir="2700000" algn="tl">
                    <a:srgbClr val="C0C0C0"/>
                  </a:outerShdw>
                </a:effectLst>
              </a:rPr>
              <a:t>:</a:t>
            </a:r>
          </a:p>
          <a:p>
            <a:pPr>
              <a:lnSpc>
                <a:spcPct val="90000"/>
              </a:lnSpc>
              <a:buClr>
                <a:schemeClr val="tx2"/>
              </a:buClr>
              <a:buSzPct val="75000"/>
              <a:buFont typeface="Monotype Sorts" charset="2"/>
              <a:buNone/>
              <a:defRPr/>
            </a:pPr>
            <a:r>
              <a:rPr kumimoji="0" lang="en-US" altLang="zh-CN" sz="2400" b="1">
                <a:effectLst>
                  <a:outerShdw blurRad="38100" dist="38100" dir="2700000" algn="tl">
                    <a:srgbClr val="C0C0C0"/>
                  </a:outerShdw>
                </a:effectLst>
              </a:rPr>
              <a:t>B→b.	</a:t>
            </a:r>
          </a:p>
        </p:txBody>
      </p:sp>
      <p:sp>
        <p:nvSpPr>
          <p:cNvPr id="2287632" name="Line 16"/>
          <p:cNvSpPr>
            <a:spLocks noChangeShapeType="1"/>
          </p:cNvSpPr>
          <p:nvPr/>
        </p:nvSpPr>
        <p:spPr bwMode="auto">
          <a:xfrm flipV="1">
            <a:off x="5562600" y="750888"/>
            <a:ext cx="1524000" cy="990600"/>
          </a:xfrm>
          <a:prstGeom prst="line">
            <a:avLst/>
          </a:prstGeom>
          <a:noFill/>
          <a:ln w="38100">
            <a:solidFill>
              <a:schemeClr val="tx1"/>
            </a:solidFill>
            <a:round/>
            <a:headEnd type="none" w="sm" len="sm"/>
            <a:tailEnd type="triangle" w="med" len="med"/>
          </a:ln>
        </p:spPr>
        <p:txBody>
          <a:bodyPr/>
          <a:lstStyle/>
          <a:p>
            <a:endParaRPr lang="zh-CN" altLang="en-US"/>
          </a:p>
        </p:txBody>
      </p:sp>
      <p:sp>
        <p:nvSpPr>
          <p:cNvPr id="2287633" name="Text Box 17"/>
          <p:cNvSpPr txBox="1">
            <a:spLocks noChangeArrowheads="1"/>
          </p:cNvSpPr>
          <p:nvPr/>
        </p:nvSpPr>
        <p:spPr bwMode="auto">
          <a:xfrm>
            <a:off x="6096000" y="750888"/>
            <a:ext cx="5334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B</a:t>
            </a:r>
          </a:p>
        </p:txBody>
      </p:sp>
      <p:sp>
        <p:nvSpPr>
          <p:cNvPr id="2287634" name="Rectangle 18">
            <a:extLst>
              <a:ext uri="{FF2B5EF4-FFF2-40B4-BE49-F238E27FC236}"/>
            </a:extLst>
          </p:cNvPr>
          <p:cNvSpPr>
            <a:spLocks noChangeArrowheads="1"/>
          </p:cNvSpPr>
          <p:nvPr/>
        </p:nvSpPr>
        <p:spPr bwMode="auto">
          <a:xfrm>
            <a:off x="7086600" y="217488"/>
            <a:ext cx="1295400" cy="762000"/>
          </a:xfrm>
          <a:prstGeom prst="rect">
            <a:avLst/>
          </a:prstGeom>
          <a:noFill/>
          <a:ln w="9525">
            <a:solidFill>
              <a:schemeClr val="tx1"/>
            </a:solidFill>
            <a:miter lim="800000"/>
          </a:ln>
          <a:effectLst/>
        </p:spPr>
        <p:txBody>
          <a:bodyPr lIns="92075" tIns="46038" rIns="92075" bIns="46038"/>
          <a:lstStyle>
            <a:lvl1pPr marL="609600" indent="-6096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I</a:t>
            </a:r>
            <a:r>
              <a:rPr kumimoji="0" lang="en-US" altLang="zh-CN" sz="2400" b="1" baseline="-25000">
                <a:effectLst>
                  <a:outerShdw blurRad="38100" dist="38100" dir="2700000" algn="tl">
                    <a:srgbClr val="C0C0C0"/>
                  </a:outerShdw>
                </a:effectLst>
              </a:rPr>
              <a:t>5</a:t>
            </a:r>
            <a:r>
              <a:rPr kumimoji="0" lang="en-US" altLang="zh-CN" sz="2400" b="1">
                <a:effectLst>
                  <a:outerShdw blurRad="38100" dist="38100" dir="2700000" algn="tl">
                    <a:srgbClr val="C0C0C0"/>
                  </a:outerShdw>
                </a:effectLst>
              </a:rPr>
              <a:t>:</a:t>
            </a:r>
          </a:p>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S→BB.</a:t>
            </a:r>
          </a:p>
        </p:txBody>
      </p:sp>
      <p:sp>
        <p:nvSpPr>
          <p:cNvPr id="2287635" name="Freeform 19"/>
          <p:cNvSpPr>
            <a:spLocks noChangeArrowheads="1"/>
          </p:cNvSpPr>
          <p:nvPr/>
        </p:nvSpPr>
        <p:spPr bwMode="auto">
          <a:xfrm>
            <a:off x="5562600" y="2427288"/>
            <a:ext cx="1295400" cy="2743200"/>
          </a:xfrm>
          <a:custGeom>
            <a:avLst/>
            <a:gdLst>
              <a:gd name="T0" fmla="*/ 0 w 1424"/>
              <a:gd name="T1" fmla="*/ 0 h 1968"/>
              <a:gd name="T2" fmla="*/ 2147483647 w 1424"/>
              <a:gd name="T3" fmla="*/ 2147483647 h 1968"/>
              <a:gd name="T4" fmla="*/ 2147483647 w 1424"/>
              <a:gd name="T5" fmla="*/ 2147483647 h 1968"/>
              <a:gd name="T6" fmla="*/ 2147483647 w 1424"/>
              <a:gd name="T7" fmla="*/ 2147483647 h 1968"/>
              <a:gd name="T8" fmla="*/ 0 60000 65536"/>
              <a:gd name="T9" fmla="*/ 0 60000 65536"/>
              <a:gd name="T10" fmla="*/ 0 60000 65536"/>
              <a:gd name="T11" fmla="*/ 0 60000 65536"/>
              <a:gd name="T12" fmla="*/ 0 w 1424"/>
              <a:gd name="T13" fmla="*/ 0 h 1968"/>
              <a:gd name="T14" fmla="*/ 1424 w 1424"/>
              <a:gd name="T15" fmla="*/ 1968 h 1968"/>
            </a:gdLst>
            <a:ahLst/>
            <a:cxnLst>
              <a:cxn ang="T8">
                <a:pos x="T0" y="T1"/>
              </a:cxn>
              <a:cxn ang="T9">
                <a:pos x="T2" y="T3"/>
              </a:cxn>
              <a:cxn ang="T10">
                <a:pos x="T4" y="T5"/>
              </a:cxn>
              <a:cxn ang="T11">
                <a:pos x="T6" y="T7"/>
              </a:cxn>
            </a:cxnLst>
            <a:rect l="T12" t="T13" r="T14" b="T15"/>
            <a:pathLst>
              <a:path w="1424" h="1968">
                <a:moveTo>
                  <a:pt x="0" y="0"/>
                </a:moveTo>
                <a:cubicBezTo>
                  <a:pt x="448" y="112"/>
                  <a:pt x="896" y="224"/>
                  <a:pt x="1104" y="432"/>
                </a:cubicBezTo>
                <a:cubicBezTo>
                  <a:pt x="1312" y="640"/>
                  <a:pt x="1424" y="992"/>
                  <a:pt x="1248" y="1248"/>
                </a:cubicBezTo>
                <a:cubicBezTo>
                  <a:pt x="1072" y="1504"/>
                  <a:pt x="248" y="1848"/>
                  <a:pt x="48" y="1968"/>
                </a:cubicBezTo>
              </a:path>
            </a:pathLst>
          </a:custGeom>
          <a:noFill/>
          <a:ln w="38100">
            <a:solidFill>
              <a:schemeClr val="tx1"/>
            </a:solidFill>
            <a:round/>
            <a:headEnd type="none" w="sm" len="sm"/>
            <a:tailEnd type="triangle" w="med" len="med"/>
          </a:ln>
        </p:spPr>
        <p:txBody>
          <a:bodyPr/>
          <a:lstStyle/>
          <a:p>
            <a:endParaRPr lang="zh-CN" altLang="en-US"/>
          </a:p>
        </p:txBody>
      </p:sp>
      <p:sp>
        <p:nvSpPr>
          <p:cNvPr id="2287636" name="Text Box 20"/>
          <p:cNvSpPr txBox="1">
            <a:spLocks noChangeArrowheads="1"/>
          </p:cNvSpPr>
          <p:nvPr/>
        </p:nvSpPr>
        <p:spPr bwMode="auto">
          <a:xfrm>
            <a:off x="6781800" y="3417888"/>
            <a:ext cx="3810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a</a:t>
            </a:r>
          </a:p>
        </p:txBody>
      </p:sp>
      <p:sp>
        <p:nvSpPr>
          <p:cNvPr id="2287637" name="Freeform 21"/>
          <p:cNvSpPr>
            <a:spLocks noChangeArrowheads="1"/>
          </p:cNvSpPr>
          <p:nvPr/>
        </p:nvSpPr>
        <p:spPr bwMode="auto">
          <a:xfrm>
            <a:off x="5562600" y="3036888"/>
            <a:ext cx="317500" cy="685800"/>
          </a:xfrm>
          <a:custGeom>
            <a:avLst/>
            <a:gdLst>
              <a:gd name="T0" fmla="*/ 0 w 200"/>
              <a:gd name="T1" fmla="*/ 0 h 432"/>
              <a:gd name="T2" fmla="*/ 2147483647 w 200"/>
              <a:gd name="T3" fmla="*/ 2147483647 h 432"/>
              <a:gd name="T4" fmla="*/ 2147483647 w 200"/>
              <a:gd name="T5" fmla="*/ 2147483647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60"/>
                  <a:pt x="184" y="120"/>
                  <a:pt x="192" y="192"/>
                </a:cubicBezTo>
                <a:cubicBezTo>
                  <a:pt x="200" y="264"/>
                  <a:pt x="124" y="348"/>
                  <a:pt x="48" y="432"/>
                </a:cubicBezTo>
              </a:path>
            </a:pathLst>
          </a:custGeom>
          <a:noFill/>
          <a:ln w="38100">
            <a:solidFill>
              <a:schemeClr val="tx1"/>
            </a:solidFill>
            <a:round/>
            <a:headEnd type="none" w="sm" len="sm"/>
            <a:tailEnd type="triangle" w="med" len="med"/>
          </a:ln>
        </p:spPr>
        <p:txBody>
          <a:bodyPr/>
          <a:lstStyle/>
          <a:p>
            <a:endParaRPr lang="zh-CN" altLang="en-US"/>
          </a:p>
        </p:txBody>
      </p:sp>
      <p:sp>
        <p:nvSpPr>
          <p:cNvPr id="2287638" name="Text Box 22"/>
          <p:cNvSpPr txBox="1">
            <a:spLocks noChangeArrowheads="1"/>
          </p:cNvSpPr>
          <p:nvPr/>
        </p:nvSpPr>
        <p:spPr bwMode="auto">
          <a:xfrm>
            <a:off x="5867400" y="3189288"/>
            <a:ext cx="3810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b</a:t>
            </a:r>
          </a:p>
        </p:txBody>
      </p:sp>
      <p:sp>
        <p:nvSpPr>
          <p:cNvPr id="2287639" name="Line 23"/>
          <p:cNvSpPr>
            <a:spLocks noChangeShapeType="1"/>
          </p:cNvSpPr>
          <p:nvPr/>
        </p:nvSpPr>
        <p:spPr bwMode="auto">
          <a:xfrm>
            <a:off x="5638800" y="5475288"/>
            <a:ext cx="1219200" cy="0"/>
          </a:xfrm>
          <a:prstGeom prst="line">
            <a:avLst/>
          </a:prstGeom>
          <a:noFill/>
          <a:ln w="38100">
            <a:solidFill>
              <a:schemeClr val="tx1"/>
            </a:solidFill>
            <a:round/>
            <a:headEnd type="none" w="sm" len="sm"/>
            <a:tailEnd type="triangle" w="med" len="med"/>
          </a:ln>
        </p:spPr>
        <p:txBody>
          <a:bodyPr/>
          <a:lstStyle/>
          <a:p>
            <a:endParaRPr lang="zh-CN" altLang="en-US"/>
          </a:p>
        </p:txBody>
      </p:sp>
      <p:sp>
        <p:nvSpPr>
          <p:cNvPr id="2287640" name="Text Box 24"/>
          <p:cNvSpPr txBox="1">
            <a:spLocks noChangeArrowheads="1"/>
          </p:cNvSpPr>
          <p:nvPr/>
        </p:nvSpPr>
        <p:spPr bwMode="auto">
          <a:xfrm>
            <a:off x="6019800" y="5094288"/>
            <a:ext cx="3810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B</a:t>
            </a:r>
          </a:p>
        </p:txBody>
      </p:sp>
      <p:sp>
        <p:nvSpPr>
          <p:cNvPr id="2287641" name="Rectangle 25">
            <a:extLst>
              <a:ext uri="{FF2B5EF4-FFF2-40B4-BE49-F238E27FC236}"/>
            </a:extLst>
          </p:cNvPr>
          <p:cNvSpPr>
            <a:spLocks noChangeArrowheads="1"/>
          </p:cNvSpPr>
          <p:nvPr/>
        </p:nvSpPr>
        <p:spPr bwMode="auto">
          <a:xfrm>
            <a:off x="6934200" y="5018088"/>
            <a:ext cx="1295400" cy="914400"/>
          </a:xfrm>
          <a:prstGeom prst="rect">
            <a:avLst/>
          </a:prstGeom>
          <a:noFill/>
          <a:ln w="9525">
            <a:solidFill>
              <a:schemeClr val="tx1"/>
            </a:solidFill>
            <a:miter lim="800000"/>
          </a:ln>
          <a:effectLst/>
        </p:spPr>
        <p:txBody>
          <a:bodyPr lIns="92075" tIns="46038" rIns="92075" bIns="46038"/>
          <a:lstStyle>
            <a:lvl1pPr marL="609600" indent="-609600">
              <a:defRPr kumimoji="1" sz="2600">
                <a:solidFill>
                  <a:schemeClr val="tx1"/>
                </a:solidFill>
                <a:latin typeface="Times New Roman" panose="02020603050405020304" pitchFamily="18" charset="0"/>
                <a:ea typeface="宋体" panose="02010600030101010101" pitchFamily="2" charset="-122"/>
              </a:defRPr>
            </a:lvl1pPr>
            <a:lvl2pPr marL="742950" indent="-285750">
              <a:defRPr kumimoji="1" sz="2600">
                <a:solidFill>
                  <a:schemeClr val="tx1"/>
                </a:solidFill>
                <a:latin typeface="Times New Roman" panose="02020603050405020304" pitchFamily="18" charset="0"/>
                <a:ea typeface="宋体" panose="02010600030101010101" pitchFamily="2" charset="-122"/>
              </a:defRPr>
            </a:lvl2pPr>
            <a:lvl3pPr marL="1143000" indent="-228600">
              <a:defRPr kumimoji="1" sz="2600">
                <a:solidFill>
                  <a:schemeClr val="tx1"/>
                </a:solidFill>
                <a:latin typeface="Times New Roman" panose="02020603050405020304" pitchFamily="18" charset="0"/>
                <a:ea typeface="宋体" panose="02010600030101010101" pitchFamily="2" charset="-122"/>
              </a:defRPr>
            </a:lvl3pPr>
            <a:lvl4pPr marL="1600200" indent="-228600">
              <a:defRPr kumimoji="1" sz="2600">
                <a:solidFill>
                  <a:schemeClr val="tx1"/>
                </a:solidFill>
                <a:latin typeface="Times New Roman" panose="02020603050405020304" pitchFamily="18" charset="0"/>
                <a:ea typeface="宋体" panose="02010600030101010101" pitchFamily="2" charset="-122"/>
              </a:defRPr>
            </a:lvl4pPr>
            <a:lvl5pPr marL="2057400" indent="-228600">
              <a:defRPr kumimoji="1" sz="26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6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I</a:t>
            </a:r>
            <a:r>
              <a:rPr kumimoji="0" lang="en-US" altLang="zh-CN" sz="2400" b="1" baseline="-25000">
                <a:effectLst>
                  <a:outerShdw blurRad="38100" dist="38100" dir="2700000" algn="tl">
                    <a:srgbClr val="C0C0C0"/>
                  </a:outerShdw>
                </a:effectLst>
              </a:rPr>
              <a:t>6</a:t>
            </a:r>
            <a:r>
              <a:rPr kumimoji="0" lang="en-US" altLang="zh-CN" sz="2400" b="1">
                <a:effectLst>
                  <a:outerShdw blurRad="38100" dist="38100" dir="2700000" algn="tl">
                    <a:srgbClr val="C0C0C0"/>
                  </a:outerShdw>
                </a:effectLst>
              </a:rPr>
              <a:t>:</a:t>
            </a:r>
          </a:p>
          <a:p>
            <a:pPr>
              <a:buClr>
                <a:schemeClr val="tx2"/>
              </a:buClr>
              <a:buSzPct val="75000"/>
              <a:buFont typeface="Monotype Sorts" charset="2"/>
              <a:buNone/>
              <a:defRPr/>
            </a:pPr>
            <a:r>
              <a:rPr kumimoji="0" lang="en-US" altLang="zh-CN" sz="2400" b="1">
                <a:effectLst>
                  <a:outerShdw blurRad="38100" dist="38100" dir="2700000" algn="tl">
                    <a:srgbClr val="C0C0C0"/>
                  </a:outerShdw>
                </a:effectLst>
              </a:rPr>
              <a:t>B→aB.</a:t>
            </a:r>
          </a:p>
        </p:txBody>
      </p:sp>
      <p:sp>
        <p:nvSpPr>
          <p:cNvPr id="2287642" name="Freeform 26"/>
          <p:cNvSpPr>
            <a:spLocks noChangeArrowheads="1"/>
          </p:cNvSpPr>
          <p:nvPr/>
        </p:nvSpPr>
        <p:spPr bwMode="auto">
          <a:xfrm>
            <a:off x="5638800" y="5703888"/>
            <a:ext cx="457200" cy="457200"/>
          </a:xfrm>
          <a:custGeom>
            <a:avLst/>
            <a:gdLst>
              <a:gd name="T0" fmla="*/ 0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0"/>
                </a:moveTo>
                <a:cubicBezTo>
                  <a:pt x="144" y="48"/>
                  <a:pt x="288" y="96"/>
                  <a:pt x="288" y="144"/>
                </a:cubicBezTo>
                <a:cubicBezTo>
                  <a:pt x="288" y="192"/>
                  <a:pt x="144" y="240"/>
                  <a:pt x="0" y="288"/>
                </a:cubicBezTo>
              </a:path>
            </a:pathLst>
          </a:custGeom>
          <a:noFill/>
          <a:ln w="38100">
            <a:solidFill>
              <a:schemeClr val="tx1"/>
            </a:solidFill>
            <a:round/>
            <a:headEnd type="none" w="sm" len="sm"/>
            <a:tailEnd type="triangle" w="med" len="med"/>
          </a:ln>
        </p:spPr>
        <p:txBody>
          <a:bodyPr/>
          <a:lstStyle/>
          <a:p>
            <a:endParaRPr lang="zh-CN" altLang="en-US"/>
          </a:p>
        </p:txBody>
      </p:sp>
      <p:sp>
        <p:nvSpPr>
          <p:cNvPr id="2287643" name="Text Box 27"/>
          <p:cNvSpPr txBox="1">
            <a:spLocks noChangeArrowheads="1"/>
          </p:cNvSpPr>
          <p:nvPr/>
        </p:nvSpPr>
        <p:spPr bwMode="auto">
          <a:xfrm>
            <a:off x="6019800" y="5703888"/>
            <a:ext cx="4572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a</a:t>
            </a:r>
          </a:p>
        </p:txBody>
      </p:sp>
      <p:sp>
        <p:nvSpPr>
          <p:cNvPr id="2287644" name="Line 28"/>
          <p:cNvSpPr>
            <a:spLocks noChangeShapeType="1"/>
          </p:cNvSpPr>
          <p:nvPr/>
        </p:nvSpPr>
        <p:spPr bwMode="auto">
          <a:xfrm flipV="1">
            <a:off x="4953000" y="4408488"/>
            <a:ext cx="0" cy="381000"/>
          </a:xfrm>
          <a:prstGeom prst="line">
            <a:avLst/>
          </a:prstGeom>
          <a:noFill/>
          <a:ln w="38100">
            <a:solidFill>
              <a:schemeClr val="tx1"/>
            </a:solidFill>
            <a:round/>
            <a:headEnd type="none" w="sm" len="sm"/>
            <a:tailEnd type="triangle" w="med" len="med"/>
          </a:ln>
        </p:spPr>
        <p:txBody>
          <a:bodyPr/>
          <a:lstStyle/>
          <a:p>
            <a:endParaRPr lang="zh-CN" altLang="en-US"/>
          </a:p>
        </p:txBody>
      </p:sp>
      <p:sp>
        <p:nvSpPr>
          <p:cNvPr id="2287645" name="Text Box 29"/>
          <p:cNvSpPr txBox="1">
            <a:spLocks noChangeArrowheads="1"/>
          </p:cNvSpPr>
          <p:nvPr/>
        </p:nvSpPr>
        <p:spPr bwMode="auto">
          <a:xfrm>
            <a:off x="4953000" y="4408488"/>
            <a:ext cx="533400" cy="457200"/>
          </a:xfrm>
          <a:prstGeom prst="rect">
            <a:avLst/>
          </a:prstGeom>
          <a:noFill/>
          <a:ln w="12700">
            <a:noFill/>
            <a:miter lim="800000"/>
            <a:headEnd/>
            <a:tailEnd/>
          </a:ln>
        </p:spPr>
        <p:txBody>
          <a:bodyPr>
            <a:spAutoFit/>
          </a:bodyPr>
          <a:lstStyle/>
          <a:p>
            <a:pPr>
              <a:spcBef>
                <a:spcPct val="50000"/>
              </a:spcBef>
              <a:buFont typeface="Arial" pitchFamily="34" charset="0"/>
              <a:buNone/>
            </a:pPr>
            <a:r>
              <a:rPr lang="en-US" altLang="zh-CN" sz="2400" b="1">
                <a:ea typeface="楷体_GB2312" pitchFamily="49" charset="-122"/>
              </a:rPr>
              <a:t>b</a:t>
            </a:r>
          </a:p>
        </p:txBody>
      </p:sp>
      <p:sp>
        <p:nvSpPr>
          <p:cNvPr id="66593" name="日期占位符 1"/>
          <p:cNvSpPr>
            <a:spLocks noGrp="1"/>
          </p:cNvSpPr>
          <p:nvPr>
            <p:ph type="dt" sz="quarter" idx="10"/>
          </p:nvPr>
        </p:nvSpPr>
        <p:spPr bwMode="auto">
          <a:noFill/>
          <a:ln>
            <a:miter lim="800000"/>
            <a:headEnd/>
            <a:tailEnd/>
          </a:ln>
        </p:spPr>
        <p:txBody>
          <a:bodyPr anchor="t"/>
          <a:lstStyle/>
          <a:p>
            <a:fld id="{DBA66498-54F2-48D9-911B-5EE6F6CF7721}" type="datetime1">
              <a:rPr lang="zh-CN" altLang="en-US" smtClean="0">
                <a:ea typeface="楷体_GB2312" pitchFamily="49" charset="-122"/>
              </a:rPr>
              <a:pPr/>
              <a:t>2022/6/21</a:t>
            </a:fld>
            <a:endParaRPr lang="en-US" altLang="zh-CN"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42">
                                            <p:bg/>
                                          </p:spTgt>
                                        </p:tgtEl>
                                        <p:attrNameLst>
                                          <p:attrName>style.visibility</p:attrName>
                                        </p:attrNameLst>
                                      </p:cBhvr>
                                      <p:to>
                                        <p:strVal val="visible"/>
                                      </p:to>
                                    </p:set>
                                    <p:anim calcmode="lin" valueType="num">
                                      <p:cBhvr>
                                        <p:cTn id="7" dur="500" fill="hold"/>
                                        <p:tgtEl>
                                          <p:spTgt spid="379942">
                                            <p:bg/>
                                          </p:spTgt>
                                        </p:tgtEl>
                                        <p:attrNameLst>
                                          <p:attrName>ppt_x</p:attrName>
                                        </p:attrNameLst>
                                      </p:cBhvr>
                                      <p:tavLst>
                                        <p:tav tm="0">
                                          <p:val>
                                            <p:strVal val="0-#ppt_w/2"/>
                                          </p:val>
                                        </p:tav>
                                        <p:tav tm="100000">
                                          <p:val>
                                            <p:strVal val="#ppt_x"/>
                                          </p:val>
                                        </p:tav>
                                      </p:tavLst>
                                    </p:anim>
                                    <p:anim calcmode="lin" valueType="num">
                                      <p:cBhvr>
                                        <p:cTn id="8" dur="500" fill="hold"/>
                                        <p:tgtEl>
                                          <p:spTgt spid="379942">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942">
                                            <p:txEl>
                                              <p:pRg st="0" end="0"/>
                                            </p:txEl>
                                          </p:spTgt>
                                        </p:tgtEl>
                                        <p:attrNameLst>
                                          <p:attrName>style.visibility</p:attrName>
                                        </p:attrNameLst>
                                      </p:cBhvr>
                                      <p:to>
                                        <p:strVal val="visible"/>
                                      </p:to>
                                    </p:set>
                                    <p:anim calcmode="lin" valueType="num">
                                      <p:cBhvr>
                                        <p:cTn id="13" dur="500" fill="hold"/>
                                        <p:tgtEl>
                                          <p:spTgt spid="379942">
                                            <p:txEl>
                                              <p:pRg st="0" end="0"/>
                                            </p:txEl>
                                          </p:spTgt>
                                        </p:tgtEl>
                                        <p:attrNameLst>
                                          <p:attrName>ppt_x</p:attrName>
                                        </p:attrNameLst>
                                      </p:cBhvr>
                                      <p:tavLst>
                                        <p:tav tm="0">
                                          <p:val>
                                            <p:strVal val="0-#ppt_w/2"/>
                                          </p:val>
                                        </p:tav>
                                        <p:tav tm="100000">
                                          <p:val>
                                            <p:strVal val="#ppt_x"/>
                                          </p:val>
                                        </p:tav>
                                      </p:tavLst>
                                    </p:anim>
                                    <p:anim calcmode="lin" valueType="num">
                                      <p:cBhvr>
                                        <p:cTn id="14" dur="500" fill="hold"/>
                                        <p:tgtEl>
                                          <p:spTgt spid="3799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9942">
                                            <p:txEl>
                                              <p:pRg st="1" end="1"/>
                                            </p:txEl>
                                          </p:spTgt>
                                        </p:tgtEl>
                                        <p:attrNameLst>
                                          <p:attrName>style.visibility</p:attrName>
                                        </p:attrNameLst>
                                      </p:cBhvr>
                                      <p:to>
                                        <p:strVal val="visible"/>
                                      </p:to>
                                    </p:set>
                                    <p:anim calcmode="lin" valueType="num">
                                      <p:cBhvr>
                                        <p:cTn id="19" dur="500" fill="hold"/>
                                        <p:tgtEl>
                                          <p:spTgt spid="379942">
                                            <p:txEl>
                                              <p:pRg st="1" end="1"/>
                                            </p:txEl>
                                          </p:spTgt>
                                        </p:tgtEl>
                                        <p:attrNameLst>
                                          <p:attrName>ppt_x</p:attrName>
                                        </p:attrNameLst>
                                      </p:cBhvr>
                                      <p:tavLst>
                                        <p:tav tm="0">
                                          <p:val>
                                            <p:strVal val="0-#ppt_w/2"/>
                                          </p:val>
                                        </p:tav>
                                        <p:tav tm="100000">
                                          <p:val>
                                            <p:strVal val="#ppt_x"/>
                                          </p:val>
                                        </p:tav>
                                      </p:tavLst>
                                    </p:anim>
                                    <p:anim calcmode="lin" valueType="num">
                                      <p:cBhvr>
                                        <p:cTn id="20" dur="500" fill="hold"/>
                                        <p:tgtEl>
                                          <p:spTgt spid="3799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9942">
                                            <p:txEl>
                                              <p:pRg st="2" end="2"/>
                                            </p:txEl>
                                          </p:spTgt>
                                        </p:tgtEl>
                                        <p:attrNameLst>
                                          <p:attrName>style.visibility</p:attrName>
                                        </p:attrNameLst>
                                      </p:cBhvr>
                                      <p:to>
                                        <p:strVal val="visible"/>
                                      </p:to>
                                    </p:set>
                                    <p:anim calcmode="lin" valueType="num">
                                      <p:cBhvr>
                                        <p:cTn id="25" dur="500" fill="hold"/>
                                        <p:tgtEl>
                                          <p:spTgt spid="379942">
                                            <p:txEl>
                                              <p:pRg st="2" end="2"/>
                                            </p:txEl>
                                          </p:spTgt>
                                        </p:tgtEl>
                                        <p:attrNameLst>
                                          <p:attrName>ppt_x</p:attrName>
                                        </p:attrNameLst>
                                      </p:cBhvr>
                                      <p:tavLst>
                                        <p:tav tm="0">
                                          <p:val>
                                            <p:strVal val="0-#ppt_w/2"/>
                                          </p:val>
                                        </p:tav>
                                        <p:tav tm="100000">
                                          <p:val>
                                            <p:strVal val="#ppt_x"/>
                                          </p:val>
                                        </p:tav>
                                      </p:tavLst>
                                    </p:anim>
                                    <p:anim calcmode="lin" valueType="num">
                                      <p:cBhvr>
                                        <p:cTn id="26" dur="500" fill="hold"/>
                                        <p:tgtEl>
                                          <p:spTgt spid="3799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9942">
                                            <p:txEl>
                                              <p:pRg st="3" end="3"/>
                                            </p:txEl>
                                          </p:spTgt>
                                        </p:tgtEl>
                                        <p:attrNameLst>
                                          <p:attrName>style.visibility</p:attrName>
                                        </p:attrNameLst>
                                      </p:cBhvr>
                                      <p:to>
                                        <p:strVal val="visible"/>
                                      </p:to>
                                    </p:set>
                                    <p:anim calcmode="lin" valueType="num">
                                      <p:cBhvr>
                                        <p:cTn id="31" dur="500" fill="hold"/>
                                        <p:tgtEl>
                                          <p:spTgt spid="379942">
                                            <p:txEl>
                                              <p:pRg st="3" end="3"/>
                                            </p:txEl>
                                          </p:spTgt>
                                        </p:tgtEl>
                                        <p:attrNameLst>
                                          <p:attrName>ppt_x</p:attrName>
                                        </p:attrNameLst>
                                      </p:cBhvr>
                                      <p:tavLst>
                                        <p:tav tm="0">
                                          <p:val>
                                            <p:strVal val="0-#ppt_w/2"/>
                                          </p:val>
                                        </p:tav>
                                        <p:tav tm="100000">
                                          <p:val>
                                            <p:strVal val="#ppt_x"/>
                                          </p:val>
                                        </p:tav>
                                      </p:tavLst>
                                    </p:anim>
                                    <p:anim calcmode="lin" valueType="num">
                                      <p:cBhvr>
                                        <p:cTn id="32" dur="500" fill="hold"/>
                                        <p:tgtEl>
                                          <p:spTgt spid="37994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9942">
                                            <p:txEl>
                                              <p:pRg st="4" end="4"/>
                                            </p:txEl>
                                          </p:spTgt>
                                        </p:tgtEl>
                                        <p:attrNameLst>
                                          <p:attrName>style.visibility</p:attrName>
                                        </p:attrNameLst>
                                      </p:cBhvr>
                                      <p:to>
                                        <p:strVal val="visible"/>
                                      </p:to>
                                    </p:set>
                                    <p:anim calcmode="lin" valueType="num">
                                      <p:cBhvr>
                                        <p:cTn id="37" dur="500" fill="hold"/>
                                        <p:tgtEl>
                                          <p:spTgt spid="379942">
                                            <p:txEl>
                                              <p:pRg st="4" end="4"/>
                                            </p:txEl>
                                          </p:spTgt>
                                        </p:tgtEl>
                                        <p:attrNameLst>
                                          <p:attrName>ppt_x</p:attrName>
                                        </p:attrNameLst>
                                      </p:cBhvr>
                                      <p:tavLst>
                                        <p:tav tm="0">
                                          <p:val>
                                            <p:strVal val="0-#ppt_w/2"/>
                                          </p:val>
                                        </p:tav>
                                        <p:tav tm="100000">
                                          <p:val>
                                            <p:strVal val="#ppt_x"/>
                                          </p:val>
                                        </p:tav>
                                      </p:tavLst>
                                    </p:anim>
                                    <p:anim calcmode="lin" valueType="num">
                                      <p:cBhvr>
                                        <p:cTn id="38" dur="500" fill="hold"/>
                                        <p:tgtEl>
                                          <p:spTgt spid="37994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87621"/>
                                        </p:tgtEl>
                                        <p:attrNameLst>
                                          <p:attrName>style.visibility</p:attrName>
                                        </p:attrNameLst>
                                      </p:cBhvr>
                                      <p:to>
                                        <p:strVal val="visible"/>
                                      </p:to>
                                    </p:set>
                                    <p:animEffect transition="in" filter="wipe(left)">
                                      <p:cBhvr>
                                        <p:cTn id="43" dur="500"/>
                                        <p:tgtEl>
                                          <p:spTgt spid="2287621"/>
                                        </p:tgtEl>
                                      </p:cBhvr>
                                    </p:animEffect>
                                  </p:childTnLst>
                                </p:cTn>
                              </p:par>
                            </p:childTnLst>
                          </p:cTn>
                        </p:par>
                        <p:par>
                          <p:cTn id="44" fill="hold" nodeType="afterGroup">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2287622"/>
                                        </p:tgtEl>
                                        <p:attrNameLst>
                                          <p:attrName>style.visibility</p:attrName>
                                        </p:attrNameLst>
                                      </p:cBhvr>
                                      <p:to>
                                        <p:strVal val="visible"/>
                                      </p:to>
                                    </p:set>
                                    <p:anim calcmode="lin" valueType="num">
                                      <p:cBhvr>
                                        <p:cTn id="47" dur="500" fill="hold"/>
                                        <p:tgtEl>
                                          <p:spTgt spid="2287622"/>
                                        </p:tgtEl>
                                        <p:attrNameLst>
                                          <p:attrName>ppt_x</p:attrName>
                                        </p:attrNameLst>
                                      </p:cBhvr>
                                      <p:tavLst>
                                        <p:tav tm="0">
                                          <p:val>
                                            <p:strVal val="0-#ppt_w/2"/>
                                          </p:val>
                                        </p:tav>
                                        <p:tav tm="100000">
                                          <p:val>
                                            <p:strVal val="#ppt_x"/>
                                          </p:val>
                                        </p:tav>
                                      </p:tavLst>
                                    </p:anim>
                                    <p:anim calcmode="lin" valueType="num">
                                      <p:cBhvr>
                                        <p:cTn id="48" dur="500" fill="hold"/>
                                        <p:tgtEl>
                                          <p:spTgt spid="2287622"/>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000"/>
                            </p:stCondLst>
                            <p:childTnLst>
                              <p:par>
                                <p:cTn id="50" presetID="2" presetClass="entr" presetSubtype="8" fill="hold" grpId="0" nodeType="afterEffect">
                                  <p:stCondLst>
                                    <p:cond delay="0"/>
                                  </p:stCondLst>
                                  <p:childTnLst>
                                    <p:set>
                                      <p:cBhvr>
                                        <p:cTn id="51" dur="1" fill="hold">
                                          <p:stCondLst>
                                            <p:cond delay="0"/>
                                          </p:stCondLst>
                                        </p:cTn>
                                        <p:tgtEl>
                                          <p:spTgt spid="2287620"/>
                                        </p:tgtEl>
                                        <p:attrNameLst>
                                          <p:attrName>style.visibility</p:attrName>
                                        </p:attrNameLst>
                                      </p:cBhvr>
                                      <p:to>
                                        <p:strVal val="visible"/>
                                      </p:to>
                                    </p:set>
                                    <p:anim calcmode="lin" valueType="num">
                                      <p:cBhvr>
                                        <p:cTn id="52" dur="500" fill="hold"/>
                                        <p:tgtEl>
                                          <p:spTgt spid="2287620"/>
                                        </p:tgtEl>
                                        <p:attrNameLst>
                                          <p:attrName>ppt_x</p:attrName>
                                        </p:attrNameLst>
                                      </p:cBhvr>
                                      <p:tavLst>
                                        <p:tav tm="0">
                                          <p:val>
                                            <p:strVal val="0-#ppt_w/2"/>
                                          </p:val>
                                        </p:tav>
                                        <p:tav tm="100000">
                                          <p:val>
                                            <p:strVal val="#ppt_x"/>
                                          </p:val>
                                        </p:tav>
                                      </p:tavLst>
                                    </p:anim>
                                    <p:anim calcmode="lin" valueType="num">
                                      <p:cBhvr>
                                        <p:cTn id="53" dur="500" fill="hold"/>
                                        <p:tgtEl>
                                          <p:spTgt spid="2287620"/>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287623"/>
                                        </p:tgtEl>
                                        <p:attrNameLst>
                                          <p:attrName>style.visibility</p:attrName>
                                        </p:attrNameLst>
                                      </p:cBhvr>
                                      <p:to>
                                        <p:strVal val="visible"/>
                                      </p:to>
                                    </p:set>
                                    <p:animEffect transition="in" filter="wipe(left)">
                                      <p:cBhvr>
                                        <p:cTn id="58" dur="500"/>
                                        <p:tgtEl>
                                          <p:spTgt spid="2287623"/>
                                        </p:tgtEl>
                                      </p:cBhvr>
                                    </p:animEffect>
                                  </p:childTnLst>
                                </p:cTn>
                              </p:par>
                            </p:childTnLst>
                          </p:cTn>
                        </p:par>
                        <p:par>
                          <p:cTn id="59" fill="hold" nodeType="afterGroup">
                            <p:stCondLst>
                              <p:cond delay="500"/>
                            </p:stCondLst>
                            <p:childTnLst>
                              <p:par>
                                <p:cTn id="60" presetID="2" presetClass="entr" presetSubtype="8" fill="hold" grpId="0" nodeType="afterEffect">
                                  <p:stCondLst>
                                    <p:cond delay="0"/>
                                  </p:stCondLst>
                                  <p:childTnLst>
                                    <p:set>
                                      <p:cBhvr>
                                        <p:cTn id="61" dur="1" fill="hold">
                                          <p:stCondLst>
                                            <p:cond delay="0"/>
                                          </p:stCondLst>
                                        </p:cTn>
                                        <p:tgtEl>
                                          <p:spTgt spid="2287624"/>
                                        </p:tgtEl>
                                        <p:attrNameLst>
                                          <p:attrName>style.visibility</p:attrName>
                                        </p:attrNameLst>
                                      </p:cBhvr>
                                      <p:to>
                                        <p:strVal val="visible"/>
                                      </p:to>
                                    </p:set>
                                    <p:anim calcmode="lin" valueType="num">
                                      <p:cBhvr>
                                        <p:cTn id="62" dur="500" fill="hold"/>
                                        <p:tgtEl>
                                          <p:spTgt spid="2287624"/>
                                        </p:tgtEl>
                                        <p:attrNameLst>
                                          <p:attrName>ppt_x</p:attrName>
                                        </p:attrNameLst>
                                      </p:cBhvr>
                                      <p:tavLst>
                                        <p:tav tm="0">
                                          <p:val>
                                            <p:strVal val="0-#ppt_w/2"/>
                                          </p:val>
                                        </p:tav>
                                        <p:tav tm="100000">
                                          <p:val>
                                            <p:strVal val="#ppt_x"/>
                                          </p:val>
                                        </p:tav>
                                      </p:tavLst>
                                    </p:anim>
                                    <p:anim calcmode="lin" valueType="num">
                                      <p:cBhvr>
                                        <p:cTn id="63" dur="500" fill="hold"/>
                                        <p:tgtEl>
                                          <p:spTgt spid="2287624"/>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287625">
                                            <p:bg/>
                                          </p:spTgt>
                                        </p:tgtEl>
                                        <p:attrNameLst>
                                          <p:attrName>style.visibility</p:attrName>
                                        </p:attrNameLst>
                                      </p:cBhvr>
                                      <p:to>
                                        <p:strVal val="visible"/>
                                      </p:to>
                                    </p:set>
                                    <p:anim calcmode="lin" valueType="num">
                                      <p:cBhvr>
                                        <p:cTn id="68" dur="500" fill="hold"/>
                                        <p:tgtEl>
                                          <p:spTgt spid="2287625">
                                            <p:bg/>
                                          </p:spTgt>
                                        </p:tgtEl>
                                        <p:attrNameLst>
                                          <p:attrName>ppt_x</p:attrName>
                                        </p:attrNameLst>
                                      </p:cBhvr>
                                      <p:tavLst>
                                        <p:tav tm="0">
                                          <p:val>
                                            <p:strVal val="0-#ppt_w/2"/>
                                          </p:val>
                                        </p:tav>
                                        <p:tav tm="100000">
                                          <p:val>
                                            <p:strVal val="#ppt_x"/>
                                          </p:val>
                                        </p:tav>
                                      </p:tavLst>
                                    </p:anim>
                                    <p:anim calcmode="lin" valueType="num">
                                      <p:cBhvr>
                                        <p:cTn id="69" dur="500" fill="hold"/>
                                        <p:tgtEl>
                                          <p:spTgt spid="2287625">
                                            <p:bg/>
                                          </p:spTgt>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287625">
                                            <p:txEl>
                                              <p:pRg st="0" end="0"/>
                                            </p:txEl>
                                          </p:spTgt>
                                        </p:tgtEl>
                                        <p:attrNameLst>
                                          <p:attrName>style.visibility</p:attrName>
                                        </p:attrNameLst>
                                      </p:cBhvr>
                                      <p:to>
                                        <p:strVal val="visible"/>
                                      </p:to>
                                    </p:set>
                                    <p:anim calcmode="lin" valueType="num">
                                      <p:cBhvr>
                                        <p:cTn id="74" dur="500" fill="hold"/>
                                        <p:tgtEl>
                                          <p:spTgt spid="2287625">
                                            <p:txEl>
                                              <p:pRg st="0" end="0"/>
                                            </p:txEl>
                                          </p:spTgt>
                                        </p:tgtEl>
                                        <p:attrNameLst>
                                          <p:attrName>ppt_x</p:attrName>
                                        </p:attrNameLst>
                                      </p:cBhvr>
                                      <p:tavLst>
                                        <p:tav tm="0">
                                          <p:val>
                                            <p:strVal val="0-#ppt_w/2"/>
                                          </p:val>
                                        </p:tav>
                                        <p:tav tm="100000">
                                          <p:val>
                                            <p:strVal val="#ppt_x"/>
                                          </p:val>
                                        </p:tav>
                                      </p:tavLst>
                                    </p:anim>
                                    <p:anim calcmode="lin" valueType="num">
                                      <p:cBhvr>
                                        <p:cTn id="75" dur="500" fill="hold"/>
                                        <p:tgtEl>
                                          <p:spTgt spid="22876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287625">
                                            <p:txEl>
                                              <p:pRg st="1" end="1"/>
                                            </p:txEl>
                                          </p:spTgt>
                                        </p:tgtEl>
                                        <p:attrNameLst>
                                          <p:attrName>style.visibility</p:attrName>
                                        </p:attrNameLst>
                                      </p:cBhvr>
                                      <p:to>
                                        <p:strVal val="visible"/>
                                      </p:to>
                                    </p:set>
                                    <p:anim calcmode="lin" valueType="num">
                                      <p:cBhvr>
                                        <p:cTn id="80" dur="500" fill="hold"/>
                                        <p:tgtEl>
                                          <p:spTgt spid="2287625">
                                            <p:txEl>
                                              <p:pRg st="1" end="1"/>
                                            </p:txEl>
                                          </p:spTgt>
                                        </p:tgtEl>
                                        <p:attrNameLst>
                                          <p:attrName>ppt_x</p:attrName>
                                        </p:attrNameLst>
                                      </p:cBhvr>
                                      <p:tavLst>
                                        <p:tav tm="0">
                                          <p:val>
                                            <p:strVal val="0-#ppt_w/2"/>
                                          </p:val>
                                        </p:tav>
                                        <p:tav tm="100000">
                                          <p:val>
                                            <p:strVal val="#ppt_x"/>
                                          </p:val>
                                        </p:tav>
                                      </p:tavLst>
                                    </p:anim>
                                    <p:anim calcmode="lin" valueType="num">
                                      <p:cBhvr>
                                        <p:cTn id="81" dur="500" fill="hold"/>
                                        <p:tgtEl>
                                          <p:spTgt spid="22876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2287625">
                                            <p:txEl>
                                              <p:pRg st="2" end="2"/>
                                            </p:txEl>
                                          </p:spTgt>
                                        </p:tgtEl>
                                        <p:attrNameLst>
                                          <p:attrName>style.visibility</p:attrName>
                                        </p:attrNameLst>
                                      </p:cBhvr>
                                      <p:to>
                                        <p:strVal val="visible"/>
                                      </p:to>
                                    </p:set>
                                    <p:anim calcmode="lin" valueType="num">
                                      <p:cBhvr>
                                        <p:cTn id="86" dur="500" fill="hold"/>
                                        <p:tgtEl>
                                          <p:spTgt spid="2287625">
                                            <p:txEl>
                                              <p:pRg st="2" end="2"/>
                                            </p:txEl>
                                          </p:spTgt>
                                        </p:tgtEl>
                                        <p:attrNameLst>
                                          <p:attrName>ppt_x</p:attrName>
                                        </p:attrNameLst>
                                      </p:cBhvr>
                                      <p:tavLst>
                                        <p:tav tm="0">
                                          <p:val>
                                            <p:strVal val="0-#ppt_w/2"/>
                                          </p:val>
                                        </p:tav>
                                        <p:tav tm="100000">
                                          <p:val>
                                            <p:strVal val="#ppt_x"/>
                                          </p:val>
                                        </p:tav>
                                      </p:tavLst>
                                    </p:anim>
                                    <p:anim calcmode="lin" valueType="num">
                                      <p:cBhvr>
                                        <p:cTn id="87" dur="500" fill="hold"/>
                                        <p:tgtEl>
                                          <p:spTgt spid="22876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287625">
                                            <p:txEl>
                                              <p:pRg st="3" end="3"/>
                                            </p:txEl>
                                          </p:spTgt>
                                        </p:tgtEl>
                                        <p:attrNameLst>
                                          <p:attrName>style.visibility</p:attrName>
                                        </p:attrNameLst>
                                      </p:cBhvr>
                                      <p:to>
                                        <p:strVal val="visible"/>
                                      </p:to>
                                    </p:set>
                                    <p:anim calcmode="lin" valueType="num">
                                      <p:cBhvr>
                                        <p:cTn id="92" dur="500" fill="hold"/>
                                        <p:tgtEl>
                                          <p:spTgt spid="2287625">
                                            <p:txEl>
                                              <p:pRg st="3" end="3"/>
                                            </p:txEl>
                                          </p:spTgt>
                                        </p:tgtEl>
                                        <p:attrNameLst>
                                          <p:attrName>ppt_x</p:attrName>
                                        </p:attrNameLst>
                                      </p:cBhvr>
                                      <p:tavLst>
                                        <p:tav tm="0">
                                          <p:val>
                                            <p:strVal val="0-#ppt_w/2"/>
                                          </p:val>
                                        </p:tav>
                                        <p:tav tm="100000">
                                          <p:val>
                                            <p:strVal val="#ppt_x"/>
                                          </p:val>
                                        </p:tav>
                                      </p:tavLst>
                                    </p:anim>
                                    <p:anim calcmode="lin" valueType="num">
                                      <p:cBhvr>
                                        <p:cTn id="93" dur="500" fill="hold"/>
                                        <p:tgtEl>
                                          <p:spTgt spid="228762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2287626"/>
                                        </p:tgtEl>
                                        <p:attrNameLst>
                                          <p:attrName>style.visibility</p:attrName>
                                        </p:attrNameLst>
                                      </p:cBhvr>
                                      <p:to>
                                        <p:strVal val="visible"/>
                                      </p:to>
                                    </p:set>
                                    <p:animEffect transition="in" filter="wipe(up)">
                                      <p:cBhvr>
                                        <p:cTn id="98" dur="500"/>
                                        <p:tgtEl>
                                          <p:spTgt spid="2287626"/>
                                        </p:tgtEl>
                                      </p:cBhvr>
                                    </p:animEffect>
                                  </p:childTnLst>
                                </p:cTn>
                              </p:par>
                            </p:childTnLst>
                          </p:cTn>
                        </p:par>
                        <p:par>
                          <p:cTn id="99" fill="hold" nodeType="afterGroup">
                            <p:stCondLst>
                              <p:cond delay="500"/>
                            </p:stCondLst>
                            <p:childTnLst>
                              <p:par>
                                <p:cTn id="100" presetID="2" presetClass="entr" presetSubtype="8" fill="hold" grpId="0" nodeType="afterEffect">
                                  <p:stCondLst>
                                    <p:cond delay="0"/>
                                  </p:stCondLst>
                                  <p:childTnLst>
                                    <p:set>
                                      <p:cBhvr>
                                        <p:cTn id="101" dur="1" fill="hold">
                                          <p:stCondLst>
                                            <p:cond delay="0"/>
                                          </p:stCondLst>
                                        </p:cTn>
                                        <p:tgtEl>
                                          <p:spTgt spid="2287627"/>
                                        </p:tgtEl>
                                        <p:attrNameLst>
                                          <p:attrName>style.visibility</p:attrName>
                                        </p:attrNameLst>
                                      </p:cBhvr>
                                      <p:to>
                                        <p:strVal val="visible"/>
                                      </p:to>
                                    </p:set>
                                    <p:anim calcmode="lin" valueType="num">
                                      <p:cBhvr>
                                        <p:cTn id="102" dur="500" fill="hold"/>
                                        <p:tgtEl>
                                          <p:spTgt spid="2287627"/>
                                        </p:tgtEl>
                                        <p:attrNameLst>
                                          <p:attrName>ppt_x</p:attrName>
                                        </p:attrNameLst>
                                      </p:cBhvr>
                                      <p:tavLst>
                                        <p:tav tm="0">
                                          <p:val>
                                            <p:strVal val="0-#ppt_w/2"/>
                                          </p:val>
                                        </p:tav>
                                        <p:tav tm="100000">
                                          <p:val>
                                            <p:strVal val="#ppt_x"/>
                                          </p:val>
                                        </p:tav>
                                      </p:tavLst>
                                    </p:anim>
                                    <p:anim calcmode="lin" valueType="num">
                                      <p:cBhvr>
                                        <p:cTn id="103" dur="500" fill="hold"/>
                                        <p:tgtEl>
                                          <p:spTgt spid="2287627"/>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2287628">
                                            <p:bg/>
                                          </p:spTgt>
                                        </p:tgtEl>
                                        <p:attrNameLst>
                                          <p:attrName>style.visibility</p:attrName>
                                        </p:attrNameLst>
                                      </p:cBhvr>
                                      <p:to>
                                        <p:strVal val="visible"/>
                                      </p:to>
                                    </p:set>
                                    <p:anim calcmode="lin" valueType="num">
                                      <p:cBhvr>
                                        <p:cTn id="108" dur="500" fill="hold"/>
                                        <p:tgtEl>
                                          <p:spTgt spid="2287628">
                                            <p:bg/>
                                          </p:spTgt>
                                        </p:tgtEl>
                                        <p:attrNameLst>
                                          <p:attrName>ppt_x</p:attrName>
                                        </p:attrNameLst>
                                      </p:cBhvr>
                                      <p:tavLst>
                                        <p:tav tm="0">
                                          <p:val>
                                            <p:strVal val="0-#ppt_w/2"/>
                                          </p:val>
                                        </p:tav>
                                        <p:tav tm="100000">
                                          <p:val>
                                            <p:strVal val="#ppt_x"/>
                                          </p:val>
                                        </p:tav>
                                      </p:tavLst>
                                    </p:anim>
                                    <p:anim calcmode="lin" valueType="num">
                                      <p:cBhvr>
                                        <p:cTn id="109" dur="500" fill="hold"/>
                                        <p:tgtEl>
                                          <p:spTgt spid="2287628">
                                            <p:bg/>
                                          </p:spTgt>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2287628">
                                            <p:txEl>
                                              <p:pRg st="0" end="0"/>
                                            </p:txEl>
                                          </p:spTgt>
                                        </p:tgtEl>
                                        <p:attrNameLst>
                                          <p:attrName>style.visibility</p:attrName>
                                        </p:attrNameLst>
                                      </p:cBhvr>
                                      <p:to>
                                        <p:strVal val="visible"/>
                                      </p:to>
                                    </p:set>
                                    <p:anim calcmode="lin" valueType="num">
                                      <p:cBhvr>
                                        <p:cTn id="114" dur="500" fill="hold"/>
                                        <p:tgtEl>
                                          <p:spTgt spid="2287628">
                                            <p:txEl>
                                              <p:pRg st="0" end="0"/>
                                            </p:txEl>
                                          </p:spTgt>
                                        </p:tgtEl>
                                        <p:attrNameLst>
                                          <p:attrName>ppt_x</p:attrName>
                                        </p:attrNameLst>
                                      </p:cBhvr>
                                      <p:tavLst>
                                        <p:tav tm="0">
                                          <p:val>
                                            <p:strVal val="0-#ppt_w/2"/>
                                          </p:val>
                                        </p:tav>
                                        <p:tav tm="100000">
                                          <p:val>
                                            <p:strVal val="#ppt_x"/>
                                          </p:val>
                                        </p:tav>
                                      </p:tavLst>
                                    </p:anim>
                                    <p:anim calcmode="lin" valueType="num">
                                      <p:cBhvr>
                                        <p:cTn id="115" dur="500" fill="hold"/>
                                        <p:tgtEl>
                                          <p:spTgt spid="2287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2287628">
                                            <p:txEl>
                                              <p:pRg st="1" end="1"/>
                                            </p:txEl>
                                          </p:spTgt>
                                        </p:tgtEl>
                                        <p:attrNameLst>
                                          <p:attrName>style.visibility</p:attrName>
                                        </p:attrNameLst>
                                      </p:cBhvr>
                                      <p:to>
                                        <p:strVal val="visible"/>
                                      </p:to>
                                    </p:set>
                                    <p:anim calcmode="lin" valueType="num">
                                      <p:cBhvr>
                                        <p:cTn id="120" dur="500" fill="hold"/>
                                        <p:tgtEl>
                                          <p:spTgt spid="2287628">
                                            <p:txEl>
                                              <p:pRg st="1" end="1"/>
                                            </p:txEl>
                                          </p:spTgt>
                                        </p:tgtEl>
                                        <p:attrNameLst>
                                          <p:attrName>ppt_x</p:attrName>
                                        </p:attrNameLst>
                                      </p:cBhvr>
                                      <p:tavLst>
                                        <p:tav tm="0">
                                          <p:val>
                                            <p:strVal val="0-#ppt_w/2"/>
                                          </p:val>
                                        </p:tav>
                                        <p:tav tm="100000">
                                          <p:val>
                                            <p:strVal val="#ppt_x"/>
                                          </p:val>
                                        </p:tav>
                                      </p:tavLst>
                                    </p:anim>
                                    <p:anim calcmode="lin" valueType="num">
                                      <p:cBhvr>
                                        <p:cTn id="121" dur="500" fill="hold"/>
                                        <p:tgtEl>
                                          <p:spTgt spid="2287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8" fill="hold" grpId="0" nodeType="clickEffect">
                                  <p:stCondLst>
                                    <p:cond delay="0"/>
                                  </p:stCondLst>
                                  <p:childTnLst>
                                    <p:set>
                                      <p:cBhvr>
                                        <p:cTn id="125" dur="1" fill="hold">
                                          <p:stCondLst>
                                            <p:cond delay="0"/>
                                          </p:stCondLst>
                                        </p:cTn>
                                        <p:tgtEl>
                                          <p:spTgt spid="2287628">
                                            <p:txEl>
                                              <p:pRg st="2" end="2"/>
                                            </p:txEl>
                                          </p:spTgt>
                                        </p:tgtEl>
                                        <p:attrNameLst>
                                          <p:attrName>style.visibility</p:attrName>
                                        </p:attrNameLst>
                                      </p:cBhvr>
                                      <p:to>
                                        <p:strVal val="visible"/>
                                      </p:to>
                                    </p:set>
                                    <p:anim calcmode="lin" valueType="num">
                                      <p:cBhvr>
                                        <p:cTn id="126" dur="500" fill="hold"/>
                                        <p:tgtEl>
                                          <p:spTgt spid="2287628">
                                            <p:txEl>
                                              <p:pRg st="2" end="2"/>
                                            </p:txEl>
                                          </p:spTgt>
                                        </p:tgtEl>
                                        <p:attrNameLst>
                                          <p:attrName>ppt_x</p:attrName>
                                        </p:attrNameLst>
                                      </p:cBhvr>
                                      <p:tavLst>
                                        <p:tav tm="0">
                                          <p:val>
                                            <p:strVal val="0-#ppt_w/2"/>
                                          </p:val>
                                        </p:tav>
                                        <p:tav tm="100000">
                                          <p:val>
                                            <p:strVal val="#ppt_x"/>
                                          </p:val>
                                        </p:tav>
                                      </p:tavLst>
                                    </p:anim>
                                    <p:anim calcmode="lin" valueType="num">
                                      <p:cBhvr>
                                        <p:cTn id="127" dur="500" fill="hold"/>
                                        <p:tgtEl>
                                          <p:spTgt spid="2287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287628">
                                            <p:txEl>
                                              <p:pRg st="3" end="3"/>
                                            </p:txEl>
                                          </p:spTgt>
                                        </p:tgtEl>
                                        <p:attrNameLst>
                                          <p:attrName>style.visibility</p:attrName>
                                        </p:attrNameLst>
                                      </p:cBhvr>
                                      <p:to>
                                        <p:strVal val="visible"/>
                                      </p:to>
                                    </p:set>
                                    <p:anim calcmode="lin" valueType="num">
                                      <p:cBhvr>
                                        <p:cTn id="132" dur="500" fill="hold"/>
                                        <p:tgtEl>
                                          <p:spTgt spid="2287628">
                                            <p:txEl>
                                              <p:pRg st="3" end="3"/>
                                            </p:txEl>
                                          </p:spTgt>
                                        </p:tgtEl>
                                        <p:attrNameLst>
                                          <p:attrName>ppt_x</p:attrName>
                                        </p:attrNameLst>
                                      </p:cBhvr>
                                      <p:tavLst>
                                        <p:tav tm="0">
                                          <p:val>
                                            <p:strVal val="0-#ppt_w/2"/>
                                          </p:val>
                                        </p:tav>
                                        <p:tav tm="100000">
                                          <p:val>
                                            <p:strVal val="#ppt_x"/>
                                          </p:val>
                                        </p:tav>
                                      </p:tavLst>
                                    </p:anim>
                                    <p:anim calcmode="lin" valueType="num">
                                      <p:cBhvr>
                                        <p:cTn id="133" dur="500" fill="hold"/>
                                        <p:tgtEl>
                                          <p:spTgt spid="2287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287629"/>
                                        </p:tgtEl>
                                        <p:attrNameLst>
                                          <p:attrName>style.visibility</p:attrName>
                                        </p:attrNameLst>
                                      </p:cBhvr>
                                      <p:to>
                                        <p:strVal val="visible"/>
                                      </p:to>
                                    </p:set>
                                    <p:animEffect transition="in" filter="wipe(up)">
                                      <p:cBhvr>
                                        <p:cTn id="138" dur="500"/>
                                        <p:tgtEl>
                                          <p:spTgt spid="2287629"/>
                                        </p:tgtEl>
                                      </p:cBhvr>
                                    </p:animEffect>
                                  </p:childTnLst>
                                </p:cTn>
                              </p:par>
                            </p:childTnLst>
                          </p:cTn>
                        </p:par>
                        <p:par>
                          <p:cTn id="139" fill="hold" nodeType="afterGroup">
                            <p:stCondLst>
                              <p:cond delay="500"/>
                            </p:stCondLst>
                            <p:childTnLst>
                              <p:par>
                                <p:cTn id="140" presetID="2" presetClass="entr" presetSubtype="8" fill="hold" grpId="0" nodeType="afterEffect">
                                  <p:stCondLst>
                                    <p:cond delay="0"/>
                                  </p:stCondLst>
                                  <p:childTnLst>
                                    <p:set>
                                      <p:cBhvr>
                                        <p:cTn id="141" dur="1" fill="hold">
                                          <p:stCondLst>
                                            <p:cond delay="0"/>
                                          </p:stCondLst>
                                        </p:cTn>
                                        <p:tgtEl>
                                          <p:spTgt spid="2287630"/>
                                        </p:tgtEl>
                                        <p:attrNameLst>
                                          <p:attrName>style.visibility</p:attrName>
                                        </p:attrNameLst>
                                      </p:cBhvr>
                                      <p:to>
                                        <p:strVal val="visible"/>
                                      </p:to>
                                    </p:set>
                                    <p:anim calcmode="lin" valueType="num">
                                      <p:cBhvr>
                                        <p:cTn id="142" dur="500" fill="hold"/>
                                        <p:tgtEl>
                                          <p:spTgt spid="2287630"/>
                                        </p:tgtEl>
                                        <p:attrNameLst>
                                          <p:attrName>ppt_x</p:attrName>
                                        </p:attrNameLst>
                                      </p:cBhvr>
                                      <p:tavLst>
                                        <p:tav tm="0">
                                          <p:val>
                                            <p:strVal val="0-#ppt_w/2"/>
                                          </p:val>
                                        </p:tav>
                                        <p:tav tm="100000">
                                          <p:val>
                                            <p:strVal val="#ppt_x"/>
                                          </p:val>
                                        </p:tav>
                                      </p:tavLst>
                                    </p:anim>
                                    <p:anim calcmode="lin" valueType="num">
                                      <p:cBhvr>
                                        <p:cTn id="143" dur="500" fill="hold"/>
                                        <p:tgtEl>
                                          <p:spTgt spid="2287630"/>
                                        </p:tgtEl>
                                        <p:attrNameLst>
                                          <p:attrName>ppt_y</p:attrName>
                                        </p:attrNameLst>
                                      </p:cBhvr>
                                      <p:tavLst>
                                        <p:tav tm="0">
                                          <p:val>
                                            <p:strVal val="#ppt_y"/>
                                          </p:val>
                                        </p:tav>
                                        <p:tav tm="100000">
                                          <p:val>
                                            <p:strVal val="#ppt_y"/>
                                          </p:val>
                                        </p:tav>
                                      </p:tavLst>
                                    </p:anim>
                                  </p:childTnLst>
                                </p:cTn>
                              </p:par>
                            </p:childTnLst>
                          </p:cTn>
                        </p:par>
                        <p:par>
                          <p:cTn id="144" fill="hold" nodeType="afterGroup">
                            <p:stCondLst>
                              <p:cond delay="1000"/>
                            </p:stCondLst>
                            <p:childTnLst>
                              <p:par>
                                <p:cTn id="145" presetID="2" presetClass="entr" presetSubtype="8" fill="hold" grpId="0" nodeType="afterEffect">
                                  <p:stCondLst>
                                    <p:cond delay="0"/>
                                  </p:stCondLst>
                                  <p:childTnLst>
                                    <p:set>
                                      <p:cBhvr>
                                        <p:cTn id="146" dur="1" fill="hold">
                                          <p:stCondLst>
                                            <p:cond delay="0"/>
                                          </p:stCondLst>
                                        </p:cTn>
                                        <p:tgtEl>
                                          <p:spTgt spid="2287631"/>
                                        </p:tgtEl>
                                        <p:attrNameLst>
                                          <p:attrName>style.visibility</p:attrName>
                                        </p:attrNameLst>
                                      </p:cBhvr>
                                      <p:to>
                                        <p:strVal val="visible"/>
                                      </p:to>
                                    </p:set>
                                    <p:anim calcmode="lin" valueType="num">
                                      <p:cBhvr>
                                        <p:cTn id="147" dur="500" fill="hold"/>
                                        <p:tgtEl>
                                          <p:spTgt spid="2287631"/>
                                        </p:tgtEl>
                                        <p:attrNameLst>
                                          <p:attrName>ppt_x</p:attrName>
                                        </p:attrNameLst>
                                      </p:cBhvr>
                                      <p:tavLst>
                                        <p:tav tm="0">
                                          <p:val>
                                            <p:strVal val="0-#ppt_w/2"/>
                                          </p:val>
                                        </p:tav>
                                        <p:tav tm="100000">
                                          <p:val>
                                            <p:strVal val="#ppt_x"/>
                                          </p:val>
                                        </p:tav>
                                      </p:tavLst>
                                    </p:anim>
                                    <p:anim calcmode="lin" valueType="num">
                                      <p:cBhvr>
                                        <p:cTn id="148" dur="500" fill="hold"/>
                                        <p:tgtEl>
                                          <p:spTgt spid="2287631"/>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287632"/>
                                        </p:tgtEl>
                                        <p:attrNameLst>
                                          <p:attrName>style.visibility</p:attrName>
                                        </p:attrNameLst>
                                      </p:cBhvr>
                                      <p:to>
                                        <p:strVal val="visible"/>
                                      </p:to>
                                    </p:set>
                                    <p:animEffect transition="in" filter="wipe(left)">
                                      <p:cBhvr>
                                        <p:cTn id="153" dur="500"/>
                                        <p:tgtEl>
                                          <p:spTgt spid="2287632"/>
                                        </p:tgtEl>
                                      </p:cBhvr>
                                    </p:animEffect>
                                  </p:childTnLst>
                                </p:cTn>
                              </p:par>
                            </p:childTnLst>
                          </p:cTn>
                        </p:par>
                        <p:par>
                          <p:cTn id="154" fill="hold" nodeType="afterGroup">
                            <p:stCondLst>
                              <p:cond delay="500"/>
                            </p:stCondLst>
                            <p:childTnLst>
                              <p:par>
                                <p:cTn id="155" presetID="2" presetClass="entr" presetSubtype="8" fill="hold" grpId="0" nodeType="afterEffect">
                                  <p:stCondLst>
                                    <p:cond delay="0"/>
                                  </p:stCondLst>
                                  <p:childTnLst>
                                    <p:set>
                                      <p:cBhvr>
                                        <p:cTn id="156" dur="1" fill="hold">
                                          <p:stCondLst>
                                            <p:cond delay="0"/>
                                          </p:stCondLst>
                                        </p:cTn>
                                        <p:tgtEl>
                                          <p:spTgt spid="2287633"/>
                                        </p:tgtEl>
                                        <p:attrNameLst>
                                          <p:attrName>style.visibility</p:attrName>
                                        </p:attrNameLst>
                                      </p:cBhvr>
                                      <p:to>
                                        <p:strVal val="visible"/>
                                      </p:to>
                                    </p:set>
                                    <p:anim calcmode="lin" valueType="num">
                                      <p:cBhvr>
                                        <p:cTn id="157" dur="500" fill="hold"/>
                                        <p:tgtEl>
                                          <p:spTgt spid="2287633"/>
                                        </p:tgtEl>
                                        <p:attrNameLst>
                                          <p:attrName>ppt_x</p:attrName>
                                        </p:attrNameLst>
                                      </p:cBhvr>
                                      <p:tavLst>
                                        <p:tav tm="0">
                                          <p:val>
                                            <p:strVal val="0-#ppt_w/2"/>
                                          </p:val>
                                        </p:tav>
                                        <p:tav tm="100000">
                                          <p:val>
                                            <p:strVal val="#ppt_x"/>
                                          </p:val>
                                        </p:tav>
                                      </p:tavLst>
                                    </p:anim>
                                    <p:anim calcmode="lin" valueType="num">
                                      <p:cBhvr>
                                        <p:cTn id="158" dur="500" fill="hold"/>
                                        <p:tgtEl>
                                          <p:spTgt spid="2287633"/>
                                        </p:tgtEl>
                                        <p:attrNameLst>
                                          <p:attrName>ppt_y</p:attrName>
                                        </p:attrNameLst>
                                      </p:cBhvr>
                                      <p:tavLst>
                                        <p:tav tm="0">
                                          <p:val>
                                            <p:strVal val="#ppt_y"/>
                                          </p:val>
                                        </p:tav>
                                        <p:tav tm="100000">
                                          <p:val>
                                            <p:strVal val="#ppt_y"/>
                                          </p:val>
                                        </p:tav>
                                      </p:tavLst>
                                    </p:anim>
                                  </p:childTnLst>
                                </p:cTn>
                              </p:par>
                            </p:childTnLst>
                          </p:cTn>
                        </p:par>
                        <p:par>
                          <p:cTn id="159" fill="hold" nodeType="afterGroup">
                            <p:stCondLst>
                              <p:cond delay="1000"/>
                            </p:stCondLst>
                            <p:childTnLst>
                              <p:par>
                                <p:cTn id="160" presetID="2" presetClass="entr" presetSubtype="8" fill="hold" grpId="0" nodeType="afterEffect">
                                  <p:stCondLst>
                                    <p:cond delay="0"/>
                                  </p:stCondLst>
                                  <p:childTnLst>
                                    <p:set>
                                      <p:cBhvr>
                                        <p:cTn id="161" dur="1" fill="hold">
                                          <p:stCondLst>
                                            <p:cond delay="0"/>
                                          </p:stCondLst>
                                        </p:cTn>
                                        <p:tgtEl>
                                          <p:spTgt spid="2287634"/>
                                        </p:tgtEl>
                                        <p:attrNameLst>
                                          <p:attrName>style.visibility</p:attrName>
                                        </p:attrNameLst>
                                      </p:cBhvr>
                                      <p:to>
                                        <p:strVal val="visible"/>
                                      </p:to>
                                    </p:set>
                                    <p:anim calcmode="lin" valueType="num">
                                      <p:cBhvr>
                                        <p:cTn id="162" dur="500" fill="hold"/>
                                        <p:tgtEl>
                                          <p:spTgt spid="2287634"/>
                                        </p:tgtEl>
                                        <p:attrNameLst>
                                          <p:attrName>ppt_x</p:attrName>
                                        </p:attrNameLst>
                                      </p:cBhvr>
                                      <p:tavLst>
                                        <p:tav tm="0">
                                          <p:val>
                                            <p:strVal val="0-#ppt_w/2"/>
                                          </p:val>
                                        </p:tav>
                                        <p:tav tm="100000">
                                          <p:val>
                                            <p:strVal val="#ppt_x"/>
                                          </p:val>
                                        </p:tav>
                                      </p:tavLst>
                                    </p:anim>
                                    <p:anim calcmode="lin" valueType="num">
                                      <p:cBhvr>
                                        <p:cTn id="163" dur="500" fill="hold"/>
                                        <p:tgtEl>
                                          <p:spTgt spid="2287634"/>
                                        </p:tgtEl>
                                        <p:attrNameLst>
                                          <p:attrName>ppt_y</p:attrName>
                                        </p:attrNameLst>
                                      </p:cBhvr>
                                      <p:tavLst>
                                        <p:tav tm="0">
                                          <p:val>
                                            <p:strVal val="#ppt_y"/>
                                          </p:val>
                                        </p:tav>
                                        <p:tav tm="100000">
                                          <p:val>
                                            <p:strVal val="#ppt_y"/>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2287635"/>
                                        </p:tgtEl>
                                        <p:attrNameLst>
                                          <p:attrName>style.visibility</p:attrName>
                                        </p:attrNameLst>
                                      </p:cBhvr>
                                      <p:to>
                                        <p:strVal val="visible"/>
                                      </p:to>
                                    </p:set>
                                    <p:animEffect transition="in" filter="wipe(up)">
                                      <p:cBhvr>
                                        <p:cTn id="168" dur="500"/>
                                        <p:tgtEl>
                                          <p:spTgt spid="2287635"/>
                                        </p:tgtEl>
                                      </p:cBhvr>
                                    </p:animEffect>
                                  </p:childTnLst>
                                </p:cTn>
                              </p:par>
                            </p:childTnLst>
                          </p:cTn>
                        </p:par>
                        <p:par>
                          <p:cTn id="169" fill="hold" nodeType="afterGroup">
                            <p:stCondLst>
                              <p:cond delay="500"/>
                            </p:stCondLst>
                            <p:childTnLst>
                              <p:par>
                                <p:cTn id="170" presetID="2" presetClass="entr" presetSubtype="8" fill="hold" grpId="0" nodeType="afterEffect">
                                  <p:stCondLst>
                                    <p:cond delay="0"/>
                                  </p:stCondLst>
                                  <p:childTnLst>
                                    <p:set>
                                      <p:cBhvr>
                                        <p:cTn id="171" dur="1" fill="hold">
                                          <p:stCondLst>
                                            <p:cond delay="0"/>
                                          </p:stCondLst>
                                        </p:cTn>
                                        <p:tgtEl>
                                          <p:spTgt spid="2287636"/>
                                        </p:tgtEl>
                                        <p:attrNameLst>
                                          <p:attrName>style.visibility</p:attrName>
                                        </p:attrNameLst>
                                      </p:cBhvr>
                                      <p:to>
                                        <p:strVal val="visible"/>
                                      </p:to>
                                    </p:set>
                                    <p:anim calcmode="lin" valueType="num">
                                      <p:cBhvr>
                                        <p:cTn id="172" dur="500" fill="hold"/>
                                        <p:tgtEl>
                                          <p:spTgt spid="2287636"/>
                                        </p:tgtEl>
                                        <p:attrNameLst>
                                          <p:attrName>ppt_x</p:attrName>
                                        </p:attrNameLst>
                                      </p:cBhvr>
                                      <p:tavLst>
                                        <p:tav tm="0">
                                          <p:val>
                                            <p:strVal val="0-#ppt_w/2"/>
                                          </p:val>
                                        </p:tav>
                                        <p:tav tm="100000">
                                          <p:val>
                                            <p:strVal val="#ppt_x"/>
                                          </p:val>
                                        </p:tav>
                                      </p:tavLst>
                                    </p:anim>
                                    <p:anim calcmode="lin" valueType="num">
                                      <p:cBhvr>
                                        <p:cTn id="173" dur="500" fill="hold"/>
                                        <p:tgtEl>
                                          <p:spTgt spid="2287636"/>
                                        </p:tgtEl>
                                        <p:attrNameLst>
                                          <p:attrName>ppt_y</p:attrName>
                                        </p:attrNameLst>
                                      </p:cBhvr>
                                      <p:tavLst>
                                        <p:tav tm="0">
                                          <p:val>
                                            <p:strVal val="#ppt_y"/>
                                          </p:val>
                                        </p:tav>
                                        <p:tav tm="100000">
                                          <p:val>
                                            <p:strVal val="#ppt_y"/>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2287637"/>
                                        </p:tgtEl>
                                        <p:attrNameLst>
                                          <p:attrName>style.visibility</p:attrName>
                                        </p:attrNameLst>
                                      </p:cBhvr>
                                      <p:to>
                                        <p:strVal val="visible"/>
                                      </p:to>
                                    </p:set>
                                    <p:animEffect transition="in" filter="wipe(up)">
                                      <p:cBhvr>
                                        <p:cTn id="178" dur="500"/>
                                        <p:tgtEl>
                                          <p:spTgt spid="2287637"/>
                                        </p:tgtEl>
                                      </p:cBhvr>
                                    </p:animEffect>
                                  </p:childTnLst>
                                </p:cTn>
                              </p:par>
                            </p:childTnLst>
                          </p:cTn>
                        </p:par>
                        <p:par>
                          <p:cTn id="179" fill="hold" nodeType="afterGroup">
                            <p:stCondLst>
                              <p:cond delay="500"/>
                            </p:stCondLst>
                            <p:childTnLst>
                              <p:par>
                                <p:cTn id="180" presetID="2" presetClass="entr" presetSubtype="8" fill="hold" grpId="0" nodeType="afterEffect">
                                  <p:stCondLst>
                                    <p:cond delay="0"/>
                                  </p:stCondLst>
                                  <p:childTnLst>
                                    <p:set>
                                      <p:cBhvr>
                                        <p:cTn id="181" dur="1" fill="hold">
                                          <p:stCondLst>
                                            <p:cond delay="0"/>
                                          </p:stCondLst>
                                        </p:cTn>
                                        <p:tgtEl>
                                          <p:spTgt spid="2287638"/>
                                        </p:tgtEl>
                                        <p:attrNameLst>
                                          <p:attrName>style.visibility</p:attrName>
                                        </p:attrNameLst>
                                      </p:cBhvr>
                                      <p:to>
                                        <p:strVal val="visible"/>
                                      </p:to>
                                    </p:set>
                                    <p:anim calcmode="lin" valueType="num">
                                      <p:cBhvr>
                                        <p:cTn id="182" dur="500" fill="hold"/>
                                        <p:tgtEl>
                                          <p:spTgt spid="2287638"/>
                                        </p:tgtEl>
                                        <p:attrNameLst>
                                          <p:attrName>ppt_x</p:attrName>
                                        </p:attrNameLst>
                                      </p:cBhvr>
                                      <p:tavLst>
                                        <p:tav tm="0">
                                          <p:val>
                                            <p:strVal val="0-#ppt_w/2"/>
                                          </p:val>
                                        </p:tav>
                                        <p:tav tm="100000">
                                          <p:val>
                                            <p:strVal val="#ppt_x"/>
                                          </p:val>
                                        </p:tav>
                                      </p:tavLst>
                                    </p:anim>
                                    <p:anim calcmode="lin" valueType="num">
                                      <p:cBhvr>
                                        <p:cTn id="183" dur="500" fill="hold"/>
                                        <p:tgtEl>
                                          <p:spTgt spid="2287638"/>
                                        </p:tgtEl>
                                        <p:attrNameLst>
                                          <p:attrName>ppt_y</p:attrName>
                                        </p:attrNameLst>
                                      </p:cBhvr>
                                      <p:tavLst>
                                        <p:tav tm="0">
                                          <p:val>
                                            <p:strVal val="#ppt_y"/>
                                          </p:val>
                                        </p:tav>
                                        <p:tav tm="100000">
                                          <p:val>
                                            <p:strVal val="#ppt_y"/>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2287639"/>
                                        </p:tgtEl>
                                        <p:attrNameLst>
                                          <p:attrName>style.visibility</p:attrName>
                                        </p:attrNameLst>
                                      </p:cBhvr>
                                      <p:to>
                                        <p:strVal val="visible"/>
                                      </p:to>
                                    </p:set>
                                    <p:animEffect transition="in" filter="wipe(up)">
                                      <p:cBhvr>
                                        <p:cTn id="188" dur="500"/>
                                        <p:tgtEl>
                                          <p:spTgt spid="2287639"/>
                                        </p:tgtEl>
                                      </p:cBhvr>
                                    </p:animEffect>
                                  </p:childTnLst>
                                </p:cTn>
                              </p:par>
                            </p:childTnLst>
                          </p:cTn>
                        </p:par>
                        <p:par>
                          <p:cTn id="189" fill="hold" nodeType="afterGroup">
                            <p:stCondLst>
                              <p:cond delay="500"/>
                            </p:stCondLst>
                            <p:childTnLst>
                              <p:par>
                                <p:cTn id="190" presetID="2" presetClass="entr" presetSubtype="8" fill="hold" grpId="0" nodeType="afterEffect">
                                  <p:stCondLst>
                                    <p:cond delay="0"/>
                                  </p:stCondLst>
                                  <p:childTnLst>
                                    <p:set>
                                      <p:cBhvr>
                                        <p:cTn id="191" dur="1" fill="hold">
                                          <p:stCondLst>
                                            <p:cond delay="0"/>
                                          </p:stCondLst>
                                        </p:cTn>
                                        <p:tgtEl>
                                          <p:spTgt spid="2287640"/>
                                        </p:tgtEl>
                                        <p:attrNameLst>
                                          <p:attrName>style.visibility</p:attrName>
                                        </p:attrNameLst>
                                      </p:cBhvr>
                                      <p:to>
                                        <p:strVal val="visible"/>
                                      </p:to>
                                    </p:set>
                                    <p:anim calcmode="lin" valueType="num">
                                      <p:cBhvr>
                                        <p:cTn id="192" dur="500" fill="hold"/>
                                        <p:tgtEl>
                                          <p:spTgt spid="2287640"/>
                                        </p:tgtEl>
                                        <p:attrNameLst>
                                          <p:attrName>ppt_x</p:attrName>
                                        </p:attrNameLst>
                                      </p:cBhvr>
                                      <p:tavLst>
                                        <p:tav tm="0">
                                          <p:val>
                                            <p:strVal val="0-#ppt_w/2"/>
                                          </p:val>
                                        </p:tav>
                                        <p:tav tm="100000">
                                          <p:val>
                                            <p:strVal val="#ppt_x"/>
                                          </p:val>
                                        </p:tav>
                                      </p:tavLst>
                                    </p:anim>
                                    <p:anim calcmode="lin" valueType="num">
                                      <p:cBhvr>
                                        <p:cTn id="193" dur="500" fill="hold"/>
                                        <p:tgtEl>
                                          <p:spTgt spid="2287640"/>
                                        </p:tgtEl>
                                        <p:attrNameLst>
                                          <p:attrName>ppt_y</p:attrName>
                                        </p:attrNameLst>
                                      </p:cBhvr>
                                      <p:tavLst>
                                        <p:tav tm="0">
                                          <p:val>
                                            <p:strVal val="#ppt_y"/>
                                          </p:val>
                                        </p:tav>
                                        <p:tav tm="100000">
                                          <p:val>
                                            <p:strVal val="#ppt_y"/>
                                          </p:val>
                                        </p:tav>
                                      </p:tavLst>
                                    </p:anim>
                                  </p:childTnLst>
                                </p:cTn>
                              </p:par>
                            </p:childTnLst>
                          </p:cTn>
                        </p:par>
                        <p:par>
                          <p:cTn id="194" fill="hold" nodeType="afterGroup">
                            <p:stCondLst>
                              <p:cond delay="1000"/>
                            </p:stCondLst>
                            <p:childTnLst>
                              <p:par>
                                <p:cTn id="195" presetID="2" presetClass="entr" presetSubtype="8" fill="hold" grpId="0" nodeType="afterEffect">
                                  <p:stCondLst>
                                    <p:cond delay="0"/>
                                  </p:stCondLst>
                                  <p:childTnLst>
                                    <p:set>
                                      <p:cBhvr>
                                        <p:cTn id="196" dur="1" fill="hold">
                                          <p:stCondLst>
                                            <p:cond delay="0"/>
                                          </p:stCondLst>
                                        </p:cTn>
                                        <p:tgtEl>
                                          <p:spTgt spid="2287641"/>
                                        </p:tgtEl>
                                        <p:attrNameLst>
                                          <p:attrName>style.visibility</p:attrName>
                                        </p:attrNameLst>
                                      </p:cBhvr>
                                      <p:to>
                                        <p:strVal val="visible"/>
                                      </p:to>
                                    </p:set>
                                    <p:anim calcmode="lin" valueType="num">
                                      <p:cBhvr>
                                        <p:cTn id="197" dur="500" fill="hold"/>
                                        <p:tgtEl>
                                          <p:spTgt spid="2287641"/>
                                        </p:tgtEl>
                                        <p:attrNameLst>
                                          <p:attrName>ppt_x</p:attrName>
                                        </p:attrNameLst>
                                      </p:cBhvr>
                                      <p:tavLst>
                                        <p:tav tm="0">
                                          <p:val>
                                            <p:strVal val="0-#ppt_w/2"/>
                                          </p:val>
                                        </p:tav>
                                        <p:tav tm="100000">
                                          <p:val>
                                            <p:strVal val="#ppt_x"/>
                                          </p:val>
                                        </p:tav>
                                      </p:tavLst>
                                    </p:anim>
                                    <p:anim calcmode="lin" valueType="num">
                                      <p:cBhvr>
                                        <p:cTn id="198" dur="500" fill="hold"/>
                                        <p:tgtEl>
                                          <p:spTgt spid="2287641"/>
                                        </p:tgtEl>
                                        <p:attrNameLst>
                                          <p:attrName>ppt_y</p:attrName>
                                        </p:attrNameLst>
                                      </p:cBhvr>
                                      <p:tavLst>
                                        <p:tav tm="0">
                                          <p:val>
                                            <p:strVal val="#ppt_y"/>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2287642"/>
                                        </p:tgtEl>
                                        <p:attrNameLst>
                                          <p:attrName>style.visibility</p:attrName>
                                        </p:attrNameLst>
                                      </p:cBhvr>
                                      <p:to>
                                        <p:strVal val="visible"/>
                                      </p:to>
                                    </p:set>
                                    <p:animEffect transition="in" filter="wipe(left)">
                                      <p:cBhvr>
                                        <p:cTn id="203" dur="500"/>
                                        <p:tgtEl>
                                          <p:spTgt spid="2287642"/>
                                        </p:tgtEl>
                                      </p:cBhvr>
                                    </p:animEffect>
                                  </p:childTnLst>
                                </p:cTn>
                              </p:par>
                            </p:childTnLst>
                          </p:cTn>
                        </p:par>
                        <p:par>
                          <p:cTn id="204" fill="hold" nodeType="afterGroup">
                            <p:stCondLst>
                              <p:cond delay="500"/>
                            </p:stCondLst>
                            <p:childTnLst>
                              <p:par>
                                <p:cTn id="205" presetID="2" presetClass="entr" presetSubtype="8" fill="hold" grpId="0" nodeType="afterEffect">
                                  <p:stCondLst>
                                    <p:cond delay="0"/>
                                  </p:stCondLst>
                                  <p:childTnLst>
                                    <p:set>
                                      <p:cBhvr>
                                        <p:cTn id="206" dur="1" fill="hold">
                                          <p:stCondLst>
                                            <p:cond delay="0"/>
                                          </p:stCondLst>
                                        </p:cTn>
                                        <p:tgtEl>
                                          <p:spTgt spid="2287643"/>
                                        </p:tgtEl>
                                        <p:attrNameLst>
                                          <p:attrName>style.visibility</p:attrName>
                                        </p:attrNameLst>
                                      </p:cBhvr>
                                      <p:to>
                                        <p:strVal val="visible"/>
                                      </p:to>
                                    </p:set>
                                    <p:anim calcmode="lin" valueType="num">
                                      <p:cBhvr>
                                        <p:cTn id="207" dur="500" fill="hold"/>
                                        <p:tgtEl>
                                          <p:spTgt spid="2287643"/>
                                        </p:tgtEl>
                                        <p:attrNameLst>
                                          <p:attrName>ppt_x</p:attrName>
                                        </p:attrNameLst>
                                      </p:cBhvr>
                                      <p:tavLst>
                                        <p:tav tm="0">
                                          <p:val>
                                            <p:strVal val="0-#ppt_w/2"/>
                                          </p:val>
                                        </p:tav>
                                        <p:tav tm="100000">
                                          <p:val>
                                            <p:strVal val="#ppt_x"/>
                                          </p:val>
                                        </p:tav>
                                      </p:tavLst>
                                    </p:anim>
                                    <p:anim calcmode="lin" valueType="num">
                                      <p:cBhvr>
                                        <p:cTn id="208" dur="500" fill="hold"/>
                                        <p:tgtEl>
                                          <p:spTgt spid="2287643"/>
                                        </p:tgtEl>
                                        <p:attrNameLst>
                                          <p:attrName>ppt_y</p:attrName>
                                        </p:attrNameLst>
                                      </p:cBhvr>
                                      <p:tavLst>
                                        <p:tav tm="0">
                                          <p:val>
                                            <p:strVal val="#ppt_y"/>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 presetClass="entr" presetSubtype="8" fill="hold" grpId="0" nodeType="clickEffect">
                                  <p:stCondLst>
                                    <p:cond delay="0"/>
                                  </p:stCondLst>
                                  <p:childTnLst>
                                    <p:set>
                                      <p:cBhvr>
                                        <p:cTn id="212" dur="1" fill="hold">
                                          <p:stCondLst>
                                            <p:cond delay="0"/>
                                          </p:stCondLst>
                                        </p:cTn>
                                        <p:tgtEl>
                                          <p:spTgt spid="2287644"/>
                                        </p:tgtEl>
                                        <p:attrNameLst>
                                          <p:attrName>style.visibility</p:attrName>
                                        </p:attrNameLst>
                                      </p:cBhvr>
                                      <p:to>
                                        <p:strVal val="visible"/>
                                      </p:to>
                                    </p:set>
                                    <p:anim calcmode="lin" valueType="num">
                                      <p:cBhvr>
                                        <p:cTn id="213" dur="500" fill="hold"/>
                                        <p:tgtEl>
                                          <p:spTgt spid="2287644"/>
                                        </p:tgtEl>
                                        <p:attrNameLst>
                                          <p:attrName>ppt_x</p:attrName>
                                        </p:attrNameLst>
                                      </p:cBhvr>
                                      <p:tavLst>
                                        <p:tav tm="0">
                                          <p:val>
                                            <p:strVal val="0-#ppt_w/2"/>
                                          </p:val>
                                        </p:tav>
                                        <p:tav tm="100000">
                                          <p:val>
                                            <p:strVal val="#ppt_x"/>
                                          </p:val>
                                        </p:tav>
                                      </p:tavLst>
                                    </p:anim>
                                    <p:anim calcmode="lin" valueType="num">
                                      <p:cBhvr>
                                        <p:cTn id="214" dur="500" fill="hold"/>
                                        <p:tgtEl>
                                          <p:spTgt spid="2287644"/>
                                        </p:tgtEl>
                                        <p:attrNameLst>
                                          <p:attrName>ppt_y</p:attrName>
                                        </p:attrNameLst>
                                      </p:cBhvr>
                                      <p:tavLst>
                                        <p:tav tm="0">
                                          <p:val>
                                            <p:strVal val="#ppt_y"/>
                                          </p:val>
                                        </p:tav>
                                        <p:tav tm="100000">
                                          <p:val>
                                            <p:strVal val="#ppt_y"/>
                                          </p:val>
                                        </p:tav>
                                      </p:tavLst>
                                    </p:anim>
                                  </p:childTnLst>
                                </p:cTn>
                              </p:par>
                            </p:childTnLst>
                          </p:cTn>
                        </p:par>
                        <p:par>
                          <p:cTn id="215" fill="hold" nodeType="afterGroup">
                            <p:stCondLst>
                              <p:cond delay="500"/>
                            </p:stCondLst>
                            <p:childTnLst>
                              <p:par>
                                <p:cTn id="216" presetID="2" presetClass="entr" presetSubtype="8" fill="hold" grpId="0" nodeType="afterEffect">
                                  <p:stCondLst>
                                    <p:cond delay="0"/>
                                  </p:stCondLst>
                                  <p:childTnLst>
                                    <p:set>
                                      <p:cBhvr>
                                        <p:cTn id="217" dur="1" fill="hold">
                                          <p:stCondLst>
                                            <p:cond delay="0"/>
                                          </p:stCondLst>
                                        </p:cTn>
                                        <p:tgtEl>
                                          <p:spTgt spid="2287645"/>
                                        </p:tgtEl>
                                        <p:attrNameLst>
                                          <p:attrName>style.visibility</p:attrName>
                                        </p:attrNameLst>
                                      </p:cBhvr>
                                      <p:to>
                                        <p:strVal val="visible"/>
                                      </p:to>
                                    </p:set>
                                    <p:anim calcmode="lin" valueType="num">
                                      <p:cBhvr>
                                        <p:cTn id="218" dur="500" fill="hold"/>
                                        <p:tgtEl>
                                          <p:spTgt spid="2287645"/>
                                        </p:tgtEl>
                                        <p:attrNameLst>
                                          <p:attrName>ppt_x</p:attrName>
                                        </p:attrNameLst>
                                      </p:cBhvr>
                                      <p:tavLst>
                                        <p:tav tm="0">
                                          <p:val>
                                            <p:strVal val="0-#ppt_w/2"/>
                                          </p:val>
                                        </p:tav>
                                        <p:tav tm="100000">
                                          <p:val>
                                            <p:strVal val="#ppt_x"/>
                                          </p:val>
                                        </p:tav>
                                      </p:tavLst>
                                    </p:anim>
                                    <p:anim calcmode="lin" valueType="num">
                                      <p:cBhvr>
                                        <p:cTn id="219" dur="500" fill="hold"/>
                                        <p:tgtEl>
                                          <p:spTgt spid="2287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2" grpId="0" build="p" animBg="1"/>
      <p:bldP spid="2287620" grpId="0" bldLvl="0" animBg="1"/>
      <p:bldP spid="2287621" grpId="0" animBg="1"/>
      <p:bldP spid="2287622" grpId="0"/>
      <p:bldP spid="2287623" grpId="0" animBg="1"/>
      <p:bldP spid="2287624" grpId="0"/>
      <p:bldP spid="2287625" grpId="0" build="p" animBg="1"/>
      <p:bldP spid="2287626" grpId="0" animBg="1"/>
      <p:bldP spid="2287627" grpId="0"/>
      <p:bldP spid="2287628" grpId="0" build="p" animBg="1"/>
      <p:bldP spid="2287629" grpId="0" animBg="1"/>
      <p:bldP spid="2287630" grpId="0"/>
      <p:bldP spid="2287631" grpId="0" bldLvl="0" animBg="1"/>
      <p:bldP spid="2287632" grpId="0" animBg="1"/>
      <p:bldP spid="2287633" grpId="0"/>
      <p:bldP spid="2287634" grpId="0" bldLvl="0" animBg="1"/>
      <p:bldP spid="2287635" grpId="0" animBg="1"/>
      <p:bldP spid="2287636" grpId="0"/>
      <p:bldP spid="2287637" grpId="0" animBg="1"/>
      <p:bldP spid="2287638" grpId="0"/>
      <p:bldP spid="2287639" grpId="0" animBg="1"/>
      <p:bldP spid="2287640" grpId="0"/>
      <p:bldP spid="2287641" grpId="0" bldLvl="0" animBg="1"/>
      <p:bldP spid="2287642" grpId="0" animBg="1"/>
      <p:bldP spid="2287643" grpId="0"/>
      <p:bldP spid="2287644" grpId="0" animBg="1"/>
      <p:bldP spid="228764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9BA48A3D-8939-4BA5-BCB8-12B5921B014B}" type="datetime1">
              <a:rPr lang="zh-CN" altLang="en-US" smtClean="0">
                <a:ea typeface="楷体_GB2312" pitchFamily="49" charset="-122"/>
              </a:rPr>
              <a:pPr/>
              <a:t>2022/6/21</a:t>
            </a:fld>
            <a:endParaRPr lang="en-US" altLang="zh-CN" smtClean="0">
              <a:ea typeface="楷体_GB2312" pitchFamily="49" charset="-122"/>
            </a:endParaRPr>
          </a:p>
        </p:txBody>
      </p:sp>
      <p:sp>
        <p:nvSpPr>
          <p:cNvPr id="10342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6C841A18-E114-4758-89BE-55701D3F6C45}" type="slidenum">
              <a:rPr lang="en-US" altLang="zh-CN" smtClean="0">
                <a:latin typeface="Arial" pitchFamily="34" charset="0"/>
                <a:ea typeface="楷体_GB2312" pitchFamily="49" charset="-122"/>
              </a:rPr>
              <a:pPr/>
              <a:t>58</a:t>
            </a:fld>
            <a:endParaRPr lang="en-US" altLang="zh-CN" smtClean="0">
              <a:latin typeface="Arial" pitchFamily="34" charset="0"/>
              <a:ea typeface="楷体_GB2312" pitchFamily="49" charset="-122"/>
            </a:endParaRPr>
          </a:p>
        </p:txBody>
      </p:sp>
      <p:sp>
        <p:nvSpPr>
          <p:cNvPr id="103428" name="Rectangle 2"/>
          <p:cNvSpPr>
            <a:spLocks noGrp="1" noChangeArrowheads="1"/>
          </p:cNvSpPr>
          <p:nvPr>
            <p:ph type="title" idx="4294967295"/>
          </p:nvPr>
        </p:nvSpPr>
        <p:spPr>
          <a:xfrm>
            <a:off x="1258888" y="333375"/>
            <a:ext cx="7296150" cy="903288"/>
          </a:xfrm>
        </p:spPr>
        <p:txBody>
          <a:bodyPr anchor="ctr"/>
          <a:lstStyle/>
          <a:p>
            <a:pPr eaLnBrk="1" hangingPunct="1"/>
            <a:r>
              <a:rPr lang="en-US" altLang="zh-CN" smtClean="0">
                <a:latin typeface="Times New Roman" pitchFamily="18" charset="0"/>
              </a:rPr>
              <a:t>5.3.4 LR(1)</a:t>
            </a:r>
            <a:r>
              <a:rPr lang="zh-CN" altLang="en-US" smtClean="0">
                <a:latin typeface="Times New Roman" pitchFamily="18" charset="0"/>
              </a:rPr>
              <a:t>分析表的构造</a:t>
            </a:r>
          </a:p>
        </p:txBody>
      </p:sp>
      <p:sp>
        <p:nvSpPr>
          <p:cNvPr id="1282051" name="Rectangle 3"/>
          <p:cNvSpPr>
            <a:spLocks noGrp="1" noChangeArrowheads="1"/>
          </p:cNvSpPr>
          <p:nvPr>
            <p:ph type="body" idx="4294967295"/>
          </p:nvPr>
        </p:nvSpPr>
        <p:spPr>
          <a:xfrm>
            <a:off x="395288" y="1404938"/>
            <a:ext cx="8569325" cy="4687887"/>
          </a:xfrm>
        </p:spPr>
        <p:txBody>
          <a:bodyPr/>
          <a:lstStyle/>
          <a:p>
            <a:pPr marL="0" indent="0" eaLnBrk="1" hangingPunct="1">
              <a:lnSpc>
                <a:spcPct val="120000"/>
              </a:lnSpc>
            </a:pPr>
            <a:r>
              <a:rPr lang="en-US" altLang="zh-CN" dirty="0" smtClean="0">
                <a:latin typeface="Times New Roman" pitchFamily="18" charset="0"/>
              </a:rPr>
              <a:t>LR(0)</a:t>
            </a:r>
            <a:r>
              <a:rPr lang="zh-CN" altLang="en-US" dirty="0" smtClean="0">
                <a:latin typeface="Times New Roman" pitchFamily="18" charset="0"/>
              </a:rPr>
              <a:t>不考虑后继符</a:t>
            </a:r>
            <a:r>
              <a:rPr lang="en-US" altLang="zh-CN" dirty="0" smtClean="0">
                <a:latin typeface="Times New Roman" pitchFamily="18" charset="0"/>
              </a:rPr>
              <a:t>(</a:t>
            </a:r>
            <a:r>
              <a:rPr lang="zh-CN" altLang="en-US" dirty="0" smtClean="0">
                <a:latin typeface="Times New Roman" pitchFamily="18" charset="0"/>
              </a:rPr>
              <a:t>搜索符</a:t>
            </a:r>
            <a:r>
              <a:rPr lang="en-US" altLang="zh-CN" dirty="0" smtClean="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SLR(1)</a:t>
            </a:r>
            <a:r>
              <a:rPr lang="zh-CN" altLang="en-US" dirty="0" smtClean="0">
                <a:latin typeface="Times New Roman" pitchFamily="18" charset="0"/>
              </a:rPr>
              <a:t>仅在归约时考虑后继符</a:t>
            </a:r>
            <a:r>
              <a:rPr lang="en-US" altLang="zh-CN" dirty="0" smtClean="0">
                <a:latin typeface="Times New Roman" pitchFamily="18" charset="0"/>
              </a:rPr>
              <a:t>(</a:t>
            </a:r>
            <a:r>
              <a:rPr lang="zh-CN" altLang="en-US" dirty="0" smtClean="0">
                <a:latin typeface="Times New Roman" pitchFamily="18" charset="0"/>
              </a:rPr>
              <a:t>搜索符</a:t>
            </a:r>
            <a:r>
              <a:rPr lang="en-US" altLang="zh-CN" dirty="0" smtClean="0">
                <a:latin typeface="Times New Roman" pitchFamily="18" charset="0"/>
              </a:rPr>
              <a:t>)</a:t>
            </a:r>
            <a:r>
              <a:rPr lang="zh-CN" altLang="en-US" dirty="0" smtClean="0">
                <a:latin typeface="Times New Roman" pitchFamily="18" charset="0"/>
              </a:rPr>
              <a:t>，因此，对后继符</a:t>
            </a:r>
            <a:r>
              <a:rPr lang="en-US" altLang="zh-CN" dirty="0" smtClean="0">
                <a:latin typeface="Times New Roman" pitchFamily="18" charset="0"/>
              </a:rPr>
              <a:t>(</a:t>
            </a:r>
            <a:r>
              <a:rPr lang="zh-CN" altLang="en-US" dirty="0" smtClean="0">
                <a:latin typeface="Times New Roman" pitchFamily="18" charset="0"/>
              </a:rPr>
              <a:t>搜索符</a:t>
            </a:r>
            <a:r>
              <a:rPr lang="en-US" altLang="zh-CN" dirty="0" smtClean="0">
                <a:latin typeface="Times New Roman" pitchFamily="18" charset="0"/>
              </a:rPr>
              <a:t>)</a:t>
            </a:r>
            <a:r>
              <a:rPr lang="zh-CN" altLang="en-US" dirty="0" smtClean="0">
                <a:latin typeface="Times New Roman" pitchFamily="18" charset="0"/>
              </a:rPr>
              <a:t>所含信息量的利用有限，未考虑栈中内容。</a:t>
            </a:r>
          </a:p>
          <a:p>
            <a:pPr marL="0" indent="0" eaLnBrk="1" hangingPunct="1">
              <a:lnSpc>
                <a:spcPct val="120000"/>
              </a:lnSpc>
            </a:pPr>
            <a:r>
              <a:rPr lang="zh-CN" altLang="en-US" dirty="0" smtClean="0">
                <a:latin typeface="Times New Roman" pitchFamily="18" charset="0"/>
              </a:rPr>
              <a:t>希望在构造状态时就考虑后继符</a:t>
            </a:r>
            <a:r>
              <a:rPr lang="en-US" altLang="zh-CN" dirty="0" smtClean="0">
                <a:latin typeface="Times New Roman" pitchFamily="18" charset="0"/>
              </a:rPr>
              <a:t>(</a:t>
            </a:r>
            <a:r>
              <a:rPr lang="zh-CN" altLang="en-US" dirty="0" smtClean="0">
                <a:latin typeface="Times New Roman" pitchFamily="18" charset="0"/>
              </a:rPr>
              <a:t>搜索符</a:t>
            </a:r>
            <a:r>
              <a:rPr lang="en-US" altLang="zh-CN" dirty="0" smtClean="0">
                <a:latin typeface="Times New Roman" pitchFamily="18" charset="0"/>
              </a:rPr>
              <a:t>)</a:t>
            </a:r>
            <a:r>
              <a:rPr lang="zh-CN" altLang="en-US" dirty="0" smtClean="0">
                <a:latin typeface="Times New Roman" pitchFamily="18" charset="0"/>
              </a:rPr>
              <a:t>的作用：考虑对于产生式 </a:t>
            </a:r>
            <a:r>
              <a:rPr lang="en-US" altLang="zh-CN" dirty="0" err="1" smtClean="0">
                <a:latin typeface="Times New Roman" pitchFamily="18" charset="0"/>
              </a:rPr>
              <a:t>A→α</a:t>
            </a:r>
            <a:r>
              <a:rPr lang="zh-CN" altLang="en-US" dirty="0" smtClean="0">
                <a:latin typeface="Times New Roman" pitchFamily="18" charset="0"/>
              </a:rPr>
              <a:t>的归约，不同使用位置的 </a:t>
            </a:r>
            <a:r>
              <a:rPr lang="en-US" altLang="zh-CN" dirty="0" smtClean="0">
                <a:latin typeface="Times New Roman" pitchFamily="18" charset="0"/>
              </a:rPr>
              <a:t>A </a:t>
            </a:r>
            <a:r>
              <a:rPr lang="zh-CN" altLang="en-US" dirty="0" smtClean="0">
                <a:latin typeface="Times New Roman" pitchFamily="18" charset="0"/>
              </a:rPr>
              <a:t>会要求不同的后继符号</a:t>
            </a:r>
          </a:p>
        </p:txBody>
      </p:sp>
      <p:sp>
        <p:nvSpPr>
          <p:cNvPr id="103430" name="日期占位符 1"/>
          <p:cNvSpPr>
            <a:spLocks noChangeArrowheads="1"/>
          </p:cNvSpPr>
          <p:nvPr/>
        </p:nvSpPr>
        <p:spPr bwMode="auto">
          <a:xfrm>
            <a:off x="1162050" y="6243638"/>
            <a:ext cx="1905000" cy="457200"/>
          </a:xfrm>
          <a:prstGeom prst="rect">
            <a:avLst/>
          </a:prstGeom>
          <a:noFill/>
          <a:ln w="9525">
            <a:noFill/>
            <a:miter lim="800000"/>
            <a:headEnd/>
            <a:tailEnd/>
          </a:ln>
        </p:spPr>
        <p:txBody>
          <a:bodyPr anchor="b"/>
          <a:lstStyle/>
          <a:p>
            <a:pPr eaLnBrk="1" hangingPunct="1">
              <a:buFont typeface="Arial" pitchFamily="34" charset="0"/>
              <a:buNone/>
            </a:pPr>
            <a:fld id="{A201A457-9DC5-400D-8A8A-E9B770EEDCE7}" type="datetime1">
              <a:rPr lang="zh-CN" altLang="en-US" sz="1400">
                <a:ea typeface="楷体_GB2312" pitchFamily="49" charset="-122"/>
              </a:rPr>
              <a:pPr eaLnBrk="1" hangingPunct="1">
                <a:buFont typeface="Arial" pitchFamily="34" charset="0"/>
                <a:buNone/>
              </a:pPr>
              <a:t>2022/6/21</a:t>
            </a:fld>
            <a:endParaRPr lang="zh-CN" altLang="en-US" sz="14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82051">
                                            <p:txEl>
                                              <p:pRg st="0" end="0"/>
                                            </p:txEl>
                                          </p:spTgt>
                                        </p:tgtEl>
                                        <p:attrNameLst>
                                          <p:attrName>style.visibility</p:attrName>
                                        </p:attrNameLst>
                                      </p:cBhvr>
                                      <p:to>
                                        <p:strVal val="visible"/>
                                      </p:to>
                                    </p:set>
                                    <p:animEffect transition="in" filter="box(out)">
                                      <p:cBhvr>
                                        <p:cTn id="7" dur="500"/>
                                        <p:tgtEl>
                                          <p:spTgt spid="12820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82051">
                                            <p:txEl>
                                              <p:pRg st="1" end="1"/>
                                            </p:txEl>
                                          </p:spTgt>
                                        </p:tgtEl>
                                        <p:attrNameLst>
                                          <p:attrName>style.visibility</p:attrName>
                                        </p:attrNameLst>
                                      </p:cBhvr>
                                      <p:to>
                                        <p:strVal val="visible"/>
                                      </p:to>
                                    </p:set>
                                    <p:animEffect transition="in" filter="box(out)">
                                      <p:cBhvr>
                                        <p:cTn id="12" dur="500"/>
                                        <p:tgtEl>
                                          <p:spTgt spid="128205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1"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日期占位符 3"/>
          <p:cNvSpPr>
            <a:spLocks noGrp="1"/>
          </p:cNvSpPr>
          <p:nvPr>
            <p:ph type="dt" sz="quarter" idx="10"/>
          </p:nvPr>
        </p:nvSpPr>
        <p:spPr bwMode="auto">
          <a:xfrm>
            <a:off x="457200" y="6245225"/>
            <a:ext cx="2133600" cy="476250"/>
          </a:xfrm>
          <a:noFill/>
          <a:ln>
            <a:miter lim="800000"/>
            <a:headEnd/>
            <a:tailEnd/>
          </a:ln>
        </p:spPr>
        <p:txBody>
          <a:bodyPr anchor="t"/>
          <a:lstStyle/>
          <a:p>
            <a:fld id="{61598A4D-814C-4B0F-8A4C-8F3E935367E1}" type="datetime1">
              <a:rPr lang="zh-CN" altLang="en-US" smtClean="0">
                <a:ea typeface="楷体_GB2312" pitchFamily="49" charset="-122"/>
              </a:rPr>
              <a:pPr/>
              <a:t>2022/6/21</a:t>
            </a:fld>
            <a:endParaRPr lang="en-US" altLang="zh-CN" smtClean="0">
              <a:ea typeface="楷体_GB2312" pitchFamily="49" charset="-122"/>
            </a:endParaRPr>
          </a:p>
        </p:txBody>
      </p:sp>
      <p:sp>
        <p:nvSpPr>
          <p:cNvPr id="8196"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nchor="t"/>
          <a:lstStyle/>
          <a:p>
            <a:fld id="{2EE70F9E-C6EB-4456-88C7-8984B6F6B90B}" type="slidenum">
              <a:rPr lang="en-US" altLang="zh-CN" smtClean="0">
                <a:latin typeface="Arial" pitchFamily="34" charset="0"/>
                <a:ea typeface="楷体_GB2312" pitchFamily="49" charset="-122"/>
              </a:rPr>
              <a:pPr/>
              <a:t>59</a:t>
            </a:fld>
            <a:endParaRPr lang="en-US" altLang="zh-CN" smtClean="0">
              <a:latin typeface="Arial" pitchFamily="34" charset="0"/>
              <a:ea typeface="楷体_GB2312" pitchFamily="49" charset="-122"/>
            </a:endParaRPr>
          </a:p>
        </p:txBody>
      </p:sp>
      <p:sp>
        <p:nvSpPr>
          <p:cNvPr id="8197" name="Rectangle 2"/>
          <p:cNvSpPr>
            <a:spLocks noChangeArrowheads="1"/>
          </p:cNvSpPr>
          <p:nvPr/>
        </p:nvSpPr>
        <p:spPr bwMode="auto">
          <a:xfrm>
            <a:off x="0" y="2238375"/>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sz="2400">
              <a:ea typeface="楷体_GB2312" pitchFamily="49" charset="-122"/>
            </a:endParaRPr>
          </a:p>
        </p:txBody>
      </p:sp>
      <p:graphicFrame>
        <p:nvGraphicFramePr>
          <p:cNvPr id="8194" name="Object 3"/>
          <p:cNvGraphicFramePr>
            <a:graphicFrameLocks/>
          </p:cNvGraphicFramePr>
          <p:nvPr/>
        </p:nvGraphicFramePr>
        <p:xfrm>
          <a:off x="0" y="44450"/>
          <a:ext cx="9144000" cy="6813550"/>
        </p:xfrm>
        <a:graphic>
          <a:graphicData uri="http://schemas.openxmlformats.org/presentationml/2006/ole">
            <p:oleObj spid="_x0000_s117762" r:id="rId3" imgW="4260517" imgH="2382305" progId="">
              <p:embed/>
            </p:oleObj>
          </a:graphicData>
        </a:graphic>
      </p:graphicFrame>
      <p:sp>
        <p:nvSpPr>
          <p:cNvPr id="8198" name="日期占位符 1"/>
          <p:cNvSpPr>
            <a:spLocks noChangeArrowheads="1"/>
          </p:cNvSpPr>
          <p:nvPr/>
        </p:nvSpPr>
        <p:spPr bwMode="auto">
          <a:xfrm>
            <a:off x="1162050" y="6243638"/>
            <a:ext cx="1905000" cy="457200"/>
          </a:xfrm>
          <a:prstGeom prst="rect">
            <a:avLst/>
          </a:prstGeom>
          <a:noFill/>
          <a:ln w="9525">
            <a:noFill/>
            <a:miter lim="800000"/>
            <a:headEnd/>
            <a:tailEnd/>
          </a:ln>
        </p:spPr>
        <p:txBody>
          <a:bodyPr anchor="b"/>
          <a:lstStyle/>
          <a:p>
            <a:pPr eaLnBrk="1" hangingPunct="1">
              <a:buFont typeface="Arial" pitchFamily="34" charset="0"/>
              <a:buNone/>
            </a:pPr>
            <a:fld id="{1EAA4464-8CEB-4B2A-BA16-BCD87F89FF64}" type="datetime1">
              <a:rPr lang="zh-CN" altLang="en-US" sz="1400">
                <a:ea typeface="楷体_GB2312" pitchFamily="49" charset="-122"/>
              </a:rPr>
              <a:pPr eaLnBrk="1" hangingPunct="1">
                <a:buFont typeface="Arial" pitchFamily="34" charset="0"/>
                <a:buNone/>
              </a:pPr>
              <a:t>2022/6/21</a:t>
            </a:fld>
            <a:endParaRPr lang="zh-CN" altLang="en-US" sz="1400">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D31D1132-551A-4ABE-84B6-AEC31E907A4F}"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28675"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F4F66F80-0C73-4713-B980-99638BE7D432}" type="slidenum">
              <a:rPr altLang="zh-CN" smtClean="0">
                <a:latin typeface="Arial" pitchFamily="34" charset="0"/>
              </a:rPr>
              <a:pPr/>
              <a:t>6</a:t>
            </a:fld>
            <a:endParaRPr lang="zh-CN" altLang="zh-CN" smtClean="0">
              <a:latin typeface="Arial" pitchFamily="34" charset="0"/>
            </a:endParaRPr>
          </a:p>
        </p:txBody>
      </p:sp>
      <p:sp>
        <p:nvSpPr>
          <p:cNvPr id="28676" name="Rectangle 2"/>
          <p:cNvSpPr>
            <a:spLocks noGrp="1" noChangeArrowheads="1"/>
          </p:cNvSpPr>
          <p:nvPr>
            <p:ph type="title" idx="4294967295"/>
          </p:nvPr>
        </p:nvSpPr>
        <p:spPr>
          <a:xfrm>
            <a:off x="1978025" y="388938"/>
            <a:ext cx="4106863" cy="519112"/>
          </a:xfrm>
        </p:spPr>
        <p:txBody>
          <a:bodyPr lIns="92075" tIns="46038" rIns="92075" bIns="46038" anchor="ctr"/>
          <a:lstStyle/>
          <a:p>
            <a:pPr eaLnBrk="1" hangingPunct="1"/>
            <a:r>
              <a:rPr lang="en-US" altLang="zh-CN" smtClean="0">
                <a:latin typeface="Times New Roman" pitchFamily="18" charset="0"/>
              </a:rPr>
              <a:t>2.1 </a:t>
            </a:r>
            <a:r>
              <a:rPr lang="zh-CN" altLang="en-US" smtClean="0">
                <a:latin typeface="Times New Roman" pitchFamily="18" charset="0"/>
              </a:rPr>
              <a:t>语言概述</a:t>
            </a:r>
          </a:p>
        </p:txBody>
      </p:sp>
      <p:sp>
        <p:nvSpPr>
          <p:cNvPr id="982019" name="Rectangle 3"/>
          <p:cNvSpPr>
            <a:spLocks noGrp="1" noChangeArrowheads="1"/>
          </p:cNvSpPr>
          <p:nvPr>
            <p:ph type="body" idx="4294967295"/>
          </p:nvPr>
        </p:nvSpPr>
        <p:spPr>
          <a:xfrm>
            <a:off x="609600" y="1628775"/>
            <a:ext cx="7924800" cy="4772025"/>
          </a:xfrm>
        </p:spPr>
        <p:txBody>
          <a:bodyPr lIns="92075" tIns="46038" rIns="92075" bIns="46038"/>
          <a:lstStyle/>
          <a:p>
            <a:pPr eaLnBrk="1" hangingPunct="1"/>
            <a:r>
              <a:rPr lang="zh-CN" altLang="en-US" smtClean="0">
                <a:latin typeface="Times New Roman" pitchFamily="18" charset="0"/>
              </a:rPr>
              <a:t>描述形式</a:t>
            </a:r>
            <a:r>
              <a:rPr lang="en-US" altLang="zh-CN" smtClean="0">
                <a:latin typeface="Times New Roman" pitchFamily="18" charset="0"/>
              </a:rPr>
              <a:t>——</a:t>
            </a:r>
            <a:r>
              <a:rPr lang="zh-CN" altLang="en-US" smtClean="0">
                <a:latin typeface="Times New Roman" pitchFamily="18" charset="0"/>
              </a:rPr>
              <a:t>文法</a:t>
            </a:r>
          </a:p>
          <a:p>
            <a:pPr lvl="1" eaLnBrk="1" hangingPunct="1"/>
            <a:r>
              <a:rPr lang="zh-CN" altLang="en-US" sz="3200" smtClean="0">
                <a:latin typeface="Times New Roman" pitchFamily="18" charset="0"/>
              </a:rPr>
              <a:t>语法</a:t>
            </a:r>
            <a:r>
              <a:rPr lang="en-US" altLang="zh-CN" sz="3200" smtClean="0">
                <a:latin typeface="Times New Roman" pitchFamily="18" charset="0"/>
              </a:rPr>
              <a:t>——</a:t>
            </a:r>
            <a:r>
              <a:rPr lang="zh-CN" altLang="en-US" sz="3200" smtClean="0">
                <a:latin typeface="Times New Roman" pitchFamily="18" charset="0"/>
              </a:rPr>
              <a:t>语句</a:t>
            </a:r>
          </a:p>
          <a:p>
            <a:pPr lvl="2" eaLnBrk="1" hangingPunct="1"/>
            <a:r>
              <a:rPr lang="zh-CN" altLang="en-US" sz="3200" smtClean="0">
                <a:latin typeface="Times New Roman" pitchFamily="18" charset="0"/>
              </a:rPr>
              <a:t>语句的组成规则</a:t>
            </a:r>
          </a:p>
          <a:p>
            <a:pPr lvl="2" eaLnBrk="1" hangingPunct="1"/>
            <a:r>
              <a:rPr lang="zh-CN" altLang="en-US" sz="3200" smtClean="0">
                <a:latin typeface="Times New Roman" pitchFamily="18" charset="0"/>
              </a:rPr>
              <a:t>描述方法：</a:t>
            </a:r>
            <a:r>
              <a:rPr lang="en-US" altLang="zh-CN" sz="3200" smtClean="0">
                <a:latin typeface="Times New Roman" pitchFamily="18" charset="0"/>
              </a:rPr>
              <a:t>BNF</a:t>
            </a:r>
            <a:r>
              <a:rPr lang="zh-CN" altLang="en-US" sz="3200" smtClean="0">
                <a:latin typeface="Times New Roman" pitchFamily="18" charset="0"/>
              </a:rPr>
              <a:t>范式、语法</a:t>
            </a:r>
            <a:r>
              <a:rPr lang="en-US" altLang="zh-CN" sz="3200" smtClean="0">
                <a:latin typeface="Times New Roman" pitchFamily="18" charset="0"/>
              </a:rPr>
              <a:t>(</a:t>
            </a:r>
            <a:r>
              <a:rPr lang="zh-CN" altLang="en-US" sz="3200" smtClean="0">
                <a:latin typeface="Times New Roman" pitchFamily="18" charset="0"/>
              </a:rPr>
              <a:t>描述</a:t>
            </a:r>
            <a:r>
              <a:rPr lang="en-US" altLang="zh-CN" sz="3200" smtClean="0">
                <a:latin typeface="Times New Roman" pitchFamily="18" charset="0"/>
              </a:rPr>
              <a:t>)</a:t>
            </a:r>
            <a:r>
              <a:rPr lang="zh-CN" altLang="en-US" sz="3200" smtClean="0">
                <a:latin typeface="Times New Roman" pitchFamily="18" charset="0"/>
              </a:rPr>
              <a:t>图</a:t>
            </a:r>
          </a:p>
          <a:p>
            <a:pPr lvl="1" eaLnBrk="1" hangingPunct="1"/>
            <a:r>
              <a:rPr lang="zh-CN" altLang="en-US" sz="3200" smtClean="0">
                <a:latin typeface="Times New Roman" pitchFamily="18" charset="0"/>
              </a:rPr>
              <a:t>词法</a:t>
            </a:r>
            <a:r>
              <a:rPr lang="en-US" altLang="zh-CN" sz="3200" smtClean="0">
                <a:latin typeface="Times New Roman" pitchFamily="18" charset="0"/>
              </a:rPr>
              <a:t>——</a:t>
            </a:r>
            <a:r>
              <a:rPr lang="zh-CN" altLang="en-US" sz="3200" smtClean="0">
                <a:latin typeface="Times New Roman" pitchFamily="18" charset="0"/>
              </a:rPr>
              <a:t>单词</a:t>
            </a:r>
          </a:p>
          <a:p>
            <a:pPr lvl="2" eaLnBrk="1" hangingPunct="1"/>
            <a:r>
              <a:rPr lang="zh-CN" altLang="en-US" sz="3200" smtClean="0">
                <a:latin typeface="Times New Roman" pitchFamily="18" charset="0"/>
              </a:rPr>
              <a:t>单词的组成规则</a:t>
            </a:r>
          </a:p>
          <a:p>
            <a:pPr lvl="2" eaLnBrk="1" hangingPunct="1"/>
            <a:r>
              <a:rPr lang="zh-CN" altLang="en-US" sz="3200" smtClean="0">
                <a:latin typeface="Times New Roman" pitchFamily="18" charset="0"/>
              </a:rPr>
              <a:t>描述方法：</a:t>
            </a:r>
            <a:r>
              <a:rPr lang="en-US" altLang="zh-CN" sz="3200" smtClean="0">
                <a:latin typeface="Times New Roman" pitchFamily="18" charset="0"/>
              </a:rPr>
              <a:t>BNF</a:t>
            </a:r>
            <a:r>
              <a:rPr lang="zh-CN" altLang="en-US" sz="3200" smtClean="0">
                <a:latin typeface="Times New Roman" pitchFamily="18" charset="0"/>
              </a:rPr>
              <a:t>范式、正规式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2019">
                                            <p:txEl>
                                              <p:pRg st="0" end="0"/>
                                            </p:txEl>
                                          </p:spTgt>
                                        </p:tgtEl>
                                        <p:attrNameLst>
                                          <p:attrName>style.visibility</p:attrName>
                                        </p:attrNameLst>
                                      </p:cBhvr>
                                      <p:to>
                                        <p:strVal val="visible"/>
                                      </p:to>
                                    </p:set>
                                    <p:animEffect transition="in" filter="box(out)">
                                      <p:cBhvr>
                                        <p:cTn id="7" dur="500"/>
                                        <p:tgtEl>
                                          <p:spTgt spid="9820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2019">
                                            <p:txEl>
                                              <p:pRg st="1" end="1"/>
                                            </p:txEl>
                                          </p:spTgt>
                                        </p:tgtEl>
                                        <p:attrNameLst>
                                          <p:attrName>style.visibility</p:attrName>
                                        </p:attrNameLst>
                                      </p:cBhvr>
                                      <p:to>
                                        <p:strVal val="visible"/>
                                      </p:to>
                                    </p:set>
                                    <p:animEffect transition="in" filter="box(out)">
                                      <p:cBhvr>
                                        <p:cTn id="12" dur="500"/>
                                        <p:tgtEl>
                                          <p:spTgt spid="9820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982019">
                                            <p:txEl>
                                              <p:pRg st="2" end="2"/>
                                            </p:txEl>
                                          </p:spTgt>
                                        </p:tgtEl>
                                        <p:attrNameLst>
                                          <p:attrName>style.visibility</p:attrName>
                                        </p:attrNameLst>
                                      </p:cBhvr>
                                      <p:to>
                                        <p:strVal val="visible"/>
                                      </p:to>
                                    </p:set>
                                    <p:animEffect transition="in" filter="box(out)">
                                      <p:cBhvr>
                                        <p:cTn id="15" dur="500"/>
                                        <p:tgtEl>
                                          <p:spTgt spid="98201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982019">
                                            <p:txEl>
                                              <p:pRg st="3" end="3"/>
                                            </p:txEl>
                                          </p:spTgt>
                                        </p:tgtEl>
                                        <p:attrNameLst>
                                          <p:attrName>style.visibility</p:attrName>
                                        </p:attrNameLst>
                                      </p:cBhvr>
                                      <p:to>
                                        <p:strVal val="visible"/>
                                      </p:to>
                                    </p:set>
                                    <p:animEffect transition="in" filter="box(out)">
                                      <p:cBhvr>
                                        <p:cTn id="18" dur="500"/>
                                        <p:tgtEl>
                                          <p:spTgt spid="98201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82019">
                                            <p:txEl>
                                              <p:pRg st="4" end="4"/>
                                            </p:txEl>
                                          </p:spTgt>
                                        </p:tgtEl>
                                        <p:attrNameLst>
                                          <p:attrName>style.visibility</p:attrName>
                                        </p:attrNameLst>
                                      </p:cBhvr>
                                      <p:to>
                                        <p:strVal val="visible"/>
                                      </p:to>
                                    </p:set>
                                    <p:animEffect transition="in" filter="box(out)">
                                      <p:cBhvr>
                                        <p:cTn id="23" dur="500"/>
                                        <p:tgtEl>
                                          <p:spTgt spid="98201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982019">
                                            <p:txEl>
                                              <p:pRg st="5" end="5"/>
                                            </p:txEl>
                                          </p:spTgt>
                                        </p:tgtEl>
                                        <p:attrNameLst>
                                          <p:attrName>style.visibility</p:attrName>
                                        </p:attrNameLst>
                                      </p:cBhvr>
                                      <p:to>
                                        <p:strVal val="visible"/>
                                      </p:to>
                                    </p:set>
                                    <p:animEffect transition="in" filter="box(out)">
                                      <p:cBhvr>
                                        <p:cTn id="26" dur="500"/>
                                        <p:tgtEl>
                                          <p:spTgt spid="98201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982019">
                                            <p:txEl>
                                              <p:pRg st="6" end="6"/>
                                            </p:txEl>
                                          </p:spTgt>
                                        </p:tgtEl>
                                        <p:attrNameLst>
                                          <p:attrName>style.visibility</p:attrName>
                                        </p:attrNameLst>
                                      </p:cBhvr>
                                      <p:to>
                                        <p:strVal val="visible"/>
                                      </p:to>
                                    </p:set>
                                    <p:animEffect transition="in" filter="box(out)">
                                      <p:cBhvr>
                                        <p:cTn id="29" dur="500"/>
                                        <p:tgtEl>
                                          <p:spTgt spid="98201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0E0CBA09-CA7A-4C4A-9D38-AA25263EBD4F}"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3481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85E701C6-D65E-4ABE-8BAB-AB895A393F17}" type="slidenum">
              <a:rPr altLang="zh-CN" smtClean="0">
                <a:latin typeface="Arial" pitchFamily="34" charset="0"/>
              </a:rPr>
              <a:pPr/>
              <a:t>7</a:t>
            </a:fld>
            <a:endParaRPr lang="zh-CN" altLang="zh-CN" smtClean="0">
              <a:latin typeface="Arial" pitchFamily="34" charset="0"/>
            </a:endParaRPr>
          </a:p>
        </p:txBody>
      </p:sp>
      <p:sp>
        <p:nvSpPr>
          <p:cNvPr id="34820" name="Rectangle 2"/>
          <p:cNvSpPr>
            <a:spLocks noGrp="1" noChangeArrowheads="1"/>
          </p:cNvSpPr>
          <p:nvPr>
            <p:ph type="title" idx="4294967295"/>
          </p:nvPr>
        </p:nvSpPr>
        <p:spPr>
          <a:xfrm>
            <a:off x="1584325" y="476250"/>
            <a:ext cx="4249738" cy="561975"/>
          </a:xfrm>
        </p:spPr>
        <p:txBody>
          <a:bodyPr anchor="ctr"/>
          <a:lstStyle/>
          <a:p>
            <a:pPr eaLnBrk="1" hangingPunct="1"/>
            <a:r>
              <a:rPr lang="en-US" altLang="zh-CN" smtClean="0">
                <a:latin typeface="Times New Roman" pitchFamily="18" charset="0"/>
              </a:rPr>
              <a:t>2.2 </a:t>
            </a:r>
            <a:r>
              <a:rPr lang="zh-CN" altLang="en-US" smtClean="0">
                <a:latin typeface="Times New Roman" pitchFamily="18" charset="0"/>
              </a:rPr>
              <a:t>基本定义</a:t>
            </a:r>
          </a:p>
        </p:txBody>
      </p:sp>
      <p:sp>
        <p:nvSpPr>
          <p:cNvPr id="987139" name="Rectangle 3"/>
          <p:cNvSpPr>
            <a:spLocks noGrp="1" noChangeArrowheads="1"/>
          </p:cNvSpPr>
          <p:nvPr>
            <p:ph type="body" idx="4294967295"/>
          </p:nvPr>
        </p:nvSpPr>
        <p:spPr>
          <a:xfrm>
            <a:off x="381000" y="1557338"/>
            <a:ext cx="8512175" cy="4895850"/>
          </a:xfrm>
        </p:spPr>
        <p:txBody>
          <a:bodyPr/>
          <a:lstStyle/>
          <a:p>
            <a:pPr eaLnBrk="1" hangingPunct="1"/>
            <a:r>
              <a:rPr lang="zh-CN" altLang="en-US" smtClean="0">
                <a:latin typeface="Times New Roman" pitchFamily="18" charset="0"/>
              </a:rPr>
              <a:t>定义</a:t>
            </a:r>
            <a:r>
              <a:rPr lang="en-US" altLang="zh-CN" smtClean="0">
                <a:latin typeface="Times New Roman" pitchFamily="18" charset="0"/>
              </a:rPr>
              <a:t>2.1</a:t>
            </a:r>
            <a:r>
              <a:rPr lang="en-US" altLang="zh-CN" smtClean="0">
                <a:solidFill>
                  <a:schemeClr val="hlink"/>
                </a:solidFill>
                <a:latin typeface="Times New Roman" pitchFamily="18" charset="0"/>
              </a:rPr>
              <a:t> </a:t>
            </a:r>
            <a:r>
              <a:rPr lang="zh-CN" altLang="en-US" smtClean="0">
                <a:solidFill>
                  <a:srgbClr val="FF0000"/>
                </a:solidFill>
                <a:latin typeface="Times New Roman" pitchFamily="18" charset="0"/>
              </a:rPr>
              <a:t>字母表</a:t>
            </a:r>
            <a:r>
              <a:rPr lang="zh-CN" altLang="en-US" smtClean="0">
                <a:latin typeface="Times New Roman" pitchFamily="18" charset="0"/>
              </a:rPr>
              <a:t>（</a:t>
            </a:r>
            <a:r>
              <a:rPr lang="en-US" altLang="zh-CN" smtClean="0">
                <a:latin typeface="Times New Roman" pitchFamily="18" charset="0"/>
              </a:rPr>
              <a:t>Alphabet</a:t>
            </a:r>
            <a:r>
              <a:rPr lang="zh-CN" altLang="en-US" smtClean="0">
                <a:latin typeface="Times New Roman" pitchFamily="18" charset="0"/>
              </a:rPr>
              <a:t>）∑是一个非空有穷集合，字母表中的元素称为该字母表的一个字母（</a:t>
            </a:r>
            <a:r>
              <a:rPr lang="en-US" altLang="zh-CN" smtClean="0">
                <a:latin typeface="Times New Roman" pitchFamily="18" charset="0"/>
              </a:rPr>
              <a:t>Letter</a:t>
            </a:r>
            <a:r>
              <a:rPr lang="zh-CN" altLang="en-US" smtClean="0">
                <a:latin typeface="Times New Roman" pitchFamily="18" charset="0"/>
              </a:rPr>
              <a:t>），也叫字符（</a:t>
            </a:r>
            <a:r>
              <a:rPr lang="en-US" altLang="zh-CN" smtClean="0">
                <a:latin typeface="Times New Roman" pitchFamily="18" charset="0"/>
              </a:rPr>
              <a:t>Character</a:t>
            </a:r>
            <a:r>
              <a:rPr lang="zh-CN" altLang="en-US" smtClean="0">
                <a:latin typeface="Times New Roman" pitchFamily="18" charset="0"/>
              </a:rPr>
              <a:t>）</a:t>
            </a:r>
          </a:p>
          <a:p>
            <a:pPr algn="just" eaLnBrk="1" hangingPunct="1"/>
            <a:r>
              <a:rPr lang="zh-CN" altLang="en-US" smtClean="0">
                <a:latin typeface="Times New Roman" pitchFamily="18" charset="0"/>
              </a:rPr>
              <a:t>例  以下是不同的字母表：</a:t>
            </a:r>
          </a:p>
          <a:p>
            <a:pPr algn="just" eaLnBrk="1" hangingPunct="1">
              <a:buFont typeface="Wingdings" pitchFamily="2" charset="2"/>
              <a:buNone/>
            </a:pPr>
            <a:r>
              <a:rPr lang="zh-CN" altLang="en-US" smtClean="0">
                <a:latin typeface="Times New Roman" pitchFamily="18" charset="0"/>
              </a:rPr>
              <a:t>	⑴ </a:t>
            </a:r>
            <a:r>
              <a:rPr lang="en-US" altLang="zh-CN" smtClean="0">
                <a:latin typeface="Times New Roman" pitchFamily="18" charset="0"/>
              </a:rPr>
              <a:t>{</a:t>
            </a:r>
            <a:r>
              <a:rPr lang="en-US" altLang="zh-CN" i="1" smtClean="0">
                <a:latin typeface="Times New Roman" pitchFamily="18" charset="0"/>
              </a:rPr>
              <a:t>a</a:t>
            </a:r>
            <a:r>
              <a:rPr lang="zh-CN" altLang="en-US" smtClean="0">
                <a:latin typeface="Times New Roman" pitchFamily="18" charset="0"/>
              </a:rPr>
              <a:t>，</a:t>
            </a:r>
            <a:r>
              <a:rPr lang="en-US" altLang="zh-CN" i="1" smtClean="0">
                <a:latin typeface="Times New Roman" pitchFamily="18" charset="0"/>
              </a:rPr>
              <a:t>b</a:t>
            </a:r>
            <a:r>
              <a:rPr lang="zh-CN" altLang="en-US" smtClean="0">
                <a:latin typeface="Times New Roman" pitchFamily="18" charset="0"/>
              </a:rPr>
              <a:t>，</a:t>
            </a:r>
            <a:r>
              <a:rPr lang="en-US" altLang="zh-CN" i="1" smtClean="0">
                <a:latin typeface="Times New Roman" pitchFamily="18" charset="0"/>
              </a:rPr>
              <a:t>c</a:t>
            </a:r>
            <a:r>
              <a:rPr lang="zh-CN" altLang="en-US" smtClean="0">
                <a:latin typeface="Times New Roman" pitchFamily="18" charset="0"/>
              </a:rPr>
              <a:t>，</a:t>
            </a:r>
            <a:r>
              <a:rPr lang="en-US" altLang="zh-CN" i="1" smtClean="0">
                <a:latin typeface="Times New Roman" pitchFamily="18" charset="0"/>
              </a:rPr>
              <a:t>d</a:t>
            </a:r>
            <a:r>
              <a:rPr lang="en-US" altLang="zh-CN" smtClean="0">
                <a:latin typeface="Times New Roman" pitchFamily="18" charset="0"/>
              </a:rPr>
              <a:t>}</a:t>
            </a:r>
          </a:p>
          <a:p>
            <a:pPr algn="just" eaLnBrk="1" hangingPunct="1">
              <a:buFont typeface="Wingdings" pitchFamily="2" charset="2"/>
              <a:buNone/>
            </a:pPr>
            <a:r>
              <a:rPr lang="en-US" altLang="zh-CN" smtClean="0">
                <a:latin typeface="Times New Roman" pitchFamily="18" charset="0"/>
              </a:rPr>
              <a:t>	⑵ {</a:t>
            </a:r>
            <a:r>
              <a:rPr lang="en-US" altLang="zh-CN" i="1" smtClean="0">
                <a:latin typeface="Times New Roman" pitchFamily="18" charset="0"/>
              </a:rPr>
              <a:t>a</a:t>
            </a:r>
            <a:r>
              <a:rPr lang="zh-CN" altLang="en-US" smtClean="0">
                <a:latin typeface="Times New Roman" pitchFamily="18" charset="0"/>
              </a:rPr>
              <a:t>，</a:t>
            </a:r>
            <a:r>
              <a:rPr lang="en-US" altLang="zh-CN" i="1" smtClean="0">
                <a:latin typeface="Times New Roman" pitchFamily="18" charset="0"/>
              </a:rPr>
              <a:t>b</a:t>
            </a:r>
            <a:r>
              <a:rPr lang="zh-CN" altLang="en-US" smtClean="0">
                <a:latin typeface="Times New Roman" pitchFamily="18" charset="0"/>
              </a:rPr>
              <a:t>，</a:t>
            </a:r>
            <a:r>
              <a:rPr lang="en-US" altLang="zh-CN" i="1" smtClean="0">
                <a:latin typeface="Times New Roman" pitchFamily="18" charset="0"/>
              </a:rPr>
              <a:t>c</a:t>
            </a:r>
            <a:r>
              <a:rPr lang="zh-CN" altLang="en-US" smtClean="0">
                <a:latin typeface="Times New Roman" pitchFamily="18" charset="0"/>
              </a:rPr>
              <a:t>，</a:t>
            </a:r>
            <a:r>
              <a:rPr lang="en-US" altLang="zh-CN"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z</a:t>
            </a:r>
            <a:r>
              <a:rPr lang="en-US" altLang="zh-CN" smtClean="0">
                <a:latin typeface="Times New Roman" pitchFamily="18" charset="0"/>
              </a:rPr>
              <a:t>}</a:t>
            </a:r>
          </a:p>
          <a:p>
            <a:pPr algn="just" eaLnBrk="1" hangingPunct="1">
              <a:buFont typeface="Wingdings" pitchFamily="2" charset="2"/>
              <a:buNone/>
            </a:pPr>
            <a:r>
              <a:rPr lang="en-US" altLang="zh-CN" smtClean="0">
                <a:latin typeface="Times New Roman" pitchFamily="18" charset="0"/>
              </a:rPr>
              <a:t>	⑶ {0</a:t>
            </a:r>
            <a:r>
              <a:rPr lang="zh-CN" altLang="en-US" smtClean="0">
                <a:latin typeface="Times New Roman" pitchFamily="18" charset="0"/>
              </a:rPr>
              <a:t>，</a:t>
            </a:r>
            <a:r>
              <a:rPr lang="en-US" altLang="zh-CN" smtClean="0">
                <a:latin typeface="Times New Roman" pitchFamily="18" charset="0"/>
              </a:rPr>
              <a:t>1}</a:t>
            </a:r>
          </a:p>
          <a:p>
            <a:pPr algn="just" eaLnBrk="1" hangingPunct="1">
              <a:buFont typeface="Wingdings" pitchFamily="2" charset="2"/>
              <a:buNone/>
            </a:pPr>
            <a:r>
              <a:rPr lang="en-US" altLang="zh-CN" smtClean="0">
                <a:latin typeface="Times New Roman" pitchFamily="18" charset="0"/>
              </a:rPr>
              <a:t>   (4) ASCII</a:t>
            </a:r>
            <a:r>
              <a:rPr lang="zh-CN" altLang="en-US" smtClean="0">
                <a:latin typeface="Times New Roman" pitchFamily="18" charset="0"/>
              </a:rPr>
              <a:t>字母表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7139">
                                            <p:txEl>
                                              <p:pRg st="1" end="1"/>
                                            </p:txEl>
                                          </p:spTgt>
                                        </p:tgtEl>
                                        <p:attrNameLst>
                                          <p:attrName>style.visibility</p:attrName>
                                        </p:attrNameLst>
                                      </p:cBhvr>
                                      <p:to>
                                        <p:strVal val="visible"/>
                                      </p:to>
                                    </p:set>
                                    <p:anim calcmode="lin" valueType="num">
                                      <p:cBhvr additive="base">
                                        <p:cTn id="7" dur="500" fill="hold"/>
                                        <p:tgtEl>
                                          <p:spTgt spid="987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71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7139">
                                            <p:txEl>
                                              <p:pRg st="2" end="2"/>
                                            </p:txEl>
                                          </p:spTgt>
                                        </p:tgtEl>
                                        <p:attrNameLst>
                                          <p:attrName>style.visibility</p:attrName>
                                        </p:attrNameLst>
                                      </p:cBhvr>
                                      <p:to>
                                        <p:strVal val="visible"/>
                                      </p:to>
                                    </p:set>
                                    <p:anim calcmode="lin" valueType="num">
                                      <p:cBhvr additive="base">
                                        <p:cTn id="11" dur="500" fill="hold"/>
                                        <p:tgtEl>
                                          <p:spTgt spid="9871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71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7139">
                                            <p:txEl>
                                              <p:pRg st="3" end="3"/>
                                            </p:txEl>
                                          </p:spTgt>
                                        </p:tgtEl>
                                        <p:attrNameLst>
                                          <p:attrName>style.visibility</p:attrName>
                                        </p:attrNameLst>
                                      </p:cBhvr>
                                      <p:to>
                                        <p:strVal val="visible"/>
                                      </p:to>
                                    </p:set>
                                    <p:anim calcmode="lin" valueType="num">
                                      <p:cBhvr additive="base">
                                        <p:cTn id="15" dur="500" fill="hold"/>
                                        <p:tgtEl>
                                          <p:spTgt spid="9871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71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7139">
                                            <p:txEl>
                                              <p:pRg st="4" end="4"/>
                                            </p:txEl>
                                          </p:spTgt>
                                        </p:tgtEl>
                                        <p:attrNameLst>
                                          <p:attrName>style.visibility</p:attrName>
                                        </p:attrNameLst>
                                      </p:cBhvr>
                                      <p:to>
                                        <p:strVal val="visible"/>
                                      </p:to>
                                    </p:set>
                                    <p:anim calcmode="lin" valueType="num">
                                      <p:cBhvr additive="base">
                                        <p:cTn id="19" dur="500" fill="hold"/>
                                        <p:tgtEl>
                                          <p:spTgt spid="9871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71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87139">
                                            <p:txEl>
                                              <p:pRg st="5" end="5"/>
                                            </p:txEl>
                                          </p:spTgt>
                                        </p:tgtEl>
                                        <p:attrNameLst>
                                          <p:attrName>style.visibility</p:attrName>
                                        </p:attrNameLst>
                                      </p:cBhvr>
                                      <p:to>
                                        <p:strVal val="visible"/>
                                      </p:to>
                                    </p:set>
                                    <p:anim calcmode="lin" valueType="num">
                                      <p:cBhvr additive="base">
                                        <p:cTn id="23" dur="500" fill="hold"/>
                                        <p:tgtEl>
                                          <p:spTgt spid="9871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871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F80F2F0B-8457-4236-98E9-6DAC322A8B08}"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36867"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B7975721-B528-49DD-9D58-70B19FEF1190}" type="slidenum">
              <a:rPr altLang="zh-CN" smtClean="0">
                <a:latin typeface="Arial" pitchFamily="34" charset="0"/>
              </a:rPr>
              <a:pPr/>
              <a:t>8</a:t>
            </a:fld>
            <a:endParaRPr lang="zh-CN" altLang="zh-CN" smtClean="0">
              <a:latin typeface="Arial" pitchFamily="34" charset="0"/>
            </a:endParaRPr>
          </a:p>
        </p:txBody>
      </p:sp>
      <p:sp>
        <p:nvSpPr>
          <p:cNvPr id="36868" name="Rectangle 2"/>
          <p:cNvSpPr>
            <a:spLocks noGrp="1" noChangeArrowheads="1"/>
          </p:cNvSpPr>
          <p:nvPr>
            <p:ph type="title" idx="4294967295"/>
          </p:nvPr>
        </p:nvSpPr>
        <p:spPr>
          <a:xfrm>
            <a:off x="1511300" y="404813"/>
            <a:ext cx="4329113" cy="561975"/>
          </a:xfrm>
        </p:spPr>
        <p:txBody>
          <a:bodyPr anchor="ctr"/>
          <a:lstStyle/>
          <a:p>
            <a:pPr eaLnBrk="1" hangingPunct="1"/>
            <a:r>
              <a:rPr lang="en-US" altLang="zh-CN" smtClean="0">
                <a:latin typeface="Times New Roman" pitchFamily="18" charset="0"/>
              </a:rPr>
              <a:t>2.2 </a:t>
            </a:r>
            <a:r>
              <a:rPr lang="zh-CN" altLang="en-US" smtClean="0">
                <a:latin typeface="Times New Roman" pitchFamily="18" charset="0"/>
              </a:rPr>
              <a:t>基本定义</a:t>
            </a:r>
          </a:p>
        </p:txBody>
      </p:sp>
      <p:sp>
        <p:nvSpPr>
          <p:cNvPr id="989187" name="Rectangle 3"/>
          <p:cNvSpPr>
            <a:spLocks noGrp="1" noChangeArrowheads="1"/>
          </p:cNvSpPr>
          <p:nvPr>
            <p:ph type="body" idx="4294967295"/>
          </p:nvPr>
        </p:nvSpPr>
        <p:spPr>
          <a:xfrm>
            <a:off x="609600" y="1557338"/>
            <a:ext cx="8153400" cy="4779962"/>
          </a:xfrm>
        </p:spPr>
        <p:txBody>
          <a:bodyPr/>
          <a:lstStyle/>
          <a:p>
            <a:pPr algn="just" eaLnBrk="1" hangingPunct="1">
              <a:spcBef>
                <a:spcPct val="80000"/>
              </a:spcBef>
            </a:pPr>
            <a:r>
              <a:rPr lang="zh-CN" altLang="en-US" smtClean="0">
                <a:latin typeface="Times New Roman" pitchFamily="18" charset="0"/>
              </a:rPr>
              <a:t>定义</a:t>
            </a:r>
            <a:r>
              <a:rPr lang="en-US" altLang="zh-CN" smtClean="0">
                <a:latin typeface="Times New Roman" pitchFamily="18" charset="0"/>
              </a:rPr>
              <a:t>2.4 </a:t>
            </a:r>
            <a:r>
              <a:rPr lang="zh-CN" altLang="en-US" smtClean="0">
                <a:latin typeface="Times New Roman" pitchFamily="18" charset="0"/>
              </a:rPr>
              <a:t>设∑是一个字母表，∑的</a:t>
            </a:r>
            <a:r>
              <a:rPr lang="zh-CN" altLang="en-US" smtClean="0">
                <a:solidFill>
                  <a:srgbClr val="FF0000"/>
                </a:solidFill>
                <a:latin typeface="Times New Roman" pitchFamily="18" charset="0"/>
              </a:rPr>
              <a:t>正闭包</a:t>
            </a:r>
            <a:r>
              <a:rPr lang="en-US" altLang="zh-CN" smtClean="0">
                <a:latin typeface="Times New Roman" pitchFamily="18" charset="0"/>
              </a:rPr>
              <a:t>(Positive Closure)</a:t>
            </a:r>
            <a:r>
              <a:rPr lang="zh-CN" altLang="en-US" smtClean="0">
                <a:latin typeface="Times New Roman" pitchFamily="18" charset="0"/>
              </a:rPr>
              <a:t>定义为：</a:t>
            </a:r>
          </a:p>
          <a:p>
            <a:pPr lvl="1" algn="just" eaLnBrk="1" hangingPunct="1">
              <a:spcBef>
                <a:spcPct val="80000"/>
              </a:spcBef>
            </a:pPr>
            <a:r>
              <a:rPr lang="zh-CN" altLang="en-US" smtClean="0">
                <a:latin typeface="Times New Roman" pitchFamily="18" charset="0"/>
              </a:rPr>
              <a:t>∑</a:t>
            </a:r>
            <a:r>
              <a:rPr lang="en-US" altLang="zh-CN" baseline="30000" smtClean="0">
                <a:latin typeface="Times New Roman" pitchFamily="18" charset="0"/>
              </a:rPr>
              <a:t>+</a:t>
            </a:r>
            <a:r>
              <a:rPr lang="en-US" altLang="zh-CN" smtClean="0">
                <a:latin typeface="Times New Roman" pitchFamily="18" charset="0"/>
              </a:rPr>
              <a:t>=∑∪∑</a:t>
            </a:r>
            <a:r>
              <a:rPr lang="en-US" altLang="zh-CN" baseline="30000" smtClean="0">
                <a:latin typeface="Times New Roman" pitchFamily="18" charset="0"/>
              </a:rPr>
              <a:t>2</a:t>
            </a:r>
            <a:r>
              <a:rPr lang="en-US" altLang="zh-CN" smtClean="0">
                <a:latin typeface="Times New Roman" pitchFamily="18" charset="0"/>
              </a:rPr>
              <a:t>∪∑</a:t>
            </a:r>
            <a:r>
              <a:rPr lang="en-US" altLang="zh-CN" baseline="30000" smtClean="0">
                <a:latin typeface="Times New Roman" pitchFamily="18" charset="0"/>
              </a:rPr>
              <a:t>3</a:t>
            </a:r>
            <a:r>
              <a:rPr lang="en-US" altLang="zh-CN" smtClean="0">
                <a:latin typeface="Times New Roman" pitchFamily="18" charset="0"/>
              </a:rPr>
              <a:t>∪∑</a:t>
            </a:r>
            <a:r>
              <a:rPr lang="en-US" altLang="zh-CN" baseline="30000" smtClean="0">
                <a:latin typeface="Times New Roman" pitchFamily="18" charset="0"/>
              </a:rPr>
              <a:t>4</a:t>
            </a:r>
            <a:r>
              <a:rPr lang="en-US" altLang="zh-CN" smtClean="0">
                <a:latin typeface="Times New Roman" pitchFamily="18" charset="0"/>
              </a:rPr>
              <a:t>∪……</a:t>
            </a:r>
          </a:p>
          <a:p>
            <a:pPr algn="just" eaLnBrk="1" hangingPunct="1">
              <a:spcBef>
                <a:spcPct val="80000"/>
              </a:spcBef>
            </a:pPr>
            <a:r>
              <a:rPr lang="en-US" altLang="zh-CN" smtClean="0">
                <a:latin typeface="Times New Roman" pitchFamily="18" charset="0"/>
              </a:rPr>
              <a:t>∑</a:t>
            </a:r>
            <a:r>
              <a:rPr lang="zh-CN" altLang="en-US" smtClean="0">
                <a:latin typeface="Times New Roman" pitchFamily="18" charset="0"/>
              </a:rPr>
              <a:t>的</a:t>
            </a:r>
            <a:r>
              <a:rPr lang="zh-CN" altLang="en-US" smtClean="0">
                <a:solidFill>
                  <a:srgbClr val="FF0000"/>
                </a:solidFill>
                <a:latin typeface="Times New Roman" pitchFamily="18" charset="0"/>
              </a:rPr>
              <a:t>克林闭包</a:t>
            </a:r>
            <a:r>
              <a:rPr lang="en-US" altLang="zh-CN" smtClean="0">
                <a:latin typeface="Times New Roman" pitchFamily="18" charset="0"/>
              </a:rPr>
              <a:t>(Kleene Closure)</a:t>
            </a:r>
            <a:r>
              <a:rPr lang="zh-CN" altLang="en-US" smtClean="0">
                <a:latin typeface="Times New Roman" pitchFamily="18" charset="0"/>
              </a:rPr>
              <a:t>为：</a:t>
            </a:r>
          </a:p>
          <a:p>
            <a:pPr lvl="1" algn="just" eaLnBrk="1" hangingPunct="1">
              <a:spcBef>
                <a:spcPct val="80000"/>
              </a:spcBef>
            </a:pPr>
            <a:r>
              <a:rPr lang="zh-CN" altLang="en-US" smtClean="0">
                <a:latin typeface="Times New Roman" pitchFamily="18" charset="0"/>
              </a:rPr>
              <a:t>∑</a:t>
            </a:r>
            <a:r>
              <a:rPr lang="zh-CN" altLang="en-US" baseline="30000" smtClean="0">
                <a:latin typeface="Times New Roman" pitchFamily="18" charset="0"/>
              </a:rPr>
              <a:t>*</a:t>
            </a:r>
            <a:r>
              <a:rPr lang="en-US" altLang="zh-CN" smtClean="0">
                <a:latin typeface="Times New Roman" pitchFamily="18" charset="0"/>
              </a:rPr>
              <a:t>=∑</a:t>
            </a:r>
            <a:r>
              <a:rPr lang="en-US" altLang="zh-CN" baseline="30000" smtClean="0">
                <a:latin typeface="Times New Roman" pitchFamily="18" charset="0"/>
              </a:rPr>
              <a:t>0</a:t>
            </a:r>
            <a:r>
              <a:rPr lang="en-US" altLang="zh-CN" smtClean="0">
                <a:latin typeface="Times New Roman" pitchFamily="18" charset="0"/>
              </a:rPr>
              <a:t>∪∑</a:t>
            </a:r>
            <a:r>
              <a:rPr lang="en-US" altLang="zh-CN" baseline="30000" smtClean="0">
                <a:latin typeface="Times New Roman" pitchFamily="18" charset="0"/>
              </a:rPr>
              <a:t>+</a:t>
            </a:r>
          </a:p>
          <a:p>
            <a:pPr lvl="1" algn="just" eaLnBrk="1" hangingPunct="1">
              <a:spcBef>
                <a:spcPct val="80000"/>
              </a:spcBef>
            </a:pPr>
            <a:r>
              <a:rPr lang="en-US" altLang="zh-CN" smtClean="0">
                <a:latin typeface="Times New Roman" pitchFamily="18" charset="0"/>
              </a:rPr>
              <a:t>   =∑</a:t>
            </a:r>
            <a:r>
              <a:rPr lang="en-US" altLang="zh-CN" baseline="30000" smtClean="0">
                <a:latin typeface="Times New Roman" pitchFamily="18" charset="0"/>
              </a:rPr>
              <a:t>0</a:t>
            </a:r>
            <a:r>
              <a:rPr lang="en-US" altLang="zh-CN" smtClean="0">
                <a:latin typeface="Times New Roman" pitchFamily="18" charset="0"/>
              </a:rPr>
              <a:t>∪∑∪∑</a:t>
            </a:r>
            <a:r>
              <a:rPr lang="en-US" altLang="zh-CN" baseline="30000" smtClean="0">
                <a:latin typeface="Times New Roman" pitchFamily="18" charset="0"/>
              </a:rPr>
              <a:t>2</a:t>
            </a:r>
            <a:r>
              <a:rPr lang="en-US" altLang="zh-CN" smtClean="0">
                <a:latin typeface="Times New Roman" pitchFamily="18" charset="0"/>
              </a:rPr>
              <a:t>∪∑</a:t>
            </a:r>
            <a:r>
              <a:rPr lang="en-US" altLang="zh-CN" baseline="30000" smtClean="0">
                <a:latin typeface="Times New Roman" pitchFamily="18" charset="0"/>
              </a:rPr>
              <a:t>3</a:t>
            </a:r>
            <a:r>
              <a:rPr lang="en-US" altLang="zh-CN" smtClean="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checkerboard(across)">
                                      <p:cBhvr>
                                        <p:cTn id="7" dur="500"/>
                                        <p:tgtEl>
                                          <p:spTgt spid="98918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89187">
                                            <p:txEl>
                                              <p:pRg st="1" end="1"/>
                                            </p:txEl>
                                          </p:spTgt>
                                        </p:tgtEl>
                                        <p:attrNameLst>
                                          <p:attrName>style.visibility</p:attrName>
                                        </p:attrNameLst>
                                      </p:cBhvr>
                                      <p:to>
                                        <p:strVal val="visible"/>
                                      </p:to>
                                    </p:set>
                                    <p:animEffect transition="in" filter="checkerboard(across)">
                                      <p:cBhvr>
                                        <p:cTn id="10" dur="500"/>
                                        <p:tgtEl>
                                          <p:spTgt spid="989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89187">
                                            <p:txEl>
                                              <p:pRg st="2" end="2"/>
                                            </p:txEl>
                                          </p:spTgt>
                                        </p:tgtEl>
                                        <p:attrNameLst>
                                          <p:attrName>style.visibility</p:attrName>
                                        </p:attrNameLst>
                                      </p:cBhvr>
                                      <p:to>
                                        <p:strVal val="visible"/>
                                      </p:to>
                                    </p:set>
                                    <p:animEffect transition="in" filter="checkerboard(across)">
                                      <p:cBhvr>
                                        <p:cTn id="15" dur="500"/>
                                        <p:tgtEl>
                                          <p:spTgt spid="98918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89187">
                                            <p:txEl>
                                              <p:pRg st="3" end="3"/>
                                            </p:txEl>
                                          </p:spTgt>
                                        </p:tgtEl>
                                        <p:attrNameLst>
                                          <p:attrName>style.visibility</p:attrName>
                                        </p:attrNameLst>
                                      </p:cBhvr>
                                      <p:to>
                                        <p:strVal val="visible"/>
                                      </p:to>
                                    </p:set>
                                    <p:animEffect transition="in" filter="checkerboard(across)">
                                      <p:cBhvr>
                                        <p:cTn id="18" dur="500"/>
                                        <p:tgtEl>
                                          <p:spTgt spid="98918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89187">
                                            <p:txEl>
                                              <p:pRg st="4" end="4"/>
                                            </p:txEl>
                                          </p:spTgt>
                                        </p:tgtEl>
                                        <p:attrNameLst>
                                          <p:attrName>style.visibility</p:attrName>
                                        </p:attrNameLst>
                                      </p:cBhvr>
                                      <p:to>
                                        <p:strVal val="visible"/>
                                      </p:to>
                                    </p:set>
                                    <p:animEffect transition="in" filter="checkerboard(across)">
                                      <p:cBhvr>
                                        <p:cTn id="21" dur="500"/>
                                        <p:tgtEl>
                                          <p:spTgt spid="989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noChangeArrowheads="1"/>
          </p:cNvSpPr>
          <p:nvPr>
            <p:ph type="dt" sz="quarter" idx="10"/>
          </p:nvPr>
        </p:nvSpPr>
        <p:spPr bwMode="auto">
          <a:xfrm>
            <a:off x="457200" y="6245225"/>
            <a:ext cx="2133600" cy="476250"/>
          </a:xfrm>
          <a:noFill/>
          <a:ln>
            <a:miter lim="800000"/>
            <a:headEnd/>
            <a:tailEnd/>
          </a:ln>
        </p:spPr>
        <p:txBody>
          <a:bodyPr/>
          <a:lstStyle/>
          <a:p>
            <a:pPr>
              <a:buFont typeface="Arial" pitchFamily="34" charset="0"/>
              <a:buNone/>
            </a:pPr>
            <a:fld id="{7CBECF8A-F82C-4122-BFCF-E06411F03FD1}" type="datetime1">
              <a:rPr altLang="zh-CN" smtClean="0">
                <a:latin typeface="Tahoma" pitchFamily="34" charset="0"/>
                <a:ea typeface="楷体_GB2312" pitchFamily="49" charset="-122"/>
              </a:rPr>
              <a:pPr>
                <a:buFont typeface="Arial" pitchFamily="34" charset="0"/>
                <a:buNone/>
              </a:pPr>
              <a:t></a:t>
            </a:fld>
            <a:endParaRPr lang="zh-CN" altLang="zh-CN" smtClean="0">
              <a:latin typeface="Tahoma" pitchFamily="34" charset="0"/>
              <a:ea typeface="楷体_GB2312" pitchFamily="49" charset="-122"/>
            </a:endParaRPr>
          </a:p>
        </p:txBody>
      </p:sp>
      <p:sp>
        <p:nvSpPr>
          <p:cNvPr id="39939" name="灯片编号占位符 5"/>
          <p:cNvSpPr>
            <a:spLocks noGrp="1" noChangeArrowheads="1"/>
          </p:cNvSpPr>
          <p:nvPr>
            <p:ph type="sldNum" sz="quarter" idx="12"/>
          </p:nvPr>
        </p:nvSpPr>
        <p:spPr bwMode="auto">
          <a:xfrm>
            <a:off x="6553200" y="6245225"/>
            <a:ext cx="2133600" cy="476250"/>
          </a:xfrm>
          <a:noFill/>
          <a:ln>
            <a:miter lim="800000"/>
            <a:headEnd/>
            <a:tailEnd/>
          </a:ln>
        </p:spPr>
        <p:txBody>
          <a:bodyPr/>
          <a:lstStyle/>
          <a:p>
            <a:fld id="{E4FC1ECC-CA6A-41F0-B29A-DCBC4BE0A46D}" type="slidenum">
              <a:rPr altLang="zh-CN" smtClean="0">
                <a:latin typeface="Arial" pitchFamily="34" charset="0"/>
              </a:rPr>
              <a:pPr/>
              <a:t>9</a:t>
            </a:fld>
            <a:endParaRPr lang="zh-CN" altLang="zh-CN" smtClean="0">
              <a:latin typeface="Arial" pitchFamily="34" charset="0"/>
            </a:endParaRPr>
          </a:p>
        </p:txBody>
      </p:sp>
      <p:sp>
        <p:nvSpPr>
          <p:cNvPr id="39940" name="Rectangle 2"/>
          <p:cNvSpPr>
            <a:spLocks noGrp="1" noChangeArrowheads="1"/>
          </p:cNvSpPr>
          <p:nvPr>
            <p:ph type="title" idx="4294967295"/>
          </p:nvPr>
        </p:nvSpPr>
        <p:spPr>
          <a:xfrm>
            <a:off x="1169988" y="388938"/>
            <a:ext cx="4265612" cy="808037"/>
          </a:xfrm>
        </p:spPr>
        <p:txBody>
          <a:bodyPr anchor="ctr"/>
          <a:lstStyle/>
          <a:p>
            <a:pPr eaLnBrk="1" hangingPunct="1"/>
            <a:r>
              <a:rPr lang="en-US" altLang="zh-CN" smtClean="0">
                <a:latin typeface="Times New Roman" pitchFamily="18" charset="0"/>
              </a:rPr>
              <a:t>2.2 </a:t>
            </a:r>
            <a:r>
              <a:rPr lang="zh-CN" altLang="en-US" smtClean="0">
                <a:latin typeface="Times New Roman" pitchFamily="18" charset="0"/>
              </a:rPr>
              <a:t>基本定义</a:t>
            </a:r>
          </a:p>
        </p:txBody>
      </p:sp>
      <p:sp>
        <p:nvSpPr>
          <p:cNvPr id="992259" name="Rectangle 3"/>
          <p:cNvSpPr>
            <a:spLocks noGrp="1" noChangeArrowheads="1"/>
          </p:cNvSpPr>
          <p:nvPr>
            <p:ph type="body" idx="4294967295"/>
          </p:nvPr>
        </p:nvSpPr>
        <p:spPr>
          <a:xfrm>
            <a:off x="381000" y="1484313"/>
            <a:ext cx="8534400" cy="4824412"/>
          </a:xfrm>
        </p:spPr>
        <p:txBody>
          <a:bodyPr/>
          <a:lstStyle/>
          <a:p>
            <a:pPr marL="0" indent="565150" eaLnBrk="1" hangingPunct="1"/>
            <a:r>
              <a:rPr lang="zh-CN" altLang="en-US" smtClean="0">
                <a:latin typeface="Times New Roman" pitchFamily="18" charset="0"/>
              </a:rPr>
              <a:t>定义</a:t>
            </a:r>
            <a:r>
              <a:rPr lang="en-US" altLang="zh-CN" smtClean="0">
                <a:latin typeface="Times New Roman" pitchFamily="18" charset="0"/>
              </a:rPr>
              <a:t>2.5 </a:t>
            </a:r>
            <a:r>
              <a:rPr lang="zh-CN" altLang="en-US" smtClean="0">
                <a:latin typeface="Times New Roman" pitchFamily="18" charset="0"/>
              </a:rPr>
              <a:t>设∑是一个字母表，</a:t>
            </a:r>
            <a:r>
              <a:rPr lang="zh-CN" altLang="en-US" smtClean="0">
                <a:latin typeface="Times New Roman" pitchFamily="18" charset="0"/>
                <a:sym typeface="Symbol" pitchFamily="18" charset="2"/>
              </a:rPr>
              <a:t></a:t>
            </a:r>
            <a:r>
              <a:rPr lang="en-US" altLang="zh-CN" i="1" smtClean="0">
                <a:latin typeface="Times New Roman" pitchFamily="18" charset="0"/>
              </a:rPr>
              <a:t>x</a:t>
            </a:r>
            <a:r>
              <a:rPr lang="en-US" altLang="zh-CN" smtClean="0">
                <a:latin typeface="Times New Roman" pitchFamily="18" charset="0"/>
              </a:rPr>
              <a:t> </a:t>
            </a:r>
            <a:r>
              <a:rPr lang="en-US" altLang="zh-CN" smtClean="0">
                <a:latin typeface="Times New Roman" pitchFamily="18" charset="0"/>
                <a:sym typeface="Symbol" pitchFamily="18" charset="2"/>
              </a:rPr>
              <a:t></a:t>
            </a:r>
            <a:r>
              <a:rPr lang="en-US" altLang="zh-CN" smtClean="0">
                <a:latin typeface="Times New Roman" pitchFamily="18" charset="0"/>
              </a:rPr>
              <a:t> ∑</a:t>
            </a:r>
            <a:r>
              <a:rPr lang="en-US" altLang="zh-CN" baseline="30000"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x</a:t>
            </a:r>
            <a:r>
              <a:rPr lang="zh-CN" altLang="en-US" smtClean="0">
                <a:latin typeface="Times New Roman" pitchFamily="18" charset="0"/>
              </a:rPr>
              <a:t>称为字母表∑上的一个</a:t>
            </a:r>
            <a:r>
              <a:rPr lang="zh-CN" altLang="en-US" smtClean="0">
                <a:solidFill>
                  <a:srgbClr val="FF0000"/>
                </a:solidFill>
                <a:latin typeface="Times New Roman" pitchFamily="18" charset="0"/>
              </a:rPr>
              <a:t>句子</a:t>
            </a:r>
            <a:r>
              <a:rPr lang="zh-CN" altLang="en-US" smtClean="0">
                <a:latin typeface="Times New Roman" pitchFamily="18" charset="0"/>
              </a:rPr>
              <a:t>（</a:t>
            </a:r>
            <a:r>
              <a:rPr lang="en-US" altLang="zh-CN" smtClean="0">
                <a:latin typeface="Times New Roman" pitchFamily="18" charset="0"/>
              </a:rPr>
              <a:t>sentence</a:t>
            </a:r>
            <a:r>
              <a:rPr lang="zh-CN" altLang="en-US" smtClean="0">
                <a:latin typeface="Times New Roman" pitchFamily="18" charset="0"/>
              </a:rPr>
              <a:t>），</a:t>
            </a:r>
            <a:r>
              <a:rPr lang="en-US" altLang="zh-CN" i="1" smtClean="0">
                <a:latin typeface="Times New Roman" pitchFamily="18" charset="0"/>
              </a:rPr>
              <a:t>ε</a:t>
            </a:r>
            <a:r>
              <a:rPr lang="zh-CN" altLang="en-US" smtClean="0">
                <a:latin typeface="Times New Roman" pitchFamily="18" charset="0"/>
              </a:rPr>
              <a:t>叫做∑上的一个</a:t>
            </a:r>
            <a:r>
              <a:rPr lang="zh-CN" altLang="en-US" smtClean="0">
                <a:solidFill>
                  <a:srgbClr val="FF0000"/>
                </a:solidFill>
                <a:latin typeface="Times New Roman" pitchFamily="18" charset="0"/>
              </a:rPr>
              <a:t>空句子</a:t>
            </a:r>
            <a:r>
              <a:rPr lang="zh-CN" altLang="en-US" smtClean="0">
                <a:latin typeface="Times New Roman" pitchFamily="18" charset="0"/>
              </a:rPr>
              <a:t>。</a:t>
            </a:r>
          </a:p>
          <a:p>
            <a:pPr marL="0" indent="565150" eaLnBrk="1" hangingPunct="1"/>
            <a:r>
              <a:rPr lang="zh-CN" altLang="en-US" smtClean="0">
                <a:latin typeface="Times New Roman" pitchFamily="18" charset="0"/>
              </a:rPr>
              <a:t>定义</a:t>
            </a:r>
            <a:r>
              <a:rPr lang="en-US" altLang="zh-CN" smtClean="0">
                <a:latin typeface="Times New Roman" pitchFamily="18" charset="0"/>
              </a:rPr>
              <a:t>2.6 </a:t>
            </a:r>
            <a:r>
              <a:rPr lang="zh-CN" altLang="en-US" smtClean="0">
                <a:latin typeface="Times New Roman" pitchFamily="18" charset="0"/>
              </a:rPr>
              <a:t>设∑是一个字母表，对任意的</a:t>
            </a:r>
            <a:r>
              <a:rPr lang="en-US" altLang="zh-CN" i="1" smtClean="0">
                <a:latin typeface="Times New Roman" pitchFamily="18" charset="0"/>
              </a:rPr>
              <a:t>x</a:t>
            </a:r>
            <a:r>
              <a:rPr lang="zh-CN" altLang="en-US" smtClean="0">
                <a:latin typeface="Times New Roman" pitchFamily="18" charset="0"/>
              </a:rPr>
              <a:t>，</a:t>
            </a:r>
            <a:r>
              <a:rPr lang="en-US" altLang="zh-CN" i="1" smtClean="0">
                <a:latin typeface="Times New Roman" pitchFamily="18" charset="0"/>
              </a:rPr>
              <a:t>y</a:t>
            </a:r>
            <a:r>
              <a:rPr lang="en-US" altLang="zh-CN"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a</a:t>
            </a:r>
            <a:r>
              <a:rPr lang="en-US" altLang="zh-CN" smtClean="0">
                <a:latin typeface="Times New Roman" pitchFamily="18" charset="0"/>
              </a:rPr>
              <a:t>∈∑</a:t>
            </a:r>
            <a:r>
              <a:rPr lang="zh-CN" altLang="en-US" smtClean="0">
                <a:latin typeface="Times New Roman" pitchFamily="18" charset="0"/>
              </a:rPr>
              <a:t>，句子</a:t>
            </a:r>
            <a:r>
              <a:rPr lang="en-US" altLang="zh-CN" i="1" smtClean="0">
                <a:latin typeface="Times New Roman" pitchFamily="18" charset="0"/>
              </a:rPr>
              <a:t>xay</a:t>
            </a:r>
            <a:r>
              <a:rPr lang="zh-CN" altLang="en-US" smtClean="0">
                <a:latin typeface="Times New Roman" pitchFamily="18" charset="0"/>
              </a:rPr>
              <a:t>中的</a:t>
            </a:r>
            <a:r>
              <a:rPr lang="en-US" altLang="zh-CN" i="1" smtClean="0">
                <a:latin typeface="Times New Roman" pitchFamily="18" charset="0"/>
              </a:rPr>
              <a:t>a</a:t>
            </a:r>
            <a:r>
              <a:rPr lang="zh-CN" altLang="en-US" smtClean="0">
                <a:latin typeface="Times New Roman" pitchFamily="18" charset="0"/>
              </a:rPr>
              <a:t>叫做</a:t>
            </a:r>
            <a:r>
              <a:rPr lang="en-US" altLang="zh-CN" i="1" smtClean="0">
                <a:latin typeface="Times New Roman" pitchFamily="18" charset="0"/>
              </a:rPr>
              <a:t>a</a:t>
            </a:r>
            <a:r>
              <a:rPr lang="zh-CN" altLang="en-US" smtClean="0">
                <a:latin typeface="Times New Roman" pitchFamily="18" charset="0"/>
              </a:rPr>
              <a:t>在该句子中的一个</a:t>
            </a:r>
            <a:r>
              <a:rPr lang="zh-CN" altLang="en-US" smtClean="0">
                <a:solidFill>
                  <a:srgbClr val="FF0000"/>
                </a:solidFill>
                <a:latin typeface="Times New Roman" pitchFamily="18" charset="0"/>
              </a:rPr>
              <a:t>出现</a:t>
            </a:r>
            <a:r>
              <a:rPr lang="en-US" altLang="zh-CN" smtClean="0">
                <a:latin typeface="Times New Roman" pitchFamily="18" charset="0"/>
              </a:rPr>
              <a:t>(occurrence)</a:t>
            </a:r>
            <a:r>
              <a:rPr lang="zh-CN" altLang="en-US" smtClean="0">
                <a:latin typeface="Times New Roman" pitchFamily="18" charset="0"/>
              </a:rPr>
              <a:t>。</a:t>
            </a:r>
          </a:p>
          <a:p>
            <a:pPr marL="0" indent="565150" eaLnBrk="1" hangingPunct="1"/>
            <a:r>
              <a:rPr lang="zh-CN" altLang="en-US" smtClean="0">
                <a:latin typeface="Times New Roman" pitchFamily="18" charset="0"/>
              </a:rPr>
              <a:t>定义</a:t>
            </a:r>
            <a:r>
              <a:rPr lang="en-US" altLang="zh-CN" smtClean="0">
                <a:latin typeface="Times New Roman" pitchFamily="18" charset="0"/>
              </a:rPr>
              <a:t>2.7 </a:t>
            </a:r>
            <a:r>
              <a:rPr lang="zh-CN" altLang="en-US" smtClean="0">
                <a:latin typeface="Times New Roman" pitchFamily="18" charset="0"/>
              </a:rPr>
              <a:t>设∑是一个字母表，</a:t>
            </a:r>
            <a:r>
              <a:rPr lang="zh-CN" altLang="en-US" smtClean="0">
                <a:latin typeface="Times New Roman" pitchFamily="18" charset="0"/>
                <a:sym typeface="Symbol" pitchFamily="18" charset="2"/>
              </a:rPr>
              <a:t></a:t>
            </a:r>
            <a:r>
              <a:rPr lang="en-US" altLang="zh-CN" i="1" smtClean="0">
                <a:latin typeface="Times New Roman" pitchFamily="18" charset="0"/>
              </a:rPr>
              <a:t>x</a:t>
            </a:r>
            <a:r>
              <a:rPr lang="en-US" altLang="zh-CN" smtClean="0">
                <a:latin typeface="Times New Roman" pitchFamily="18" charset="0"/>
              </a:rPr>
              <a:t>∈∑</a:t>
            </a:r>
            <a:r>
              <a:rPr lang="en-US" altLang="zh-CN" baseline="30000" smtClean="0">
                <a:latin typeface="Times New Roman" pitchFamily="18" charset="0"/>
              </a:rPr>
              <a:t>*</a:t>
            </a:r>
            <a:r>
              <a:rPr lang="zh-CN" altLang="en-US" smtClean="0">
                <a:latin typeface="Times New Roman" pitchFamily="18" charset="0"/>
              </a:rPr>
              <a:t>，句子</a:t>
            </a:r>
            <a:r>
              <a:rPr lang="en-US" altLang="zh-CN" i="1" smtClean="0">
                <a:latin typeface="Times New Roman" pitchFamily="18" charset="0"/>
              </a:rPr>
              <a:t>x</a:t>
            </a:r>
            <a:r>
              <a:rPr lang="zh-CN" altLang="en-US" smtClean="0">
                <a:latin typeface="Times New Roman" pitchFamily="18" charset="0"/>
              </a:rPr>
              <a:t>中字符出现的总个数叫做该字符串的</a:t>
            </a:r>
            <a:r>
              <a:rPr lang="zh-CN" altLang="en-US" smtClean="0">
                <a:solidFill>
                  <a:srgbClr val="FF0000"/>
                </a:solidFill>
                <a:latin typeface="Times New Roman" pitchFamily="18" charset="0"/>
              </a:rPr>
              <a:t>长度</a:t>
            </a:r>
            <a:r>
              <a:rPr lang="en-US" altLang="zh-CN" smtClean="0">
                <a:latin typeface="Times New Roman" pitchFamily="18" charset="0"/>
              </a:rPr>
              <a:t>(length)</a:t>
            </a:r>
            <a:r>
              <a:rPr lang="zh-CN" altLang="en-US" smtClean="0">
                <a:latin typeface="Times New Roman" pitchFamily="18" charset="0"/>
              </a:rPr>
              <a:t>，记作</a:t>
            </a:r>
            <a:r>
              <a:rPr lang="en-US" altLang="zh-CN" smtClean="0">
                <a:latin typeface="Times New Roman" pitchFamily="18" charset="0"/>
              </a:rPr>
              <a:t>|</a:t>
            </a:r>
            <a:r>
              <a:rPr lang="en-US" altLang="zh-CN" i="1" smtClean="0">
                <a:latin typeface="Times New Roman" pitchFamily="18" charset="0"/>
              </a:rPr>
              <a:t>x</a:t>
            </a:r>
            <a:r>
              <a:rPr lang="en-US" altLang="zh-CN" smtClean="0">
                <a:latin typeface="Times New Roman" pitchFamily="18" charset="0"/>
              </a:rPr>
              <a:t>|</a:t>
            </a:r>
            <a:r>
              <a:rPr lang="zh-CN" altLang="en-US" smtClean="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linds(horizontal)">
                                      <p:cBhvr>
                                        <p:cTn id="7" dur="500"/>
                                        <p:tgtEl>
                                          <p:spTgt spid="99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2259">
                                            <p:txEl>
                                              <p:pRg st="1" end="1"/>
                                            </p:txEl>
                                          </p:spTgt>
                                        </p:tgtEl>
                                        <p:attrNameLst>
                                          <p:attrName>style.visibility</p:attrName>
                                        </p:attrNameLst>
                                      </p:cBhvr>
                                      <p:to>
                                        <p:strVal val="visible"/>
                                      </p:to>
                                    </p:set>
                                    <p:animEffect transition="in" filter="blinds(horizontal)">
                                      <p:cBhvr>
                                        <p:cTn id="12" dur="500"/>
                                        <p:tgtEl>
                                          <p:spTgt spid="99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2259">
                                            <p:txEl>
                                              <p:pRg st="2" end="2"/>
                                            </p:txEl>
                                          </p:spTgt>
                                        </p:tgtEl>
                                        <p:attrNameLst>
                                          <p:attrName>style.visibility</p:attrName>
                                        </p:attrNameLst>
                                      </p:cBhvr>
                                      <p:to>
                                        <p:strVal val="visible"/>
                                      </p:to>
                                    </p:set>
                                    <p:animEffect transition="in" filter="blinds(horizontal)">
                                      <p:cBhvr>
                                        <p:cTn id="17" dur="500"/>
                                        <p:tgtEl>
                                          <p:spTgt spid="992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2649</TotalTime>
  <Words>4193</Words>
  <Application>Microsoft Office PowerPoint</Application>
  <PresentationFormat>全屏显示(4:3)</PresentationFormat>
  <Paragraphs>604</Paragraphs>
  <Slides>59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Blends</vt:lpstr>
      <vt:lpstr>Microsoft Office Word 97 - 2003 文档</vt:lpstr>
      <vt:lpstr>编译原理复习</vt:lpstr>
      <vt:lpstr>1.2 程序设计语言的翻译</vt:lpstr>
      <vt:lpstr>1.2 程序设计语言的翻译</vt:lpstr>
      <vt:lpstr>1.2 程序设计语言的翻译</vt:lpstr>
      <vt:lpstr>1.3 编译程序总体结构</vt:lpstr>
      <vt:lpstr>2.1 语言概述</vt:lpstr>
      <vt:lpstr>2.2 基本定义</vt:lpstr>
      <vt:lpstr>2.2 基本定义</vt:lpstr>
      <vt:lpstr>2.2 基本定义</vt:lpstr>
      <vt:lpstr>2.2 基本定义</vt:lpstr>
      <vt:lpstr>文法G的形式定义</vt:lpstr>
      <vt:lpstr>文法G的形式定义</vt:lpstr>
      <vt:lpstr>句子的派生(推导)-从产生语言的角度</vt:lpstr>
      <vt:lpstr>句子的归约   ---从识别语言的角度</vt:lpstr>
      <vt:lpstr>基于产生式的变换--推导或归约</vt:lpstr>
      <vt:lpstr>文法G产生的语言</vt:lpstr>
      <vt:lpstr>句型与句子</vt:lpstr>
      <vt:lpstr>2.４ 文法的分类(Chomsky体系)</vt:lpstr>
      <vt:lpstr>0.  短语结构文法(PSG)</vt:lpstr>
      <vt:lpstr>1. 上下文有关文法(CSG)</vt:lpstr>
      <vt:lpstr>2.上下文无关文法(CFG)</vt:lpstr>
      <vt:lpstr>3. 正规文法(RG)</vt:lpstr>
      <vt:lpstr>非上下文无关的语言结构</vt:lpstr>
      <vt:lpstr>Chomsky体系——总结</vt:lpstr>
      <vt:lpstr>文法的类型</vt:lpstr>
      <vt:lpstr>文法与语言的关系</vt:lpstr>
      <vt:lpstr>幻灯片 27</vt:lpstr>
      <vt:lpstr>例 句子结构的表示   (文法E→E+E|E*E|(E)|id ）</vt:lpstr>
      <vt:lpstr>短语(Phrase)</vt:lpstr>
      <vt:lpstr>用子树解释短语，直接短语，句柄</vt:lpstr>
      <vt:lpstr>最左推导与最右推导</vt:lpstr>
      <vt:lpstr>2.6 CFG的二义性</vt:lpstr>
      <vt:lpstr>第三章 词法分析</vt:lpstr>
      <vt:lpstr>3.1  词法分析器的功能</vt:lpstr>
      <vt:lpstr>幻灯片 35</vt:lpstr>
      <vt:lpstr>确定的有穷自动机的形式定义</vt:lpstr>
      <vt:lpstr>第四章 自顶向下的 语法分析</vt:lpstr>
      <vt:lpstr>4.2.2 对上下文无关文法的改造 </vt:lpstr>
      <vt:lpstr>4.2.2 对上下文无关文法的改造 </vt:lpstr>
      <vt:lpstr>4.2.2 对上下文无关文法的改造 </vt:lpstr>
      <vt:lpstr>幻灯片 41</vt:lpstr>
      <vt:lpstr>4.2.3 LL(1)文法</vt:lpstr>
      <vt:lpstr>幻灯片 43</vt:lpstr>
      <vt:lpstr>4.2.3 LL(1)文法</vt:lpstr>
      <vt:lpstr>4.2.3 LL(1)文法</vt:lpstr>
      <vt:lpstr>4.3.1 预测分析器的构成</vt:lpstr>
      <vt:lpstr>例4.10 考虑简单算术表达式文法的实现</vt:lpstr>
      <vt:lpstr>简单算术表达式文法的预测分析表</vt:lpstr>
      <vt:lpstr>对输入串id+id*id进行分析的过程 （在黑板上同时画出语法树）</vt:lpstr>
      <vt:lpstr>5.1 自底向上的语法分析概述</vt:lpstr>
      <vt:lpstr>素短语与最左素短语</vt:lpstr>
      <vt:lpstr>例</vt:lpstr>
      <vt:lpstr>5.3 LR分析法    5.3.1 LR分析算法</vt:lpstr>
      <vt:lpstr>LR语法分析器的总体结构</vt:lpstr>
      <vt:lpstr>规范句型活前缀</vt:lpstr>
      <vt:lpstr>5.3.2 LR(0)分析表的构造</vt:lpstr>
      <vt:lpstr>幻灯片 57</vt:lpstr>
      <vt:lpstr>5.3.4 LR(1)分析表的构造</vt:lpstr>
      <vt:lpstr>幻灯片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高级语言及其文法</dc:title>
  <dc:creator>user</dc:creator>
  <cp:lastModifiedBy>袁明川</cp:lastModifiedBy>
  <cp:revision>140</cp:revision>
  <dcterms:modified xsi:type="dcterms:W3CDTF">2022-06-21T11:25:57Z</dcterms:modified>
</cp:coreProperties>
</file>