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6"/>
        <p:guide pos="21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3592" y="363169"/>
            <a:ext cx="783681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566927" y="1118616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727"/>
                </a:moveTo>
                <a:lnTo>
                  <a:pt x="4655566" y="109727"/>
                </a:lnTo>
                <a:lnTo>
                  <a:pt x="465556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66927" y="1118616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3592" y="363169"/>
            <a:ext cx="783681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0973" y="1614932"/>
            <a:ext cx="7582052" cy="156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2394204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5">
                <a:moveTo>
                  <a:pt x="0" y="109727"/>
                </a:moveTo>
                <a:lnTo>
                  <a:pt x="4803394" y="109727"/>
                </a:lnTo>
                <a:lnTo>
                  <a:pt x="4803394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" y="239420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2721101" y="1558493"/>
            <a:ext cx="370141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数字图象处理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219454" y="3124098"/>
            <a:ext cx="5638800" cy="105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9625" marR="1266190" indent="354965" algn="ctr">
              <a:lnSpc>
                <a:spcPct val="120000"/>
              </a:lnSpc>
              <a:spcBef>
                <a:spcPts val="100"/>
              </a:spcBef>
            </a:pPr>
            <a:r>
              <a:rPr 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深圳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技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术大学 </a:t>
            </a:r>
            <a:endParaRPr sz="2800" spc="-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09625" marR="1266190" indent="354965" algn="ctr">
              <a:lnSpc>
                <a:spcPct val="120000"/>
              </a:lnSpc>
              <a:spcBef>
                <a:spcPts val="100"/>
              </a:spcBef>
            </a:pPr>
            <a:r>
              <a:rPr 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大数据与互联网学院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752854" y="4952898"/>
            <a:ext cx="5638800" cy="69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R="1164590" algn="ctr">
              <a:lnSpc>
                <a:spcPct val="100000"/>
              </a:lnSpc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主讲教师：</a:t>
            </a:r>
            <a:r>
              <a:rPr lang="zh-CN"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李蒙</a:t>
            </a:r>
            <a:r>
              <a:rPr lang="en-US" altLang="zh-CN"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副教授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2.1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视</a:t>
            </a:r>
            <a:r>
              <a:rPr dirty="0"/>
              <a:t>觉</a:t>
            </a:r>
            <a:r>
              <a:rPr spc="-5" dirty="0"/>
              <a:t>感知要素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402039" y="1789272"/>
            <a:ext cx="3866491" cy="4223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9391" y="1503679"/>
            <a:ext cx="3089275" cy="376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马赫带效应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2700" marR="19685" algn="just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马赫带：1865年首先描 述视觉系统倾向不同强 度区域边界周围的”欠 调”或”过调”。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证明了感觉亮度不是简单的强度函数。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2.1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视</a:t>
            </a:r>
            <a:r>
              <a:rPr dirty="0"/>
              <a:t>觉</a:t>
            </a:r>
            <a:r>
              <a:rPr spc="-5" dirty="0"/>
              <a:t>感知要素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503679"/>
            <a:ext cx="1863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同时对比现象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344" y="2139487"/>
            <a:ext cx="7119070" cy="23036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9391" y="4771135"/>
            <a:ext cx="7341234" cy="110934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98000"/>
              </a:lnSpc>
              <a:spcBef>
                <a:spcPts val="15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所有的中心方块有同样的亮度，但当背景变亮时，感觉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它们就逐渐变暗。即感知区域的亮度并不简单地取决于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其强度。</a:t>
            </a: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同样证明了感觉亮度不是简单的强</a:t>
            </a:r>
            <a:r>
              <a:rPr sz="2400" b="1" spc="15" dirty="0">
                <a:latin typeface="Microsoft JhengHei" panose="020B0604030504040204" charset="-120"/>
                <a:cs typeface="Microsoft JhengHei" panose="020B0604030504040204" charset="-120"/>
              </a:rPr>
              <a:t>度</a:t>
            </a: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函数。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2.1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视</a:t>
            </a:r>
            <a:r>
              <a:rPr dirty="0"/>
              <a:t>觉</a:t>
            </a:r>
            <a:r>
              <a:rPr spc="-5" dirty="0"/>
              <a:t>感知要素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094988" y="1506966"/>
            <a:ext cx="4449874" cy="35383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9391" y="1505203"/>
            <a:ext cx="7625715" cy="470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视觉错觉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2700" marR="4556760" algn="just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眼睛填充了不存在的信 息或者错误地感知了物 体的几何特点。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556760" algn="just">
              <a:lnSpc>
                <a:spcPct val="100000"/>
              </a:lnSpc>
            </a:pP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556760" algn="just">
              <a:lnSpc>
                <a:spcPct val="100000"/>
              </a:lnSpc>
            </a:pP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4556760" algn="just">
              <a:lnSpc>
                <a:spcPct val="100000"/>
              </a:lnSpc>
            </a:pP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542665" marR="5080">
              <a:lnSpc>
                <a:spcPts val="3600"/>
              </a:lnSpc>
              <a:spcBef>
                <a:spcPts val="5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左上：正方形轮廓；右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：圆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轮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廓； 左下：长度错觉；右下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平行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线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错觉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6207125"/>
            <a:ext cx="7015480" cy="3625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2700" marR="4541520" algn="just">
              <a:lnSpc>
                <a:spcPct val="98000"/>
              </a:lnSpc>
              <a:spcBef>
                <a:spcPts val="5"/>
              </a:spcBef>
            </a:pPr>
            <a:r>
              <a:rPr b="1" spc="10" dirty="0">
                <a:latin typeface="Microsoft JhengHei" panose="020B0604030504040204" charset="-120"/>
                <a:cs typeface="Microsoft JhengHei" panose="020B0604030504040204" charset="-120"/>
                <a:sym typeface="+mn-ea"/>
              </a:rPr>
              <a:t>错觉是人类视觉系统的 一种特性，这一特性尚 未被人类完全了解。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87553"/>
            <a:ext cx="4385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0520" algn="l"/>
              </a:tabLst>
            </a:pP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b="1" spc="-335" dirty="0">
                <a:latin typeface="Microsoft JhengHei" panose="020B0604030504040204" charset="-120"/>
                <a:cs typeface="Microsoft JhengHei" panose="020B0604030504040204" charset="-120"/>
              </a:rPr>
              <a:t>2</a:t>
            </a: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章	</a:t>
            </a: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数字图像基础</a:t>
            </a:r>
            <a:endParaRPr b="1" spc="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391" y="1499107"/>
            <a:ext cx="419227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lvl="1" indent="-915035">
              <a:lnSpc>
                <a:spcPct val="100000"/>
              </a:lnSpc>
              <a:spcBef>
                <a:spcPts val="105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视觉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知要素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光和</a:t>
            </a:r>
            <a:r>
              <a:rPr sz="32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3200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磁波谱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图像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知和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获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图像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样和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5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像素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的基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关系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454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2.2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光和电磁波谱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135888" y="2342179"/>
            <a:ext cx="6378041" cy="3642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6440" y="1443989"/>
            <a:ext cx="2058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105"/>
              </a:spcBef>
              <a:buClr>
                <a:srgbClr val="3399FF"/>
              </a:buClr>
              <a:buSzPct val="97000"/>
              <a:buFont typeface="Wingdings" panose="05000000000000000000"/>
              <a:buChar char=""/>
              <a:tabLst>
                <a:tab pos="415290" algn="l"/>
              </a:tabLst>
            </a:pPr>
            <a:r>
              <a:rPr sz="3200" b="1" spc="5" dirty="0">
                <a:latin typeface="Microsoft JhengHei" panose="020B0604030504040204" charset="-120"/>
                <a:cs typeface="Microsoft JhengHei" panose="020B0604030504040204" charset="-120"/>
              </a:rPr>
              <a:t>电磁</a:t>
            </a:r>
            <a:r>
              <a:rPr sz="3200" b="1" dirty="0">
                <a:latin typeface="Microsoft JhengHei" panose="020B0604030504040204" charset="-120"/>
                <a:cs typeface="Microsoft JhengHei" panose="020B0604030504040204" charset="-120"/>
              </a:rPr>
              <a:t>波谱</a:t>
            </a:r>
            <a:endParaRPr sz="32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99246" y="3854196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64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75371" y="2474721"/>
            <a:ext cx="751205" cy="150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 panose="02040503050406030204"/>
                <a:cs typeface="Cambria Math" panose="02040503050406030204"/>
              </a:rPr>
              <a:t>𝐸 =</a:t>
            </a:r>
            <a:r>
              <a:rPr sz="1800" spc="-204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800" spc="-5" dirty="0">
                <a:latin typeface="Cambria Math" panose="02040503050406030204"/>
                <a:cs typeface="Cambria Math" panose="02040503050406030204"/>
              </a:rPr>
              <a:t>ℎ𝑣</a:t>
            </a:r>
            <a:endParaRPr sz="1800">
              <a:latin typeface="Cambria Math" panose="02040503050406030204"/>
              <a:cs typeface="Cambria Math" panose="02040503050406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80010">
              <a:lnSpc>
                <a:spcPct val="100000"/>
              </a:lnSpc>
            </a:pPr>
            <a:r>
              <a:rPr sz="1800" dirty="0">
                <a:latin typeface="Cambria Math" panose="02040503050406030204"/>
                <a:cs typeface="Cambria Math" panose="02040503050406030204"/>
              </a:rPr>
              <a:t>𝑣</a:t>
            </a:r>
            <a:endParaRPr sz="1800">
              <a:latin typeface="Cambria Math" panose="02040503050406030204"/>
              <a:cs typeface="Cambria Math" panose="02040503050406030204"/>
            </a:endParaRPr>
          </a:p>
          <a:p>
            <a:pPr marR="103505" algn="r">
              <a:lnSpc>
                <a:spcPts val="1765"/>
              </a:lnSpc>
              <a:spcBef>
                <a:spcPts val="1345"/>
              </a:spcBef>
            </a:pPr>
            <a:r>
              <a:rPr sz="1800" dirty="0">
                <a:latin typeface="Cambria Math" panose="02040503050406030204"/>
                <a:cs typeface="Cambria Math" panose="02040503050406030204"/>
              </a:rPr>
              <a:t>𝑐</a:t>
            </a:r>
            <a:endParaRPr sz="1800">
              <a:latin typeface="Cambria Math" panose="02040503050406030204"/>
              <a:cs typeface="Cambria Math" panose="02040503050406030204"/>
            </a:endParaRPr>
          </a:p>
          <a:p>
            <a:pPr marL="102870">
              <a:lnSpc>
                <a:spcPts val="1765"/>
              </a:lnSpc>
            </a:pPr>
            <a:r>
              <a:rPr sz="1800" dirty="0">
                <a:latin typeface="Cambria Math" panose="02040503050406030204"/>
                <a:cs typeface="Cambria Math" panose="02040503050406030204"/>
              </a:rPr>
              <a:t>𝜆 =</a:t>
            </a:r>
            <a:r>
              <a:rPr sz="1800" spc="15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700" baseline="-37000" dirty="0">
                <a:latin typeface="Cambria Math" panose="02040503050406030204"/>
                <a:cs typeface="Cambria Math" panose="02040503050406030204"/>
              </a:rPr>
              <a:t>𝑣</a:t>
            </a:r>
            <a:endParaRPr sz="2700" baseline="-37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86700" y="1921764"/>
            <a:ext cx="333755" cy="65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95284" y="2023110"/>
            <a:ext cx="187325" cy="495300"/>
          </a:xfrm>
          <a:custGeom>
            <a:avLst/>
            <a:gdLst/>
            <a:ahLst/>
            <a:cxnLst/>
            <a:rect l="l" t="t" r="r" b="b"/>
            <a:pathLst>
              <a:path w="187325" h="495300">
                <a:moveTo>
                  <a:pt x="49270" y="69696"/>
                </a:moveTo>
                <a:lnTo>
                  <a:pt x="24636" y="77837"/>
                </a:lnTo>
                <a:lnTo>
                  <a:pt x="162306" y="494791"/>
                </a:lnTo>
                <a:lnTo>
                  <a:pt x="186944" y="486663"/>
                </a:lnTo>
                <a:lnTo>
                  <a:pt x="49270" y="69696"/>
                </a:lnTo>
                <a:close/>
              </a:path>
              <a:path w="187325" h="495300">
                <a:moveTo>
                  <a:pt x="12573" y="0"/>
                </a:moveTo>
                <a:lnTo>
                  <a:pt x="0" y="85978"/>
                </a:lnTo>
                <a:lnTo>
                  <a:pt x="24636" y="77837"/>
                </a:lnTo>
                <a:lnTo>
                  <a:pt x="20574" y="65531"/>
                </a:lnTo>
                <a:lnTo>
                  <a:pt x="45212" y="57403"/>
                </a:lnTo>
                <a:lnTo>
                  <a:pt x="69621" y="57403"/>
                </a:lnTo>
                <a:lnTo>
                  <a:pt x="12573" y="0"/>
                </a:lnTo>
                <a:close/>
              </a:path>
              <a:path w="187325" h="495300">
                <a:moveTo>
                  <a:pt x="45212" y="57403"/>
                </a:moveTo>
                <a:lnTo>
                  <a:pt x="20574" y="65531"/>
                </a:lnTo>
                <a:lnTo>
                  <a:pt x="24636" y="77837"/>
                </a:lnTo>
                <a:lnTo>
                  <a:pt x="49270" y="69696"/>
                </a:lnTo>
                <a:lnTo>
                  <a:pt x="45212" y="57403"/>
                </a:lnTo>
                <a:close/>
              </a:path>
              <a:path w="187325" h="495300">
                <a:moveTo>
                  <a:pt x="69621" y="57403"/>
                </a:moveTo>
                <a:lnTo>
                  <a:pt x="45212" y="57403"/>
                </a:lnTo>
                <a:lnTo>
                  <a:pt x="49270" y="69696"/>
                </a:lnTo>
                <a:lnTo>
                  <a:pt x="73787" y="61594"/>
                </a:lnTo>
                <a:lnTo>
                  <a:pt x="69621" y="57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81061" y="1730451"/>
            <a:ext cx="1042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普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朗</a:t>
            </a:r>
            <a:r>
              <a:rPr sz="1600" spc="-10" dirty="0">
                <a:latin typeface="宋体" panose="02010600030101010101" pitchFamily="2" charset="-122"/>
                <a:cs typeface="宋体" panose="02010600030101010101" pitchFamily="2" charset="-122"/>
              </a:rPr>
              <a:t>克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常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454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2.2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光和电磁波谱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5071" y="1214374"/>
            <a:ext cx="7836534" cy="512127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3556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可见光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099185" marR="5080" lvl="1" indent="-342900">
              <a:lnSpc>
                <a:spcPts val="2770"/>
              </a:lnSpc>
              <a:spcBef>
                <a:spcPts val="1435"/>
              </a:spcBef>
              <a:buClr>
                <a:srgbClr val="3399FF"/>
              </a:buClr>
              <a:buFont typeface="Wingdings" panose="05000000000000000000"/>
              <a:buChar char=""/>
              <a:tabLst>
                <a:tab pos="109982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光是一种特殊的电磁辐射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，它可以被人眼感知；可 见光波段范围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0.43μm(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紫色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)~0.79μm(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红色</a:t>
            </a:r>
            <a:r>
              <a:rPr sz="2400" dirty="0"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099185" marR="158750" lvl="1" indent="-342900">
              <a:lnSpc>
                <a:spcPct val="100000"/>
              </a:lnSpc>
              <a:spcBef>
                <a:spcPts val="505"/>
              </a:spcBef>
              <a:buClr>
                <a:srgbClr val="3399FF"/>
              </a:buClr>
              <a:buFont typeface="Wingdings" panose="05000000000000000000"/>
              <a:buChar char=""/>
              <a:tabLst>
                <a:tab pos="109982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彩色谱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6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个区域：红、橙、黄、绿、蓝、紫。颜 色之间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混合平滑过渡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99185" lvl="1" indent="-343535">
              <a:lnSpc>
                <a:spcPct val="100000"/>
              </a:lnSpc>
              <a:spcBef>
                <a:spcPts val="575"/>
              </a:spcBef>
              <a:buClr>
                <a:srgbClr val="3399FF"/>
              </a:buClr>
              <a:buFont typeface="Wingdings" panose="05000000000000000000"/>
              <a:buChar char=""/>
              <a:tabLst>
                <a:tab pos="109982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人感知物体的颜色由物</a:t>
            </a:r>
            <a:r>
              <a:rPr sz="2400" spc="-20" dirty="0">
                <a:latin typeface="宋体" panose="02010600030101010101" pitchFamily="2" charset="-122"/>
                <a:cs typeface="宋体" panose="02010600030101010101" pitchFamily="2" charset="-122"/>
              </a:rPr>
              <a:t>体</a:t>
            </a: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反射</a:t>
            </a:r>
            <a:r>
              <a:rPr sz="2400" b="1" spc="15" dirty="0">
                <a:latin typeface="Microsoft JhengHei" panose="020B0604030504040204" charset="-120"/>
                <a:cs typeface="Microsoft JhengHei" panose="020B0604030504040204" charset="-120"/>
              </a:rPr>
              <a:t>光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的特性决定。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597660" lvl="2" indent="-343535">
              <a:lnSpc>
                <a:spcPts val="2355"/>
              </a:lnSpc>
              <a:spcBef>
                <a:spcPts val="580"/>
              </a:spcBef>
              <a:buClr>
                <a:srgbClr val="3399FF"/>
              </a:buClr>
              <a:buFont typeface="Wingdings" panose="05000000000000000000"/>
              <a:buChar char=""/>
              <a:tabLst>
                <a:tab pos="1597660" algn="l"/>
                <a:tab pos="1598295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如果一个物体以所有可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见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波长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对平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衡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地反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光，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那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么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597660">
              <a:lnSpc>
                <a:spcPts val="2355"/>
              </a:lnSpc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这个物体对观察者而言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白色。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597660" marR="130175" lvl="2" indent="-343535">
              <a:lnSpc>
                <a:spcPct val="98000"/>
              </a:lnSpc>
              <a:spcBef>
                <a:spcPts val="625"/>
              </a:spcBef>
              <a:buClr>
                <a:srgbClr val="3399FF"/>
              </a:buClr>
              <a:buFont typeface="Wingdings" panose="05000000000000000000"/>
              <a:buChar char=""/>
              <a:tabLst>
                <a:tab pos="1597660" algn="l"/>
                <a:tab pos="1598295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如果一个物体在可见光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谱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的有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限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范围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内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反射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，会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呈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现 各种颜色色调。例如，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绿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色物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体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的反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波是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范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围为 </a:t>
            </a:r>
            <a:r>
              <a:rPr sz="2000" dirty="0">
                <a:latin typeface="Arial" panose="020B0604020202020204"/>
                <a:cs typeface="Arial" panose="020B0604020202020204"/>
              </a:rPr>
              <a:t>500~570nm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的光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而吸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收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其他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波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长的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部分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量。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99185" lvl="1" indent="-343535">
              <a:lnSpc>
                <a:spcPts val="2825"/>
              </a:lnSpc>
              <a:spcBef>
                <a:spcPts val="680"/>
              </a:spcBef>
              <a:buClr>
                <a:srgbClr val="3399FF"/>
              </a:buClr>
              <a:buFont typeface="Wingdings" panose="05000000000000000000"/>
              <a:buChar char=""/>
              <a:tabLst>
                <a:tab pos="109982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没有颜色的光称为单色光或无色光，其唯一属</a:t>
            </a:r>
            <a:r>
              <a:rPr sz="2400" spc="-45" dirty="0"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99185">
              <a:lnSpc>
                <a:spcPts val="2825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强度。常用灰度级表示表的强度。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454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2.2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光和电磁波谱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396" y="1295214"/>
            <a:ext cx="7913370" cy="536321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3556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电磁波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099185" lvl="1" indent="-343535">
              <a:lnSpc>
                <a:spcPct val="100000"/>
              </a:lnSpc>
              <a:spcBef>
                <a:spcPts val="1140"/>
              </a:spcBef>
              <a:buClr>
                <a:srgbClr val="3399FF"/>
              </a:buClr>
              <a:buFont typeface="Wingdings" panose="05000000000000000000"/>
              <a:buChar char=""/>
              <a:tabLst>
                <a:tab pos="1099820" algn="l"/>
              </a:tabLst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电磁波可以看成是以波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长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λ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传播的正弦波，每个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99185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粒子以波的的模式以光速传播和移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99185" marR="379730" lvl="1" indent="-342900">
              <a:lnSpc>
                <a:spcPct val="100000"/>
              </a:lnSpc>
              <a:spcBef>
                <a:spcPts val="580"/>
              </a:spcBef>
              <a:buClr>
                <a:srgbClr val="3399FF"/>
              </a:buClr>
              <a:buFont typeface="Wingdings" panose="05000000000000000000"/>
              <a:buChar char=""/>
              <a:tabLst>
                <a:tab pos="109982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根据能量公式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2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hν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(h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为普朗克常数</a:t>
            </a:r>
            <a:r>
              <a:rPr sz="2400" dirty="0">
                <a:latin typeface="Arial" panose="020B0604020202020204"/>
                <a:cs typeface="Arial" panose="020B0604020202020204"/>
              </a:rPr>
              <a:t>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，能量 与频率成正比。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497965" marR="5080" lvl="2" indent="-342900">
              <a:lnSpc>
                <a:spcPts val="2770"/>
              </a:lnSpc>
              <a:spcBef>
                <a:spcPts val="870"/>
              </a:spcBef>
              <a:buClr>
                <a:srgbClr val="3399FF"/>
              </a:buClr>
              <a:buFont typeface="Wingdings" panose="05000000000000000000"/>
              <a:buChar char=""/>
              <a:tabLst>
                <a:tab pos="1498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无线电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波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有低能量光子，而伽马射线的能量最 高，这就是伽马射线对活体组织危害大的原</a:t>
            </a:r>
            <a:r>
              <a:rPr sz="2400" spc="-40" dirty="0">
                <a:latin typeface="宋体" panose="02010600030101010101" pitchFamily="2" charset="-122"/>
                <a:cs typeface="宋体" panose="02010600030101010101" pitchFamily="2" charset="-122"/>
              </a:rPr>
              <a:t>因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99185" marR="404495" lvl="1" indent="-342900" algn="just">
              <a:lnSpc>
                <a:spcPct val="98000"/>
              </a:lnSpc>
              <a:spcBef>
                <a:spcPts val="665"/>
              </a:spcBef>
              <a:buClr>
                <a:srgbClr val="3399FF"/>
              </a:buClr>
              <a:buFont typeface="Wingdings" panose="05000000000000000000"/>
              <a:buChar char=""/>
              <a:tabLst>
                <a:tab pos="109982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伽马辐射对医学和天文学成像很重要</a:t>
            </a:r>
            <a:r>
              <a:rPr sz="2400" spc="-30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红外线波 段会辐射热，这使得它在依靠“热特性”成像的 应用非常有用。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99185" marR="399415" lvl="1" indent="-342900" algn="just">
              <a:lnSpc>
                <a:spcPct val="98000"/>
              </a:lnSpc>
              <a:spcBef>
                <a:spcPts val="735"/>
              </a:spcBef>
              <a:buClr>
                <a:srgbClr val="3399FF"/>
              </a:buClr>
              <a:buFont typeface="Wingdings" panose="05000000000000000000"/>
              <a:buChar char=""/>
              <a:tabLst>
                <a:tab pos="109982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虽然成像主要以电磁波发射的能量为基础，但并 不是唯一成像方法，例如用物体反射的声波也可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用于形成超声波图像。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87553"/>
            <a:ext cx="4385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0520" algn="l"/>
              </a:tabLst>
            </a:pP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b="1" spc="-335" dirty="0">
                <a:latin typeface="Microsoft JhengHei" panose="020B0604030504040204" charset="-120"/>
                <a:cs typeface="Microsoft JhengHei" panose="020B0604030504040204" charset="-120"/>
              </a:rPr>
              <a:t>2</a:t>
            </a: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章	</a:t>
            </a: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数字图像基础</a:t>
            </a:r>
            <a:endParaRPr b="1" spc="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391" y="1499107"/>
            <a:ext cx="419227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lvl="1" indent="-915035">
              <a:lnSpc>
                <a:spcPct val="100000"/>
              </a:lnSpc>
              <a:spcBef>
                <a:spcPts val="105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视觉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知要素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光和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磁波谱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图像</a:t>
            </a:r>
            <a:r>
              <a:rPr sz="32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32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知和</a:t>
            </a:r>
            <a:r>
              <a:rPr sz="32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获</a:t>
            </a:r>
            <a:r>
              <a:rPr sz="32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图像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样和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5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像素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的基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关系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2.3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图像感知和获取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464665"/>
            <a:ext cx="7666990" cy="453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我们感兴趣的多数图像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都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是由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“</a:t>
            </a:r>
            <a:r>
              <a:rPr sz="2000" b="1" spc="10" dirty="0">
                <a:latin typeface="Microsoft JhengHei" panose="020B0604030504040204" charset="-120"/>
                <a:cs typeface="Microsoft JhengHei" panose="020B0604030504040204" charset="-120"/>
              </a:rPr>
              <a:t>照射”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源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和形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图像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b="1" spc="10" dirty="0">
                <a:latin typeface="Microsoft JhengHei" panose="020B0604030504040204" charset="-120"/>
                <a:cs typeface="Microsoft JhengHei" panose="020B0604030504040204" charset="-120"/>
              </a:rPr>
              <a:t>“场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景</a:t>
            </a:r>
            <a:r>
              <a:rPr sz="2000" b="1" spc="10" dirty="0">
                <a:latin typeface="Microsoft JhengHei" panose="020B0604030504040204" charset="-120"/>
                <a:cs typeface="Microsoft JhengHei" panose="020B0604030504040204" charset="-120"/>
              </a:rPr>
              <a:t>”元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素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对光能的</a:t>
            </a:r>
            <a:r>
              <a:rPr sz="2000" b="1" spc="10" dirty="0">
                <a:latin typeface="Microsoft JhengHei" panose="020B0604030504040204" charset="-120"/>
                <a:cs typeface="Microsoft JhengHei" panose="020B0604030504040204" charset="-120"/>
              </a:rPr>
              <a:t>反射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2000" b="1" spc="10" dirty="0">
                <a:latin typeface="Microsoft JhengHei" panose="020B0604030504040204" charset="-120"/>
                <a:cs typeface="Microsoft JhengHei" panose="020B0604030504040204" charset="-120"/>
              </a:rPr>
              <a:t>吸收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而产生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000" b="1" spc="10" dirty="0">
                <a:latin typeface="Microsoft JhengHei" panose="020B0604030504040204" charset="-120"/>
                <a:cs typeface="Microsoft JhengHei" panose="020B0604030504040204" charset="-120"/>
              </a:rPr>
              <a:t>“照射”源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99185" indent="-34353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Arial" panose="020B0604020202020204"/>
              <a:buChar char="•"/>
              <a:tabLst>
                <a:tab pos="1099185" algn="l"/>
                <a:tab pos="1099820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电磁源，如雷达、红外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线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X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射线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系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统。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99185" indent="-34353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Arial" panose="020B0604020202020204"/>
              <a:buChar char="•"/>
              <a:tabLst>
                <a:tab pos="1099185" algn="l"/>
                <a:tab pos="1099820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非传统光源，如超声波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甚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至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算机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产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生的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照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射模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spc="10" dirty="0">
                <a:latin typeface="Microsoft JhengHei" panose="020B0604030504040204" charset="-120"/>
                <a:cs typeface="Microsoft JhengHei" panose="020B0604030504040204" charset="-120"/>
              </a:rPr>
              <a:t>“场景”元素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99185" indent="-34353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Arial" panose="020B0604020202020204"/>
              <a:buChar char="•"/>
              <a:tabLst>
                <a:tab pos="1099185" algn="l"/>
                <a:tab pos="1099820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物体、分子、沉积岩或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类大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脑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2700" marR="13335">
              <a:lnSpc>
                <a:spcPct val="125000"/>
              </a:lnSpc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反射能或透射能可聚焦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光</a:t>
            </a:r>
            <a:r>
              <a:rPr sz="2000" b="1" spc="10" dirty="0">
                <a:latin typeface="Microsoft JhengHei" panose="020B0604030504040204" charset="-120"/>
                <a:cs typeface="Microsoft JhengHei" panose="020B0604030504040204" charset="-120"/>
              </a:rPr>
              <a:t>转换</a:t>
            </a:r>
            <a:r>
              <a:rPr sz="2000" b="1" spc="15" dirty="0">
                <a:latin typeface="Microsoft JhengHei" panose="020B0604030504040204" charset="-120"/>
                <a:cs typeface="Microsoft JhengHei" panose="020B0604030504040204" charset="-120"/>
              </a:rPr>
              <a:t>器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（如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荧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光屏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），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光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转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换器再 把能量转换为可见光。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2.3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图像感知和获取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430527"/>
            <a:ext cx="7405370" cy="20008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成像原理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 marR="5080" indent="673735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通过将输入电能和对特殊类型检测能源敏感的传感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器材料相组合，把输入能源转变为电压。输出连续的电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压波形，这些波形的幅度和空间特性都与感知的物理现 象有关。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1177" y="3630022"/>
            <a:ext cx="5216298" cy="1908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1210" y="3690261"/>
            <a:ext cx="2164566" cy="1872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00708" y="5922061"/>
            <a:ext cx="6889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上：单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成像传感器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左下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条带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传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感器；右：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阵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列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传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87553"/>
            <a:ext cx="43859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0520" algn="l"/>
              </a:tabLst>
            </a:pP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lang="en-US" b="1" spc="-335" dirty="0"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章	</a:t>
            </a: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数字图像基础</a:t>
            </a:r>
            <a:endParaRPr b="1" spc="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391" y="1499107"/>
            <a:ext cx="419227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lvl="1" indent="-915035">
              <a:lnSpc>
                <a:spcPct val="100000"/>
              </a:lnSpc>
              <a:spcBef>
                <a:spcPts val="105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视觉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知要素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光和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磁波谱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图像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知和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获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图像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样和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5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像素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的基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关系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2.3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图像感知和获取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503679"/>
            <a:ext cx="525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单个传感器通过运动来生成二维图像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4067" y="2642954"/>
            <a:ext cx="4644737" cy="305480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24533" y="2602229"/>
            <a:ext cx="2413000" cy="2099310"/>
          </a:xfrm>
          <a:custGeom>
            <a:avLst/>
            <a:gdLst/>
            <a:ahLst/>
            <a:cxnLst/>
            <a:rect l="l" t="t" r="r" b="b"/>
            <a:pathLst>
              <a:path w="2413000" h="2099310">
                <a:moveTo>
                  <a:pt x="0" y="299974"/>
                </a:moveTo>
                <a:lnTo>
                  <a:pt x="3927" y="251331"/>
                </a:lnTo>
                <a:lnTo>
                  <a:pt x="15298" y="205183"/>
                </a:lnTo>
                <a:lnTo>
                  <a:pt x="33494" y="162146"/>
                </a:lnTo>
                <a:lnTo>
                  <a:pt x="57895" y="122840"/>
                </a:lnTo>
                <a:lnTo>
                  <a:pt x="87884" y="87884"/>
                </a:lnTo>
                <a:lnTo>
                  <a:pt x="122840" y="57895"/>
                </a:lnTo>
                <a:lnTo>
                  <a:pt x="162146" y="33494"/>
                </a:lnTo>
                <a:lnTo>
                  <a:pt x="205183" y="15298"/>
                </a:lnTo>
                <a:lnTo>
                  <a:pt x="251331" y="3927"/>
                </a:lnTo>
                <a:lnTo>
                  <a:pt x="299974" y="0"/>
                </a:lnTo>
                <a:lnTo>
                  <a:pt x="1407286" y="0"/>
                </a:lnTo>
                <a:lnTo>
                  <a:pt x="2010410" y="0"/>
                </a:lnTo>
                <a:lnTo>
                  <a:pt x="2112517" y="0"/>
                </a:lnTo>
                <a:lnTo>
                  <a:pt x="2161160" y="3927"/>
                </a:lnTo>
                <a:lnTo>
                  <a:pt x="2207308" y="15298"/>
                </a:lnTo>
                <a:lnTo>
                  <a:pt x="2250345" y="33494"/>
                </a:lnTo>
                <a:lnTo>
                  <a:pt x="2289651" y="57895"/>
                </a:lnTo>
                <a:lnTo>
                  <a:pt x="2324607" y="87884"/>
                </a:lnTo>
                <a:lnTo>
                  <a:pt x="2354596" y="122840"/>
                </a:lnTo>
                <a:lnTo>
                  <a:pt x="2378997" y="162146"/>
                </a:lnTo>
                <a:lnTo>
                  <a:pt x="2397193" y="205183"/>
                </a:lnTo>
                <a:lnTo>
                  <a:pt x="2408564" y="251331"/>
                </a:lnTo>
                <a:lnTo>
                  <a:pt x="2412491" y="299974"/>
                </a:lnTo>
                <a:lnTo>
                  <a:pt x="2412491" y="1049909"/>
                </a:lnTo>
                <a:lnTo>
                  <a:pt x="2412491" y="1499870"/>
                </a:lnTo>
                <a:lnTo>
                  <a:pt x="2408564" y="1548512"/>
                </a:lnTo>
                <a:lnTo>
                  <a:pt x="2397193" y="1594660"/>
                </a:lnTo>
                <a:lnTo>
                  <a:pt x="2378997" y="1637697"/>
                </a:lnTo>
                <a:lnTo>
                  <a:pt x="2354596" y="1677003"/>
                </a:lnTo>
                <a:lnTo>
                  <a:pt x="2324607" y="1711960"/>
                </a:lnTo>
                <a:lnTo>
                  <a:pt x="2289651" y="1741948"/>
                </a:lnTo>
                <a:lnTo>
                  <a:pt x="2250345" y="1766349"/>
                </a:lnTo>
                <a:lnTo>
                  <a:pt x="2207308" y="1784545"/>
                </a:lnTo>
                <a:lnTo>
                  <a:pt x="2161160" y="1795916"/>
                </a:lnTo>
                <a:lnTo>
                  <a:pt x="2112517" y="1799844"/>
                </a:lnTo>
                <a:lnTo>
                  <a:pt x="2010410" y="1799844"/>
                </a:lnTo>
                <a:lnTo>
                  <a:pt x="2305812" y="2099183"/>
                </a:lnTo>
                <a:lnTo>
                  <a:pt x="1407286" y="1799844"/>
                </a:lnTo>
                <a:lnTo>
                  <a:pt x="299974" y="1799844"/>
                </a:lnTo>
                <a:lnTo>
                  <a:pt x="251331" y="1795916"/>
                </a:lnTo>
                <a:lnTo>
                  <a:pt x="205183" y="1784545"/>
                </a:lnTo>
                <a:lnTo>
                  <a:pt x="162146" y="1766349"/>
                </a:lnTo>
                <a:lnTo>
                  <a:pt x="122840" y="1741948"/>
                </a:lnTo>
                <a:lnTo>
                  <a:pt x="87884" y="1711960"/>
                </a:lnTo>
                <a:lnTo>
                  <a:pt x="57895" y="1677003"/>
                </a:lnTo>
                <a:lnTo>
                  <a:pt x="33494" y="1637697"/>
                </a:lnTo>
                <a:lnTo>
                  <a:pt x="15298" y="1594660"/>
                </a:lnTo>
                <a:lnTo>
                  <a:pt x="3927" y="1548512"/>
                </a:lnTo>
                <a:lnTo>
                  <a:pt x="0" y="1499870"/>
                </a:lnTo>
                <a:lnTo>
                  <a:pt x="0" y="1049909"/>
                </a:lnTo>
                <a:lnTo>
                  <a:pt x="0" y="29997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90269" y="2730245"/>
            <a:ext cx="206184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胶片每旋转一个增 量且传感器完整地 从左到右线性移动 一次，输出图像的 </a:t>
            </a:r>
            <a:r>
              <a:rPr sz="200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一行。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391" y="1503679"/>
            <a:ext cx="372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使用条带传感器获取图像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2.3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图像感知和获取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367027" y="2023872"/>
            <a:ext cx="6740518" cy="42442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1718" y="4437126"/>
            <a:ext cx="3683635" cy="2197735"/>
          </a:xfrm>
          <a:custGeom>
            <a:avLst/>
            <a:gdLst/>
            <a:ahLst/>
            <a:cxnLst/>
            <a:rect l="l" t="t" r="r" b="b"/>
            <a:pathLst>
              <a:path w="3683635" h="2197734">
                <a:moveTo>
                  <a:pt x="0" y="366268"/>
                </a:moveTo>
                <a:lnTo>
                  <a:pt x="2853" y="320318"/>
                </a:lnTo>
                <a:lnTo>
                  <a:pt x="11186" y="276074"/>
                </a:lnTo>
                <a:lnTo>
                  <a:pt x="24653" y="233877"/>
                </a:lnTo>
                <a:lnTo>
                  <a:pt x="42914" y="194071"/>
                </a:lnTo>
                <a:lnTo>
                  <a:pt x="65623" y="156999"/>
                </a:lnTo>
                <a:lnTo>
                  <a:pt x="92438" y="123004"/>
                </a:lnTo>
                <a:lnTo>
                  <a:pt x="123016" y="92428"/>
                </a:lnTo>
                <a:lnTo>
                  <a:pt x="157013" y="65615"/>
                </a:lnTo>
                <a:lnTo>
                  <a:pt x="194087" y="42908"/>
                </a:lnTo>
                <a:lnTo>
                  <a:pt x="233893" y="24650"/>
                </a:lnTo>
                <a:lnTo>
                  <a:pt x="276090" y="11184"/>
                </a:lnTo>
                <a:lnTo>
                  <a:pt x="320333" y="2853"/>
                </a:lnTo>
                <a:lnTo>
                  <a:pt x="366280" y="0"/>
                </a:lnTo>
                <a:lnTo>
                  <a:pt x="1954021" y="0"/>
                </a:lnTo>
                <a:lnTo>
                  <a:pt x="2791460" y="0"/>
                </a:lnTo>
                <a:lnTo>
                  <a:pt x="2983484" y="0"/>
                </a:lnTo>
                <a:lnTo>
                  <a:pt x="3029433" y="2853"/>
                </a:lnTo>
                <a:lnTo>
                  <a:pt x="3073677" y="11184"/>
                </a:lnTo>
                <a:lnTo>
                  <a:pt x="3115874" y="24650"/>
                </a:lnTo>
                <a:lnTo>
                  <a:pt x="3155680" y="42908"/>
                </a:lnTo>
                <a:lnTo>
                  <a:pt x="3192752" y="65615"/>
                </a:lnTo>
                <a:lnTo>
                  <a:pt x="3226747" y="92428"/>
                </a:lnTo>
                <a:lnTo>
                  <a:pt x="3257323" y="123004"/>
                </a:lnTo>
                <a:lnTo>
                  <a:pt x="3284136" y="156999"/>
                </a:lnTo>
                <a:lnTo>
                  <a:pt x="3306843" y="194071"/>
                </a:lnTo>
                <a:lnTo>
                  <a:pt x="3325101" y="233877"/>
                </a:lnTo>
                <a:lnTo>
                  <a:pt x="3338567" y="276074"/>
                </a:lnTo>
                <a:lnTo>
                  <a:pt x="3346898" y="320318"/>
                </a:lnTo>
                <a:lnTo>
                  <a:pt x="3349752" y="366268"/>
                </a:lnTo>
                <a:lnTo>
                  <a:pt x="3349752" y="1281938"/>
                </a:lnTo>
                <a:lnTo>
                  <a:pt x="3683507" y="1550263"/>
                </a:lnTo>
                <a:lnTo>
                  <a:pt x="3349752" y="1831339"/>
                </a:lnTo>
                <a:lnTo>
                  <a:pt x="3346898" y="1877274"/>
                </a:lnTo>
                <a:lnTo>
                  <a:pt x="3338567" y="1921517"/>
                </a:lnTo>
                <a:lnTo>
                  <a:pt x="3325101" y="1963714"/>
                </a:lnTo>
                <a:lnTo>
                  <a:pt x="3306843" y="2003520"/>
                </a:lnTo>
                <a:lnTo>
                  <a:pt x="3284136" y="2040594"/>
                </a:lnTo>
                <a:lnTo>
                  <a:pt x="3257323" y="2074591"/>
                </a:lnTo>
                <a:lnTo>
                  <a:pt x="3226747" y="2105169"/>
                </a:lnTo>
                <a:lnTo>
                  <a:pt x="3192752" y="2131984"/>
                </a:lnTo>
                <a:lnTo>
                  <a:pt x="3155680" y="2154693"/>
                </a:lnTo>
                <a:lnTo>
                  <a:pt x="3115874" y="2172954"/>
                </a:lnTo>
                <a:lnTo>
                  <a:pt x="3073677" y="2186421"/>
                </a:lnTo>
                <a:lnTo>
                  <a:pt x="3029433" y="2194754"/>
                </a:lnTo>
                <a:lnTo>
                  <a:pt x="2983484" y="2197608"/>
                </a:lnTo>
                <a:lnTo>
                  <a:pt x="2791460" y="2197608"/>
                </a:lnTo>
                <a:lnTo>
                  <a:pt x="1954021" y="2197608"/>
                </a:lnTo>
                <a:lnTo>
                  <a:pt x="366280" y="2197608"/>
                </a:lnTo>
                <a:lnTo>
                  <a:pt x="320333" y="2194754"/>
                </a:lnTo>
                <a:lnTo>
                  <a:pt x="276090" y="2186421"/>
                </a:lnTo>
                <a:lnTo>
                  <a:pt x="233893" y="2172954"/>
                </a:lnTo>
                <a:lnTo>
                  <a:pt x="194087" y="2154693"/>
                </a:lnTo>
                <a:lnTo>
                  <a:pt x="157013" y="2131984"/>
                </a:lnTo>
                <a:lnTo>
                  <a:pt x="123016" y="2105169"/>
                </a:lnTo>
                <a:lnTo>
                  <a:pt x="92438" y="2074591"/>
                </a:lnTo>
                <a:lnTo>
                  <a:pt x="65623" y="2040594"/>
                </a:lnTo>
                <a:lnTo>
                  <a:pt x="42914" y="2003520"/>
                </a:lnTo>
                <a:lnTo>
                  <a:pt x="24653" y="1963714"/>
                </a:lnTo>
                <a:lnTo>
                  <a:pt x="11186" y="1921517"/>
                </a:lnTo>
                <a:lnTo>
                  <a:pt x="2853" y="1877274"/>
                </a:lnTo>
                <a:lnTo>
                  <a:pt x="0" y="1831327"/>
                </a:lnTo>
                <a:lnTo>
                  <a:pt x="0" y="1281938"/>
                </a:lnTo>
                <a:lnTo>
                  <a:pt x="0" y="36626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6680" y="4585538"/>
            <a:ext cx="2826385" cy="1917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200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（上图）使</a:t>
            </a:r>
            <a:r>
              <a:rPr sz="2000" spc="5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000" spc="-1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000" spc="5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个线性 </a:t>
            </a:r>
            <a:r>
              <a:rPr sz="200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传感器带获取图像，如平 </a:t>
            </a:r>
            <a:r>
              <a:rPr sz="200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板扫描仪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715" algn="just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200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（右图）使用</a:t>
            </a:r>
            <a:r>
              <a:rPr sz="2000" spc="-15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00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个环形 </a:t>
            </a:r>
            <a:r>
              <a:rPr sz="200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传感器带获</a:t>
            </a:r>
            <a:r>
              <a:rPr sz="2000" spc="5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sz="200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图像，如</a:t>
            </a:r>
            <a:r>
              <a:rPr sz="2000" spc="-1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CT </a:t>
            </a:r>
            <a:r>
              <a:rPr sz="200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000" spc="5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MRI</a:t>
            </a:r>
            <a:r>
              <a:rPr sz="200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成像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2.3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图像感知和获取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1491" y="1419225"/>
            <a:ext cx="3952240" cy="198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阵列成像传感器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CCD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英文全称：</a:t>
            </a:r>
            <a:r>
              <a:rPr sz="2000" dirty="0">
                <a:latin typeface="Arial" panose="020B0604020202020204"/>
                <a:cs typeface="Arial" panose="020B0604020202020204"/>
              </a:rPr>
              <a:t>Charge-coupled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Device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中文全称：电荷耦合元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2401" y="4761738"/>
            <a:ext cx="3046730" cy="967740"/>
          </a:xfrm>
          <a:custGeom>
            <a:avLst/>
            <a:gdLst/>
            <a:ahLst/>
            <a:cxnLst/>
            <a:rect l="l" t="t" r="r" b="b"/>
            <a:pathLst>
              <a:path w="3046729" h="967739">
                <a:moveTo>
                  <a:pt x="0" y="161289"/>
                </a:moveTo>
                <a:lnTo>
                  <a:pt x="5764" y="118430"/>
                </a:lnTo>
                <a:lnTo>
                  <a:pt x="22032" y="79906"/>
                </a:lnTo>
                <a:lnTo>
                  <a:pt x="47259" y="47259"/>
                </a:lnTo>
                <a:lnTo>
                  <a:pt x="79906" y="22032"/>
                </a:lnTo>
                <a:lnTo>
                  <a:pt x="118430" y="5764"/>
                </a:lnTo>
                <a:lnTo>
                  <a:pt x="161290" y="0"/>
                </a:lnTo>
                <a:lnTo>
                  <a:pt x="1596644" y="0"/>
                </a:lnTo>
                <a:lnTo>
                  <a:pt x="2280920" y="0"/>
                </a:lnTo>
                <a:lnTo>
                  <a:pt x="2575814" y="0"/>
                </a:lnTo>
                <a:lnTo>
                  <a:pt x="2618673" y="5764"/>
                </a:lnTo>
                <a:lnTo>
                  <a:pt x="2657197" y="22032"/>
                </a:lnTo>
                <a:lnTo>
                  <a:pt x="2689844" y="47259"/>
                </a:lnTo>
                <a:lnTo>
                  <a:pt x="2715071" y="79906"/>
                </a:lnTo>
                <a:lnTo>
                  <a:pt x="2731339" y="118430"/>
                </a:lnTo>
                <a:lnTo>
                  <a:pt x="2737104" y="161289"/>
                </a:lnTo>
                <a:lnTo>
                  <a:pt x="2737104" y="564515"/>
                </a:lnTo>
                <a:lnTo>
                  <a:pt x="3046603" y="687578"/>
                </a:lnTo>
                <a:lnTo>
                  <a:pt x="2737104" y="806450"/>
                </a:lnTo>
                <a:lnTo>
                  <a:pt x="2731339" y="849327"/>
                </a:lnTo>
                <a:lnTo>
                  <a:pt x="2715071" y="887856"/>
                </a:lnTo>
                <a:lnTo>
                  <a:pt x="2689844" y="920499"/>
                </a:lnTo>
                <a:lnTo>
                  <a:pt x="2657197" y="945719"/>
                </a:lnTo>
                <a:lnTo>
                  <a:pt x="2618673" y="961978"/>
                </a:lnTo>
                <a:lnTo>
                  <a:pt x="2575814" y="967740"/>
                </a:lnTo>
                <a:lnTo>
                  <a:pt x="2280920" y="967740"/>
                </a:lnTo>
                <a:lnTo>
                  <a:pt x="1596644" y="967740"/>
                </a:lnTo>
                <a:lnTo>
                  <a:pt x="161290" y="967740"/>
                </a:lnTo>
                <a:lnTo>
                  <a:pt x="118430" y="961978"/>
                </a:lnTo>
                <a:lnTo>
                  <a:pt x="79906" y="945719"/>
                </a:lnTo>
                <a:lnTo>
                  <a:pt x="47259" y="920499"/>
                </a:lnTo>
                <a:lnTo>
                  <a:pt x="22032" y="887856"/>
                </a:lnTo>
                <a:lnTo>
                  <a:pt x="5764" y="849327"/>
                </a:lnTo>
                <a:lnTo>
                  <a:pt x="0" y="806450"/>
                </a:lnTo>
                <a:lnTo>
                  <a:pt x="0" y="564515"/>
                </a:lnTo>
                <a:lnTo>
                  <a:pt x="0" y="16128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17877" y="4851654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不需要扫描，就 能形成二维图像。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58917" y="1952244"/>
            <a:ext cx="3790949" cy="3848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2.3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图像感知和获取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352099" y="2066083"/>
            <a:ext cx="6430567" cy="31465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9391" y="1503679"/>
            <a:ext cx="4008120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数字图像获取过程的一个例子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129665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(a)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5085" y="4391405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(c)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9255" y="4391405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(d)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5998" y="4391405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(e)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592" y="5284673"/>
            <a:ext cx="7936230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72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(b)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能量源；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场景元素；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成像系统；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(d)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场景到图像平面的投影；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(e)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数字化后的图像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2.3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图像感知和获取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315972" y="4962525"/>
            <a:ext cx="550545" cy="236220"/>
          </a:xfrm>
          <a:custGeom>
            <a:avLst/>
            <a:gdLst/>
            <a:ahLst/>
            <a:cxnLst/>
            <a:rect l="l" t="t" r="r" b="b"/>
            <a:pathLst>
              <a:path w="550544" h="236220">
                <a:moveTo>
                  <a:pt x="474979" y="0"/>
                </a:moveTo>
                <a:lnTo>
                  <a:pt x="471550" y="9651"/>
                </a:lnTo>
                <a:lnTo>
                  <a:pt x="485245" y="15557"/>
                </a:lnTo>
                <a:lnTo>
                  <a:pt x="496998" y="23749"/>
                </a:lnTo>
                <a:lnTo>
                  <a:pt x="520825" y="61777"/>
                </a:lnTo>
                <a:lnTo>
                  <a:pt x="528701" y="116712"/>
                </a:lnTo>
                <a:lnTo>
                  <a:pt x="527821" y="137550"/>
                </a:lnTo>
                <a:lnTo>
                  <a:pt x="514730" y="188468"/>
                </a:lnTo>
                <a:lnTo>
                  <a:pt x="485388" y="220257"/>
                </a:lnTo>
                <a:lnTo>
                  <a:pt x="471931" y="226187"/>
                </a:lnTo>
                <a:lnTo>
                  <a:pt x="474979" y="235838"/>
                </a:lnTo>
                <a:lnTo>
                  <a:pt x="520021" y="208996"/>
                </a:lnTo>
                <a:lnTo>
                  <a:pt x="545306" y="159607"/>
                </a:lnTo>
                <a:lnTo>
                  <a:pt x="550163" y="117982"/>
                </a:lnTo>
                <a:lnTo>
                  <a:pt x="548949" y="96408"/>
                </a:lnTo>
                <a:lnTo>
                  <a:pt x="539234" y="58118"/>
                </a:lnTo>
                <a:lnTo>
                  <a:pt x="507047" y="15176"/>
                </a:lnTo>
                <a:lnTo>
                  <a:pt x="492049" y="6219"/>
                </a:lnTo>
                <a:lnTo>
                  <a:pt x="474979" y="0"/>
                </a:lnTo>
                <a:close/>
              </a:path>
              <a:path w="550544" h="236220">
                <a:moveTo>
                  <a:pt x="75183" y="0"/>
                </a:moveTo>
                <a:lnTo>
                  <a:pt x="30321" y="26896"/>
                </a:lnTo>
                <a:lnTo>
                  <a:pt x="4873" y="76454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416"/>
                </a:lnTo>
                <a:lnTo>
                  <a:pt x="21589" y="116712"/>
                </a:lnTo>
                <a:lnTo>
                  <a:pt x="22451" y="96639"/>
                </a:lnTo>
                <a:lnTo>
                  <a:pt x="35559" y="46989"/>
                </a:lnTo>
                <a:lnTo>
                  <a:pt x="64992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72360" y="5419725"/>
            <a:ext cx="548640" cy="236220"/>
          </a:xfrm>
          <a:custGeom>
            <a:avLst/>
            <a:gdLst/>
            <a:ahLst/>
            <a:cxnLst/>
            <a:rect l="l" t="t" r="r" b="b"/>
            <a:pathLst>
              <a:path w="548639" h="236220">
                <a:moveTo>
                  <a:pt x="473456" y="0"/>
                </a:moveTo>
                <a:lnTo>
                  <a:pt x="470026" y="9652"/>
                </a:lnTo>
                <a:lnTo>
                  <a:pt x="483721" y="15557"/>
                </a:lnTo>
                <a:lnTo>
                  <a:pt x="495474" y="23748"/>
                </a:lnTo>
                <a:lnTo>
                  <a:pt x="519301" y="61777"/>
                </a:lnTo>
                <a:lnTo>
                  <a:pt x="527176" y="116712"/>
                </a:lnTo>
                <a:lnTo>
                  <a:pt x="526297" y="137547"/>
                </a:lnTo>
                <a:lnTo>
                  <a:pt x="513206" y="188455"/>
                </a:lnTo>
                <a:lnTo>
                  <a:pt x="483864" y="220284"/>
                </a:lnTo>
                <a:lnTo>
                  <a:pt x="470407" y="226237"/>
                </a:lnTo>
                <a:lnTo>
                  <a:pt x="473456" y="235800"/>
                </a:lnTo>
                <a:lnTo>
                  <a:pt x="518497" y="209042"/>
                </a:lnTo>
                <a:lnTo>
                  <a:pt x="543782" y="159626"/>
                </a:lnTo>
                <a:lnTo>
                  <a:pt x="548639" y="117983"/>
                </a:lnTo>
                <a:lnTo>
                  <a:pt x="547425" y="96408"/>
                </a:lnTo>
                <a:lnTo>
                  <a:pt x="537710" y="58118"/>
                </a:lnTo>
                <a:lnTo>
                  <a:pt x="505523" y="15176"/>
                </a:lnTo>
                <a:lnTo>
                  <a:pt x="490525" y="6219"/>
                </a:lnTo>
                <a:lnTo>
                  <a:pt x="473456" y="0"/>
                </a:lnTo>
                <a:close/>
              </a:path>
              <a:path w="548639" h="236220">
                <a:moveTo>
                  <a:pt x="75183" y="0"/>
                </a:moveTo>
                <a:lnTo>
                  <a:pt x="30321" y="26896"/>
                </a:lnTo>
                <a:lnTo>
                  <a:pt x="4873" y="76453"/>
                </a:lnTo>
                <a:lnTo>
                  <a:pt x="0" y="117983"/>
                </a:lnTo>
                <a:lnTo>
                  <a:pt x="1214" y="139634"/>
                </a:lnTo>
                <a:lnTo>
                  <a:pt x="10929" y="177951"/>
                </a:lnTo>
                <a:lnTo>
                  <a:pt x="43068" y="220721"/>
                </a:lnTo>
                <a:lnTo>
                  <a:pt x="75183" y="235800"/>
                </a:lnTo>
                <a:lnTo>
                  <a:pt x="78231" y="226237"/>
                </a:lnTo>
                <a:lnTo>
                  <a:pt x="64777" y="220284"/>
                </a:lnTo>
                <a:lnTo>
                  <a:pt x="53181" y="212004"/>
                </a:lnTo>
                <a:lnTo>
                  <a:pt x="29412" y="173400"/>
                </a:lnTo>
                <a:lnTo>
                  <a:pt x="21589" y="116712"/>
                </a:lnTo>
                <a:lnTo>
                  <a:pt x="22451" y="96639"/>
                </a:lnTo>
                <a:lnTo>
                  <a:pt x="35559" y="46990"/>
                </a:lnTo>
                <a:lnTo>
                  <a:pt x="64992" y="15557"/>
                </a:lnTo>
                <a:lnTo>
                  <a:pt x="78612" y="9652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18817" y="4735452"/>
            <a:ext cx="173164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1240790" algn="l"/>
              </a:tabLst>
            </a:pPr>
            <a:r>
              <a:rPr sz="2000" dirty="0">
                <a:latin typeface="Cambria Math" panose="02040503050406030204"/>
                <a:cs typeface="Cambria Math" panose="02040503050406030204"/>
              </a:rPr>
              <a:t>0 &lt; 𝑖 </a:t>
            </a:r>
            <a:r>
              <a:rPr sz="2000" spc="25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000" spc="30" dirty="0">
                <a:latin typeface="Cambria Math" panose="02040503050406030204"/>
                <a:cs typeface="Cambria Math" panose="02040503050406030204"/>
              </a:rPr>
              <a:t>𝑥,</a:t>
            </a:r>
            <a:r>
              <a:rPr sz="2000" spc="-11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𝑦	&lt;</a:t>
            </a:r>
            <a:r>
              <a:rPr sz="2000" spc="1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∞</a:t>
            </a:r>
            <a:endParaRPr sz="2000">
              <a:latin typeface="Cambria Math" panose="02040503050406030204"/>
              <a:cs typeface="Cambria Math" panose="02040503050406030204"/>
            </a:endParaRPr>
          </a:p>
          <a:p>
            <a:pPr marL="30480">
              <a:lnSpc>
                <a:spcPct val="100000"/>
              </a:lnSpc>
              <a:spcBef>
                <a:spcPts val="1200"/>
              </a:spcBef>
              <a:tabLst>
                <a:tab pos="1296035" algn="l"/>
              </a:tabLst>
            </a:pPr>
            <a:r>
              <a:rPr sz="2000" dirty="0">
                <a:latin typeface="Cambria Math" panose="02040503050406030204"/>
                <a:cs typeface="Cambria Math" panose="02040503050406030204"/>
              </a:rPr>
              <a:t>0 &lt; 𝑟 </a:t>
            </a:r>
            <a:r>
              <a:rPr sz="2000" spc="229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000" spc="25" dirty="0">
                <a:latin typeface="Cambria Math" panose="02040503050406030204"/>
                <a:cs typeface="Cambria Math" panose="02040503050406030204"/>
              </a:rPr>
              <a:t>𝑥,</a:t>
            </a:r>
            <a:r>
              <a:rPr sz="2000" spc="-11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𝑦	&lt;</a:t>
            </a:r>
            <a:r>
              <a:rPr sz="2000" spc="3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1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391" y="1250145"/>
            <a:ext cx="7052309" cy="355981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简单的图像形成模型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60425">
              <a:lnSpc>
                <a:spcPct val="100000"/>
              </a:lnSpc>
              <a:spcBef>
                <a:spcPts val="1290"/>
              </a:spcBef>
            </a:pPr>
            <a:r>
              <a:rPr sz="2450" i="1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5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7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i="1" spc="7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50" spc="7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6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50" spc="6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15" dirty="0">
                <a:latin typeface="Symbol" panose="05050102010706020507"/>
                <a:cs typeface="Symbol" panose="05050102010706020507"/>
              </a:rPr>
              <a:t></a:t>
            </a:r>
            <a:r>
              <a:rPr sz="245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8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50" spc="8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i="1" spc="8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50" spc="8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6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50" spc="6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10" dirty="0">
                <a:latin typeface="Symbol" panose="05050102010706020507"/>
                <a:cs typeface="Symbol" panose="05050102010706020507"/>
              </a:rPr>
              <a:t></a:t>
            </a:r>
            <a:r>
              <a:rPr sz="2450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1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50" spc="1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i="1" spc="1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50" spc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6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50" spc="60" dirty="0">
                <a:latin typeface="Times New Roman" panose="02020603050405020304"/>
                <a:cs typeface="Times New Roman" panose="02020603050405020304"/>
              </a:rPr>
              <a:t>)</a:t>
            </a: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75260">
              <a:lnSpc>
                <a:spcPct val="100000"/>
              </a:lnSpc>
              <a:spcBef>
                <a:spcPts val="885"/>
              </a:spcBef>
            </a:pP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2450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450" spc="3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4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0425">
              <a:lnSpc>
                <a:spcPct val="100000"/>
              </a:lnSpc>
              <a:spcBef>
                <a:spcPts val="930"/>
              </a:spcBef>
            </a:pPr>
            <a:r>
              <a:rPr sz="2450" i="1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5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7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i="1" spc="7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50" spc="7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3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50" spc="3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50" dirty="0">
                <a:latin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像</a:t>
            </a:r>
            <a:r>
              <a:rPr sz="2450" dirty="0">
                <a:latin typeface="宋体" panose="02010600030101010101" pitchFamily="2" charset="-122"/>
                <a:cs typeface="宋体" panose="02010600030101010101" pitchFamily="2" charset="-122"/>
              </a:rPr>
              <a:t>幅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r>
              <a:rPr sz="2450" spc="-4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450" spc="30" dirty="0">
                <a:latin typeface="宋体" panose="02010600030101010101" pitchFamily="2" charset="-122"/>
                <a:cs typeface="宋体" panose="02010600030101010101" pitchFamily="2" charset="-122"/>
              </a:rPr>
              <a:t>布</a:t>
            </a:r>
            <a:endParaRPr sz="24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91210">
              <a:lnSpc>
                <a:spcPct val="100000"/>
              </a:lnSpc>
              <a:spcBef>
                <a:spcPts val="890"/>
              </a:spcBef>
            </a:pPr>
            <a:r>
              <a:rPr sz="2450" i="1" spc="8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50" spc="8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i="1" spc="8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50" spc="8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3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50" spc="3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50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射</a:t>
            </a:r>
            <a:r>
              <a:rPr sz="2450" dirty="0">
                <a:latin typeface="宋体" panose="02010600030101010101" pitchFamily="2" charset="-122"/>
                <a:cs typeface="宋体" panose="02010600030101010101" pitchFamily="2" charset="-122"/>
              </a:rPr>
              <a:t>场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450" spc="-45" dirty="0">
                <a:latin typeface="宋体" panose="02010600030101010101" pitchFamily="2" charset="-122"/>
                <a:cs typeface="宋体" panose="02010600030101010101" pitchFamily="2" charset="-122"/>
              </a:rPr>
              <a:t>布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，取</a:t>
            </a:r>
            <a:r>
              <a:rPr sz="2450" dirty="0"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2450" spc="330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照</a:t>
            </a:r>
            <a:r>
              <a:rPr sz="2450" dirty="0">
                <a:latin typeface="宋体" panose="02010600030101010101" pitchFamily="2" charset="-122"/>
                <a:cs typeface="宋体" panose="02010600030101010101" pitchFamily="2" charset="-122"/>
              </a:rPr>
              <a:t>射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2450" dirty="0">
                <a:latin typeface="宋体" panose="02010600030101010101" pitchFamily="2" charset="-122"/>
                <a:cs typeface="宋体" panose="02010600030101010101" pitchFamily="2" charset="-122"/>
              </a:rPr>
              <a:t>特</a:t>
            </a:r>
            <a:r>
              <a:rPr sz="2450" spc="30" dirty="0"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endParaRPr sz="24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01370">
              <a:lnSpc>
                <a:spcPct val="100000"/>
              </a:lnSpc>
              <a:spcBef>
                <a:spcPts val="885"/>
              </a:spcBef>
            </a:pPr>
            <a:r>
              <a:rPr sz="2450" i="1" spc="1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50" spc="1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i="1" spc="1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50" spc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5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3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50" spc="3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50" dirty="0"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射</a:t>
            </a:r>
            <a:r>
              <a:rPr sz="2450" dirty="0">
                <a:latin typeface="宋体" panose="02010600030101010101" pitchFamily="2" charset="-122"/>
                <a:cs typeface="宋体" panose="02010600030101010101" pitchFamily="2" charset="-122"/>
              </a:rPr>
              <a:t>系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450" spc="-4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450" spc="170" dirty="0">
                <a:latin typeface="宋体" panose="02010600030101010101" pitchFamily="2" charset="-122"/>
                <a:cs typeface="宋体" panose="02010600030101010101" pitchFamily="2" charset="-122"/>
              </a:rPr>
              <a:t>布</a:t>
            </a:r>
            <a:r>
              <a:rPr sz="2450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50" spc="-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sz="2450" dirty="0"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2450" dirty="0"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像</a:t>
            </a:r>
            <a:r>
              <a:rPr sz="2450" spc="-45" dirty="0">
                <a:latin typeface="宋体" panose="02010600030101010101" pitchFamily="2" charset="-122"/>
                <a:cs typeface="宋体" panose="02010600030101010101" pitchFamily="2" charset="-122"/>
              </a:rPr>
              <a:t>物</a:t>
            </a:r>
            <a:r>
              <a:rPr sz="2450" spc="5" dirty="0">
                <a:latin typeface="宋体" panose="02010600030101010101" pitchFamily="2" charset="-122"/>
                <a:cs typeface="宋体" panose="02010600030101010101" pitchFamily="2" charset="-122"/>
              </a:rPr>
              <a:t>体的</a:t>
            </a:r>
            <a:r>
              <a:rPr sz="2450" dirty="0">
                <a:latin typeface="宋体" panose="02010600030101010101" pitchFamily="2" charset="-122"/>
                <a:cs typeface="宋体" panose="02010600030101010101" pitchFamily="2" charset="-122"/>
              </a:rPr>
              <a:t>特</a:t>
            </a:r>
            <a:r>
              <a:rPr sz="2450" spc="30" dirty="0"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endParaRPr sz="24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34080">
              <a:lnSpc>
                <a:spcPct val="100000"/>
              </a:lnSpc>
              <a:spcBef>
                <a:spcPts val="1745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黑天鹅绒: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0.01;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1329" y="4784140"/>
            <a:ext cx="1931670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不锈钢:</a:t>
            </a:r>
            <a:r>
              <a:rPr sz="20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0.65;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白墙平面:</a:t>
            </a:r>
            <a:r>
              <a:rPr sz="2000" spc="-8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0.80;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镀银器皿:</a:t>
            </a:r>
            <a:r>
              <a:rPr sz="2000" spc="-8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0.90;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白雪:</a:t>
            </a:r>
            <a:r>
              <a:rPr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0.93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87553"/>
            <a:ext cx="4385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0520" algn="l"/>
              </a:tabLst>
            </a:pP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b="1" spc="-335" dirty="0">
                <a:latin typeface="Microsoft JhengHei" panose="020B0604030504040204" charset="-120"/>
                <a:cs typeface="Microsoft JhengHei" panose="020B0604030504040204" charset="-120"/>
              </a:rPr>
              <a:t>2</a:t>
            </a: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章	</a:t>
            </a: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数字图像基础</a:t>
            </a:r>
            <a:endParaRPr b="1" spc="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391" y="1499107"/>
            <a:ext cx="419227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lvl="1" indent="-915035">
              <a:lnSpc>
                <a:spcPct val="100000"/>
              </a:lnSpc>
              <a:spcBef>
                <a:spcPts val="105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视觉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知要素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光和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磁波谱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图像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知和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获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图像</a:t>
            </a:r>
            <a:r>
              <a:rPr sz="32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sz="3200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样和</a:t>
            </a:r>
            <a:r>
              <a:rPr sz="32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3200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5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像素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的基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关系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2431" y="1516760"/>
            <a:ext cx="7806055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3556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基本概念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69900" marR="5080" indent="-457200">
              <a:lnSpc>
                <a:spcPct val="150000"/>
              </a:lnSpc>
              <a:spcBef>
                <a:spcPts val="580"/>
              </a:spcBef>
              <a:buClr>
                <a:srgbClr val="3399FF"/>
              </a:buClr>
              <a:buFont typeface="Arial" panose="020B0604020202020204"/>
              <a:buAutoNum type="arabicPeriod"/>
              <a:tabLst>
                <a:tab pos="469265" algn="l"/>
                <a:tab pos="4699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图像数字</a:t>
            </a:r>
            <a:r>
              <a:rPr sz="2400" b="1" spc="5" dirty="0">
                <a:latin typeface="Microsoft JhengHei" panose="020B0604030504040204" charset="-120"/>
                <a:cs typeface="Microsoft JhengHei" panose="020B0604030504040204" charset="-120"/>
              </a:rPr>
              <a:t>化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：将模拟图像经过离散化之后，得到用数字 表示的图像。图像的数字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包括取样和量化两个过程。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indent="-457200">
              <a:lnSpc>
                <a:spcPct val="100000"/>
              </a:lnSpc>
              <a:spcBef>
                <a:spcPts val="2015"/>
              </a:spcBef>
              <a:buClr>
                <a:srgbClr val="3399FF"/>
              </a:buClr>
              <a:buFont typeface="Arial" panose="020B0604020202020204"/>
              <a:buAutoNum type="arabicPeriod"/>
              <a:tabLst>
                <a:tab pos="469265" algn="l"/>
                <a:tab pos="469900" algn="l"/>
              </a:tabLst>
            </a:pPr>
            <a:r>
              <a:rPr sz="2400" b="1" spc="5" dirty="0">
                <a:latin typeface="Microsoft JhengHei" panose="020B0604030504040204" charset="-120"/>
                <a:cs typeface="Microsoft JhengHei" panose="020B0604030504040204" charset="-120"/>
              </a:rPr>
              <a:t>取样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：是将在空间上连续的图像转换成离散的采样点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（即像素）集的操作。即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spc="1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空间坐标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的离散化。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marR="7620" indent="-457200">
              <a:lnSpc>
                <a:spcPct val="150000"/>
              </a:lnSpc>
              <a:spcBef>
                <a:spcPts val="575"/>
              </a:spcBef>
              <a:buClr>
                <a:srgbClr val="3399FF"/>
              </a:buClr>
              <a:buFont typeface="Arial" panose="020B0604020202020204"/>
              <a:buAutoNum type="arabicPeriod" startAt="3"/>
              <a:tabLst>
                <a:tab pos="469265" algn="l"/>
                <a:tab pos="4699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量化：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把取样后所得的各像素的灰度值从模拟量到离散 量的转换称为图像灰度的量化。即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spc="1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灰度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的离散化。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02209"/>
            <a:ext cx="4346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z="4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/>
              <a:t>图</a:t>
            </a:r>
            <a:r>
              <a:rPr sz="4000" spc="10" dirty="0"/>
              <a:t>像</a:t>
            </a:r>
            <a:r>
              <a:rPr sz="4000" spc="-5" dirty="0"/>
              <a:t>取</a:t>
            </a:r>
            <a:r>
              <a:rPr sz="4000" spc="10" dirty="0"/>
              <a:t>样</a:t>
            </a:r>
            <a:r>
              <a:rPr sz="4000" spc="-5" dirty="0"/>
              <a:t>和量化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8733" y="6281115"/>
            <a:ext cx="221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Verdana" panose="020B0604030504040204"/>
                <a:cs typeface="Verdana" panose="020B0604030504040204"/>
              </a:rPr>
              <a:t>27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5950" y="1491516"/>
            <a:ext cx="5411646" cy="490071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351276" y="1631950"/>
            <a:ext cx="5133815" cy="2975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99534" y="4631893"/>
            <a:ext cx="308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(a)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2239" y="4631893"/>
            <a:ext cx="3244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(b)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148" y="5437428"/>
            <a:ext cx="4293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连续图像；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取样和量化后的结果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2054" y="2274570"/>
            <a:ext cx="2762250" cy="2056130"/>
          </a:xfrm>
          <a:custGeom>
            <a:avLst/>
            <a:gdLst/>
            <a:ahLst/>
            <a:cxnLst/>
            <a:rect l="l" t="t" r="r" b="b"/>
            <a:pathLst>
              <a:path w="2762250" h="2056129">
                <a:moveTo>
                  <a:pt x="0" y="0"/>
                </a:moveTo>
                <a:lnTo>
                  <a:pt x="1375283" y="0"/>
                </a:lnTo>
                <a:lnTo>
                  <a:pt x="1964689" y="0"/>
                </a:lnTo>
                <a:lnTo>
                  <a:pt x="2357628" y="0"/>
                </a:lnTo>
                <a:lnTo>
                  <a:pt x="2357628" y="1199260"/>
                </a:lnTo>
                <a:lnTo>
                  <a:pt x="2761741" y="1468881"/>
                </a:lnTo>
                <a:lnTo>
                  <a:pt x="2357628" y="1713229"/>
                </a:lnTo>
                <a:lnTo>
                  <a:pt x="2357628" y="2055875"/>
                </a:lnTo>
                <a:lnTo>
                  <a:pt x="1964689" y="2055875"/>
                </a:lnTo>
                <a:lnTo>
                  <a:pt x="1375283" y="2055875"/>
                </a:lnTo>
                <a:lnTo>
                  <a:pt x="0" y="2055875"/>
                </a:lnTo>
                <a:lnTo>
                  <a:pt x="0" y="1713229"/>
                </a:lnTo>
                <a:lnTo>
                  <a:pt x="0" y="119926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A2B1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0336" y="2316860"/>
            <a:ext cx="216408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数字图像的性质 在很大程度上取 决于取样和量化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中所用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样本数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b="1" spc="1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灰度级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614932"/>
            <a:ext cx="220853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3556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数字图像表示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2015"/>
              </a:spcBef>
              <a:tabLst>
                <a:tab pos="469900" algn="l"/>
              </a:tabLst>
            </a:pPr>
            <a:r>
              <a:rPr sz="2400" b="1" spc="-5" dirty="0">
                <a:solidFill>
                  <a:srgbClr val="3399FF"/>
                </a:solidFill>
                <a:latin typeface="Arial" panose="020B0604020202020204"/>
                <a:cs typeface="Arial" panose="020B0604020202020204"/>
              </a:rPr>
              <a:t>1.	</a:t>
            </a: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矩阵表示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" y="4102734"/>
            <a:ext cx="2320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spc="-10" dirty="0">
                <a:solidFill>
                  <a:srgbClr val="3399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b="1" spc="-5" dirty="0">
                <a:solidFill>
                  <a:srgbClr val="3399FF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400" b="1" dirty="0">
                <a:solidFill>
                  <a:srgbClr val="3399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传统表示形式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0072" y="3273957"/>
            <a:ext cx="11430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spc="5" dirty="0">
                <a:latin typeface="Symbol" panose="05050102010706020507"/>
                <a:cs typeface="Symbol" panose="05050102010706020507"/>
              </a:rPr>
              <a:t>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0073" y="3688256"/>
            <a:ext cx="11430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spc="5" dirty="0">
                <a:latin typeface="Symbol" panose="05050102010706020507"/>
                <a:cs typeface="Symbol" panose="05050102010706020507"/>
              </a:rPr>
              <a:t>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0072" y="2609664"/>
            <a:ext cx="114300" cy="7454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15"/>
              </a:spcBef>
            </a:pPr>
            <a:r>
              <a:rPr sz="1800" spc="5" dirty="0">
                <a:latin typeface="Symbol" panose="05050102010706020507"/>
                <a:cs typeface="Symbol" panose="05050102010706020507"/>
              </a:rPr>
              <a:t></a:t>
            </a:r>
            <a:endParaRPr sz="180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1745"/>
              </a:lnSpc>
            </a:pPr>
            <a:r>
              <a:rPr sz="1800" spc="5" dirty="0">
                <a:latin typeface="Symbol" panose="05050102010706020507"/>
                <a:cs typeface="Symbol" panose="05050102010706020507"/>
              </a:rPr>
              <a:t></a:t>
            </a:r>
            <a:endParaRPr sz="180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1950"/>
              </a:lnSpc>
            </a:pPr>
            <a:r>
              <a:rPr sz="1800" spc="5" dirty="0">
                <a:latin typeface="Symbol" panose="05050102010706020507"/>
                <a:cs typeface="Symbol" panose="05050102010706020507"/>
              </a:rPr>
              <a:t>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7461" y="3273957"/>
            <a:ext cx="11430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spc="5" dirty="0">
                <a:latin typeface="Symbol" panose="05050102010706020507"/>
                <a:cs typeface="Symbol" panose="05050102010706020507"/>
              </a:rPr>
              <a:t>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7461" y="3688256"/>
            <a:ext cx="11430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spc="5" dirty="0">
                <a:latin typeface="Symbol" panose="05050102010706020507"/>
                <a:cs typeface="Symbol" panose="05050102010706020507"/>
              </a:rPr>
              <a:t>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7461" y="2609663"/>
            <a:ext cx="114300" cy="523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15"/>
              </a:spcBef>
            </a:pPr>
            <a:r>
              <a:rPr sz="1800" spc="5" dirty="0">
                <a:latin typeface="Symbol" panose="05050102010706020507"/>
                <a:cs typeface="Symbol" panose="05050102010706020507"/>
              </a:rPr>
              <a:t></a:t>
            </a:r>
            <a:endParaRPr sz="180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1950"/>
              </a:lnSpc>
            </a:pPr>
            <a:r>
              <a:rPr sz="1800" spc="5" dirty="0">
                <a:latin typeface="Symbol" panose="05050102010706020507"/>
                <a:cs typeface="Symbol" panose="05050102010706020507"/>
              </a:rPr>
              <a:t>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8565" y="3632899"/>
            <a:ext cx="151130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800" i="1" spc="5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i="1" spc="4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1800" spc="-15" dirty="0">
                <a:latin typeface="Symbol" panose="05050102010706020507"/>
                <a:cs typeface="Symbol" panose="05050102010706020507"/>
              </a:rPr>
              <a:t>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1, </a:t>
            </a:r>
            <a:r>
              <a:rPr sz="1800" i="1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i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Symbol" panose="05050102010706020507"/>
                <a:cs typeface="Symbol" panose="05050102010706020507"/>
              </a:rPr>
              <a:t>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1)</a:t>
            </a:r>
            <a:r>
              <a:rPr sz="2700" spc="15" baseline="34000" dirty="0">
                <a:latin typeface="Symbol" panose="05050102010706020507"/>
                <a:cs typeface="Symbol" panose="05050102010706020507"/>
              </a:rPr>
              <a:t></a:t>
            </a:r>
            <a:endParaRPr sz="2700" baseline="34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7835" y="3632899"/>
            <a:ext cx="94615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i="1" spc="5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i="1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i="1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70" dirty="0">
                <a:latin typeface="Symbol" panose="05050102010706020507"/>
                <a:cs typeface="Symbol" panose="05050102010706020507"/>
              </a:rPr>
              <a:t>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1,1)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2061" y="3632899"/>
            <a:ext cx="117411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700" spc="7" baseline="34000" dirty="0">
                <a:latin typeface="Symbol" panose="05050102010706020507"/>
                <a:cs typeface="Symbol" panose="05050102010706020507"/>
              </a:rPr>
              <a:t></a:t>
            </a:r>
            <a:r>
              <a:rPr sz="2700" spc="7" baseline="3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5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i="1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1,0)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2710" y="2522439"/>
            <a:ext cx="967740" cy="7200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i="1" spc="5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(0, </a:t>
            </a:r>
            <a:r>
              <a:rPr sz="1800" i="1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i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1)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2385">
              <a:lnSpc>
                <a:spcPct val="100000"/>
              </a:lnSpc>
              <a:spcBef>
                <a:spcPts val="570"/>
              </a:spcBef>
            </a:pPr>
            <a:r>
              <a:rPr sz="1800" i="1" spc="5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(1, </a:t>
            </a:r>
            <a:r>
              <a:rPr sz="1800" i="1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i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1)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7158" y="2522439"/>
            <a:ext cx="547370" cy="7200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i="1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i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(0,1)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1750">
              <a:lnSpc>
                <a:spcPct val="100000"/>
              </a:lnSpc>
              <a:spcBef>
                <a:spcPts val="570"/>
              </a:spcBef>
            </a:pPr>
            <a:r>
              <a:rPr sz="1800" i="1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i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20" dirty="0">
                <a:latin typeface="Times New Roman" panose="02020603050405020304"/>
                <a:cs typeface="Times New Roman" panose="02020603050405020304"/>
              </a:rPr>
              <a:t>(1,1)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03844" y="2522439"/>
            <a:ext cx="588010" cy="7200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i="1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i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(0,0)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2385">
              <a:lnSpc>
                <a:spcPct val="100000"/>
              </a:lnSpc>
              <a:spcBef>
                <a:spcPts val="570"/>
              </a:spcBef>
            </a:pPr>
            <a:r>
              <a:rPr sz="1800" i="1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(1,0)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7712" y="3109201"/>
            <a:ext cx="101981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800" i="1" spc="5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i="1" spc="5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800" i="1" spc="4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800" spc="10" dirty="0">
                <a:latin typeface="Symbol" panose="05050102010706020507"/>
                <a:cs typeface="Symbol" panose="05050102010706020507"/>
              </a:rPr>
              <a:t></a:t>
            </a:r>
            <a:r>
              <a:rPr sz="1800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7" baseline="14000" dirty="0">
                <a:latin typeface="Symbol" panose="05050102010706020507"/>
                <a:cs typeface="Symbol" panose="05050102010706020507"/>
              </a:rPr>
              <a:t></a:t>
            </a:r>
            <a:endParaRPr sz="2700" baseline="14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8790" y="3644360"/>
            <a:ext cx="158750" cy="2832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spc="10" dirty="0">
                <a:latin typeface="Symbol" panose="05050102010706020507"/>
                <a:cs typeface="Symbol" panose="05050102010706020507"/>
              </a:rPr>
              <a:t>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5510" y="3297711"/>
            <a:ext cx="205740" cy="2832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spc="15" dirty="0">
                <a:latin typeface="Symbol" panose="05050102010706020507"/>
                <a:cs typeface="Symbol" panose="05050102010706020507"/>
              </a:rPr>
              <a:t>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58789" y="2951077"/>
            <a:ext cx="158750" cy="2832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spc="10" dirty="0">
                <a:latin typeface="Symbol" panose="05050102010706020507"/>
                <a:cs typeface="Symbol" panose="05050102010706020507"/>
              </a:rPr>
              <a:t>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58789" y="2603980"/>
            <a:ext cx="158750" cy="2832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spc="10" dirty="0">
                <a:latin typeface="Symbol" panose="05050102010706020507"/>
                <a:cs typeface="Symbol" panose="05050102010706020507"/>
              </a:rPr>
              <a:t>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76970" y="4649785"/>
            <a:ext cx="129539" cy="1126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5"/>
              </a:spcBef>
            </a:pPr>
            <a:r>
              <a:rPr sz="2100" spc="10" dirty="0">
                <a:latin typeface="Symbol" panose="05050102010706020507"/>
                <a:cs typeface="Symbol" panose="05050102010706020507"/>
              </a:rPr>
              <a:t></a:t>
            </a:r>
            <a:endParaRPr sz="210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2040"/>
              </a:lnSpc>
            </a:pPr>
            <a:r>
              <a:rPr sz="2100" spc="10" dirty="0">
                <a:latin typeface="Symbol" panose="05050102010706020507"/>
                <a:cs typeface="Symbol" panose="05050102010706020507"/>
              </a:rPr>
              <a:t></a:t>
            </a:r>
            <a:endParaRPr sz="210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2040"/>
              </a:lnSpc>
            </a:pPr>
            <a:r>
              <a:rPr sz="2100" spc="10" dirty="0">
                <a:latin typeface="Symbol" panose="05050102010706020507"/>
                <a:cs typeface="Symbol" panose="05050102010706020507"/>
              </a:rPr>
              <a:t></a:t>
            </a:r>
            <a:endParaRPr sz="210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2280"/>
              </a:lnSpc>
            </a:pPr>
            <a:r>
              <a:rPr sz="2100" spc="10" dirty="0">
                <a:latin typeface="Symbol" panose="05050102010706020507"/>
                <a:cs typeface="Symbol" panose="05050102010706020507"/>
              </a:rPr>
              <a:t></a:t>
            </a:r>
            <a:endParaRPr sz="21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63552" y="5426819"/>
            <a:ext cx="129539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0" dirty="0">
                <a:latin typeface="Symbol" panose="05050102010706020507"/>
                <a:cs typeface="Symbol" panose="05050102010706020507"/>
              </a:rPr>
              <a:t></a:t>
            </a:r>
            <a:endParaRPr sz="21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3552" y="5941405"/>
            <a:ext cx="129539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0" dirty="0">
                <a:latin typeface="Symbol" panose="05050102010706020507"/>
                <a:cs typeface="Symbol" panose="05050102010706020507"/>
              </a:rPr>
              <a:t></a:t>
            </a:r>
            <a:endParaRPr sz="21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5607" y="5215519"/>
            <a:ext cx="22542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0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73504" y="5685643"/>
            <a:ext cx="858519" cy="5772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0480" algn="r">
              <a:lnSpc>
                <a:spcPts val="2155"/>
              </a:lnSpc>
              <a:spcBef>
                <a:spcPts val="125"/>
              </a:spcBef>
            </a:pPr>
            <a:r>
              <a:rPr sz="2100" spc="10" dirty="0">
                <a:latin typeface="Symbol" panose="05050102010706020507"/>
                <a:cs typeface="Symbol" panose="05050102010706020507"/>
              </a:rPr>
              <a:t></a:t>
            </a:r>
            <a:endParaRPr sz="2100">
              <a:latin typeface="Symbol" panose="05050102010706020507"/>
              <a:cs typeface="Symbol" panose="05050102010706020507"/>
            </a:endParaRPr>
          </a:p>
          <a:p>
            <a:pPr marL="38100">
              <a:lnSpc>
                <a:spcPts val="2155"/>
              </a:lnSpc>
            </a:pPr>
            <a:r>
              <a:rPr sz="1200" i="1" spc="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i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12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i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Symbol" panose="05050102010706020507"/>
                <a:cs typeface="Symbol" panose="05050102010706020507"/>
              </a:rPr>
              <a:t>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50" spc="15" baseline="-5000" dirty="0">
                <a:latin typeface="Symbol" panose="05050102010706020507"/>
                <a:cs typeface="Symbol" panose="05050102010706020507"/>
              </a:rPr>
              <a:t></a:t>
            </a:r>
            <a:endParaRPr sz="3150" baseline="-5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79462" y="6025856"/>
            <a:ext cx="45339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i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1,1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13825" y="6025856"/>
            <a:ext cx="467359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Symbol" panose="05050102010706020507"/>
                <a:cs typeface="Symbol" panose="05050102010706020507"/>
              </a:rPr>
              <a:t>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1,0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58389" y="5846073"/>
            <a:ext cx="16065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10" dirty="0">
                <a:latin typeface="Times New Roman" panose="02020603050405020304"/>
                <a:cs typeface="Times New Roman" panose="02020603050405020304"/>
              </a:rPr>
              <a:t>a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38947" y="5846073"/>
            <a:ext cx="16065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10" dirty="0">
                <a:latin typeface="Times New Roman" panose="02020603050405020304"/>
                <a:cs typeface="Times New Roman" panose="02020603050405020304"/>
              </a:rPr>
              <a:t>a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38152" y="5685643"/>
            <a:ext cx="32131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30" dirty="0">
                <a:latin typeface="Symbol" panose="05050102010706020507"/>
                <a:cs typeface="Symbol" panose="05050102010706020507"/>
              </a:rPr>
              <a:t></a:t>
            </a:r>
            <a:r>
              <a:rPr sz="3150" i="1" spc="44" baseline="-33000" dirty="0">
                <a:latin typeface="Times New Roman" panose="02020603050405020304"/>
                <a:cs typeface="Times New Roman" panose="02020603050405020304"/>
              </a:rPr>
              <a:t>a</a:t>
            </a:r>
            <a:endParaRPr sz="3150" baseline="-3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89236" y="5035743"/>
            <a:ext cx="16065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10" dirty="0">
                <a:latin typeface="Times New Roman" panose="02020603050405020304"/>
                <a:cs typeface="Times New Roman" panose="02020603050405020304"/>
              </a:rPr>
              <a:t>a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70222" y="5035743"/>
            <a:ext cx="16065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10" dirty="0">
                <a:latin typeface="Times New Roman" panose="02020603050405020304"/>
                <a:cs typeface="Times New Roman" panose="02020603050405020304"/>
              </a:rPr>
              <a:t>a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38152" y="4909148"/>
            <a:ext cx="45275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78765" algn="l"/>
              </a:tabLst>
            </a:pPr>
            <a:r>
              <a:rPr sz="2100" spc="10" dirty="0">
                <a:latin typeface="Symbol" panose="05050102010706020507"/>
                <a:cs typeface="Symbol" panose="05050102010706020507"/>
              </a:rPr>
              <a:t></a:t>
            </a:r>
            <a:r>
              <a:rPr sz="2100" spc="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150" i="1" spc="15" baseline="-26000" dirty="0">
                <a:latin typeface="Times New Roman" panose="02020603050405020304"/>
                <a:cs typeface="Times New Roman" panose="02020603050405020304"/>
              </a:rPr>
              <a:t>a</a:t>
            </a:r>
            <a:endParaRPr sz="3150" baseline="-2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50572" y="4697976"/>
            <a:ext cx="637540" cy="7321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150" i="1" spc="37" baseline="1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0,</a:t>
            </a:r>
            <a:r>
              <a:rPr sz="12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i="1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Symbol" panose="05050102010706020507"/>
                <a:cs typeface="Symbol" panose="05050102010706020507"/>
              </a:rPr>
              <a:t>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1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72085">
              <a:lnSpc>
                <a:spcPct val="100000"/>
              </a:lnSpc>
              <a:spcBef>
                <a:spcPts val="1565"/>
              </a:spcBef>
            </a:pP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120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i="1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Symbol" panose="05050102010706020507"/>
                <a:cs typeface="Symbol" panose="05050102010706020507"/>
              </a:rPr>
              <a:t>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1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25452" y="4697976"/>
            <a:ext cx="1527810" cy="7321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143635" algn="l"/>
              </a:tabLst>
            </a:pPr>
            <a:r>
              <a:rPr sz="3150" spc="15" baseline="11000" dirty="0">
                <a:latin typeface="Symbol" panose="05050102010706020507"/>
                <a:cs typeface="Symbol" panose="05050102010706020507"/>
              </a:rPr>
              <a:t></a:t>
            </a:r>
            <a:r>
              <a:rPr sz="3150" spc="682" baseline="1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50" i="1" spc="60" baseline="1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0,0	</a:t>
            </a:r>
            <a:r>
              <a:rPr sz="3150" i="1" spc="22" baseline="1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0,1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R="57150" algn="r">
              <a:lnSpc>
                <a:spcPct val="100000"/>
              </a:lnSpc>
              <a:spcBef>
                <a:spcPts val="1565"/>
              </a:spcBef>
            </a:pP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1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04311" y="5249473"/>
            <a:ext cx="61404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i="1" spc="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100" spc="15" dirty="0">
                <a:latin typeface="Symbol" panose="05050102010706020507"/>
                <a:cs typeface="Symbol" panose="05050102010706020507"/>
              </a:rPr>
              <a:t></a:t>
            </a:r>
            <a:r>
              <a:rPr sz="21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50" spc="15" baseline="17000" dirty="0">
                <a:latin typeface="Symbol" panose="05050102010706020507"/>
                <a:cs typeface="Symbol" panose="05050102010706020507"/>
              </a:rPr>
              <a:t></a:t>
            </a:r>
            <a:endParaRPr sz="3150" baseline="17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43950" y="5451896"/>
            <a:ext cx="240665" cy="33083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2100" spc="20" dirty="0">
                <a:latin typeface="Symbol" panose="05050102010706020507"/>
                <a:cs typeface="Symbol" panose="05050102010706020507"/>
              </a:rPr>
              <a:t></a:t>
            </a:r>
            <a:endParaRPr sz="21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65462" y="4641575"/>
            <a:ext cx="185420" cy="15468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2100" spc="15" dirty="0">
                <a:latin typeface="Symbol" panose="05050102010706020507"/>
                <a:cs typeface="Symbol" panose="05050102010706020507"/>
              </a:rPr>
              <a:t></a:t>
            </a:r>
            <a:endParaRPr sz="2100">
              <a:latin typeface="Symbol" panose="05050102010706020507"/>
              <a:cs typeface="Symbol" panose="05050102010706020507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2100" spc="15" dirty="0">
                <a:latin typeface="Symbol" panose="05050102010706020507"/>
                <a:cs typeface="Symbol" panose="05050102010706020507"/>
              </a:rPr>
              <a:t></a:t>
            </a:r>
            <a:endParaRPr sz="2100">
              <a:latin typeface="Symbol" panose="05050102010706020507"/>
              <a:cs typeface="Symbol" panose="05050102010706020507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2100" spc="15" dirty="0">
                <a:latin typeface="Symbol" panose="05050102010706020507"/>
                <a:cs typeface="Symbol" panose="05050102010706020507"/>
              </a:rPr>
              <a:t></a:t>
            </a:r>
            <a:endParaRPr sz="21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60720" y="2607564"/>
            <a:ext cx="502920" cy="297180"/>
          </a:xfrm>
          <a:custGeom>
            <a:avLst/>
            <a:gdLst/>
            <a:ahLst/>
            <a:cxnLst/>
            <a:rect l="l" t="t" r="r" b="b"/>
            <a:pathLst>
              <a:path w="502920" h="297180">
                <a:moveTo>
                  <a:pt x="0" y="297179"/>
                </a:moveTo>
                <a:lnTo>
                  <a:pt x="502920" y="297179"/>
                </a:lnTo>
                <a:lnTo>
                  <a:pt x="502920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687567" y="2945892"/>
            <a:ext cx="504825" cy="297180"/>
          </a:xfrm>
          <a:custGeom>
            <a:avLst/>
            <a:gdLst/>
            <a:ahLst/>
            <a:cxnLst/>
            <a:rect l="l" t="t" r="r" b="b"/>
            <a:pathLst>
              <a:path w="504825" h="297180">
                <a:moveTo>
                  <a:pt x="0" y="297179"/>
                </a:moveTo>
                <a:lnTo>
                  <a:pt x="504443" y="297179"/>
                </a:lnTo>
                <a:lnTo>
                  <a:pt x="504443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687567" y="3691128"/>
            <a:ext cx="504825" cy="299085"/>
          </a:xfrm>
          <a:custGeom>
            <a:avLst/>
            <a:gdLst/>
            <a:ahLst/>
            <a:cxnLst/>
            <a:rect l="l" t="t" r="r" b="b"/>
            <a:pathLst>
              <a:path w="504825" h="299085">
                <a:moveTo>
                  <a:pt x="0" y="298704"/>
                </a:moveTo>
                <a:lnTo>
                  <a:pt x="504443" y="298704"/>
                </a:lnTo>
                <a:lnTo>
                  <a:pt x="504443" y="0"/>
                </a:lnTo>
                <a:lnTo>
                  <a:pt x="0" y="0"/>
                </a:lnTo>
                <a:lnTo>
                  <a:pt x="0" y="2987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07891" y="3294888"/>
            <a:ext cx="504825" cy="299085"/>
          </a:xfrm>
          <a:custGeom>
            <a:avLst/>
            <a:gdLst/>
            <a:ahLst/>
            <a:cxnLst/>
            <a:rect l="l" t="t" r="r" b="b"/>
            <a:pathLst>
              <a:path w="504825" h="299085">
                <a:moveTo>
                  <a:pt x="0" y="298703"/>
                </a:moveTo>
                <a:lnTo>
                  <a:pt x="504443" y="298703"/>
                </a:lnTo>
                <a:lnTo>
                  <a:pt x="504443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89603" y="5465064"/>
            <a:ext cx="502920" cy="297180"/>
          </a:xfrm>
          <a:custGeom>
            <a:avLst/>
            <a:gdLst/>
            <a:ahLst/>
            <a:cxnLst/>
            <a:rect l="l" t="t" r="r" b="b"/>
            <a:pathLst>
              <a:path w="502920" h="297179">
                <a:moveTo>
                  <a:pt x="0" y="297180"/>
                </a:moveTo>
                <a:lnTo>
                  <a:pt x="502920" y="297180"/>
                </a:lnTo>
                <a:lnTo>
                  <a:pt x="502920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024628" y="4693920"/>
            <a:ext cx="504825" cy="1541145"/>
          </a:xfrm>
          <a:custGeom>
            <a:avLst/>
            <a:gdLst/>
            <a:ahLst/>
            <a:cxnLst/>
            <a:rect l="l" t="t" r="r" b="b"/>
            <a:pathLst>
              <a:path w="504825" h="1541145">
                <a:moveTo>
                  <a:pt x="0" y="1540763"/>
                </a:moveTo>
                <a:lnTo>
                  <a:pt x="504444" y="1540763"/>
                </a:lnTo>
                <a:lnTo>
                  <a:pt x="504444" y="0"/>
                </a:lnTo>
                <a:lnTo>
                  <a:pt x="0" y="0"/>
                </a:lnTo>
                <a:lnTo>
                  <a:pt x="0" y="15407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884290" y="357263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84290" y="287858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84290" y="2545841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31081" y="3347084"/>
            <a:ext cx="278765" cy="254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04003" y="581141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04003" y="4458462"/>
            <a:ext cx="255904" cy="890269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3970">
              <a:lnSpc>
                <a:spcPct val="100000"/>
              </a:lnSpc>
              <a:spcBef>
                <a:spcPts val="1245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79955" y="5495290"/>
            <a:ext cx="27876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23213" y="5544439"/>
            <a:ext cx="27876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32913" y="3301365"/>
            <a:ext cx="27876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934789" y="3331590"/>
            <a:ext cx="27876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31692" y="5485638"/>
            <a:ext cx="27876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87553"/>
            <a:ext cx="43859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0520" algn="l"/>
              </a:tabLst>
            </a:pP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lang="en-US" b="1" spc="-335" dirty="0"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章	</a:t>
            </a: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数字图像基础</a:t>
            </a:r>
            <a:endParaRPr b="1" spc="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0610" y="1509140"/>
            <a:ext cx="419227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6465" lvl="1" indent="-914400">
              <a:lnSpc>
                <a:spcPct val="100000"/>
              </a:lnSpc>
              <a:spcBef>
                <a:spcPts val="105"/>
              </a:spcBef>
              <a:buFont typeface="Times New Roman" panose="02020603050405020304"/>
              <a:buAutoNum type="arabicPeriod"/>
              <a:tabLst>
                <a:tab pos="926465" algn="l"/>
                <a:tab pos="927100" algn="l"/>
              </a:tabLst>
            </a:pPr>
            <a:r>
              <a:rPr sz="32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视觉</a:t>
            </a:r>
            <a:r>
              <a:rPr sz="32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32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知要素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6465" lvl="1" indent="-914400">
              <a:lnSpc>
                <a:spcPct val="100000"/>
              </a:lnSpc>
              <a:spcBef>
                <a:spcPts val="2395"/>
              </a:spcBef>
              <a:buFont typeface="Times New Roman" panose="02020603050405020304"/>
              <a:buAutoNum type="arabicPeriod"/>
              <a:tabLst>
                <a:tab pos="926465" algn="l"/>
                <a:tab pos="927100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光和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磁波谱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6465" lvl="1" indent="-914400">
              <a:lnSpc>
                <a:spcPct val="100000"/>
              </a:lnSpc>
              <a:spcBef>
                <a:spcPts val="2405"/>
              </a:spcBef>
              <a:buFont typeface="Times New Roman" panose="02020603050405020304"/>
              <a:buAutoNum type="arabicPeriod"/>
              <a:tabLst>
                <a:tab pos="926465" algn="l"/>
                <a:tab pos="927100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图像感知和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获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6465" lvl="1" indent="-914400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6465" algn="l"/>
                <a:tab pos="927100" algn="l"/>
              </a:tabLst>
            </a:pP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图像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样和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6465" lvl="1" indent="-914400">
              <a:lnSpc>
                <a:spcPct val="100000"/>
              </a:lnSpc>
              <a:spcBef>
                <a:spcPts val="2405"/>
              </a:spcBef>
              <a:buFont typeface="Times New Roman" panose="02020603050405020304"/>
              <a:buAutoNum type="arabicPeriod"/>
              <a:tabLst>
                <a:tab pos="926465" algn="l"/>
                <a:tab pos="927100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像素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的基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关系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689128" y="1588785"/>
            <a:ext cx="4943499" cy="4365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2406" y="2337307"/>
            <a:ext cx="4207510" cy="2303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(a)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6870" indent="-344805">
              <a:lnSpc>
                <a:spcPct val="100000"/>
              </a:lnSpc>
              <a:spcBef>
                <a:spcPts val="1980"/>
              </a:spcBef>
              <a:buFont typeface="Times New Roman" panose="02020603050405020304"/>
              <a:buAutoNum type="alphaLcParenBoth"/>
              <a:tabLst>
                <a:tab pos="357505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表面图形的图像；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70840" indent="-358140">
              <a:lnSpc>
                <a:spcPct val="100000"/>
              </a:lnSpc>
              <a:spcBef>
                <a:spcPts val="480"/>
              </a:spcBef>
              <a:buFont typeface="Times New Roman" panose="02020603050405020304"/>
              <a:buAutoNum type="alphaLcParenBoth"/>
              <a:tabLst>
                <a:tab pos="370840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可视灰度阵列图像；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Times New Roman" panose="02020603050405020304"/>
              <a:buAutoNum type="alphaLcParenBoth"/>
              <a:tabLst>
                <a:tab pos="357505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二维数值阵列图像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（0,0.5和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分别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示黑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色、灰色和白色）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4677" y="5938520"/>
            <a:ext cx="323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8310" y="5933643"/>
            <a:ext cx="308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(c)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008125" y="2711957"/>
            <a:ext cx="2424430" cy="2048510"/>
          </a:xfrm>
          <a:custGeom>
            <a:avLst/>
            <a:gdLst/>
            <a:ahLst/>
            <a:cxnLst/>
            <a:rect l="l" t="t" r="r" b="b"/>
            <a:pathLst>
              <a:path w="2424429" h="2048510">
                <a:moveTo>
                  <a:pt x="0" y="0"/>
                </a:moveTo>
                <a:lnTo>
                  <a:pt x="1207262" y="0"/>
                </a:lnTo>
                <a:lnTo>
                  <a:pt x="1724660" y="0"/>
                </a:lnTo>
                <a:lnTo>
                  <a:pt x="2069592" y="0"/>
                </a:lnTo>
                <a:lnTo>
                  <a:pt x="2069592" y="1194815"/>
                </a:lnTo>
                <a:lnTo>
                  <a:pt x="2424303" y="1463420"/>
                </a:lnTo>
                <a:lnTo>
                  <a:pt x="2069592" y="1706879"/>
                </a:lnTo>
                <a:lnTo>
                  <a:pt x="2069592" y="2048255"/>
                </a:lnTo>
                <a:lnTo>
                  <a:pt x="1724660" y="2048255"/>
                </a:lnTo>
                <a:lnTo>
                  <a:pt x="1207262" y="2048255"/>
                </a:lnTo>
                <a:lnTo>
                  <a:pt x="0" y="2048255"/>
                </a:lnTo>
                <a:lnTo>
                  <a:pt x="0" y="1706879"/>
                </a:lnTo>
                <a:lnTo>
                  <a:pt x="0" y="1194815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A2B1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6408" y="2754248"/>
            <a:ext cx="185610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饱和度指的是 一个最大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值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超过这个值的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灰度级将被剪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切掉。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9520" y="1376172"/>
            <a:ext cx="4463796" cy="47167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70610" y="1451838"/>
            <a:ext cx="3714115" cy="14859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储存数字图像所需的比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特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为：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r>
              <a:rPr sz="2000" spc="-50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r>
              <a:rPr sz="2000" spc="-5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时，该式变为：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6465">
              <a:lnSpc>
                <a:spcPct val="100000"/>
              </a:lnSpc>
              <a:spcBef>
                <a:spcPts val="45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b =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N²k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89" y="3131429"/>
            <a:ext cx="7702166" cy="26680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26232" y="5986068"/>
            <a:ext cx="3898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" panose="020B0604020202020204"/>
                <a:cs typeface="Arial" panose="020B0604020202020204"/>
              </a:rPr>
              <a:t>N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k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取不同值时存储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需的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比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特数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614932"/>
            <a:ext cx="7995920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3556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空间和灰度分辨率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55600" marR="5080" indent="-342900">
              <a:lnSpc>
                <a:spcPct val="150000"/>
              </a:lnSpc>
              <a:spcBef>
                <a:spcPts val="575"/>
              </a:spcBef>
              <a:buClr>
                <a:srgbClr val="3399FF"/>
              </a:buClr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空间分辨率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：图像空间中可分辨的最小细节。一般用单 位长度上采样的像素数目或单位长度上的线对数目表示。 例如，举一个质量概念，报纸</a:t>
            </a:r>
            <a:r>
              <a:rPr sz="2400" spc="-25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75dpi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的分辨率来印刷，  杂志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133dpi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光鲜的小册子</a:t>
            </a:r>
            <a:r>
              <a:rPr sz="2400" spc="-1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175dpi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，您正在看的书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是以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2044dpi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印刷的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2400" b="1" spc="1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空间分辨率的度量必须针对空间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b="1" spc="1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单位来规定才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有</a:t>
            </a:r>
            <a:r>
              <a:rPr sz="2400" b="1" spc="1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意义。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indent="-34290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Font typeface="Wingdings" panose="05000000000000000000"/>
              <a:buChar char=""/>
              <a:tabLst>
                <a:tab pos="443865" algn="l"/>
              </a:tabLst>
            </a:pPr>
            <a:r>
              <a:rPr spc="10" dirty="0"/>
              <a:t>空间分辨率与图像质量</a:t>
            </a:r>
            <a:r>
              <a:rPr spc="-10" dirty="0"/>
              <a:t>的</a:t>
            </a:r>
            <a:r>
              <a:rPr spc="10" dirty="0"/>
              <a:t>关</a:t>
            </a:r>
            <a:r>
              <a:rPr spc="15" dirty="0"/>
              <a:t>系</a:t>
            </a:r>
            <a:r>
              <a:rPr b="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50545" marR="5080" indent="7620">
              <a:lnSpc>
                <a:spcPct val="150000"/>
              </a:lnSpc>
              <a:spcBef>
                <a:spcPts val="570"/>
              </a:spcBef>
            </a:pPr>
            <a:r>
              <a:rPr b="0" dirty="0">
                <a:latin typeface="宋体" panose="02010600030101010101" pitchFamily="2" charset="-122"/>
                <a:cs typeface="宋体" panose="02010600030101010101" pitchFamily="2" charset="-122"/>
              </a:rPr>
              <a:t>空间分辨率越高，图像质量越好；空间分辨率越低， 图像质</a:t>
            </a:r>
            <a:r>
              <a:rPr b="0" spc="-10" dirty="0"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b="0" dirty="0">
                <a:latin typeface="宋体" panose="02010600030101010101" pitchFamily="2" charset="-122"/>
                <a:cs typeface="宋体" panose="02010600030101010101" pitchFamily="2" charset="-122"/>
              </a:rPr>
              <a:t>越差，会出现棋盘模式。</a:t>
            </a:r>
            <a:endParaRPr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864869" y="2853689"/>
            <a:ext cx="2783205" cy="1618615"/>
          </a:xfrm>
          <a:custGeom>
            <a:avLst/>
            <a:gdLst/>
            <a:ahLst/>
            <a:cxnLst/>
            <a:rect l="l" t="t" r="r" b="b"/>
            <a:pathLst>
              <a:path w="2783204" h="1618614">
                <a:moveTo>
                  <a:pt x="0" y="0"/>
                </a:moveTo>
                <a:lnTo>
                  <a:pt x="1385951" y="0"/>
                </a:lnTo>
                <a:lnTo>
                  <a:pt x="1979930" y="0"/>
                </a:lnTo>
                <a:lnTo>
                  <a:pt x="2375916" y="0"/>
                </a:lnTo>
                <a:lnTo>
                  <a:pt x="2375916" y="944118"/>
                </a:lnTo>
                <a:lnTo>
                  <a:pt x="2783205" y="1156335"/>
                </a:lnTo>
                <a:lnTo>
                  <a:pt x="2375916" y="1348740"/>
                </a:lnTo>
                <a:lnTo>
                  <a:pt x="2375916" y="1618488"/>
                </a:lnTo>
                <a:lnTo>
                  <a:pt x="1979930" y="1618488"/>
                </a:lnTo>
                <a:lnTo>
                  <a:pt x="1385951" y="1618488"/>
                </a:lnTo>
                <a:lnTo>
                  <a:pt x="0" y="1618488"/>
                </a:lnTo>
                <a:lnTo>
                  <a:pt x="0" y="1348740"/>
                </a:lnTo>
                <a:lnTo>
                  <a:pt x="0" y="944118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A2B1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42543" y="2895727"/>
            <a:ext cx="2481580" cy="14890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8000"/>
              </a:lnSpc>
              <a:spcBef>
                <a:spcPts val="15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图像分别以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250dp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00dp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，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150dpi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72dpi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来显示。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2503" y="1592580"/>
            <a:ext cx="4104132" cy="487052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68678"/>
            <a:ext cx="5067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dirty="0">
                <a:solidFill>
                  <a:srgbClr val="3399FF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3399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图像空间分辨率变化所产生的效果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39" y="1871513"/>
            <a:ext cx="5665081" cy="47213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74104" y="1474978"/>
            <a:ext cx="1807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(515x512~16x16)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592" y="366217"/>
            <a:ext cx="3987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/>
                <a:cs typeface="Arial" panose="020B0604020202020204"/>
              </a:rPr>
              <a:t>2.4</a:t>
            </a:r>
            <a:r>
              <a:rPr spc="-85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432052"/>
            <a:ext cx="78562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"/>
              <a:tabLst>
                <a:tab pos="3556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灰度分辨率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：图像灰度级中可分辨的最小变化。一般用 灰度级或比特数表示。灰度级数通常</a:t>
            </a:r>
            <a:r>
              <a:rPr sz="2400" spc="-3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2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的整数次幂。最 通用的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8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比特。通常说一幅被量化为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256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级的图像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8 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比特的灰度分辨率。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indent="-34290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Font typeface="Wingdings" panose="05000000000000000000"/>
              <a:buChar char=""/>
              <a:tabLst>
                <a:tab pos="443865" algn="l"/>
              </a:tabLst>
            </a:pPr>
            <a:r>
              <a:rPr spc="10" dirty="0"/>
              <a:t>灰度分辨</a:t>
            </a:r>
            <a:r>
              <a:rPr dirty="0"/>
              <a:t>率</a:t>
            </a:r>
            <a:r>
              <a:rPr spc="10" dirty="0"/>
              <a:t>与图像质量</a:t>
            </a:r>
            <a:r>
              <a:rPr dirty="0"/>
              <a:t>的</a:t>
            </a:r>
            <a:r>
              <a:rPr spc="10" dirty="0"/>
              <a:t>关</a:t>
            </a:r>
            <a:r>
              <a:rPr spc="15" dirty="0"/>
              <a:t>系</a:t>
            </a:r>
            <a:r>
              <a:rPr b="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50545" marR="5080" indent="7620">
              <a:lnSpc>
                <a:spcPct val="150000"/>
              </a:lnSpc>
              <a:spcBef>
                <a:spcPts val="570"/>
              </a:spcBef>
            </a:pPr>
            <a:r>
              <a:rPr b="0" dirty="0">
                <a:latin typeface="宋体" panose="02010600030101010101" pitchFamily="2" charset="-122"/>
                <a:cs typeface="宋体" panose="02010600030101010101" pitchFamily="2" charset="-122"/>
              </a:rPr>
              <a:t>灰度分辨率越高，图像质量越好；灰度分辨率越低， 图像质量越差，会出现虚假轮廓。</a:t>
            </a:r>
            <a:endParaRPr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357883" y="1557527"/>
            <a:ext cx="6501384" cy="3899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8372" y="5775147"/>
            <a:ext cx="7649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图像大小为452×374，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别以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256,128,64,32,16,8,4,2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灰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度级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递减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2.1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视</a:t>
            </a:r>
            <a:r>
              <a:rPr dirty="0"/>
              <a:t>觉</a:t>
            </a:r>
            <a:r>
              <a:rPr spc="-5" dirty="0"/>
              <a:t>感知要素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66471" y="1614932"/>
            <a:ext cx="3007360" cy="87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8520" indent="-34290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Font typeface="Wingdings" panose="05000000000000000000"/>
              <a:buChar char=""/>
              <a:tabLst>
                <a:tab pos="85788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人眼的剖面简图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视网膜有两类感光器：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471" y="2616784"/>
            <a:ext cx="1635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锥状体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杆状体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471" y="2939034"/>
            <a:ext cx="414020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1800" b="1" spc="10" dirty="0">
                <a:latin typeface="Microsoft JhengHei" panose="020B0604030504040204" charset="-120"/>
                <a:cs typeface="Microsoft JhengHei" panose="020B0604030504040204" charset="-120"/>
              </a:rPr>
              <a:t>锥状体</a:t>
            </a:r>
            <a:r>
              <a:rPr sz="1800" b="1" spc="450" dirty="0">
                <a:latin typeface="Microsoft JhengHei" panose="020B0604030504040204" charset="-120"/>
                <a:cs typeface="Microsoft JhengHei" panose="020B0604030504040204" charset="-120"/>
              </a:rPr>
              <a:t>: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白昼视觉或亮视觉(600-700万)  对颜色高度敏感，而且每个锥状体都连接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471" y="3841242"/>
            <a:ext cx="414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到神经末梢，人可以充分地分辨图像细节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471" y="4213352"/>
            <a:ext cx="4392930" cy="1557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310"/>
              </a:spcBef>
            </a:pPr>
            <a:r>
              <a:rPr sz="1800" b="1" spc="20" dirty="0">
                <a:latin typeface="Microsoft JhengHei" panose="020B0604030504040204" charset="-120"/>
                <a:cs typeface="Microsoft JhengHei" panose="020B0604030504040204" charset="-120"/>
              </a:rPr>
              <a:t>杆状体</a:t>
            </a:r>
            <a:r>
              <a:rPr sz="1800" b="1" spc="459" dirty="0">
                <a:latin typeface="Microsoft JhengHei" panose="020B0604030504040204" charset="-120"/>
                <a:cs typeface="Microsoft JhengHei" panose="020B0604030504040204" charset="-120"/>
              </a:rPr>
              <a:t>:</a:t>
            </a:r>
            <a:r>
              <a:rPr sz="1800" spc="10" dirty="0">
                <a:latin typeface="宋体" panose="02010600030101010101" pitchFamily="2" charset="-122"/>
                <a:cs typeface="宋体" panose="02010600030101010101" pitchFamily="2" charset="-122"/>
              </a:rPr>
              <a:t>暗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视觉</a:t>
            </a:r>
            <a:r>
              <a:rPr sz="1800" spc="10" dirty="0">
                <a:latin typeface="宋体" panose="02010600030101010101" pitchFamily="2" charset="-122"/>
                <a:cs typeface="宋体" panose="02010600030101010101" pitchFamily="2" charset="-122"/>
              </a:rPr>
              <a:t>或微光视觉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(7</a:t>
            </a:r>
            <a:r>
              <a:rPr sz="1800" spc="-15" dirty="0"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00-1500</a:t>
            </a:r>
            <a:r>
              <a:rPr sz="1800" spc="10" dirty="0">
                <a:latin typeface="宋体" panose="02010600030101010101" pitchFamily="2" charset="-122"/>
                <a:cs typeface="宋体" panose="02010600030101010101" pitchFamily="2" charset="-122"/>
              </a:rPr>
              <a:t>0万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） </a:t>
            </a:r>
            <a:r>
              <a:rPr sz="1800" spc="10" dirty="0">
                <a:latin typeface="宋体" panose="02010600030101010101" pitchFamily="2" charset="-122"/>
                <a:cs typeface="宋体" panose="02010600030101010101" pitchFamily="2" charset="-122"/>
              </a:rPr>
              <a:t>它们没有色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彩</a:t>
            </a:r>
            <a:r>
              <a:rPr sz="1800" spc="10" dirty="0"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1800" spc="20" dirty="0">
                <a:latin typeface="宋体" panose="02010600030101010101" pitchFamily="2" charset="-122"/>
                <a:cs typeface="宋体" panose="02010600030101010101" pitchFamily="2" charset="-122"/>
              </a:rPr>
              <a:t>觉</a:t>
            </a:r>
            <a:r>
              <a:rPr sz="1800" spc="10" dirty="0">
                <a:latin typeface="宋体" panose="02010600030101010101" pitchFamily="2" charset="-122"/>
                <a:cs typeface="宋体" panose="02010600030101010101" pitchFamily="2" charset="-122"/>
              </a:rPr>
              <a:t>，而对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低</a:t>
            </a:r>
            <a:r>
              <a:rPr sz="1800" spc="10" dirty="0">
                <a:latin typeface="宋体" panose="02010600030101010101" pitchFamily="2" charset="-122"/>
                <a:cs typeface="宋体" panose="02010600030101010101" pitchFamily="2" charset="-122"/>
              </a:rPr>
              <a:t>照明度敏</a:t>
            </a:r>
            <a:r>
              <a:rPr sz="1800" spc="20" dirty="0"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。 </a:t>
            </a:r>
            <a:r>
              <a:rPr sz="1800" spc="10" dirty="0">
                <a:latin typeface="宋体" panose="02010600030101010101" pitchFamily="2" charset="-122"/>
                <a:cs typeface="宋体" panose="02010600030101010101" pitchFamily="2" charset="-122"/>
              </a:rPr>
              <a:t>几个杆状体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才</a:t>
            </a:r>
            <a:r>
              <a:rPr sz="1800" spc="10" dirty="0">
                <a:latin typeface="宋体" panose="02010600030101010101" pitchFamily="2" charset="-122"/>
                <a:cs typeface="宋体" panose="02010600030101010101" pitchFamily="2" charset="-122"/>
              </a:rPr>
              <a:t>连到一个神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经</a:t>
            </a:r>
            <a:r>
              <a:rPr sz="1800" spc="10" dirty="0">
                <a:latin typeface="宋体" panose="02010600030101010101" pitchFamily="2" charset="-122"/>
                <a:cs typeface="宋体" panose="02010600030101010101" pitchFamily="2" charset="-122"/>
              </a:rPr>
              <a:t>末</a:t>
            </a:r>
            <a:r>
              <a:rPr sz="1800" spc="25" dirty="0">
                <a:latin typeface="宋体" panose="02010600030101010101" pitchFamily="2" charset="-122"/>
                <a:cs typeface="宋体" panose="02010600030101010101" pitchFamily="2" charset="-122"/>
              </a:rPr>
              <a:t>梢</a:t>
            </a:r>
            <a:r>
              <a:rPr sz="1800" spc="10" dirty="0">
                <a:latin typeface="宋体" panose="02010600030101010101" pitchFamily="2" charset="-122"/>
                <a:cs typeface="宋体" panose="02010600030101010101" pitchFamily="2" charset="-122"/>
              </a:rPr>
              <a:t>，所以不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800" spc="5" dirty="0">
                <a:latin typeface="宋体" panose="02010600030101010101" pitchFamily="2" charset="-122"/>
                <a:cs typeface="宋体" panose="02010600030101010101" pitchFamily="2" charset="-122"/>
              </a:rPr>
              <a:t>感知事物的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细</a:t>
            </a:r>
            <a:r>
              <a:rPr sz="1800" spc="15" dirty="0">
                <a:latin typeface="宋体" panose="02010600030101010101" pitchFamily="2" charset="-122"/>
                <a:cs typeface="宋体" panose="02010600030101010101" pitchFamily="2" charset="-122"/>
              </a:rPr>
              <a:t>节</a:t>
            </a:r>
            <a:r>
              <a:rPr sz="1800" spc="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800" spc="5" dirty="0">
                <a:latin typeface="宋体" panose="02010600030101010101" pitchFamily="2" charset="-122"/>
                <a:cs typeface="宋体" panose="02010600030101010101" pitchFamily="2" charset="-122"/>
              </a:rPr>
              <a:t>只感知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800" spc="5" dirty="0">
                <a:latin typeface="宋体" panose="02010600030101010101" pitchFamily="2" charset="-122"/>
                <a:cs typeface="宋体" panose="02010600030101010101" pitchFamily="2" charset="-122"/>
              </a:rPr>
              <a:t>般的总体图</a:t>
            </a:r>
            <a:r>
              <a:rPr sz="1800" spc="15" dirty="0">
                <a:latin typeface="宋体" panose="02010600030101010101" pitchFamily="2" charset="-122"/>
                <a:cs typeface="宋体" panose="02010600030101010101" pitchFamily="2" charset="-122"/>
              </a:rPr>
              <a:t>像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732655" y="1478915"/>
            <a:ext cx="4229100" cy="4450080"/>
            <a:chOff x="7453" y="2329"/>
            <a:chExt cx="6660" cy="7008"/>
          </a:xfrm>
        </p:grpSpPr>
        <p:sp>
          <p:nvSpPr>
            <p:cNvPr id="3" name="object 3"/>
            <p:cNvSpPr/>
            <p:nvPr/>
          </p:nvSpPr>
          <p:spPr>
            <a:xfrm>
              <a:off x="7453" y="2662"/>
              <a:ext cx="6661" cy="65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 txBox="1"/>
            <p:nvPr/>
          </p:nvSpPr>
          <p:spPr>
            <a:xfrm>
              <a:off x="11635" y="2329"/>
              <a:ext cx="444" cy="2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5" dirty="0">
                  <a:latin typeface="宋体" panose="02010600030101010101" pitchFamily="2" charset="-122"/>
                  <a:cs typeface="宋体" panose="02010600030101010101" pitchFamily="2" charset="-122"/>
                </a:rPr>
                <a:t>角膜</a:t>
              </a:r>
              <a:endParaRPr sz="1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2486" y="2849"/>
              <a:ext cx="441" cy="2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5" dirty="0">
                  <a:latin typeface="宋体" panose="02010600030101010101" pitchFamily="2" charset="-122"/>
                  <a:cs typeface="宋体" panose="02010600030101010101" pitchFamily="2" charset="-122"/>
                </a:rPr>
                <a:t>虹</a:t>
              </a:r>
              <a:r>
                <a:rPr sz="1000" spc="-5" dirty="0">
                  <a:latin typeface="宋体" panose="02010600030101010101" pitchFamily="2" charset="-122"/>
                  <a:cs typeface="宋体" panose="02010600030101010101" pitchFamily="2" charset="-122"/>
                </a:rPr>
                <a:t>膜</a:t>
              </a:r>
              <a:endParaRPr sz="1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779" y="3341"/>
              <a:ext cx="504" cy="4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 txBox="1"/>
            <p:nvPr/>
          </p:nvSpPr>
          <p:spPr>
            <a:xfrm>
              <a:off x="9960" y="4324"/>
              <a:ext cx="640" cy="2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5" dirty="0">
                  <a:latin typeface="宋体" panose="02010600030101010101" pitchFamily="2" charset="-122"/>
                  <a:cs typeface="宋体" panose="02010600030101010101" pitchFamily="2" charset="-122"/>
                </a:rPr>
                <a:t>晶</a:t>
              </a:r>
              <a:r>
                <a:rPr sz="1000" spc="-5" dirty="0">
                  <a:latin typeface="宋体" panose="02010600030101010101" pitchFamily="2" charset="-122"/>
                  <a:cs typeface="宋体" panose="02010600030101010101" pitchFamily="2" charset="-122"/>
                </a:rPr>
                <a:t>状体</a:t>
              </a:r>
              <a:endParaRPr sz="1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3109" y="3246"/>
              <a:ext cx="640" cy="2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5" dirty="0">
                  <a:latin typeface="宋体" panose="02010600030101010101" pitchFamily="2" charset="-122"/>
                  <a:cs typeface="宋体" panose="02010600030101010101" pitchFamily="2" charset="-122"/>
                </a:rPr>
                <a:t>睫</a:t>
              </a:r>
              <a:r>
                <a:rPr sz="1000" spc="-5" dirty="0">
                  <a:latin typeface="宋体" panose="02010600030101010101" pitchFamily="2" charset="-122"/>
                  <a:cs typeface="宋体" panose="02010600030101010101" pitchFamily="2" charset="-122"/>
                </a:rPr>
                <a:t>状肌</a:t>
              </a:r>
              <a:endParaRPr sz="1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626" y="7054"/>
              <a:ext cx="444" cy="2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5" dirty="0">
                  <a:latin typeface="宋体" panose="02010600030101010101" pitchFamily="2" charset="-122"/>
                  <a:cs typeface="宋体" panose="02010600030101010101" pitchFamily="2" charset="-122"/>
                </a:rPr>
                <a:t>巩膜</a:t>
              </a:r>
              <a:endParaRPr sz="1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552" y="7874"/>
              <a:ext cx="640" cy="2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5" dirty="0">
                  <a:latin typeface="宋体" panose="02010600030101010101" pitchFamily="2" charset="-122"/>
                  <a:cs typeface="宋体" panose="02010600030101010101" pitchFamily="2" charset="-122"/>
                </a:rPr>
                <a:t>脉</a:t>
              </a:r>
              <a:r>
                <a:rPr sz="1000" spc="-5" dirty="0">
                  <a:latin typeface="宋体" panose="02010600030101010101" pitchFamily="2" charset="-122"/>
                  <a:cs typeface="宋体" panose="02010600030101010101" pitchFamily="2" charset="-122"/>
                </a:rPr>
                <a:t>络膜</a:t>
              </a:r>
              <a:endParaRPr sz="1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9027" y="6284"/>
              <a:ext cx="640" cy="2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5" dirty="0">
                  <a:latin typeface="宋体" panose="02010600030101010101" pitchFamily="2" charset="-122"/>
                  <a:cs typeface="宋体" panose="02010600030101010101" pitchFamily="2" charset="-122"/>
                </a:rPr>
                <a:t>视</a:t>
              </a:r>
              <a:r>
                <a:rPr sz="1000" spc="-5" dirty="0">
                  <a:latin typeface="宋体" panose="02010600030101010101" pitchFamily="2" charset="-122"/>
                  <a:cs typeface="宋体" panose="02010600030101010101" pitchFamily="2" charset="-122"/>
                </a:rPr>
                <a:t>网膜</a:t>
              </a:r>
              <a:endParaRPr sz="1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9934" y="6847"/>
              <a:ext cx="444" cy="2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5" dirty="0">
                  <a:latin typeface="宋体" panose="02010600030101010101" pitchFamily="2" charset="-122"/>
                  <a:cs typeface="宋体" panose="02010600030101010101" pitchFamily="2" charset="-122"/>
                </a:rPr>
                <a:t>盲点</a:t>
              </a:r>
              <a:endParaRPr sz="1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1255" y="6984"/>
              <a:ext cx="640" cy="2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5" dirty="0">
                  <a:latin typeface="宋体" panose="02010600030101010101" pitchFamily="2" charset="-122"/>
                  <a:cs typeface="宋体" panose="02010600030101010101" pitchFamily="2" charset="-122"/>
                </a:rPr>
                <a:t>中</a:t>
              </a:r>
              <a:r>
                <a:rPr sz="1000" spc="-5" dirty="0">
                  <a:latin typeface="宋体" panose="02010600030101010101" pitchFamily="2" charset="-122"/>
                  <a:cs typeface="宋体" panose="02010600030101010101" pitchFamily="2" charset="-122"/>
                </a:rPr>
                <a:t>央凹</a:t>
              </a:r>
              <a:endParaRPr sz="1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1692" y="5231"/>
              <a:ext cx="444" cy="2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5" dirty="0">
                  <a:latin typeface="宋体" panose="02010600030101010101" pitchFamily="2" charset="-122"/>
                  <a:cs typeface="宋体" panose="02010600030101010101" pitchFamily="2" charset="-122"/>
                </a:rPr>
                <a:t>视轴</a:t>
              </a:r>
              <a:endParaRPr sz="1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1875" y="5968"/>
              <a:ext cx="641" cy="2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5" dirty="0">
                  <a:latin typeface="宋体" panose="02010600030101010101" pitchFamily="2" charset="-122"/>
                  <a:cs typeface="宋体" panose="02010600030101010101" pitchFamily="2" charset="-122"/>
                </a:rPr>
                <a:t>玻</a:t>
              </a:r>
              <a:r>
                <a:rPr sz="1000" spc="-5" dirty="0">
                  <a:latin typeface="宋体" panose="02010600030101010101" pitchFamily="2" charset="-122"/>
                  <a:cs typeface="宋体" panose="02010600030101010101" pitchFamily="2" charset="-122"/>
                </a:rPr>
                <a:t>璃体</a:t>
              </a:r>
              <a:endParaRPr sz="1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1692" y="4777"/>
              <a:ext cx="839" cy="2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5" dirty="0">
                  <a:latin typeface="宋体" panose="02010600030101010101" pitchFamily="2" charset="-122"/>
                  <a:cs typeface="宋体" panose="02010600030101010101" pitchFamily="2" charset="-122"/>
                </a:rPr>
                <a:t>睫</a:t>
              </a:r>
              <a:r>
                <a:rPr sz="1000" spc="-5" dirty="0">
                  <a:latin typeface="宋体" panose="02010600030101010101" pitchFamily="2" charset="-122"/>
                  <a:cs typeface="宋体" panose="02010600030101010101" pitchFamily="2" charset="-122"/>
                </a:rPr>
                <a:t>状小带</a:t>
              </a:r>
              <a:endParaRPr sz="1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0274" y="3246"/>
              <a:ext cx="444" cy="2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5" dirty="0">
                  <a:latin typeface="宋体" panose="02010600030101010101" pitchFamily="2" charset="-122"/>
                  <a:cs typeface="宋体" panose="02010600030101010101" pitchFamily="2" charset="-122"/>
                </a:rPr>
                <a:t>前房</a:t>
              </a:r>
              <a:endParaRPr sz="1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763" y="8911"/>
              <a:ext cx="765" cy="4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 txBox="1"/>
            <p:nvPr/>
          </p:nvSpPr>
          <p:spPr>
            <a:xfrm>
              <a:off x="10387" y="3813"/>
              <a:ext cx="444" cy="2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000" spc="5" dirty="0">
                  <a:latin typeface="宋体" panose="02010600030101010101" pitchFamily="2" charset="-122"/>
                  <a:cs typeface="宋体" panose="02010600030101010101" pitchFamily="2" charset="-122"/>
                </a:rPr>
                <a:t>瞳孔</a:t>
              </a:r>
              <a:endParaRPr sz="1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68678"/>
            <a:ext cx="5067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dirty="0">
                <a:solidFill>
                  <a:srgbClr val="3399FF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3399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图像幅度分辨率变化所产生的效果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5083" y="1978122"/>
            <a:ext cx="5466840" cy="441615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4" y="1472565"/>
            <a:ext cx="208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(256, 64, 16, </a:t>
            </a:r>
            <a:r>
              <a:rPr sz="1800" dirty="0">
                <a:latin typeface="Arial" panose="020B0604020202020204"/>
                <a:cs typeface="Arial" panose="020B0604020202020204"/>
              </a:rPr>
              <a:t>8, 4,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592" y="366217"/>
            <a:ext cx="3987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/>
                <a:cs typeface="Arial" panose="020B0604020202020204"/>
              </a:rPr>
              <a:t>2.4</a:t>
            </a:r>
            <a:r>
              <a:rPr spc="-85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442085"/>
            <a:ext cx="80264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"/>
              <a:tabLst>
                <a:tab pos="3556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空间分辨率和灰度分辨率同时变化，对图像质量的影</a:t>
            </a:r>
            <a:r>
              <a:rPr sz="2400" b="1" spc="-35" dirty="0">
                <a:latin typeface="Microsoft JhengHei" panose="020B0604030504040204" charset="-120"/>
                <a:cs typeface="Microsoft JhengHei" panose="020B0604030504040204" charset="-120"/>
              </a:rPr>
              <a:t>响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： 图像细节含量由少到多，同时改变空间分辨率和量化级，  要求观察者按照主观质量进</a:t>
            </a:r>
            <a:r>
              <a:rPr sz="2400" spc="-2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排序。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8991" y="3357371"/>
            <a:ext cx="7445104" cy="22788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91792" y="5773623"/>
            <a:ext cx="1897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少量细节图像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9659" y="5769965"/>
            <a:ext cx="24199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中等程度细节图像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4830" y="5769965"/>
            <a:ext cx="1897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大量细节图像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259675" y="1617001"/>
            <a:ext cx="3015560" cy="48599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10462" y="2155698"/>
            <a:ext cx="3242945" cy="32829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等偏爱曲线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(Isopreferencecurve):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2000"/>
              </a:lnSpc>
              <a:spcBef>
                <a:spcPts val="26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平面内对应于主观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感觉质量相等的曲线；  </a:t>
            </a: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实验结果：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 marR="173990" algn="just">
              <a:lnSpc>
                <a:spcPct val="98000"/>
              </a:lnSpc>
              <a:spcBef>
                <a:spcPts val="63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当图像中细节增加时，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等偏爱曲线趋于更接近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N-k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平面内的垂直线。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68678"/>
            <a:ext cx="5981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dirty="0">
                <a:solidFill>
                  <a:srgbClr val="3399FF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400" dirty="0">
                <a:solidFill>
                  <a:srgbClr val="3399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空间和幅度分辨率同时变化所产生的效果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9843" y="1970560"/>
            <a:ext cx="5475150" cy="44269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00619" y="3212338"/>
            <a:ext cx="1404620" cy="1891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256x256,128;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181x181,64;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128x128,32;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90x90,16;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64x64,8;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45x45,4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5992" y="518617"/>
            <a:ext cx="3990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/>
                <a:cs typeface="Arial" panose="020B0604020202020204"/>
              </a:rPr>
              <a:t>2.4</a:t>
            </a:r>
            <a:r>
              <a:rPr spc="-8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图像取样和量化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624965"/>
            <a:ext cx="7707630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"/>
              <a:tabLst>
                <a:tab pos="3556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总结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19480" marR="308610" lvl="1" indent="-457835" algn="just">
              <a:lnSpc>
                <a:spcPct val="150000"/>
              </a:lnSpc>
              <a:spcBef>
                <a:spcPts val="570"/>
              </a:spcBef>
              <a:buClr>
                <a:srgbClr val="3399FF"/>
              </a:buClr>
              <a:buFont typeface="Arial" panose="020B0604020202020204"/>
              <a:buAutoNum type="alphaUcPeriod"/>
              <a:tabLst>
                <a:tab pos="92011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图像质量一般随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N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dirty="0">
                <a:latin typeface="Arial" panose="020B0604020202020204"/>
                <a:cs typeface="Arial" panose="020B0604020202020204"/>
              </a:rPr>
              <a:t>k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的增加而增加。在极少数情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况下对固定的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，减小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k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能改进质量。最有可能的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原因是减小</a:t>
            </a:r>
            <a:r>
              <a:rPr sz="2400" dirty="0">
                <a:latin typeface="Arial" panose="020B0604020202020204"/>
                <a:cs typeface="Arial" panose="020B0604020202020204"/>
              </a:rPr>
              <a:t>k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常能可增加图像的视觉反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差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19480" marR="379095" lvl="1" indent="-457835" algn="just">
              <a:lnSpc>
                <a:spcPct val="150000"/>
              </a:lnSpc>
              <a:spcBef>
                <a:spcPts val="575"/>
              </a:spcBef>
              <a:buClr>
                <a:srgbClr val="3399FF"/>
              </a:buClr>
              <a:buFont typeface="Arial" panose="020B0604020202020204"/>
              <a:buAutoNum type="alphaUcPeriod"/>
              <a:tabLst>
                <a:tab pos="92011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对具有大量细节的图像只需很少的灰度级数就可 较好地表示。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19480" lvl="1" indent="-457835" algn="just">
              <a:lnSpc>
                <a:spcPct val="100000"/>
              </a:lnSpc>
              <a:spcBef>
                <a:spcPts val="2015"/>
              </a:spcBef>
              <a:buClr>
                <a:srgbClr val="3399FF"/>
              </a:buClr>
              <a:buAutoNum type="alphaUcPeriod"/>
              <a:tabLst>
                <a:tab pos="920115" algn="l"/>
              </a:tabLst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N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r>
              <a:rPr sz="2400" dirty="0">
                <a:latin typeface="Arial" panose="020B0604020202020204"/>
                <a:cs typeface="Arial" panose="020B0604020202020204"/>
              </a:rPr>
              <a:t>k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常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数的图像主观看起来可以有较大的差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异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图像取样和量化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614932"/>
            <a:ext cx="7075170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"/>
              <a:tabLst>
                <a:tab pos="3556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图像内插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55600" indent="-342900">
              <a:lnSpc>
                <a:spcPct val="100000"/>
              </a:lnSpc>
              <a:spcBef>
                <a:spcPts val="2015"/>
              </a:spcBef>
              <a:buClr>
                <a:srgbClr val="3399FF"/>
              </a:buClr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内插是用已知数据</a:t>
            </a:r>
            <a:r>
              <a:rPr sz="2400" spc="-15" dirty="0"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估计未知位置的数值的处理。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3399FF"/>
              </a:buClr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最邻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近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内插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2015"/>
              </a:spcBef>
              <a:buClr>
                <a:srgbClr val="3399FF"/>
              </a:buClr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双线性内插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>
              <a:lnSpc>
                <a:spcPct val="100000"/>
              </a:lnSpc>
              <a:spcBef>
                <a:spcPts val="2015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v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(x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y) </a:t>
            </a:r>
            <a:r>
              <a:rPr sz="2400" dirty="0">
                <a:latin typeface="Arial" panose="020B0604020202020204"/>
                <a:cs typeface="Arial" panose="020B0604020202020204"/>
              </a:rPr>
              <a:t>=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ax </a:t>
            </a:r>
            <a:r>
              <a:rPr sz="2400" dirty="0">
                <a:latin typeface="Arial" panose="020B0604020202020204"/>
                <a:cs typeface="Arial" panose="020B0604020202020204"/>
              </a:rPr>
              <a:t>+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by </a:t>
            </a:r>
            <a:r>
              <a:rPr sz="2400" dirty="0">
                <a:latin typeface="Arial" panose="020B0604020202020204"/>
                <a:cs typeface="Arial" panose="020B0604020202020204"/>
              </a:rPr>
              <a:t>+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cxy </a:t>
            </a:r>
            <a:r>
              <a:rPr sz="2400" dirty="0">
                <a:latin typeface="Arial" panose="020B0604020202020204"/>
                <a:cs typeface="Arial" panose="020B0604020202020204"/>
              </a:rPr>
              <a:t>+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3399FF"/>
              </a:buClr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双三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次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内插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166" y="5238619"/>
            <a:ext cx="215265" cy="538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50" i="1" spc="5" dirty="0">
                <a:latin typeface="Times New Roman" panose="02020603050405020304"/>
                <a:cs typeface="Times New Roman" panose="02020603050405020304"/>
              </a:rPr>
              <a:t>y</a:t>
            </a:r>
            <a:endParaRPr sz="3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7515" y="5281936"/>
            <a:ext cx="215265" cy="538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50" i="1" spc="5" dirty="0">
                <a:latin typeface="Times New Roman" panose="02020603050405020304"/>
                <a:cs typeface="Times New Roman" panose="02020603050405020304"/>
              </a:rPr>
              <a:t>x</a:t>
            </a:r>
            <a:endParaRPr sz="3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0449" y="5242135"/>
            <a:ext cx="7175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i="1" dirty="0">
                <a:latin typeface="Times New Roman" panose="02020603050405020304"/>
                <a:cs typeface="Times New Roman" panose="02020603050405020304"/>
              </a:rPr>
              <a:t>j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9130" y="5285452"/>
            <a:ext cx="7175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i="1" dirty="0">
                <a:latin typeface="Times New Roman" panose="02020603050405020304"/>
                <a:cs typeface="Times New Roman" panose="02020603050405020304"/>
              </a:rPr>
              <a:t>i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0459" y="5192598"/>
            <a:ext cx="391795" cy="538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50" i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300" i="1" spc="15" dirty="0">
                <a:latin typeface="Times New Roman" panose="02020603050405020304"/>
                <a:cs typeface="Times New Roman" panose="02020603050405020304"/>
              </a:rPr>
              <a:t>xy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8332" y="5164177"/>
            <a:ext cx="45085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330" algn="l"/>
              </a:tabLst>
            </a:pPr>
            <a:r>
              <a:rPr sz="13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3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4095" y="5223847"/>
            <a:ext cx="2084705" cy="7277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3985"/>
              </a:lnSpc>
              <a:spcBef>
                <a:spcPts val="115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v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(x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y) </a:t>
            </a:r>
            <a:r>
              <a:rPr sz="240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5025" spc="225" baseline="-4000" dirty="0">
                <a:latin typeface="Symbol" panose="05050102010706020507"/>
                <a:cs typeface="Symbol" panose="05050102010706020507"/>
              </a:rPr>
              <a:t></a:t>
            </a:r>
            <a:endParaRPr sz="5025" baseline="-4000">
              <a:latin typeface="Symbol" panose="05050102010706020507"/>
              <a:cs typeface="Symbol" panose="05050102010706020507"/>
            </a:endParaRPr>
          </a:p>
          <a:p>
            <a:pPr marR="18415" algn="r">
              <a:lnSpc>
                <a:spcPts val="1525"/>
              </a:lnSpc>
            </a:pPr>
            <a:r>
              <a:rPr sz="1300" spc="5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00" spc="50" dirty="0">
                <a:latin typeface="Symbol" panose="05050102010706020507"/>
                <a:cs typeface="Symbol" panose="05050102010706020507"/>
              </a:rPr>
              <a:t></a:t>
            </a:r>
            <a:r>
              <a:rPr sz="1300" spc="50" dirty="0">
                <a:latin typeface="Times New Roman" panose="02020603050405020304"/>
                <a:cs typeface="Times New Roman" panose="02020603050405020304"/>
              </a:rPr>
              <a:t>0  </a:t>
            </a:r>
            <a:r>
              <a:rPr sz="1300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300" i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0" dirty="0">
                <a:latin typeface="Symbol" panose="05050102010706020507"/>
                <a:cs typeface="Symbol" panose="05050102010706020507"/>
              </a:rPr>
              <a:t></a:t>
            </a:r>
            <a:r>
              <a:rPr sz="1300" spc="3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87553"/>
            <a:ext cx="4385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0520" algn="l"/>
              </a:tabLst>
            </a:pP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b="1" spc="-335" dirty="0">
                <a:latin typeface="Microsoft JhengHei" panose="020B0604030504040204" charset="-120"/>
                <a:cs typeface="Microsoft JhengHei" panose="020B0604030504040204" charset="-120"/>
              </a:rPr>
              <a:t>2</a:t>
            </a: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章	</a:t>
            </a:r>
            <a:r>
              <a:rPr b="1" spc="5" dirty="0">
                <a:latin typeface="Microsoft JhengHei" panose="020B0604030504040204" charset="-120"/>
                <a:cs typeface="Microsoft JhengHei" panose="020B0604030504040204" charset="-120"/>
              </a:rPr>
              <a:t>数字图像基础</a:t>
            </a:r>
            <a:endParaRPr b="1" spc="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391" y="1499107"/>
            <a:ext cx="419227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lvl="1" indent="-915035">
              <a:lnSpc>
                <a:spcPct val="100000"/>
              </a:lnSpc>
              <a:spcBef>
                <a:spcPts val="105"/>
              </a:spcBef>
              <a:buSzPct val="75000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视觉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知要素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光和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磁波谱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图像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知和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获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图像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样和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7100" lvl="1" indent="-915035">
              <a:lnSpc>
                <a:spcPct val="100000"/>
              </a:lnSpc>
              <a:spcBef>
                <a:spcPts val="2405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32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像素</a:t>
            </a:r>
            <a:r>
              <a:rPr sz="32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32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的基</a:t>
            </a:r>
            <a:r>
              <a:rPr sz="32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32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关系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436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2.5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像素间的基本关系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1291" y="1614932"/>
            <a:ext cx="7417434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"/>
              <a:tabLst>
                <a:tab pos="3937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相邻像素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93700" indent="-342900">
              <a:lnSpc>
                <a:spcPct val="100000"/>
              </a:lnSpc>
              <a:spcBef>
                <a:spcPts val="2015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3937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4邻域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00380" marR="43180" indent="7620" algn="just">
              <a:lnSpc>
                <a:spcPct val="150000"/>
              </a:lnSpc>
              <a:spcBef>
                <a:spcPts val="58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坐标为</a:t>
            </a:r>
            <a:r>
              <a:rPr sz="2400" spc="-5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(x,y)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的像素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4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个水平和垂直的相邻像素，  坐标分别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(x+1,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y),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(x-1,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y),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(x,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y+1),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(x,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y-1)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，这个 像素集称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邻域，用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(p)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表示。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19798" y="4429051"/>
            <a:ext cx="1808670" cy="178862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436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2.5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像素间的基本关系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1291" y="1614932"/>
            <a:ext cx="7890509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3937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对角邻域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00380" marR="43180" indent="7620">
              <a:lnSpc>
                <a:spcPct val="150000"/>
              </a:lnSpc>
              <a:spcBef>
                <a:spcPts val="57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坐标分别为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(x+1,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y+1),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(x-1,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y-1),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(x-1,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y+1),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(x-1,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y-1)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，  用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(p)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表示。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93700" indent="-342900">
              <a:lnSpc>
                <a:spcPct val="100000"/>
              </a:lnSpc>
              <a:spcBef>
                <a:spcPts val="202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3937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8邻域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08000">
              <a:lnSpc>
                <a:spcPct val="100000"/>
              </a:lnSpc>
              <a:spcBef>
                <a:spcPts val="201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4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(p)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∪</a:t>
            </a:r>
            <a:r>
              <a:rPr sz="2400" spc="6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(p)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45525" y="4298830"/>
            <a:ext cx="1587161" cy="15863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48397" y="4317067"/>
            <a:ext cx="1575564" cy="157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53890" y="5974486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对角邻域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0476" y="5974486"/>
            <a:ext cx="92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8邻域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436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2.5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像素间的基本关系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56691" y="1614932"/>
            <a:ext cx="7409180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"/>
              <a:tabLst>
                <a:tab pos="3683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邻接性、连通性、区域和边界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68300" indent="-342900">
              <a:lnSpc>
                <a:spcPct val="100000"/>
              </a:lnSpc>
              <a:spcBef>
                <a:spcPts val="2015"/>
              </a:spcBef>
              <a:buClr>
                <a:srgbClr val="3399FF"/>
              </a:buClr>
              <a:buFont typeface="Arial" panose="020B0604020202020204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邻接性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826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令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是具有特定</a:t>
            </a:r>
            <a:r>
              <a:rPr sz="2400" b="1" spc="1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相似性准则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的灰度值集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74980" marR="43180" indent="7620">
              <a:lnSpc>
                <a:spcPct val="150000"/>
              </a:lnSpc>
              <a:spcBef>
                <a:spcPts val="575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4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邻接：如果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(p)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中，具有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中数值的两个像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素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邻接的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351" y="4549986"/>
            <a:ext cx="1557000" cy="13868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592" y="363169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 panose="02020603050405020304"/>
                <a:cs typeface="Times New Roman" panose="02020603050405020304"/>
              </a:rPr>
              <a:t>2.1</a:t>
            </a:r>
            <a:r>
              <a:rPr sz="3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5" dirty="0">
                <a:latin typeface="宋体" panose="02010600030101010101" pitchFamily="2" charset="-122"/>
                <a:cs typeface="宋体" panose="02010600030101010101" pitchFamily="2" charset="-122"/>
              </a:rPr>
              <a:t>视</a:t>
            </a:r>
            <a:r>
              <a:rPr sz="3600" dirty="0">
                <a:latin typeface="宋体" panose="02010600030101010101" pitchFamily="2" charset="-122"/>
                <a:cs typeface="宋体" panose="02010600030101010101" pitchFamily="2" charset="-122"/>
              </a:rPr>
              <a:t>觉</a:t>
            </a:r>
            <a:r>
              <a:rPr sz="3600" spc="-5" dirty="0">
                <a:latin typeface="宋体" panose="02010600030101010101" pitchFamily="2" charset="-122"/>
                <a:cs typeface="宋体" panose="02010600030101010101" pitchFamily="2" charset="-122"/>
              </a:rPr>
              <a:t>感知要素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391" y="1503679"/>
            <a:ext cx="6632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视网膜上杆状体</a:t>
            </a:r>
            <a:r>
              <a:rPr sz="2400" spc="-5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(Rods)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与锥状体</a:t>
            </a:r>
            <a:r>
              <a:rPr sz="2400" spc="-5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(Cones)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的分布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2861" y="2315707"/>
            <a:ext cx="7488460" cy="38028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592" y="363169"/>
            <a:ext cx="436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 panose="02020603050405020304"/>
                <a:cs typeface="Times New Roman" panose="02020603050405020304"/>
              </a:rPr>
              <a:t>2.5</a:t>
            </a:r>
            <a:r>
              <a:rPr sz="3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5" dirty="0">
                <a:latin typeface="宋体" panose="02010600030101010101" pitchFamily="2" charset="-122"/>
                <a:cs typeface="宋体" panose="02010600030101010101" pitchFamily="2" charset="-122"/>
              </a:rPr>
              <a:t>像素间的基本关系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3622" y="1432052"/>
            <a:ext cx="6959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7620">
              <a:lnSpc>
                <a:spcPct val="15000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2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8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邻接：如果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aseline="-2100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(p)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中，具有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中数值的两个像 素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8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邻接的。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0876" y="2554501"/>
            <a:ext cx="1178560" cy="13485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436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2.5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像素间的基本关系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222" y="1614932"/>
            <a:ext cx="7531734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3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邻接（混合邻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3500" marR="17780" indent="7620">
              <a:lnSpc>
                <a:spcPct val="160000"/>
              </a:lnSpc>
              <a:spcBef>
                <a:spcPts val="28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(p)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中，或者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(p)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中且集合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(p)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∩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(q) 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没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值的像素，则具有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值的像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素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邻接的。 </a:t>
            </a:r>
            <a:r>
              <a:rPr sz="2400" dirty="0">
                <a:latin typeface="Arial" panose="020B0604020202020204"/>
                <a:cs typeface="Arial" panose="020B0604020202020204"/>
              </a:rPr>
              <a:t>m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邻接的引入是为了消除采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8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邻接常常发生的二义性。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160" y="4256532"/>
            <a:ext cx="3601720" cy="1693545"/>
          </a:xfrm>
          <a:prstGeom prst="rect">
            <a:avLst/>
          </a:prstGeom>
          <a:ln w="15240">
            <a:solidFill>
              <a:srgbClr val="A2B1C1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91440" marR="193675">
              <a:lnSpc>
                <a:spcPts val="2290"/>
              </a:lnSpc>
              <a:spcBef>
                <a:spcPts val="605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满足下面两个条件之一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即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可：  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20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邻域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1440" marR="194310">
              <a:lnSpc>
                <a:spcPct val="102000"/>
              </a:lnSpc>
              <a:spcBef>
                <a:spcPts val="365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2000" spc="-8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的对角领域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，并</a:t>
            </a:r>
            <a:r>
              <a:rPr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且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q 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邻域与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领域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交为空 集（交集无点属于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V）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22985" y="4422565"/>
            <a:ext cx="1332634" cy="140545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11577" y="4416469"/>
            <a:ext cx="1332634" cy="140545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1157" y="4653534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68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41157" y="4653534"/>
            <a:ext cx="0" cy="467995"/>
          </a:xfrm>
          <a:custGeom>
            <a:avLst/>
            <a:gdLst/>
            <a:ahLst/>
            <a:cxnLst/>
            <a:rect l="l" t="t" r="r" b="b"/>
            <a:pathLst>
              <a:path h="467995">
                <a:moveTo>
                  <a:pt x="0" y="0"/>
                </a:moveTo>
                <a:lnTo>
                  <a:pt x="0" y="467995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41157" y="5121402"/>
            <a:ext cx="252095" cy="360045"/>
          </a:xfrm>
          <a:custGeom>
            <a:avLst/>
            <a:gdLst/>
            <a:ahLst/>
            <a:cxnLst/>
            <a:rect l="l" t="t" r="r" b="b"/>
            <a:pathLst>
              <a:path w="252095" h="360045">
                <a:moveTo>
                  <a:pt x="0" y="0"/>
                </a:moveTo>
                <a:lnTo>
                  <a:pt x="251968" y="360045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436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2.5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像素间的基本关系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614932"/>
            <a:ext cx="7626984" cy="437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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连通性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05180" marR="5080" lvl="1" indent="-343535">
              <a:lnSpc>
                <a:spcPct val="150000"/>
              </a:lnSpc>
              <a:spcBef>
                <a:spcPts val="575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80581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从具有坐标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的象素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到具有坐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(s,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t)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的象素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 一条通路由一系列具有坐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(x0,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y0)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(x1,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y1)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，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(xn,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yn)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的独立象素组成。这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里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(x0,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y0)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(x,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y)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(xn,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yn)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(s,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且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yi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-1,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yi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-1)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邻接，其中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≤ 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为通路长度。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05180" marR="106680" lvl="1" indent="-343535">
              <a:lnSpc>
                <a:spcPct val="150000"/>
              </a:lnSpc>
              <a:spcBef>
                <a:spcPts val="575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80581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邻接是连通的一种特例，连通是由一系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列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依次邻接 的象素组成。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436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2.5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像素间的基本关系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614932"/>
            <a:ext cx="755967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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区域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05180" marR="5080" lvl="1" indent="-343535">
              <a:lnSpc>
                <a:spcPct val="150000"/>
              </a:lnSpc>
              <a:spcBef>
                <a:spcPts val="57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80581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连通分量：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是图像中的一个子集，对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中任何一个 像素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，连通到该像素的像素集称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的连通分量。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05180" marR="175895" lvl="1" indent="-343535">
              <a:lnSpc>
                <a:spcPct val="150000"/>
              </a:lnSpc>
              <a:spcBef>
                <a:spcPts val="58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80581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仅有一个连通分量，则称为连通集，也称作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一个区域。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436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2.5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像素间的基本关系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614932"/>
            <a:ext cx="7524115" cy="3427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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边界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05180" lvl="1" indent="-343535">
              <a:lnSpc>
                <a:spcPct val="100000"/>
              </a:lnSpc>
              <a:spcBef>
                <a:spcPts val="2015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80581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邻接区域：两个区域联合起来形成一个连通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05180" lvl="1" indent="-343535">
              <a:lnSpc>
                <a:spcPct val="100000"/>
              </a:lnSpc>
              <a:spcBef>
                <a:spcPts val="202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80581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不连接区域：非邻接区域。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05180" lvl="1" indent="-343535">
              <a:lnSpc>
                <a:spcPct val="100000"/>
              </a:lnSpc>
              <a:spcBef>
                <a:spcPts val="2015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80581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背景：一幅图像的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个不连接区域的并集的补集。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05180" marR="5080" lvl="1" indent="-343535">
              <a:lnSpc>
                <a:spcPct val="150000"/>
              </a:lnSpc>
              <a:spcBef>
                <a:spcPts val="575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80581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边界：一个区域的边界，是该区域中至少有一个背 景邻点的像素集。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436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2.5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像素间的基本关系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408938"/>
            <a:ext cx="8449945" cy="345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"/>
              <a:tabLst>
                <a:tab pos="393700" algn="l"/>
              </a:tabLst>
            </a:pP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距离度量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93700" indent="-342900">
              <a:lnSpc>
                <a:spcPct val="100000"/>
              </a:lnSpc>
              <a:spcBef>
                <a:spcPts val="178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393700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距离度量函数的定义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43965" marR="43180" lvl="1" indent="-343535">
              <a:lnSpc>
                <a:spcPct val="150000"/>
              </a:lnSpc>
              <a:spcBef>
                <a:spcPts val="480"/>
              </a:spcBef>
              <a:buClr>
                <a:srgbClr val="3399FF"/>
              </a:buClr>
              <a:buFont typeface="Wingdings" panose="05000000000000000000"/>
              <a:buChar char=""/>
              <a:tabLst>
                <a:tab pos="1243965" algn="l"/>
                <a:tab pos="1244600" algn="l"/>
              </a:tabLst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给定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个像素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坐标分别为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950" spc="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950" spc="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dirty="0">
                <a:latin typeface="Arial" panose="020B0604020202020204"/>
                <a:cs typeface="Arial" panose="020B0604020202020204"/>
              </a:rPr>
              <a:t>,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950" spc="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950" spc="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,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950" spc="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如果下列 条件满足，则</a:t>
            </a:r>
            <a:r>
              <a:rPr sz="2000" spc="-48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60" dirty="0">
                <a:latin typeface="Cambria Math" panose="02040503050406030204"/>
                <a:cs typeface="Cambria Math" panose="02040503050406030204"/>
              </a:rPr>
              <a:t>𝐷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是距离度量函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358265">
              <a:lnSpc>
                <a:spcPct val="100000"/>
              </a:lnSpc>
              <a:spcBef>
                <a:spcPts val="1580"/>
              </a:spcBef>
              <a:tabLst>
                <a:tab pos="1814830" algn="l"/>
                <a:tab pos="3162935" algn="l"/>
              </a:tabLst>
            </a:pPr>
            <a:r>
              <a:rPr sz="2100" spc="-10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①	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𝐷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dirty="0">
                <a:latin typeface="Arial" panose="020B0604020202020204"/>
                <a:cs typeface="Arial" panose="020B0604020202020204"/>
              </a:rPr>
              <a:t>x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y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≥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0	(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𝐷</a:t>
            </a:r>
            <a:r>
              <a:rPr sz="2000" spc="1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dirty="0">
                <a:latin typeface="Arial" panose="020B0604020202020204"/>
                <a:cs typeface="Arial" panose="020B0604020202020204"/>
              </a:rPr>
              <a:t>x</a:t>
            </a:r>
            <a:r>
              <a:rPr sz="2000" dirty="0">
                <a:latin typeface="Arial" panose="020B0604020202020204"/>
                <a:cs typeface="Arial" panose="020B0604020202020204"/>
              </a:rPr>
              <a:t>,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y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0,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当且仅当</a:t>
            </a:r>
            <a:r>
              <a:rPr sz="2000" spc="-5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y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58265">
              <a:lnSpc>
                <a:spcPct val="100000"/>
              </a:lnSpc>
              <a:spcBef>
                <a:spcPts val="1560"/>
              </a:spcBef>
              <a:tabLst>
                <a:tab pos="1814830" algn="l"/>
              </a:tabLst>
            </a:pPr>
            <a:r>
              <a:rPr sz="2100" spc="-10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②	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𝐷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dirty="0">
                <a:latin typeface="Arial" panose="020B0604020202020204"/>
                <a:cs typeface="Arial" panose="020B0604020202020204"/>
              </a:rPr>
              <a:t>x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y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𝐷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y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x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58265">
              <a:lnSpc>
                <a:spcPct val="100000"/>
              </a:lnSpc>
              <a:spcBef>
                <a:spcPts val="1560"/>
              </a:spcBef>
              <a:tabLst>
                <a:tab pos="1814830" algn="l"/>
              </a:tabLst>
            </a:pPr>
            <a:r>
              <a:rPr sz="2100" spc="-100" dirty="0">
                <a:solidFill>
                  <a:srgbClr val="3399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③	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𝐷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dirty="0">
                <a:latin typeface="Arial" panose="020B0604020202020204"/>
                <a:cs typeface="Arial" panose="020B0604020202020204"/>
              </a:rPr>
              <a:t>x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z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) ≤ 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𝐷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dirty="0">
                <a:latin typeface="Arial" panose="020B0604020202020204"/>
                <a:cs typeface="Arial" panose="020B0604020202020204"/>
              </a:rPr>
              <a:t>x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y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𝐷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y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z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6223" y="5787897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26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62185" y="5787897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266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17520" y="5787897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26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63481" y="5787897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266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6586" y="5710529"/>
            <a:ext cx="2411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indent="-457835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"/>
              <a:tabLst>
                <a:tab pos="508000" algn="l"/>
                <a:tab pos="508000" algn="l"/>
                <a:tab pos="1969770" algn="l"/>
              </a:tabLst>
            </a:pPr>
            <a:r>
              <a:rPr sz="2000" spc="105" dirty="0">
                <a:latin typeface="Cambria Math" panose="02040503050406030204"/>
                <a:cs typeface="Cambria Math" panose="02040503050406030204"/>
              </a:rPr>
              <a:t>𝐿</a:t>
            </a:r>
            <a:r>
              <a:rPr sz="2175" spc="157" baseline="-15000" dirty="0">
                <a:latin typeface="Cambria Math" panose="02040503050406030204"/>
                <a:cs typeface="Cambria Math" panose="02040503050406030204"/>
              </a:rPr>
              <a:t>𝑝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范数：</a:t>
            </a:r>
            <a:r>
              <a:rPr sz="2000" spc="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𝒖	</a:t>
            </a:r>
            <a:r>
              <a:rPr sz="2175" spc="165" baseline="-15000" dirty="0">
                <a:latin typeface="Cambria Math" panose="02040503050406030204"/>
                <a:cs typeface="Cambria Math" panose="02040503050406030204"/>
              </a:rPr>
              <a:t>𝑝</a:t>
            </a:r>
            <a:r>
              <a:rPr sz="2175" spc="405" baseline="-15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=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38580" y="5749975"/>
            <a:ext cx="1197610" cy="307975"/>
          </a:xfrm>
          <a:custGeom>
            <a:avLst/>
            <a:gdLst/>
            <a:ahLst/>
            <a:cxnLst/>
            <a:rect l="l" t="t" r="r" b="b"/>
            <a:pathLst>
              <a:path w="1197610" h="307975">
                <a:moveTo>
                  <a:pt x="1116578" y="0"/>
                </a:moveTo>
                <a:lnTo>
                  <a:pt x="1113530" y="10185"/>
                </a:lnTo>
                <a:lnTo>
                  <a:pt x="1127654" y="17512"/>
                </a:lnTo>
                <a:lnTo>
                  <a:pt x="1139946" y="28178"/>
                </a:lnTo>
                <a:lnTo>
                  <a:pt x="1165863" y="79679"/>
                </a:lnTo>
                <a:lnTo>
                  <a:pt x="1173535" y="126842"/>
                </a:lnTo>
                <a:lnTo>
                  <a:pt x="1174490" y="153847"/>
                </a:lnTo>
                <a:lnTo>
                  <a:pt x="1173535" y="180791"/>
                </a:lnTo>
                <a:lnTo>
                  <a:pt x="1165863" y="227858"/>
                </a:lnTo>
                <a:lnTo>
                  <a:pt x="1150427" y="265296"/>
                </a:lnTo>
                <a:lnTo>
                  <a:pt x="1113530" y="297256"/>
                </a:lnTo>
                <a:lnTo>
                  <a:pt x="1116578" y="307441"/>
                </a:lnTo>
                <a:lnTo>
                  <a:pt x="1150963" y="289144"/>
                </a:lnTo>
                <a:lnTo>
                  <a:pt x="1176395" y="254634"/>
                </a:lnTo>
                <a:lnTo>
                  <a:pt x="1192111" y="208092"/>
                </a:lnTo>
                <a:lnTo>
                  <a:pt x="1197350" y="153720"/>
                </a:lnTo>
                <a:lnTo>
                  <a:pt x="1196040" y="125560"/>
                </a:lnTo>
                <a:lnTo>
                  <a:pt x="1185562" y="75102"/>
                </a:lnTo>
                <a:lnTo>
                  <a:pt x="1164798" y="33525"/>
                </a:lnTo>
                <a:lnTo>
                  <a:pt x="1134889" y="7122"/>
                </a:lnTo>
                <a:lnTo>
                  <a:pt x="1116578" y="0"/>
                </a:lnTo>
                <a:close/>
              </a:path>
              <a:path w="1197610" h="307975">
                <a:moveTo>
                  <a:pt x="80766" y="0"/>
                </a:moveTo>
                <a:lnTo>
                  <a:pt x="46491" y="18297"/>
                </a:lnTo>
                <a:lnTo>
                  <a:pt x="21076" y="52806"/>
                </a:lnTo>
                <a:lnTo>
                  <a:pt x="5296" y="99353"/>
                </a:lnTo>
                <a:lnTo>
                  <a:pt x="0" y="153847"/>
                </a:lnTo>
                <a:lnTo>
                  <a:pt x="1323" y="181886"/>
                </a:lnTo>
                <a:lnTo>
                  <a:pt x="11888" y="232341"/>
                </a:lnTo>
                <a:lnTo>
                  <a:pt x="32670" y="273915"/>
                </a:lnTo>
                <a:lnTo>
                  <a:pt x="62527" y="300319"/>
                </a:lnTo>
                <a:lnTo>
                  <a:pt x="80766" y="307441"/>
                </a:lnTo>
                <a:lnTo>
                  <a:pt x="83941" y="297256"/>
                </a:lnTo>
                <a:lnTo>
                  <a:pt x="69816" y="289933"/>
                </a:lnTo>
                <a:lnTo>
                  <a:pt x="57525" y="279280"/>
                </a:lnTo>
                <a:lnTo>
                  <a:pt x="31587" y="227858"/>
                </a:lnTo>
                <a:lnTo>
                  <a:pt x="23828" y="180791"/>
                </a:lnTo>
                <a:lnTo>
                  <a:pt x="22858" y="153720"/>
                </a:lnTo>
                <a:lnTo>
                  <a:pt x="23828" y="126842"/>
                </a:lnTo>
                <a:lnTo>
                  <a:pt x="31587" y="79679"/>
                </a:lnTo>
                <a:lnTo>
                  <a:pt x="47043" y="42182"/>
                </a:lnTo>
                <a:lnTo>
                  <a:pt x="83941" y="10185"/>
                </a:lnTo>
                <a:lnTo>
                  <a:pt x="80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98416" y="5841593"/>
            <a:ext cx="34036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215" dirty="0">
                <a:latin typeface="Cambria Math" panose="02040503050406030204"/>
                <a:cs typeface="Cambria Math" panose="02040503050406030204"/>
              </a:rPr>
              <a:t>𝑖</a:t>
            </a:r>
            <a:r>
              <a:rPr sz="1450" spc="-20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1450" spc="40" dirty="0">
                <a:latin typeface="Cambria Math" panose="02040503050406030204"/>
                <a:cs typeface="Cambria Math" panose="02040503050406030204"/>
              </a:rPr>
              <a:t>1</a:t>
            </a:r>
            <a:endParaRPr sz="1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73993" y="5787897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266"/>
                </a:lnTo>
              </a:path>
            </a:pathLst>
          </a:custGeom>
          <a:ln w="191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64621" y="5787897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266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80484" y="5617565"/>
            <a:ext cx="1102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24840" algn="l"/>
              </a:tabLst>
            </a:pPr>
            <a:r>
              <a:rPr sz="3000" spc="262" baseline="-18000" dirty="0">
                <a:latin typeface="Cambria Math" panose="02040503050406030204"/>
                <a:cs typeface="Cambria Math" panose="02040503050406030204"/>
              </a:rPr>
              <a:t>σ</a:t>
            </a:r>
            <a:r>
              <a:rPr sz="2175" spc="262" baseline="4000" dirty="0">
                <a:latin typeface="Cambria Math" panose="02040503050406030204"/>
                <a:cs typeface="Cambria Math" panose="02040503050406030204"/>
              </a:rPr>
              <a:t>𝑘	</a:t>
            </a:r>
            <a:r>
              <a:rPr sz="3000" spc="37" baseline="-21000" dirty="0">
                <a:latin typeface="Cambria Math" panose="02040503050406030204"/>
                <a:cs typeface="Cambria Math" panose="02040503050406030204"/>
              </a:rPr>
              <a:t>𝑢</a:t>
            </a:r>
            <a:r>
              <a:rPr sz="2175" spc="37" baseline="-44000" dirty="0">
                <a:latin typeface="Cambria Math" panose="02040503050406030204"/>
                <a:cs typeface="Cambria Math" panose="02040503050406030204"/>
              </a:rPr>
              <a:t>𝑖</a:t>
            </a:r>
            <a:r>
              <a:rPr sz="2175" spc="67" baseline="-44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450" spc="110" dirty="0">
                <a:latin typeface="Cambria Math" panose="02040503050406030204"/>
                <a:cs typeface="Cambria Math" panose="02040503050406030204"/>
              </a:rPr>
              <a:t>𝑝</a:t>
            </a:r>
            <a:endParaRPr sz="1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58283" y="5753887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515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48944" y="5079238"/>
            <a:ext cx="8139430" cy="66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494665" algn="l"/>
                <a:tab pos="495300" algn="l"/>
              </a:tabLst>
            </a:pPr>
            <a:r>
              <a:rPr sz="2000" spc="105" dirty="0">
                <a:latin typeface="Cambria Math" panose="02040503050406030204"/>
                <a:cs typeface="Cambria Math" panose="02040503050406030204"/>
              </a:rPr>
              <a:t>𝐿</a:t>
            </a:r>
            <a:r>
              <a:rPr sz="2175" spc="157" baseline="-15000" dirty="0">
                <a:latin typeface="Cambria Math" panose="02040503050406030204"/>
                <a:cs typeface="Cambria Math" panose="02040503050406030204"/>
              </a:rPr>
              <a:t>𝑝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范数(norm)及其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诱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导出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距离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量：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维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向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=[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dirty="0">
                <a:latin typeface="Arial" panose="020B0604020202020204"/>
                <a:cs typeface="Arial" panose="020B0604020202020204"/>
              </a:rPr>
              <a:t>,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950" spc="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,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Cambria Math" panose="02040503050406030204"/>
                <a:cs typeface="Cambria Math" panose="02040503050406030204"/>
              </a:rPr>
              <a:t>⋯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950" i="1" spc="-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sz="2100" spc="-7" baseline="24000" dirty="0">
                <a:latin typeface="宋体" panose="02010600030101010101" pitchFamily="2" charset="-122"/>
                <a:cs typeface="宋体" panose="02010600030101010101" pitchFamily="2" charset="-122"/>
              </a:rPr>
              <a:t>T</a:t>
            </a:r>
            <a:endParaRPr sz="2100" baseline="24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86790" algn="ctr">
              <a:lnSpc>
                <a:spcPct val="100000"/>
              </a:lnSpc>
              <a:spcBef>
                <a:spcPts val="1185"/>
              </a:spcBef>
            </a:pPr>
            <a:r>
              <a:rPr sz="1200" spc="50" dirty="0">
                <a:latin typeface="Cambria Math" panose="02040503050406030204"/>
                <a:cs typeface="Cambria Math" panose="02040503050406030204"/>
              </a:rPr>
              <a:t>1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6345" y="5736437"/>
            <a:ext cx="1295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65" dirty="0">
                <a:latin typeface="Cambria Math" panose="02040503050406030204"/>
                <a:cs typeface="Cambria Math" panose="02040503050406030204"/>
              </a:rPr>
              <a:t>𝑝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11471" y="6378993"/>
            <a:ext cx="553720" cy="236220"/>
          </a:xfrm>
          <a:custGeom>
            <a:avLst/>
            <a:gdLst/>
            <a:ahLst/>
            <a:cxnLst/>
            <a:rect l="l" t="t" r="r" b="b"/>
            <a:pathLst>
              <a:path w="553720" h="236220">
                <a:moveTo>
                  <a:pt x="478027" y="0"/>
                </a:moveTo>
                <a:lnTo>
                  <a:pt x="474599" y="9563"/>
                </a:lnTo>
                <a:lnTo>
                  <a:pt x="488293" y="15490"/>
                </a:lnTo>
                <a:lnTo>
                  <a:pt x="500046" y="23690"/>
                </a:lnTo>
                <a:lnTo>
                  <a:pt x="523873" y="61689"/>
                </a:lnTo>
                <a:lnTo>
                  <a:pt x="531749" y="116687"/>
                </a:lnTo>
                <a:lnTo>
                  <a:pt x="530869" y="137478"/>
                </a:lnTo>
                <a:lnTo>
                  <a:pt x="517778" y="188391"/>
                </a:lnTo>
                <a:lnTo>
                  <a:pt x="488436" y="220220"/>
                </a:lnTo>
                <a:lnTo>
                  <a:pt x="474979" y="226174"/>
                </a:lnTo>
                <a:lnTo>
                  <a:pt x="478027" y="235737"/>
                </a:lnTo>
                <a:lnTo>
                  <a:pt x="523015" y="208978"/>
                </a:lnTo>
                <a:lnTo>
                  <a:pt x="548354" y="159573"/>
                </a:lnTo>
                <a:lnTo>
                  <a:pt x="553212" y="117932"/>
                </a:lnTo>
                <a:lnTo>
                  <a:pt x="551997" y="96319"/>
                </a:lnTo>
                <a:lnTo>
                  <a:pt x="542282" y="58010"/>
                </a:lnTo>
                <a:lnTo>
                  <a:pt x="510095" y="15112"/>
                </a:lnTo>
                <a:lnTo>
                  <a:pt x="495097" y="6169"/>
                </a:lnTo>
                <a:lnTo>
                  <a:pt x="478027" y="0"/>
                </a:lnTo>
                <a:close/>
              </a:path>
              <a:path w="553720" h="236220">
                <a:moveTo>
                  <a:pt x="75183" y="0"/>
                </a:moveTo>
                <a:lnTo>
                  <a:pt x="30321" y="26828"/>
                </a:lnTo>
                <a:lnTo>
                  <a:pt x="4873" y="76346"/>
                </a:lnTo>
                <a:lnTo>
                  <a:pt x="0" y="117932"/>
                </a:lnTo>
                <a:lnTo>
                  <a:pt x="1214" y="139587"/>
                </a:lnTo>
                <a:lnTo>
                  <a:pt x="10929" y="177891"/>
                </a:lnTo>
                <a:lnTo>
                  <a:pt x="43068" y="220657"/>
                </a:lnTo>
                <a:lnTo>
                  <a:pt x="75183" y="235737"/>
                </a:lnTo>
                <a:lnTo>
                  <a:pt x="78231" y="226174"/>
                </a:lnTo>
                <a:lnTo>
                  <a:pt x="64777" y="220220"/>
                </a:lnTo>
                <a:lnTo>
                  <a:pt x="53181" y="211940"/>
                </a:lnTo>
                <a:lnTo>
                  <a:pt x="29412" y="173330"/>
                </a:lnTo>
                <a:lnTo>
                  <a:pt x="21589" y="116687"/>
                </a:lnTo>
                <a:lnTo>
                  <a:pt x="22451" y="96575"/>
                </a:lnTo>
                <a:lnTo>
                  <a:pt x="35559" y="46913"/>
                </a:lnTo>
                <a:lnTo>
                  <a:pt x="64992" y="15490"/>
                </a:lnTo>
                <a:lnTo>
                  <a:pt x="78612" y="9563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99286" y="6303365"/>
            <a:ext cx="40341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835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"/>
              <a:tabLst>
                <a:tab pos="495300" algn="l"/>
                <a:tab pos="495300" algn="l"/>
              </a:tabLst>
            </a:pPr>
            <a:r>
              <a:rPr sz="2000" spc="105" dirty="0">
                <a:latin typeface="Cambria Math" panose="02040503050406030204"/>
                <a:cs typeface="Cambria Math" panose="02040503050406030204"/>
              </a:rPr>
              <a:t>𝐿</a:t>
            </a:r>
            <a:r>
              <a:rPr sz="2175" spc="157" baseline="-15000" dirty="0">
                <a:latin typeface="Cambria Math" panose="02040503050406030204"/>
                <a:cs typeface="Cambria Math" panose="02040503050406030204"/>
              </a:rPr>
              <a:t>𝑝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范数诱导的距离度量：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𝐷</a:t>
            </a:r>
            <a:r>
              <a:rPr sz="2000" spc="42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000" spc="-5" dirty="0">
                <a:latin typeface="Cambria Math" panose="02040503050406030204"/>
                <a:cs typeface="Cambria Math" panose="02040503050406030204"/>
              </a:rPr>
              <a:t>𝐮,</a:t>
            </a:r>
            <a:r>
              <a:rPr sz="2000" spc="-12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𝐯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43116" y="6380734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26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89077" y="6380734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266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11596" y="6380734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26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57557" y="6380734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266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19673" y="6303365"/>
            <a:ext cx="1617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1800" algn="l"/>
                <a:tab pos="1163955" algn="l"/>
              </a:tabLst>
            </a:pPr>
            <a:r>
              <a:rPr sz="2000" dirty="0">
                <a:latin typeface="Cambria Math" panose="02040503050406030204"/>
                <a:cs typeface="Cambria Math" panose="02040503050406030204"/>
              </a:rPr>
              <a:t>=	𝐮</a:t>
            </a:r>
            <a:r>
              <a:rPr sz="2000" spc="1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2000" spc="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𝐯	</a:t>
            </a:r>
            <a:r>
              <a:rPr sz="2175" spc="165" baseline="-15000" dirty="0">
                <a:latin typeface="Cambria Math" panose="02040503050406030204"/>
                <a:cs typeface="Cambria Math" panose="02040503050406030204"/>
              </a:rPr>
              <a:t>𝑝</a:t>
            </a:r>
            <a:r>
              <a:rPr sz="2175" spc="419" baseline="-15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=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66996" y="6342811"/>
            <a:ext cx="1717039" cy="307975"/>
          </a:xfrm>
          <a:custGeom>
            <a:avLst/>
            <a:gdLst/>
            <a:ahLst/>
            <a:cxnLst/>
            <a:rect l="l" t="t" r="r" b="b"/>
            <a:pathLst>
              <a:path w="1717040" h="307975">
                <a:moveTo>
                  <a:pt x="1636262" y="0"/>
                </a:moveTo>
                <a:lnTo>
                  <a:pt x="1633214" y="10185"/>
                </a:lnTo>
                <a:lnTo>
                  <a:pt x="1647338" y="17512"/>
                </a:lnTo>
                <a:lnTo>
                  <a:pt x="1659630" y="28178"/>
                </a:lnTo>
                <a:lnTo>
                  <a:pt x="1685547" y="79679"/>
                </a:lnTo>
                <a:lnTo>
                  <a:pt x="1693219" y="126842"/>
                </a:lnTo>
                <a:lnTo>
                  <a:pt x="1694174" y="153847"/>
                </a:lnTo>
                <a:lnTo>
                  <a:pt x="1693219" y="180791"/>
                </a:lnTo>
                <a:lnTo>
                  <a:pt x="1685547" y="227858"/>
                </a:lnTo>
                <a:lnTo>
                  <a:pt x="1670111" y="265296"/>
                </a:lnTo>
                <a:lnTo>
                  <a:pt x="1633214" y="297256"/>
                </a:lnTo>
                <a:lnTo>
                  <a:pt x="1636262" y="307441"/>
                </a:lnTo>
                <a:lnTo>
                  <a:pt x="1670647" y="289144"/>
                </a:lnTo>
                <a:lnTo>
                  <a:pt x="1696079" y="254635"/>
                </a:lnTo>
                <a:lnTo>
                  <a:pt x="1711795" y="208092"/>
                </a:lnTo>
                <a:lnTo>
                  <a:pt x="1717034" y="153720"/>
                </a:lnTo>
                <a:lnTo>
                  <a:pt x="1715724" y="125560"/>
                </a:lnTo>
                <a:lnTo>
                  <a:pt x="1705246" y="75102"/>
                </a:lnTo>
                <a:lnTo>
                  <a:pt x="1684482" y="33525"/>
                </a:lnTo>
                <a:lnTo>
                  <a:pt x="1654573" y="7122"/>
                </a:lnTo>
                <a:lnTo>
                  <a:pt x="1636262" y="0"/>
                </a:lnTo>
                <a:close/>
              </a:path>
              <a:path w="1717040" h="307975">
                <a:moveTo>
                  <a:pt x="80766" y="0"/>
                </a:moveTo>
                <a:lnTo>
                  <a:pt x="46491" y="18297"/>
                </a:lnTo>
                <a:lnTo>
                  <a:pt x="21076" y="52806"/>
                </a:lnTo>
                <a:lnTo>
                  <a:pt x="5296" y="99353"/>
                </a:lnTo>
                <a:lnTo>
                  <a:pt x="0" y="153847"/>
                </a:lnTo>
                <a:lnTo>
                  <a:pt x="1323" y="181886"/>
                </a:lnTo>
                <a:lnTo>
                  <a:pt x="11888" y="232341"/>
                </a:lnTo>
                <a:lnTo>
                  <a:pt x="32670" y="273915"/>
                </a:lnTo>
                <a:lnTo>
                  <a:pt x="62527" y="300319"/>
                </a:lnTo>
                <a:lnTo>
                  <a:pt x="80766" y="307441"/>
                </a:lnTo>
                <a:lnTo>
                  <a:pt x="83941" y="297256"/>
                </a:lnTo>
                <a:lnTo>
                  <a:pt x="69816" y="289933"/>
                </a:lnTo>
                <a:lnTo>
                  <a:pt x="57525" y="279280"/>
                </a:lnTo>
                <a:lnTo>
                  <a:pt x="31587" y="227858"/>
                </a:lnTo>
                <a:lnTo>
                  <a:pt x="23828" y="180791"/>
                </a:lnTo>
                <a:lnTo>
                  <a:pt x="22858" y="153720"/>
                </a:lnTo>
                <a:lnTo>
                  <a:pt x="23828" y="126842"/>
                </a:lnTo>
                <a:lnTo>
                  <a:pt x="31587" y="79679"/>
                </a:lnTo>
                <a:lnTo>
                  <a:pt x="47043" y="42182"/>
                </a:lnTo>
                <a:lnTo>
                  <a:pt x="83941" y="10185"/>
                </a:lnTo>
                <a:lnTo>
                  <a:pt x="80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427468" y="6434429"/>
            <a:ext cx="33909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200" dirty="0">
                <a:latin typeface="Cambria Math" panose="02040503050406030204"/>
                <a:cs typeface="Cambria Math" panose="02040503050406030204"/>
              </a:rPr>
              <a:t>𝑖</a:t>
            </a:r>
            <a:r>
              <a:rPr sz="1450" spc="-20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1450" spc="40" dirty="0">
                <a:latin typeface="Cambria Math" panose="02040503050406030204"/>
                <a:cs typeface="Cambria Math" panose="02040503050406030204"/>
              </a:rPr>
              <a:t>1</a:t>
            </a:r>
            <a:endParaRPr sz="1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21981" y="6199733"/>
            <a:ext cx="368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262" baseline="-21000" dirty="0">
                <a:latin typeface="Cambria Math" panose="02040503050406030204"/>
                <a:cs typeface="Cambria Math" panose="02040503050406030204"/>
              </a:rPr>
              <a:t>σ</a:t>
            </a:r>
            <a:r>
              <a:rPr sz="1450" spc="175" dirty="0">
                <a:latin typeface="Cambria Math" panose="02040503050406030204"/>
                <a:cs typeface="Cambria Math" panose="02040503050406030204"/>
              </a:rPr>
              <a:t>𝑘</a:t>
            </a:r>
            <a:endParaRPr sz="1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22093" y="6380734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266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93037" y="6380734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266"/>
                </a:lnTo>
              </a:path>
            </a:pathLst>
          </a:custGeom>
          <a:ln w="19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796783" y="6303365"/>
            <a:ext cx="1022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Cambria Math" panose="02040503050406030204"/>
                <a:cs typeface="Cambria Math" panose="02040503050406030204"/>
              </a:rPr>
              <a:t>𝑢</a:t>
            </a:r>
            <a:r>
              <a:rPr sz="2175" spc="37" baseline="-15000" dirty="0">
                <a:latin typeface="Cambria Math" panose="02040503050406030204"/>
                <a:cs typeface="Cambria Math" panose="02040503050406030204"/>
              </a:rPr>
              <a:t>𝑖 </a:t>
            </a:r>
            <a:r>
              <a:rPr sz="2000" dirty="0">
                <a:latin typeface="Cambria Math" panose="02040503050406030204"/>
                <a:cs typeface="Cambria Math" panose="02040503050406030204"/>
              </a:rPr>
              <a:t>− </a:t>
            </a:r>
            <a:r>
              <a:rPr sz="2000" spc="15" dirty="0">
                <a:latin typeface="Cambria Math" panose="02040503050406030204"/>
                <a:cs typeface="Cambria Math" panose="02040503050406030204"/>
              </a:rPr>
              <a:t>𝑣</a:t>
            </a:r>
            <a:r>
              <a:rPr sz="2175" spc="22" baseline="-15000" dirty="0">
                <a:latin typeface="Cambria Math" panose="02040503050406030204"/>
                <a:cs typeface="Cambria Math" panose="02040503050406030204"/>
              </a:rPr>
              <a:t>𝑖</a:t>
            </a:r>
            <a:r>
              <a:rPr sz="2175" spc="382" baseline="-15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175" spc="165" baseline="29000" dirty="0">
                <a:latin typeface="Cambria Math" panose="02040503050406030204"/>
                <a:cs typeface="Cambria Math" panose="02040503050406030204"/>
              </a:rPr>
              <a:t>𝑝</a:t>
            </a:r>
            <a:endParaRPr sz="2175" baseline="29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906382" y="6346723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15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895080" y="6109817"/>
            <a:ext cx="129539" cy="42799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245"/>
              </a:spcBef>
            </a:pPr>
            <a:r>
              <a:rPr sz="1200" spc="45" dirty="0">
                <a:latin typeface="Cambria Math" panose="02040503050406030204"/>
                <a:cs typeface="Cambria Math" panose="02040503050406030204"/>
              </a:rPr>
              <a:t>1</a:t>
            </a:r>
            <a:endParaRPr sz="12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265" dirty="0">
                <a:latin typeface="Cambria Math" panose="02040503050406030204"/>
                <a:cs typeface="Cambria Math" panose="02040503050406030204"/>
              </a:rPr>
              <a:t>𝑝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436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2.5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像素间的基本关系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672079" y="3609721"/>
            <a:ext cx="620395" cy="282575"/>
          </a:xfrm>
          <a:custGeom>
            <a:avLst/>
            <a:gdLst/>
            <a:ahLst/>
            <a:cxnLst/>
            <a:rect l="l" t="t" r="r" b="b"/>
            <a:pathLst>
              <a:path w="620395" h="282575">
                <a:moveTo>
                  <a:pt x="529970" y="0"/>
                </a:moveTo>
                <a:lnTo>
                  <a:pt x="526033" y="11429"/>
                </a:lnTo>
                <a:lnTo>
                  <a:pt x="542341" y="18577"/>
                </a:lnTo>
                <a:lnTo>
                  <a:pt x="556386" y="28416"/>
                </a:lnTo>
                <a:lnTo>
                  <a:pt x="584910" y="73908"/>
                </a:lnTo>
                <a:lnTo>
                  <a:pt x="593205" y="115679"/>
                </a:lnTo>
                <a:lnTo>
                  <a:pt x="594232" y="139826"/>
                </a:lnTo>
                <a:lnTo>
                  <a:pt x="593187" y="164689"/>
                </a:lnTo>
                <a:lnTo>
                  <a:pt x="584856" y="207603"/>
                </a:lnTo>
                <a:lnTo>
                  <a:pt x="556434" y="253857"/>
                </a:lnTo>
                <a:lnTo>
                  <a:pt x="526414" y="270890"/>
                </a:lnTo>
                <a:lnTo>
                  <a:pt x="529970" y="282320"/>
                </a:lnTo>
                <a:lnTo>
                  <a:pt x="568467" y="264302"/>
                </a:lnTo>
                <a:lnTo>
                  <a:pt x="596772" y="233044"/>
                </a:lnTo>
                <a:lnTo>
                  <a:pt x="614203" y="191134"/>
                </a:lnTo>
                <a:lnTo>
                  <a:pt x="620014" y="141223"/>
                </a:lnTo>
                <a:lnTo>
                  <a:pt x="618561" y="115341"/>
                </a:lnTo>
                <a:lnTo>
                  <a:pt x="606940" y="69482"/>
                </a:lnTo>
                <a:lnTo>
                  <a:pt x="583817" y="32146"/>
                </a:lnTo>
                <a:lnTo>
                  <a:pt x="550427" y="7381"/>
                </a:lnTo>
                <a:lnTo>
                  <a:pt x="529970" y="0"/>
                </a:lnTo>
                <a:close/>
              </a:path>
              <a:path w="620395" h="282575">
                <a:moveTo>
                  <a:pt x="90043" y="0"/>
                </a:moveTo>
                <a:lnTo>
                  <a:pt x="51641" y="18097"/>
                </a:lnTo>
                <a:lnTo>
                  <a:pt x="23240" y="49529"/>
                </a:lnTo>
                <a:lnTo>
                  <a:pt x="5810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6"/>
                </a:lnTo>
                <a:lnTo>
                  <a:pt x="26828" y="115679"/>
                </a:lnTo>
                <a:lnTo>
                  <a:pt x="35210" y="73908"/>
                </a:lnTo>
                <a:lnTo>
                  <a:pt x="63753" y="28416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8591" y="1614932"/>
            <a:ext cx="8176895" cy="3576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"/>
              <a:tabLst>
                <a:tab pos="4064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欧氏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(Euclidean)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距离：模为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的距离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77900" lvl="1" indent="-465455">
              <a:lnSpc>
                <a:spcPct val="100000"/>
              </a:lnSpc>
              <a:spcBef>
                <a:spcPts val="2015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977900" algn="l"/>
                <a:tab pos="97853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根据这个距离量度，与</a:t>
            </a:r>
            <a:r>
              <a:rPr sz="2400" dirty="0">
                <a:latin typeface="Arial" panose="020B0604020202020204"/>
                <a:cs typeface="Arial" panose="020B0604020202020204"/>
              </a:rPr>
              <a:t>(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400" dirty="0">
                <a:latin typeface="Arial" panose="020B0604020202020204"/>
                <a:cs typeface="Arial" panose="020B0604020202020204"/>
              </a:rPr>
              <a:t>,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dirty="0">
                <a:latin typeface="Arial" panose="020B0604020202020204"/>
                <a:cs typeface="Arial" panose="020B0604020202020204"/>
              </a:rPr>
              <a:t>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的距离小于或等于某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559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个值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的象素都包括在以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400" spc="-1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中心以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为半径的圆。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2080260" algn="r">
              <a:lnSpc>
                <a:spcPts val="1815"/>
              </a:lnSpc>
              <a:spcBef>
                <a:spcPts val="1370"/>
              </a:spcBef>
            </a:pPr>
            <a:r>
              <a:rPr sz="1750" u="heavy" spc="-4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u="heavy" spc="40" dirty="0">
                <a:uFill>
                  <a:solidFill>
                    <a:srgbClr val="000000"/>
                  </a:solidFill>
                </a:uFill>
                <a:latin typeface="Cambria Math" panose="02040503050406030204"/>
                <a:cs typeface="Cambria Math" panose="02040503050406030204"/>
              </a:rPr>
              <a:t>1</a:t>
            </a:r>
            <a:endParaRPr sz="1750">
              <a:latin typeface="Cambria Math" panose="02040503050406030204"/>
              <a:cs typeface="Cambria Math" panose="02040503050406030204"/>
            </a:endParaRPr>
          </a:p>
          <a:p>
            <a:pPr marR="654050" algn="ctr">
              <a:lnSpc>
                <a:spcPts val="2595"/>
              </a:lnSpc>
              <a:tabLst>
                <a:tab pos="527050" algn="l"/>
                <a:tab pos="1161415" algn="l"/>
              </a:tabLst>
            </a:pPr>
            <a:r>
              <a:rPr sz="2400" spc="-35" dirty="0">
                <a:latin typeface="Cambria Math" panose="02040503050406030204"/>
                <a:cs typeface="Cambria Math" panose="02040503050406030204"/>
              </a:rPr>
              <a:t>𝐷</a:t>
            </a:r>
            <a:r>
              <a:rPr sz="2625" spc="-52" baseline="-16000" dirty="0">
                <a:latin typeface="Cambria Math" panose="02040503050406030204"/>
                <a:cs typeface="Cambria Math" panose="02040503050406030204"/>
              </a:rPr>
              <a:t>𝑒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x</a:t>
            </a:r>
            <a:r>
              <a:rPr sz="2000" dirty="0">
                <a:latin typeface="Arial" panose="020B0604020202020204"/>
                <a:cs typeface="Arial" panose="020B0604020202020204"/>
              </a:rPr>
              <a:t>,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y	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= </a:t>
            </a:r>
            <a:r>
              <a:rPr sz="2400" spc="-5" dirty="0">
                <a:latin typeface="Cambria Math" panose="02040503050406030204"/>
                <a:cs typeface="Cambria Math" panose="02040503050406030204"/>
              </a:rPr>
              <a:t>[(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1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− </a:t>
            </a:r>
            <a:r>
              <a:rPr sz="2400" i="1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5" dirty="0">
                <a:latin typeface="Cambria Math" panose="02040503050406030204"/>
                <a:cs typeface="Cambria Math" panose="02040503050406030204"/>
              </a:rPr>
              <a:t>)</a:t>
            </a:r>
            <a:r>
              <a:rPr sz="2625" spc="7" baseline="29000" dirty="0">
                <a:latin typeface="Cambria Math" panose="02040503050406030204"/>
                <a:cs typeface="Cambria Math" panose="02040503050406030204"/>
              </a:rPr>
              <a:t>2 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+ </a:t>
            </a:r>
            <a:r>
              <a:rPr sz="2400" spc="-5" dirty="0">
                <a:latin typeface="Cambria Math" panose="02040503050406030204"/>
                <a:cs typeface="Cambria Math" panose="02040503050406030204"/>
              </a:rPr>
              <a:t>(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2 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2400" spc="-27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00" i="1" spc="3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44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30" dirty="0">
                <a:latin typeface="Cambria Math" panose="02040503050406030204"/>
                <a:cs typeface="Cambria Math" panose="02040503050406030204"/>
              </a:rPr>
              <a:t>)</a:t>
            </a:r>
            <a:r>
              <a:rPr sz="2625" spc="44" baseline="29000" dirty="0">
                <a:latin typeface="Cambria Math" panose="02040503050406030204"/>
                <a:cs typeface="Cambria Math" panose="02040503050406030204"/>
              </a:rPr>
              <a:t>2</a:t>
            </a:r>
            <a:r>
              <a:rPr sz="2400" spc="30" dirty="0">
                <a:latin typeface="Cambria Math" panose="02040503050406030204"/>
                <a:cs typeface="Cambria Math" panose="02040503050406030204"/>
              </a:rPr>
              <a:t>]</a:t>
            </a:r>
            <a:r>
              <a:rPr sz="2625" spc="44" baseline="10000" dirty="0">
                <a:latin typeface="Cambria Math" panose="02040503050406030204"/>
                <a:cs typeface="Cambria Math" panose="02040503050406030204"/>
              </a:rPr>
              <a:t>2</a:t>
            </a:r>
            <a:endParaRPr sz="2625" baseline="10000">
              <a:latin typeface="Cambria Math" panose="02040503050406030204"/>
              <a:cs typeface="Cambria Math" panose="02040503050406030204"/>
            </a:endParaRPr>
          </a:p>
          <a:p>
            <a:pPr marL="855980" marR="383540" lvl="1" indent="-343535">
              <a:lnSpc>
                <a:spcPct val="153000"/>
              </a:lnSpc>
              <a:spcBef>
                <a:spcPts val="1275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85661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欧式距离等价于</a:t>
            </a:r>
            <a:r>
              <a:rPr sz="2400" spc="65" dirty="0">
                <a:latin typeface="Cambria Math" panose="02040503050406030204"/>
                <a:cs typeface="Cambria Math" panose="02040503050406030204"/>
              </a:rPr>
              <a:t>𝐿</a:t>
            </a:r>
            <a:r>
              <a:rPr sz="2625" spc="97" baseline="-16000" dirty="0">
                <a:latin typeface="Cambria Math" panose="02040503050406030204"/>
                <a:cs typeface="Cambria Math" panose="02040503050406030204"/>
              </a:rPr>
              <a:t>2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距离（以</a:t>
            </a:r>
            <a:r>
              <a:rPr sz="2400" spc="120" dirty="0">
                <a:latin typeface="Cambria Math" panose="02040503050406030204"/>
                <a:cs typeface="Cambria Math" panose="02040503050406030204"/>
              </a:rPr>
              <a:t>𝐿</a:t>
            </a:r>
            <a:r>
              <a:rPr sz="2625" spc="179" baseline="-16000" dirty="0">
                <a:latin typeface="Cambria Math" panose="02040503050406030204"/>
                <a:cs typeface="Cambria Math" panose="02040503050406030204"/>
              </a:rPr>
              <a:t>𝑝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范数(</a:t>
            </a:r>
            <a:r>
              <a:rPr sz="2400" spc="-57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𝑝</a:t>
            </a:r>
            <a:r>
              <a:rPr sz="2400" spc="14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400" spc="9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00" spc="-5" dirty="0">
                <a:latin typeface="Cambria Math" panose="02040503050406030204"/>
                <a:cs typeface="Cambria Math" panose="02040503050406030204"/>
              </a:rPr>
              <a:t>2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诱导的距 离度量)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436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2.5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像素间的基本关系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014979" y="3423792"/>
            <a:ext cx="620395" cy="282575"/>
          </a:xfrm>
          <a:custGeom>
            <a:avLst/>
            <a:gdLst/>
            <a:ahLst/>
            <a:cxnLst/>
            <a:rect l="l" t="t" r="r" b="b"/>
            <a:pathLst>
              <a:path w="620395" h="282575">
                <a:moveTo>
                  <a:pt x="529970" y="0"/>
                </a:moveTo>
                <a:lnTo>
                  <a:pt x="526033" y="11430"/>
                </a:lnTo>
                <a:lnTo>
                  <a:pt x="542341" y="18577"/>
                </a:lnTo>
                <a:lnTo>
                  <a:pt x="556386" y="28416"/>
                </a:lnTo>
                <a:lnTo>
                  <a:pt x="584910" y="73908"/>
                </a:lnTo>
                <a:lnTo>
                  <a:pt x="593205" y="115679"/>
                </a:lnTo>
                <a:lnTo>
                  <a:pt x="594232" y="139827"/>
                </a:lnTo>
                <a:lnTo>
                  <a:pt x="593187" y="164689"/>
                </a:lnTo>
                <a:lnTo>
                  <a:pt x="584856" y="207603"/>
                </a:lnTo>
                <a:lnTo>
                  <a:pt x="556434" y="253857"/>
                </a:lnTo>
                <a:lnTo>
                  <a:pt x="526415" y="270891"/>
                </a:lnTo>
                <a:lnTo>
                  <a:pt x="529970" y="282321"/>
                </a:lnTo>
                <a:lnTo>
                  <a:pt x="568467" y="264302"/>
                </a:lnTo>
                <a:lnTo>
                  <a:pt x="596772" y="233045"/>
                </a:lnTo>
                <a:lnTo>
                  <a:pt x="614203" y="191135"/>
                </a:lnTo>
                <a:lnTo>
                  <a:pt x="620014" y="141224"/>
                </a:lnTo>
                <a:lnTo>
                  <a:pt x="618561" y="115341"/>
                </a:lnTo>
                <a:lnTo>
                  <a:pt x="606940" y="69482"/>
                </a:lnTo>
                <a:lnTo>
                  <a:pt x="583817" y="32146"/>
                </a:lnTo>
                <a:lnTo>
                  <a:pt x="550427" y="7381"/>
                </a:lnTo>
                <a:lnTo>
                  <a:pt x="529970" y="0"/>
                </a:lnTo>
                <a:close/>
              </a:path>
              <a:path w="620395" h="282575">
                <a:moveTo>
                  <a:pt x="90043" y="0"/>
                </a:moveTo>
                <a:lnTo>
                  <a:pt x="51641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7"/>
                </a:lnTo>
                <a:lnTo>
                  <a:pt x="26828" y="115679"/>
                </a:lnTo>
                <a:lnTo>
                  <a:pt x="35210" y="73908"/>
                </a:lnTo>
                <a:lnTo>
                  <a:pt x="63753" y="28416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8591" y="1614932"/>
            <a:ext cx="7874634" cy="333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"/>
              <a:tabLst>
                <a:tab pos="4064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城区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(city-block)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距离：模为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的距离或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𝐷</a:t>
            </a:r>
            <a:r>
              <a:rPr sz="2625" baseline="-16000" dirty="0">
                <a:latin typeface="Cambria Math" panose="02040503050406030204"/>
                <a:cs typeface="Cambria Math" panose="02040503050406030204"/>
              </a:rPr>
              <a:t>4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距离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55980" marR="55880" lvl="1" indent="-343535">
              <a:lnSpc>
                <a:spcPct val="150000"/>
              </a:lnSpc>
              <a:spcBef>
                <a:spcPts val="57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85661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根据这个距离量度，与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dirty="0">
                <a:latin typeface="Arial" panose="020B0604020202020204"/>
                <a:cs typeface="Arial" panose="020B0604020202020204"/>
              </a:rPr>
              <a:t>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的距离小于或等于某个 值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的象素组成以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dirty="0">
                <a:latin typeface="Arial" panose="020B0604020202020204"/>
                <a:cs typeface="Arial" panose="020B0604020202020204"/>
              </a:rPr>
              <a:t>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为中心的菱形。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413385" algn="ctr">
              <a:lnSpc>
                <a:spcPct val="100000"/>
              </a:lnSpc>
              <a:spcBef>
                <a:spcPts val="1440"/>
              </a:spcBef>
              <a:tabLst>
                <a:tab pos="528320" algn="l"/>
                <a:tab pos="1161415" algn="l"/>
              </a:tabLst>
            </a:pPr>
            <a:r>
              <a:rPr sz="2400" spc="-55" dirty="0">
                <a:latin typeface="Cambria Math" panose="02040503050406030204"/>
                <a:cs typeface="Cambria Math" panose="02040503050406030204"/>
              </a:rPr>
              <a:t>𝐷</a:t>
            </a:r>
            <a:r>
              <a:rPr sz="2625" spc="-82" baseline="-16000" dirty="0">
                <a:latin typeface="Cambria Math" panose="02040503050406030204"/>
                <a:cs typeface="Cambria Math" panose="02040503050406030204"/>
              </a:rPr>
              <a:t>4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x</a:t>
            </a:r>
            <a:r>
              <a:rPr sz="2000" dirty="0">
                <a:latin typeface="Arial" panose="020B0604020202020204"/>
                <a:cs typeface="Arial" panose="020B0604020202020204"/>
              </a:rPr>
              <a:t>,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y	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= </a:t>
            </a:r>
            <a:r>
              <a:rPr sz="2400" spc="-5" dirty="0">
                <a:latin typeface="Cambria Math" panose="02040503050406030204"/>
                <a:cs typeface="Cambria Math" panose="02040503050406030204"/>
              </a:rPr>
              <a:t>|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1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− 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5" dirty="0">
                <a:latin typeface="Cambria Math" panose="02040503050406030204"/>
                <a:cs typeface="Cambria Math" panose="02040503050406030204"/>
              </a:rPr>
              <a:t>|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+ </a:t>
            </a:r>
            <a:r>
              <a:rPr sz="2400" spc="-5" dirty="0">
                <a:latin typeface="Cambria Math" panose="02040503050406030204"/>
                <a:cs typeface="Cambria Math" panose="02040503050406030204"/>
              </a:rPr>
              <a:t>|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2400" spc="-5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|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855980" lvl="1" indent="-343535">
              <a:lnSpc>
                <a:spcPct val="100000"/>
              </a:lnSpc>
              <a:spcBef>
                <a:spcPts val="232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856615" algn="l"/>
              </a:tabLst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城区</a:t>
            </a:r>
            <a:r>
              <a:rPr sz="2400" dirty="0">
                <a:latin typeface="Arial" panose="020B0604020202020204"/>
                <a:cs typeface="Arial" panose="020B0604020202020204"/>
              </a:rPr>
              <a:t>(city-block)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距离等价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2400" spc="35" dirty="0">
                <a:latin typeface="Cambria Math" panose="02040503050406030204"/>
                <a:cs typeface="Cambria Math" panose="02040503050406030204"/>
              </a:rPr>
              <a:t>𝐿</a:t>
            </a:r>
            <a:r>
              <a:rPr sz="2625" spc="52" baseline="-16000" dirty="0">
                <a:latin typeface="Cambria Math" panose="02040503050406030204"/>
                <a:cs typeface="Cambria Math" panose="02040503050406030204"/>
              </a:rPr>
              <a:t>1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距离（以</a:t>
            </a:r>
            <a:r>
              <a:rPr sz="2400" spc="120" dirty="0">
                <a:latin typeface="Cambria Math" panose="02040503050406030204"/>
                <a:cs typeface="Cambria Math" panose="02040503050406030204"/>
              </a:rPr>
              <a:t>𝐿</a:t>
            </a:r>
            <a:r>
              <a:rPr sz="2625" spc="179" baseline="-16000" dirty="0">
                <a:latin typeface="Cambria Math" panose="02040503050406030204"/>
                <a:cs typeface="Cambria Math" panose="02040503050406030204"/>
              </a:rPr>
              <a:t>𝑝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范数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400" spc="-5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𝑝</a:t>
            </a:r>
            <a:r>
              <a:rPr sz="2400" spc="16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=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1176655" lvl="2" indent="-321310">
              <a:lnSpc>
                <a:spcPct val="100000"/>
              </a:lnSpc>
              <a:spcBef>
                <a:spcPts val="1525"/>
              </a:spcBef>
              <a:buSzPct val="96000"/>
              <a:buFont typeface="Cambria Math" panose="02040503050406030204"/>
              <a:buAutoNum type="arabicParenR"/>
              <a:tabLst>
                <a:tab pos="117729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诱导的距离度量）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0363" y="4682513"/>
            <a:ext cx="1944584" cy="19567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436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2.5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像素间的基本关系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737611" y="3423792"/>
            <a:ext cx="620395" cy="282575"/>
          </a:xfrm>
          <a:custGeom>
            <a:avLst/>
            <a:gdLst/>
            <a:ahLst/>
            <a:cxnLst/>
            <a:rect l="l" t="t" r="r" b="b"/>
            <a:pathLst>
              <a:path w="620395" h="282575">
                <a:moveTo>
                  <a:pt x="529971" y="0"/>
                </a:moveTo>
                <a:lnTo>
                  <a:pt x="526034" y="11430"/>
                </a:lnTo>
                <a:lnTo>
                  <a:pt x="542341" y="18577"/>
                </a:lnTo>
                <a:lnTo>
                  <a:pt x="556387" y="28416"/>
                </a:lnTo>
                <a:lnTo>
                  <a:pt x="584910" y="73908"/>
                </a:lnTo>
                <a:lnTo>
                  <a:pt x="593205" y="115679"/>
                </a:lnTo>
                <a:lnTo>
                  <a:pt x="594233" y="139827"/>
                </a:lnTo>
                <a:lnTo>
                  <a:pt x="593187" y="164689"/>
                </a:lnTo>
                <a:lnTo>
                  <a:pt x="584856" y="207603"/>
                </a:lnTo>
                <a:lnTo>
                  <a:pt x="556434" y="253857"/>
                </a:lnTo>
                <a:lnTo>
                  <a:pt x="526414" y="270891"/>
                </a:lnTo>
                <a:lnTo>
                  <a:pt x="529971" y="282321"/>
                </a:lnTo>
                <a:lnTo>
                  <a:pt x="568467" y="264302"/>
                </a:lnTo>
                <a:lnTo>
                  <a:pt x="596773" y="233045"/>
                </a:lnTo>
                <a:lnTo>
                  <a:pt x="614203" y="191135"/>
                </a:lnTo>
                <a:lnTo>
                  <a:pt x="620013" y="141224"/>
                </a:lnTo>
                <a:lnTo>
                  <a:pt x="618561" y="115341"/>
                </a:lnTo>
                <a:lnTo>
                  <a:pt x="606940" y="69482"/>
                </a:lnTo>
                <a:lnTo>
                  <a:pt x="583817" y="32146"/>
                </a:lnTo>
                <a:lnTo>
                  <a:pt x="550427" y="7381"/>
                </a:lnTo>
                <a:lnTo>
                  <a:pt x="529971" y="0"/>
                </a:lnTo>
                <a:close/>
              </a:path>
              <a:path w="620395" h="282575">
                <a:moveTo>
                  <a:pt x="90043" y="0"/>
                </a:moveTo>
                <a:lnTo>
                  <a:pt x="51641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7"/>
                </a:lnTo>
                <a:lnTo>
                  <a:pt x="26828" y="115679"/>
                </a:lnTo>
                <a:lnTo>
                  <a:pt x="35210" y="73908"/>
                </a:lnTo>
                <a:lnTo>
                  <a:pt x="63753" y="28416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64111" y="3425952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22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08563" y="3425952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22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5587" y="3425952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22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71375" y="3425952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22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5876" y="1453007"/>
            <a:ext cx="7900034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"/>
              <a:tabLst>
                <a:tab pos="4191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棋盘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(chessboard)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距离：模为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∞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的距离或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𝐷</a:t>
            </a:r>
            <a:r>
              <a:rPr sz="2625" baseline="-16000" dirty="0">
                <a:latin typeface="Cambria Math" panose="02040503050406030204"/>
                <a:cs typeface="Cambria Math" panose="02040503050406030204"/>
              </a:rPr>
              <a:t>8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距离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8680" marR="68580" lvl="1" indent="-343535">
              <a:lnSpc>
                <a:spcPct val="150000"/>
              </a:lnSpc>
              <a:spcBef>
                <a:spcPts val="57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869315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根据这个距离量度，与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dirty="0">
                <a:latin typeface="Arial" panose="020B0604020202020204"/>
                <a:cs typeface="Arial" panose="020B0604020202020204"/>
              </a:rPr>
              <a:t>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的距离小于或等于某个 值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的象素组成以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dirty="0">
                <a:latin typeface="Arial" panose="020B0604020202020204"/>
                <a:cs typeface="Arial" panose="020B0604020202020204"/>
              </a:rPr>
              <a:t>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为中心的正方形。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412115" algn="ctr">
              <a:lnSpc>
                <a:spcPct val="100000"/>
              </a:lnSpc>
              <a:spcBef>
                <a:spcPts val="1440"/>
              </a:spcBef>
              <a:tabLst>
                <a:tab pos="527050" algn="l"/>
                <a:tab pos="1161415" algn="l"/>
                <a:tab pos="3409315" algn="l"/>
              </a:tabLst>
            </a:pPr>
            <a:r>
              <a:rPr sz="2400" spc="-55" dirty="0">
                <a:latin typeface="Cambria Math" panose="02040503050406030204"/>
                <a:cs typeface="Cambria Math" panose="02040503050406030204"/>
              </a:rPr>
              <a:t>𝐷</a:t>
            </a:r>
            <a:r>
              <a:rPr sz="2625" spc="-82" baseline="-16000" dirty="0">
                <a:latin typeface="Cambria Math" panose="02040503050406030204"/>
                <a:cs typeface="Cambria Math" panose="02040503050406030204"/>
              </a:rPr>
              <a:t>8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x</a:t>
            </a:r>
            <a:r>
              <a:rPr sz="2000" dirty="0">
                <a:latin typeface="Arial" panose="020B0604020202020204"/>
                <a:cs typeface="Arial" panose="020B0604020202020204"/>
              </a:rPr>
              <a:t>,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y	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= max(  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1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2400" spc="-8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472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,	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2 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− 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142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)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868680" lvl="1" indent="-343535">
              <a:lnSpc>
                <a:spcPct val="100000"/>
              </a:lnSpc>
              <a:spcBef>
                <a:spcPts val="232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869315" algn="l"/>
              </a:tabLst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棋盘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(chessboard)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距离等价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2400" spc="60" dirty="0">
                <a:latin typeface="Cambria Math" panose="02040503050406030204"/>
                <a:cs typeface="Cambria Math" panose="02040503050406030204"/>
              </a:rPr>
              <a:t>𝐿</a:t>
            </a:r>
            <a:r>
              <a:rPr sz="2625" spc="89" baseline="-16000" dirty="0">
                <a:latin typeface="Cambria Math" panose="02040503050406030204"/>
                <a:cs typeface="Cambria Math" panose="02040503050406030204"/>
              </a:rPr>
              <a:t>∞</a:t>
            </a:r>
            <a:r>
              <a:rPr sz="2625" spc="345" baseline="-16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距离（以</a:t>
            </a:r>
            <a:r>
              <a:rPr sz="2400" spc="114" dirty="0">
                <a:latin typeface="Cambria Math" panose="02040503050406030204"/>
                <a:cs typeface="Cambria Math" panose="02040503050406030204"/>
              </a:rPr>
              <a:t>𝐿</a:t>
            </a:r>
            <a:r>
              <a:rPr sz="2625" spc="172" baseline="-16000" dirty="0">
                <a:latin typeface="Cambria Math" panose="02040503050406030204"/>
                <a:cs typeface="Cambria Math" panose="02040503050406030204"/>
              </a:rPr>
              <a:t>𝑝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范数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8680">
              <a:lnSpc>
                <a:spcPct val="100000"/>
              </a:lnSpc>
              <a:spcBef>
                <a:spcPts val="152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𝑝</a:t>
            </a:r>
            <a:r>
              <a:rPr sz="2400" spc="15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400" spc="13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00" spc="-5" dirty="0">
                <a:latin typeface="Cambria Math" panose="02040503050406030204"/>
                <a:cs typeface="Cambria Math" panose="02040503050406030204"/>
              </a:rPr>
              <a:t>∞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诱导的距离度量）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69365" lvl="2" indent="-343535">
              <a:lnSpc>
                <a:spcPct val="100000"/>
              </a:lnSpc>
              <a:spcBef>
                <a:spcPts val="2015"/>
              </a:spcBef>
              <a:buClr>
                <a:srgbClr val="3399FF"/>
              </a:buClr>
              <a:buFont typeface="Wingdings" panose="05000000000000000000"/>
              <a:buChar char=""/>
              <a:tabLst>
                <a:tab pos="1270000" algn="l"/>
              </a:tabLst>
            </a:pPr>
            <a:r>
              <a:rPr sz="2400" b="1" spc="1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（请证明该结论）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91724" y="4597926"/>
            <a:ext cx="2015769" cy="20142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2.1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视</a:t>
            </a:r>
            <a:r>
              <a:rPr dirty="0"/>
              <a:t>觉</a:t>
            </a:r>
            <a:r>
              <a:rPr spc="-5" dirty="0"/>
              <a:t>感知要素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432052"/>
            <a:ext cx="7536815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1925" indent="-342900" algn="just">
              <a:lnSpc>
                <a:spcPct val="150000"/>
              </a:lnSpc>
              <a:spcBef>
                <a:spcPts val="100"/>
              </a:spcBef>
              <a:buClr>
                <a:srgbClr val="00AFEF"/>
              </a:buClr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感受器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分布是关于中央凹对称的。锥状体在视网膜 的中心也就是中央凹的中心区域最密。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128270" indent="-342900" algn="just">
              <a:lnSpc>
                <a:spcPct val="150000"/>
              </a:lnSpc>
              <a:spcBef>
                <a:spcPts val="575"/>
              </a:spcBef>
              <a:buClr>
                <a:srgbClr val="00AFEF"/>
              </a:buClr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从该中心向外到偏离视</a:t>
            </a:r>
            <a:r>
              <a:rPr sz="2400" spc="-20" dirty="0">
                <a:latin typeface="宋体" panose="02010600030101010101" pitchFamily="2" charset="-122"/>
                <a:cs typeface="宋体" panose="02010600030101010101" pitchFamily="2" charset="-122"/>
              </a:rPr>
              <a:t>轴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大约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20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度，杆状体的密度逐 渐增大，然后向外到视网膜的极限边缘处，密度逐渐 下降。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5080" indent="-342900">
              <a:lnSpc>
                <a:spcPct val="150000"/>
              </a:lnSpc>
              <a:spcBef>
                <a:spcPts val="580"/>
              </a:spcBef>
              <a:buClr>
                <a:srgbClr val="00AFEF"/>
              </a:buClr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中央凹本身是视网膜中直径约</a:t>
            </a:r>
            <a:r>
              <a:rPr sz="2400" spc="-2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dirty="0">
                <a:latin typeface="Arial" panose="020B0604020202020204"/>
                <a:cs typeface="Arial" panose="020B0604020202020204"/>
              </a:rPr>
              <a:t>1.5mm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的圆形凹坑。 可以把中央凹看成是大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小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dirty="0">
                <a:latin typeface="Arial" panose="020B0604020202020204"/>
                <a:cs typeface="Arial" panose="020B0604020202020204"/>
              </a:rPr>
              <a:t>1.5mm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*1.5</a:t>
            </a:r>
            <a:r>
              <a:rPr sz="2400" dirty="0">
                <a:latin typeface="Arial" panose="020B0604020202020204"/>
                <a:cs typeface="Arial" panose="020B0604020202020204"/>
              </a:rPr>
              <a:t>m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m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的方形传感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器阵列。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2.1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视</a:t>
            </a:r>
            <a:r>
              <a:rPr dirty="0"/>
              <a:t>觉</a:t>
            </a:r>
            <a:r>
              <a:rPr spc="-5" dirty="0"/>
              <a:t>感知要素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503679"/>
            <a:ext cx="2809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Font typeface="Wingdings" panose="05000000000000000000"/>
              <a:buChar char="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眼睛中图像的形成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1213" y="2167151"/>
            <a:ext cx="6355273" cy="24088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3419" y="4984496"/>
            <a:ext cx="7341234" cy="110934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98000"/>
              </a:lnSpc>
              <a:spcBef>
                <a:spcPts val="15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球体前端为晶状体，相当于镜头，内壁为视网膜，相当 于胶片。眼睛实现正确聚焦的焦距是通过改变晶状体的 形状来得到的。这点跟相机成像不同。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2.1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视</a:t>
            </a:r>
            <a:r>
              <a:rPr dirty="0"/>
              <a:t>觉</a:t>
            </a:r>
            <a:r>
              <a:rPr spc="-5" dirty="0"/>
              <a:t>感知要素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503679"/>
            <a:ext cx="250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Font typeface="Wingdings" panose="05000000000000000000"/>
              <a:buChar char=""/>
              <a:tabLst>
                <a:tab pos="3556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亮度适应和辨别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9932" y="2191854"/>
            <a:ext cx="3698383" cy="441932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07193" y="2171903"/>
            <a:ext cx="1007834" cy="1138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63169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2.1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/>
              <a:t>视</a:t>
            </a:r>
            <a:r>
              <a:rPr dirty="0"/>
              <a:t>觉</a:t>
            </a:r>
            <a:r>
              <a:rPr spc="-5" dirty="0"/>
              <a:t>感知要素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948180" y="3411613"/>
            <a:ext cx="3846285" cy="316591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8591" y="1503679"/>
            <a:ext cx="4090035" cy="442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Font typeface="Wingdings" panose="05000000000000000000"/>
              <a:buChar char=""/>
              <a:tabLst>
                <a:tab pos="4064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亮度适应和辨别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  <a:spcBef>
                <a:spcPts val="2145"/>
              </a:spcBef>
            </a:pPr>
            <a:r>
              <a:rPr sz="2400" spc="-5" dirty="0">
                <a:latin typeface="Cambria Math" panose="02040503050406030204"/>
                <a:cs typeface="Cambria Math" panose="02040503050406030204"/>
              </a:rPr>
              <a:t>∆</a:t>
            </a:r>
            <a:r>
              <a:rPr sz="2400" spc="-145" dirty="0">
                <a:latin typeface="Cambria Math" panose="02040503050406030204"/>
                <a:cs typeface="Cambria Math" panose="02040503050406030204"/>
              </a:rPr>
              <a:t>𝐼</a:t>
            </a:r>
            <a:r>
              <a:rPr sz="2625" spc="292" baseline="-16000" dirty="0">
                <a:latin typeface="Cambria Math" panose="02040503050406030204"/>
                <a:cs typeface="Cambria Math" panose="02040503050406030204"/>
              </a:rPr>
              <a:t>c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：可辨别照明增量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3500" marR="55880">
              <a:lnSpc>
                <a:spcPts val="2590"/>
              </a:lnSpc>
              <a:spcBef>
                <a:spcPts val="19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曲线表明，在低照明级别， 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亮度辨别较差，且他会随着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背景照明的增加而明显改善。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63500" marR="360680">
              <a:lnSpc>
                <a:spcPct val="9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2条曲线反映了这样一个事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实，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低照明水平下，视觉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有杆状体执行，在高照明水 平下，视觉由锥状体执行。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42981" y="1488854"/>
            <a:ext cx="2606948" cy="1802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6165</Words>
  <Application>WPS 演示</Application>
  <PresentationFormat>On-screen Show (4:3)</PresentationFormat>
  <Paragraphs>648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Arial</vt:lpstr>
      <vt:lpstr>宋体</vt:lpstr>
      <vt:lpstr>Wingdings</vt:lpstr>
      <vt:lpstr>Microsoft JhengHei</vt:lpstr>
      <vt:lpstr>Times New Roman</vt:lpstr>
      <vt:lpstr>Wingdings</vt:lpstr>
      <vt:lpstr>Arial</vt:lpstr>
      <vt:lpstr>Cambria Math</vt:lpstr>
      <vt:lpstr>Calibri</vt:lpstr>
      <vt:lpstr>微软雅黑</vt:lpstr>
      <vt:lpstr>Arial Unicode MS</vt:lpstr>
      <vt:lpstr>Symbol</vt:lpstr>
      <vt:lpstr>Verdana</vt:lpstr>
      <vt:lpstr>Office Theme</vt:lpstr>
      <vt:lpstr>数字图象处理</vt:lpstr>
      <vt:lpstr>第1章	数字图像基础</vt:lpstr>
      <vt:lpstr>第1章	数字图像基础</vt:lpstr>
      <vt:lpstr>2.1 视觉感知要素</vt:lpstr>
      <vt:lpstr>PowerPoint 演示文稿</vt:lpstr>
      <vt:lpstr>2.1 视觉感知要素</vt:lpstr>
      <vt:lpstr>2.1 视觉感知要素</vt:lpstr>
      <vt:lpstr>2.1 视觉感知要素</vt:lpstr>
      <vt:lpstr>2.1 视觉感知要素</vt:lpstr>
      <vt:lpstr>2.1 视觉感知要素</vt:lpstr>
      <vt:lpstr>2.1 视觉感知要素</vt:lpstr>
      <vt:lpstr>2.1 视觉感知要素</vt:lpstr>
      <vt:lpstr>第2章	数字图像基础</vt:lpstr>
      <vt:lpstr>2.2 光和电磁波谱</vt:lpstr>
      <vt:lpstr>2.2 光和电磁波谱</vt:lpstr>
      <vt:lpstr>2.2 光和电磁波谱</vt:lpstr>
      <vt:lpstr>第2章	数字图像基础</vt:lpstr>
      <vt:lpstr>2.3 图像感知和获取</vt:lpstr>
      <vt:lpstr>2.3 图像感知和获取</vt:lpstr>
      <vt:lpstr>2.3 图像感知和获取</vt:lpstr>
      <vt:lpstr>2.3 图像感知和获取</vt:lpstr>
      <vt:lpstr>2.3 图像感知和获取</vt:lpstr>
      <vt:lpstr>2.3 图像感知和获取</vt:lpstr>
      <vt:lpstr>2.3 图像感知和获取</vt:lpstr>
      <vt:lpstr>第2章	数字图像基础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2.4 图像取样和量化</vt:lpstr>
      <vt:lpstr>第2章	数字图像基础</vt:lpstr>
      <vt:lpstr>2.5 像素间的基本关系</vt:lpstr>
      <vt:lpstr>2.5 像素间的基本关系</vt:lpstr>
      <vt:lpstr>2.5 像素间的基本关系</vt:lpstr>
      <vt:lpstr>PowerPoint 演示文稿</vt:lpstr>
      <vt:lpstr>2.5 像素间的基本关系</vt:lpstr>
      <vt:lpstr>2.5 像素间的基本关系</vt:lpstr>
      <vt:lpstr>2.5 像素间的基本关系</vt:lpstr>
      <vt:lpstr>2.5 像素间的基本关系</vt:lpstr>
      <vt:lpstr>2.5 像素间的基本关系</vt:lpstr>
      <vt:lpstr>2.5 像素间的基本关系</vt:lpstr>
      <vt:lpstr>2.5 像素间的基本关系</vt:lpstr>
      <vt:lpstr>2.5 像素间的基本关系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数字图象处理</dc:title>
  <dc:creator>SwanTian</dc:creator>
  <cp:lastModifiedBy>海外学子</cp:lastModifiedBy>
  <cp:revision>11</cp:revision>
  <dcterms:created xsi:type="dcterms:W3CDTF">2022-02-02T05:34:00Z</dcterms:created>
  <dcterms:modified xsi:type="dcterms:W3CDTF">2022-03-07T16:18:08Z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2021-03-18T16:00:00Z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2022-02-03T16:00:00Z</vt:filetime>
  </property>
  <property fmtid="{D5CDD505-2E9C-101B-9397-08002B2CF9AE}" pid="5" name="ICV">
    <vt:lpwstr>AE8742D606494FC0A860E460E160D83A</vt:lpwstr>
  </property>
  <property fmtid="{D5CDD505-2E9C-101B-9397-08002B2CF9AE}" pid="6" name="KSOProductBuildVer">
    <vt:lpwstr>2052-11.1.0.11365</vt:lpwstr>
  </property>
</Properties>
</file>