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3545" r:id="rId2"/>
    <p:sldId id="3472" r:id="rId3"/>
    <p:sldId id="3459" r:id="rId4"/>
    <p:sldId id="3460" r:id="rId5"/>
    <p:sldId id="3480" r:id="rId6"/>
    <p:sldId id="3474" r:id="rId7"/>
    <p:sldId id="3475" r:id="rId8"/>
    <p:sldId id="3476" r:id="rId9"/>
    <p:sldId id="3473" r:id="rId10"/>
    <p:sldId id="3481" r:id="rId11"/>
    <p:sldId id="3482" r:id="rId12"/>
    <p:sldId id="3468" r:id="rId13"/>
    <p:sldId id="773" r:id="rId14"/>
    <p:sldId id="3461" r:id="rId15"/>
    <p:sldId id="3488" r:id="rId16"/>
    <p:sldId id="3484" r:id="rId17"/>
    <p:sldId id="3491" r:id="rId18"/>
    <p:sldId id="3499" r:id="rId19"/>
    <p:sldId id="3500" r:id="rId20"/>
    <p:sldId id="776" r:id="rId21"/>
    <p:sldId id="777" r:id="rId22"/>
    <p:sldId id="778" r:id="rId23"/>
    <p:sldId id="3506" r:id="rId24"/>
    <p:sldId id="3462" r:id="rId25"/>
    <p:sldId id="3504" r:id="rId26"/>
    <p:sldId id="3469" r:id="rId27"/>
    <p:sldId id="266" r:id="rId28"/>
    <p:sldId id="3489" r:id="rId29"/>
    <p:sldId id="263" r:id="rId30"/>
    <p:sldId id="802" r:id="rId31"/>
    <p:sldId id="803" r:id="rId32"/>
    <p:sldId id="275" r:id="rId33"/>
    <p:sldId id="276" r:id="rId34"/>
    <p:sldId id="278" r:id="rId35"/>
    <p:sldId id="277" r:id="rId36"/>
    <p:sldId id="3493" r:id="rId37"/>
    <p:sldId id="319" r:id="rId38"/>
    <p:sldId id="321" r:id="rId39"/>
    <p:sldId id="320" r:id="rId40"/>
    <p:sldId id="3464" r:id="rId41"/>
    <p:sldId id="3492" r:id="rId42"/>
    <p:sldId id="280" r:id="rId43"/>
    <p:sldId id="281" r:id="rId44"/>
    <p:sldId id="294" r:id="rId45"/>
    <p:sldId id="3501" r:id="rId46"/>
    <p:sldId id="295" r:id="rId47"/>
    <p:sldId id="3494" r:id="rId48"/>
    <p:sldId id="3495" r:id="rId49"/>
    <p:sldId id="3487" r:id="rId50"/>
    <p:sldId id="3507" r:id="rId51"/>
    <p:sldId id="296" r:id="rId52"/>
    <p:sldId id="284" r:id="rId53"/>
    <p:sldId id="286" r:id="rId54"/>
    <p:sldId id="876" r:id="rId55"/>
    <p:sldId id="287" r:id="rId56"/>
    <p:sldId id="3509" r:id="rId57"/>
    <p:sldId id="3510" r:id="rId58"/>
    <p:sldId id="3512" r:id="rId59"/>
    <p:sldId id="3513" r:id="rId60"/>
    <p:sldId id="3508" r:id="rId61"/>
    <p:sldId id="3486" r:id="rId62"/>
  </p:sldIdLst>
  <p:sldSz cx="12192000" cy="6858000"/>
  <p:notesSz cx="6858000" cy="9144000"/>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63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7399" autoAdjust="0"/>
  </p:normalViewPr>
  <p:slideViewPr>
    <p:cSldViewPr snapToGrid="0">
      <p:cViewPr varScale="1">
        <p:scale>
          <a:sx n="70" d="100"/>
          <a:sy n="70" d="100"/>
        </p:scale>
        <p:origin x="109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7BCD3-9850-42C0-8DB3-EA88609C8D60}" type="datetimeFigureOut">
              <a:rPr lang="zh-CN" altLang="en-US" smtClean="0"/>
              <a:t>2022/06/14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09CB8-8A39-4B66-8D8A-86F342FB131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209CB8-8A39-4B66-8D8A-86F342FB1314}" type="slidenum">
              <a:rPr lang="zh-CN" altLang="en-US" smtClean="0"/>
              <a:t>1</a:t>
            </a:fld>
            <a:endParaRPr lang="zh-CN" altLang="en-US"/>
          </a:p>
        </p:txBody>
      </p:sp>
    </p:spTree>
    <p:extLst>
      <p:ext uri="{BB962C8B-B14F-4D97-AF65-F5344CB8AC3E}">
        <p14:creationId xmlns:p14="http://schemas.microsoft.com/office/powerpoint/2010/main" val="3777516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accent2"/>
                </a:solidFill>
              </a:rPr>
              <a:t>例：如果用</a:t>
            </a:r>
            <a:r>
              <a:rPr lang="en-US" altLang="zh-CN" sz="1200" dirty="0">
                <a:solidFill>
                  <a:schemeClr val="accent2"/>
                </a:solidFill>
              </a:rPr>
              <a:t>8</a:t>
            </a:r>
            <a:r>
              <a:rPr lang="zh-CN" altLang="en-US" sz="1200" dirty="0">
                <a:solidFill>
                  <a:schemeClr val="accent2"/>
                </a:solidFill>
              </a:rPr>
              <a:t>位表示一个二值图像的像素，我们就说该图像存在着编码冗余，因为该图像的像素只有两个灰度，用一位即可表示。</a:t>
            </a:r>
          </a:p>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sz="2000" dirty="0" err="1"/>
              <a:t>L</a:t>
            </a:r>
            <a:r>
              <a:rPr lang="en-US" altLang="zh-CN" sz="2000" baseline="-25000" dirty="0" err="1"/>
              <a:t>avg</a:t>
            </a:r>
            <a:r>
              <a:rPr lang="zh-CN" altLang="en-US" sz="2000" dirty="0"/>
              <a:t>为表达每个象素所需的平均比特率</a:t>
            </a:r>
            <a:r>
              <a:rPr lang="en-US" altLang="zh-CN" sz="2000" dirty="0"/>
              <a:t>,RD</a:t>
            </a:r>
            <a:r>
              <a:rPr lang="zh-CN" altLang="en-US" sz="2000" dirty="0"/>
              <a:t>是冗余度</a:t>
            </a:r>
          </a:p>
          <a:p>
            <a:pPr eaLnBrk="1" hangingPunct="1"/>
            <a:r>
              <a:rPr lang="en-US" altLang="zh-CN" sz="2000" dirty="0"/>
              <a:t>Code2</a:t>
            </a:r>
            <a:r>
              <a:rPr lang="zh-CN" altLang="en-US" sz="2000" dirty="0"/>
              <a:t>中最短的码字赋予图象中出现频率最高的灰度级</a:t>
            </a:r>
          </a:p>
        </p:txBody>
      </p:sp>
      <p:sp>
        <p:nvSpPr>
          <p:cNvPr id="4" name="灯片编号占位符 3"/>
          <p:cNvSpPr>
            <a:spLocks noGrp="1"/>
          </p:cNvSpPr>
          <p:nvPr>
            <p:ph type="sldNum" sz="quarter" idx="5"/>
          </p:nvPr>
        </p:nvSpPr>
        <p:spPr/>
        <p:txBody>
          <a:bodyPr/>
          <a:lstStyle/>
          <a:p>
            <a:fld id="{5425F5B9-5A65-4C44-861F-6368F42698E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sz="2000" dirty="0" err="1"/>
              <a:t>L</a:t>
            </a:r>
            <a:r>
              <a:rPr lang="en-US" altLang="zh-CN" sz="2000" baseline="-25000" dirty="0" err="1"/>
              <a:t>avg</a:t>
            </a:r>
            <a:r>
              <a:rPr lang="zh-CN" altLang="en-US" sz="2000" dirty="0"/>
              <a:t>为表达每个象素所需的平均比特率</a:t>
            </a:r>
            <a:r>
              <a:rPr lang="en-US" altLang="zh-CN" sz="2000" dirty="0"/>
              <a:t>,RD</a:t>
            </a:r>
            <a:r>
              <a:rPr lang="zh-CN" altLang="en-US" sz="2000" dirty="0"/>
              <a:t>是冗余度</a:t>
            </a:r>
          </a:p>
          <a:p>
            <a:pPr eaLnBrk="1" hangingPunct="1"/>
            <a:r>
              <a:rPr lang="en-US" altLang="zh-CN" sz="2000" dirty="0"/>
              <a:t>Code2</a:t>
            </a:r>
            <a:r>
              <a:rPr lang="zh-CN" altLang="en-US" sz="2000" dirty="0"/>
              <a:t>中最短的码字赋予图象中出现频率最高的灰度级</a:t>
            </a:r>
          </a:p>
        </p:txBody>
      </p:sp>
      <p:sp>
        <p:nvSpPr>
          <p:cNvPr id="4" name="灯片编号占位符 3"/>
          <p:cNvSpPr>
            <a:spLocks noGrp="1"/>
          </p:cNvSpPr>
          <p:nvPr>
            <p:ph type="sldNum" sz="quarter" idx="5"/>
          </p:nvPr>
        </p:nvSpPr>
        <p:spPr/>
        <p:txBody>
          <a:bodyPr/>
          <a:lstStyle/>
          <a:p>
            <a:fld id="{5425F5B9-5A65-4C44-861F-6368F42698E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sz="2000" dirty="0" err="1"/>
              <a:t>L</a:t>
            </a:r>
            <a:r>
              <a:rPr lang="en-US" altLang="zh-CN" sz="2000" baseline="-25000" dirty="0" err="1"/>
              <a:t>avg</a:t>
            </a:r>
            <a:r>
              <a:rPr lang="zh-CN" altLang="en-US" sz="2000" dirty="0"/>
              <a:t>为表达每个象素所需的平均比特率</a:t>
            </a:r>
            <a:r>
              <a:rPr lang="en-US" altLang="zh-CN" sz="2000" dirty="0"/>
              <a:t>,RD</a:t>
            </a:r>
            <a:r>
              <a:rPr lang="zh-CN" altLang="en-US" sz="2000" dirty="0"/>
              <a:t>是冗余度</a:t>
            </a:r>
          </a:p>
          <a:p>
            <a:pPr eaLnBrk="1" hangingPunct="1"/>
            <a:r>
              <a:rPr lang="en-US" altLang="zh-CN" sz="2000" dirty="0"/>
              <a:t>Code2</a:t>
            </a:r>
            <a:r>
              <a:rPr lang="zh-CN" altLang="en-US" sz="2000" dirty="0"/>
              <a:t>中最短的码字赋予图象中出现频率最高的灰度级</a:t>
            </a:r>
          </a:p>
          <a:p>
            <a:pPr eaLnBrk="1" hangingPunct="1"/>
            <a:r>
              <a:rPr lang="zh-CN" altLang="en-US" sz="2000" dirty="0">
                <a:solidFill>
                  <a:schemeClr val="accent2"/>
                </a:solidFill>
              </a:rPr>
              <a:t>例：如果用</a:t>
            </a:r>
            <a:r>
              <a:rPr lang="en-US" altLang="zh-CN" sz="2000" dirty="0">
                <a:solidFill>
                  <a:schemeClr val="accent2"/>
                </a:solidFill>
              </a:rPr>
              <a:t>8</a:t>
            </a:r>
            <a:r>
              <a:rPr lang="zh-CN" altLang="en-US" sz="2000" dirty="0">
                <a:solidFill>
                  <a:schemeClr val="accent2"/>
                </a:solidFill>
              </a:rPr>
              <a:t>位表示一个二值图像的像素，我们就说该图像存在着编码冗余，因为该图像的像素只有两个灰度，用一位即可表示。</a:t>
            </a:r>
          </a:p>
        </p:txBody>
      </p:sp>
      <p:sp>
        <p:nvSpPr>
          <p:cNvPr id="4" name="灯片编号占位符 3"/>
          <p:cNvSpPr>
            <a:spLocks noGrp="1"/>
          </p:cNvSpPr>
          <p:nvPr>
            <p:ph type="sldNum" sz="quarter" idx="5"/>
          </p:nvPr>
        </p:nvSpPr>
        <p:spPr/>
        <p:txBody>
          <a:bodyPr/>
          <a:lstStyle/>
          <a:p>
            <a:fld id="{5425F5B9-5A65-4C44-861F-6368F42698E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sz="2000" dirty="0" err="1"/>
              <a:t>L</a:t>
            </a:r>
            <a:r>
              <a:rPr lang="en-US" altLang="zh-CN" sz="2000" baseline="-25000" dirty="0" err="1"/>
              <a:t>avg</a:t>
            </a:r>
            <a:r>
              <a:rPr lang="zh-CN" altLang="en-US" sz="2000" dirty="0"/>
              <a:t>为表达每个象素所需的平均比特率</a:t>
            </a:r>
            <a:r>
              <a:rPr lang="en-US" altLang="zh-CN" sz="2000" dirty="0"/>
              <a:t>,RD</a:t>
            </a:r>
            <a:r>
              <a:rPr lang="zh-CN" altLang="en-US" sz="2000" dirty="0"/>
              <a:t>是冗余度</a:t>
            </a:r>
          </a:p>
          <a:p>
            <a:pPr eaLnBrk="1" hangingPunct="1"/>
            <a:r>
              <a:rPr lang="en-US" altLang="zh-CN" sz="2000" dirty="0"/>
              <a:t>Code2</a:t>
            </a:r>
            <a:r>
              <a:rPr lang="zh-CN" altLang="en-US" sz="2000" dirty="0"/>
              <a:t>中最短的码字赋予图象中出现频率最高的灰度级</a:t>
            </a:r>
          </a:p>
          <a:p>
            <a:pPr eaLnBrk="1" hangingPunct="1"/>
            <a:r>
              <a:rPr lang="zh-CN" altLang="en-US" sz="2000" dirty="0">
                <a:solidFill>
                  <a:schemeClr val="accent2"/>
                </a:solidFill>
              </a:rPr>
              <a:t>例：如果用</a:t>
            </a:r>
            <a:r>
              <a:rPr lang="en-US" altLang="zh-CN" sz="2000" dirty="0">
                <a:solidFill>
                  <a:schemeClr val="accent2"/>
                </a:solidFill>
              </a:rPr>
              <a:t>8</a:t>
            </a:r>
            <a:r>
              <a:rPr lang="zh-CN" altLang="en-US" sz="2000" dirty="0">
                <a:solidFill>
                  <a:schemeClr val="accent2"/>
                </a:solidFill>
              </a:rPr>
              <a:t>位表示一个二值图像的像素，我们就说该图像存在着编码冗余，因为该图像的像素只有两个灰度，用一位即可表示。</a:t>
            </a:r>
          </a:p>
        </p:txBody>
      </p:sp>
      <p:sp>
        <p:nvSpPr>
          <p:cNvPr id="4" name="灯片编号占位符 3"/>
          <p:cNvSpPr>
            <a:spLocks noGrp="1"/>
          </p:cNvSpPr>
          <p:nvPr>
            <p:ph type="sldNum" sz="quarter" idx="5"/>
          </p:nvPr>
        </p:nvSpPr>
        <p:spPr/>
        <p:txBody>
          <a:bodyPr/>
          <a:lstStyle/>
          <a:p>
            <a:fld id="{5425F5B9-5A65-4C44-861F-6368F42698E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altLang="zh-CN" dirty="0"/>
              <a:t>quantize*(image, byte, type)</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altLang="zh-CN" dirty="0"/>
              <a:t>quantize*(image, byte, type)</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b="1" dirty="0">
                <a:latin typeface="华文新魏" panose="02010800040101010101" pitchFamily="2" charset="-122"/>
                <a:ea typeface="华文新魏" panose="02010800040101010101" pitchFamily="2" charset="-122"/>
              </a:rPr>
              <a:t>如果图像压缩过程对图像信息有所损失，如何用数学形式，表述这种损失？</a:t>
            </a:r>
          </a:p>
          <a:p>
            <a:pPr eaLnBrk="1" hangingPunct="1">
              <a:lnSpc>
                <a:spcPct val="120000"/>
              </a:lnSpc>
            </a:pPr>
            <a:r>
              <a:rPr lang="zh-CN" altLang="en-US" sz="2000" b="1" dirty="0">
                <a:solidFill>
                  <a:srgbClr val="0000FF"/>
                </a:solidFill>
                <a:latin typeface="楷体_GB2312" pitchFamily="49" charset="-122"/>
              </a:rPr>
              <a:t>一般</a:t>
            </a:r>
            <a:r>
              <a:rPr lang="en-US" altLang="zh-CN" sz="2000" b="1" i="1" dirty="0">
                <a:solidFill>
                  <a:srgbClr val="0000FF"/>
                </a:solidFill>
                <a:latin typeface="楷体_GB2312" pitchFamily="49" charset="-122"/>
              </a:rPr>
              <a:t>PSNR</a:t>
            </a:r>
            <a:r>
              <a:rPr lang="en-US" altLang="zh-CN" sz="2000" b="1" dirty="0">
                <a:solidFill>
                  <a:srgbClr val="0000FF"/>
                </a:solidFill>
                <a:latin typeface="楷体_GB2312" pitchFamily="49" charset="-122"/>
              </a:rPr>
              <a:t>≥40dB  </a:t>
            </a:r>
            <a:r>
              <a:rPr lang="zh-CN" altLang="en-US" sz="2000" b="1" dirty="0">
                <a:solidFill>
                  <a:srgbClr val="0000FF"/>
                </a:solidFill>
                <a:latin typeface="楷体_GB2312" pitchFamily="49" charset="-122"/>
              </a:rPr>
              <a:t>人眼看不出来</a:t>
            </a:r>
          </a:p>
          <a:p>
            <a:pPr eaLnBrk="1" hangingPunct="1">
              <a:lnSpc>
                <a:spcPct val="120000"/>
              </a:lnSpc>
            </a:pPr>
            <a:r>
              <a:rPr lang="en-US" altLang="zh-CN" sz="2000" b="1" i="1" dirty="0">
                <a:solidFill>
                  <a:srgbClr val="0000FF"/>
                </a:solidFill>
                <a:latin typeface="楷体_GB2312" pitchFamily="49" charset="-122"/>
              </a:rPr>
              <a:t>PSNR </a:t>
            </a:r>
            <a:r>
              <a:rPr lang="en-US" altLang="zh-CN" sz="2000" b="1" dirty="0">
                <a:solidFill>
                  <a:srgbClr val="0000FF"/>
                </a:solidFill>
                <a:latin typeface="楷体_GB2312" pitchFamily="49" charset="-122"/>
              </a:rPr>
              <a:t>&lt;30 dB </a:t>
            </a:r>
            <a:r>
              <a:rPr lang="zh-CN" altLang="en-US" sz="2000" b="1" dirty="0">
                <a:solidFill>
                  <a:srgbClr val="0000FF"/>
                </a:solidFill>
                <a:latin typeface="楷体_GB2312" pitchFamily="49" charset="-122"/>
              </a:rPr>
              <a:t>的图像不能用</a:t>
            </a:r>
          </a:p>
          <a:p>
            <a:pPr eaLnBrk="1" hangingPunct="1">
              <a:lnSpc>
                <a:spcPct val="120000"/>
              </a:lnSpc>
            </a:pPr>
            <a:r>
              <a:rPr lang="en-US" altLang="zh-CN" sz="2000" b="1" i="1" dirty="0">
                <a:solidFill>
                  <a:srgbClr val="0000FF"/>
                </a:solidFill>
                <a:latin typeface="楷体_GB2312" pitchFamily="49" charset="-122"/>
              </a:rPr>
              <a:t>PSNR </a:t>
            </a:r>
            <a:r>
              <a:rPr lang="zh-CN" altLang="en-US" sz="2000" b="1" dirty="0">
                <a:solidFill>
                  <a:srgbClr val="0000FF"/>
                </a:solidFill>
                <a:latin typeface="楷体_GB2312" pitchFamily="49" charset="-122"/>
              </a:rPr>
              <a:t>在</a:t>
            </a:r>
            <a:r>
              <a:rPr lang="en-US" altLang="zh-CN" sz="2000" b="1" dirty="0">
                <a:solidFill>
                  <a:srgbClr val="0000FF"/>
                </a:solidFill>
                <a:latin typeface="楷体_GB2312" pitchFamily="49" charset="-122"/>
              </a:rPr>
              <a:t>35dB </a:t>
            </a:r>
            <a:r>
              <a:rPr lang="zh-CN" altLang="en-US" sz="2000" b="1" dirty="0">
                <a:solidFill>
                  <a:srgbClr val="0000FF"/>
                </a:solidFill>
                <a:latin typeface="楷体_GB2312" pitchFamily="49" charset="-122"/>
              </a:rPr>
              <a:t>左右可接受</a:t>
            </a:r>
          </a:p>
          <a:p>
            <a:pPr eaLnBrk="1" hangingPunct="1">
              <a:lnSpc>
                <a:spcPct val="120000"/>
              </a:lnSpc>
            </a:pPr>
            <a:r>
              <a:rPr lang="zh-CN" altLang="en-US" sz="2000" b="1" dirty="0">
                <a:solidFill>
                  <a:srgbClr val="0000FF"/>
                </a:solidFill>
                <a:latin typeface="楷体_GB2312" pitchFamily="49" charset="-122"/>
              </a:rPr>
              <a:t>到目前为止，国际上没有一个通用的评价图像压缩的客观标准</a:t>
            </a:r>
          </a:p>
          <a:p>
            <a:pPr eaLnBrk="1" hangingPunct="1">
              <a:lnSpc>
                <a:spcPct val="120000"/>
              </a:lnSpc>
            </a:pPr>
            <a:r>
              <a:rPr lang="en-US" altLang="zh-CN" sz="2000" b="1" dirty="0">
                <a:solidFill>
                  <a:srgbClr val="0000FF"/>
                </a:solidFill>
                <a:latin typeface="楷体_GB2312" pitchFamily="49" charset="-122"/>
              </a:rPr>
              <a:t>f(</a:t>
            </a:r>
            <a:r>
              <a:rPr lang="en-US" altLang="zh-CN" sz="2000" b="1" dirty="0" err="1">
                <a:solidFill>
                  <a:srgbClr val="0000FF"/>
                </a:solidFill>
                <a:latin typeface="楷体_GB2312" pitchFamily="49" charset="-122"/>
              </a:rPr>
              <a:t>x,y</a:t>
            </a:r>
            <a:r>
              <a:rPr lang="en-US" altLang="zh-CN" sz="2000" b="1" dirty="0">
                <a:solidFill>
                  <a:srgbClr val="0000FF"/>
                </a:solidFill>
                <a:latin typeface="楷体_GB2312" pitchFamily="49" charset="-122"/>
              </a:rPr>
              <a:t>):</a:t>
            </a:r>
            <a:r>
              <a:rPr lang="zh-CN" altLang="en-US" sz="2000" b="1" dirty="0">
                <a:solidFill>
                  <a:srgbClr val="0000FF"/>
                </a:solidFill>
                <a:latin typeface="楷体_GB2312" pitchFamily="49" charset="-122"/>
              </a:rPr>
              <a:t>输入图像，</a:t>
            </a:r>
          </a:p>
          <a:p>
            <a:pPr eaLnBrk="1" hangingPunct="1">
              <a:lnSpc>
                <a:spcPct val="120000"/>
              </a:lnSpc>
            </a:pPr>
            <a:r>
              <a:rPr lang="en-US" altLang="zh-CN" sz="2000" b="1" dirty="0">
                <a:solidFill>
                  <a:srgbClr val="0000FF"/>
                </a:solidFill>
                <a:latin typeface="楷体_GB2312" pitchFamily="49" charset="-122"/>
              </a:rPr>
              <a:t>f(</a:t>
            </a:r>
            <a:r>
              <a:rPr lang="en-US" altLang="zh-CN" sz="2000" b="1" dirty="0" err="1">
                <a:solidFill>
                  <a:srgbClr val="0000FF"/>
                </a:solidFill>
                <a:latin typeface="楷体_GB2312" pitchFamily="49" charset="-122"/>
              </a:rPr>
              <a:t>x,y</a:t>
            </a:r>
            <a:r>
              <a:rPr lang="en-US" altLang="zh-CN" sz="2000" b="1" dirty="0">
                <a:solidFill>
                  <a:srgbClr val="0000FF"/>
                </a:solidFill>
                <a:latin typeface="楷体_GB2312" pitchFamily="49" charset="-122"/>
              </a:rPr>
              <a:t>)</a:t>
            </a:r>
            <a:r>
              <a:rPr lang="zh-CN" altLang="en-US" sz="2000" b="1" dirty="0">
                <a:solidFill>
                  <a:srgbClr val="0000FF"/>
                </a:solidFill>
                <a:latin typeface="楷体_GB2312" pitchFamily="49" charset="-122"/>
              </a:rPr>
              <a:t>尖号</a:t>
            </a:r>
            <a:r>
              <a:rPr lang="en-US" altLang="zh-CN" sz="2000" b="1" dirty="0">
                <a:solidFill>
                  <a:srgbClr val="0000FF"/>
                </a:solidFill>
                <a:latin typeface="楷体_GB2312" pitchFamily="49" charset="-122"/>
              </a:rPr>
              <a:t>: </a:t>
            </a:r>
            <a:r>
              <a:rPr lang="zh-CN" altLang="en-US" sz="2000" b="1" dirty="0">
                <a:solidFill>
                  <a:srgbClr val="0000FF"/>
                </a:solidFill>
                <a:latin typeface="楷体_GB2312" pitchFamily="49" charset="-122"/>
              </a:rPr>
              <a:t>先压缩后解压的估计量</a:t>
            </a:r>
          </a:p>
        </p:txBody>
      </p:sp>
      <p:sp>
        <p:nvSpPr>
          <p:cNvPr id="4" name="灯片编号占位符 3"/>
          <p:cNvSpPr>
            <a:spLocks noGrp="1"/>
          </p:cNvSpPr>
          <p:nvPr>
            <p:ph type="sldNum" sz="quarter" idx="5"/>
          </p:nvPr>
        </p:nvSpPr>
        <p:spPr/>
        <p:txBody>
          <a:bodyPr/>
          <a:lstStyle/>
          <a:p>
            <a:fld id="{5425F5B9-5A65-4C44-861F-6368F42698EE}"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r>
              <a:rPr sz="2000" dirty="0">
                <a:latin typeface="微软雅黑" panose="020B0503020204020204" pitchFamily="34" charset="-122"/>
                <a:ea typeface="微软雅黑" panose="020B0503020204020204" pitchFamily="34" charset="-122"/>
                <a:cs typeface="Arial" panose="020B0604020202020204" pitchFamily="34" charset="0"/>
              </a:rPr>
              <a:t>至于授课经历，我曾在研究生期间，讲授过android开放的实验课程，在博后期间，与学院老师合作上过《空间统计与分析》课程，与几位老师合作上过模块化的《专业英语》</a:t>
            </a:r>
          </a:p>
        </p:txBody>
      </p:sp>
      <p:sp>
        <p:nvSpPr>
          <p:cNvPr id="4" name="灯片编号占位符 3"/>
          <p:cNvSpPr>
            <a:spLocks noGrp="1"/>
          </p:cNvSpPr>
          <p:nvPr>
            <p:ph type="sldNum" sz="quarter" idx="5"/>
          </p:nvPr>
        </p:nvSpPr>
        <p:spPr/>
        <p:txBody>
          <a:bodyPr/>
          <a:lstStyle/>
          <a:p>
            <a:fld id="{5425F5B9-5A65-4C44-861F-6368F42698EE}"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8637F88-2794-41C6-832A-649523A20CC7}" type="slidenum">
              <a:rPr kumimoji="1" lang="zh-CN" altLang="en-US">
                <a:latin typeface="Times New Roman" panose="02020603050405020304" pitchFamily="18" charset="0"/>
                <a:ea typeface="方正大黑简体" pitchFamily="65" charset="-122"/>
              </a:rPr>
              <a:t>33</a:t>
            </a:fld>
            <a:endParaRPr kumimoji="1" lang="en-US" altLang="zh-CN">
              <a:latin typeface="Times New Roman" panose="02020603050405020304" pitchFamily="18" charset="0"/>
              <a:ea typeface="方正大黑简体" pitchFamily="65" charset="-122"/>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xfrm>
            <a:off x="1325563" y="3228975"/>
            <a:ext cx="7277100" cy="3059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a:t>最小的两个概率求和</a:t>
            </a:r>
            <a:r>
              <a:rPr lang="en-US" altLang="zh-CN"/>
              <a:t>,</a:t>
            </a:r>
            <a:r>
              <a:rPr lang="zh-CN" altLang="en-US"/>
              <a:t>再与其他的概率放在一起重新排序</a:t>
            </a:r>
            <a:r>
              <a:rPr lang="en-US" altLang="zh-CN"/>
              <a:t>,</a:t>
            </a:r>
            <a:r>
              <a:rPr lang="zh-CN" altLang="en-US"/>
              <a:t>直到最后只剩下两个概率为止</a:t>
            </a:r>
            <a:r>
              <a:rPr lang="en-US" altLang="zh-CN"/>
              <a:t>.</a:t>
            </a:r>
            <a:r>
              <a:rPr lang="zh-CN" altLang="en-US"/>
              <a:t>这是概率合并过程</a:t>
            </a:r>
            <a:r>
              <a:rPr lang="en-US" altLang="zh-CN"/>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E3A88BE-17EF-402F-B332-8B3AB5C4B4F5}" type="slidenum">
              <a:rPr kumimoji="1" lang="zh-CN" altLang="en-US">
                <a:latin typeface="Times New Roman" panose="02020603050405020304" pitchFamily="18" charset="0"/>
                <a:ea typeface="方正大黑简体" pitchFamily="65" charset="-122"/>
              </a:rPr>
              <a:t>34</a:t>
            </a:fld>
            <a:endParaRPr kumimoji="1" lang="en-US" altLang="zh-CN">
              <a:latin typeface="Times New Roman" panose="02020603050405020304" pitchFamily="18" charset="0"/>
              <a:ea typeface="方正大黑简体" pitchFamily="65" charset="-122"/>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dirty="0">
                <a:ea typeface="华文新魏" panose="02010800040101010101" pitchFamily="2" charset="-122"/>
              </a:rPr>
              <a:t>如果用自然编码方式需要用</a:t>
            </a:r>
            <a:r>
              <a:rPr lang="en-US" altLang="zh-CN" dirty="0">
                <a:ea typeface="华文新魏" panose="02010800040101010101" pitchFamily="2" charset="-122"/>
              </a:rPr>
              <a:t>3</a:t>
            </a:r>
            <a:r>
              <a:rPr lang="zh-CN" altLang="en-US" dirty="0">
                <a:ea typeface="华文新魏" panose="02010800040101010101" pitchFamily="2" charset="-122"/>
              </a:rPr>
              <a:t>位二进制码来表示这</a:t>
            </a:r>
            <a:r>
              <a:rPr lang="en-US" altLang="zh-CN" dirty="0">
                <a:ea typeface="华文新魏" panose="02010800040101010101" pitchFamily="2" charset="-122"/>
              </a:rPr>
              <a:t>5</a:t>
            </a:r>
            <a:r>
              <a:rPr lang="zh-CN" altLang="en-US" dirty="0">
                <a:ea typeface="华文新魏" panose="02010800040101010101" pitchFamily="2" charset="-122"/>
              </a:rPr>
              <a:t>个信源</a:t>
            </a:r>
            <a:r>
              <a:rPr lang="en-US" altLang="zh-CN" dirty="0">
                <a:ea typeface="华文新魏" panose="02010800040101010101" pitchFamily="2" charset="-122"/>
              </a:rPr>
              <a:t>,</a:t>
            </a:r>
            <a:r>
              <a:rPr lang="zh-CN" altLang="en-US" dirty="0">
                <a:ea typeface="华文新魏" panose="02010800040101010101" pitchFamily="2" charset="-122"/>
              </a:rPr>
              <a:t>所以</a:t>
            </a:r>
            <a:r>
              <a:rPr lang="en-US" altLang="zh-CN" dirty="0">
                <a:ea typeface="华文新魏" panose="02010800040101010101" pitchFamily="2" charset="-122"/>
              </a:rPr>
              <a:t>Huffman coding</a:t>
            </a:r>
            <a:r>
              <a:rPr lang="zh-CN" altLang="en-US" dirty="0">
                <a:ea typeface="华文新魏" panose="02010800040101010101" pitchFamily="2" charset="-122"/>
              </a:rPr>
              <a:t>比自然码长短</a:t>
            </a:r>
            <a:r>
              <a:rPr lang="en-US" altLang="zh-CN" dirty="0">
                <a:ea typeface="华文新魏" panose="02010800040101010101" pitchFamily="2" charset="-122"/>
              </a:rPr>
              <a:t>.</a:t>
            </a:r>
            <a:endParaRPr lang="zh-CN" altLang="en-US" dirty="0">
              <a:ea typeface="华文新魏" panose="0201080004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50EC516-AD52-45EE-B7BB-6D8F93A05C35}" type="slidenum">
              <a:rPr kumimoji="1" lang="zh-CN" altLang="en-US">
                <a:latin typeface="Times New Roman" panose="02020603050405020304" pitchFamily="18" charset="0"/>
                <a:ea typeface="方正大黑简体" pitchFamily="65" charset="-122"/>
              </a:rPr>
              <a:t>35</a:t>
            </a:fld>
            <a:endParaRPr kumimoji="1" lang="en-US" altLang="zh-CN">
              <a:latin typeface="Times New Roman" panose="02020603050405020304" pitchFamily="18" charset="0"/>
              <a:ea typeface="方正大黑简体" pitchFamily="65" charset="-122"/>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xfrm>
            <a:off x="1325563" y="3228975"/>
            <a:ext cx="7277100" cy="3059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a:ea typeface="华文新魏" panose="02010800040101010101" pitchFamily="2" charset="-122"/>
              </a:rPr>
              <a:t>Huffman coding</a:t>
            </a:r>
            <a:r>
              <a:rPr lang="zh-CN" altLang="en-US">
                <a:ea typeface="华文新魏" panose="02010800040101010101" pitchFamily="2" charset="-122"/>
              </a:rPr>
              <a:t>是变长编码方法中编码效率最高</a:t>
            </a:r>
            <a:r>
              <a:rPr lang="en-US" altLang="zh-CN">
                <a:ea typeface="华文新魏" panose="02010800040101010101" pitchFamily="2" charset="-122"/>
              </a:rPr>
              <a:t>.</a:t>
            </a:r>
            <a:r>
              <a:rPr lang="zh-CN" altLang="en-US">
                <a:ea typeface="华文新魏" panose="02010800040101010101" pitchFamily="2" charset="-122"/>
              </a:rPr>
              <a:t>是无损压缩</a:t>
            </a:r>
            <a:r>
              <a:rPr lang="en-US" altLang="zh-CN">
                <a:ea typeface="华文新魏" panose="02010800040101010101" pitchFamily="2" charset="-122"/>
              </a:rPr>
              <a:t>.</a:t>
            </a:r>
          </a:p>
          <a:p>
            <a:pPr eaLnBrk="1" hangingPunct="1"/>
            <a:endParaRPr lang="en-US" altLang="zh-CN">
              <a:ea typeface="华文新魏" panose="0201080004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40</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41</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zh-CN" altLang="en-US" dirty="0"/>
              <a:t>总结：预测误差的熵 </a:t>
            </a:r>
            <a:r>
              <a:rPr lang="en-US" altLang="zh-CN" dirty="0"/>
              <a:t>e </a:t>
            </a:r>
            <a:r>
              <a:rPr lang="zh-CN" altLang="en-US" dirty="0"/>
              <a:t>显著地比原始图像 </a:t>
            </a:r>
            <a:r>
              <a:rPr lang="en-US" altLang="zh-CN" dirty="0"/>
              <a:t>f </a:t>
            </a:r>
            <a:r>
              <a:rPr lang="zh-CN" altLang="en-US" dirty="0"/>
              <a:t>的墒要小。尽管 </a:t>
            </a:r>
            <a:r>
              <a:rPr lang="en-US" altLang="zh-CN" dirty="0"/>
              <a:t>m</a:t>
            </a:r>
            <a:r>
              <a:rPr lang="zh-CN" altLang="en-US" dirty="0"/>
              <a:t>比特图像需要</a:t>
            </a:r>
            <a:r>
              <a:rPr lang="en-US" altLang="zh-CN" dirty="0"/>
              <a:t>(m+1)</a:t>
            </a:r>
            <a:r>
              <a:rPr lang="zh-CN" altLang="en-US" dirty="0"/>
              <a:t>个比特 以准确表示造成的误差序列，但是熵已从 </a:t>
            </a:r>
            <a:r>
              <a:rPr lang="en-US" altLang="zh-CN" dirty="0"/>
              <a:t>7.3505</a:t>
            </a:r>
            <a:r>
              <a:rPr lang="zh-CN" altLang="en-US" dirty="0"/>
              <a:t>比特</a:t>
            </a:r>
            <a:r>
              <a:rPr lang="en-US" altLang="zh-CN" dirty="0"/>
              <a:t>/</a:t>
            </a:r>
            <a:r>
              <a:rPr lang="zh-CN" altLang="en-US" dirty="0"/>
              <a:t>像素减少到 </a:t>
            </a:r>
            <a:r>
              <a:rPr lang="en-US" altLang="zh-CN" dirty="0"/>
              <a:t>5.9727</a:t>
            </a:r>
            <a:r>
              <a:rPr lang="zh-CN" altLang="en-US" dirty="0"/>
              <a:t>比特</a:t>
            </a:r>
            <a:r>
              <a:rPr lang="en-US" altLang="zh-CN" dirty="0"/>
              <a:t>/</a:t>
            </a:r>
            <a:r>
              <a:rPr lang="zh-CN" altLang="en-US" dirty="0"/>
              <a:t>像素。熵的减少意味着预测误差图像可以比原始图像更有效地进行编码，当然这是映射的目标。压缩率从 </a:t>
            </a:r>
            <a:r>
              <a:rPr lang="en-US" altLang="zh-CN" dirty="0"/>
              <a:t>1,0821(</a:t>
            </a:r>
            <a:r>
              <a:rPr lang="zh-CN" altLang="en-US" dirty="0"/>
              <a:t>当直接对灰度级进行霍夫曼编码时</a:t>
            </a:r>
            <a:r>
              <a:rPr lang="en-US" altLang="zh-CN" dirty="0"/>
              <a:t>)</a:t>
            </a:r>
            <a:r>
              <a:rPr lang="zh-CN" altLang="en-US" dirty="0"/>
              <a:t>增大到 </a:t>
            </a:r>
            <a:r>
              <a:rPr lang="en-US" altLang="zh-CN" dirty="0"/>
              <a:t>1.3311</a:t>
            </a:r>
            <a:r>
              <a:rPr lang="zh-CN" altLang="en-US" dirty="0"/>
              <a:t>。</a:t>
            </a:r>
            <a:r>
              <a:rPr lang="en-US" altLang="zh-CN" dirty="0"/>
              <a:t>0</a:t>
            </a:r>
            <a:r>
              <a:rPr lang="zh-CN" altLang="en-US" dirty="0"/>
              <a:t>周围的峰值很高，与输入图像的灰度级务布相比有相对较小的方差。 这反映出正如前面计算的熵值那样，由预测和微分处理移去了大量的像素间冗余</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49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209CB8-8A39-4B66-8D8A-86F342FB1314}" type="slidenum">
              <a:rPr lang="zh-CN" altLang="en-US" smtClean="0"/>
              <a:t>56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00000"/>
                </a:solidFill>
                <a:effectLst/>
                <a:latin typeface="Verdana" panose="020B0604030504040204" pitchFamily="34" charset="0"/>
              </a:rPr>
              <a:t>DCT</a:t>
            </a:r>
            <a:r>
              <a:rPr lang="zh-CN" altLang="en-US" b="0" i="0" dirty="0">
                <a:solidFill>
                  <a:srgbClr val="000000"/>
                </a:solidFill>
                <a:effectLst/>
                <a:latin typeface="Verdana" panose="020B0604030504040204" pitchFamily="34" charset="0"/>
              </a:rPr>
              <a:t>系数矩阵中的不同位置的值代表了图像数据中不同频率的分量，这两张表中的数据时人们根据人眼对不不同频率的敏感程度的差别所积累下的经验制定的，一般来说人眼对于低频的分量比高频分量更加敏感，所以两张量化系数矩阵左上角的数值明显小于右下角区域。 这样就使得量化后的矩阵更多地保留高频信息。</a:t>
            </a:r>
          </a:p>
        </p:txBody>
      </p:sp>
      <p:sp>
        <p:nvSpPr>
          <p:cNvPr id="4" name="灯片编号占位符 3"/>
          <p:cNvSpPr>
            <a:spLocks noGrp="1"/>
          </p:cNvSpPr>
          <p:nvPr>
            <p:ph type="sldNum" sz="quarter" idx="5"/>
          </p:nvPr>
        </p:nvSpPr>
        <p:spPr/>
        <p:txBody>
          <a:bodyPr/>
          <a:lstStyle/>
          <a:p>
            <a:fld id="{EC209CB8-8A39-4B66-8D8A-86F342FB1314}" type="slidenum">
              <a:rPr lang="zh-CN" altLang="en-US" smtClean="0"/>
              <a:t>57</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Verdana" panose="020B0604030504040204" pitchFamily="34" charset="0"/>
              </a:rPr>
              <a:t>其中</a:t>
            </a:r>
            <a:r>
              <a:rPr lang="en-US" altLang="zh-CN" b="0" i="0" dirty="0">
                <a:solidFill>
                  <a:srgbClr val="000000"/>
                </a:solidFill>
                <a:effectLst/>
                <a:latin typeface="Verdana" panose="020B0604030504040204" pitchFamily="34" charset="0"/>
              </a:rPr>
              <a:t>DC</a:t>
            </a:r>
            <a:r>
              <a:rPr lang="zh-CN" altLang="en-US" b="0" i="0" dirty="0">
                <a:solidFill>
                  <a:srgbClr val="000000"/>
                </a:solidFill>
                <a:effectLst/>
                <a:latin typeface="Verdana" panose="020B0604030504040204" pitchFamily="34" charset="0"/>
              </a:rPr>
              <a:t>不参与</a:t>
            </a:r>
            <a:r>
              <a:rPr lang="en-US" altLang="zh-CN" b="0" i="0" dirty="0">
                <a:solidFill>
                  <a:srgbClr val="000000"/>
                </a:solidFill>
                <a:effectLst/>
                <a:latin typeface="Verdana" panose="020B0604030504040204" pitchFamily="34" charset="0"/>
              </a:rPr>
              <a:t>Z</a:t>
            </a:r>
            <a:r>
              <a:rPr lang="zh-CN" altLang="en-US" b="0" i="0" dirty="0">
                <a:solidFill>
                  <a:srgbClr val="000000"/>
                </a:solidFill>
                <a:effectLst/>
                <a:latin typeface="Verdana" panose="020B0604030504040204" pitchFamily="34" charset="0"/>
              </a:rPr>
              <a:t>字形扫描，而是与前一矩阵的</a:t>
            </a:r>
            <a:r>
              <a:rPr lang="en-US" altLang="zh-CN" b="0" i="0" dirty="0">
                <a:solidFill>
                  <a:srgbClr val="000000"/>
                </a:solidFill>
                <a:effectLst/>
                <a:latin typeface="Verdana" panose="020B0604030504040204" pitchFamily="34" charset="0"/>
              </a:rPr>
              <a:t>DC</a:t>
            </a:r>
            <a:r>
              <a:rPr lang="zh-CN" altLang="en-US" b="0" i="0" dirty="0">
                <a:solidFill>
                  <a:srgbClr val="000000"/>
                </a:solidFill>
                <a:effectLst/>
                <a:latin typeface="Verdana" panose="020B0604030504040204" pitchFamily="34" charset="0"/>
              </a:rPr>
              <a:t>系数进行差分编码</a:t>
            </a:r>
            <a:r>
              <a:rPr lang="en-US" altLang="zh-CN" b="0" i="0" dirty="0">
                <a:solidFill>
                  <a:srgbClr val="000000"/>
                </a:solidFill>
                <a:effectLst/>
                <a:latin typeface="Verdana" panose="020B0604030504040204" pitchFamily="34" charset="0"/>
              </a:rPr>
              <a:t>(DPCM)</a:t>
            </a: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AC</a:t>
            </a:r>
            <a:r>
              <a:rPr lang="zh-CN" altLang="en-US" b="0" i="0" dirty="0">
                <a:solidFill>
                  <a:srgbClr val="000000"/>
                </a:solidFill>
                <a:effectLst/>
                <a:latin typeface="Verdana" panose="020B0604030504040204" pitchFamily="34" charset="0"/>
              </a:rPr>
              <a:t>分量则采用</a:t>
            </a:r>
            <a:r>
              <a:rPr lang="en-US" altLang="zh-CN" b="0" i="0" dirty="0">
                <a:solidFill>
                  <a:srgbClr val="000000"/>
                </a:solidFill>
                <a:effectLst/>
                <a:latin typeface="Verdana" panose="020B0604030504040204" pitchFamily="34" charset="0"/>
              </a:rPr>
              <a:t>Z</a:t>
            </a:r>
            <a:r>
              <a:rPr lang="zh-CN" altLang="en-US" b="0" i="0" dirty="0">
                <a:solidFill>
                  <a:srgbClr val="000000"/>
                </a:solidFill>
                <a:effectLst/>
                <a:latin typeface="Verdana" panose="020B0604030504040204" pitchFamily="34" charset="0"/>
              </a:rPr>
              <a:t>字形扫描排列并进行游程长度编码</a:t>
            </a:r>
            <a:r>
              <a:rPr lang="en-US" altLang="zh-CN" b="0" i="0" dirty="0">
                <a:solidFill>
                  <a:srgbClr val="000000"/>
                </a:solidFill>
                <a:effectLst/>
                <a:latin typeface="Verdana" panose="020B0604030504040204" pitchFamily="34" charset="0"/>
              </a:rPr>
              <a:t>(RLE)</a:t>
            </a:r>
            <a:r>
              <a:rPr lang="zh-CN" altLang="en-US" b="0" i="0" dirty="0">
                <a:solidFill>
                  <a:srgbClr val="000000"/>
                </a:solidFill>
                <a:effectLst/>
                <a:latin typeface="Verdana" panose="020B0604030504040204" pitchFamily="34" charset="0"/>
              </a:rPr>
              <a:t>。</a:t>
            </a:r>
            <a:endParaRPr lang="zh-CN" altLang="en-US" dirty="0"/>
          </a:p>
        </p:txBody>
      </p:sp>
      <p:sp>
        <p:nvSpPr>
          <p:cNvPr id="4" name="灯片编号占位符 3"/>
          <p:cNvSpPr>
            <a:spLocks noGrp="1"/>
          </p:cNvSpPr>
          <p:nvPr>
            <p:ph type="sldNum" sz="quarter" idx="5"/>
          </p:nvPr>
        </p:nvSpPr>
        <p:spPr/>
        <p:txBody>
          <a:bodyPr/>
          <a:lstStyle/>
          <a:p>
            <a:fld id="{EC209CB8-8A39-4B66-8D8A-86F342FB1314}" type="slidenum">
              <a:rPr lang="zh-CN" altLang="en-US" smtClean="0"/>
              <a:t>58</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Verdana" panose="020B0604030504040204" pitchFamily="34" charset="0"/>
              </a:rPr>
              <a:t>量化</a:t>
            </a:r>
            <a:r>
              <a:rPr lang="en-US" altLang="zh-CN" b="0" i="0" dirty="0">
                <a:solidFill>
                  <a:srgbClr val="000000"/>
                </a:solidFill>
                <a:effectLst/>
                <a:latin typeface="Verdana" panose="020B0604030504040204" pitchFamily="34" charset="0"/>
              </a:rPr>
              <a:t>AC</a:t>
            </a:r>
            <a:r>
              <a:rPr lang="zh-CN" altLang="en-US" b="0" i="0" dirty="0">
                <a:solidFill>
                  <a:srgbClr val="000000"/>
                </a:solidFill>
                <a:effectLst/>
                <a:latin typeface="Verdana" panose="020B0604030504040204" pitchFamily="34" charset="0"/>
              </a:rPr>
              <a:t>系数的特点是包含很多连续的</a:t>
            </a:r>
            <a:r>
              <a:rPr lang="en-US" altLang="zh-CN" b="0" i="0" dirty="0">
                <a:solidFill>
                  <a:srgbClr val="000000"/>
                </a:solidFill>
                <a:effectLst/>
                <a:latin typeface="Verdana" panose="020B0604030504040204" pitchFamily="34" charset="0"/>
              </a:rPr>
              <a:t>0</a:t>
            </a:r>
            <a:r>
              <a:rPr lang="zh-CN" altLang="en-US" b="0" i="0" dirty="0">
                <a:solidFill>
                  <a:srgbClr val="000000"/>
                </a:solidFill>
                <a:effectLst/>
                <a:latin typeface="Verdana" panose="020B0604030504040204" pitchFamily="34" charset="0"/>
              </a:rPr>
              <a:t>，故使用</a:t>
            </a:r>
            <a:r>
              <a:rPr lang="en-US" altLang="zh-CN" b="0" i="0" dirty="0">
                <a:solidFill>
                  <a:srgbClr val="000000"/>
                </a:solidFill>
                <a:effectLst/>
                <a:latin typeface="Verdana" panose="020B0604030504040204" pitchFamily="34" charset="0"/>
              </a:rPr>
              <a:t>RLE</a:t>
            </a:r>
            <a:r>
              <a:rPr lang="zh-CN" altLang="en-US" b="0" i="0" dirty="0">
                <a:solidFill>
                  <a:srgbClr val="000000"/>
                </a:solidFill>
                <a:effectLst/>
                <a:latin typeface="Verdana" panose="020B0604030504040204" pitchFamily="34" charset="0"/>
              </a:rPr>
              <a:t>对其进行编码。</a:t>
            </a:r>
            <a:r>
              <a:rPr lang="en-US" altLang="zh-CN" b="0" i="0" dirty="0">
                <a:solidFill>
                  <a:srgbClr val="000000"/>
                </a:solidFill>
                <a:effectLst/>
                <a:latin typeface="Verdana" panose="020B0604030504040204" pitchFamily="34" charset="0"/>
              </a:rPr>
              <a:t>JPEG</a:t>
            </a:r>
            <a:r>
              <a:rPr lang="zh-CN" altLang="en-US" b="0" i="0" dirty="0">
                <a:solidFill>
                  <a:srgbClr val="000000"/>
                </a:solidFill>
                <a:effectLst/>
                <a:latin typeface="Verdana" panose="020B0604030504040204" pitchFamily="34" charset="0"/>
              </a:rPr>
              <a:t>使用了</a:t>
            </a:r>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个字节的高</a:t>
            </a:r>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位来表示连续的</a:t>
            </a:r>
            <a:r>
              <a:rPr lang="en-US" altLang="zh-CN" b="0" i="0" dirty="0">
                <a:solidFill>
                  <a:srgbClr val="000000"/>
                </a:solidFill>
                <a:effectLst/>
                <a:latin typeface="Verdana" panose="020B0604030504040204" pitchFamily="34" charset="0"/>
              </a:rPr>
              <a:t>0</a:t>
            </a:r>
            <a:r>
              <a:rPr lang="zh-CN" altLang="en-US" b="0" i="0" dirty="0">
                <a:solidFill>
                  <a:srgbClr val="000000"/>
                </a:solidFill>
                <a:effectLst/>
                <a:latin typeface="Verdana" panose="020B0604030504040204" pitchFamily="34" charset="0"/>
              </a:rPr>
              <a:t>的个数，而使用其低四位来表示下一个非</a:t>
            </a:r>
            <a:r>
              <a:rPr lang="en-US" altLang="zh-CN" b="0" i="0" dirty="0">
                <a:solidFill>
                  <a:srgbClr val="000000"/>
                </a:solidFill>
                <a:effectLst/>
                <a:latin typeface="Verdana" panose="020B0604030504040204" pitchFamily="34" charset="0"/>
              </a:rPr>
              <a:t>0</a:t>
            </a:r>
            <a:r>
              <a:rPr lang="zh-CN" altLang="en-US" b="0" i="0" dirty="0">
                <a:solidFill>
                  <a:srgbClr val="000000"/>
                </a:solidFill>
                <a:effectLst/>
                <a:latin typeface="Verdana" panose="020B0604030504040204" pitchFamily="34" charset="0"/>
              </a:rPr>
              <a:t>系数需要的位数，紧随其后的是量化</a:t>
            </a:r>
            <a:r>
              <a:rPr lang="en-US" altLang="zh-CN" b="0" i="0" dirty="0">
                <a:solidFill>
                  <a:srgbClr val="000000"/>
                </a:solidFill>
                <a:effectLst/>
                <a:latin typeface="Verdana" panose="020B0604030504040204" pitchFamily="34" charset="0"/>
              </a:rPr>
              <a:t>AC</a:t>
            </a:r>
            <a:r>
              <a:rPr lang="zh-CN" altLang="en-US" b="0" i="0" dirty="0">
                <a:solidFill>
                  <a:srgbClr val="000000"/>
                </a:solidFill>
                <a:effectLst/>
                <a:latin typeface="Verdana" panose="020B0604030504040204" pitchFamily="34" charset="0"/>
              </a:rPr>
              <a:t>系数的值。</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EC209CB8-8A39-4B66-8D8A-86F342FB1314}" type="slidenum">
              <a:rPr lang="zh-CN" altLang="en-US" smtClean="0"/>
              <a:t>59</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61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Wingdings" panose="05000000000000000000" pitchFamily="2" charset="2"/>
              <a:buNone/>
            </a:pPr>
            <a:endParaRPr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5425F5B9-5A65-4C44-861F-6368F42698E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20D7E7-B47B-4E25-B0B3-94AD4261C06E}" type="datetimeFigureOut">
              <a:rPr lang="zh-CN" altLang="en-US" smtClean="0"/>
              <a:t>2022/06/14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2B21A2-D7C1-4CD9-9E77-954E88081E8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120D7E7-B47B-4E25-B0B3-94AD4261C06E}" type="datetimeFigureOut">
              <a:rPr lang="zh-CN" altLang="en-US" smtClean="0"/>
              <a:t>2022/06/14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2B21A2-D7C1-4CD9-9E77-954E88081E8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120D7E7-B47B-4E25-B0B3-94AD4261C06E}" type="datetimeFigureOut">
              <a:rPr lang="zh-CN" altLang="en-US" smtClean="0"/>
              <a:t>2022/06/14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2B21A2-D7C1-4CD9-9E77-954E88081E8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1747862" y="6408601"/>
            <a:ext cx="372291"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05736B8-A0F2-45B4-ABF6-63C0629B861B}" type="slidenum">
              <a:rPr lang="zh-CN" altLang="en-US" smtClean="0"/>
              <a:t>‹#›</a:t>
            </a:fld>
            <a:endParaRPr lang="zh-CN" altLang="en-US" dirty="0"/>
          </a:p>
        </p:txBody>
      </p:sp>
      <p:sp>
        <p:nvSpPr>
          <p:cNvPr id="11" name="标题 10"/>
          <p:cNvSpPr>
            <a:spLocks noGrp="1"/>
          </p:cNvSpPr>
          <p:nvPr>
            <p:ph type="title"/>
          </p:nvPr>
        </p:nvSpPr>
        <p:spPr>
          <a:xfrm>
            <a:off x="378691" y="200373"/>
            <a:ext cx="11377880" cy="487905"/>
          </a:xfrm>
        </p:spPr>
        <p:txBody>
          <a:bodyPr>
            <a:noAutofit/>
          </a:bodyPr>
          <a:lstStyle>
            <a:lvl1pPr>
              <a:defRPr sz="32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矩形 8"/>
          <p:cNvSpPr/>
          <p:nvPr userDrawn="1"/>
        </p:nvSpPr>
        <p:spPr>
          <a:xfrm>
            <a:off x="0" y="780116"/>
            <a:ext cx="5350933" cy="72000"/>
          </a:xfrm>
          <a:prstGeom prst="rect">
            <a:avLst/>
          </a:prstGeom>
          <a:solidFill>
            <a:srgbClr val="0563B8"/>
          </a:solidFill>
        </p:spPr>
        <p:txBody>
          <a:bodyPr rot="0" spcFirstLastPara="0" vertOverflow="overflow" horzOverflow="overflow" vert="horz" wrap="square" lIns="91440" tIns="45720" rIns="91440" bIns="45720" numCol="1" spcCol="0" rtlCol="0" fromWordArt="0" anchor="ctr" anchorCtr="0" forceAA="0" compatLnSpc="1">
            <a:spAutoFit/>
          </a:bodyPr>
          <a:lstStyle/>
          <a:p>
            <a:pPr algn="l"/>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flipV="1">
            <a:off x="5073650" y="783926"/>
            <a:ext cx="4735368" cy="46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9245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5B0E4A23-3538-4A3A-8A77-980D8DC71D5D}" type="slidenum">
              <a:rPr lang="zh-CN" altLang="en-US"/>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120D7E7-B47B-4E25-B0B3-94AD4261C06E}" type="datetimeFigureOut">
              <a:rPr lang="zh-CN" altLang="en-US" smtClean="0"/>
              <a:t>2022/06/14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2B21A2-D7C1-4CD9-9E77-954E88081E8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20D7E7-B47B-4E25-B0B3-94AD4261C06E}" type="datetimeFigureOut">
              <a:rPr lang="zh-CN" altLang="en-US" smtClean="0"/>
              <a:t>2022/06/14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2B21A2-D7C1-4CD9-9E77-954E88081E8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120D7E7-B47B-4E25-B0B3-94AD4261C06E}" type="datetimeFigureOut">
              <a:rPr lang="zh-CN" altLang="en-US" smtClean="0"/>
              <a:t>2022/06/14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2B21A2-D7C1-4CD9-9E77-954E88081E8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120D7E7-B47B-4E25-B0B3-94AD4261C06E}" type="datetimeFigureOut">
              <a:rPr lang="zh-CN" altLang="en-US" smtClean="0"/>
              <a:t>2022/06/14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2B21A2-D7C1-4CD9-9E77-954E88081E8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20D7E7-B47B-4E25-B0B3-94AD4261C06E}" type="datetimeFigureOut">
              <a:rPr lang="zh-CN" altLang="en-US" smtClean="0"/>
              <a:t>2022/06/14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2B21A2-D7C1-4CD9-9E77-954E88081E8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0D7E7-B47B-4E25-B0B3-94AD4261C06E}" type="datetimeFigureOut">
              <a:rPr lang="zh-CN" altLang="en-US" smtClean="0"/>
              <a:t>2022/06/14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2B21A2-D7C1-4CD9-9E77-954E88081E8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20D7E7-B47B-4E25-B0B3-94AD4261C06E}" type="datetimeFigureOut">
              <a:rPr lang="zh-CN" altLang="en-US" smtClean="0"/>
              <a:t>2022/06/14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2B21A2-D7C1-4CD9-9E77-954E88081E8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20D7E7-B47B-4E25-B0B3-94AD4261C06E}" type="datetimeFigureOut">
              <a:rPr lang="zh-CN" altLang="en-US" smtClean="0"/>
              <a:t>2022/06/14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2B21A2-D7C1-4CD9-9E77-954E88081E8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20D7E7-B47B-4E25-B0B3-94AD4261C06E}" type="datetimeFigureOut">
              <a:rPr lang="zh-CN" altLang="en-US" smtClean="0"/>
              <a:t>2022/06/14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B21A2-D7C1-4CD9-9E77-954E88081E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0.jpeg"/><Relationship Id="rId5" Type="http://schemas.openxmlformats.org/officeDocument/2006/relationships/image" Target="../media/image1.jpe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5.png"/><Relationship Id="rId7" Type="http://schemas.openxmlformats.org/officeDocument/2006/relationships/image" Target="../media/image32.wmf"/><Relationship Id="rId2"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oleObject" Target="../embeddings/oleObject3.bin"/><Relationship Id="rId5" Type="http://schemas.openxmlformats.org/officeDocument/2006/relationships/image" Target="../media/image31.wmf"/><Relationship Id="rId4" Type="http://schemas.openxmlformats.org/officeDocument/2006/relationships/oleObject" Target="../embeddings/oleObject2.bin"/><Relationship Id="rId9" Type="http://schemas.openxmlformats.org/officeDocument/2006/relationships/image" Target="../media/image33.wmf"/></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oleObject" Target="../embeddings/oleObject5.bin"/><Relationship Id="rId7" Type="http://schemas.openxmlformats.org/officeDocument/2006/relationships/image" Target="../media/image41.wmf"/><Relationship Id="rId2"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oleObject" Target="../embeddings/oleObject6.bin"/><Relationship Id="rId5" Type="http://schemas.openxmlformats.org/officeDocument/2006/relationships/image" Target="../media/image45.png"/><Relationship Id="rId10" Type="http://schemas.openxmlformats.org/officeDocument/2006/relationships/image" Target="../media/image49.png"/><Relationship Id="rId4" Type="http://schemas.openxmlformats.org/officeDocument/2006/relationships/image" Target="../media/image40.wmf"/><Relationship Id="rId9" Type="http://schemas.openxmlformats.org/officeDocument/2006/relationships/image" Target="../media/image48.png"/></Relationships>
</file>

<file path=ppt/slides/_rels/slide4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oleObject" Target="../embeddings/oleObject7.bin"/><Relationship Id="rId7" Type="http://schemas.openxmlformats.org/officeDocument/2006/relationships/image" Target="../media/image41.wmf"/><Relationship Id="rId2"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oleObject" Target="../embeddings/oleObject8.bin"/><Relationship Id="rId5" Type="http://schemas.openxmlformats.org/officeDocument/2006/relationships/image" Target="../media/image45.png"/><Relationship Id="rId4" Type="http://schemas.openxmlformats.org/officeDocument/2006/relationships/image" Target="../media/image40.wmf"/><Relationship Id="rId9" Type="http://schemas.openxmlformats.org/officeDocument/2006/relationships/image" Target="../media/image5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209800" y="2394204"/>
            <a:ext cx="4803775" cy="109855"/>
          </a:xfrm>
          <a:custGeom>
            <a:avLst/>
            <a:gdLst/>
            <a:ahLst/>
            <a:cxnLst/>
            <a:rect l="l" t="t" r="r" b="b"/>
            <a:pathLst>
              <a:path w="4803775" h="109855">
                <a:moveTo>
                  <a:pt x="0" y="109727"/>
                </a:moveTo>
                <a:lnTo>
                  <a:pt x="4803394" y="109727"/>
                </a:lnTo>
                <a:lnTo>
                  <a:pt x="4803394" y="0"/>
                </a:lnTo>
                <a:lnTo>
                  <a:pt x="0" y="0"/>
                </a:lnTo>
                <a:lnTo>
                  <a:pt x="0" y="109727"/>
                </a:lnTo>
                <a:close/>
              </a:path>
            </a:pathLst>
          </a:custGeom>
          <a:solidFill>
            <a:srgbClr val="3399FF"/>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4" name="object 4"/>
          <p:cNvSpPr/>
          <p:nvPr/>
        </p:nvSpPr>
        <p:spPr>
          <a:xfrm>
            <a:off x="2209800" y="2394204"/>
            <a:ext cx="7772400" cy="0"/>
          </a:xfrm>
          <a:custGeom>
            <a:avLst/>
            <a:gdLst/>
            <a:ahLst/>
            <a:cxnLst/>
            <a:rect l="l" t="t" r="r" b="b"/>
            <a:pathLst>
              <a:path w="7772400">
                <a:moveTo>
                  <a:pt x="0" y="0"/>
                </a:moveTo>
                <a:lnTo>
                  <a:pt x="7772400" y="0"/>
                </a:lnTo>
              </a:path>
            </a:pathLst>
          </a:custGeom>
          <a:ln w="9144">
            <a:solidFill>
              <a:srgbClr val="3399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 name="object 6"/>
          <p:cNvSpPr txBox="1">
            <a:spLocks noGrp="1"/>
          </p:cNvSpPr>
          <p:nvPr>
            <p:ph type="title"/>
          </p:nvPr>
        </p:nvSpPr>
        <p:spPr>
          <a:xfrm>
            <a:off x="4245101" y="1558493"/>
            <a:ext cx="3701415" cy="751205"/>
          </a:xfrm>
          <a:prstGeom prst="rect">
            <a:avLst/>
          </a:prstGeom>
        </p:spPr>
        <p:txBody>
          <a:bodyPr vert="horz" wrap="square" lIns="0" tIns="12700" rIns="0" bIns="0" rtlCol="0">
            <a:spAutoFit/>
          </a:bodyPr>
          <a:lstStyle/>
          <a:p>
            <a:pPr marL="12700">
              <a:lnSpc>
                <a:spcPct val="100000"/>
              </a:lnSpc>
              <a:spcBef>
                <a:spcPts val="100"/>
              </a:spcBef>
            </a:pPr>
            <a:r>
              <a:rPr sz="4800" spc="20" dirty="0">
                <a:latin typeface="微软雅黑" panose="020B0503020204020204" pitchFamily="34" charset="-122"/>
                <a:ea typeface="微软雅黑" panose="020B0503020204020204" pitchFamily="34" charset="-122"/>
              </a:rPr>
              <a:t>数字图象处理</a:t>
            </a:r>
          </a:p>
        </p:txBody>
      </p:sp>
      <p:sp>
        <p:nvSpPr>
          <p:cNvPr id="7" name="object 7"/>
          <p:cNvSpPr txBox="1"/>
          <p:nvPr/>
        </p:nvSpPr>
        <p:spPr>
          <a:xfrm>
            <a:off x="2743454" y="3124098"/>
            <a:ext cx="5638800" cy="1058545"/>
          </a:xfrm>
          <a:prstGeom prst="rect">
            <a:avLst/>
          </a:prstGeom>
        </p:spPr>
        <p:txBody>
          <a:bodyPr vert="horz" wrap="square" lIns="0" tIns="12700" rIns="0" bIns="0" rtlCol="0">
            <a:spAutoFit/>
          </a:bodyPr>
          <a:lstStyle/>
          <a:p>
            <a:pPr marL="809625" marR="1266190" indent="354965" algn="ctr">
              <a:lnSpc>
                <a:spcPct val="120000"/>
              </a:lnSpc>
              <a:spcBef>
                <a:spcPts val="100"/>
              </a:spcBef>
            </a:pPr>
            <a:r>
              <a:rPr lang="zh-CN" sz="2800" dirty="0">
                <a:latin typeface="微软雅黑" panose="020B0503020204020204" pitchFamily="34" charset="-122"/>
                <a:ea typeface="微软雅黑" panose="020B0503020204020204" pitchFamily="34" charset="-122"/>
                <a:cs typeface="微软雅黑" panose="020B0503020204020204" pitchFamily="34" charset="-122"/>
              </a:rPr>
              <a:t>深圳</a:t>
            </a:r>
            <a:r>
              <a:rPr sz="2800" dirty="0">
                <a:latin typeface="微软雅黑" panose="020B0503020204020204" pitchFamily="34" charset="-122"/>
                <a:ea typeface="微软雅黑" panose="020B0503020204020204" pitchFamily="34" charset="-122"/>
                <a:cs typeface="微软雅黑" panose="020B0503020204020204" pitchFamily="34" charset="-122"/>
              </a:rPr>
              <a:t>技</a:t>
            </a:r>
            <a:r>
              <a:rPr sz="2800" spc="-5" dirty="0">
                <a:latin typeface="微软雅黑" panose="020B0503020204020204" pitchFamily="34" charset="-122"/>
                <a:ea typeface="微软雅黑" panose="020B0503020204020204" pitchFamily="34" charset="-122"/>
                <a:cs typeface="微软雅黑" panose="020B0503020204020204" pitchFamily="34" charset="-122"/>
              </a:rPr>
              <a:t>术大学 </a:t>
            </a:r>
          </a:p>
          <a:p>
            <a:pPr marL="809625" marR="1266190" indent="354965" algn="ctr">
              <a:lnSpc>
                <a:spcPct val="120000"/>
              </a:lnSpc>
              <a:spcBef>
                <a:spcPts val="100"/>
              </a:spcBef>
            </a:pPr>
            <a:r>
              <a:rPr lang="zh-CN" sz="2800" dirty="0">
                <a:latin typeface="微软雅黑" panose="020B0503020204020204" pitchFamily="34" charset="-122"/>
                <a:ea typeface="微软雅黑" panose="020B0503020204020204" pitchFamily="34" charset="-122"/>
                <a:cs typeface="微软雅黑" panose="020B0503020204020204" pitchFamily="34" charset="-122"/>
              </a:rPr>
              <a:t>大数据与互联网学院</a:t>
            </a:r>
            <a:endParaRPr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object 7"/>
          <p:cNvSpPr txBox="1"/>
          <p:nvPr/>
        </p:nvSpPr>
        <p:spPr>
          <a:xfrm>
            <a:off x="3276854" y="4952898"/>
            <a:ext cx="5638800" cy="691515"/>
          </a:xfrm>
          <a:prstGeom prst="rect">
            <a:avLst/>
          </a:prstGeom>
        </p:spPr>
        <p:txBody>
          <a:bodyPr vert="horz" wrap="square" lIns="0" tIns="12700" rIns="0" bIns="0" rtlCol="0">
            <a:spAutoFit/>
          </a:bodyPr>
          <a:lstStyle/>
          <a:p>
            <a:pPr marR="1164590" algn="ctr">
              <a:lnSpc>
                <a:spcPct val="100000"/>
              </a:lnSpc>
            </a:pPr>
            <a:r>
              <a:rPr sz="2200" dirty="0">
                <a:latin typeface="微软雅黑" panose="020B0503020204020204" pitchFamily="34" charset="-122"/>
                <a:ea typeface="微软雅黑" panose="020B0503020204020204" pitchFamily="34" charset="-122"/>
                <a:cs typeface="微软雅黑" panose="020B0503020204020204" pitchFamily="34" charset="-122"/>
              </a:rPr>
              <a:t>主讲教师：</a:t>
            </a:r>
            <a:r>
              <a:rPr lang="zh-CN" sz="2200" spc="-5" dirty="0">
                <a:latin typeface="微软雅黑" panose="020B0503020204020204" pitchFamily="34" charset="-122"/>
                <a:ea typeface="微软雅黑" panose="020B0503020204020204" pitchFamily="34" charset="-122"/>
                <a:cs typeface="微软雅黑" panose="020B0503020204020204" pitchFamily="34" charset="-122"/>
              </a:rPr>
              <a:t>李蒙</a:t>
            </a:r>
            <a:r>
              <a:rPr lang="en-US" altLang="zh-CN" sz="2200" spc="-5"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spc="-5" dirty="0">
                <a:latin typeface="微软雅黑" panose="020B0503020204020204" pitchFamily="34" charset="-122"/>
                <a:ea typeface="微软雅黑" panose="020B0503020204020204" pitchFamily="34" charset="-122"/>
                <a:cs typeface="微软雅黑" panose="020B0503020204020204" pitchFamily="34" charset="-122"/>
              </a:rPr>
              <a:t>副教授</a:t>
            </a:r>
            <a:endParaRPr sz="2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spcBef>
                <a:spcPts val="15"/>
              </a:spcBef>
            </a:pPr>
            <a:endParaRPr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灯片编号占位符 9"/>
          <p:cNvSpPr>
            <a:spLocks noGrp="1"/>
          </p:cNvSpPr>
          <p:nvPr>
            <p:ph type="sldNum" sz="quarter" idx="7"/>
          </p:nvPr>
        </p:nvSpPr>
        <p:spPr>
          <a:xfrm>
            <a:off x="9670033" y="6280296"/>
            <a:ext cx="247015" cy="184150"/>
          </a:xfrm>
        </p:spPr>
        <p:txBody>
          <a:bodyPr/>
          <a:lstStyle/>
          <a:p>
            <a:fld id="{B6F15528-21DE-4FAA-801E-634DDDAF4B2B}" type="slidenum">
              <a:rPr>
                <a:latin typeface="微软雅黑" panose="020B0503020204020204" pitchFamily="34" charset="-122"/>
                <a:ea typeface="微软雅黑" panose="020B0503020204020204" pitchFamily="34" charset="-122"/>
              </a:rPr>
              <a:t>1</a:t>
            </a:fld>
            <a:endParaRPr>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图像压缩的方法</a:t>
            </a:r>
          </a:p>
        </p:txBody>
      </p:sp>
      <p:sp>
        <p:nvSpPr>
          <p:cNvPr id="15" name="矩形 14"/>
          <p:cNvSpPr/>
          <p:nvPr/>
        </p:nvSpPr>
        <p:spPr>
          <a:xfrm>
            <a:off x="343733" y="957156"/>
            <a:ext cx="11254099" cy="581057"/>
          </a:xfrm>
          <a:prstGeom prst="rect">
            <a:avLst/>
          </a:prstGeom>
        </p:spPr>
        <p:txBody>
          <a:bodyPr wrap="square">
            <a:spAutoFit/>
          </a:bodyPr>
          <a:lstStyle/>
          <a:p>
            <a:pPr marL="685800" lvl="1" indent="-228600">
              <a:lnSpc>
                <a:spcPct val="150000"/>
              </a:lnSpc>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无损压缩原理</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文本框 6"/>
          <p:cNvSpPr txBox="1"/>
          <p:nvPr/>
        </p:nvSpPr>
        <p:spPr>
          <a:xfrm>
            <a:off x="3280410" y="5500734"/>
            <a:ext cx="6096000"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从原来的</a:t>
            </a:r>
            <a:r>
              <a:rPr lang="en-US" altLang="zh-CN" sz="2000" dirty="0">
                <a:latin typeface="微软雅黑" panose="020B0503020204020204" pitchFamily="34" charset="-122"/>
                <a:ea typeface="微软雅黑" panose="020B0503020204020204" pitchFamily="34" charset="-122"/>
              </a:rPr>
              <a:t>16*3*8=284bits</a:t>
            </a:r>
            <a:r>
              <a:rPr lang="zh-CN" altLang="en-US" sz="2000" dirty="0">
                <a:latin typeface="微软雅黑" panose="020B0503020204020204" pitchFamily="34" charset="-122"/>
                <a:ea typeface="微软雅黑" panose="020B0503020204020204" pitchFamily="34" charset="-122"/>
              </a:rPr>
              <a:t>压缩为： </a:t>
            </a:r>
            <a:r>
              <a:rPr lang="en-US" altLang="zh-CN" sz="2000" dirty="0">
                <a:latin typeface="微软雅黑" panose="020B0503020204020204" pitchFamily="34" charset="-122"/>
                <a:ea typeface="微软雅黑" panose="020B0503020204020204" pitchFamily="34" charset="-122"/>
              </a:rPr>
              <a:t>(1+3)*8=32bits </a:t>
            </a:r>
            <a:endParaRPr lang="zh-CN" altLang="en-US" sz="2000" dirty="0">
              <a:latin typeface="微软雅黑" panose="020B0503020204020204" pitchFamily="34" charset="-122"/>
              <a:ea typeface="微软雅黑" panose="020B0503020204020204" pitchFamily="34" charset="-122"/>
            </a:endParaRPr>
          </a:p>
        </p:txBody>
      </p:sp>
      <p:graphicFrame>
        <p:nvGraphicFramePr>
          <p:cNvPr id="6" name="表格 8"/>
          <p:cNvGraphicFramePr>
            <a:graphicFrameLocks noGrp="1"/>
          </p:cNvGraphicFramePr>
          <p:nvPr/>
        </p:nvGraphicFramePr>
        <p:xfrm>
          <a:off x="1691322" y="1930317"/>
          <a:ext cx="2759076" cy="2118783"/>
        </p:xfrm>
        <a:graphic>
          <a:graphicData uri="http://schemas.openxmlformats.org/drawingml/2006/table">
            <a:tbl>
              <a:tblPr firstRow="1" bandRow="1">
                <a:tableStyleId>{5C22544A-7EE6-4342-B048-85BDC9FD1C3A}</a:tableStyleId>
              </a:tblPr>
              <a:tblGrid>
                <a:gridCol w="689769">
                  <a:extLst>
                    <a:ext uri="{9D8B030D-6E8A-4147-A177-3AD203B41FA5}">
                      <a16:colId xmlns:a16="http://schemas.microsoft.com/office/drawing/2014/main" val="20000"/>
                    </a:ext>
                  </a:extLst>
                </a:gridCol>
                <a:gridCol w="689769">
                  <a:extLst>
                    <a:ext uri="{9D8B030D-6E8A-4147-A177-3AD203B41FA5}">
                      <a16:colId xmlns:a16="http://schemas.microsoft.com/office/drawing/2014/main" val="20001"/>
                    </a:ext>
                  </a:extLst>
                </a:gridCol>
                <a:gridCol w="689769">
                  <a:extLst>
                    <a:ext uri="{9D8B030D-6E8A-4147-A177-3AD203B41FA5}">
                      <a16:colId xmlns:a16="http://schemas.microsoft.com/office/drawing/2014/main" val="20002"/>
                    </a:ext>
                  </a:extLst>
                </a:gridCol>
                <a:gridCol w="689769">
                  <a:extLst>
                    <a:ext uri="{9D8B030D-6E8A-4147-A177-3AD203B41FA5}">
                      <a16:colId xmlns:a16="http://schemas.microsoft.com/office/drawing/2014/main" val="20003"/>
                    </a:ext>
                  </a:extLst>
                </a:gridCol>
              </a:tblGrid>
              <a:tr h="706261">
                <a:tc>
                  <a:txBody>
                    <a:bodyPr/>
                    <a:lstStyle/>
                    <a:p>
                      <a:endParaRPr lang="zh-CN" altLang="en-US"/>
                    </a:p>
                  </a:txBody>
                  <a:tcPr>
                    <a:solidFill>
                      <a:schemeClr val="accent1">
                        <a:lumMod val="75000"/>
                      </a:schemeClr>
                    </a:solidFill>
                  </a:tcPr>
                </a:tc>
                <a:tc>
                  <a:txBody>
                    <a:bodyPr/>
                    <a:lstStyle/>
                    <a:p>
                      <a:endParaRPr lang="zh-CN" altLang="en-US"/>
                    </a:p>
                  </a:txBody>
                  <a:tcPr>
                    <a:solidFill>
                      <a:schemeClr val="accent1">
                        <a:lumMod val="75000"/>
                      </a:schemeClr>
                    </a:solidFill>
                  </a:tcPr>
                </a:tc>
                <a:tc>
                  <a:txBody>
                    <a:bodyPr/>
                    <a:lstStyle/>
                    <a:p>
                      <a:endParaRPr lang="zh-CN" altLang="en-US"/>
                    </a:p>
                  </a:txBody>
                  <a:tcPr>
                    <a:solidFill>
                      <a:schemeClr val="accent1">
                        <a:lumMod val="75000"/>
                      </a:schemeClr>
                    </a:solidFill>
                  </a:tcPr>
                </a:tc>
                <a:tc>
                  <a:txBody>
                    <a:bodyPr/>
                    <a:lstStyle/>
                    <a:p>
                      <a:endParaRPr lang="zh-CN" altLang="en-US"/>
                    </a:p>
                  </a:txBody>
                  <a:tcPr>
                    <a:solidFill>
                      <a:schemeClr val="accent1">
                        <a:lumMod val="75000"/>
                      </a:schemeClr>
                    </a:solidFill>
                  </a:tcPr>
                </a:tc>
                <a:extLst>
                  <a:ext uri="{0D108BD9-81ED-4DB2-BD59-A6C34878D82A}">
                    <a16:rowId xmlns:a16="http://schemas.microsoft.com/office/drawing/2014/main" val="10000"/>
                  </a:ext>
                </a:extLst>
              </a:tr>
              <a:tr h="706261">
                <a:tc>
                  <a:txBody>
                    <a:bodyPr/>
                    <a:lstStyle/>
                    <a:p>
                      <a:endParaRPr lang="zh-CN" altLang="en-US"/>
                    </a:p>
                  </a:txBody>
                  <a:tcPr>
                    <a:solidFill>
                      <a:schemeClr val="accent1">
                        <a:lumMod val="75000"/>
                      </a:schemeClr>
                    </a:solidFill>
                  </a:tcPr>
                </a:tc>
                <a:tc>
                  <a:txBody>
                    <a:bodyPr/>
                    <a:lstStyle/>
                    <a:p>
                      <a:endParaRPr lang="zh-CN" altLang="en-US"/>
                    </a:p>
                  </a:txBody>
                  <a:tcPr>
                    <a:solidFill>
                      <a:schemeClr val="accent1">
                        <a:lumMod val="75000"/>
                      </a:schemeClr>
                    </a:solidFill>
                  </a:tcPr>
                </a:tc>
                <a:tc>
                  <a:txBody>
                    <a:bodyPr/>
                    <a:lstStyle/>
                    <a:p>
                      <a:endParaRPr lang="zh-CN" altLang="en-US"/>
                    </a:p>
                  </a:txBody>
                  <a:tcPr>
                    <a:solidFill>
                      <a:schemeClr val="accent1">
                        <a:lumMod val="75000"/>
                      </a:schemeClr>
                    </a:solidFill>
                  </a:tcPr>
                </a:tc>
                <a:tc>
                  <a:txBody>
                    <a:bodyPr/>
                    <a:lstStyle/>
                    <a:p>
                      <a:endParaRPr lang="zh-CN" altLang="en-US"/>
                    </a:p>
                  </a:txBody>
                  <a:tcPr>
                    <a:solidFill>
                      <a:schemeClr val="accent1">
                        <a:lumMod val="75000"/>
                      </a:schemeClr>
                    </a:solidFill>
                  </a:tcPr>
                </a:tc>
                <a:extLst>
                  <a:ext uri="{0D108BD9-81ED-4DB2-BD59-A6C34878D82A}">
                    <a16:rowId xmlns:a16="http://schemas.microsoft.com/office/drawing/2014/main" val="10001"/>
                  </a:ext>
                </a:extLst>
              </a:tr>
              <a:tr h="706261">
                <a:tc>
                  <a:txBody>
                    <a:bodyPr/>
                    <a:lstStyle/>
                    <a:p>
                      <a:endParaRPr lang="zh-CN" altLang="en-US"/>
                    </a:p>
                  </a:txBody>
                  <a:tcPr>
                    <a:solidFill>
                      <a:schemeClr val="accent1">
                        <a:lumMod val="75000"/>
                      </a:schemeClr>
                    </a:solidFill>
                  </a:tcPr>
                </a:tc>
                <a:tc>
                  <a:txBody>
                    <a:bodyPr/>
                    <a:lstStyle/>
                    <a:p>
                      <a:endParaRPr lang="zh-CN" altLang="en-US"/>
                    </a:p>
                  </a:txBody>
                  <a:tcPr>
                    <a:solidFill>
                      <a:schemeClr val="accent1">
                        <a:lumMod val="75000"/>
                      </a:schemeClr>
                    </a:solidFill>
                  </a:tcPr>
                </a:tc>
                <a:tc>
                  <a:txBody>
                    <a:bodyPr/>
                    <a:lstStyle/>
                    <a:p>
                      <a:endParaRPr lang="zh-CN" altLang="en-US"/>
                    </a:p>
                  </a:txBody>
                  <a:tcPr>
                    <a:solidFill>
                      <a:schemeClr val="accent1">
                        <a:lumMod val="75000"/>
                      </a:schemeClr>
                    </a:solidFill>
                  </a:tcPr>
                </a:tc>
                <a:tc>
                  <a:txBody>
                    <a:bodyPr/>
                    <a:lstStyle/>
                    <a:p>
                      <a:endParaRPr lang="zh-CN" altLang="en-US" dirty="0"/>
                    </a:p>
                  </a:txBody>
                  <a:tcPr>
                    <a:solidFill>
                      <a:schemeClr val="accent1">
                        <a:lumMod val="75000"/>
                      </a:schemeClr>
                    </a:solidFill>
                  </a:tcPr>
                </a:tc>
                <a:extLst>
                  <a:ext uri="{0D108BD9-81ED-4DB2-BD59-A6C34878D82A}">
                    <a16:rowId xmlns:a16="http://schemas.microsoft.com/office/drawing/2014/main" val="10002"/>
                  </a:ext>
                </a:extLst>
              </a:tr>
            </a:tbl>
          </a:graphicData>
        </a:graphic>
      </p:graphicFrame>
      <p:graphicFrame>
        <p:nvGraphicFramePr>
          <p:cNvPr id="10" name="表格 8"/>
          <p:cNvGraphicFramePr>
            <a:graphicFrameLocks noGrp="1"/>
          </p:cNvGraphicFramePr>
          <p:nvPr/>
        </p:nvGraphicFramePr>
        <p:xfrm>
          <a:off x="7377747" y="1930316"/>
          <a:ext cx="2759076" cy="2118783"/>
        </p:xfrm>
        <a:graphic>
          <a:graphicData uri="http://schemas.openxmlformats.org/drawingml/2006/table">
            <a:tbl>
              <a:tblPr firstRow="1" bandRow="1">
                <a:tableStyleId>{5C22544A-7EE6-4342-B048-85BDC9FD1C3A}</a:tableStyleId>
              </a:tblPr>
              <a:tblGrid>
                <a:gridCol w="689769">
                  <a:extLst>
                    <a:ext uri="{9D8B030D-6E8A-4147-A177-3AD203B41FA5}">
                      <a16:colId xmlns:a16="http://schemas.microsoft.com/office/drawing/2014/main" val="20000"/>
                    </a:ext>
                  </a:extLst>
                </a:gridCol>
                <a:gridCol w="689769">
                  <a:extLst>
                    <a:ext uri="{9D8B030D-6E8A-4147-A177-3AD203B41FA5}">
                      <a16:colId xmlns:a16="http://schemas.microsoft.com/office/drawing/2014/main" val="20001"/>
                    </a:ext>
                  </a:extLst>
                </a:gridCol>
                <a:gridCol w="689769">
                  <a:extLst>
                    <a:ext uri="{9D8B030D-6E8A-4147-A177-3AD203B41FA5}">
                      <a16:colId xmlns:a16="http://schemas.microsoft.com/office/drawing/2014/main" val="20002"/>
                    </a:ext>
                  </a:extLst>
                </a:gridCol>
                <a:gridCol w="689769">
                  <a:extLst>
                    <a:ext uri="{9D8B030D-6E8A-4147-A177-3AD203B41FA5}">
                      <a16:colId xmlns:a16="http://schemas.microsoft.com/office/drawing/2014/main" val="20003"/>
                    </a:ext>
                  </a:extLst>
                </a:gridCol>
              </a:tblGrid>
              <a:tr h="706261">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RGB</a:t>
                      </a:r>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RGB</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RGB</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RGB</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06261">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RGB</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RGB</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RGB</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RGB</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06261">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RGB</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RGB</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RGB</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RGB</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9" name="箭头: 右 8"/>
          <p:cNvSpPr/>
          <p:nvPr/>
        </p:nvSpPr>
        <p:spPr>
          <a:xfrm>
            <a:off x="5284470" y="2699178"/>
            <a:ext cx="1533525" cy="581057"/>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p:cNvSpPr/>
          <p:nvPr/>
        </p:nvSpPr>
        <p:spPr>
          <a:xfrm>
            <a:off x="5284470" y="4425922"/>
            <a:ext cx="1533525" cy="581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表格 10"/>
          <p:cNvGraphicFramePr>
            <a:graphicFrameLocks noGrp="1"/>
          </p:cNvGraphicFramePr>
          <p:nvPr/>
        </p:nvGraphicFramePr>
        <p:xfrm>
          <a:off x="7377747" y="4300718"/>
          <a:ext cx="1379538" cy="706261"/>
        </p:xfrm>
        <a:graphic>
          <a:graphicData uri="http://schemas.openxmlformats.org/drawingml/2006/table">
            <a:tbl>
              <a:tblPr firstRow="1" bandRow="1">
                <a:tableStyleId>{5C22544A-7EE6-4342-B048-85BDC9FD1C3A}</a:tableStyleId>
              </a:tblPr>
              <a:tblGrid>
                <a:gridCol w="689769">
                  <a:extLst>
                    <a:ext uri="{9D8B030D-6E8A-4147-A177-3AD203B41FA5}">
                      <a16:colId xmlns:a16="http://schemas.microsoft.com/office/drawing/2014/main" val="20000"/>
                    </a:ext>
                  </a:extLst>
                </a:gridCol>
                <a:gridCol w="689769">
                  <a:extLst>
                    <a:ext uri="{9D8B030D-6E8A-4147-A177-3AD203B41FA5}">
                      <a16:colId xmlns:a16="http://schemas.microsoft.com/office/drawing/2014/main" val="20001"/>
                    </a:ext>
                  </a:extLst>
                </a:gridCol>
              </a:tblGrid>
              <a:tr h="706261">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16</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solidFill>
                            <a:schemeClr val="tx1"/>
                          </a:solidFill>
                          <a:latin typeface="微软雅黑" panose="020B0503020204020204" pitchFamily="34" charset="-122"/>
                          <a:ea typeface="微软雅黑" panose="020B0503020204020204" pitchFamily="34" charset="-122"/>
                        </a:rPr>
                        <a:t>RGB</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图像压缩的方法</a:t>
            </a:r>
          </a:p>
        </p:txBody>
      </p:sp>
      <p:sp>
        <p:nvSpPr>
          <p:cNvPr id="15" name="矩形 14"/>
          <p:cNvSpPr/>
          <p:nvPr/>
        </p:nvSpPr>
        <p:spPr>
          <a:xfrm>
            <a:off x="343733" y="957156"/>
            <a:ext cx="11254099" cy="581057"/>
          </a:xfrm>
          <a:prstGeom prst="rect">
            <a:avLst/>
          </a:prstGeom>
        </p:spPr>
        <p:txBody>
          <a:bodyPr wrap="square">
            <a:spAutoFit/>
          </a:bodyPr>
          <a:lstStyle/>
          <a:p>
            <a:pPr marL="685800" lvl="1" indent="-228600">
              <a:lnSpc>
                <a:spcPct val="150000"/>
              </a:lnSpc>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有损压缩原理</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6" name="表格 7"/>
          <p:cNvGraphicFramePr>
            <a:graphicFrameLocks noGrp="1"/>
          </p:cNvGraphicFramePr>
          <p:nvPr/>
        </p:nvGraphicFramePr>
        <p:xfrm>
          <a:off x="1355725" y="2027722"/>
          <a:ext cx="3806825" cy="2709335"/>
        </p:xfrm>
        <a:graphic>
          <a:graphicData uri="http://schemas.openxmlformats.org/drawingml/2006/table">
            <a:tbl>
              <a:tblPr firstRow="1" bandRow="1">
                <a:tableStyleId>{5C22544A-7EE6-4342-B048-85BDC9FD1C3A}</a:tableStyleId>
              </a:tblPr>
              <a:tblGrid>
                <a:gridCol w="761365">
                  <a:extLst>
                    <a:ext uri="{9D8B030D-6E8A-4147-A177-3AD203B41FA5}">
                      <a16:colId xmlns:a16="http://schemas.microsoft.com/office/drawing/2014/main" val="20000"/>
                    </a:ext>
                  </a:extLst>
                </a:gridCol>
                <a:gridCol w="761365">
                  <a:extLst>
                    <a:ext uri="{9D8B030D-6E8A-4147-A177-3AD203B41FA5}">
                      <a16:colId xmlns:a16="http://schemas.microsoft.com/office/drawing/2014/main" val="20001"/>
                    </a:ext>
                  </a:extLst>
                </a:gridCol>
                <a:gridCol w="761365">
                  <a:extLst>
                    <a:ext uri="{9D8B030D-6E8A-4147-A177-3AD203B41FA5}">
                      <a16:colId xmlns:a16="http://schemas.microsoft.com/office/drawing/2014/main" val="20002"/>
                    </a:ext>
                  </a:extLst>
                </a:gridCol>
                <a:gridCol w="761365">
                  <a:extLst>
                    <a:ext uri="{9D8B030D-6E8A-4147-A177-3AD203B41FA5}">
                      <a16:colId xmlns:a16="http://schemas.microsoft.com/office/drawing/2014/main" val="20003"/>
                    </a:ext>
                  </a:extLst>
                </a:gridCol>
                <a:gridCol w="761365">
                  <a:extLst>
                    <a:ext uri="{9D8B030D-6E8A-4147-A177-3AD203B41FA5}">
                      <a16:colId xmlns:a16="http://schemas.microsoft.com/office/drawing/2014/main" val="20004"/>
                    </a:ext>
                  </a:extLst>
                </a:gridCol>
              </a:tblGrid>
              <a:tr h="541867">
                <a:tc>
                  <a:txBody>
                    <a:bodyPr/>
                    <a:lstStyle/>
                    <a:p>
                      <a:pPr algn="ctr"/>
                      <a:r>
                        <a:rPr lang="en-US" altLang="zh-CN" b="1" dirty="0">
                          <a:solidFill>
                            <a:schemeClr val="tx1"/>
                          </a:solidFill>
                        </a:rPr>
                        <a:t>36</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35</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10000"/>
                  </a:ext>
                </a:extLst>
              </a:tr>
              <a:tr h="541867">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32</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10001"/>
                  </a:ext>
                </a:extLst>
              </a:tr>
              <a:tr h="541867">
                <a:tc>
                  <a:txBody>
                    <a:bodyPr/>
                    <a:lstStyle/>
                    <a:p>
                      <a:pPr algn="ctr"/>
                      <a:r>
                        <a:rPr lang="en-US" altLang="zh-CN" b="1" dirty="0">
                          <a:solidFill>
                            <a:schemeClr val="tx1"/>
                          </a:solidFill>
                        </a:rPr>
                        <a:t>33</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37</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30</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10002"/>
                  </a:ext>
                </a:extLst>
              </a:tr>
              <a:tr h="541867">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10003"/>
                  </a:ext>
                </a:extLst>
              </a:tr>
              <a:tr h="541867">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35</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31</a:t>
                      </a:r>
                      <a:endParaRPr lang="zh-CN" altLang="en-US" b="1"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10004"/>
                  </a:ext>
                </a:extLst>
              </a:tr>
            </a:tbl>
          </a:graphicData>
        </a:graphic>
      </p:graphicFrame>
      <p:graphicFrame>
        <p:nvGraphicFramePr>
          <p:cNvPr id="9" name="表格 7"/>
          <p:cNvGraphicFramePr>
            <a:graphicFrameLocks noGrp="1"/>
          </p:cNvGraphicFramePr>
          <p:nvPr/>
        </p:nvGraphicFramePr>
        <p:xfrm>
          <a:off x="7346950" y="2027721"/>
          <a:ext cx="3806825" cy="2709335"/>
        </p:xfrm>
        <a:graphic>
          <a:graphicData uri="http://schemas.openxmlformats.org/drawingml/2006/table">
            <a:tbl>
              <a:tblPr firstRow="1" bandRow="1">
                <a:tableStyleId>{5C22544A-7EE6-4342-B048-85BDC9FD1C3A}</a:tableStyleId>
              </a:tblPr>
              <a:tblGrid>
                <a:gridCol w="761365">
                  <a:extLst>
                    <a:ext uri="{9D8B030D-6E8A-4147-A177-3AD203B41FA5}">
                      <a16:colId xmlns:a16="http://schemas.microsoft.com/office/drawing/2014/main" val="20000"/>
                    </a:ext>
                  </a:extLst>
                </a:gridCol>
                <a:gridCol w="761365">
                  <a:extLst>
                    <a:ext uri="{9D8B030D-6E8A-4147-A177-3AD203B41FA5}">
                      <a16:colId xmlns:a16="http://schemas.microsoft.com/office/drawing/2014/main" val="20001"/>
                    </a:ext>
                  </a:extLst>
                </a:gridCol>
                <a:gridCol w="761365">
                  <a:extLst>
                    <a:ext uri="{9D8B030D-6E8A-4147-A177-3AD203B41FA5}">
                      <a16:colId xmlns:a16="http://schemas.microsoft.com/office/drawing/2014/main" val="20002"/>
                    </a:ext>
                  </a:extLst>
                </a:gridCol>
                <a:gridCol w="761365">
                  <a:extLst>
                    <a:ext uri="{9D8B030D-6E8A-4147-A177-3AD203B41FA5}">
                      <a16:colId xmlns:a16="http://schemas.microsoft.com/office/drawing/2014/main" val="20003"/>
                    </a:ext>
                  </a:extLst>
                </a:gridCol>
                <a:gridCol w="761365">
                  <a:extLst>
                    <a:ext uri="{9D8B030D-6E8A-4147-A177-3AD203B41FA5}">
                      <a16:colId xmlns:a16="http://schemas.microsoft.com/office/drawing/2014/main" val="20004"/>
                    </a:ext>
                  </a:extLst>
                </a:gridCol>
              </a:tblGrid>
              <a:tr h="541867">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10000"/>
                  </a:ext>
                </a:extLst>
              </a:tr>
              <a:tr h="541867">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10001"/>
                  </a:ext>
                </a:extLst>
              </a:tr>
              <a:tr h="541867">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10002"/>
                  </a:ext>
                </a:extLst>
              </a:tr>
              <a:tr h="541867">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10003"/>
                  </a:ext>
                </a:extLst>
              </a:tr>
              <a:tr h="541867">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10004"/>
                  </a:ext>
                </a:extLst>
              </a:tr>
            </a:tbl>
          </a:graphicData>
        </a:graphic>
      </p:graphicFrame>
      <p:sp>
        <p:nvSpPr>
          <p:cNvPr id="10" name="箭头: 右 9"/>
          <p:cNvSpPr/>
          <p:nvPr/>
        </p:nvSpPr>
        <p:spPr>
          <a:xfrm>
            <a:off x="5495927" y="3138471"/>
            <a:ext cx="1533525" cy="581057"/>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p:cNvSpPr/>
          <p:nvPr/>
        </p:nvSpPr>
        <p:spPr>
          <a:xfrm>
            <a:off x="5495927" y="5319787"/>
            <a:ext cx="1533525" cy="581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p:nvGraphicFramePr>
        <p:xfrm>
          <a:off x="7346950" y="5298078"/>
          <a:ext cx="1522730" cy="541867"/>
        </p:xfrm>
        <a:graphic>
          <a:graphicData uri="http://schemas.openxmlformats.org/drawingml/2006/table">
            <a:tbl>
              <a:tblPr firstRow="1" bandRow="1">
                <a:tableStyleId>{5C22544A-7EE6-4342-B048-85BDC9FD1C3A}</a:tableStyleId>
              </a:tblPr>
              <a:tblGrid>
                <a:gridCol w="761365">
                  <a:extLst>
                    <a:ext uri="{9D8B030D-6E8A-4147-A177-3AD203B41FA5}">
                      <a16:colId xmlns:a16="http://schemas.microsoft.com/office/drawing/2014/main" val="20000"/>
                    </a:ext>
                  </a:extLst>
                </a:gridCol>
                <a:gridCol w="761365">
                  <a:extLst>
                    <a:ext uri="{9D8B030D-6E8A-4147-A177-3AD203B41FA5}">
                      <a16:colId xmlns:a16="http://schemas.microsoft.com/office/drawing/2014/main" val="20001"/>
                    </a:ext>
                  </a:extLst>
                </a:gridCol>
              </a:tblGrid>
              <a:tr h="541867">
                <a:tc>
                  <a:txBody>
                    <a:bodyPr/>
                    <a:lstStyle/>
                    <a:p>
                      <a:pPr algn="ctr"/>
                      <a:r>
                        <a:rPr lang="en-US" altLang="zh-CN" b="1" dirty="0">
                          <a:solidFill>
                            <a:schemeClr val="tx1"/>
                          </a:solidFill>
                        </a:rPr>
                        <a:t>25</a:t>
                      </a:r>
                      <a:endParaRPr lang="zh-CN" altLang="en-US" b="1" dirty="0">
                        <a:solidFill>
                          <a:schemeClr val="tx1"/>
                        </a:solidFill>
                      </a:endParaRPr>
                    </a:p>
                  </a:txBody>
                  <a:tcPr anchor="ctr">
                    <a:solidFill>
                      <a:schemeClr val="accent6">
                        <a:lumMod val="60000"/>
                        <a:lumOff val="40000"/>
                      </a:schemeClr>
                    </a:solidFill>
                  </a:tcPr>
                </a:tc>
                <a:tc>
                  <a:txBody>
                    <a:bodyPr/>
                    <a:lstStyle/>
                    <a:p>
                      <a:pPr algn="ctr"/>
                      <a:r>
                        <a:rPr lang="en-US" altLang="zh-CN" b="1" dirty="0">
                          <a:solidFill>
                            <a:schemeClr val="tx1"/>
                          </a:solidFill>
                        </a:rPr>
                        <a:t>34</a:t>
                      </a:r>
                      <a:endParaRPr lang="zh-CN" altLang="en-US" b="1" dirty="0">
                        <a:solidFill>
                          <a:schemeClr val="tx1"/>
                        </a:solidFill>
                      </a:endParaRPr>
                    </a:p>
                  </a:txBody>
                  <a:tcPr anchor="ct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图像数据冗余</a:t>
            </a:r>
          </a:p>
        </p:txBody>
      </p:sp>
      <p:sp>
        <p:nvSpPr>
          <p:cNvPr id="15" name="矩形 14"/>
          <p:cNvSpPr/>
          <p:nvPr/>
        </p:nvSpPr>
        <p:spPr>
          <a:xfrm>
            <a:off x="343733" y="957156"/>
            <a:ext cx="11254099" cy="3905043"/>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图像压缩是通过去除一个或三个基本数据冗余来实现。</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L="685800" lvl="1" indent="-228600">
              <a:lnSpc>
                <a:spcPct val="150000"/>
              </a:lnSpc>
              <a:buFont typeface="Wingdings" panose="05000000000000000000" pitchFamily="2" charset="2"/>
              <a:buChar char="ü"/>
            </a:pPr>
            <a:r>
              <a:rPr lang="zh-CN" altLang="en-US" sz="24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编码冗余</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：图像所用码字少于最佳编码长度</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L="685800" lvl="1" indent="-228600">
              <a:lnSpc>
                <a:spcPct val="150000"/>
              </a:lnSpc>
              <a:buFont typeface="Wingdings" panose="05000000000000000000" pitchFamily="2" charset="2"/>
              <a:buChar char="ü"/>
            </a:pPr>
            <a:r>
              <a:rPr lang="zh-CN" altLang="en-US" sz="24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空间</a:t>
            </a:r>
            <a:r>
              <a:rPr lang="en-US" altLang="zh-CN" sz="24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时间冗余</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：图像像素间相关造成的冗余（像素冗余）</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L="1143000" lvl="2" indent="-22860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图像中相邻像素间的相关性引起的</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空间冗余</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a:p>
            <a:pPr marL="1143000" lvl="2" indent="-22860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图像序列中不同帧之间存在相关性引起的</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时间冗余</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L="685800" lvl="1" indent="-228600">
              <a:lnSpc>
                <a:spcPct val="150000"/>
              </a:lnSpc>
              <a:buFont typeface="Wingdings" panose="05000000000000000000" pitchFamily="2" charset="2"/>
              <a:buChar char="ü"/>
            </a:pPr>
            <a:r>
              <a:rPr lang="zh-CN" altLang="en-US" sz="24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不相关信息</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：人类视觉系统忽略的数据所造成的冗余（视觉冗余）</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389580" y="4689527"/>
            <a:ext cx="11162403" cy="645160"/>
          </a:xfrm>
          <a:prstGeom prst="rect">
            <a:avLst/>
          </a:prstGeom>
          <a:noFill/>
        </p:spPr>
        <p:txBody>
          <a:bodyPr wrap="square">
            <a:spAutoFit/>
          </a:bodyPr>
          <a:lstStyle/>
          <a:p>
            <a:pPr marL="228600" marR="5080" indent="-228600">
              <a:lnSpc>
                <a:spcPct val="150000"/>
              </a:lnSpc>
              <a:spcBef>
                <a:spcPts val="1930"/>
              </a:spcBef>
              <a:buFont typeface="Wingdings" panose="05000000000000000000" pitchFamily="2" charset="2"/>
              <a:buChar char="ü"/>
              <a:tabLst>
                <a:tab pos="423545" algn="l"/>
              </a:tabLst>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如果能减少或消除上述三种冗余的</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种或多种冗余，就能取得数据压缩的效果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78691" y="161227"/>
            <a:ext cx="11377880" cy="566198"/>
          </a:xfrm>
          <a:prstGeom prst="rect">
            <a:avLst/>
          </a:prstGeom>
        </p:spPr>
        <p:txBody>
          <a:bodyPr vert="horz" wrap="square" lIns="0" tIns="250207" rIns="0" bIns="0" rtlCol="0" anchor="ctr">
            <a:spAutoFit/>
          </a:bodyPr>
          <a:lstStyle/>
          <a:p>
            <a:pPr marL="53975">
              <a:lnSpc>
                <a:spcPts val="2340"/>
              </a:lnSpc>
            </a:pPr>
            <a:r>
              <a:rPr lang="zh-CN" altLang="en-US" spc="-10" dirty="0">
                <a:latin typeface="新宋体" panose="02010609030101010101" charset="-122"/>
                <a:cs typeface="新宋体" panose="02010609030101010101" charset="-122"/>
              </a:rPr>
              <a:t>编码冗余</a:t>
            </a:r>
            <a:endParaRPr spc="-10" dirty="0">
              <a:latin typeface="新宋体" panose="02010609030101010101" charset="-122"/>
              <a:cs typeface="新宋体" panose="02010609030101010101" charset="-122"/>
            </a:endParaRPr>
          </a:p>
        </p:txBody>
      </p:sp>
      <p:sp>
        <p:nvSpPr>
          <p:cNvPr id="6" name="object 6"/>
          <p:cNvSpPr/>
          <p:nvPr/>
        </p:nvSpPr>
        <p:spPr>
          <a:xfrm>
            <a:off x="378691" y="3253030"/>
            <a:ext cx="2204053" cy="1292825"/>
          </a:xfrm>
          <a:custGeom>
            <a:avLst/>
            <a:gdLst/>
            <a:ahLst/>
            <a:cxnLst/>
            <a:rect l="l" t="t" r="r" b="b"/>
            <a:pathLst>
              <a:path w="2590800" h="1676400">
                <a:moveTo>
                  <a:pt x="0" y="0"/>
                </a:moveTo>
                <a:lnTo>
                  <a:pt x="0" y="1676400"/>
                </a:lnTo>
                <a:lnTo>
                  <a:pt x="2590800" y="1676400"/>
                </a:lnTo>
                <a:lnTo>
                  <a:pt x="2590799" y="0"/>
                </a:lnTo>
                <a:lnTo>
                  <a:pt x="0" y="0"/>
                </a:lnTo>
                <a:close/>
              </a:path>
            </a:pathLst>
          </a:custGeom>
          <a:solidFill>
            <a:srgbClr val="000000"/>
          </a:solidFill>
        </p:spPr>
        <p:txBody>
          <a:bodyPr wrap="square" lIns="0" tIns="0" rIns="0" bIns="0" rtlCol="0"/>
          <a:lstStyle/>
          <a:p>
            <a:endParaRPr sz="1155"/>
          </a:p>
        </p:txBody>
      </p:sp>
      <p:sp>
        <p:nvSpPr>
          <p:cNvPr id="7" name="object 7"/>
          <p:cNvSpPr/>
          <p:nvPr/>
        </p:nvSpPr>
        <p:spPr>
          <a:xfrm>
            <a:off x="378691" y="3253030"/>
            <a:ext cx="2204053" cy="1292825"/>
          </a:xfrm>
          <a:custGeom>
            <a:avLst/>
            <a:gdLst/>
            <a:ahLst/>
            <a:cxnLst/>
            <a:rect l="l" t="t" r="r" b="b"/>
            <a:pathLst>
              <a:path w="2590800" h="1676400">
                <a:moveTo>
                  <a:pt x="0" y="0"/>
                </a:moveTo>
                <a:lnTo>
                  <a:pt x="0" y="1676400"/>
                </a:lnTo>
                <a:lnTo>
                  <a:pt x="2590800" y="1676400"/>
                </a:lnTo>
                <a:lnTo>
                  <a:pt x="2590799" y="0"/>
                </a:lnTo>
                <a:lnTo>
                  <a:pt x="0" y="0"/>
                </a:lnTo>
                <a:close/>
              </a:path>
            </a:pathLst>
          </a:custGeom>
          <a:ln w="9525">
            <a:solidFill>
              <a:srgbClr val="000000"/>
            </a:solidFill>
          </a:ln>
        </p:spPr>
        <p:txBody>
          <a:bodyPr wrap="square" lIns="0" tIns="0" rIns="0" bIns="0" rtlCol="0"/>
          <a:lstStyle/>
          <a:p>
            <a:endParaRPr sz="1155"/>
          </a:p>
        </p:txBody>
      </p:sp>
      <p:sp>
        <p:nvSpPr>
          <p:cNvPr id="8" name="object 8"/>
          <p:cNvSpPr/>
          <p:nvPr/>
        </p:nvSpPr>
        <p:spPr>
          <a:xfrm>
            <a:off x="818516" y="3546247"/>
            <a:ext cx="1102027" cy="646413"/>
          </a:xfrm>
          <a:custGeom>
            <a:avLst/>
            <a:gdLst/>
            <a:ahLst/>
            <a:cxnLst/>
            <a:rect l="l" t="t" r="r" b="b"/>
            <a:pathLst>
              <a:path w="1295400" h="838200">
                <a:moveTo>
                  <a:pt x="0" y="0"/>
                </a:moveTo>
                <a:lnTo>
                  <a:pt x="0" y="838200"/>
                </a:lnTo>
                <a:lnTo>
                  <a:pt x="1295400" y="838200"/>
                </a:lnTo>
                <a:lnTo>
                  <a:pt x="1295399" y="0"/>
                </a:lnTo>
                <a:lnTo>
                  <a:pt x="0" y="0"/>
                </a:lnTo>
                <a:close/>
              </a:path>
            </a:pathLst>
          </a:custGeom>
          <a:solidFill>
            <a:srgbClr val="FFFFFF"/>
          </a:solidFill>
        </p:spPr>
        <p:txBody>
          <a:bodyPr wrap="square" lIns="0" tIns="0" rIns="0" bIns="0" rtlCol="0"/>
          <a:lstStyle/>
          <a:p>
            <a:endParaRPr sz="1155"/>
          </a:p>
        </p:txBody>
      </p:sp>
      <p:sp>
        <p:nvSpPr>
          <p:cNvPr id="9" name="object 9"/>
          <p:cNvSpPr/>
          <p:nvPr/>
        </p:nvSpPr>
        <p:spPr>
          <a:xfrm>
            <a:off x="818516" y="3546247"/>
            <a:ext cx="1102027" cy="646413"/>
          </a:xfrm>
          <a:custGeom>
            <a:avLst/>
            <a:gdLst/>
            <a:ahLst/>
            <a:cxnLst/>
            <a:rect l="l" t="t" r="r" b="b"/>
            <a:pathLst>
              <a:path w="1295400" h="838200">
                <a:moveTo>
                  <a:pt x="0" y="0"/>
                </a:moveTo>
                <a:lnTo>
                  <a:pt x="0" y="838200"/>
                </a:lnTo>
                <a:lnTo>
                  <a:pt x="1295400" y="838200"/>
                </a:lnTo>
                <a:lnTo>
                  <a:pt x="1295399" y="0"/>
                </a:lnTo>
                <a:lnTo>
                  <a:pt x="0" y="0"/>
                </a:lnTo>
                <a:close/>
              </a:path>
            </a:pathLst>
          </a:custGeom>
          <a:ln w="9525">
            <a:solidFill>
              <a:srgbClr val="000000"/>
            </a:solidFill>
          </a:ln>
        </p:spPr>
        <p:txBody>
          <a:bodyPr wrap="square" lIns="0" tIns="0" rIns="0" bIns="0" rtlCol="0"/>
          <a:lstStyle/>
          <a:p>
            <a:endParaRPr sz="1155"/>
          </a:p>
        </p:txBody>
      </p:sp>
      <p:sp>
        <p:nvSpPr>
          <p:cNvPr id="10" name="object 10"/>
          <p:cNvSpPr txBox="1"/>
          <p:nvPr/>
        </p:nvSpPr>
        <p:spPr>
          <a:xfrm>
            <a:off x="798569" y="1020642"/>
            <a:ext cx="10155035" cy="2940420"/>
          </a:xfrm>
          <a:prstGeom prst="rect">
            <a:avLst/>
          </a:prstGeom>
        </p:spPr>
        <p:txBody>
          <a:bodyPr vert="horz" wrap="square" lIns="0" tIns="0" rIns="0" bIns="0" rtlCol="0">
            <a:spAutoFit/>
          </a:bodyPr>
          <a:lstStyle/>
          <a:p>
            <a:pPr marL="294005" indent="-285750">
              <a:buFont typeface="Wingdings" panose="05000000000000000000" pitchFamily="2" charset="2"/>
              <a:buChar char="p"/>
              <a:tabLst>
                <a:tab pos="271145" algn="l"/>
              </a:tabLst>
            </a:pPr>
            <a:r>
              <a:rPr sz="2800" b="1" spc="-3" dirty="0" err="1">
                <a:latin typeface="微软雅黑" panose="020B0503020204020204" pitchFamily="34" charset="-122"/>
                <a:ea typeface="微软雅黑" panose="020B0503020204020204" pitchFamily="34" charset="-122"/>
                <a:cs typeface="新宋体" panose="02010609030101010101" charset="-122"/>
              </a:rPr>
              <a:t>什么是编码冗余</a:t>
            </a:r>
            <a:r>
              <a:rPr sz="2800" b="1" spc="-3" dirty="0">
                <a:latin typeface="微软雅黑" panose="020B0503020204020204" pitchFamily="34" charset="-122"/>
                <a:ea typeface="微软雅黑" panose="020B0503020204020204" pitchFamily="34" charset="-122"/>
                <a:cs typeface="新宋体" panose="02010609030101010101" charset="-122"/>
              </a:rPr>
              <a:t>？</a:t>
            </a:r>
            <a:endParaRPr sz="2800" b="1" dirty="0">
              <a:latin typeface="微软雅黑" panose="020B0503020204020204" pitchFamily="34" charset="-122"/>
              <a:ea typeface="微软雅黑" panose="020B0503020204020204" pitchFamily="34" charset="-122"/>
              <a:cs typeface="新宋体" panose="02010609030101010101" charset="-122"/>
            </a:endParaRPr>
          </a:p>
          <a:p>
            <a:pPr marL="751205" marR="177800" lvl="1" indent="-285750">
              <a:lnSpc>
                <a:spcPct val="102000"/>
              </a:lnSpc>
              <a:spcBef>
                <a:spcPts val="1445"/>
              </a:spcBef>
              <a:buFont typeface="Wingdings" panose="05000000000000000000" pitchFamily="2" charset="2"/>
              <a:buChar char="p"/>
            </a:pPr>
            <a:r>
              <a:rPr sz="2400" spc="-3" dirty="0" err="1">
                <a:latin typeface="微软雅黑" panose="020B0503020204020204" pitchFamily="34" charset="-122"/>
                <a:ea typeface="微软雅黑" panose="020B0503020204020204" pitchFamily="34" charset="-122"/>
                <a:cs typeface="新宋体" panose="02010609030101010101" charset="-122"/>
              </a:rPr>
              <a:t>如果一个图像的灰度级编码，使用了多于实际需要的编码符号，就称该图像包含了编码冗余</a:t>
            </a:r>
            <a:r>
              <a:rPr lang="zh-CN" altLang="en-US" sz="2400" spc="-3" dirty="0">
                <a:latin typeface="微软雅黑" panose="020B0503020204020204" pitchFamily="34" charset="-122"/>
                <a:ea typeface="微软雅黑" panose="020B0503020204020204" pitchFamily="34" charset="-122"/>
                <a:cs typeface="新宋体" panose="02010609030101010101" charset="-122"/>
              </a:rPr>
              <a:t>。</a:t>
            </a:r>
            <a:endParaRPr sz="2400" dirty="0">
              <a:latin typeface="微软雅黑" panose="020B0503020204020204" pitchFamily="34" charset="-122"/>
              <a:ea typeface="微软雅黑" panose="020B0503020204020204" pitchFamily="34" charset="-122"/>
              <a:cs typeface="新宋体" panose="02010609030101010101" charset="-122"/>
            </a:endParaRPr>
          </a:p>
          <a:p>
            <a:pPr marL="751205" marR="177800" lvl="1" indent="-285750">
              <a:lnSpc>
                <a:spcPct val="102000"/>
              </a:lnSpc>
              <a:spcBef>
                <a:spcPts val="1445"/>
              </a:spcBef>
              <a:buFont typeface="Wingdings" panose="05000000000000000000" pitchFamily="2" charset="2"/>
              <a:buChar char="p"/>
              <a:tabLst>
                <a:tab pos="243205" algn="l"/>
              </a:tabLst>
            </a:pPr>
            <a:r>
              <a:rPr sz="2400" spc="-3" dirty="0" err="1">
                <a:latin typeface="微软雅黑" panose="020B0503020204020204" pitchFamily="34" charset="-122"/>
                <a:ea typeface="微软雅黑" panose="020B0503020204020204" pitchFamily="34" charset="-122"/>
              </a:rPr>
              <a:t>黑白二值图像编码</a:t>
            </a:r>
            <a:endParaRPr sz="2400" spc="-3" dirty="0">
              <a:latin typeface="微软雅黑" panose="020B0503020204020204" pitchFamily="34" charset="-122"/>
              <a:ea typeface="微软雅黑" panose="020B0503020204020204" pitchFamily="34" charset="-122"/>
            </a:endParaRPr>
          </a:p>
          <a:p>
            <a:pPr marL="342900" indent="-342900">
              <a:lnSpc>
                <a:spcPct val="100000"/>
              </a:lnSpc>
              <a:buFont typeface="Wingdings" panose="05000000000000000000" pitchFamily="2" charset="2"/>
              <a:buChar char="p"/>
            </a:pPr>
            <a:endParaRPr sz="2050" dirty="0">
              <a:latin typeface="微软雅黑" panose="020B0503020204020204" pitchFamily="34" charset="-122"/>
              <a:ea typeface="微软雅黑" panose="020B0503020204020204" pitchFamily="34" charset="-122"/>
              <a:cs typeface="Times New Roman" panose="02020603050405020304"/>
            </a:endParaRPr>
          </a:p>
          <a:p>
            <a:pPr marL="1907540" marR="3175">
              <a:spcBef>
                <a:spcPts val="1755"/>
              </a:spcBef>
            </a:pPr>
            <a:r>
              <a:rPr sz="1540" dirty="0">
                <a:latin typeface="微软雅黑" panose="020B0503020204020204" pitchFamily="34" charset="-122"/>
                <a:ea typeface="微软雅黑" panose="020B0503020204020204" pitchFamily="34" charset="-122"/>
                <a:cs typeface="宋体" panose="02010600030101010101" pitchFamily="2" charset="-122"/>
              </a:rPr>
              <a:t>如果用8位表示该图像的像素，我们就说该图像存在编码冗余，因为该图像的像素只有两个灰度，用一位即可表示。</a:t>
            </a:r>
          </a:p>
        </p:txBody>
      </p:sp>
      <p:sp>
        <p:nvSpPr>
          <p:cNvPr id="12" name="文本框 11"/>
          <p:cNvSpPr txBox="1"/>
          <p:nvPr/>
        </p:nvSpPr>
        <p:spPr>
          <a:xfrm>
            <a:off x="1231394" y="5130649"/>
            <a:ext cx="9672474" cy="1323439"/>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图像编码与压缩，本质上说，就是对图像原数据按一定的规则进行变换和组合，从而达到以尽可能少的代码来表示尽可能多的数据信息。</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压缩通过编码来实现，或者说</a:t>
            </a:r>
            <a:r>
              <a:rPr lang="zh-CN" altLang="en-US" sz="2000" b="1" dirty="0">
                <a:solidFill>
                  <a:srgbClr val="C00000"/>
                </a:solidFill>
                <a:latin typeface="微软雅黑" panose="020B0503020204020204" pitchFamily="34" charset="-122"/>
                <a:ea typeface="微软雅黑" panose="020B0503020204020204" pitchFamily="34" charset="-122"/>
              </a:rPr>
              <a:t>编码带来压缩的效果</a:t>
            </a:r>
            <a:r>
              <a:rPr lang="zh-CN" altLang="en-US" sz="2000" dirty="0">
                <a:latin typeface="微软雅黑" panose="020B0503020204020204" pitchFamily="34" charset="-122"/>
                <a:ea typeface="微软雅黑" panose="020B0503020204020204" pitchFamily="34" charset="-122"/>
              </a:rPr>
              <a:t>，所以，一般把此项处理称之为</a:t>
            </a:r>
            <a:r>
              <a:rPr lang="zh-CN" altLang="en-US" sz="2000" b="1" dirty="0">
                <a:solidFill>
                  <a:srgbClr val="C00000"/>
                </a:solidFill>
                <a:latin typeface="微软雅黑" panose="020B0503020204020204" pitchFamily="34" charset="-122"/>
                <a:ea typeface="微软雅黑" panose="020B0503020204020204" pitchFamily="34" charset="-122"/>
              </a:rPr>
              <a:t>压缩编码</a:t>
            </a:r>
            <a:r>
              <a:rPr lang="zh-CN" altLang="en-US" sz="20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编码冗余</a:t>
            </a:r>
          </a:p>
        </p:txBody>
      </p:sp>
      <mc:AlternateContent xmlns:mc="http://schemas.openxmlformats.org/markup-compatibility/2006" xmlns:a14="http://schemas.microsoft.com/office/drawing/2010/main">
        <mc:Choice Requires="a14">
          <p:sp>
            <p:nvSpPr>
              <p:cNvPr id="4" name="Object 5"/>
              <p:cNvSpPr txBox="1"/>
              <p:nvPr/>
            </p:nvSpPr>
            <p:spPr bwMode="auto">
              <a:xfrm>
                <a:off x="3597275" y="1525905"/>
                <a:ext cx="4951095" cy="1090295"/>
              </a:xfrm>
              <a:prstGeom prst="rect">
                <a:avLst/>
              </a:prstGeom>
              <a:solidFill>
                <a:srgbClr val="FCFC8E"/>
              </a:solid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𝐿</m:t>
                          </m:r>
                        </m:e>
                        <m:sub>
                          <m:r>
                            <a:rPr lang="zh-CN" altLang="en-US" sz="2400" i="1">
                              <a:solidFill>
                                <a:srgbClr val="000000"/>
                              </a:solidFill>
                              <a:latin typeface="Cambria Math" panose="02040503050406030204" pitchFamily="18" charset="0"/>
                            </a:rPr>
                            <m:t>𝑎𝑣𝑔</m:t>
                          </m:r>
                        </m:sub>
                      </m:sSub>
                      <m:r>
                        <a:rPr lang="zh-CN" altLang="en-US" sz="2400" i="1">
                          <a:solidFill>
                            <a:srgbClr val="000000"/>
                          </a:solidFill>
                          <a:latin typeface="Cambria Math" panose="02040503050406030204" pitchFamily="18" charset="0"/>
                        </a:rPr>
                        <m:t>=</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𝑘</m:t>
                          </m:r>
                          <m:r>
                            <a:rPr lang="zh-CN" altLang="en-US" sz="2400" i="1">
                              <a:solidFill>
                                <a:srgbClr val="000000"/>
                              </a:solidFill>
                              <a:latin typeface="Cambria Math" panose="02040503050406030204" pitchFamily="18" charset="0"/>
                            </a:rPr>
                            <m:t>=0</m:t>
                          </m:r>
                        </m:sub>
                        <m:sup>
                          <m:r>
                            <a:rPr lang="zh-CN" altLang="en-US" sz="2400" i="1">
                              <a:solidFill>
                                <a:srgbClr val="000000"/>
                              </a:solidFill>
                              <a:latin typeface="Cambria Math" panose="02040503050406030204" pitchFamily="18" charset="0"/>
                            </a:rPr>
                            <m:t>7</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𝑙</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𝑟</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𝑟</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𝑟</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)=2.7</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bits</m:t>
                          </m:r>
                        </m:e>
                      </m:nary>
                    </m:oMath>
                  </m:oMathPara>
                </a14:m>
                <a:endParaRPr lang="zh-CN" altLang="en-US" sz="2400" dirty="0"/>
              </a:p>
            </p:txBody>
          </p:sp>
        </mc:Choice>
        <mc:Fallback xmlns="">
          <p:sp>
            <p:nvSpPr>
              <p:cNvPr id="4" name="Object 5"/>
              <p:cNvSpPr txBox="1">
                <a:spLocks noRot="1" noChangeAspect="1" noMove="1" noResize="1" noEditPoints="1" noAdjustHandles="1" noChangeArrowheads="1" noChangeShapeType="1" noTextEdit="1"/>
              </p:cNvSpPr>
              <p:nvPr/>
            </p:nvSpPr>
            <p:spPr bwMode="auto">
              <a:xfrm>
                <a:off x="3597275" y="1525905"/>
                <a:ext cx="4951095" cy="1090295"/>
              </a:xfrm>
              <a:prstGeom prst="rect">
                <a:avLst/>
              </a:prstGeom>
              <a:blipFill rotWithShape="1">
                <a:blip r:embed="rId3"/>
                <a:stretch>
                  <a:fillRect b="-58"/>
                </a:stretch>
              </a:blipFill>
              <a:ln>
                <a:noFill/>
              </a:ln>
            </p:spPr>
            <p:txBody>
              <a:bodyPr/>
              <a:lstStyle/>
              <a:p>
                <a:r>
                  <a:rPr lang="zh-CN" altLang="en-US">
                    <a:noFill/>
                  </a:rPr>
                  <a:t> </a:t>
                </a:r>
              </a:p>
            </p:txBody>
          </p:sp>
        </mc:Fallback>
      </mc:AlternateContent>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6475" y="3392170"/>
            <a:ext cx="8207375"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p:cNvSpPr txBox="1">
            <a:spLocks noChangeArrowheads="1"/>
          </p:cNvSpPr>
          <p:nvPr/>
        </p:nvSpPr>
        <p:spPr bwMode="auto">
          <a:xfrm>
            <a:off x="1524001" y="3357563"/>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kumimoji="1" lang="zh-CN" altLang="en-US" sz="2400" b="1">
                <a:latin typeface="Times New Roman" panose="02020603050405020304" pitchFamily="18" charset="0"/>
                <a:ea typeface="方正大黑简体" pitchFamily="65" charset="-122"/>
              </a:rPr>
              <a:t>例：</a:t>
            </a:r>
          </a:p>
        </p:txBody>
      </p:sp>
      <mc:AlternateContent xmlns:mc="http://schemas.openxmlformats.org/markup-compatibility/2006" xmlns:a14="http://schemas.microsoft.com/office/drawing/2010/main">
        <mc:Choice Requires="a14">
          <p:sp>
            <p:nvSpPr>
              <p:cNvPr id="2" name="文本框 1"/>
              <p:cNvSpPr txBox="1"/>
              <p:nvPr/>
            </p:nvSpPr>
            <p:spPr>
              <a:xfrm>
                <a:off x="1047270" y="1000124"/>
                <a:ext cx="5866734" cy="425053"/>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平均编码长度</a:t>
                </a:r>
                <a14:m>
                  <m:oMath xmlns:m="http://schemas.openxmlformats.org/officeDocument/2006/math">
                    <m:sSub>
                      <m:sSubPr>
                        <m:ctrlPr>
                          <a:rPr lang="zh-CN" altLang="en-US" sz="2000" i="1" smtClean="0">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𝐿</m:t>
                        </m:r>
                      </m:e>
                      <m:sub>
                        <m:r>
                          <a:rPr lang="zh-CN" altLang="en-US" sz="2000" i="1">
                            <a:solidFill>
                              <a:srgbClr val="000000"/>
                            </a:solidFill>
                            <a:latin typeface="Cambria Math" panose="02040503050406030204" pitchFamily="18" charset="0"/>
                          </a:rPr>
                          <m:t>𝑎𝑣𝑔</m:t>
                        </m:r>
                      </m:sub>
                    </m:sSub>
                    <m:r>
                      <a:rPr lang="zh-CN" altLang="en-US" sz="2000" i="1">
                        <a:solidFill>
                          <a:srgbClr val="000000"/>
                        </a:solidFill>
                        <a:latin typeface="Cambria Math" panose="02040503050406030204" pitchFamily="18" charset="0"/>
                      </a:rPr>
                      <m:t> </m:t>
                    </m:r>
                  </m:oMath>
                </a14:m>
                <a:r>
                  <a:rPr lang="zh-CN" altLang="en-US" sz="2000" dirty="0">
                    <a:latin typeface="微软雅黑" panose="020B0503020204020204" pitchFamily="34" charset="-122"/>
                    <a:ea typeface="微软雅黑" panose="020B0503020204020204" pitchFamily="34" charset="-122"/>
                  </a:rPr>
                  <a:t>：每个像素所需的平均比特数：</a:t>
                </a:r>
              </a:p>
            </p:txBody>
          </p:sp>
        </mc:Choice>
        <mc:Fallback xmlns="">
          <p:sp>
            <p:nvSpPr>
              <p:cNvPr id="2" name="文本框 1"/>
              <p:cNvSpPr txBox="1">
                <a:spLocks noRot="1" noChangeAspect="1" noMove="1" noResize="1" noEditPoints="1" noAdjustHandles="1" noChangeArrowheads="1" noChangeShapeType="1" noTextEdit="1"/>
              </p:cNvSpPr>
              <p:nvPr/>
            </p:nvSpPr>
            <p:spPr>
              <a:xfrm>
                <a:off x="1047270" y="1000124"/>
                <a:ext cx="5866734" cy="425053"/>
              </a:xfrm>
              <a:prstGeom prst="rect">
                <a:avLst/>
              </a:prstGeom>
              <a:blipFill rotWithShape="1">
                <a:blip r:embed="rId5"/>
                <a:stretch>
                  <a:fillRect l="-3" t="-149" r="2" b="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521075" y="2819322"/>
                <a:ext cx="3907155" cy="369332"/>
              </a:xfrm>
              <a:prstGeom prst="rect">
                <a:avLst/>
              </a:prstGeom>
              <a:noFill/>
            </p:spPr>
            <p:txBody>
              <a:bodyPr wrap="square">
                <a:spAutoFit/>
              </a:bodyPr>
              <a:lstStyle/>
              <a:p>
                <a14:m>
                  <m:oMath xmlns:m="http://schemas.openxmlformats.org/officeDocument/2006/math">
                    <m:sSub>
                      <m:sSubPr>
                        <m:ctrlPr>
                          <a:rPr lang="zh-CN" altLang="en-US" sz="1800" i="1" smtClean="0">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𝑙</m:t>
                        </m:r>
                      </m:e>
                      <m:sub>
                        <m:r>
                          <a:rPr lang="zh-CN" altLang="en-US" sz="1800" i="1">
                            <a:solidFill>
                              <a:srgbClr val="000000"/>
                            </a:solidFill>
                            <a:latin typeface="Cambria Math" panose="02040503050406030204" pitchFamily="18" charset="0"/>
                          </a:rPr>
                          <m:t>2</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𝑟</m:t>
                        </m:r>
                      </m:e>
                      <m:sub>
                        <m:r>
                          <a:rPr lang="zh-CN" altLang="en-US" sz="1800" i="1">
                            <a:solidFill>
                              <a:srgbClr val="000000"/>
                            </a:solidFill>
                            <a:latin typeface="Cambria Math" panose="02040503050406030204" pitchFamily="18" charset="0"/>
                          </a:rPr>
                          <m:t>𝑘</m:t>
                        </m:r>
                      </m:sub>
                    </m:sSub>
                    <m:r>
                      <a:rPr lang="zh-CN" altLang="en-US" sz="1800" i="1">
                        <a:solidFill>
                          <a:srgbClr val="000000"/>
                        </a:solidFill>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是对应像素灰度级的编码长度</a:t>
                </a:r>
              </a:p>
            </p:txBody>
          </p:sp>
        </mc:Choice>
        <mc:Fallback xmlns="">
          <p:sp>
            <p:nvSpPr>
              <p:cNvPr id="10" name="文本框 9"/>
              <p:cNvSpPr txBox="1">
                <a:spLocks noRot="1" noChangeAspect="1" noMove="1" noResize="1" noEditPoints="1" noAdjustHandles="1" noChangeArrowheads="1" noChangeShapeType="1" noTextEdit="1"/>
              </p:cNvSpPr>
              <p:nvPr/>
            </p:nvSpPr>
            <p:spPr>
              <a:xfrm>
                <a:off x="3521075" y="2819322"/>
                <a:ext cx="3907155" cy="369332"/>
              </a:xfrm>
              <a:prstGeom prst="rect">
                <a:avLst/>
              </a:prstGeom>
              <a:blipFill rotWithShape="1">
                <a:blip r:embed="rId6"/>
                <a:stretch>
                  <a:fillRect t="-151" b="86"/>
                </a:stretch>
              </a:blipFill>
            </p:spPr>
            <p:txBody>
              <a:bodyPr/>
              <a:lstStyle/>
              <a:p>
                <a:r>
                  <a:rPr lang="zh-CN" altLang="en-US">
                    <a:noFill/>
                  </a:rPr>
                  <a:t> </a:t>
                </a:r>
              </a:p>
            </p:txBody>
          </p:sp>
        </mc:Fallback>
      </mc:AlternateContent>
      <p:sp>
        <p:nvSpPr>
          <p:cNvPr id="14" name="文本框 13"/>
          <p:cNvSpPr txBox="1"/>
          <p:nvPr/>
        </p:nvSpPr>
        <p:spPr>
          <a:xfrm>
            <a:off x="1648751" y="6268522"/>
            <a:ext cx="6097348" cy="369332"/>
          </a:xfrm>
          <a:prstGeom prst="rect">
            <a:avLst/>
          </a:prstGeom>
          <a:noFill/>
        </p:spPr>
        <p:txBody>
          <a:bodyPr wrap="square">
            <a:spAutoFit/>
          </a:bodyPr>
          <a:lstStyle/>
          <a:p>
            <a:r>
              <a:rPr lang="zh-CN" altLang="en-US" sz="1800" dirty="0">
                <a:solidFill>
                  <a:srgbClr val="080808"/>
                </a:solidFill>
                <a:latin typeface="楷体_GB2312" pitchFamily="49" charset="-122"/>
                <a:ea typeface="楷体_GB2312" pitchFamily="49" charset="-122"/>
              </a:rPr>
              <a:t>压缩比为：</a:t>
            </a:r>
            <a:endParaRPr lang="zh-CN" altLang="en-US" dirty="0"/>
          </a:p>
        </p:txBody>
      </p:sp>
      <mc:AlternateContent xmlns:mc="http://schemas.openxmlformats.org/markup-compatibility/2006" xmlns:a14="http://schemas.microsoft.com/office/drawing/2010/main">
        <mc:Choice Requires="a14">
          <p:sp>
            <p:nvSpPr>
              <p:cNvPr id="15" name="Object 6"/>
              <p:cNvSpPr txBox="1"/>
              <p:nvPr/>
            </p:nvSpPr>
            <p:spPr bwMode="auto">
              <a:xfrm>
                <a:off x="2898981" y="6280408"/>
                <a:ext cx="3168650" cy="5064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𝐶</m:t>
                      </m:r>
                      <m:r>
                        <a:rPr lang="zh-CN" altLang="en-US" i="1" smtClean="0">
                          <a:solidFill>
                            <a:srgbClr val="000000"/>
                          </a:solidFill>
                          <a:latin typeface="Cambria Math" panose="02040503050406030204" pitchFamily="18" charset="0"/>
                        </a:rPr>
                        <m:t>=3/2.7=1.11</m:t>
                      </m:r>
                    </m:oMath>
                  </m:oMathPara>
                </a14:m>
                <a:endParaRPr lang="zh-CN" altLang="en-US" dirty="0"/>
              </a:p>
            </p:txBody>
          </p:sp>
        </mc:Choice>
        <mc:Fallback xmlns="">
          <p:sp>
            <p:nvSpPr>
              <p:cNvPr id="15" name="Object 6"/>
              <p:cNvSpPr txBox="1">
                <a:spLocks noRot="1" noChangeAspect="1" noMove="1" noResize="1" noEditPoints="1" noAdjustHandles="1" noChangeArrowheads="1" noChangeShapeType="1" noTextEdit="1"/>
              </p:cNvSpPr>
              <p:nvPr/>
            </p:nvSpPr>
            <p:spPr bwMode="auto">
              <a:xfrm>
                <a:off x="2898981" y="6280408"/>
                <a:ext cx="3168650" cy="506413"/>
              </a:xfrm>
              <a:prstGeom prst="rect">
                <a:avLst/>
              </a:prstGeom>
              <a:blipFill rotWithShape="1">
                <a:blip r:embed="rId7"/>
                <a:stretch>
                  <a:fillRect l="-7" t="-51" r="7" b="114"/>
                </a:stretch>
              </a:blipFill>
            </p:spPr>
            <p:txBody>
              <a:bodyPr/>
              <a:lstStyle/>
              <a:p>
                <a:r>
                  <a:rPr lang="zh-CN" altLang="en-US">
                    <a:noFill/>
                  </a:rPr>
                  <a:t> </a:t>
                </a:r>
              </a:p>
            </p:txBody>
          </p:sp>
        </mc:Fallback>
      </mc:AlternateContent>
      <p:sp>
        <p:nvSpPr>
          <p:cNvPr id="19" name="文本框 18"/>
          <p:cNvSpPr txBox="1"/>
          <p:nvPr/>
        </p:nvSpPr>
        <p:spPr>
          <a:xfrm>
            <a:off x="2276476" y="1920291"/>
            <a:ext cx="1146455" cy="369332"/>
          </a:xfrm>
          <a:prstGeom prst="rect">
            <a:avLst/>
          </a:prstGeom>
          <a:noFill/>
        </p:spPr>
        <p:txBody>
          <a:bodyPr wrap="square">
            <a:spAutoFit/>
          </a:bodyPr>
          <a:lstStyle/>
          <a:p>
            <a:r>
              <a:rPr lang="zh-CN" altLang="en-US" dirty="0"/>
              <a:t>变长编码：</a:t>
            </a:r>
          </a:p>
        </p:txBody>
      </p:sp>
      <p:sp>
        <p:nvSpPr>
          <p:cNvPr id="21" name="文本框 20"/>
          <p:cNvSpPr txBox="1"/>
          <p:nvPr/>
        </p:nvSpPr>
        <p:spPr>
          <a:xfrm>
            <a:off x="8548543" y="1928030"/>
            <a:ext cx="1199645" cy="369332"/>
          </a:xfrm>
          <a:prstGeom prst="rect">
            <a:avLst/>
          </a:prstGeom>
          <a:noFill/>
        </p:spPr>
        <p:txBody>
          <a:bodyPr wrap="square">
            <a:spAutoFit/>
          </a:bodyPr>
          <a:lstStyle/>
          <a:p>
            <a:r>
              <a:rPr lang="zh-CN" altLang="en-US" dirty="0"/>
              <a:t>定长编码：</a:t>
            </a:r>
          </a:p>
        </p:txBody>
      </p:sp>
      <mc:AlternateContent xmlns:mc="http://schemas.openxmlformats.org/markup-compatibility/2006" xmlns:a14="http://schemas.microsoft.com/office/drawing/2010/main">
        <mc:Choice Requires="a14">
          <p:sp>
            <p:nvSpPr>
              <p:cNvPr id="23" name="文本框 22"/>
              <p:cNvSpPr txBox="1"/>
              <p:nvPr/>
            </p:nvSpPr>
            <p:spPr>
              <a:xfrm>
                <a:off x="9357995" y="1927860"/>
                <a:ext cx="2234565" cy="3619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800" i="1" smtClean="0">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𝐿</m:t>
                          </m:r>
                        </m:e>
                        <m:sub>
                          <m:r>
                            <a:rPr lang="zh-CN" altLang="en-US" sz="1800" i="1">
                              <a:solidFill>
                                <a:srgbClr val="000000"/>
                              </a:solidFill>
                              <a:latin typeface="Cambria Math" panose="02040503050406030204" pitchFamily="18" charset="0"/>
                            </a:rPr>
                            <m:t>𝑎𝑣𝑔</m:t>
                          </m:r>
                        </m:sub>
                      </m:sSub>
                      <m:r>
                        <a:rPr lang="zh-CN" altLang="en-US" sz="1800" i="1">
                          <a:solidFill>
                            <a:srgbClr val="000000"/>
                          </a:solidFill>
                          <a:latin typeface="Cambria Math" panose="02040503050406030204" pitchFamily="18" charset="0"/>
                        </a:rPr>
                        <m:t>=</m:t>
                      </m:r>
                      <m:r>
                        <a:rPr lang="en-US" altLang="zh-CN" sz="1800" b="0" i="1" smtClean="0">
                          <a:solidFill>
                            <a:srgbClr val="000000"/>
                          </a:solidFill>
                          <a:latin typeface="Cambria Math" panose="02040503050406030204" pitchFamily="18" charset="0"/>
                        </a:rPr>
                        <m:t>3 </m:t>
                      </m:r>
                      <m:r>
                        <m:rPr>
                          <m:sty m:val="p"/>
                        </m:rPr>
                        <a:rPr lang="en-US" altLang="zh-CN" i="1">
                          <a:solidFill>
                            <a:srgbClr val="000000"/>
                          </a:solidFill>
                          <a:latin typeface="Cambria Math" panose="02040503050406030204" pitchFamily="18" charset="0"/>
                        </a:rPr>
                        <m:t>bi</m:t>
                      </m:r>
                      <m:r>
                        <m:rPr>
                          <m:sty m:val="p"/>
                        </m:rPr>
                        <a:rPr lang="en-US" altLang="zh-CN" i="1" smtClean="0">
                          <a:solidFill>
                            <a:srgbClr val="000000"/>
                          </a:solidFill>
                          <a:latin typeface="Cambria Math" panose="02040503050406030204" pitchFamily="18" charset="0"/>
                        </a:rPr>
                        <m:t>ts</m:t>
                      </m:r>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9357995" y="1927860"/>
                <a:ext cx="2234565" cy="361950"/>
              </a:xfrm>
              <a:prstGeom prst="rect">
                <a:avLst/>
              </a:prstGeom>
              <a:blipFill rotWithShape="1">
                <a:blip r:embed="rId8"/>
                <a:stretch>
                  <a:fillRect/>
                </a:stretch>
              </a:blipFill>
            </p:spPr>
            <p:txBody>
              <a:bodyPr/>
              <a:lstStyle/>
              <a:p>
                <a:r>
                  <a:rPr lang="zh-CN" altLang="en-US">
                    <a:noFill/>
                  </a:rPr>
                  <a:t> </a:t>
                </a:r>
              </a:p>
            </p:txBody>
          </p:sp>
        </mc:Fallback>
      </mc:AlternateContent>
      <p:sp>
        <p:nvSpPr>
          <p:cNvPr id="25" name="文本框 24"/>
          <p:cNvSpPr txBox="1"/>
          <p:nvPr/>
        </p:nvSpPr>
        <p:spPr>
          <a:xfrm>
            <a:off x="5188702" y="6268522"/>
            <a:ext cx="6793262"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R=1-1/C=0.1</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编码冗余</a:t>
            </a:r>
          </a:p>
        </p:txBody>
      </p:sp>
      <mc:AlternateContent xmlns:mc="http://schemas.openxmlformats.org/markup-compatibility/2006" xmlns:a14="http://schemas.microsoft.com/office/drawing/2010/main">
        <mc:Choice Requires="a14">
          <p:sp>
            <p:nvSpPr>
              <p:cNvPr id="16" name="文本框 15"/>
              <p:cNvSpPr txBox="1"/>
              <p:nvPr/>
            </p:nvSpPr>
            <p:spPr>
              <a:xfrm>
                <a:off x="751897" y="1340656"/>
                <a:ext cx="10631467" cy="1839863"/>
              </a:xfrm>
              <a:prstGeom prst="rect">
                <a:avLst/>
              </a:prstGeom>
              <a:noFill/>
            </p:spPr>
            <p:txBody>
              <a:bodyPr wrap="square">
                <a:spAutoFit/>
              </a:bodyPr>
              <a:lstStyle/>
              <a:p>
                <a:pPr algn="l">
                  <a:lnSpc>
                    <a:spcPct val="150000"/>
                  </a:lnSpc>
                </a:pPr>
                <a:r>
                  <a:rPr lang="zh-CN" altLang="en-US" sz="2400" b="0" i="0" dirty="0">
                    <a:effectLst/>
                    <a:latin typeface="微软雅黑" panose="020B0503020204020204" pitchFamily="34" charset="-122"/>
                    <a:ea typeface="微软雅黑" panose="020B0503020204020204" pitchFamily="34" charset="-122"/>
                  </a:rPr>
                  <a:t>不同的编码方法可能会有不同的</a:t>
                </a:r>
                <a14:m>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𝐿</m:t>
                        </m:r>
                      </m:e>
                      <m:sub>
                        <m:r>
                          <a:rPr lang="zh-CN" altLang="en-US" sz="2400" i="1">
                            <a:solidFill>
                              <a:srgbClr val="000000"/>
                            </a:solidFill>
                            <a:latin typeface="Cambria Math" panose="02040503050406030204" pitchFamily="18" charset="0"/>
                          </a:rPr>
                          <m:t>𝑎𝑣𝑔</m:t>
                        </m:r>
                      </m:sub>
                    </m:sSub>
                  </m:oMath>
                </a14:m>
                <a:r>
                  <a:rPr lang="zh-CN" altLang="en-US" sz="2400" b="0" i="0" dirty="0">
                    <a:effectLst/>
                    <a:latin typeface="微软雅黑" panose="020B0503020204020204" pitchFamily="34" charset="-122"/>
                    <a:ea typeface="微软雅黑" panose="020B0503020204020204" pitchFamily="34" charset="-122"/>
                  </a:rPr>
                  <a:t>，由此引出两种编码冗余。</a:t>
                </a:r>
              </a:p>
              <a:p>
                <a:pPr>
                  <a:lnSpc>
                    <a:spcPct val="150000"/>
                  </a:lnSpc>
                  <a:buFont typeface="+mj-lt"/>
                  <a:buAutoNum type="arabicPeriod"/>
                </a:pPr>
                <a:r>
                  <a:rPr lang="zh-CN" altLang="en-US" sz="2400" b="1" i="0" dirty="0">
                    <a:solidFill>
                      <a:srgbClr val="C00000"/>
                    </a:solidFill>
                    <a:effectLst/>
                    <a:latin typeface="微软雅黑" panose="020B0503020204020204" pitchFamily="34" charset="-122"/>
                    <a:ea typeface="微软雅黑" panose="020B0503020204020204" pitchFamily="34" charset="-122"/>
                  </a:rPr>
                  <a:t>相对编码冗余</a:t>
                </a:r>
                <a:r>
                  <a:rPr lang="zh-CN" altLang="en-US" sz="2400" b="0" i="0" dirty="0">
                    <a:effectLst/>
                    <a:latin typeface="微软雅黑" panose="020B0503020204020204" pitchFamily="34" charset="-122"/>
                    <a:ea typeface="微软雅黑" panose="020B0503020204020204" pitchFamily="34" charset="-122"/>
                  </a:rPr>
                  <a:t>：</a:t>
                </a:r>
                <a:r>
                  <a:rPr lang="zh-CN" altLang="en-US" sz="2400" dirty="0">
                    <a:solidFill>
                      <a:srgbClr val="000000"/>
                    </a:solidFill>
                  </a:rPr>
                  <a:t> </a:t>
                </a:r>
                <a14:m>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𝐿</m:t>
                        </m:r>
                      </m:e>
                      <m:sub>
                        <m:r>
                          <a:rPr lang="zh-CN" altLang="en-US" sz="2400" i="1">
                            <a:solidFill>
                              <a:srgbClr val="000000"/>
                            </a:solidFill>
                            <a:latin typeface="Cambria Math" panose="02040503050406030204" pitchFamily="18" charset="0"/>
                          </a:rPr>
                          <m:t>𝑎𝑣𝑔</m:t>
                        </m:r>
                      </m:sub>
                    </m:sSub>
                  </m:oMath>
                </a14:m>
                <a:r>
                  <a:rPr lang="zh-CN" altLang="en-US" sz="2400" b="0" i="0" dirty="0">
                    <a:effectLst/>
                    <a:latin typeface="微软雅黑" panose="020B0503020204020204" pitchFamily="34" charset="-122"/>
                    <a:ea typeface="微软雅黑" panose="020B0503020204020204" pitchFamily="34" charset="-122"/>
                  </a:rPr>
                  <a:t>大的编码相对于</a:t>
                </a:r>
                <a14:m>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𝐿</m:t>
                        </m:r>
                      </m:e>
                      <m:sub>
                        <m:r>
                          <a:rPr lang="zh-CN" altLang="en-US" sz="2400" i="1">
                            <a:solidFill>
                              <a:srgbClr val="000000"/>
                            </a:solidFill>
                            <a:latin typeface="Cambria Math" panose="02040503050406030204" pitchFamily="18" charset="0"/>
                          </a:rPr>
                          <m:t>𝑎𝑣𝑔</m:t>
                        </m:r>
                      </m:sub>
                    </m:sSub>
                  </m:oMath>
                </a14:m>
                <a:r>
                  <a:rPr lang="zh-CN" altLang="en-US" sz="2400" b="0" i="0" dirty="0">
                    <a:effectLst/>
                    <a:latin typeface="微软雅黑" panose="020B0503020204020204" pitchFamily="34" charset="-122"/>
                    <a:ea typeface="微软雅黑" panose="020B0503020204020204" pitchFamily="34" charset="-122"/>
                  </a:rPr>
                  <a:t>小的编码就存在相对于编码冗余。</a:t>
                </a:r>
              </a:p>
              <a:p>
                <a:pPr>
                  <a:lnSpc>
                    <a:spcPct val="150000"/>
                  </a:lnSpc>
                  <a:buFont typeface="+mj-lt"/>
                  <a:buAutoNum type="arabicPeriod"/>
                </a:pPr>
                <a:r>
                  <a:rPr lang="zh-CN" altLang="en-US" sz="2400" b="1" i="0" dirty="0">
                    <a:solidFill>
                      <a:srgbClr val="C00000"/>
                    </a:solidFill>
                    <a:effectLst/>
                    <a:latin typeface="微软雅黑" panose="020B0503020204020204" pitchFamily="34" charset="-122"/>
                    <a:ea typeface="微软雅黑" panose="020B0503020204020204" pitchFamily="34" charset="-122"/>
                  </a:rPr>
                  <a:t>绝对编码冗余</a:t>
                </a:r>
                <a:r>
                  <a:rPr lang="zh-CN" altLang="en-US" sz="2400" b="0" i="0" dirty="0">
                    <a:effectLst/>
                    <a:latin typeface="微软雅黑" panose="020B0503020204020204" pitchFamily="34" charset="-122"/>
                    <a:ea typeface="微软雅黑" panose="020B0503020204020204" pitchFamily="34" charset="-122"/>
                  </a:rPr>
                  <a:t>：使</a:t>
                </a:r>
                <a14:m>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𝐿</m:t>
                        </m:r>
                      </m:e>
                      <m:sub>
                        <m:r>
                          <a:rPr lang="zh-CN" altLang="en-US" sz="2400" i="1">
                            <a:solidFill>
                              <a:srgbClr val="000000"/>
                            </a:solidFill>
                            <a:latin typeface="Cambria Math" panose="02040503050406030204" pitchFamily="18" charset="0"/>
                          </a:rPr>
                          <m:t>𝑎𝑣𝑔</m:t>
                        </m:r>
                      </m:sub>
                    </m:sSub>
                    <m:r>
                      <a:rPr lang="zh-CN" altLang="en-US" sz="2400" i="1">
                        <a:solidFill>
                          <a:srgbClr val="000000"/>
                        </a:solidFill>
                        <a:latin typeface="Cambria Math" panose="02040503050406030204" pitchFamily="18" charset="0"/>
                      </a:rPr>
                      <m:t> </m:t>
                    </m:r>
                  </m:oMath>
                </a14:m>
                <a:r>
                  <a:rPr lang="en-US" altLang="zh-CN" sz="2400" b="0" i="0" dirty="0">
                    <a:effectLst/>
                    <a:latin typeface="微软雅黑" panose="020B0503020204020204" pitchFamily="34" charset="-122"/>
                    <a:ea typeface="微软雅黑" panose="020B0503020204020204" pitchFamily="34" charset="-122"/>
                  </a:rPr>
                  <a:t>&gt; </a:t>
                </a:r>
                <a14:m>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𝐿</m:t>
                        </m:r>
                      </m:e>
                      <m:sub>
                        <m:r>
                          <m:rPr>
                            <m:sty m:val="p"/>
                          </m:rPr>
                          <a:rPr lang="en-US" altLang="zh-CN" sz="2400" i="1">
                            <a:solidFill>
                              <a:srgbClr val="000000"/>
                            </a:solidFill>
                            <a:latin typeface="Cambria Math" panose="02040503050406030204" pitchFamily="18" charset="0"/>
                          </a:rPr>
                          <m:t>min</m:t>
                        </m:r>
                      </m:sub>
                    </m:sSub>
                  </m:oMath>
                </a14:m>
                <a:r>
                  <a:rPr lang="zh-CN" altLang="en-US" sz="2400" b="0" i="0" dirty="0">
                    <a:effectLst/>
                    <a:latin typeface="微软雅黑" panose="020B0503020204020204" pitchFamily="34" charset="-122"/>
                    <a:ea typeface="微软雅黑" panose="020B0503020204020204" pitchFamily="34" charset="-122"/>
                  </a:rPr>
                  <a:t>的编码就存在绝对编码冗余。</a:t>
                </a:r>
              </a:p>
            </p:txBody>
          </p:sp>
        </mc:Choice>
        <mc:Fallback xmlns="">
          <p:sp>
            <p:nvSpPr>
              <p:cNvPr id="16" name="文本框 15"/>
              <p:cNvSpPr txBox="1">
                <a:spLocks noRot="1" noChangeAspect="1" noMove="1" noResize="1" noEditPoints="1" noAdjustHandles="1" noChangeArrowheads="1" noChangeShapeType="1" noTextEdit="1"/>
              </p:cNvSpPr>
              <p:nvPr/>
            </p:nvSpPr>
            <p:spPr>
              <a:xfrm>
                <a:off x="751897" y="1340656"/>
                <a:ext cx="10631467" cy="1839863"/>
              </a:xfrm>
              <a:prstGeom prst="rect">
                <a:avLst/>
              </a:prstGeom>
              <a:blipFill rotWithShape="1">
                <a:blip r:embed="rId3"/>
                <a:stretch>
                  <a:fillRect l="-1" t="-9" r="3" b="24"/>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图像压缩冗余度和编码效率 </a:t>
            </a:r>
          </a:p>
        </p:txBody>
      </p:sp>
      <p:sp>
        <p:nvSpPr>
          <p:cNvPr id="7" name="Rectangle 3"/>
          <p:cNvSpPr txBox="1">
            <a:spLocks noChangeArrowheads="1"/>
          </p:cNvSpPr>
          <p:nvPr/>
        </p:nvSpPr>
        <p:spPr>
          <a:xfrm>
            <a:off x="1619250" y="2426502"/>
            <a:ext cx="8686800" cy="1371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just">
              <a:buFont typeface="Arial" panose="020B0604020202020204" pitchFamily="34" charset="0"/>
              <a:buNone/>
            </a:pPr>
            <a:r>
              <a:rPr lang="zh-CN" altLang="en-US" sz="2400" b="1" dirty="0">
                <a:latin typeface="Times New Roman" panose="02020603050405020304" pitchFamily="18" charset="0"/>
                <a:cs typeface="Times New Roman" panose="02020603050405020304" pitchFamily="18" charset="0"/>
              </a:rPr>
              <a:t>令集合为{ </a:t>
            </a:r>
            <a:r>
              <a:rPr lang="en-US" altLang="zh-CN" sz="2400" b="1" i="1" dirty="0">
                <a:latin typeface="Times New Roman" panose="02020603050405020304" pitchFamily="18" charset="0"/>
                <a:cs typeface="Times New Roman" panose="02020603050405020304" pitchFamily="18" charset="0"/>
              </a:rPr>
              <a:t>d</a:t>
            </a:r>
            <a:r>
              <a:rPr lang="en-US" altLang="zh-CN" sz="2400" b="1" i="1" baseline="-25000" dirty="0">
                <a:latin typeface="Times New Roman" panose="02020603050405020304" pitchFamily="18" charset="0"/>
                <a:cs typeface="Times New Roman" panose="02020603050405020304" pitchFamily="18" charset="0"/>
              </a:rPr>
              <a:t>1 </a:t>
            </a:r>
            <a:r>
              <a:rPr lang="en-US" altLang="zh-CN" sz="2400" b="1" i="1" dirty="0">
                <a:latin typeface="Times New Roman" panose="02020603050405020304" pitchFamily="18" charset="0"/>
                <a:cs typeface="Times New Roman" panose="02020603050405020304" pitchFamily="18" charset="0"/>
              </a:rPr>
              <a:t>, d</a:t>
            </a:r>
            <a:r>
              <a:rPr lang="en-US" altLang="zh-CN" sz="2400" b="1" i="1" baseline="-25000" dirty="0">
                <a:latin typeface="Times New Roman" panose="02020603050405020304" pitchFamily="18" charset="0"/>
                <a:cs typeface="Times New Roman" panose="02020603050405020304" pitchFamily="18" charset="0"/>
              </a:rPr>
              <a:t>2 </a:t>
            </a:r>
            <a:r>
              <a:rPr lang="en-US" altLang="zh-CN" sz="2400" b="1" i="1" dirty="0">
                <a:latin typeface="Times New Roman" panose="02020603050405020304" pitchFamily="18" charset="0"/>
                <a:cs typeface="Times New Roman" panose="02020603050405020304" pitchFamily="18" charset="0"/>
              </a:rPr>
              <a:t>, …, d</a:t>
            </a:r>
            <a:r>
              <a:rPr lang="en-US" altLang="zh-CN" sz="2400" b="1" i="1" baseline="-25000" dirty="0">
                <a:latin typeface="Times New Roman" panose="02020603050405020304" pitchFamily="18" charset="0"/>
                <a:cs typeface="Times New Roman" panose="02020603050405020304" pitchFamily="18" charset="0"/>
              </a:rPr>
              <a:t>m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图像像素灰度级的集合</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其对应概率为</a:t>
            </a:r>
            <a:r>
              <a:rPr lang="en-US" altLang="zh-CN" sz="2400" b="1" i="1" dirty="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rPr>
              <a:t> ( </a:t>
            </a:r>
            <a:r>
              <a:rPr lang="en-US" altLang="zh-CN" sz="2400" b="1" i="1" dirty="0">
                <a:latin typeface="Times New Roman" panose="02020603050405020304" pitchFamily="18" charset="0"/>
                <a:cs typeface="Times New Roman" panose="02020603050405020304" pitchFamily="18" charset="0"/>
              </a:rPr>
              <a:t>d</a:t>
            </a:r>
            <a:r>
              <a:rPr lang="en-US" altLang="zh-CN" sz="2400" b="1" i="1" baseline="-25000" dirty="0">
                <a:latin typeface="Times New Roman" panose="02020603050405020304" pitchFamily="18" charset="0"/>
                <a:cs typeface="Times New Roman" panose="02020603050405020304" pitchFamily="18" charset="0"/>
              </a:rPr>
              <a:t>1 </a:t>
            </a:r>
            <a:r>
              <a:rPr lang="en-US" altLang="zh-CN" sz="24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rPr>
              <a:t> ( </a:t>
            </a:r>
            <a:r>
              <a:rPr lang="en-US" altLang="zh-CN" sz="2400" b="1" i="1" dirty="0">
                <a:latin typeface="Times New Roman" panose="02020603050405020304" pitchFamily="18" charset="0"/>
                <a:cs typeface="Times New Roman" panose="02020603050405020304" pitchFamily="18" charset="0"/>
              </a:rPr>
              <a:t>d</a:t>
            </a:r>
            <a:r>
              <a:rPr lang="en-US" altLang="zh-CN" sz="2400" b="1" i="1" baseline="-25000" dirty="0">
                <a:latin typeface="Times New Roman" panose="02020603050405020304" pitchFamily="18" charset="0"/>
                <a:cs typeface="Times New Roman" panose="02020603050405020304" pitchFamily="18" charset="0"/>
              </a:rPr>
              <a:t>2 </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rPr>
              <a:t> ( </a:t>
            </a:r>
            <a:r>
              <a:rPr lang="en-US" altLang="zh-CN" sz="2400" b="1" i="1" dirty="0">
                <a:latin typeface="Times New Roman" panose="02020603050405020304" pitchFamily="18" charset="0"/>
                <a:cs typeface="Times New Roman" panose="02020603050405020304" pitchFamily="18" charset="0"/>
              </a:rPr>
              <a:t>d</a:t>
            </a:r>
            <a:r>
              <a:rPr lang="en-US" altLang="zh-CN" sz="2400" b="1" i="1" baseline="-25000" dirty="0">
                <a:latin typeface="Times New Roman" panose="02020603050405020304" pitchFamily="18" charset="0"/>
                <a:cs typeface="Times New Roman" panose="02020603050405020304" pitchFamily="18" charset="0"/>
              </a:rPr>
              <a:t>m </a:t>
            </a:r>
            <a:r>
              <a:rPr lang="en-US" altLang="zh-CN" sz="2400" b="1" dirty="0">
                <a:latin typeface="Times New Roman" panose="02020603050405020304" pitchFamily="18" charset="0"/>
                <a:cs typeface="Times New Roman" panose="02020603050405020304" pitchFamily="18" charset="0"/>
              </a:rPr>
              <a:t>) , </a:t>
            </a:r>
            <a:r>
              <a:rPr lang="zh-CN" altLang="en-US" sz="2400" b="1" dirty="0">
                <a:latin typeface="Times New Roman" panose="02020603050405020304" pitchFamily="18" charset="0"/>
                <a:cs typeface="Times New Roman" panose="02020603050405020304" pitchFamily="18" charset="0"/>
              </a:rPr>
              <a:t>则熵定义为</a:t>
            </a:r>
            <a:r>
              <a:rPr lang="en-US" altLang="zh-CN" sz="3600" b="1" dirty="0">
                <a:latin typeface="Times New Roman" panose="02020603050405020304" pitchFamily="18" charset="0"/>
                <a:cs typeface="Times New Roman" panose="02020603050405020304" pitchFamily="18" charset="0"/>
              </a:rPr>
              <a:t>:</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Object 4"/>
              <p:cNvSpPr txBox="1"/>
              <p:nvPr/>
            </p:nvSpPr>
            <p:spPr bwMode="auto">
              <a:xfrm>
                <a:off x="3365500" y="3429000"/>
                <a:ext cx="5413375" cy="1266825"/>
              </a:xfrm>
              <a:prstGeom prst="rect">
                <a:avLst/>
              </a:prstGeom>
              <a:solidFill>
                <a:srgbClr val="FFFFCC"/>
              </a:solidFill>
              <a:ln w="57150" cmpd="thickThin">
                <a:solidFill>
                  <a:schemeClr val="accent1"/>
                </a:solidFill>
                <a:miter lim="800000"/>
              </a:ln>
            </p:spPr>
            <p:txBody>
              <a:bodyPr>
                <a:normAutofit/>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𝐻</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𝑑</m:t>
                      </m:r>
                      <m:r>
                        <a:rPr lang="zh-CN" altLang="en-US" sz="2800" i="1">
                          <a:solidFill>
                            <a:srgbClr val="000000"/>
                          </a:solidFill>
                          <a:latin typeface="Cambria Math" panose="02040503050406030204" pitchFamily="18" charset="0"/>
                        </a:rPr>
                        <m:t>)=−</m:t>
                      </m:r>
                      <m:nary>
                        <m:naryPr>
                          <m:chr m:val="∑"/>
                          <m:ctrlPr>
                            <a:rPr lang="zh-CN" altLang="en-US" sz="2800" i="1">
                              <a:solidFill>
                                <a:srgbClr val="000000"/>
                              </a:solidFill>
                              <a:latin typeface="Cambria Math" panose="02040503050406030204" pitchFamily="18" charset="0"/>
                            </a:rPr>
                          </m:ctrlPr>
                        </m:naryPr>
                        <m:sub>
                          <m:r>
                            <a:rPr lang="zh-CN" altLang="en-US" sz="2800" i="1">
                              <a:solidFill>
                                <a:srgbClr val="000000"/>
                              </a:solidFill>
                              <a:latin typeface="Cambria Math" panose="02040503050406030204" pitchFamily="18" charset="0"/>
                            </a:rPr>
                            <m:t>𝑖</m:t>
                          </m:r>
                          <m:r>
                            <a:rPr lang="zh-CN" altLang="en-US" sz="2800" i="1">
                              <a:solidFill>
                                <a:srgbClr val="000000"/>
                              </a:solidFill>
                              <a:latin typeface="Cambria Math" panose="02040503050406030204" pitchFamily="18" charset="0"/>
                            </a:rPr>
                            <m:t>=1</m:t>
                          </m:r>
                        </m:sub>
                        <m:sup>
                          <m:r>
                            <a:rPr lang="zh-CN" altLang="en-US" sz="2800" i="1">
                              <a:solidFill>
                                <a:srgbClr val="000000"/>
                              </a:solidFill>
                              <a:latin typeface="Cambria Math" panose="02040503050406030204" pitchFamily="18" charset="0"/>
                            </a:rPr>
                            <m:t>𝑚</m:t>
                          </m:r>
                        </m:sup>
                        <m:e>
                          <m:r>
                            <a:rPr lang="zh-CN" altLang="en-US" sz="2800" i="1">
                              <a:solidFill>
                                <a:srgbClr val="000000"/>
                              </a:solidFill>
                              <a:latin typeface="Cambria Math" panose="02040503050406030204" pitchFamily="18" charset="0"/>
                            </a:rPr>
                            <m:t>𝑝</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𝑑</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func>
                            <m:funcPr>
                              <m:ctrlPr>
                                <a:rPr lang="zh-CN" altLang="en-US" sz="2800" i="1">
                                  <a:solidFill>
                                    <a:srgbClr val="000000"/>
                                  </a:solidFill>
                                  <a:latin typeface="Cambria Math" panose="02040503050406030204" pitchFamily="18" charset="0"/>
                                </a:rPr>
                              </m:ctrlPr>
                            </m:funcPr>
                            <m:fName>
                              <m:sSub>
                                <m:sSubPr>
                                  <m:ctrlPr>
                                    <a:rPr lang="zh-CN" altLang="en-US" sz="2800" i="1">
                                      <a:solidFill>
                                        <a:srgbClr val="000000"/>
                                      </a:solidFill>
                                      <a:latin typeface="Cambria Math" panose="02040503050406030204" pitchFamily="18" charset="0"/>
                                    </a:rPr>
                                  </m:ctrlPr>
                                </m:sSubPr>
                                <m:e>
                                  <m:r>
                                    <m:rPr>
                                      <m:sty m:val="p"/>
                                    </m:rPr>
                                    <a:rPr lang="zh-CN" altLang="en-US" sz="2800" i="0">
                                      <a:solidFill>
                                        <a:srgbClr val="000000"/>
                                      </a:solidFill>
                                      <a:latin typeface="Cambria Math" panose="02040503050406030204" pitchFamily="18" charset="0"/>
                                    </a:rPr>
                                    <m:t>log</m:t>
                                  </m:r>
                                </m:e>
                                <m:sub>
                                  <m:r>
                                    <a:rPr lang="zh-CN" altLang="en-US" sz="2800" i="1">
                                      <a:solidFill>
                                        <a:srgbClr val="000000"/>
                                      </a:solidFill>
                                      <a:latin typeface="Cambria Math" panose="02040503050406030204" pitchFamily="18" charset="0"/>
                                    </a:rPr>
                                    <m:t>2</m:t>
                                  </m:r>
                                </m:sub>
                              </m:sSub>
                            </m:fName>
                            <m:e>
                              <m:r>
                                <a:rPr lang="zh-CN" altLang="en-US" sz="2800" i="1">
                                  <a:solidFill>
                                    <a:srgbClr val="000000"/>
                                  </a:solidFill>
                                  <a:latin typeface="Cambria Math" panose="02040503050406030204" pitchFamily="18" charset="0"/>
                                </a:rPr>
                                <m:t>𝑝</m:t>
                              </m:r>
                            </m:e>
                          </m:func>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𝑑</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e>
                      </m:nary>
                    </m:oMath>
                  </m:oMathPara>
                </a14:m>
                <a:endParaRPr lang="zh-CN" altLang="en-US" sz="2800" dirty="0"/>
              </a:p>
            </p:txBody>
          </p:sp>
        </mc:Choice>
        <mc:Fallback xmlns="">
          <p:sp>
            <p:nvSpPr>
              <p:cNvPr id="8" name="Object 4"/>
              <p:cNvSpPr txBox="1">
                <a:spLocks noRot="1" noChangeAspect="1" noMove="1" noResize="1" noEditPoints="1" noAdjustHandles="1" noChangeArrowheads="1" noChangeShapeType="1" noTextEdit="1"/>
              </p:cNvSpPr>
              <p:nvPr/>
            </p:nvSpPr>
            <p:spPr bwMode="auto">
              <a:xfrm>
                <a:off x="3365500" y="3429000"/>
                <a:ext cx="5413375" cy="1266825"/>
              </a:xfrm>
              <a:prstGeom prst="rect">
                <a:avLst/>
              </a:prstGeom>
              <a:blipFill rotWithShape="1">
                <a:blip r:embed="rId3"/>
                <a:stretch>
                  <a:fillRect l="-528" t="-2256" r="-528" b="-2256"/>
                </a:stretch>
              </a:blipFill>
              <a:ln w="57150" cmpd="thickThin">
                <a:solidFill>
                  <a:schemeClr val="accent1"/>
                </a:solidFill>
                <a:miter lim="800000"/>
              </a:ln>
            </p:spPr>
            <p:txBody>
              <a:bodyPr/>
              <a:lstStyle/>
              <a:p>
                <a:r>
                  <a:rPr lang="zh-CN" altLang="en-US">
                    <a:noFill/>
                  </a:rPr>
                  <a:t> </a:t>
                </a:r>
              </a:p>
            </p:txBody>
          </p:sp>
        </mc:Fallback>
      </mc:AlternateContent>
      <p:sp>
        <p:nvSpPr>
          <p:cNvPr id="9" name="Rectangle 6"/>
          <p:cNvSpPr>
            <a:spLocks noChangeArrowheads="1"/>
          </p:cNvSpPr>
          <p:nvPr/>
        </p:nvSpPr>
        <p:spPr bwMode="auto">
          <a:xfrm>
            <a:off x="1619250" y="4903956"/>
            <a:ext cx="8610600" cy="123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120000"/>
              </a:lnSpc>
              <a:spcBef>
                <a:spcPct val="20000"/>
              </a:spcBef>
            </a:pPr>
            <a:r>
              <a:rPr lang="zh-CN" altLang="en-US" sz="2000" b="1" dirty="0">
                <a:latin typeface="Times New Roman" panose="02020603050405020304" pitchFamily="18" charset="0"/>
                <a:cs typeface="Times New Roman" panose="02020603050405020304" pitchFamily="18" charset="0"/>
              </a:rPr>
              <a:t>单位：比特</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像素</a:t>
            </a:r>
            <a:endParaRPr lang="en-US" altLang="zh-CN" sz="2000" b="1" dirty="0">
              <a:latin typeface="Times New Roman" panose="02020603050405020304" pitchFamily="18" charset="0"/>
              <a:cs typeface="Times New Roman" panose="02020603050405020304" pitchFamily="18" charset="0"/>
            </a:endParaRPr>
          </a:p>
          <a:p>
            <a:pPr algn="just">
              <a:lnSpc>
                <a:spcPct val="120000"/>
              </a:lnSpc>
              <a:spcBef>
                <a:spcPct val="20000"/>
              </a:spcBef>
            </a:pPr>
            <a:r>
              <a:rPr lang="en-US" altLang="zh-CN" sz="2000" b="1" dirty="0">
                <a:latin typeface="Times New Roman" panose="02020603050405020304" pitchFamily="18" charset="0"/>
                <a:cs typeface="Times New Roman" panose="02020603050405020304" pitchFamily="18" charset="0"/>
              </a:rPr>
              <a:t>H</a:t>
            </a:r>
            <a:r>
              <a:rPr lang="zh-CN" altLang="en-US" sz="2000" b="1" dirty="0">
                <a:latin typeface="Times New Roman" panose="02020603050405020304" pitchFamily="18" charset="0"/>
                <a:cs typeface="Times New Roman" panose="02020603050405020304" pitchFamily="18" charset="0"/>
              </a:rPr>
              <a:t>表示对输入信源元素集合进行编码时所需要的</a:t>
            </a:r>
            <a:r>
              <a:rPr lang="zh-CN" altLang="en-US" sz="2000" b="1" dirty="0">
                <a:solidFill>
                  <a:srgbClr val="C00000"/>
                </a:solidFill>
                <a:latin typeface="Times New Roman" panose="02020603050405020304" pitchFamily="18" charset="0"/>
                <a:cs typeface="Times New Roman" panose="02020603050405020304" pitchFamily="18" charset="0"/>
              </a:rPr>
              <a:t>平均位数的下限</a:t>
            </a:r>
            <a:r>
              <a:rPr lang="zh-CN" altLang="en-US" sz="2000" b="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d</a:t>
            </a:r>
            <a:r>
              <a:rPr lang="en-US" altLang="zh-CN" sz="2000" b="1" i="1" baseline="-25000" dirty="0">
                <a:latin typeface="Times New Roman" panose="02020603050405020304" pitchFamily="18" charset="0"/>
                <a:cs typeface="Times New Roman" panose="02020603050405020304" pitchFamily="18" charset="0"/>
              </a:rPr>
              <a:t>i </a:t>
            </a:r>
            <a:r>
              <a:rPr lang="zh-CN" altLang="en-US" sz="2000" b="1" dirty="0">
                <a:latin typeface="Times New Roman" panose="02020603050405020304" pitchFamily="18" charset="0"/>
                <a:cs typeface="Times New Roman" panose="02020603050405020304" pitchFamily="18" charset="0"/>
              </a:rPr>
              <a:t>出现的概率相等时，熵最大。</a:t>
            </a:r>
          </a:p>
        </p:txBody>
      </p:sp>
      <p:sp>
        <p:nvSpPr>
          <p:cNvPr id="10" name="文本框 9"/>
          <p:cNvSpPr txBox="1"/>
          <p:nvPr/>
        </p:nvSpPr>
        <p:spPr>
          <a:xfrm>
            <a:off x="661035" y="914850"/>
            <a:ext cx="6096000"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如何度量编码方法的优劣？</a:t>
            </a:r>
            <a:r>
              <a:rPr lang="zh-CN" altLang="en-US" sz="2000" dirty="0">
                <a:latin typeface="微软雅黑" panose="020B0503020204020204" pitchFamily="34" charset="-122"/>
                <a:ea typeface="微软雅黑" panose="020B0503020204020204" pitchFamily="34" charset="-122"/>
              </a:rPr>
              <a:t>（速度，效率， 保真度） </a:t>
            </a:r>
          </a:p>
        </p:txBody>
      </p:sp>
      <p:sp>
        <p:nvSpPr>
          <p:cNvPr id="11" name="文本框 10"/>
          <p:cNvSpPr txBox="1"/>
          <p:nvPr/>
        </p:nvSpPr>
        <p:spPr>
          <a:xfrm>
            <a:off x="661035" y="1947231"/>
            <a:ext cx="6096000" cy="461665"/>
          </a:xfrm>
          <a:prstGeom prst="rect">
            <a:avLst/>
          </a:prstGeom>
          <a:noFill/>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图像信息熵</a:t>
            </a:r>
            <a:r>
              <a:rPr lang="en-US" altLang="zh-CN" sz="2400" b="1" dirty="0">
                <a:solidFill>
                  <a:srgbClr val="C00000"/>
                </a:solidFill>
                <a:latin typeface="微软雅黑" panose="020B0503020204020204" pitchFamily="34" charset="-122"/>
                <a:ea typeface="微软雅黑" panose="020B0503020204020204" pitchFamily="34" charset="-122"/>
              </a:rPr>
              <a:t>H(d)</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61035" y="1440678"/>
            <a:ext cx="9645015"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在不丢失信息的条件下，</a:t>
            </a:r>
            <a:r>
              <a:rPr lang="zh-CN" altLang="en-US" sz="2000" b="1" dirty="0">
                <a:solidFill>
                  <a:srgbClr val="C00000"/>
                </a:solidFill>
                <a:latin typeface="微软雅黑" panose="020B0503020204020204" pitchFamily="34" charset="-122"/>
                <a:ea typeface="微软雅黑" panose="020B0503020204020204" pitchFamily="34" charset="-122"/>
              </a:rPr>
              <a:t>是否存在</a:t>
            </a:r>
            <a:r>
              <a:rPr lang="zh-CN" altLang="en-US" sz="2000" dirty="0">
                <a:latin typeface="微软雅黑" panose="020B0503020204020204" pitchFamily="34" charset="-122"/>
                <a:ea typeface="微软雅黑" panose="020B0503020204020204" pitchFamily="34" charset="-122"/>
              </a:rPr>
              <a:t>一个最小数据量来足够充分描述一幅图像？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solidFill>
                  <a:srgbClr val="02206D"/>
                </a:solidFill>
              </a:rPr>
              <a:t>Matlab</a:t>
            </a:r>
            <a:r>
              <a:rPr lang="en-US" altLang="zh-CN" dirty="0">
                <a:solidFill>
                  <a:srgbClr val="02206D"/>
                </a:solidFill>
              </a:rPr>
              <a:t> </a:t>
            </a:r>
            <a:r>
              <a:rPr lang="zh-CN" altLang="en-US" dirty="0">
                <a:solidFill>
                  <a:srgbClr val="02206D"/>
                </a:solidFill>
              </a:rPr>
              <a:t>计算熵值</a:t>
            </a:r>
          </a:p>
        </p:txBody>
      </p:sp>
      <p:sp>
        <p:nvSpPr>
          <p:cNvPr id="10" name="文本框 9"/>
          <p:cNvSpPr txBox="1"/>
          <p:nvPr/>
        </p:nvSpPr>
        <p:spPr>
          <a:xfrm>
            <a:off x="473338" y="1228001"/>
            <a:ext cx="10687546" cy="400110"/>
          </a:xfrm>
          <a:prstGeom prst="rect">
            <a:avLst/>
          </a:prstGeom>
          <a:noFill/>
        </p:spPr>
        <p:txBody>
          <a:bodyPr wrap="square">
            <a:spAutoFit/>
          </a:bodyPr>
          <a:lstStyle/>
          <a:p>
            <a:r>
              <a:rPr lang="zh-CN" altLang="en-US" sz="2000" b="1">
                <a:latin typeface="微软雅黑" panose="020B0503020204020204" pitchFamily="34" charset="-122"/>
                <a:ea typeface="微软雅黑" panose="020B0503020204020204" pitchFamily="34" charset="-122"/>
              </a:rPr>
              <a:t>考虑一幅简单的 </a:t>
            </a:r>
            <a:r>
              <a:rPr lang="en-US" altLang="zh-CN" sz="2000" b="1">
                <a:latin typeface="微软雅黑" panose="020B0503020204020204" pitchFamily="34" charset="-122"/>
                <a:ea typeface="微软雅黑" panose="020B0503020204020204" pitchFamily="34" charset="-122"/>
              </a:rPr>
              <a:t>4x4</a:t>
            </a:r>
            <a:r>
              <a:rPr lang="zh-CN" altLang="en-US" sz="2000" b="1">
                <a:latin typeface="微软雅黑" panose="020B0503020204020204" pitchFamily="34" charset="-122"/>
                <a:ea typeface="微软雅黑" panose="020B0503020204020204" pitchFamily="34" charset="-122"/>
              </a:rPr>
              <a:t>图像，下面的命令行顺序生成一幅这样的图像并计算熵的一阶估计：</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473338" y="2811016"/>
            <a:ext cx="6093912" cy="1754326"/>
          </a:xfrm>
          <a:prstGeom prst="rect">
            <a:avLst/>
          </a:prstGeom>
          <a:noFill/>
        </p:spPr>
        <p:txBody>
          <a:bodyPr wrap="square">
            <a:spAutoFit/>
          </a:bodyPr>
          <a:lstStyle/>
          <a:p>
            <a:r>
              <a:rPr lang="en-US" altLang="zh-CN" dirty="0"/>
              <a:t>f = [119 123 168 119;123 119 168 168];</a:t>
            </a:r>
          </a:p>
          <a:p>
            <a:r>
              <a:rPr lang="en-US" altLang="zh-CN" dirty="0"/>
              <a:t>f = [f;119 119 107 119;107 107 119 119]</a:t>
            </a:r>
          </a:p>
          <a:p>
            <a:r>
              <a:rPr lang="en-US" altLang="zh-CN" dirty="0"/>
              <a:t>p =hist(f(:),8);</a:t>
            </a:r>
          </a:p>
          <a:p>
            <a:r>
              <a:rPr lang="en-US" altLang="zh-CN" dirty="0"/>
              <a:t>[p x]=hist(f(:),8),title('</a:t>
            </a:r>
            <a:r>
              <a:rPr lang="zh-CN" altLang="en-US" dirty="0"/>
              <a:t>向量</a:t>
            </a:r>
            <a:r>
              <a:rPr lang="en-US" altLang="zh-CN" dirty="0"/>
              <a:t>f</a:t>
            </a:r>
            <a:r>
              <a:rPr lang="zh-CN" altLang="en-US" dirty="0"/>
              <a:t>的直方图显示</a:t>
            </a:r>
            <a:r>
              <a:rPr lang="en-US" altLang="zh-CN" dirty="0"/>
              <a:t>')</a:t>
            </a:r>
          </a:p>
          <a:p>
            <a:r>
              <a:rPr lang="en-US" altLang="zh-CN" dirty="0"/>
              <a:t>p = p/sum(p)  %</a:t>
            </a:r>
            <a:r>
              <a:rPr lang="zh-CN" altLang="en-US" dirty="0"/>
              <a:t>直方图各个灰度级概率</a:t>
            </a:r>
          </a:p>
          <a:p>
            <a:r>
              <a:rPr lang="en-US" altLang="zh-CN" dirty="0"/>
              <a:t>h = </a:t>
            </a:r>
            <a:r>
              <a:rPr lang="en-US" altLang="zh-CN" dirty="0" err="1"/>
              <a:t>ntrop</a:t>
            </a:r>
            <a:r>
              <a:rPr lang="en-US" altLang="zh-CN" dirty="0"/>
              <a:t>(f)</a:t>
            </a: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09" y="4802498"/>
            <a:ext cx="3556284" cy="1655002"/>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0294" y="4987061"/>
            <a:ext cx="3724275" cy="1285875"/>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p:cNvSpPr txBox="1"/>
          <p:nvPr/>
        </p:nvSpPr>
        <p:spPr>
          <a:xfrm>
            <a:off x="378691" y="2295277"/>
            <a:ext cx="6093912" cy="369332"/>
          </a:xfrm>
          <a:prstGeom prst="rect">
            <a:avLst/>
          </a:prstGeom>
          <a:noFill/>
        </p:spPr>
        <p:txBody>
          <a:bodyPr wrap="square">
            <a:spAutoFit/>
          </a:bodyPr>
          <a:lstStyle/>
          <a:p>
            <a:r>
              <a:rPr lang="zh-CN" altLang="en-US" b="0" i="0" dirty="0">
                <a:effectLst/>
                <a:latin typeface="-apple-system"/>
              </a:rPr>
              <a:t>调用</a:t>
            </a:r>
            <a:r>
              <a:rPr lang="zh-CN" altLang="en-US" b="1" i="0" dirty="0">
                <a:effectLst/>
                <a:latin typeface="-apple-system"/>
              </a:rPr>
              <a:t>函数</a:t>
            </a:r>
            <a:r>
              <a:rPr lang="en-US" altLang="zh-CN" b="1" i="0" dirty="0" err="1">
                <a:effectLst/>
                <a:latin typeface="-apple-system"/>
              </a:rPr>
              <a:t>ntrop</a:t>
            </a:r>
            <a:r>
              <a:rPr lang="zh-CN" altLang="en-US" b="0" i="0" dirty="0">
                <a:effectLst/>
                <a:latin typeface="-apple-system"/>
              </a:rPr>
              <a:t>来处理</a:t>
            </a:r>
            <a:endParaRPr lang="zh-CN" altLang="en-US" dirty="0"/>
          </a:p>
        </p:txBody>
      </p:sp>
      <p:pic>
        <p:nvPicPr>
          <p:cNvPr id="32774" name="Picture 6" descr="在这里插入图片描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9318" y="2088739"/>
            <a:ext cx="5591175" cy="676275"/>
          </a:xfrm>
          <a:prstGeom prst="rect">
            <a:avLst/>
          </a:prstGeom>
          <a:noFill/>
          <a:extLst>
            <a:ext uri="{909E8E84-426E-40DD-AFC4-6F175D3DCCD1}">
              <a14:hiddenFill xmlns:a14="http://schemas.microsoft.com/office/drawing/2010/main">
                <a:solidFill>
                  <a:srgbClr val="FFFFFF"/>
                </a:solidFill>
              </a14:hiddenFill>
            </a:ext>
          </a:extLst>
        </p:spPr>
      </p:pic>
      <p:pic>
        <p:nvPicPr>
          <p:cNvPr id="32776" name="Picture 8" descr="在这里插入图片描述"/>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1696" y="2868923"/>
            <a:ext cx="4714875" cy="386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78691" y="160528"/>
            <a:ext cx="11377880" cy="567595"/>
          </a:xfrm>
          <a:prstGeom prst="rect">
            <a:avLst/>
          </a:prstGeom>
        </p:spPr>
        <p:txBody>
          <a:bodyPr vert="horz" wrap="square" lIns="0" tIns="242066" rIns="0" bIns="0" rtlCol="0" anchor="ctr">
            <a:spAutoFit/>
          </a:bodyPr>
          <a:lstStyle/>
          <a:p>
            <a:pPr marL="53975">
              <a:lnSpc>
                <a:spcPts val="2405"/>
              </a:lnSpc>
            </a:pPr>
            <a:r>
              <a:rPr lang="zh-CN" altLang="en-US" sz="3200" b="1" spc="-3" dirty="0">
                <a:latin typeface="微软雅黑" panose="020B0503020204020204" pitchFamily="34" charset="-122"/>
                <a:ea typeface="微软雅黑" panose="020B0503020204020204" pitchFamily="34" charset="-122"/>
                <a:cs typeface="新宋体" panose="02010609030101010101" charset="-122"/>
              </a:rPr>
              <a:t>空间</a:t>
            </a:r>
            <a:r>
              <a:rPr lang="zh-CN" altLang="en-US" spc="-10" dirty="0">
                <a:latin typeface="新宋体" panose="02010609030101010101" charset="-122"/>
                <a:cs typeface="新宋体" panose="02010609030101010101" charset="-122"/>
              </a:rPr>
              <a:t>冗余</a:t>
            </a:r>
            <a:endParaRPr spc="-10" dirty="0">
              <a:latin typeface="新宋体" panose="02010609030101010101" charset="-122"/>
              <a:cs typeface="新宋体" panose="02010609030101010101" charset="-122"/>
            </a:endParaRP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084" y="1778827"/>
            <a:ext cx="5981700" cy="455295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249216" y="2667702"/>
            <a:ext cx="5387496" cy="2308324"/>
          </a:xfrm>
          <a:prstGeom prst="rect">
            <a:avLst/>
          </a:prstGeom>
          <a:noFill/>
        </p:spPr>
        <p:txBody>
          <a:bodyPr wrap="square">
            <a:spAutoFit/>
          </a:bodyPr>
          <a:lstStyle/>
          <a:p>
            <a:r>
              <a:rPr lang="zh-CN" altLang="en-US" dirty="0"/>
              <a:t>f1=imread('D:\数字图像处理\第八章学习\Fig0807(a).tif');  </a:t>
            </a:r>
          </a:p>
          <a:p>
            <a:r>
              <a:rPr lang="zh-CN" altLang="en-US" dirty="0"/>
              <a:t>f2=imread('D:\数字图像处理\第八章学习\Fig0807(c).tif');</a:t>
            </a:r>
          </a:p>
          <a:p>
            <a:r>
              <a:rPr lang="zh-CN" altLang="en-US" dirty="0"/>
              <a:t>subplot(2, 2, 1), imshow(f1);title('(a)原图像');</a:t>
            </a:r>
          </a:p>
          <a:p>
            <a:r>
              <a:rPr lang="zh-CN" altLang="en-US" dirty="0"/>
              <a:t>subplot(2, 2, 2), imhist(f1);title('(b)a图直方图');</a:t>
            </a:r>
          </a:p>
          <a:p>
            <a:r>
              <a:rPr lang="zh-CN" altLang="en-US" dirty="0"/>
              <a:t>subplot(2, 2, 3), imshow(f2);title('(c)原图像');</a:t>
            </a:r>
          </a:p>
          <a:p>
            <a:r>
              <a:rPr lang="zh-CN" altLang="en-US" dirty="0"/>
              <a:t>subplot(2, 2, 4), imhist(f2);title('(d)c图直方图'); </a:t>
            </a:r>
          </a:p>
        </p:txBody>
      </p:sp>
      <p:sp>
        <p:nvSpPr>
          <p:cNvPr id="6" name="文本框 5"/>
          <p:cNvSpPr txBox="1"/>
          <p:nvPr/>
        </p:nvSpPr>
        <p:spPr>
          <a:xfrm>
            <a:off x="6067631" y="1031658"/>
            <a:ext cx="6096000" cy="646331"/>
          </a:xfrm>
          <a:prstGeom prst="rect">
            <a:avLst/>
          </a:prstGeom>
          <a:noFill/>
        </p:spPr>
        <p:txBody>
          <a:bodyPr wrap="square">
            <a:spAutoFit/>
          </a:bodyPr>
          <a:lstStyle/>
          <a:p>
            <a:r>
              <a:rPr lang="zh-CN" altLang="en-US" b="0" i="0" dirty="0">
                <a:effectLst/>
                <a:latin typeface="微软雅黑" panose="020B0503020204020204" pitchFamily="34" charset="-122"/>
                <a:ea typeface="微软雅黑" panose="020B0503020204020204" pitchFamily="34" charset="-122"/>
              </a:rPr>
              <a:t>两张图片的直方图非常相似，且图片内容都是火柴，只不过第一张图是随意摆放的，第二张图是按照顺序摆放的</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78691" y="160528"/>
            <a:ext cx="11377880" cy="567595"/>
          </a:xfrm>
          <a:prstGeom prst="rect">
            <a:avLst/>
          </a:prstGeom>
        </p:spPr>
        <p:txBody>
          <a:bodyPr vert="horz" wrap="square" lIns="0" tIns="242066" rIns="0" bIns="0" rtlCol="0" anchor="ctr">
            <a:spAutoFit/>
          </a:bodyPr>
          <a:lstStyle/>
          <a:p>
            <a:pPr marL="53975">
              <a:lnSpc>
                <a:spcPts val="2405"/>
              </a:lnSpc>
            </a:pPr>
            <a:r>
              <a:rPr lang="zh-CN" altLang="en-US" sz="3200" b="1" spc="-3" dirty="0">
                <a:latin typeface="微软雅黑" panose="020B0503020204020204" pitchFamily="34" charset="-122"/>
                <a:ea typeface="微软雅黑" panose="020B0503020204020204" pitchFamily="34" charset="-122"/>
                <a:cs typeface="新宋体" panose="02010609030101010101" charset="-122"/>
              </a:rPr>
              <a:t>空间</a:t>
            </a:r>
            <a:r>
              <a:rPr lang="zh-CN" altLang="en-US" spc="-10" dirty="0">
                <a:latin typeface="新宋体" panose="02010609030101010101" charset="-122"/>
                <a:cs typeface="新宋体" panose="02010609030101010101" charset="-122"/>
              </a:rPr>
              <a:t>冗余</a:t>
            </a:r>
            <a:endParaRPr spc="-10" dirty="0">
              <a:latin typeface="新宋体" panose="02010609030101010101" charset="-122"/>
              <a:cs typeface="新宋体" panose="02010609030101010101" charset="-122"/>
            </a:endParaRPr>
          </a:p>
        </p:txBody>
      </p:sp>
      <p:sp>
        <p:nvSpPr>
          <p:cNvPr id="9" name="文本框 8"/>
          <p:cNvSpPr txBox="1"/>
          <p:nvPr/>
        </p:nvSpPr>
        <p:spPr>
          <a:xfrm>
            <a:off x="249216" y="1440151"/>
            <a:ext cx="5387496" cy="1754326"/>
          </a:xfrm>
          <a:prstGeom prst="rect">
            <a:avLst/>
          </a:prstGeom>
          <a:noFill/>
        </p:spPr>
        <p:txBody>
          <a:bodyPr wrap="square">
            <a:spAutoFit/>
          </a:bodyPr>
          <a:lstStyle/>
          <a:p>
            <a:r>
              <a:rPr lang="en-US" altLang="zh-CN" b="0" i="0" dirty="0">
                <a:solidFill>
                  <a:srgbClr val="000000"/>
                </a:solidFill>
                <a:effectLst/>
                <a:latin typeface="Source Code Pro" panose="020B0509030403020204" pitchFamily="49" charset="0"/>
              </a:rPr>
              <a:t>c1 = mat2huff(f1); </a:t>
            </a:r>
            <a:br>
              <a:rPr lang="en-US" altLang="zh-CN" dirty="0"/>
            </a:br>
            <a:r>
              <a:rPr lang="sv-SE" altLang="zh-CN" b="0" i="0" dirty="0">
                <a:solidFill>
                  <a:srgbClr val="000000"/>
                </a:solidFill>
                <a:effectLst/>
                <a:latin typeface="Source Code Pro" panose="020B0509030403020204" pitchFamily="49" charset="0"/>
              </a:rPr>
              <a:t>ntrop(f1) </a:t>
            </a:r>
          </a:p>
          <a:p>
            <a:r>
              <a:rPr lang="sv-SE" altLang="zh-CN" b="0" i="0" dirty="0">
                <a:solidFill>
                  <a:srgbClr val="000000"/>
                </a:solidFill>
                <a:effectLst/>
                <a:latin typeface="Source Code Pro" panose="020B0509030403020204" pitchFamily="49" charset="0"/>
              </a:rPr>
              <a:t>imratio(f1,c1)</a:t>
            </a:r>
          </a:p>
          <a:p>
            <a:r>
              <a:rPr lang="en-US" altLang="zh-CN" b="0" i="0" dirty="0">
                <a:solidFill>
                  <a:srgbClr val="000000"/>
                </a:solidFill>
                <a:effectLst/>
                <a:latin typeface="Source Code Pro" panose="020B0509030403020204" pitchFamily="49" charset="0"/>
              </a:rPr>
              <a:t>c2 = mat2huff(f2); </a:t>
            </a:r>
            <a:br>
              <a:rPr lang="en-US" altLang="zh-CN" dirty="0"/>
            </a:br>
            <a:r>
              <a:rPr lang="sv-SE" altLang="zh-CN" b="0" i="0" dirty="0">
                <a:solidFill>
                  <a:srgbClr val="000000"/>
                </a:solidFill>
                <a:effectLst/>
                <a:latin typeface="Source Code Pro" panose="020B0509030403020204" pitchFamily="49" charset="0"/>
              </a:rPr>
              <a:t>ntrop(f2) </a:t>
            </a:r>
          </a:p>
          <a:p>
            <a:r>
              <a:rPr lang="sv-SE" altLang="zh-CN" b="0" i="0" dirty="0">
                <a:solidFill>
                  <a:srgbClr val="000000"/>
                </a:solidFill>
                <a:effectLst/>
                <a:latin typeface="Source Code Pro" panose="020B0509030403020204" pitchFamily="49" charset="0"/>
              </a:rPr>
              <a:t>imratio(f2,c2)</a:t>
            </a:r>
            <a:endParaRPr lang="sv-SE" altLang="zh-CN" dirty="0">
              <a:solidFill>
                <a:srgbClr val="000000"/>
              </a:solidFill>
              <a:latin typeface="Source Code Pro" panose="020B0509030403020204" pitchFamily="49" charset="0"/>
            </a:endParaRPr>
          </a:p>
        </p:txBody>
      </p:sp>
      <p:pic>
        <p:nvPicPr>
          <p:cNvPr id="36866"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924" y="1683445"/>
            <a:ext cx="1816991" cy="2591187"/>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descr="在这里插入图片描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8465" y="1683445"/>
            <a:ext cx="1689905" cy="2591187"/>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747331" y="4565147"/>
            <a:ext cx="10640600" cy="1705403"/>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b="0" i="0" dirty="0">
                <a:effectLst/>
                <a:latin typeface="微软雅黑" panose="020B0503020204020204" pitchFamily="34" charset="-122"/>
                <a:ea typeface="微软雅黑" panose="020B0503020204020204" pitchFamily="34" charset="-122"/>
              </a:rPr>
              <a:t>不同图像具有</a:t>
            </a:r>
            <a:r>
              <a:rPr lang="zh-CN" altLang="en-US" b="1" i="0" dirty="0">
                <a:effectLst/>
                <a:latin typeface="微软雅黑" panose="020B0503020204020204" pitchFamily="34" charset="-122"/>
                <a:ea typeface="微软雅黑" panose="020B0503020204020204" pitchFamily="34" charset="-122"/>
              </a:rPr>
              <a:t>大致相同的直方图和熵</a:t>
            </a:r>
            <a:r>
              <a:rPr lang="en-US" altLang="zh-CN" b="1" i="0" dirty="0">
                <a:effectLst/>
                <a:latin typeface="微软雅黑" panose="020B0503020204020204" pitchFamily="34" charset="-122"/>
                <a:ea typeface="微软雅黑" panose="020B0503020204020204" pitchFamily="34" charset="-122"/>
              </a:rPr>
              <a:t>(</a:t>
            </a:r>
            <a:r>
              <a:rPr lang="zh-CN" altLang="en-US" b="1" i="0" dirty="0">
                <a:effectLst/>
                <a:latin typeface="微软雅黑" panose="020B0503020204020204" pitchFamily="34" charset="-122"/>
                <a:ea typeface="微软雅黑" panose="020B0503020204020204" pitchFamily="34" charset="-122"/>
              </a:rPr>
              <a:t>分别为</a:t>
            </a:r>
            <a:r>
              <a:rPr lang="en-US" altLang="zh-CN" b="1" i="0" dirty="0">
                <a:effectLst/>
                <a:latin typeface="微软雅黑" panose="020B0503020204020204" pitchFamily="34" charset="-122"/>
                <a:ea typeface="微软雅黑" panose="020B0503020204020204" pitchFamily="34" charset="-122"/>
              </a:rPr>
              <a:t>7.4253</a:t>
            </a:r>
            <a:r>
              <a:rPr lang="zh-CN" altLang="en-US" b="1" i="0" dirty="0">
                <a:effectLst/>
                <a:latin typeface="微软雅黑" panose="020B0503020204020204" pitchFamily="34" charset="-122"/>
                <a:ea typeface="微软雅黑" panose="020B0503020204020204" pitchFamily="34" charset="-122"/>
              </a:rPr>
              <a:t>和 </a:t>
            </a:r>
            <a:r>
              <a:rPr lang="en-US" altLang="zh-CN" b="1" i="0" dirty="0">
                <a:effectLst/>
                <a:latin typeface="微软雅黑" panose="020B0503020204020204" pitchFamily="34" charset="-122"/>
                <a:ea typeface="微软雅黑" panose="020B0503020204020204" pitchFamily="34" charset="-122"/>
              </a:rPr>
              <a:t>7.3505 </a:t>
            </a:r>
            <a:r>
              <a:rPr lang="zh-CN" altLang="en-US" b="1" i="0" dirty="0">
                <a:effectLst/>
                <a:latin typeface="微软雅黑" panose="020B0503020204020204" pitchFamily="34" charset="-122"/>
                <a:ea typeface="微软雅黑" panose="020B0503020204020204" pitchFamily="34" charset="-122"/>
              </a:rPr>
              <a:t>比特</a:t>
            </a:r>
            <a:r>
              <a:rPr lang="en-US" altLang="zh-CN" b="1" i="0" dirty="0">
                <a:effectLst/>
                <a:latin typeface="微软雅黑" panose="020B0503020204020204" pitchFamily="34" charset="-122"/>
                <a:ea typeface="微软雅黑" panose="020B0503020204020204" pitchFamily="34" charset="-122"/>
              </a:rPr>
              <a:t>/</a:t>
            </a:r>
            <a:r>
              <a:rPr lang="zh-CN" altLang="en-US" b="1" i="0" dirty="0">
                <a:effectLst/>
                <a:latin typeface="微软雅黑" panose="020B0503020204020204" pitchFamily="34" charset="-122"/>
                <a:ea typeface="微软雅黑" panose="020B0503020204020204" pitchFamily="34" charset="-122"/>
              </a:rPr>
              <a:t>像素</a:t>
            </a:r>
            <a:r>
              <a:rPr lang="en-US" altLang="zh-CN" b="1" i="0" dirty="0">
                <a:effectLst/>
                <a:latin typeface="微软雅黑" panose="020B0503020204020204" pitchFamily="34" charset="-122"/>
                <a:ea typeface="微软雅黑" panose="020B0503020204020204" pitchFamily="34" charset="-122"/>
              </a:rPr>
              <a:t>)</a:t>
            </a:r>
            <a:r>
              <a:rPr lang="zh-CN" altLang="en-US" b="0" i="0" dirty="0">
                <a:effectLst/>
                <a:latin typeface="微软雅黑" panose="020B0503020204020204" pitchFamily="34" charset="-122"/>
                <a:ea typeface="微软雅黑" panose="020B0503020204020204" pitchFamily="34" charset="-122"/>
              </a:rPr>
              <a:t>，且其编码压缩比也大致一样</a:t>
            </a:r>
            <a:r>
              <a:rPr lang="en-US" altLang="zh-CN" b="0" i="0" dirty="0">
                <a:effectLst/>
                <a:latin typeface="微软雅黑" panose="020B0503020204020204" pitchFamily="34" charset="-122"/>
                <a:ea typeface="微软雅黑" panose="020B0503020204020204" pitchFamily="34" charset="-122"/>
              </a:rPr>
              <a:t>(</a:t>
            </a:r>
            <a:r>
              <a:rPr lang="zh-CN" altLang="en-US" b="0" i="0" dirty="0">
                <a:effectLst/>
                <a:latin typeface="微软雅黑" panose="020B0503020204020204" pitchFamily="34" charset="-122"/>
                <a:ea typeface="微软雅黑" panose="020B0503020204020204" pitchFamily="34" charset="-122"/>
              </a:rPr>
              <a:t>压缩比为 </a:t>
            </a:r>
            <a:r>
              <a:rPr lang="en-US" altLang="zh-CN" b="0" i="0" dirty="0">
                <a:effectLst/>
                <a:latin typeface="微软雅黑" panose="020B0503020204020204" pitchFamily="34" charset="-122"/>
                <a:ea typeface="微软雅黑" panose="020B0503020204020204" pitchFamily="34" charset="-122"/>
              </a:rPr>
              <a:t>1.0704 </a:t>
            </a:r>
            <a:r>
              <a:rPr lang="zh-CN" altLang="en-US" b="0" i="0" dirty="0">
                <a:effectLst/>
                <a:latin typeface="微软雅黑" panose="020B0503020204020204" pitchFamily="34" charset="-122"/>
                <a:ea typeface="微软雅黑" panose="020B0503020204020204" pitchFamily="34" charset="-122"/>
              </a:rPr>
              <a:t>和 </a:t>
            </a:r>
            <a:r>
              <a:rPr lang="en-US" altLang="zh-CN" b="0" i="0" dirty="0">
                <a:effectLst/>
                <a:latin typeface="微软雅黑" panose="020B0503020204020204" pitchFamily="34" charset="-122"/>
                <a:ea typeface="微软雅黑" panose="020B0503020204020204" pitchFamily="34" charset="-122"/>
              </a:rPr>
              <a:t>1.0821)</a:t>
            </a:r>
            <a:r>
              <a:rPr lang="zh-CN" altLang="en-US" b="0" i="0" dirty="0">
                <a:effectLst/>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b="0" i="0" dirty="0">
                <a:effectLst/>
                <a:latin typeface="微软雅黑" panose="020B0503020204020204" pitchFamily="34" charset="-122"/>
                <a:ea typeface="微软雅黑" panose="020B0503020204020204" pitchFamily="34" charset="-122"/>
              </a:rPr>
              <a:t>表明</a:t>
            </a:r>
            <a:r>
              <a:rPr lang="zh-CN" altLang="en-US" b="1" i="0" dirty="0">
                <a:solidFill>
                  <a:srgbClr val="C00000"/>
                </a:solidFill>
                <a:effectLst/>
                <a:latin typeface="微软雅黑" panose="020B0503020204020204" pitchFamily="34" charset="-122"/>
                <a:ea typeface="微软雅黑" panose="020B0503020204020204" pitchFamily="34" charset="-122"/>
              </a:rPr>
              <a:t>变长编码的设计</a:t>
            </a:r>
            <a:r>
              <a:rPr lang="zh-CN" altLang="en-US" b="0" i="0" dirty="0">
                <a:effectLst/>
                <a:latin typeface="微软雅黑" panose="020B0503020204020204" pitchFamily="34" charset="-122"/>
                <a:ea typeface="微软雅黑" panose="020B0503020204020204" pitchFamily="34" charset="-122"/>
              </a:rPr>
              <a:t>并不适用于内容整齐，及像素排列整齐的这类图片。</a:t>
            </a:r>
            <a:endParaRPr lang="en-US" altLang="zh-CN" b="0" i="0" dirty="0">
              <a:effectLst/>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b="0" i="0" dirty="0">
                <a:effectLst/>
                <a:latin typeface="微软雅黑" panose="020B0503020204020204" pitchFamily="34" charset="-122"/>
                <a:ea typeface="微软雅黑" panose="020B0503020204020204" pitchFamily="34" charset="-122"/>
              </a:rPr>
              <a:t>任何一幅图像的像素都可以合理地从它们的相邻像素值预测，这些相关性是像素间冗余的潜在基础。</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本章内容</a:t>
            </a:r>
          </a:p>
        </p:txBody>
      </p:sp>
      <p:sp>
        <p:nvSpPr>
          <p:cNvPr id="15" name="矩形 14"/>
          <p:cNvSpPr/>
          <p:nvPr/>
        </p:nvSpPr>
        <p:spPr>
          <a:xfrm>
            <a:off x="627380" y="956945"/>
            <a:ext cx="10970260" cy="4338320"/>
          </a:xfrm>
          <a:prstGeom prst="rect">
            <a:avLst/>
          </a:prstGeom>
        </p:spPr>
        <p:txBody>
          <a:bodyPr wrap="square">
            <a:spAutoFit/>
          </a:bodyPr>
          <a:lstStyle/>
          <a:p>
            <a:pPr marL="342900" indent="-342900">
              <a:lnSpc>
                <a:spcPct val="200000"/>
              </a:lnSpc>
              <a:buFont typeface="Wingdings" panose="05000000000000000000" charset="0"/>
              <a:buChar char="n"/>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图像压缩的概念</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L="342900" indent="-342900">
              <a:lnSpc>
                <a:spcPct val="200000"/>
              </a:lnSpc>
              <a:buFont typeface="Wingdings" panose="05000000000000000000" charset="0"/>
              <a:buChar char="n"/>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编码冗余</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L="342900" indent="-342900">
              <a:lnSpc>
                <a:spcPct val="200000"/>
              </a:lnSpc>
              <a:buFont typeface="Wingdings" panose="05000000000000000000" charset="0"/>
              <a:buChar char="n"/>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空间冗余</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L="342900" indent="-342900">
              <a:lnSpc>
                <a:spcPct val="200000"/>
              </a:lnSpc>
              <a:buFont typeface="Wingdings" panose="05000000000000000000" charset="0"/>
              <a:buChar char="n"/>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不相关信息</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L="342900" indent="-342900">
              <a:lnSpc>
                <a:spcPct val="200000"/>
              </a:lnSpc>
              <a:buFont typeface="Wingdings" panose="05000000000000000000" charset="0"/>
              <a:buChar char="n"/>
            </a:pP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JPEG</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压缩</a:t>
            </a:r>
          </a:p>
          <a:p>
            <a:pPr marL="342900" indent="-342900">
              <a:lnSpc>
                <a:spcPct val="150000"/>
              </a:lnSpc>
              <a:buFont typeface="Wingdings" panose="05000000000000000000" pitchFamily="2" charset="2"/>
              <a:buChar char="ü"/>
            </a:pP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04838" y="1200767"/>
            <a:ext cx="9992806" cy="4434547"/>
          </a:xfrm>
          <a:prstGeom prst="rect">
            <a:avLst/>
          </a:prstGeom>
        </p:spPr>
        <p:txBody>
          <a:bodyPr vert="horz" wrap="square" lIns="0" tIns="0" rIns="0" bIns="0" rtlCol="0">
            <a:spAutoFit/>
          </a:bodyPr>
          <a:lstStyle/>
          <a:p>
            <a:pPr marL="294005" indent="-285750">
              <a:buFont typeface="Wingdings" panose="05000000000000000000" pitchFamily="2" charset="2"/>
              <a:buChar char="n"/>
              <a:tabLst>
                <a:tab pos="271145" algn="l"/>
              </a:tabLst>
            </a:pPr>
            <a:r>
              <a:rPr sz="2400" b="1" spc="-3" dirty="0" err="1">
                <a:latin typeface="微软雅黑" panose="020B0503020204020204" pitchFamily="34" charset="-122"/>
                <a:ea typeface="微软雅黑" panose="020B0503020204020204" pitchFamily="34" charset="-122"/>
                <a:cs typeface="新宋体" panose="02010609030101010101" charset="-122"/>
              </a:rPr>
              <a:t>什么是</a:t>
            </a:r>
            <a:r>
              <a:rPr lang="zh-CN" altLang="en-US" sz="2400" b="1" spc="-3" dirty="0">
                <a:latin typeface="微软雅黑" panose="020B0503020204020204" pitchFamily="34" charset="-122"/>
                <a:ea typeface="微软雅黑" panose="020B0503020204020204" pitchFamily="34" charset="-122"/>
                <a:cs typeface="新宋体" panose="02010609030101010101" charset="-122"/>
              </a:rPr>
              <a:t>空间</a:t>
            </a:r>
            <a:r>
              <a:rPr sz="2400" b="1" spc="-3" dirty="0" err="1">
                <a:latin typeface="微软雅黑" panose="020B0503020204020204" pitchFamily="34" charset="-122"/>
                <a:ea typeface="微软雅黑" panose="020B0503020204020204" pitchFamily="34" charset="-122"/>
                <a:cs typeface="新宋体" panose="02010609030101010101" charset="-122"/>
              </a:rPr>
              <a:t>冗余</a:t>
            </a:r>
            <a:r>
              <a:rPr sz="2400" b="1" spc="-3" dirty="0">
                <a:latin typeface="微软雅黑" panose="020B0503020204020204" pitchFamily="34" charset="-122"/>
                <a:ea typeface="微软雅黑" panose="020B0503020204020204" pitchFamily="34" charset="-122"/>
                <a:cs typeface="新宋体" panose="02010609030101010101" charset="-122"/>
              </a:rPr>
              <a:t>？</a:t>
            </a:r>
            <a:endParaRPr sz="2400" b="1" dirty="0">
              <a:latin typeface="微软雅黑" panose="020B0503020204020204" pitchFamily="34" charset="-122"/>
              <a:ea typeface="微软雅黑" panose="020B0503020204020204" pitchFamily="34" charset="-122"/>
              <a:cs typeface="新宋体" panose="02010609030101010101" charset="-122"/>
            </a:endParaRPr>
          </a:p>
          <a:p>
            <a:pPr marL="586740" marR="3175" indent="-285750" algn="just">
              <a:spcBef>
                <a:spcPts val="1085"/>
              </a:spcBef>
              <a:buFont typeface="Wingdings" panose="05000000000000000000" pitchFamily="2" charset="2"/>
              <a:buChar char="n"/>
            </a:pPr>
            <a:r>
              <a:rPr lang="zh-CN" altLang="en-US" sz="2000" spc="-3" dirty="0">
                <a:latin typeface="微软雅黑" panose="020B0503020204020204" pitchFamily="34" charset="-122"/>
                <a:ea typeface="微软雅黑" panose="020B0503020204020204" pitchFamily="34" charset="-122"/>
                <a:cs typeface="新宋体" panose="02010609030101010101" charset="-122"/>
              </a:rPr>
              <a:t>空间冗余是静态图像中存在的最主要的一种数据冗余。</a:t>
            </a:r>
            <a:endParaRPr lang="en-US" altLang="zh-CN" sz="2000" spc="-3" dirty="0">
              <a:latin typeface="微软雅黑" panose="020B0503020204020204" pitchFamily="34" charset="-122"/>
              <a:ea typeface="微软雅黑" panose="020B0503020204020204" pitchFamily="34" charset="-122"/>
              <a:cs typeface="新宋体" panose="02010609030101010101" charset="-122"/>
            </a:endParaRPr>
          </a:p>
          <a:p>
            <a:pPr marL="586740" marR="3175" indent="-285750" algn="just">
              <a:spcBef>
                <a:spcPts val="1085"/>
              </a:spcBef>
              <a:buFont typeface="Wingdings" panose="05000000000000000000" pitchFamily="2" charset="2"/>
              <a:buChar char="n"/>
            </a:pPr>
            <a:r>
              <a:rPr lang="zh-CN" altLang="en-US" sz="2000" spc="-3" dirty="0">
                <a:latin typeface="微软雅黑" panose="020B0503020204020204" pitchFamily="34" charset="-122"/>
                <a:ea typeface="微软雅黑" panose="020B0503020204020204" pitchFamily="34" charset="-122"/>
                <a:cs typeface="新宋体" panose="02010609030101010101" charset="-122"/>
              </a:rPr>
              <a:t>同一景物表面上采样点的颜色之间通常存在着空间相关性，相邻各点的取值往往相近或者相同，这就是空间冗余。</a:t>
            </a:r>
            <a:endParaRPr lang="en-US" altLang="zh-CN" sz="2000" spc="-3" dirty="0">
              <a:latin typeface="微软雅黑" panose="020B0503020204020204" pitchFamily="34" charset="-122"/>
              <a:ea typeface="微软雅黑" panose="020B0503020204020204" pitchFamily="34" charset="-122"/>
              <a:cs typeface="新宋体" panose="02010609030101010101" charset="-122"/>
            </a:endParaRPr>
          </a:p>
          <a:p>
            <a:pPr marL="1043940" marR="3175" lvl="1" indent="-285750" algn="just">
              <a:spcBef>
                <a:spcPts val="1085"/>
              </a:spcBef>
              <a:buFont typeface="Wingdings" panose="05000000000000000000" pitchFamily="2" charset="2"/>
              <a:buChar char="n"/>
            </a:pPr>
            <a:r>
              <a:rPr lang="zh-CN" altLang="en-US" sz="2000" spc="-3" dirty="0">
                <a:latin typeface="微软雅黑" panose="020B0503020204020204" pitchFamily="34" charset="-122"/>
                <a:ea typeface="微软雅黑" panose="020B0503020204020204" pitchFamily="34" charset="-122"/>
                <a:cs typeface="新宋体" panose="02010609030101010101" charset="-122"/>
              </a:rPr>
              <a:t>例如：图片中有一片连续区域，这个区域的像素都是相同的颜色。</a:t>
            </a:r>
            <a:endParaRPr lang="en-US" altLang="zh-CN" sz="2000" spc="-3" dirty="0">
              <a:latin typeface="微软雅黑" panose="020B0503020204020204" pitchFamily="34" charset="-122"/>
              <a:ea typeface="微软雅黑" panose="020B0503020204020204" pitchFamily="34" charset="-122"/>
              <a:cs typeface="新宋体" panose="02010609030101010101" charset="-122"/>
            </a:endParaRPr>
          </a:p>
          <a:p>
            <a:pPr marL="586740" marR="3175" indent="-285750" algn="just">
              <a:spcBef>
                <a:spcPts val="1085"/>
              </a:spcBef>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新宋体" panose="02010609030101010101" charset="-122"/>
              </a:rPr>
              <a:t>为了减少像素间冗余，通常必须把由人观察和解释的二维像素数组变换为更有效的格式 </a:t>
            </a:r>
            <a:r>
              <a:rPr lang="en-US" altLang="zh-CN" sz="2000" dirty="0">
                <a:latin typeface="微软雅黑" panose="020B0503020204020204" pitchFamily="34" charset="-122"/>
                <a:ea typeface="微软雅黑" panose="020B0503020204020204" pitchFamily="34" charset="-122"/>
                <a:cs typeface="新宋体" panose="02010609030101010101" charset="-122"/>
              </a:rPr>
              <a:t>(</a:t>
            </a:r>
            <a:r>
              <a:rPr lang="zh-CN" altLang="en-US" sz="2000" dirty="0">
                <a:latin typeface="微软雅黑" panose="020B0503020204020204" pitchFamily="34" charset="-122"/>
                <a:ea typeface="微软雅黑" panose="020B0503020204020204" pitchFamily="34" charset="-122"/>
                <a:cs typeface="新宋体" panose="02010609030101010101" charset="-122"/>
              </a:rPr>
              <a:t>但通常是“不可视的”） 。</a:t>
            </a:r>
            <a:endParaRPr lang="en-US" altLang="zh-CN" sz="2000" dirty="0">
              <a:latin typeface="微软雅黑" panose="020B0503020204020204" pitchFamily="34" charset="-122"/>
              <a:ea typeface="微软雅黑" panose="020B0503020204020204" pitchFamily="34" charset="-122"/>
              <a:cs typeface="新宋体" panose="02010609030101010101" charset="-122"/>
            </a:endParaRPr>
          </a:p>
          <a:p>
            <a:pPr marL="1043940" marR="3175" lvl="1" indent="-285750" algn="just">
              <a:spcBef>
                <a:spcPts val="1085"/>
              </a:spcBef>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新宋体" panose="02010609030101010101" charset="-122"/>
              </a:rPr>
              <a:t>例如，邻近像素点之间的差值可以用来表示一幅图像。</a:t>
            </a:r>
            <a:r>
              <a:rPr lang="zh-CN" altLang="en-US" sz="2000" b="1" dirty="0">
                <a:solidFill>
                  <a:srgbClr val="C00000"/>
                </a:solidFill>
                <a:latin typeface="微软雅黑" panose="020B0503020204020204" pitchFamily="34" charset="-122"/>
                <a:ea typeface="微软雅黑" panose="020B0503020204020204" pitchFamily="34" charset="-122"/>
                <a:cs typeface="新宋体" panose="02010609030101010101" charset="-122"/>
              </a:rPr>
              <a:t>移走像素间冗余</a:t>
            </a:r>
            <a:r>
              <a:rPr lang="zh-CN" altLang="en-US" sz="2000" dirty="0">
                <a:latin typeface="微软雅黑" panose="020B0503020204020204" pitchFamily="34" charset="-122"/>
                <a:ea typeface="微软雅黑" panose="020B0503020204020204" pitchFamily="34" charset="-122"/>
                <a:cs typeface="新宋体" panose="02010609030101010101" charset="-122"/>
              </a:rPr>
              <a:t>的变换称为</a:t>
            </a:r>
            <a:r>
              <a:rPr lang="zh-CN" altLang="en-US" sz="2000" b="1" dirty="0">
                <a:solidFill>
                  <a:srgbClr val="C00000"/>
                </a:solidFill>
                <a:latin typeface="微软雅黑" panose="020B0503020204020204" pitchFamily="34" charset="-122"/>
                <a:ea typeface="微软雅黑" panose="020B0503020204020204" pitchFamily="34" charset="-122"/>
                <a:cs typeface="新宋体" panose="02010609030101010101" charset="-122"/>
              </a:rPr>
              <a:t>映射</a:t>
            </a:r>
            <a:r>
              <a:rPr lang="zh-CN" altLang="en-US" sz="2000" dirty="0">
                <a:latin typeface="微软雅黑" panose="020B0503020204020204" pitchFamily="34" charset="-122"/>
                <a:ea typeface="微软雅黑" panose="020B0503020204020204" pitchFamily="34" charset="-122"/>
                <a:cs typeface="新宋体" panose="02010609030101010101" charset="-122"/>
              </a:rPr>
              <a:t>。如果原始图像可以从变换的数据集重建，它们就被称为</a:t>
            </a:r>
            <a:r>
              <a:rPr lang="zh-CN" altLang="en-US" sz="2000" b="1" dirty="0">
                <a:solidFill>
                  <a:srgbClr val="C00000"/>
                </a:solidFill>
                <a:latin typeface="微软雅黑" panose="020B0503020204020204" pitchFamily="34" charset="-122"/>
                <a:ea typeface="微软雅黑" panose="020B0503020204020204" pitchFamily="34" charset="-122"/>
                <a:cs typeface="新宋体" panose="02010609030101010101" charset="-122"/>
              </a:rPr>
              <a:t>可逆映射</a:t>
            </a:r>
            <a:r>
              <a:rPr lang="zh-CN" altLang="en-US" sz="2000" dirty="0">
                <a:latin typeface="微软雅黑" panose="020B0503020204020204" pitchFamily="34" charset="-122"/>
                <a:ea typeface="微软雅黑" panose="020B0503020204020204" pitchFamily="34" charset="-122"/>
                <a:cs typeface="新宋体" panose="02010609030101010101" charset="-122"/>
              </a:rPr>
              <a:t>。 </a:t>
            </a:r>
          </a:p>
          <a:p>
            <a:pPr marL="586740" marR="3175" indent="-285750" algn="just">
              <a:spcBef>
                <a:spcPts val="1085"/>
              </a:spcBef>
              <a:buFont typeface="Wingdings" panose="05000000000000000000" pitchFamily="2" charset="2"/>
              <a:buChar char="n"/>
            </a:pPr>
            <a:r>
              <a:rPr lang="zh-CN" altLang="en-US" sz="2000" spc="-3" dirty="0">
                <a:latin typeface="微软雅黑" panose="020B0503020204020204" pitchFamily="34" charset="-122"/>
                <a:ea typeface="微软雅黑" panose="020B0503020204020204" pitchFamily="34" charset="-122"/>
                <a:cs typeface="新宋体" panose="02010609030101010101" charset="-122"/>
              </a:rPr>
              <a:t>对于一幅图像，很多单个像素的值可以通过与</a:t>
            </a:r>
            <a:r>
              <a:rPr lang="zh-CN" altLang="en-US" sz="2000"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它相邻的像素值为基础进行预测</a:t>
            </a:r>
            <a:r>
              <a:rPr lang="zh-CN" altLang="en-US" sz="2000" spc="-3" dirty="0">
                <a:latin typeface="微软雅黑" panose="020B0503020204020204" pitchFamily="34" charset="-122"/>
                <a:ea typeface="微软雅黑" panose="020B0503020204020204" pitchFamily="34" charset="-122"/>
                <a:cs typeface="新宋体" panose="02010609030101010101" charset="-122"/>
              </a:rPr>
              <a:t>。</a:t>
            </a:r>
          </a:p>
          <a:p>
            <a:pPr marL="300990" marR="3175" algn="just">
              <a:spcBef>
                <a:spcPts val="1085"/>
              </a:spcBef>
            </a:pPr>
            <a:endParaRPr lang="en-US" sz="2000" spc="-3" dirty="0">
              <a:latin typeface="微软雅黑" panose="020B0503020204020204" pitchFamily="34" charset="-122"/>
              <a:ea typeface="微软雅黑" panose="020B0503020204020204" pitchFamily="34" charset="-122"/>
              <a:cs typeface="新宋体" panose="02010609030101010101" charset="-122"/>
            </a:endParaRPr>
          </a:p>
        </p:txBody>
      </p:sp>
      <p:sp>
        <p:nvSpPr>
          <p:cNvPr id="6" name="object 6"/>
          <p:cNvSpPr txBox="1">
            <a:spLocks noGrp="1"/>
          </p:cNvSpPr>
          <p:nvPr>
            <p:ph type="title"/>
          </p:nvPr>
        </p:nvSpPr>
        <p:spPr>
          <a:xfrm>
            <a:off x="378691" y="161225"/>
            <a:ext cx="11377880" cy="566202"/>
          </a:xfrm>
          <a:prstGeom prst="rect">
            <a:avLst/>
          </a:prstGeom>
        </p:spPr>
        <p:txBody>
          <a:bodyPr vert="horz" wrap="square" lIns="0" tIns="250211" rIns="0" bIns="0" rtlCol="0" anchor="ctr">
            <a:spAutoFit/>
          </a:bodyPr>
          <a:lstStyle/>
          <a:p>
            <a:pPr marL="53975">
              <a:lnSpc>
                <a:spcPts val="2340"/>
              </a:lnSpc>
            </a:pPr>
            <a:r>
              <a:rPr lang="zh-CN" altLang="en-US" sz="3200" b="1" spc="-3" dirty="0">
                <a:latin typeface="微软雅黑" panose="020B0503020204020204" pitchFamily="34" charset="-122"/>
                <a:ea typeface="微软雅黑" panose="020B0503020204020204" pitchFamily="34" charset="-122"/>
                <a:cs typeface="新宋体" panose="02010609030101010101" charset="-122"/>
              </a:rPr>
              <a:t>空间</a:t>
            </a:r>
            <a:r>
              <a:rPr spc="-10" dirty="0" err="1">
                <a:latin typeface="新宋体" panose="02010609030101010101" charset="-122"/>
                <a:cs typeface="新宋体" panose="02010609030101010101" charset="-122"/>
              </a:rPr>
              <a:t>冗余</a:t>
            </a:r>
            <a:r>
              <a:rPr lang="en-US" spc="-10" dirty="0" err="1">
                <a:latin typeface="新宋体" panose="02010609030101010101" charset="-122"/>
                <a:cs typeface="新宋体" panose="02010609030101010101" charset="-122"/>
              </a:rPr>
              <a:t>Spatial</a:t>
            </a:r>
            <a:r>
              <a:rPr lang="en-US" spc="-10" dirty="0">
                <a:latin typeface="新宋体" panose="02010609030101010101" charset="-122"/>
                <a:cs typeface="新宋体" panose="02010609030101010101" charset="-122"/>
              </a:rPr>
              <a:t> Redundancy</a:t>
            </a:r>
            <a:endParaRPr spc="-10" dirty="0">
              <a:latin typeface="新宋体" panose="02010609030101010101" charset="-122"/>
              <a:cs typeface="新宋体" panose="0201060903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02884" y="1241295"/>
            <a:ext cx="8797376" cy="4031360"/>
          </a:xfrm>
          <a:prstGeom prst="rect">
            <a:avLst/>
          </a:prstGeom>
        </p:spPr>
        <p:txBody>
          <a:bodyPr vert="horz" wrap="square" lIns="0" tIns="0" rIns="0" bIns="0" rtlCol="0">
            <a:spAutoFit/>
          </a:bodyPr>
          <a:lstStyle/>
          <a:p>
            <a:pPr marL="294005" indent="-285750">
              <a:buFont typeface="Wingdings" panose="05000000000000000000" pitchFamily="2" charset="2"/>
              <a:buChar char="n"/>
              <a:tabLst>
                <a:tab pos="271145" algn="l"/>
              </a:tabLst>
            </a:pPr>
            <a:r>
              <a:rPr sz="2800" b="1" spc="-3" dirty="0" err="1">
                <a:latin typeface="微软雅黑" panose="020B0503020204020204" pitchFamily="34" charset="-122"/>
                <a:ea typeface="微软雅黑" panose="020B0503020204020204" pitchFamily="34" charset="-122"/>
                <a:cs typeface="新宋体" panose="02010609030101010101" charset="-122"/>
              </a:rPr>
              <a:t>什么是心理视觉冗余</a:t>
            </a:r>
            <a:r>
              <a:rPr sz="2800" b="1" spc="-3" dirty="0">
                <a:latin typeface="微软雅黑" panose="020B0503020204020204" pitchFamily="34" charset="-122"/>
                <a:ea typeface="微软雅黑" panose="020B0503020204020204" pitchFamily="34" charset="-122"/>
                <a:cs typeface="新宋体" panose="02010609030101010101" charset="-122"/>
              </a:rPr>
              <a:t>？</a:t>
            </a:r>
            <a:endParaRPr sz="2800" b="1" dirty="0">
              <a:latin typeface="微软雅黑" panose="020B0503020204020204" pitchFamily="34" charset="-122"/>
              <a:ea typeface="微软雅黑" panose="020B0503020204020204" pitchFamily="34" charset="-122"/>
              <a:cs typeface="新宋体" panose="02010609030101010101" charset="-122"/>
            </a:endParaRPr>
          </a:p>
          <a:p>
            <a:pPr marL="586740" marR="3175" indent="-285750" algn="just">
              <a:lnSpc>
                <a:spcPct val="150000"/>
              </a:lnSpc>
              <a:spcBef>
                <a:spcPts val="1070"/>
              </a:spcBef>
              <a:buFont typeface="Wingdings" panose="05000000000000000000" pitchFamily="2" charset="2"/>
              <a:buChar char="p"/>
            </a:pPr>
            <a:r>
              <a:rPr sz="2000" spc="-3" dirty="0" err="1">
                <a:latin typeface="微软雅黑" panose="020B0503020204020204" pitchFamily="34" charset="-122"/>
                <a:ea typeface="微软雅黑" panose="020B0503020204020204" pitchFamily="34" charset="-122"/>
                <a:cs typeface="新宋体" panose="02010609030101010101" charset="-122"/>
              </a:rPr>
              <a:t>人眼感觉到的图像区域亮度不仅取决于该区域的反射光，例如根据马赫带效应，在灰度值为常数的区域也能感觉到灰度值的变化</a:t>
            </a:r>
            <a:r>
              <a:rPr lang="zh-CN" altLang="en-US" sz="2000" spc="-3" dirty="0">
                <a:latin typeface="微软雅黑" panose="020B0503020204020204" pitchFamily="34" charset="-122"/>
                <a:ea typeface="微软雅黑" panose="020B0503020204020204" pitchFamily="34" charset="-122"/>
                <a:cs typeface="新宋体" panose="02010609030101010101" charset="-122"/>
              </a:rPr>
              <a:t>，这是由于眼睛对所有视觉信息感受的灵敏度不同。</a:t>
            </a:r>
            <a:endParaRPr sz="2000" dirty="0">
              <a:latin typeface="微软雅黑" panose="020B0503020204020204" pitchFamily="34" charset="-122"/>
              <a:ea typeface="微软雅黑" panose="020B0503020204020204" pitchFamily="34" charset="-122"/>
              <a:cs typeface="新宋体" panose="02010609030101010101" charset="-122"/>
            </a:endParaRPr>
          </a:p>
          <a:p>
            <a:pPr marL="586740" marR="3175" indent="-285750" algn="just">
              <a:lnSpc>
                <a:spcPct val="150000"/>
              </a:lnSpc>
              <a:spcBef>
                <a:spcPts val="1085"/>
              </a:spcBef>
              <a:buFont typeface="Wingdings" panose="05000000000000000000" pitchFamily="2" charset="2"/>
              <a:buChar char="p"/>
            </a:pPr>
            <a:r>
              <a:rPr sz="2000" spc="-3" dirty="0" err="1">
                <a:latin typeface="微软雅黑" panose="020B0503020204020204" pitchFamily="34" charset="-122"/>
                <a:ea typeface="微软雅黑" panose="020B0503020204020204" pitchFamily="34" charset="-122"/>
                <a:cs typeface="新宋体" panose="02010609030101010101" charset="-122"/>
              </a:rPr>
              <a:t>在正常视觉处理过程中各种信息的相对重要程度不同</a:t>
            </a:r>
            <a:r>
              <a:rPr lang="zh-CN" altLang="en-US" sz="2000" spc="-3" dirty="0">
                <a:latin typeface="微软雅黑" panose="020B0503020204020204" pitchFamily="34" charset="-122"/>
                <a:ea typeface="微软雅黑" panose="020B0503020204020204" pitchFamily="34" charset="-122"/>
                <a:cs typeface="新宋体" panose="02010609030101010101" charset="-122"/>
              </a:rPr>
              <a:t>，有些信息在通常的视觉过程中与另外一些信息相比并不那么重要，这些信息被认为是心理视觉冗余的，</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需要被删除。</a:t>
            </a:r>
            <a:endParaRPr sz="2000" dirty="0">
              <a:latin typeface="微软雅黑" panose="020B0503020204020204" pitchFamily="34" charset="-122"/>
              <a:ea typeface="微软雅黑" panose="020B0503020204020204" pitchFamily="34" charset="-122"/>
              <a:cs typeface="新宋体" panose="02010609030101010101" charset="-122"/>
            </a:endParaRPr>
          </a:p>
          <a:p>
            <a:pPr marL="586740" marR="3175" indent="-285750" algn="just">
              <a:lnSpc>
                <a:spcPct val="150000"/>
              </a:lnSpc>
              <a:spcBef>
                <a:spcPts val="1080"/>
              </a:spcBef>
              <a:buFont typeface="Wingdings" panose="05000000000000000000" pitchFamily="2" charset="2"/>
              <a:buChar char="p"/>
            </a:pPr>
            <a:r>
              <a:rPr sz="2000" b="1" spc="-3" dirty="0" err="1">
                <a:solidFill>
                  <a:srgbClr val="C00000"/>
                </a:solidFill>
                <a:latin typeface="微软雅黑" panose="020B0503020204020204" pitchFamily="34" charset="-122"/>
                <a:ea typeface="微软雅黑" panose="020B0503020204020204" pitchFamily="34" charset="-122"/>
                <a:cs typeface="新宋体" panose="02010609030101010101" charset="-122"/>
              </a:rPr>
              <a:t>去除这些信息并不会明显降低图像质量</a:t>
            </a:r>
            <a:r>
              <a:rPr lang="zh-CN" altLang="en-US" sz="2000"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a:t>
            </a:r>
            <a:endParaRPr sz="2000" b="1" dirty="0">
              <a:solidFill>
                <a:srgbClr val="C00000"/>
              </a:solidFill>
              <a:latin typeface="微软雅黑" panose="020B0503020204020204" pitchFamily="34" charset="-122"/>
              <a:ea typeface="微软雅黑" panose="020B0503020204020204" pitchFamily="34" charset="-122"/>
              <a:cs typeface="新宋体" panose="02010609030101010101" charset="-122"/>
            </a:endParaRPr>
          </a:p>
        </p:txBody>
      </p:sp>
      <p:sp>
        <p:nvSpPr>
          <p:cNvPr id="6" name="object 6"/>
          <p:cNvSpPr txBox="1">
            <a:spLocks noGrp="1"/>
          </p:cNvSpPr>
          <p:nvPr>
            <p:ph type="title"/>
          </p:nvPr>
        </p:nvSpPr>
        <p:spPr>
          <a:prstGeom prst="rect">
            <a:avLst/>
          </a:prstGeom>
        </p:spPr>
        <p:txBody>
          <a:bodyPr vert="horz" wrap="square" lIns="0" tIns="250211" rIns="0" bIns="0" rtlCol="0" anchor="ctr">
            <a:spAutoFit/>
          </a:bodyPr>
          <a:lstStyle/>
          <a:p>
            <a:pPr marL="53975">
              <a:lnSpc>
                <a:spcPts val="2340"/>
              </a:lnSpc>
            </a:pPr>
            <a:r>
              <a:rPr spc="-10" dirty="0">
                <a:latin typeface="新宋体" panose="02010609030101010101" charset="-122"/>
                <a:cs typeface="新宋体" panose="02010609030101010101" charset="-122"/>
              </a:rPr>
              <a:t>心理视觉冗余</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12098" y="977318"/>
            <a:ext cx="9809766" cy="1272528"/>
          </a:xfrm>
          <a:prstGeom prst="rect">
            <a:avLst/>
          </a:prstGeom>
        </p:spPr>
        <p:txBody>
          <a:bodyPr vert="horz" wrap="square" lIns="0" tIns="0" rIns="0" bIns="0" rtlCol="0">
            <a:spAutoFit/>
          </a:bodyPr>
          <a:lstStyle/>
          <a:p>
            <a:pPr marL="294005" indent="-285750">
              <a:buFont typeface="Wingdings" panose="05000000000000000000" pitchFamily="2" charset="2"/>
              <a:buChar char="p"/>
              <a:tabLst>
                <a:tab pos="271145" algn="l"/>
              </a:tabLst>
            </a:pPr>
            <a:r>
              <a:rPr sz="2800" b="1" spc="-3" dirty="0" err="1">
                <a:latin typeface="微软雅黑" panose="020B0503020204020204" pitchFamily="34" charset="-122"/>
                <a:ea typeface="微软雅黑" panose="020B0503020204020204" pitchFamily="34" charset="-122"/>
                <a:cs typeface="新宋体" panose="02010609030101010101" charset="-122"/>
              </a:rPr>
              <a:t>什么是心理视觉冗余</a:t>
            </a:r>
            <a:r>
              <a:rPr sz="2800" b="1" spc="-3" dirty="0">
                <a:latin typeface="微软雅黑" panose="020B0503020204020204" pitchFamily="34" charset="-122"/>
                <a:ea typeface="微软雅黑" panose="020B0503020204020204" pitchFamily="34" charset="-122"/>
                <a:cs typeface="新宋体" panose="02010609030101010101" charset="-122"/>
              </a:rPr>
              <a:t>？</a:t>
            </a:r>
            <a:endParaRPr sz="2800" b="1" dirty="0">
              <a:latin typeface="微软雅黑" panose="020B0503020204020204" pitchFamily="34" charset="-122"/>
              <a:ea typeface="微软雅黑" panose="020B0503020204020204" pitchFamily="34" charset="-122"/>
              <a:cs typeface="新宋体" panose="02010609030101010101" charset="-122"/>
            </a:endParaRPr>
          </a:p>
          <a:p>
            <a:pPr marL="587375" marR="3175" indent="-285750">
              <a:lnSpc>
                <a:spcPct val="102000"/>
              </a:lnSpc>
              <a:spcBef>
                <a:spcPts val="1290"/>
              </a:spcBef>
              <a:buFont typeface="Wingdings" panose="05000000000000000000" pitchFamily="2" charset="2"/>
              <a:buChar char="p"/>
              <a:tabLst>
                <a:tab pos="543560" algn="l"/>
              </a:tabLst>
            </a:pPr>
            <a:r>
              <a:rPr spc="-3" dirty="0" err="1">
                <a:latin typeface="微软雅黑" panose="020B0503020204020204" pitchFamily="34" charset="-122"/>
                <a:ea typeface="微软雅黑" panose="020B0503020204020204" pitchFamily="34" charset="-122"/>
                <a:cs typeface="新宋体" panose="02010609030101010101" charset="-122"/>
              </a:rPr>
              <a:t>由于消除心理视觉冗余数据会导致一定量信息的丢</a:t>
            </a:r>
            <a:r>
              <a:rPr dirty="0" err="1">
                <a:latin typeface="微软雅黑" panose="020B0503020204020204" pitchFamily="34" charset="-122"/>
                <a:ea typeface="微软雅黑" panose="020B0503020204020204" pitchFamily="34" charset="-122"/>
                <a:cs typeface="新宋体" panose="02010609030101010101" charset="-122"/>
              </a:rPr>
              <a:t>失，所以这一过程通常称为</a:t>
            </a:r>
            <a:r>
              <a:rPr b="1" dirty="0" err="1">
                <a:solidFill>
                  <a:srgbClr val="C00000"/>
                </a:solidFill>
                <a:latin typeface="微软雅黑" panose="020B0503020204020204" pitchFamily="34" charset="-122"/>
                <a:ea typeface="微软雅黑" panose="020B0503020204020204" pitchFamily="34" charset="-122"/>
                <a:cs typeface="新宋体" panose="02010609030101010101" charset="-122"/>
              </a:rPr>
              <a:t>量化</a:t>
            </a:r>
            <a:r>
              <a:rPr lang="zh-CN" altLang="en-US" dirty="0">
                <a:latin typeface="微软雅黑" panose="020B0503020204020204" pitchFamily="34" charset="-122"/>
                <a:ea typeface="微软雅黑" panose="020B0503020204020204" pitchFamily="34" charset="-122"/>
                <a:cs typeface="新宋体" panose="02010609030101010101" charset="-122"/>
              </a:rPr>
              <a:t>。</a:t>
            </a:r>
            <a:endParaRPr dirty="0">
              <a:latin typeface="微软雅黑" panose="020B0503020204020204" pitchFamily="34" charset="-122"/>
              <a:ea typeface="微软雅黑" panose="020B0503020204020204" pitchFamily="34" charset="-122"/>
              <a:cs typeface="新宋体" panose="02010609030101010101" charset="-122"/>
            </a:endParaRPr>
          </a:p>
          <a:p>
            <a:pPr marL="473075" marR="38735" indent="-171450">
              <a:spcBef>
                <a:spcPts val="915"/>
              </a:spcBef>
              <a:buFont typeface="Wingdings" panose="05000000000000000000" pitchFamily="2" charset="2"/>
              <a:buChar char="p"/>
              <a:tabLst>
                <a:tab pos="507365" algn="l"/>
              </a:tabLst>
            </a:pPr>
            <a:r>
              <a:rPr lang="en-US" spc="-3" dirty="0">
                <a:latin typeface="微软雅黑" panose="020B0503020204020204" pitchFamily="34" charset="-122"/>
                <a:ea typeface="微软雅黑" panose="020B0503020204020204" pitchFamily="34" charset="-122"/>
                <a:cs typeface="新宋体" panose="02010609030101010101" charset="-122"/>
              </a:rPr>
              <a:t> </a:t>
            </a:r>
            <a:r>
              <a:rPr spc="-3" dirty="0" err="1">
                <a:latin typeface="微软雅黑" panose="020B0503020204020204" pitchFamily="34" charset="-122"/>
                <a:ea typeface="微软雅黑" panose="020B0503020204020204" pitchFamily="34" charset="-122"/>
                <a:cs typeface="新宋体" panose="02010609030101010101" charset="-122"/>
              </a:rPr>
              <a:t>心理视觉冗余压缩是</a:t>
            </a:r>
            <a:r>
              <a:rPr b="1" spc="-3" dirty="0" err="1">
                <a:solidFill>
                  <a:srgbClr val="C00000"/>
                </a:solidFill>
                <a:latin typeface="微软雅黑" panose="020B0503020204020204" pitchFamily="34" charset="-122"/>
                <a:ea typeface="微软雅黑" panose="020B0503020204020204" pitchFamily="34" charset="-122"/>
                <a:cs typeface="新宋体" panose="02010609030101010101" charset="-122"/>
              </a:rPr>
              <a:t>不可恢复的</a:t>
            </a:r>
            <a:r>
              <a:rPr spc="-3" dirty="0" err="1">
                <a:latin typeface="微软雅黑" panose="020B0503020204020204" pitchFamily="34" charset="-122"/>
                <a:ea typeface="微软雅黑" panose="020B0503020204020204" pitchFamily="34" charset="-122"/>
                <a:cs typeface="新宋体" panose="02010609030101010101" charset="-122"/>
              </a:rPr>
              <a:t>，量化的结果导致了数据</a:t>
            </a:r>
            <a:r>
              <a:rPr b="1" spc="-3" dirty="0" err="1">
                <a:solidFill>
                  <a:srgbClr val="C00000"/>
                </a:solidFill>
                <a:latin typeface="微软雅黑" panose="020B0503020204020204" pitchFamily="34" charset="-122"/>
                <a:ea typeface="微软雅黑" panose="020B0503020204020204" pitchFamily="34" charset="-122"/>
                <a:cs typeface="新宋体" panose="02010609030101010101" charset="-122"/>
              </a:rPr>
              <a:t>有损压缩</a:t>
            </a:r>
            <a:r>
              <a:rPr lang="zh-CN" altLang="en-US" spc="-3" dirty="0">
                <a:latin typeface="微软雅黑" panose="020B0503020204020204" pitchFamily="34" charset="-122"/>
                <a:ea typeface="微软雅黑" panose="020B0503020204020204" pitchFamily="34" charset="-122"/>
                <a:cs typeface="新宋体" panose="02010609030101010101" charset="-122"/>
              </a:rPr>
              <a:t>。</a:t>
            </a:r>
            <a:endParaRPr dirty="0">
              <a:latin typeface="微软雅黑" panose="020B0503020204020204" pitchFamily="34" charset="-122"/>
              <a:ea typeface="微软雅黑" panose="020B0503020204020204" pitchFamily="34" charset="-122"/>
              <a:cs typeface="新宋体" panose="02010609030101010101" charset="-122"/>
            </a:endParaRPr>
          </a:p>
        </p:txBody>
      </p:sp>
      <p:sp>
        <p:nvSpPr>
          <p:cNvPr id="6" name="object 6"/>
          <p:cNvSpPr txBox="1">
            <a:spLocks noGrp="1"/>
          </p:cNvSpPr>
          <p:nvPr>
            <p:ph type="title"/>
          </p:nvPr>
        </p:nvSpPr>
        <p:spPr>
          <a:prstGeom prst="rect">
            <a:avLst/>
          </a:prstGeom>
        </p:spPr>
        <p:txBody>
          <a:bodyPr vert="horz" wrap="square" lIns="0" tIns="250211" rIns="0" bIns="0" rtlCol="0" anchor="ctr">
            <a:spAutoFit/>
          </a:bodyPr>
          <a:lstStyle/>
          <a:p>
            <a:pPr marL="53975">
              <a:lnSpc>
                <a:spcPts val="2340"/>
              </a:lnSpc>
            </a:pPr>
            <a:r>
              <a:rPr spc="-10" dirty="0">
                <a:latin typeface="新宋体" panose="02010609030101010101" charset="-122"/>
                <a:cs typeface="新宋体" panose="02010609030101010101" charset="-122"/>
              </a:rPr>
              <a:t>心理视觉冗余</a:t>
            </a:r>
          </a:p>
        </p:txBody>
      </p:sp>
      <p:pic>
        <p:nvPicPr>
          <p:cNvPr id="13" name="Picture 2" descr="C:\Documents and Settings\Administrator\Desktop\temp\img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826" y="2409826"/>
            <a:ext cx="31019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Documents and Settings\Administrator\Desktop\temp\img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7826" y="4713288"/>
            <a:ext cx="3101975"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C:\Documents and Settings\Administrator\Desktop\temp\img1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4426" y="2409826"/>
            <a:ext cx="31019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4"/>
          <p:cNvSpPr txBox="1">
            <a:spLocks noChangeArrowheads="1"/>
          </p:cNvSpPr>
          <p:nvPr/>
        </p:nvSpPr>
        <p:spPr bwMode="auto">
          <a:xfrm>
            <a:off x="3236913" y="2398713"/>
            <a:ext cx="19669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algn="ctr">
              <a:spcBef>
                <a:spcPts val="590"/>
              </a:spcBef>
              <a:buClr>
                <a:srgbClr val="CC3300"/>
              </a:buClr>
            </a:pPr>
            <a:r>
              <a:rPr lang="en-US" altLang="zh-CN" sz="1600" b="1">
                <a:solidFill>
                  <a:schemeClr val="bg1"/>
                </a:solidFill>
              </a:rPr>
              <a:t>420x280 JPEG  107,898 bytes</a:t>
            </a:r>
            <a:endParaRPr lang="en-US" altLang="zh-CN" sz="1600" b="1">
              <a:solidFill>
                <a:schemeClr val="bg1"/>
              </a:solidFill>
              <a:latin typeface="Arial" panose="020B0604020202020204" pitchFamily="34" charset="0"/>
            </a:endParaRPr>
          </a:p>
        </p:txBody>
      </p:sp>
      <p:sp>
        <p:nvSpPr>
          <p:cNvPr id="17" name="Text Box 4"/>
          <p:cNvSpPr txBox="1">
            <a:spLocks noChangeArrowheads="1"/>
          </p:cNvSpPr>
          <p:nvPr/>
        </p:nvSpPr>
        <p:spPr bwMode="auto">
          <a:xfrm>
            <a:off x="7675564" y="2398713"/>
            <a:ext cx="184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a:spcBef>
                <a:spcPts val="590"/>
              </a:spcBef>
              <a:buClr>
                <a:srgbClr val="CC3300"/>
              </a:buClr>
            </a:pPr>
            <a:r>
              <a:rPr lang="en-US" altLang="zh-CN" sz="1600" b="1">
                <a:solidFill>
                  <a:schemeClr val="bg1"/>
                </a:solidFill>
              </a:rPr>
              <a:t>420x280 JPEG  9,235 bytes</a:t>
            </a:r>
            <a:endParaRPr lang="en-US" altLang="zh-CN" sz="1600" b="1">
              <a:solidFill>
                <a:schemeClr val="bg1"/>
              </a:solidFill>
              <a:latin typeface="Arial" panose="020B0604020202020204" pitchFamily="34" charset="0"/>
            </a:endParaRPr>
          </a:p>
        </p:txBody>
      </p:sp>
      <p:sp>
        <p:nvSpPr>
          <p:cNvPr id="18" name="Text Box 4"/>
          <p:cNvSpPr txBox="1">
            <a:spLocks noChangeArrowheads="1"/>
          </p:cNvSpPr>
          <p:nvPr/>
        </p:nvSpPr>
        <p:spPr bwMode="auto">
          <a:xfrm>
            <a:off x="7651751" y="4651375"/>
            <a:ext cx="1820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a:spcBef>
                <a:spcPts val="590"/>
              </a:spcBef>
              <a:buClr>
                <a:srgbClr val="CC3300"/>
              </a:buClr>
            </a:pPr>
            <a:r>
              <a:rPr lang="en-US" altLang="zh-CN" sz="1600" b="1">
                <a:solidFill>
                  <a:schemeClr val="bg1"/>
                </a:solidFill>
              </a:rPr>
              <a:t>420x280 JPEG 4,475 bytes</a:t>
            </a:r>
            <a:endParaRPr lang="en-US" altLang="zh-CN" sz="1600" b="1">
              <a:solidFill>
                <a:schemeClr val="bg1"/>
              </a:solidFill>
              <a:latin typeface="Arial" panose="020B0604020202020204" pitchFamily="34" charset="0"/>
            </a:endParaRPr>
          </a:p>
        </p:txBody>
      </p:sp>
      <p:pic>
        <p:nvPicPr>
          <p:cNvPr id="19" name="Picture 6" descr="C:\Documents and Settings\Administrator\Desktop\temp\img3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4426" y="4713288"/>
            <a:ext cx="3101975"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4"/>
          <p:cNvSpPr txBox="1">
            <a:spLocks noChangeArrowheads="1"/>
          </p:cNvSpPr>
          <p:nvPr/>
        </p:nvSpPr>
        <p:spPr bwMode="auto">
          <a:xfrm>
            <a:off x="3332164" y="4651375"/>
            <a:ext cx="1819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a:spcBef>
                <a:spcPts val="590"/>
              </a:spcBef>
              <a:buClr>
                <a:srgbClr val="CC3300"/>
              </a:buClr>
            </a:pPr>
            <a:r>
              <a:rPr lang="en-US" altLang="zh-CN" sz="1600" b="1">
                <a:solidFill>
                  <a:schemeClr val="bg1"/>
                </a:solidFill>
              </a:rPr>
              <a:t>420x280 JPEG 7,154 bytes</a:t>
            </a:r>
            <a:endParaRPr lang="en-US" altLang="zh-CN" sz="1600" b="1">
              <a:solidFill>
                <a:schemeClr val="bg1"/>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12098" y="977318"/>
            <a:ext cx="9809766" cy="1566904"/>
          </a:xfrm>
          <a:prstGeom prst="rect">
            <a:avLst/>
          </a:prstGeom>
        </p:spPr>
        <p:txBody>
          <a:bodyPr vert="horz" wrap="square" lIns="0" tIns="0" rIns="0" bIns="0" rtlCol="0">
            <a:spAutoFit/>
          </a:bodyPr>
          <a:lstStyle/>
          <a:p>
            <a:pPr marL="294005" indent="-285750">
              <a:buFont typeface="Wingdings" panose="05000000000000000000" pitchFamily="2" charset="2"/>
              <a:buChar char="p"/>
              <a:tabLst>
                <a:tab pos="271145" algn="l"/>
              </a:tabLst>
            </a:pPr>
            <a:r>
              <a:rPr lang="zh-CN" altLang="en-US" sz="2400" b="1" spc="-3" dirty="0">
                <a:latin typeface="微软雅黑" panose="020B0503020204020204" pitchFamily="34" charset="-122"/>
                <a:ea typeface="微软雅黑" panose="020B0503020204020204" pitchFamily="34" charset="-122"/>
              </a:rPr>
              <a:t>量化</a:t>
            </a:r>
            <a:endParaRPr lang="en-US" altLang="zh-CN" sz="2800" b="1" spc="-3" dirty="0">
              <a:latin typeface="微软雅黑" panose="020B0503020204020204" pitchFamily="34" charset="-122"/>
              <a:ea typeface="微软雅黑" panose="020B0503020204020204" pitchFamily="34" charset="-122"/>
            </a:endParaRPr>
          </a:p>
          <a:p>
            <a:pPr marL="751205" lvl="1" indent="-285750">
              <a:lnSpc>
                <a:spcPct val="150000"/>
              </a:lnSpc>
              <a:buFont typeface="Wingdings" panose="05000000000000000000" pitchFamily="2" charset="2"/>
              <a:buChar char="p"/>
              <a:tabLst>
                <a:tab pos="271145" algn="l"/>
              </a:tabLst>
            </a:pPr>
            <a:r>
              <a:rPr lang="zh-CN" altLang="en-US" spc="-3" dirty="0">
                <a:latin typeface="微软雅黑" panose="020B0503020204020204" pitchFamily="34" charset="-122"/>
                <a:ea typeface="微软雅黑" panose="020B0503020204020204" pitchFamily="34" charset="-122"/>
              </a:rPr>
              <a:t>减少数据量的最简单的办法是将图像量化成较少的灰度级，通过减少图像的灰度级来实现图像的压缩</a:t>
            </a:r>
            <a:endParaRPr lang="en-US" altLang="zh-CN" spc="-3" dirty="0">
              <a:latin typeface="微软雅黑" panose="020B0503020204020204" pitchFamily="34" charset="-122"/>
              <a:ea typeface="微软雅黑" panose="020B0503020204020204" pitchFamily="34" charset="-122"/>
            </a:endParaRPr>
          </a:p>
          <a:p>
            <a:pPr marL="751205" lvl="1" indent="-285750">
              <a:lnSpc>
                <a:spcPct val="150000"/>
              </a:lnSpc>
              <a:buFont typeface="Wingdings" panose="05000000000000000000" pitchFamily="2" charset="2"/>
              <a:buChar char="p"/>
              <a:tabLst>
                <a:tab pos="271145" algn="l"/>
              </a:tabLst>
            </a:pPr>
            <a:r>
              <a:rPr lang="zh-CN" altLang="en-US" spc="-3" dirty="0">
                <a:latin typeface="微软雅黑" panose="020B0503020204020204" pitchFamily="34" charset="-122"/>
                <a:ea typeface="微软雅黑" panose="020B0503020204020204" pitchFamily="34" charset="-122"/>
              </a:rPr>
              <a:t>这种量化是不可逆的，因而解码时图像有损失。</a:t>
            </a:r>
          </a:p>
        </p:txBody>
      </p:sp>
      <p:sp>
        <p:nvSpPr>
          <p:cNvPr id="6" name="object 6"/>
          <p:cNvSpPr txBox="1">
            <a:spLocks noGrp="1"/>
          </p:cNvSpPr>
          <p:nvPr>
            <p:ph type="title"/>
          </p:nvPr>
        </p:nvSpPr>
        <p:spPr>
          <a:prstGeom prst="rect">
            <a:avLst/>
          </a:prstGeom>
        </p:spPr>
        <p:txBody>
          <a:bodyPr vert="horz" wrap="square" lIns="0" tIns="250211" rIns="0" bIns="0" rtlCol="0" anchor="ctr">
            <a:spAutoFit/>
          </a:bodyPr>
          <a:lstStyle/>
          <a:p>
            <a:pPr marL="53975">
              <a:lnSpc>
                <a:spcPts val="2340"/>
              </a:lnSpc>
            </a:pPr>
            <a:r>
              <a:rPr spc="-10" dirty="0">
                <a:latin typeface="新宋体" panose="02010609030101010101" charset="-122"/>
                <a:cs typeface="新宋体" panose="02010609030101010101" charset="-122"/>
              </a:rPr>
              <a:t>心理视觉冗余</a:t>
            </a:r>
          </a:p>
        </p:txBody>
      </p:sp>
      <p:pic>
        <p:nvPicPr>
          <p:cNvPr id="3994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5498" y="3116487"/>
            <a:ext cx="4940850" cy="276419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263640" y="4313779"/>
            <a:ext cx="3587321"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如果输入时</a:t>
            </a:r>
            <a:r>
              <a:rPr lang="en-US" altLang="zh-CN" dirty="0">
                <a:latin typeface="微软雅黑" panose="020B0503020204020204" pitchFamily="34" charset="-122"/>
                <a:ea typeface="微软雅黑" panose="020B0503020204020204" pitchFamily="34" charset="-122"/>
              </a:rPr>
              <a:t>256</a:t>
            </a:r>
            <a:r>
              <a:rPr lang="zh-CN" altLang="en-US" dirty="0">
                <a:latin typeface="微软雅黑" panose="020B0503020204020204" pitchFamily="34" charset="-122"/>
                <a:ea typeface="微软雅黑" panose="020B0503020204020204" pitchFamily="34" charset="-122"/>
              </a:rPr>
              <a:t>个灰度级，对灰度级量化后输出，只剩下</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个层次，数据量被大大减少。</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图像压缩系统</a:t>
            </a:r>
          </a:p>
        </p:txBody>
      </p:sp>
      <p:pic>
        <p:nvPicPr>
          <p:cNvPr id="8" name="图片 7"/>
          <p:cNvPicPr>
            <a:picLocks noChangeAspect="1"/>
          </p:cNvPicPr>
          <p:nvPr/>
        </p:nvPicPr>
        <p:blipFill>
          <a:blip r:embed="rId3"/>
          <a:stretch>
            <a:fillRect/>
          </a:stretch>
        </p:blipFill>
        <p:spPr>
          <a:xfrm>
            <a:off x="6391275" y="3823996"/>
            <a:ext cx="5481070" cy="2424319"/>
          </a:xfrm>
          <a:prstGeom prst="rect">
            <a:avLst/>
          </a:prstGeom>
        </p:spPr>
      </p:pic>
      <p:sp>
        <p:nvSpPr>
          <p:cNvPr id="6" name="文本框 5"/>
          <p:cNvSpPr txBox="1"/>
          <p:nvPr/>
        </p:nvSpPr>
        <p:spPr>
          <a:xfrm>
            <a:off x="7376545" y="6219392"/>
            <a:ext cx="609734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一个通用图像压缩系统的功能方框图 </a:t>
            </a:r>
          </a:p>
        </p:txBody>
      </p:sp>
      <p:sp>
        <p:nvSpPr>
          <p:cNvPr id="9" name="文本框 8"/>
          <p:cNvSpPr txBox="1"/>
          <p:nvPr/>
        </p:nvSpPr>
        <p:spPr>
          <a:xfrm>
            <a:off x="532471" y="1025725"/>
            <a:ext cx="8235747" cy="3785652"/>
          </a:xfrm>
          <a:prstGeom prst="rect">
            <a:avLst/>
          </a:prstGeom>
          <a:noFill/>
        </p:spPr>
        <p:txBody>
          <a:bodyPr wrap="square">
            <a:spAutoFit/>
          </a:bodyPr>
          <a:lstStyle/>
          <a:p>
            <a:pPr marL="285750" indent="-285750">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图像压缩系统由两个截然不同的结构块组成的：</a:t>
            </a:r>
            <a:r>
              <a:rPr lang="zh-CN" altLang="en-US" sz="2000" b="1" dirty="0">
                <a:solidFill>
                  <a:srgbClr val="C00000"/>
                </a:solidFill>
                <a:latin typeface="微软雅黑" panose="020B0503020204020204" pitchFamily="34" charset="-122"/>
                <a:ea typeface="微软雅黑" panose="020B0503020204020204" pitchFamily="34" charset="-122"/>
              </a:rPr>
              <a:t>编码器</a:t>
            </a:r>
            <a:r>
              <a:rPr lang="zh-CN" altLang="en-US" sz="2000" b="1" dirty="0">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解码器</a:t>
            </a:r>
            <a:r>
              <a:rPr lang="zh-CN" altLang="en-US" sz="2000" b="1" dirty="0">
                <a:latin typeface="微软雅黑" panose="020B0503020204020204" pitchFamily="34" charset="-122"/>
                <a:ea typeface="微软雅黑" panose="020B0503020204020204" pitchFamily="34" charset="-122"/>
              </a:rPr>
              <a:t>。</a:t>
            </a:r>
          </a:p>
          <a:p>
            <a:endParaRPr lang="en-US" altLang="zh-CN" sz="20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编码器</a:t>
            </a:r>
            <a:endParaRPr lang="en-US" altLang="zh-CN" sz="2000" b="1"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映射器</a:t>
            </a:r>
            <a:r>
              <a:rPr lang="zh-CN" altLang="en-US" sz="2000" dirty="0">
                <a:latin typeface="微软雅黑" panose="020B0503020204020204" pitchFamily="34" charset="-122"/>
                <a:ea typeface="微软雅黑" panose="020B0503020204020204" pitchFamily="34" charset="-122"/>
              </a:rPr>
              <a:t>：降低（像素冗余）空间和时间冗余</a:t>
            </a:r>
            <a:r>
              <a:rPr lang="zh-CN" altLang="en-US" sz="2000" b="1" dirty="0">
                <a:solidFill>
                  <a:srgbClr val="C00000"/>
                </a:solidFill>
                <a:latin typeface="微软雅黑" panose="020B0503020204020204" pitchFamily="34" charset="-122"/>
                <a:ea typeface="微软雅黑" panose="020B0503020204020204" pitchFamily="34" charset="-122"/>
              </a:rPr>
              <a:t>（可逆）</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量化器</a:t>
            </a:r>
            <a:r>
              <a:rPr lang="zh-CN" altLang="en-US" sz="2000" dirty="0">
                <a:latin typeface="微软雅黑" panose="020B0503020204020204" pitchFamily="34" charset="-122"/>
                <a:ea typeface="微软雅黑" panose="020B0503020204020204" pitchFamily="34" charset="-122"/>
              </a:rPr>
              <a:t>：减少视觉心理冗余（不可逆）</a:t>
            </a:r>
            <a:endParaRPr lang="en-US" altLang="zh-CN" sz="2000"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符号编码器</a:t>
            </a:r>
            <a:r>
              <a:rPr lang="zh-CN" altLang="en-US" sz="2000" dirty="0">
                <a:latin typeface="微软雅黑" panose="020B0503020204020204" pitchFamily="34" charset="-122"/>
                <a:ea typeface="微软雅黑" panose="020B0503020204020204" pitchFamily="34" charset="-122"/>
              </a:rPr>
              <a:t>：减少编码冗余，如使用哈夫曼编码</a:t>
            </a:r>
            <a:endParaRPr lang="en-US" altLang="zh-CN" sz="2000"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并不是每个图像压缩系统都必须包含这</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种操作，如</a:t>
            </a:r>
            <a:r>
              <a:rPr lang="zh-CN" altLang="en-US" sz="2000" b="1" dirty="0">
                <a:solidFill>
                  <a:srgbClr val="C00000"/>
                </a:solidFill>
                <a:latin typeface="微软雅黑" panose="020B0503020204020204" pitchFamily="34" charset="-122"/>
                <a:ea typeface="微软雅黑" panose="020B0503020204020204" pitchFamily="34" charset="-122"/>
              </a:rPr>
              <a:t>进行无误差压缩时，必须去掉量化器</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解码器</a:t>
            </a:r>
            <a:endParaRPr lang="en-US" altLang="zh-CN" sz="2000" b="1"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符号解码器：</a:t>
            </a:r>
            <a:r>
              <a:rPr lang="zh-CN" altLang="en-US" sz="2000" dirty="0">
                <a:latin typeface="微软雅黑" panose="020B0503020204020204" pitchFamily="34" charset="-122"/>
                <a:ea typeface="微软雅黑" panose="020B0503020204020204" pitchFamily="34" charset="-122"/>
              </a:rPr>
              <a:t>进行编码的逆操作</a:t>
            </a:r>
            <a:endParaRPr lang="en-US" altLang="zh-CN" sz="2000"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反向映射器：</a:t>
            </a:r>
            <a:r>
              <a:rPr lang="zh-CN" altLang="en-US" sz="2000" dirty="0">
                <a:latin typeface="微软雅黑" panose="020B0503020204020204" pitchFamily="34" charset="-122"/>
                <a:ea typeface="微软雅黑" panose="020B0503020204020204" pitchFamily="34" charset="-122"/>
              </a:rPr>
              <a:t>进行转换器的逆操作</a:t>
            </a:r>
            <a:endParaRPr lang="en-US" altLang="zh-CN" sz="2000"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r>
              <a:rPr lang="zh-CN" altLang="en-US" sz="2000" spc="-3" dirty="0">
                <a:solidFill>
                  <a:srgbClr val="EE2B0A"/>
                </a:solidFill>
                <a:latin typeface="微软雅黑" panose="020B0503020204020204" pitchFamily="34" charset="-122"/>
                <a:ea typeface="微软雅黑" panose="020B0503020204020204" pitchFamily="34" charset="-122"/>
                <a:cs typeface="新宋体" panose="02010609030101010101" charset="-122"/>
              </a:rPr>
              <a:t>为什么没有反向量化器？</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图像压缩系统</a:t>
            </a:r>
          </a:p>
        </p:txBody>
      </p:sp>
      <p:pic>
        <p:nvPicPr>
          <p:cNvPr id="8" name="图片 7"/>
          <p:cNvPicPr>
            <a:picLocks noChangeAspect="1"/>
          </p:cNvPicPr>
          <p:nvPr/>
        </p:nvPicPr>
        <p:blipFill>
          <a:blip r:embed="rId3"/>
          <a:stretch>
            <a:fillRect/>
          </a:stretch>
        </p:blipFill>
        <p:spPr>
          <a:xfrm>
            <a:off x="4803742" y="951472"/>
            <a:ext cx="7179813" cy="3175686"/>
          </a:xfrm>
          <a:prstGeom prst="rect">
            <a:avLst/>
          </a:prstGeom>
        </p:spPr>
      </p:pic>
      <p:sp>
        <p:nvSpPr>
          <p:cNvPr id="6" name="文本框 5"/>
          <p:cNvSpPr txBox="1"/>
          <p:nvPr/>
        </p:nvSpPr>
        <p:spPr>
          <a:xfrm>
            <a:off x="6560999" y="4769891"/>
            <a:ext cx="609734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一个通用图像压缩系统的功能方框图 </a:t>
            </a:r>
          </a:p>
        </p:txBody>
      </p:sp>
      <mc:AlternateContent xmlns:mc="http://schemas.openxmlformats.org/markup-compatibility/2006" xmlns:a14="http://schemas.microsoft.com/office/drawing/2010/main">
        <mc:Choice Requires="a14">
          <p:sp>
            <p:nvSpPr>
              <p:cNvPr id="7" name="文本框 6"/>
              <p:cNvSpPr txBox="1"/>
              <p:nvPr/>
            </p:nvSpPr>
            <p:spPr>
              <a:xfrm>
                <a:off x="6475095" y="5386705"/>
                <a:ext cx="4115435" cy="961390"/>
              </a:xfrm>
              <a:prstGeom prst="rect">
                <a:avLst/>
              </a:prstGeom>
              <a:noFill/>
            </p:spPr>
            <p:txBody>
              <a:bodyPr wrap="square">
                <a:spAutoFit/>
              </a:bodyPr>
              <a:lstStyle/>
              <a:p>
                <a:pPr marL="12700" marR="5080" algn="l">
                  <a:lnSpc>
                    <a:spcPct val="100000"/>
                  </a:lnSpc>
                  <a:spcBef>
                    <a:spcPts val="1670"/>
                  </a:spcBef>
                </a:pPr>
                <a:r>
                  <a:rPr lang="zh-CN" altLang="en-US" sz="1800" spc="-5" dirty="0">
                    <a:latin typeface="微软雅黑" panose="020B0503020204020204" pitchFamily="34" charset="-122"/>
                    <a:ea typeface="微软雅黑" panose="020B0503020204020204" pitchFamily="34" charset="-122"/>
                    <a:cs typeface="新宋体" panose="02010609030101010101" charset="-122"/>
                  </a:rPr>
                  <a:t>压缩的</a:t>
                </a:r>
                <a:r>
                  <a:rPr lang="en-US" altLang="zh-CN" sz="1800" spc="-5" dirty="0">
                    <a:latin typeface="微软雅黑" panose="020B0503020204020204" pitchFamily="34" charset="-122"/>
                    <a:ea typeface="微软雅黑" panose="020B0503020204020204" pitchFamily="34" charset="-122"/>
                    <a:cs typeface="新宋体" panose="02010609030101010101" charset="-122"/>
                  </a:rPr>
                  <a:t>(</a:t>
                </a:r>
                <a:r>
                  <a:rPr lang="zh-CN" altLang="en-US" sz="1800" spc="-5" dirty="0">
                    <a:latin typeface="微软雅黑" panose="020B0503020204020204" pitchFamily="34" charset="-122"/>
                    <a:ea typeface="微软雅黑" panose="020B0503020204020204" pitchFamily="34" charset="-122"/>
                    <a:cs typeface="新宋体" panose="02010609030101010101" charset="-122"/>
                  </a:rPr>
                  <a:t>也就是编码后的</a:t>
                </a:r>
                <a:r>
                  <a:rPr lang="en-US" altLang="zh-CN" sz="1800" spc="-5" dirty="0">
                    <a:latin typeface="微软雅黑" panose="020B0503020204020204" pitchFamily="34" charset="-122"/>
                    <a:ea typeface="微软雅黑" panose="020B0503020204020204" pitchFamily="34" charset="-122"/>
                    <a:cs typeface="新宋体" panose="02010609030101010101" charset="-122"/>
                  </a:rPr>
                  <a:t>)</a:t>
                </a:r>
                <a:r>
                  <a:rPr lang="zh-CN" altLang="en-US" sz="1800" spc="-5" dirty="0">
                    <a:latin typeface="微软雅黑" panose="020B0503020204020204" pitchFamily="34" charset="-122"/>
                    <a:ea typeface="微软雅黑" panose="020B0503020204020204" pitchFamily="34" charset="-122"/>
                    <a:cs typeface="新宋体" panose="02010609030101010101" charset="-122"/>
                  </a:rPr>
                  <a:t>图像，把图像发送到解码器，产生重建的输出图像</a:t>
                </a:r>
                <a14:m>
                  <m:oMath xmlns:m="http://schemas.openxmlformats.org/officeDocument/2006/math">
                    <m:acc>
                      <m:accPr>
                        <m:chr m:val="̂"/>
                        <m:ctrlPr>
                          <a:rPr lang="en-US" altLang="zh-CN" i="1" spc="-5" dirty="0">
                            <a:latin typeface="Cambria Math" panose="02040503050406030204" pitchFamily="18" charset="0"/>
                            <a:ea typeface="微软雅黑" panose="020B0503020204020204" pitchFamily="34" charset="-122"/>
                            <a:cs typeface="Cambria Math" panose="02040503050406030204" pitchFamily="18" charset="0"/>
                          </a:rPr>
                        </m:ctrlPr>
                      </m:accPr>
                      <m:e>
                        <m:r>
                          <a:rPr lang="en-US" altLang="zh-CN" i="1" spc="-5" dirty="0">
                            <a:latin typeface="Cambria Math" panose="02040503050406030204" pitchFamily="18" charset="0"/>
                            <a:ea typeface="微软雅黑" panose="020B0503020204020204" pitchFamily="34" charset="-122"/>
                            <a:cs typeface="Cambria Math" panose="02040503050406030204" pitchFamily="18" charset="0"/>
                          </a:rPr>
                          <m:t>𝑓</m:t>
                        </m:r>
                      </m:e>
                    </m:acc>
                  </m:oMath>
                </a14:m>
                <a:r>
                  <a:rPr lang="en-US" altLang="zh-CN" spc="-5" dirty="0">
                    <a:latin typeface="微软雅黑" panose="020B0503020204020204" pitchFamily="34" charset="-122"/>
                    <a:ea typeface="微软雅黑" panose="020B0503020204020204" pitchFamily="34" charset="-122"/>
                    <a:cs typeface="新宋体" panose="02010609030101010101" charset="-122"/>
                    <a:sym typeface="+mn-ea"/>
                  </a:rPr>
                  <a:t>(x</a:t>
                </a:r>
                <a:r>
                  <a:rPr lang="en-US" altLang="zh-CN" spc="-5" dirty="0" err="1">
                    <a:latin typeface="微软雅黑" panose="020B0503020204020204" pitchFamily="34" charset="-122"/>
                    <a:ea typeface="微软雅黑" panose="020B0503020204020204" pitchFamily="34" charset="-122"/>
                    <a:cs typeface="新宋体" panose="02010609030101010101" charset="-122"/>
                    <a:sym typeface="+mn-ea"/>
                  </a:rPr>
                  <a:t>,y</a:t>
                </a:r>
                <a:r>
                  <a:rPr lang="en-US" altLang="zh-CN" spc="-5" dirty="0">
                    <a:latin typeface="微软雅黑" panose="020B0503020204020204" pitchFamily="34" charset="-122"/>
                    <a:ea typeface="微软雅黑" panose="020B0503020204020204" pitchFamily="34" charset="-122"/>
                    <a:cs typeface="新宋体" panose="02010609030101010101" charset="-122"/>
                    <a:sym typeface="+mn-ea"/>
                  </a:rPr>
                  <a:t>)</a:t>
                </a:r>
                <a:r>
                  <a:rPr lang="en-US" altLang="zh-CN" sz="1800" spc="-5" dirty="0">
                    <a:latin typeface="微软雅黑" panose="020B0503020204020204" pitchFamily="34" charset="-122"/>
                    <a:ea typeface="微软雅黑" panose="020B0503020204020204" pitchFamily="34" charset="-122"/>
                    <a:cs typeface="新宋体" panose="02010609030101010101" charset="-122"/>
                  </a:rPr>
                  <a:t> </a:t>
                </a:r>
                <a:r>
                  <a:rPr lang="zh-CN" altLang="en-US" sz="1800" spc="-5" dirty="0">
                    <a:latin typeface="微软雅黑" panose="020B0503020204020204" pitchFamily="34" charset="-122"/>
                    <a:ea typeface="微软雅黑" panose="020B0503020204020204" pitchFamily="34" charset="-122"/>
                    <a:cs typeface="新宋体" panose="02010609030101010101" charset="-122"/>
                  </a:rPr>
                  <a:t>。</a:t>
                </a:r>
                <a:endParaRPr lang="en-US" altLang="zh-CN" sz="1800" spc="-5" dirty="0">
                  <a:latin typeface="微软雅黑" panose="020B0503020204020204" pitchFamily="34" charset="-122"/>
                  <a:ea typeface="微软雅黑" panose="020B0503020204020204" pitchFamily="34" charset="-122"/>
                  <a:cs typeface="新宋体" panose="02010609030101010101"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6475095" y="5386705"/>
                <a:ext cx="4115435" cy="96139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64815" y="1239679"/>
                <a:ext cx="4614958" cy="3729355"/>
              </a:xfrm>
              <a:prstGeom prst="rect">
                <a:avLst/>
              </a:prstGeom>
              <a:noFill/>
            </p:spPr>
            <p:txBody>
              <a:bodyPr wrap="square">
                <a:spAutoFit/>
              </a:bodyPr>
              <a:lstStyle/>
              <a:p>
                <a:pPr marL="355600" marR="5080" indent="-342900" algn="just">
                  <a:lnSpc>
                    <a:spcPct val="100000"/>
                  </a:lnSpc>
                  <a:spcBef>
                    <a:spcPts val="1670"/>
                  </a:spcBef>
                  <a:buFont typeface="Wingdings" panose="05000000000000000000" pitchFamily="2" charset="2"/>
                  <a:buChar char="p"/>
                </a:pPr>
                <a:r>
                  <a:rPr lang="zh-CN" altLang="en-US" sz="2000" spc="-5" dirty="0">
                    <a:latin typeface="微软雅黑" panose="020B0503020204020204" pitchFamily="34" charset="-122"/>
                    <a:ea typeface="微软雅黑" panose="020B0503020204020204" pitchFamily="34" charset="-122"/>
                    <a:cs typeface="新宋体" panose="02010609030101010101" charset="-122"/>
                  </a:rPr>
                  <a:t>一般而言</a:t>
                </a:r>
                <a:r>
                  <a:rPr lang="en-US" altLang="zh-CN" sz="2000" spc="-5" dirty="0">
                    <a:latin typeface="微软雅黑" panose="020B0503020204020204" pitchFamily="34" charset="-122"/>
                    <a:ea typeface="微软雅黑" panose="020B0503020204020204" pitchFamily="34" charset="-122"/>
                    <a:cs typeface="新宋体" panose="02010609030101010101" charset="-122"/>
                  </a:rPr>
                  <a:t>, </a:t>
                </a:r>
                <a14:m>
                  <m:oMath xmlns:m="http://schemas.openxmlformats.org/officeDocument/2006/math">
                    <m:acc>
                      <m:accPr>
                        <m:chr m:val="̂"/>
                        <m:ctrlPr>
                          <a:rPr lang="en-US" altLang="zh-CN" sz="2000" i="1" spc="-5" dirty="0">
                            <a:latin typeface="Cambria Math" panose="02040503050406030204" pitchFamily="18" charset="0"/>
                            <a:ea typeface="微软雅黑" panose="020B0503020204020204" pitchFamily="34" charset="-122"/>
                            <a:cs typeface="Cambria Math" panose="02040503050406030204" pitchFamily="18" charset="0"/>
                          </a:rPr>
                        </m:ctrlPr>
                      </m:accPr>
                      <m:e>
                        <m:r>
                          <a:rPr lang="en-US" altLang="zh-CN" sz="2000" i="1" spc="-5" dirty="0">
                            <a:latin typeface="Cambria Math" panose="02040503050406030204" pitchFamily="18" charset="0"/>
                            <a:ea typeface="微软雅黑" panose="020B0503020204020204" pitchFamily="34" charset="-122"/>
                            <a:cs typeface="Cambria Math" panose="02040503050406030204" pitchFamily="18" charset="0"/>
                          </a:rPr>
                          <m:t>𝑓</m:t>
                        </m:r>
                      </m:e>
                    </m:acc>
                  </m:oMath>
                </a14:m>
                <a:r>
                  <a:rPr lang="en-US" altLang="zh-CN" sz="2000" spc="-5" dirty="0">
                    <a:latin typeface="微软雅黑" panose="020B0503020204020204" pitchFamily="34" charset="-122"/>
                    <a:ea typeface="微软雅黑" panose="020B0503020204020204" pitchFamily="34" charset="-122"/>
                    <a:cs typeface="新宋体" panose="02010609030101010101" charset="-122"/>
                    <a:sym typeface="+mn-ea"/>
                  </a:rPr>
                  <a:t>(x</a:t>
                </a:r>
                <a:r>
                  <a:rPr lang="en-US" altLang="zh-CN" sz="2000" spc="-5" dirty="0" err="1">
                    <a:latin typeface="微软雅黑" panose="020B0503020204020204" pitchFamily="34" charset="-122"/>
                    <a:ea typeface="微软雅黑" panose="020B0503020204020204" pitchFamily="34" charset="-122"/>
                    <a:cs typeface="新宋体" panose="02010609030101010101" charset="-122"/>
                    <a:sym typeface="+mn-ea"/>
                  </a:rPr>
                  <a:t>,y</a:t>
                </a:r>
                <a:r>
                  <a:rPr lang="en-US" altLang="zh-CN" sz="2000" spc="-5" dirty="0">
                    <a:latin typeface="微软雅黑" panose="020B0503020204020204" pitchFamily="34" charset="-122"/>
                    <a:ea typeface="微软雅黑" panose="020B0503020204020204" pitchFamily="34" charset="-122"/>
                    <a:cs typeface="新宋体" panose="02010609030101010101" charset="-122"/>
                    <a:sym typeface="+mn-ea"/>
                  </a:rPr>
                  <a:t>)</a:t>
                </a:r>
                <a:r>
                  <a:rPr lang="zh-CN" altLang="en-US" sz="2000" spc="-5" dirty="0">
                    <a:latin typeface="微软雅黑" panose="020B0503020204020204" pitchFamily="34" charset="-122"/>
                    <a:ea typeface="微软雅黑" panose="020B0503020204020204" pitchFamily="34" charset="-122"/>
                    <a:cs typeface="新宋体" panose="02010609030101010101" charset="-122"/>
                  </a:rPr>
                  <a:t>可能是，也可能不是</a:t>
                </a:r>
                <a:r>
                  <a:rPr lang="en-US" altLang="zh-CN" sz="2000" spc="-5" dirty="0">
                    <a:latin typeface="微软雅黑" panose="020B0503020204020204" pitchFamily="34" charset="-122"/>
                    <a:ea typeface="微软雅黑" panose="020B0503020204020204" pitchFamily="34" charset="-122"/>
                    <a:cs typeface="新宋体" panose="02010609030101010101" charset="-122"/>
                    <a:sym typeface="+mn-ea"/>
                  </a:rPr>
                  <a:t>f(</a:t>
                </a:r>
                <a:r>
                  <a:rPr lang="en-US" altLang="zh-CN" sz="2000" spc="-5" dirty="0" err="1">
                    <a:latin typeface="微软雅黑" panose="020B0503020204020204" pitchFamily="34" charset="-122"/>
                    <a:ea typeface="微软雅黑" panose="020B0503020204020204" pitchFamily="34" charset="-122"/>
                    <a:cs typeface="新宋体" panose="02010609030101010101" charset="-122"/>
                    <a:sym typeface="+mn-ea"/>
                  </a:rPr>
                  <a:t>x,y</a:t>
                </a:r>
                <a:r>
                  <a:rPr lang="en-US" altLang="zh-CN" sz="2000" spc="-5" dirty="0">
                    <a:latin typeface="微软雅黑" panose="020B0503020204020204" pitchFamily="34" charset="-122"/>
                    <a:ea typeface="微软雅黑" panose="020B0503020204020204" pitchFamily="34" charset="-122"/>
                    <a:cs typeface="新宋体" panose="02010609030101010101" charset="-122"/>
                    <a:sym typeface="+mn-ea"/>
                  </a:rPr>
                  <a:t>)</a:t>
                </a:r>
                <a:r>
                  <a:rPr lang="zh-CN" altLang="en-US" sz="2000" spc="-5" dirty="0">
                    <a:latin typeface="微软雅黑" panose="020B0503020204020204" pitchFamily="34" charset="-122"/>
                    <a:ea typeface="微软雅黑" panose="020B0503020204020204" pitchFamily="34" charset="-122"/>
                    <a:cs typeface="新宋体" panose="02010609030101010101" charset="-122"/>
                  </a:rPr>
                  <a:t>的精确表示。</a:t>
                </a:r>
                <a:endParaRPr lang="en-US" altLang="zh-CN" sz="2000" spc="-5" dirty="0">
                  <a:latin typeface="微软雅黑" panose="020B0503020204020204" pitchFamily="34" charset="-122"/>
                  <a:ea typeface="微软雅黑" panose="020B0503020204020204" pitchFamily="34" charset="-122"/>
                  <a:cs typeface="新宋体" panose="02010609030101010101" charset="-122"/>
                </a:endParaRPr>
              </a:p>
              <a:p>
                <a:pPr marL="812800" marR="5080" lvl="1" indent="-342900" algn="just">
                  <a:spcBef>
                    <a:spcPts val="1670"/>
                  </a:spcBef>
                  <a:buFont typeface="Wingdings" panose="05000000000000000000" pitchFamily="2" charset="2"/>
                  <a:buChar char="p"/>
                </a:pPr>
                <a:r>
                  <a:rPr lang="zh-CN" altLang="en-US" sz="2000" spc="-5" dirty="0">
                    <a:latin typeface="微软雅黑" panose="020B0503020204020204" pitchFamily="34" charset="-122"/>
                    <a:ea typeface="微软雅黑" panose="020B0503020204020204" pitchFamily="34" charset="-122"/>
                    <a:cs typeface="新宋体" panose="02010609030101010101" charset="-122"/>
                  </a:rPr>
                  <a:t>如果是，系统就是无误差的、信息保持的或无损的；</a:t>
                </a:r>
                <a:endParaRPr lang="en-US" altLang="zh-CN" sz="2000" spc="-5" dirty="0">
                  <a:latin typeface="微软雅黑" panose="020B0503020204020204" pitchFamily="34" charset="-122"/>
                  <a:ea typeface="微软雅黑" panose="020B0503020204020204" pitchFamily="34" charset="-122"/>
                  <a:cs typeface="新宋体" panose="02010609030101010101" charset="-122"/>
                </a:endParaRPr>
              </a:p>
              <a:p>
                <a:pPr marL="812800" marR="5080" lvl="1" indent="-342900" algn="just">
                  <a:spcBef>
                    <a:spcPts val="1670"/>
                  </a:spcBef>
                  <a:buFont typeface="Wingdings" panose="05000000000000000000" pitchFamily="2" charset="2"/>
                  <a:buChar char="p"/>
                </a:pPr>
                <a:r>
                  <a:rPr lang="zh-CN" altLang="en-US" sz="2000" spc="-5" dirty="0">
                    <a:latin typeface="微软雅黑" panose="020B0503020204020204" pitchFamily="34" charset="-122"/>
                    <a:ea typeface="微软雅黑" panose="020B0503020204020204" pitchFamily="34" charset="-122"/>
                    <a:cs typeface="新宋体" panose="02010609030101010101" charset="-122"/>
                  </a:rPr>
                  <a:t>如果不是，在重建图像中会有一部分失真。</a:t>
                </a:r>
                <a:endParaRPr lang="en-US" altLang="zh-CN" sz="2000" spc="-5" dirty="0">
                  <a:latin typeface="微软雅黑" panose="020B0503020204020204" pitchFamily="34" charset="-122"/>
                  <a:ea typeface="微软雅黑" panose="020B0503020204020204" pitchFamily="34" charset="-122"/>
                  <a:cs typeface="新宋体" panose="02010609030101010101" charset="-122"/>
                </a:endParaRPr>
              </a:p>
              <a:p>
                <a:pPr marL="355600" marR="5080" indent="-342900" algn="just">
                  <a:lnSpc>
                    <a:spcPct val="100000"/>
                  </a:lnSpc>
                  <a:spcBef>
                    <a:spcPts val="1670"/>
                  </a:spcBef>
                  <a:buFont typeface="Wingdings" panose="05000000000000000000" pitchFamily="2" charset="2"/>
                  <a:buChar char="p"/>
                </a:pPr>
                <a:r>
                  <a:rPr lang="zh-CN" altLang="en-US" sz="2000" spc="-5" dirty="0">
                    <a:latin typeface="微软雅黑" panose="020B0503020204020204" pitchFamily="34" charset="-122"/>
                    <a:ea typeface="微软雅黑" panose="020B0503020204020204" pitchFamily="34" charset="-122"/>
                    <a:cs typeface="新宋体" panose="02010609030101010101" charset="-122"/>
                  </a:rPr>
                  <a:t>对于后一种情况，被称为有损压缩，可以对</a:t>
                </a:r>
                <a:r>
                  <a:rPr lang="en-US" altLang="zh-CN" sz="2000" spc="-5" dirty="0">
                    <a:latin typeface="微软雅黑" panose="020B0503020204020204" pitchFamily="34" charset="-122"/>
                    <a:ea typeface="微软雅黑" panose="020B0503020204020204" pitchFamily="34" charset="-122"/>
                    <a:cs typeface="新宋体" panose="02010609030101010101" charset="-122"/>
                  </a:rPr>
                  <a:t>x</a:t>
                </a:r>
                <a:r>
                  <a:rPr lang="zh-CN" altLang="en-US" sz="2000" spc="-5" dirty="0">
                    <a:latin typeface="微软雅黑" panose="020B0503020204020204" pitchFamily="34" charset="-122"/>
                    <a:ea typeface="微软雅黑" panose="020B0503020204020204" pitchFamily="34" charset="-122"/>
                    <a:cs typeface="新宋体" panose="02010609030101010101" charset="-122"/>
                  </a:rPr>
                  <a:t>和</a:t>
                </a:r>
                <a:r>
                  <a:rPr lang="en-US" altLang="zh-CN" sz="2000" spc="-5" dirty="0">
                    <a:latin typeface="微软雅黑" panose="020B0503020204020204" pitchFamily="34" charset="-122"/>
                    <a:ea typeface="微软雅黑" panose="020B0503020204020204" pitchFamily="34" charset="-122"/>
                    <a:cs typeface="新宋体" panose="02010609030101010101" charset="-122"/>
                  </a:rPr>
                  <a:t>y</a:t>
                </a:r>
                <a:r>
                  <a:rPr lang="zh-CN" altLang="en-US" sz="2000" spc="-5" dirty="0">
                    <a:latin typeface="微软雅黑" panose="020B0503020204020204" pitchFamily="34" charset="-122"/>
                    <a:ea typeface="微软雅黑" panose="020B0503020204020204" pitchFamily="34" charset="-122"/>
                    <a:cs typeface="新宋体" panose="02010609030101010101" charset="-122"/>
                  </a:rPr>
                  <a:t>的任意取值在</a:t>
                </a:r>
                <a:r>
                  <a:rPr lang="en-US" altLang="zh-CN" sz="2000" spc="-5" dirty="0">
                    <a:latin typeface="微软雅黑" panose="020B0503020204020204" pitchFamily="34" charset="-122"/>
                    <a:ea typeface="微软雅黑" panose="020B0503020204020204" pitchFamily="34" charset="-122"/>
                    <a:cs typeface="新宋体" panose="02010609030101010101" charset="-122"/>
                  </a:rPr>
                  <a:t>f(</a:t>
                </a:r>
                <a:r>
                  <a:rPr lang="en-US" altLang="zh-CN" sz="2000" spc="-5" dirty="0" err="1">
                    <a:latin typeface="微软雅黑" panose="020B0503020204020204" pitchFamily="34" charset="-122"/>
                    <a:ea typeface="微软雅黑" panose="020B0503020204020204" pitchFamily="34" charset="-122"/>
                    <a:cs typeface="新宋体" panose="02010609030101010101" charset="-122"/>
                  </a:rPr>
                  <a:t>x,y</a:t>
                </a:r>
                <a:r>
                  <a:rPr lang="en-US" altLang="zh-CN" sz="2000" spc="-5" dirty="0">
                    <a:latin typeface="微软雅黑" panose="020B0503020204020204" pitchFamily="34" charset="-122"/>
                    <a:ea typeface="微软雅黑" panose="020B0503020204020204" pitchFamily="34" charset="-122"/>
                    <a:cs typeface="新宋体" panose="02010609030101010101" charset="-122"/>
                  </a:rPr>
                  <a:t>)</a:t>
                </a:r>
                <a:r>
                  <a:rPr lang="zh-CN" altLang="en-US" sz="2000" spc="-5" dirty="0">
                    <a:latin typeface="微软雅黑" panose="020B0503020204020204" pitchFamily="34" charset="-122"/>
                    <a:ea typeface="微软雅黑" panose="020B0503020204020204" pitchFamily="34" charset="-122"/>
                    <a:cs typeface="新宋体" panose="02010609030101010101" charset="-122"/>
                  </a:rPr>
                  <a:t>和</a:t>
                </a:r>
                <a14:m>
                  <m:oMath xmlns:m="http://schemas.openxmlformats.org/officeDocument/2006/math">
                    <m:acc>
                      <m:accPr>
                        <m:chr m:val="̂"/>
                        <m:ctrlPr>
                          <a:rPr lang="en-US" altLang="zh-CN" sz="2000" i="1" spc="-5" dirty="0">
                            <a:latin typeface="Cambria Math" panose="02040503050406030204" pitchFamily="18" charset="0"/>
                            <a:ea typeface="微软雅黑" panose="020B0503020204020204" pitchFamily="34" charset="-122"/>
                            <a:cs typeface="Cambria Math" panose="02040503050406030204" pitchFamily="18" charset="0"/>
                          </a:rPr>
                        </m:ctrlPr>
                      </m:accPr>
                      <m:e>
                        <m:r>
                          <a:rPr lang="en-US" altLang="zh-CN" sz="2000" i="1" spc="-5" dirty="0">
                            <a:latin typeface="Cambria Math" panose="02040503050406030204" pitchFamily="18" charset="0"/>
                            <a:ea typeface="微软雅黑" panose="020B0503020204020204" pitchFamily="34" charset="-122"/>
                            <a:cs typeface="Cambria Math" panose="02040503050406030204" pitchFamily="18" charset="0"/>
                          </a:rPr>
                          <m:t>𝑓</m:t>
                        </m:r>
                      </m:e>
                    </m:acc>
                  </m:oMath>
                </a14:m>
                <a:r>
                  <a:rPr lang="en-US" altLang="zh-CN" sz="2000" spc="-5" dirty="0">
                    <a:latin typeface="微软雅黑" panose="020B0503020204020204" pitchFamily="34" charset="-122"/>
                    <a:ea typeface="微软雅黑" panose="020B0503020204020204" pitchFamily="34" charset="-122"/>
                    <a:cs typeface="新宋体" panose="02010609030101010101" charset="-122"/>
                    <a:sym typeface="+mn-ea"/>
                  </a:rPr>
                  <a:t>(x</a:t>
                </a:r>
                <a:r>
                  <a:rPr lang="en-US" altLang="zh-CN" sz="2000" spc="-5" dirty="0" err="1">
                    <a:latin typeface="微软雅黑" panose="020B0503020204020204" pitchFamily="34" charset="-122"/>
                    <a:ea typeface="微软雅黑" panose="020B0503020204020204" pitchFamily="34" charset="-122"/>
                    <a:cs typeface="新宋体" panose="02010609030101010101" charset="-122"/>
                    <a:sym typeface="+mn-ea"/>
                  </a:rPr>
                  <a:t>,y</a:t>
                </a:r>
                <a:r>
                  <a:rPr lang="en-US" altLang="zh-CN" sz="2000" spc="-5" dirty="0">
                    <a:latin typeface="微软雅黑" panose="020B0503020204020204" pitchFamily="34" charset="-122"/>
                    <a:ea typeface="微软雅黑" panose="020B0503020204020204" pitchFamily="34" charset="-122"/>
                    <a:cs typeface="新宋体" panose="02010609030101010101" charset="-122"/>
                    <a:sym typeface="+mn-ea"/>
                  </a:rPr>
                  <a:t>)</a:t>
                </a:r>
                <a:r>
                  <a:rPr lang="zh-CN" altLang="en-US" sz="2000" spc="-5" dirty="0">
                    <a:latin typeface="微软雅黑" panose="020B0503020204020204" pitchFamily="34" charset="-122"/>
                    <a:ea typeface="微软雅黑" panose="020B0503020204020204" pitchFamily="34" charset="-122"/>
                    <a:cs typeface="新宋体" panose="02010609030101010101" charset="-122"/>
                  </a:rPr>
                  <a:t>之间定义误差</a:t>
                </a:r>
                <a:r>
                  <a:rPr lang="en-US" altLang="zh-CN" sz="2000" spc="-5" dirty="0">
                    <a:latin typeface="微软雅黑" panose="020B0503020204020204" pitchFamily="34" charset="-122"/>
                    <a:ea typeface="微软雅黑" panose="020B0503020204020204" pitchFamily="34" charset="-122"/>
                    <a:cs typeface="新宋体" panose="02010609030101010101" charset="-122"/>
                  </a:rPr>
                  <a:t>e(</a:t>
                </a:r>
                <a:r>
                  <a:rPr lang="en-US" altLang="zh-CN" sz="2000" spc="-5" dirty="0" err="1">
                    <a:latin typeface="微软雅黑" panose="020B0503020204020204" pitchFamily="34" charset="-122"/>
                    <a:ea typeface="微软雅黑" panose="020B0503020204020204" pitchFamily="34" charset="-122"/>
                    <a:cs typeface="新宋体" panose="02010609030101010101" charset="-122"/>
                  </a:rPr>
                  <a:t>x,y</a:t>
                </a:r>
                <a:r>
                  <a:rPr lang="en-US" altLang="zh-CN" sz="2000" spc="-5" dirty="0">
                    <a:latin typeface="微软雅黑" panose="020B0503020204020204" pitchFamily="34" charset="-122"/>
                    <a:ea typeface="微软雅黑" panose="020B0503020204020204" pitchFamily="34" charset="-122"/>
                    <a:cs typeface="新宋体" panose="02010609030101010101" charset="-122"/>
                  </a:rPr>
                  <a:t>):</a:t>
                </a:r>
              </a:p>
              <a:p>
                <a:pPr marL="12700" marR="5080" indent="0" algn="just">
                  <a:lnSpc>
                    <a:spcPct val="100000"/>
                  </a:lnSpc>
                  <a:spcBef>
                    <a:spcPts val="1670"/>
                  </a:spcBef>
                  <a:buFont typeface="Wingdings" panose="05000000000000000000" pitchFamily="2" charset="2"/>
                  <a:buNone/>
                </a:pPr>
                <a:r>
                  <a:rPr lang="en-US" altLang="zh-CN" sz="2000" spc="-5" dirty="0">
                    <a:latin typeface="微软雅黑" panose="020B0503020204020204" pitchFamily="34" charset="-122"/>
                    <a:ea typeface="微软雅黑" panose="020B0503020204020204" pitchFamily="34" charset="-122"/>
                    <a:cs typeface="新宋体" panose="02010609030101010101" charset="-122"/>
                    <a:sym typeface="+mn-ea"/>
                  </a:rPr>
                  <a:t>    e(</a:t>
                </a:r>
                <a:r>
                  <a:rPr lang="en-US" altLang="zh-CN" sz="2000" spc="-5" dirty="0" err="1">
                    <a:latin typeface="微软雅黑" panose="020B0503020204020204" pitchFamily="34" charset="-122"/>
                    <a:ea typeface="微软雅黑" panose="020B0503020204020204" pitchFamily="34" charset="-122"/>
                    <a:cs typeface="新宋体" panose="02010609030101010101" charset="-122"/>
                    <a:sym typeface="+mn-ea"/>
                  </a:rPr>
                  <a:t>x,y</a:t>
                </a:r>
                <a:r>
                  <a:rPr lang="en-US" altLang="zh-CN" sz="2000" spc="-5" dirty="0">
                    <a:latin typeface="微软雅黑" panose="020B0503020204020204" pitchFamily="34" charset="-122"/>
                    <a:ea typeface="微软雅黑" panose="020B0503020204020204" pitchFamily="34" charset="-122"/>
                    <a:cs typeface="新宋体" panose="02010609030101010101" charset="-122"/>
                    <a:sym typeface="+mn-ea"/>
                  </a:rPr>
                  <a:t>)=</a:t>
                </a:r>
                <a14:m>
                  <m:oMath xmlns:m="http://schemas.openxmlformats.org/officeDocument/2006/math">
                    <m:acc>
                      <m:accPr>
                        <m:chr m:val="̂"/>
                        <m:ctrlPr>
                          <a:rPr lang="en-US" altLang="zh-CN" sz="2000" i="1" spc="-5" dirty="0">
                            <a:latin typeface="Cambria Math" panose="02040503050406030204" pitchFamily="18" charset="0"/>
                            <a:ea typeface="微软雅黑" panose="020B0503020204020204" pitchFamily="34" charset="-122"/>
                            <a:cs typeface="Cambria Math" panose="02040503050406030204" pitchFamily="18" charset="0"/>
                          </a:rPr>
                        </m:ctrlPr>
                      </m:accPr>
                      <m:e>
                        <m:r>
                          <a:rPr lang="en-US" altLang="zh-CN" sz="2000" i="1" spc="-5" dirty="0">
                            <a:latin typeface="Cambria Math" panose="02040503050406030204" pitchFamily="18" charset="0"/>
                            <a:ea typeface="微软雅黑" panose="020B0503020204020204" pitchFamily="34" charset="-122"/>
                            <a:cs typeface="Cambria Math" panose="02040503050406030204" pitchFamily="18" charset="0"/>
                          </a:rPr>
                          <m:t>𝑓</m:t>
                        </m:r>
                      </m:e>
                    </m:acc>
                  </m:oMath>
                </a14:m>
                <a:r>
                  <a:rPr lang="en-US" altLang="zh-CN" sz="2000" spc="-5" dirty="0">
                    <a:latin typeface="微软雅黑" panose="020B0503020204020204" pitchFamily="34" charset="-122"/>
                    <a:ea typeface="微软雅黑" panose="020B0503020204020204" pitchFamily="34" charset="-122"/>
                    <a:cs typeface="新宋体" panose="02010609030101010101" charset="-122"/>
                    <a:sym typeface="+mn-ea"/>
                  </a:rPr>
                  <a:t>(x</a:t>
                </a:r>
                <a:r>
                  <a:rPr lang="en-US" altLang="zh-CN" sz="2000" spc="-5" dirty="0" err="1">
                    <a:latin typeface="微软雅黑" panose="020B0503020204020204" pitchFamily="34" charset="-122"/>
                    <a:ea typeface="微软雅黑" panose="020B0503020204020204" pitchFamily="34" charset="-122"/>
                    <a:cs typeface="新宋体" panose="02010609030101010101" charset="-122"/>
                    <a:sym typeface="+mn-ea"/>
                  </a:rPr>
                  <a:t>,y</a:t>
                </a:r>
                <a:r>
                  <a:rPr lang="en-US" altLang="zh-CN" sz="2000" spc="-5" dirty="0">
                    <a:latin typeface="微软雅黑" panose="020B0503020204020204" pitchFamily="34" charset="-122"/>
                    <a:ea typeface="微软雅黑" panose="020B0503020204020204" pitchFamily="34" charset="-122"/>
                    <a:cs typeface="新宋体" panose="02010609030101010101" charset="-122"/>
                    <a:sym typeface="+mn-ea"/>
                  </a:rPr>
                  <a:t>)-f(</a:t>
                </a:r>
                <a:r>
                  <a:rPr lang="en-US" altLang="zh-CN" sz="2000" spc="-5" dirty="0" err="1">
                    <a:latin typeface="微软雅黑" panose="020B0503020204020204" pitchFamily="34" charset="-122"/>
                    <a:ea typeface="微软雅黑" panose="020B0503020204020204" pitchFamily="34" charset="-122"/>
                    <a:cs typeface="新宋体" panose="02010609030101010101" charset="-122"/>
                    <a:sym typeface="+mn-ea"/>
                  </a:rPr>
                  <a:t>x,y</a:t>
                </a:r>
                <a:r>
                  <a:rPr lang="en-US" altLang="zh-CN" sz="2000" spc="-5" dirty="0">
                    <a:latin typeface="微软雅黑" panose="020B0503020204020204" pitchFamily="34" charset="-122"/>
                    <a:ea typeface="微软雅黑" panose="020B0503020204020204" pitchFamily="34" charset="-122"/>
                    <a:cs typeface="新宋体" panose="02010609030101010101" charset="-122"/>
                    <a:sym typeface="+mn-ea"/>
                  </a:rPr>
                  <a:t>)</a:t>
                </a:r>
                <a:endParaRPr lang="en-US" altLang="zh-CN" sz="2000" spc="-5" dirty="0">
                  <a:latin typeface="微软雅黑" panose="020B0503020204020204" pitchFamily="34" charset="-122"/>
                  <a:ea typeface="微软雅黑" panose="020B0503020204020204" pitchFamily="34" charset="-122"/>
                  <a:cs typeface="新宋体" panose="02010609030101010101" charset="-122"/>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64815" y="1239679"/>
                <a:ext cx="4614958" cy="3729355"/>
              </a:xfrm>
              <a:prstGeom prst="rect">
                <a:avLst/>
              </a:prstGeom>
              <a:blipFill rotWithShape="1">
                <a:blip r:embed="rId5"/>
                <a:stretch>
                  <a:fillRect l="-7" t="-4" r="2" b="-9173"/>
                </a:stretch>
              </a:blipFill>
            </p:spPr>
            <p:txBody>
              <a:bodyPr/>
              <a:lstStyle/>
              <a:p>
                <a:r>
                  <a:rPr lang="zh-CN" altLang="en-US">
                    <a:noFill/>
                  </a:rPr>
                  <a:t> </a:t>
                </a:r>
              </a:p>
            </p:txBody>
          </p:sp>
        </mc:Fallback>
      </mc:AlternateContent>
      <p:sp>
        <p:nvSpPr>
          <p:cNvPr id="2" name="AutoShape 2" descr="e(x,y)=\hat{f(x,y)}-f(x,y)"/>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4" descr="e(x,y)=\hat{f(x,y)}-f(x,y)"/>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图像压缩保真度准则（评价压缩算法的标准）</a:t>
            </a:r>
          </a:p>
        </p:txBody>
      </p:sp>
      <mc:AlternateContent xmlns:mc="http://schemas.openxmlformats.org/markup-compatibility/2006" xmlns:a14="http://schemas.microsoft.com/office/drawing/2010/main">
        <mc:Choice Requires="a14">
          <p:sp>
            <p:nvSpPr>
              <p:cNvPr id="4" name="Rectangle 2"/>
              <p:cNvSpPr txBox="1">
                <a:spLocks noChangeArrowheads="1"/>
              </p:cNvSpPr>
              <p:nvPr/>
            </p:nvSpPr>
            <p:spPr>
              <a:xfrm>
                <a:off x="1524000" y="1341439"/>
                <a:ext cx="8604250" cy="54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Tx/>
                  <a:buNone/>
                  <a:defRPr/>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）输入图和输出图之间的均方根（</a:t>
                </a:r>
                <a:r>
                  <a:rPr lang="zh-CN" altLang="en-US" sz="2400" dirty="0">
                    <a:solidFill>
                      <a:srgbClr val="000000"/>
                    </a:solidFill>
                  </a:rPr>
                  <a:t> </a:t>
                </a:r>
                <a14:m>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𝑒</m:t>
                        </m:r>
                      </m:e>
                      <m:sub>
                        <m:r>
                          <a:rPr lang="zh-CN" altLang="en-US" sz="2400" i="1">
                            <a:solidFill>
                              <a:srgbClr val="000000"/>
                            </a:solidFill>
                            <a:latin typeface="Cambria Math" panose="02040503050406030204" pitchFamily="18" charset="0"/>
                          </a:rPr>
                          <m:t>𝑟𝑚𝑠</m:t>
                        </m:r>
                      </m:sub>
                    </m:sSub>
                    <m:r>
                      <a:rPr lang="zh-CN" altLang="en-US" sz="2400" i="1">
                        <a:solidFill>
                          <a:srgbClr val="000000"/>
                        </a:solidFill>
                        <a:latin typeface="Cambria Math" panose="02040503050406030204" pitchFamily="18" charset="0"/>
                      </a:rPr>
                      <m:t> </m:t>
                    </m:r>
                  </m:oMath>
                </a14:m>
                <a:r>
                  <a:rPr lang="zh-CN" altLang="en-US" sz="2400" dirty="0">
                    <a:latin typeface="微软雅黑" panose="020B0503020204020204" pitchFamily="34" charset="-122"/>
                    <a:ea typeface="微软雅黑" panose="020B0503020204020204" pitchFamily="34" charset="-122"/>
                  </a:rPr>
                  <a:t>）误差</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4" name="Rectangle 2"/>
              <p:cNvSpPr txBox="1">
                <a:spLocks noRot="1" noChangeAspect="1" noMove="1" noResize="1" noEditPoints="1" noAdjustHandles="1" noChangeArrowheads="1" noChangeShapeType="1" noTextEdit="1"/>
              </p:cNvSpPr>
              <p:nvPr/>
            </p:nvSpPr>
            <p:spPr>
              <a:xfrm>
                <a:off x="1524000" y="1341439"/>
                <a:ext cx="8604250" cy="541337"/>
              </a:xfrm>
              <a:prstGeom prst="rect">
                <a:avLst/>
              </a:prstGeom>
              <a:blipFill rotWithShape="1">
                <a:blip r:embed="rId3"/>
                <a:stretch>
                  <a:fillRect t="-59"/>
                </a:stretch>
              </a:blipFill>
            </p:spPr>
            <p:txBody>
              <a:bodyPr/>
              <a:lstStyle/>
              <a:p>
                <a:r>
                  <a:rPr lang="zh-CN" altLang="en-US">
                    <a:noFill/>
                  </a:rPr>
                  <a:t> </a:t>
                </a:r>
              </a:p>
            </p:txBody>
          </p:sp>
        </mc:Fallback>
      </mc:AlternateContent>
      <p:sp>
        <p:nvSpPr>
          <p:cNvPr id="5" name="Text Box 4"/>
          <p:cNvSpPr txBox="1">
            <a:spLocks noChangeArrowheads="1"/>
          </p:cNvSpPr>
          <p:nvPr/>
        </p:nvSpPr>
        <p:spPr bwMode="auto">
          <a:xfrm>
            <a:off x="1847321" y="3234183"/>
            <a:ext cx="7345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2400" dirty="0">
                <a:latin typeface="微软雅黑" panose="020B0503020204020204" pitchFamily="34" charset="-122"/>
                <a:ea typeface="微软雅黑" panose="020B0503020204020204" pitchFamily="34" charset="-122"/>
              </a:rPr>
              <a:t>b</a:t>
            </a:r>
            <a:r>
              <a:rPr kumimoji="1" lang="zh-CN" altLang="en-US" sz="2400" dirty="0">
                <a:latin typeface="微软雅黑" panose="020B0503020204020204" pitchFamily="34" charset="-122"/>
                <a:ea typeface="微软雅黑" panose="020B0503020204020204" pitchFamily="34" charset="-122"/>
              </a:rPr>
              <a:t>）输入图和输出图的均方根信噪比</a:t>
            </a:r>
          </a:p>
        </p:txBody>
      </p:sp>
      <mc:AlternateContent xmlns:mc="http://schemas.openxmlformats.org/markup-compatibility/2006" xmlns:a14="http://schemas.microsoft.com/office/drawing/2010/main">
        <mc:Choice Requires="a14">
          <p:sp>
            <p:nvSpPr>
              <p:cNvPr id="6" name="Object 5"/>
              <p:cNvSpPr txBox="1"/>
              <p:nvPr/>
            </p:nvSpPr>
            <p:spPr bwMode="auto">
              <a:xfrm>
                <a:off x="2351088" y="3962400"/>
                <a:ext cx="7777162" cy="1123950"/>
              </a:xfrm>
              <a:prstGeom prst="rect">
                <a:avLst/>
              </a:prstGeom>
              <a:solidFill>
                <a:schemeClr val="bg1"/>
              </a:solid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chemeClr val="tx1"/>
                          </a:solidFill>
                          <a:latin typeface="Cambria Math" panose="02040503050406030204" pitchFamily="18" charset="0"/>
                        </a:rPr>
                        <m:t>𝑆𝑁</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𝑅</m:t>
                          </m:r>
                        </m:e>
                        <m:sub>
                          <m:r>
                            <a:rPr lang="zh-CN" altLang="en-US" sz="2400" i="1">
                              <a:solidFill>
                                <a:schemeClr val="tx1"/>
                              </a:solidFill>
                              <a:latin typeface="Cambria Math" panose="02040503050406030204" pitchFamily="18" charset="0"/>
                            </a:rPr>
                            <m:t>𝑚𝑠</m:t>
                          </m:r>
                        </m:sub>
                      </m:sSub>
                      <m:r>
                        <a:rPr lang="zh-CN" altLang="en-US" sz="2400" i="1">
                          <a:solidFill>
                            <a:schemeClr val="tx1"/>
                          </a:solidFill>
                          <a:latin typeface="Cambria Math" panose="02040503050406030204" pitchFamily="18" charset="0"/>
                        </a:rPr>
                        <m:t>=</m:t>
                      </m:r>
                      <m:nary>
                        <m:naryPr>
                          <m:chr m:val="∑"/>
                          <m:ctrlPr>
                            <a:rPr lang="zh-CN" altLang="en-US" sz="2400" i="1">
                              <a:solidFill>
                                <a:schemeClr val="tx1"/>
                              </a:solidFill>
                              <a:latin typeface="Cambria Math" panose="02040503050406030204" pitchFamily="18" charset="0"/>
                            </a:rPr>
                          </m:ctrlPr>
                        </m:naryPr>
                        <m:sub>
                          <m:r>
                            <a:rPr lang="zh-CN" altLang="en-US" sz="2400" i="1">
                              <a:solidFill>
                                <a:schemeClr val="tx1"/>
                              </a:solidFill>
                              <a:latin typeface="Cambria Math" panose="02040503050406030204" pitchFamily="18" charset="0"/>
                            </a:rPr>
                            <m:t>𝑥</m:t>
                          </m:r>
                          <m:r>
                            <a:rPr lang="zh-CN" altLang="en-US" sz="2400" i="1">
                              <a:solidFill>
                                <a:schemeClr val="tx1"/>
                              </a:solidFill>
                              <a:latin typeface="Cambria Math" panose="02040503050406030204" pitchFamily="18" charset="0"/>
                            </a:rPr>
                            <m:t>=0</m:t>
                          </m:r>
                        </m:sub>
                        <m:sup>
                          <m:r>
                            <a:rPr lang="zh-CN" altLang="en-US" sz="2400" i="1">
                              <a:solidFill>
                                <a:schemeClr val="tx1"/>
                              </a:solidFill>
                              <a:latin typeface="Cambria Math" panose="02040503050406030204" pitchFamily="18" charset="0"/>
                            </a:rPr>
                            <m:t>𝑀</m:t>
                          </m:r>
                          <m:r>
                            <a:rPr lang="zh-CN" altLang="en-US" sz="2400" i="1">
                              <a:solidFill>
                                <a:schemeClr val="tx1"/>
                              </a:solidFill>
                              <a:latin typeface="Cambria Math" panose="02040503050406030204" pitchFamily="18" charset="0"/>
                            </a:rPr>
                            <m:t>−1</m:t>
                          </m:r>
                        </m:sup>
                        <m:e>
                          <m:nary>
                            <m:naryPr>
                              <m:chr m:val="∑"/>
                              <m:ctrlPr>
                                <a:rPr lang="zh-CN" altLang="en-US" sz="2400" i="1">
                                  <a:solidFill>
                                    <a:schemeClr val="tx1"/>
                                  </a:solidFill>
                                  <a:latin typeface="Cambria Math" panose="02040503050406030204" pitchFamily="18" charset="0"/>
                                </a:rPr>
                              </m:ctrlPr>
                            </m:naryPr>
                            <m:sub>
                              <m:r>
                                <a:rPr lang="zh-CN" altLang="en-US" sz="2400" i="1">
                                  <a:solidFill>
                                    <a:schemeClr val="tx1"/>
                                  </a:solidFill>
                                  <a:latin typeface="Cambria Math" panose="02040503050406030204" pitchFamily="18" charset="0"/>
                                </a:rPr>
                                <m:t>𝑦</m:t>
                              </m:r>
                              <m:r>
                                <a:rPr lang="zh-CN" altLang="en-US" sz="2400" i="1">
                                  <a:solidFill>
                                    <a:schemeClr val="tx1"/>
                                  </a:solidFill>
                                  <a:latin typeface="Cambria Math" panose="02040503050406030204" pitchFamily="18" charset="0"/>
                                </a:rPr>
                                <m:t>=0</m:t>
                              </m:r>
                            </m:sub>
                            <m:sup>
                              <m:r>
                                <a:rPr lang="zh-CN" altLang="en-US" sz="2400" i="1">
                                  <a:solidFill>
                                    <a:schemeClr val="tx1"/>
                                  </a:solidFill>
                                  <a:latin typeface="Cambria Math" panose="02040503050406030204" pitchFamily="18" charset="0"/>
                                </a:rPr>
                                <m:t>𝑁</m:t>
                              </m:r>
                              <m:r>
                                <a:rPr lang="zh-CN" altLang="en-US" sz="2400" i="1">
                                  <a:solidFill>
                                    <a:schemeClr val="tx1"/>
                                  </a:solidFill>
                                  <a:latin typeface="Cambria Math" panose="02040503050406030204" pitchFamily="18" charset="0"/>
                                </a:rPr>
                                <m:t>−1</m:t>
                              </m:r>
                            </m:sup>
                            <m:e>
                              <m:limUpp>
                                <m:limUppPr>
                                  <m:ctrlPr>
                                    <a:rPr lang="zh-CN" altLang="en-US" sz="2400" i="1">
                                      <a:solidFill>
                                        <a:schemeClr val="tx1"/>
                                      </a:solidFill>
                                      <a:latin typeface="Cambria Math" panose="02040503050406030204" pitchFamily="18" charset="0"/>
                                    </a:rPr>
                                  </m:ctrlPr>
                                </m:limUppPr>
                                <m:e>
                                  <m:r>
                                    <a:rPr lang="zh-CN" altLang="en-US" sz="2400" i="1">
                                      <a:solidFill>
                                        <a:schemeClr val="tx1"/>
                                      </a:solidFill>
                                      <a:latin typeface="Cambria Math" panose="02040503050406030204" pitchFamily="18" charset="0"/>
                                    </a:rPr>
                                    <m:t>𝑓</m:t>
                                  </m:r>
                                </m:e>
                                <m:lim>
                                  <m:r>
                                    <a:rPr lang="zh-CN" altLang="en-US" sz="2400" i="1">
                                      <a:solidFill>
                                        <a:schemeClr val="tx1"/>
                                      </a:solidFill>
                                      <a:latin typeface="Cambria Math" panose="02040503050406030204" pitchFamily="18" charset="0"/>
                                    </a:rPr>
                                    <m:t>∧</m:t>
                                  </m:r>
                                </m:lim>
                              </m:limUpp>
                            </m:e>
                          </m:nary>
                        </m:e>
                      </m:nary>
                      <m:r>
                        <a:rPr lang="zh-CN" altLang="en-US"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𝑥</m:t>
                      </m:r>
                      <m:r>
                        <a:rPr lang="zh-CN" altLang="en-US"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𝑦</m:t>
                      </m:r>
                      <m:sSup>
                        <m:sSupPr>
                          <m:ctrlPr>
                            <a:rPr lang="zh-CN" altLang="en-US" sz="2400" i="1">
                              <a:solidFill>
                                <a:schemeClr val="tx1"/>
                              </a:solidFill>
                              <a:latin typeface="Cambria Math" panose="02040503050406030204" pitchFamily="18" charset="0"/>
                            </a:rPr>
                          </m:ctrlPr>
                        </m:sSupPr>
                        <m:e>
                          <m:r>
                            <a:rPr lang="zh-CN" altLang="en-US" sz="2400" i="1">
                              <a:solidFill>
                                <a:schemeClr val="tx1"/>
                              </a:solidFill>
                              <a:latin typeface="Cambria Math" panose="02040503050406030204" pitchFamily="18" charset="0"/>
                            </a:rPr>
                            <m:t>)</m:t>
                          </m:r>
                        </m:e>
                        <m:sup>
                          <m:r>
                            <a:rPr lang="zh-CN" altLang="en-US" sz="2400" i="1">
                              <a:solidFill>
                                <a:schemeClr val="tx1"/>
                              </a:solidFill>
                              <a:latin typeface="Cambria Math" panose="02040503050406030204" pitchFamily="18" charset="0"/>
                            </a:rPr>
                            <m:t>2</m:t>
                          </m:r>
                        </m:sup>
                      </m:sSup>
                      <m:r>
                        <a:rPr lang="zh-CN" altLang="en-US" sz="2400" i="1">
                          <a:solidFill>
                            <a:schemeClr val="tx1"/>
                          </a:solidFill>
                          <a:latin typeface="Cambria Math" panose="02040503050406030204" pitchFamily="18" charset="0"/>
                        </a:rPr>
                        <m:t>/</m:t>
                      </m:r>
                      <m:nary>
                        <m:naryPr>
                          <m:chr m:val="∑"/>
                          <m:ctrlPr>
                            <a:rPr lang="zh-CN" altLang="en-US" sz="2400" i="1">
                              <a:solidFill>
                                <a:schemeClr val="tx1"/>
                              </a:solidFill>
                              <a:latin typeface="Cambria Math" panose="02040503050406030204" pitchFamily="18" charset="0"/>
                            </a:rPr>
                          </m:ctrlPr>
                        </m:naryPr>
                        <m:sub>
                          <m:r>
                            <a:rPr lang="zh-CN" altLang="en-US" sz="2400" i="1">
                              <a:solidFill>
                                <a:schemeClr val="tx1"/>
                              </a:solidFill>
                              <a:latin typeface="Cambria Math" panose="02040503050406030204" pitchFamily="18" charset="0"/>
                            </a:rPr>
                            <m:t>𝑥</m:t>
                          </m:r>
                          <m:r>
                            <a:rPr lang="zh-CN" altLang="en-US" sz="2400" i="1">
                              <a:solidFill>
                                <a:schemeClr val="tx1"/>
                              </a:solidFill>
                              <a:latin typeface="Cambria Math" panose="02040503050406030204" pitchFamily="18" charset="0"/>
                            </a:rPr>
                            <m:t>=0</m:t>
                          </m:r>
                        </m:sub>
                        <m:sup>
                          <m:r>
                            <a:rPr lang="zh-CN" altLang="en-US" sz="2400" i="1">
                              <a:solidFill>
                                <a:schemeClr val="tx1"/>
                              </a:solidFill>
                              <a:latin typeface="Cambria Math" panose="02040503050406030204" pitchFamily="18" charset="0"/>
                            </a:rPr>
                            <m:t>𝑀</m:t>
                          </m:r>
                          <m:r>
                            <a:rPr lang="zh-CN" altLang="en-US" sz="2400" i="1">
                              <a:solidFill>
                                <a:schemeClr val="tx1"/>
                              </a:solidFill>
                              <a:latin typeface="Cambria Math" panose="02040503050406030204" pitchFamily="18" charset="0"/>
                            </a:rPr>
                            <m:t>−1</m:t>
                          </m:r>
                        </m:sup>
                        <m:e>
                          <m:nary>
                            <m:naryPr>
                              <m:chr m:val="∑"/>
                              <m:ctrlPr>
                                <a:rPr lang="zh-CN" altLang="en-US" sz="2400" i="1">
                                  <a:solidFill>
                                    <a:schemeClr val="tx1"/>
                                  </a:solidFill>
                                  <a:latin typeface="Cambria Math" panose="02040503050406030204" pitchFamily="18" charset="0"/>
                                </a:rPr>
                              </m:ctrlPr>
                            </m:naryPr>
                            <m:sub>
                              <m:r>
                                <a:rPr lang="zh-CN" altLang="en-US" sz="2400" i="1">
                                  <a:solidFill>
                                    <a:schemeClr val="tx1"/>
                                  </a:solidFill>
                                  <a:latin typeface="Cambria Math" panose="02040503050406030204" pitchFamily="18" charset="0"/>
                                </a:rPr>
                                <m:t>𝑦</m:t>
                              </m:r>
                              <m:r>
                                <a:rPr lang="zh-CN" altLang="en-US" sz="2400" i="1">
                                  <a:solidFill>
                                    <a:schemeClr val="tx1"/>
                                  </a:solidFill>
                                  <a:latin typeface="Cambria Math" panose="02040503050406030204" pitchFamily="18" charset="0"/>
                                </a:rPr>
                                <m:t>=0</m:t>
                              </m:r>
                            </m:sub>
                            <m:sup>
                              <m:r>
                                <a:rPr lang="zh-CN" altLang="en-US" sz="2400" i="1">
                                  <a:solidFill>
                                    <a:schemeClr val="tx1"/>
                                  </a:solidFill>
                                  <a:latin typeface="Cambria Math" panose="02040503050406030204" pitchFamily="18" charset="0"/>
                                </a:rPr>
                                <m:t>𝑁</m:t>
                              </m:r>
                              <m:r>
                                <a:rPr lang="zh-CN" altLang="en-US" sz="2400" i="1">
                                  <a:solidFill>
                                    <a:schemeClr val="tx1"/>
                                  </a:solidFill>
                                  <a:latin typeface="Cambria Math" panose="02040503050406030204" pitchFamily="18" charset="0"/>
                                </a:rPr>
                                <m:t>−1</m:t>
                              </m:r>
                            </m:sup>
                            <m:e>
                              <m:r>
                                <a:rPr lang="zh-CN" altLang="en-US" sz="2400" i="1">
                                  <a:solidFill>
                                    <a:schemeClr val="tx1"/>
                                  </a:solidFill>
                                  <a:latin typeface="Cambria Math" panose="02040503050406030204" pitchFamily="18" charset="0"/>
                                </a:rPr>
                                <m:t>[</m:t>
                              </m:r>
                              <m:limUpp>
                                <m:limUppPr>
                                  <m:ctrlPr>
                                    <a:rPr lang="zh-CN" altLang="en-US" sz="2400" i="1">
                                      <a:solidFill>
                                        <a:schemeClr val="tx1"/>
                                      </a:solidFill>
                                      <a:latin typeface="Cambria Math" panose="02040503050406030204" pitchFamily="18" charset="0"/>
                                    </a:rPr>
                                  </m:ctrlPr>
                                </m:limUppPr>
                                <m:e>
                                  <m:r>
                                    <a:rPr lang="zh-CN" altLang="en-US" sz="2400" i="1">
                                      <a:solidFill>
                                        <a:schemeClr val="tx1"/>
                                      </a:solidFill>
                                      <a:latin typeface="Cambria Math" panose="02040503050406030204" pitchFamily="18" charset="0"/>
                                    </a:rPr>
                                    <m:t>𝑓</m:t>
                                  </m:r>
                                </m:e>
                                <m:lim>
                                  <m:r>
                                    <a:rPr lang="zh-CN" altLang="en-US" sz="2400" i="1">
                                      <a:solidFill>
                                        <a:schemeClr val="tx1"/>
                                      </a:solidFill>
                                      <a:latin typeface="Cambria Math" panose="02040503050406030204" pitchFamily="18" charset="0"/>
                                    </a:rPr>
                                    <m:t>∧</m:t>
                                  </m:r>
                                </m:lim>
                              </m:limUpp>
                            </m:e>
                          </m:nary>
                        </m:e>
                      </m:nary>
                      <m:r>
                        <a:rPr lang="zh-CN" altLang="en-US"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𝑥</m:t>
                      </m:r>
                      <m:r>
                        <a:rPr lang="zh-CN" altLang="en-US"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𝑦</m:t>
                      </m:r>
                      <m:r>
                        <a:rPr lang="zh-CN" altLang="en-US"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𝑓</m:t>
                      </m:r>
                      <m:r>
                        <a:rPr lang="zh-CN" altLang="en-US"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𝑥</m:t>
                      </m:r>
                      <m:r>
                        <a:rPr lang="zh-CN" altLang="en-US"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𝑦</m:t>
                      </m:r>
                      <m:r>
                        <a:rPr lang="zh-CN" altLang="en-US" sz="2400" i="1">
                          <a:solidFill>
                            <a:schemeClr val="tx1"/>
                          </a:solidFill>
                          <a:latin typeface="Cambria Math" panose="02040503050406030204" pitchFamily="18" charset="0"/>
                        </a:rPr>
                        <m:t>)</m:t>
                      </m:r>
                      <m:sSup>
                        <m:sSupPr>
                          <m:ctrlPr>
                            <a:rPr lang="zh-CN" altLang="en-US" sz="2400" i="1">
                              <a:solidFill>
                                <a:schemeClr val="tx1"/>
                              </a:solidFill>
                              <a:latin typeface="Cambria Math" panose="02040503050406030204" pitchFamily="18" charset="0"/>
                            </a:rPr>
                          </m:ctrlPr>
                        </m:sSupPr>
                        <m:e>
                          <m:r>
                            <a:rPr lang="zh-CN" altLang="en-US" sz="2400" i="1">
                              <a:solidFill>
                                <a:schemeClr val="tx1"/>
                              </a:solidFill>
                              <a:latin typeface="Cambria Math" panose="02040503050406030204" pitchFamily="18" charset="0"/>
                            </a:rPr>
                            <m:t>]</m:t>
                          </m:r>
                        </m:e>
                        <m:sup>
                          <m:r>
                            <a:rPr lang="zh-CN" altLang="en-US" sz="2400" i="1">
                              <a:solidFill>
                                <a:schemeClr val="tx1"/>
                              </a:solidFill>
                              <a:latin typeface="Cambria Math" panose="02040503050406030204" pitchFamily="18" charset="0"/>
                            </a:rPr>
                            <m:t>2</m:t>
                          </m:r>
                        </m:sup>
                      </m:sSup>
                    </m:oMath>
                  </m:oMathPara>
                </a14:m>
                <a:endParaRPr lang="zh-CN" altLang="en-US" sz="2400" dirty="0">
                  <a:solidFill>
                    <a:schemeClr val="tx1"/>
                  </a:solidFill>
                </a:endParaRPr>
              </a:p>
            </p:txBody>
          </p:sp>
        </mc:Choice>
        <mc:Fallback xmlns="">
          <p:sp>
            <p:nvSpPr>
              <p:cNvPr id="6" name="Object 5"/>
              <p:cNvSpPr txBox="1">
                <a:spLocks noRot="1" noChangeAspect="1" noMove="1" noResize="1" noEditPoints="1" noAdjustHandles="1" noChangeArrowheads="1" noChangeShapeType="1" noTextEdit="1"/>
              </p:cNvSpPr>
              <p:nvPr/>
            </p:nvSpPr>
            <p:spPr bwMode="auto">
              <a:xfrm>
                <a:off x="2351088" y="3962400"/>
                <a:ext cx="7777162" cy="1123950"/>
              </a:xfrm>
              <a:prstGeom prst="rect">
                <a:avLst/>
              </a:prstGeom>
              <a:blipFill rotWithShape="1">
                <a:blip r:embed="rId4"/>
                <a:stretch>
                  <a:fillRect l="-4" b="-73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Object 34"/>
              <p:cNvSpPr txBox="1"/>
              <p:nvPr/>
            </p:nvSpPr>
            <p:spPr bwMode="auto">
              <a:xfrm>
                <a:off x="2474913" y="1833563"/>
                <a:ext cx="7307262" cy="1243012"/>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𝑒</m:t>
                          </m:r>
                        </m:e>
                        <m:sub>
                          <m:r>
                            <a:rPr lang="zh-CN" altLang="en-US" i="1">
                              <a:solidFill>
                                <a:srgbClr val="000000"/>
                              </a:solidFill>
                              <a:latin typeface="Cambria Math" panose="02040503050406030204" pitchFamily="18" charset="0"/>
                            </a:rPr>
                            <m:t>𝑟𝑚𝑠</m:t>
                          </m:r>
                        </m:sub>
                      </m:sSub>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𝑀𝑁</m:t>
                              </m:r>
                            </m:den>
                          </m:f>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𝑀</m:t>
                              </m:r>
                              <m:r>
                                <a:rPr lang="zh-CN" altLang="en-US" i="1">
                                  <a:solidFill>
                                    <a:srgbClr val="000000"/>
                                  </a:solidFill>
                                  <a:latin typeface="Cambria Math" panose="02040503050406030204" pitchFamily="18" charset="0"/>
                                </a:rPr>
                                <m:t>−1</m:t>
                              </m:r>
                            </m:sup>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𝑁</m:t>
                                  </m:r>
                                  <m:r>
                                    <a:rPr lang="zh-CN" altLang="en-US" i="1">
                                      <a:solidFill>
                                        <a:srgbClr val="000000"/>
                                      </a:solidFill>
                                      <a:latin typeface="Cambria Math" panose="02040503050406030204" pitchFamily="18" charset="0"/>
                                    </a:rPr>
                                    <m:t>−1</m:t>
                                  </m:r>
                                </m:sup>
                                <m:e>
                                  <m:sSup>
                                    <m:sSupPr>
                                      <m:ctrlPr>
                                        <a:rPr lang="zh-CN" altLang="en-US" i="1">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𝑓</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m:t>
                                              </m:r>
                                            </m:e>
                                          </m:d>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𝑓</m:t>
                                              </m:r>
                                            </m:e>
                                          </m:acc>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m:t>
                                              </m:r>
                                            </m:e>
                                          </m:d>
                                        </m:e>
                                      </m:d>
                                    </m:e>
                                    <m:sup>
                                      <m:r>
                                        <a:rPr lang="zh-CN" altLang="en-US" i="1">
                                          <a:solidFill>
                                            <a:srgbClr val="000000"/>
                                          </a:solidFill>
                                          <a:latin typeface="Cambria Math" panose="02040503050406030204" pitchFamily="18" charset="0"/>
                                        </a:rPr>
                                        <m:t>2</m:t>
                                      </m:r>
                                    </m:sup>
                                  </m:sSup>
                                </m:e>
                              </m:nary>
                            </m:e>
                          </m:nary>
                        </m:e>
                      </m:rad>
                    </m:oMath>
                  </m:oMathPara>
                </a14:m>
                <a:endParaRPr lang="zh-CN" altLang="en-US" dirty="0"/>
              </a:p>
            </p:txBody>
          </p:sp>
        </mc:Choice>
        <mc:Fallback xmlns="">
          <p:sp>
            <p:nvSpPr>
              <p:cNvPr id="7" name="Object 34"/>
              <p:cNvSpPr txBox="1">
                <a:spLocks noRot="1" noChangeAspect="1" noMove="1" noResize="1" noEditPoints="1" noAdjustHandles="1" noChangeArrowheads="1" noChangeShapeType="1" noTextEdit="1"/>
              </p:cNvSpPr>
              <p:nvPr/>
            </p:nvSpPr>
            <p:spPr bwMode="auto">
              <a:xfrm>
                <a:off x="2474913" y="1833563"/>
                <a:ext cx="7307262" cy="1243012"/>
              </a:xfrm>
              <a:prstGeom prst="rect">
                <a:avLst/>
              </a:prstGeom>
              <a:blipFill rotWithShape="1">
                <a:blip r:embed="rId5"/>
                <a:stretch>
                  <a:fillRect l="-4" t="-26"/>
                </a:stretch>
              </a:blipFill>
              <a:ln>
                <a:noFill/>
              </a:ln>
            </p:spPr>
            <p:txBody>
              <a:bodyPr/>
              <a:lstStyle/>
              <a:p>
                <a:r>
                  <a:rPr lang="zh-CN" altLang="en-US">
                    <a:noFill/>
                  </a:rPr>
                  <a:t> </a:t>
                </a:r>
              </a:p>
            </p:txBody>
          </p:sp>
        </mc:Fallback>
      </mc:AlternateContent>
      <p:grpSp>
        <p:nvGrpSpPr>
          <p:cNvPr id="8" name="组合 5"/>
          <p:cNvGrpSpPr/>
          <p:nvPr/>
        </p:nvGrpSpPr>
        <p:grpSpPr bwMode="auto">
          <a:xfrm>
            <a:off x="1938867" y="5157321"/>
            <a:ext cx="8070850" cy="1449387"/>
            <a:chOff x="532804" y="5157192"/>
            <a:chExt cx="8071644" cy="1450160"/>
          </a:xfrm>
        </p:grpSpPr>
        <p:sp>
          <p:nvSpPr>
            <p:cNvPr id="9" name="矩形 8"/>
            <p:cNvSpPr/>
            <p:nvPr/>
          </p:nvSpPr>
          <p:spPr>
            <a:xfrm>
              <a:off x="532804" y="5157192"/>
              <a:ext cx="3092817" cy="461911"/>
            </a:xfrm>
            <a:prstGeom prst="rect">
              <a:avLst/>
            </a:prstGeom>
          </p:spPr>
          <p:txBody>
            <a:bodyPr wrap="none">
              <a:spAutoFit/>
            </a:bodyPr>
            <a:lstStyle/>
            <a:p>
              <a:pPr>
                <a:defRPr/>
              </a:pP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）峰值信噪比 </a:t>
              </a:r>
              <a:r>
                <a:rPr lang="en-US" altLang="zh-CN" sz="2400" dirty="0">
                  <a:latin typeface="微软雅黑" panose="020B0503020204020204" pitchFamily="34" charset="-122"/>
                  <a:ea typeface="微软雅黑" panose="020B0503020204020204" pitchFamily="34" charset="-122"/>
                </a:rPr>
                <a:t>PSNR</a:t>
              </a:r>
              <a:endParaRPr lang="zh-CN" altLang="en-US" sz="2400" dirty="0">
                <a:latin typeface="微软雅黑" panose="020B0503020204020204" pitchFamily="34" charset="-122"/>
                <a:ea typeface="微软雅黑" panose="020B0503020204020204" pitchFamily="34" charset="-122"/>
              </a:endParaRPr>
            </a:p>
          </p:txBody>
        </p:sp>
        <p:sp>
          <p:nvSpPr>
            <p:cNvPr id="10" name="TextBox 3"/>
            <p:cNvSpPr txBox="1">
              <a:spLocks noRot="1" noChangeAspect="1" noMove="1" noResize="1" noEditPoints="1" noAdjustHandles="1" noChangeArrowheads="1" noChangeShapeType="1" noTextEdit="1"/>
            </p:cNvSpPr>
            <p:nvPr/>
          </p:nvSpPr>
          <p:spPr>
            <a:xfrm>
              <a:off x="1187624" y="5681136"/>
              <a:ext cx="7416824" cy="926216"/>
            </a:xfrm>
            <a:prstGeom prst="rect">
              <a:avLst/>
            </a:prstGeom>
            <a:blipFill rotWithShape="1">
              <a:blip r:embed="rId6" cstate="print"/>
              <a:stretch>
                <a:fillRect l="-1316" t="-5263" b="-9868"/>
              </a:stretch>
            </a:blipFill>
          </p:spPr>
          <p:txBody>
            <a:bodyPr/>
            <a:lstStyle/>
            <a:p>
              <a:pPr>
                <a:defRPr/>
              </a:pPr>
              <a:r>
                <a:rPr lang="zh-CN" altLang="en-US">
                  <a:noFill/>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主观的保真度准则</a:t>
            </a:r>
          </a:p>
        </p:txBody>
      </p:sp>
      <p:sp>
        <p:nvSpPr>
          <p:cNvPr id="18434" name="Rectangle 1027"/>
          <p:cNvSpPr>
            <a:spLocks noGrp="1" noChangeArrowheads="1"/>
          </p:cNvSpPr>
          <p:nvPr>
            <p:ph idx="4294967295"/>
          </p:nvPr>
        </p:nvSpPr>
        <p:spPr>
          <a:xfrm>
            <a:off x="378691" y="1047750"/>
            <a:ext cx="10584584" cy="2446338"/>
          </a:xfrm>
        </p:spPr>
        <p:txBody>
          <a:bodyPr>
            <a:normAutofit/>
          </a:bodyPr>
          <a:lstStyle/>
          <a:p>
            <a:pPr marL="624840" indent="-533400" algn="just">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具有相同客观保真度的不同图像，在人的视觉系统中有不同的视觉效果。因此，在某些应用下用</a:t>
            </a:r>
            <a:r>
              <a:rPr lang="zh-CN" altLang="en-US" sz="2400" b="1" dirty="0">
                <a:solidFill>
                  <a:srgbClr val="C00000"/>
                </a:solidFill>
                <a:latin typeface="微软雅黑" panose="020B0503020204020204" pitchFamily="34" charset="-122"/>
                <a:ea typeface="微软雅黑" panose="020B0503020204020204" pitchFamily="34" charset="-122"/>
              </a:rPr>
              <a:t>主观</a:t>
            </a:r>
            <a:r>
              <a:rPr lang="zh-CN" altLang="en-US" sz="2400" dirty="0">
                <a:latin typeface="微软雅黑" panose="020B0503020204020204" pitchFamily="34" charset="-122"/>
                <a:ea typeface="微软雅黑" panose="020B0503020204020204" pitchFamily="34" charset="-122"/>
              </a:rPr>
              <a:t>的方法来测量图像的质量。</a:t>
            </a:r>
            <a:endParaRPr lang="en-US" altLang="zh-CN" sz="2400" dirty="0">
              <a:latin typeface="微软雅黑" panose="020B0503020204020204" pitchFamily="34" charset="-122"/>
              <a:ea typeface="微软雅黑" panose="020B0503020204020204" pitchFamily="34" charset="-122"/>
            </a:endParaRPr>
          </a:p>
          <a:p>
            <a:pPr marL="624840" indent="-533400" algn="just">
              <a:buFont typeface="Wingdings" panose="05000000000000000000" pitchFamily="2" charset="2"/>
              <a:buChar char="n"/>
              <a:defRPr/>
            </a:pPr>
            <a:endParaRPr lang="en-US" altLang="zh-CN" sz="2400" dirty="0">
              <a:latin typeface="微软雅黑" panose="020B0503020204020204" pitchFamily="34" charset="-122"/>
              <a:ea typeface="微软雅黑" panose="020B0503020204020204" pitchFamily="34" charset="-122"/>
            </a:endParaRPr>
          </a:p>
          <a:p>
            <a:pPr marL="624840" indent="-533400" algn="just">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主观评价通常的方法是让一组人（不少于</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）观察者观看图像并打分，来评价图像的主观质量。</a:t>
            </a:r>
          </a:p>
        </p:txBody>
      </p:sp>
      <p:graphicFrame>
        <p:nvGraphicFramePr>
          <p:cNvPr id="3" name="Group 29"/>
          <p:cNvGraphicFramePr>
            <a:graphicFrameLocks noGrp="1"/>
          </p:cNvGraphicFramePr>
          <p:nvPr/>
        </p:nvGraphicFramePr>
        <p:xfrm>
          <a:off x="2149531" y="4179093"/>
          <a:ext cx="7439023" cy="1038226"/>
        </p:xfrm>
        <a:graphic>
          <a:graphicData uri="http://schemas.openxmlformats.org/drawingml/2006/table">
            <a:tbl>
              <a:tblPr/>
              <a:tblGrid>
                <a:gridCol w="1063793">
                  <a:extLst>
                    <a:ext uri="{9D8B030D-6E8A-4147-A177-3AD203B41FA5}">
                      <a16:colId xmlns:a16="http://schemas.microsoft.com/office/drawing/2014/main" val="20000"/>
                    </a:ext>
                  </a:extLst>
                </a:gridCol>
                <a:gridCol w="1065297">
                  <a:extLst>
                    <a:ext uri="{9D8B030D-6E8A-4147-A177-3AD203B41FA5}">
                      <a16:colId xmlns:a16="http://schemas.microsoft.com/office/drawing/2014/main" val="20001"/>
                    </a:ext>
                  </a:extLst>
                </a:gridCol>
                <a:gridCol w="1060782">
                  <a:extLst>
                    <a:ext uri="{9D8B030D-6E8A-4147-A177-3AD203B41FA5}">
                      <a16:colId xmlns:a16="http://schemas.microsoft.com/office/drawing/2014/main" val="20002"/>
                    </a:ext>
                  </a:extLst>
                </a:gridCol>
                <a:gridCol w="1062288">
                  <a:extLst>
                    <a:ext uri="{9D8B030D-6E8A-4147-A177-3AD203B41FA5}">
                      <a16:colId xmlns:a16="http://schemas.microsoft.com/office/drawing/2014/main" val="20003"/>
                    </a:ext>
                  </a:extLst>
                </a:gridCol>
                <a:gridCol w="1062288">
                  <a:extLst>
                    <a:ext uri="{9D8B030D-6E8A-4147-A177-3AD203B41FA5}">
                      <a16:colId xmlns:a16="http://schemas.microsoft.com/office/drawing/2014/main" val="20004"/>
                    </a:ext>
                  </a:extLst>
                </a:gridCol>
                <a:gridCol w="1063793">
                  <a:extLst>
                    <a:ext uri="{9D8B030D-6E8A-4147-A177-3AD203B41FA5}">
                      <a16:colId xmlns:a16="http://schemas.microsoft.com/office/drawing/2014/main" val="20005"/>
                    </a:ext>
                  </a:extLst>
                </a:gridCol>
                <a:gridCol w="1060782">
                  <a:extLst>
                    <a:ext uri="{9D8B030D-6E8A-4147-A177-3AD203B41FA5}">
                      <a16:colId xmlns:a16="http://schemas.microsoft.com/office/drawing/2014/main" val="20006"/>
                    </a:ext>
                  </a:extLst>
                </a:gridCol>
              </a:tblGrid>
              <a:tr h="519113">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评分</a:t>
                      </a:r>
                    </a:p>
                  </a:txBody>
                  <a:tcPr marL="91437" marR="9143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p>
                  </a:txBody>
                  <a:tcPr marL="91437" marR="9143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marL="91437" marR="9143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marL="91437" marR="9143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p>
                  </a:txBody>
                  <a:tcPr marL="91437" marR="9143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p>
                  </a:txBody>
                  <a:tcPr marL="91437" marR="9143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p>
                  </a:txBody>
                  <a:tcPr marL="91437" marR="9143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9113">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评价</a:t>
                      </a:r>
                    </a:p>
                  </a:txBody>
                  <a:tcPr marL="91437" marR="9143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优秀</a:t>
                      </a:r>
                    </a:p>
                  </a:txBody>
                  <a:tcPr marL="91437" marR="9143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良好</a:t>
                      </a:r>
                    </a:p>
                  </a:txBody>
                  <a:tcPr marL="91437" marR="9143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可用</a:t>
                      </a:r>
                    </a:p>
                  </a:txBody>
                  <a:tcPr marL="91437" marR="9143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刚可看</a:t>
                      </a:r>
                    </a:p>
                  </a:txBody>
                  <a:tcPr marL="91437" marR="9143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差</a:t>
                      </a:r>
                    </a:p>
                  </a:txBody>
                  <a:tcPr marL="91437" marR="9143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Gill Sans MT" panose="020B0502020104020203" pitchFamily="34" charset="0"/>
                          <a:ea typeface="굴림" panose="020B0600000101010101" pitchFamily="34" charset="-127"/>
                        </a:defRPr>
                      </a:lvl1pPr>
                      <a:lvl2pPr marL="742950" indent="-285750">
                        <a:spcBef>
                          <a:spcPct val="20000"/>
                        </a:spcBef>
                        <a:buFont typeface="Arial" panose="020B0604020202020204" pitchFamily="34" charset="0"/>
                        <a:defRPr sz="2400">
                          <a:solidFill>
                            <a:schemeClr val="tx1"/>
                          </a:solidFill>
                          <a:latin typeface="Gill Sans MT" panose="020B0502020104020203" pitchFamily="34" charset="0"/>
                          <a:ea typeface="굴림" panose="020B0600000101010101" pitchFamily="34" charset="-127"/>
                        </a:defRPr>
                      </a:lvl2pPr>
                      <a:lvl3pPr marL="1143000" indent="-228600">
                        <a:spcBef>
                          <a:spcPct val="20000"/>
                        </a:spcBef>
                        <a:buFont typeface="Arial" panose="020B0604020202020204" pitchFamily="34" charset="0"/>
                        <a:defRPr sz="2000">
                          <a:solidFill>
                            <a:schemeClr val="tx1"/>
                          </a:solidFill>
                          <a:latin typeface="Gill Sans MT" panose="020B0502020104020203" pitchFamily="34" charset="0"/>
                          <a:ea typeface="굴림" panose="020B0600000101010101" pitchFamily="34" charset="-127"/>
                        </a:defRPr>
                      </a:lvl3pPr>
                      <a:lvl4pPr marL="16002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4pPr>
                      <a:lvl5pPr marL="2057400" indent="-228600">
                        <a:spcBef>
                          <a:spcPct val="20000"/>
                        </a:spcBef>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ill Sans MT" panose="020B0502020104020203" pitchFamily="34" charset="0"/>
                          <a:ea typeface="굴림" panose="020B0600000101010101" pitchFamily="34" charset="-127"/>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pPr>
                      <a:r>
                        <a:rPr kumimoji="1"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不能用</a:t>
                      </a:r>
                    </a:p>
                  </a:txBody>
                  <a:tcPr marL="91437" marR="9143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437" name="矩形 1"/>
          <p:cNvSpPr>
            <a:spLocks noChangeArrowheads="1"/>
          </p:cNvSpPr>
          <p:nvPr/>
        </p:nvSpPr>
        <p:spPr bwMode="auto">
          <a:xfrm>
            <a:off x="4237885" y="3622579"/>
            <a:ext cx="3262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dirty="0">
                <a:latin typeface="微软雅黑" panose="020B0503020204020204" pitchFamily="34" charset="-122"/>
                <a:ea typeface="微软雅黑" panose="020B0503020204020204" pitchFamily="34" charset="-122"/>
              </a:rPr>
              <a:t>电视图像质量评价尺度</a:t>
            </a:r>
          </a:p>
        </p:txBody>
      </p:sp>
    </p:spTree>
  </p:cSld>
  <p:clrMapOvr>
    <a:masterClrMapping/>
  </p:clrMapOvr>
  <p:transition spd="slow" advTm="148114"/>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图像压缩系统</a:t>
            </a:r>
          </a:p>
        </p:txBody>
      </p:sp>
      <p:sp>
        <p:nvSpPr>
          <p:cNvPr id="5" name="object 5"/>
          <p:cNvSpPr txBox="1"/>
          <p:nvPr/>
        </p:nvSpPr>
        <p:spPr>
          <a:xfrm>
            <a:off x="710053" y="1029506"/>
            <a:ext cx="9607292" cy="1695336"/>
          </a:xfrm>
          <a:prstGeom prst="rect">
            <a:avLst/>
          </a:prstGeom>
        </p:spPr>
        <p:txBody>
          <a:bodyPr vert="horz" wrap="square" lIns="0" tIns="0" rIns="0" bIns="0" rtlCol="0">
            <a:spAutoFit/>
          </a:bodyPr>
          <a:lstStyle/>
          <a:p>
            <a:pPr marL="355600" marR="5080" indent="-342900" algn="just">
              <a:lnSpc>
                <a:spcPct val="100000"/>
              </a:lnSpc>
              <a:spcBef>
                <a:spcPts val="1670"/>
              </a:spcBef>
              <a:buFont typeface="Wingdings" panose="05000000000000000000" pitchFamily="2" charset="2"/>
              <a:buChar char="p"/>
            </a:pPr>
            <a:r>
              <a:rPr lang="zh-CN" altLang="en-US" sz="2400" spc="-5" dirty="0">
                <a:latin typeface="微软雅黑" panose="020B0503020204020204" pitchFamily="34" charset="-122"/>
                <a:ea typeface="微软雅黑" panose="020B0503020204020204" pitchFamily="34" charset="-122"/>
                <a:cs typeface="新宋体" panose="02010609030101010101" charset="-122"/>
              </a:rPr>
              <a:t>图像</a:t>
            </a:r>
            <a:r>
              <a:rPr lang="en-US" altLang="zh-CN" sz="2400" spc="-5" dirty="0">
                <a:latin typeface="微软雅黑" panose="020B0503020204020204" pitchFamily="34" charset="-122"/>
                <a:ea typeface="微软雅黑" panose="020B0503020204020204" pitchFamily="34" charset="-122"/>
                <a:cs typeface="新宋体" panose="02010609030101010101" charset="-122"/>
              </a:rPr>
              <a:t>f(</a:t>
            </a:r>
            <a:r>
              <a:rPr lang="en-US" altLang="zh-CN" sz="2400" spc="-5" dirty="0" err="1">
                <a:latin typeface="微软雅黑" panose="020B0503020204020204" pitchFamily="34" charset="-122"/>
                <a:ea typeface="微软雅黑" panose="020B0503020204020204" pitchFamily="34" charset="-122"/>
                <a:cs typeface="新宋体" panose="02010609030101010101" charset="-122"/>
              </a:rPr>
              <a:t>x,y</a:t>
            </a:r>
            <a:r>
              <a:rPr lang="en-US" altLang="zh-CN" sz="2400" spc="-5" dirty="0">
                <a:latin typeface="微软雅黑" panose="020B0503020204020204" pitchFamily="34" charset="-122"/>
                <a:ea typeface="微软雅黑" panose="020B0503020204020204" pitchFamily="34" charset="-122"/>
                <a:cs typeface="新宋体" panose="02010609030101010101" charset="-122"/>
              </a:rPr>
              <a:t>)</a:t>
            </a:r>
            <a:r>
              <a:rPr lang="zh-CN" altLang="en-US" sz="2400" spc="-5" dirty="0">
                <a:latin typeface="微软雅黑" panose="020B0503020204020204" pitchFamily="34" charset="-122"/>
                <a:ea typeface="微软雅黑" panose="020B0503020204020204" pitchFamily="34" charset="-122"/>
                <a:cs typeface="新宋体" panose="02010609030101010101" charset="-122"/>
              </a:rPr>
              <a:t>被送入编码器，编码器从输入数据建立一组符号，并用它们描述图像。 </a:t>
            </a:r>
            <a:endParaRPr lang="en-US" altLang="zh-CN" sz="2400" spc="-5" dirty="0">
              <a:latin typeface="微软雅黑" panose="020B0503020204020204" pitchFamily="34" charset="-122"/>
              <a:ea typeface="微软雅黑" panose="020B0503020204020204" pitchFamily="34" charset="-122"/>
              <a:cs typeface="新宋体" panose="02010609030101010101" charset="-122"/>
            </a:endParaRPr>
          </a:p>
          <a:p>
            <a:pPr marL="355600" marR="5080" indent="-342900" algn="just">
              <a:lnSpc>
                <a:spcPct val="100000"/>
              </a:lnSpc>
              <a:spcBef>
                <a:spcPts val="1670"/>
              </a:spcBef>
              <a:buFont typeface="Wingdings" panose="05000000000000000000" pitchFamily="2" charset="2"/>
              <a:buChar char="p"/>
            </a:pPr>
            <a:r>
              <a:rPr lang="zh-CN" altLang="en-US" sz="2400" spc="-5" dirty="0">
                <a:latin typeface="微软雅黑" panose="020B0503020204020204" pitchFamily="34" charset="-122"/>
                <a:ea typeface="微软雅黑" panose="020B0503020204020204" pitchFamily="34" charset="-122"/>
                <a:cs typeface="新宋体" panose="02010609030101010101" charset="-122"/>
              </a:rPr>
              <a:t>如果令</a:t>
            </a:r>
            <a:r>
              <a:rPr lang="en-US" altLang="zh-CN" sz="2400" spc="-5" dirty="0">
                <a:latin typeface="微软雅黑" panose="020B0503020204020204" pitchFamily="34" charset="-122"/>
                <a:ea typeface="微软雅黑" panose="020B0503020204020204" pitchFamily="34" charset="-122"/>
                <a:cs typeface="新宋体" panose="02010609030101010101" charset="-122"/>
              </a:rPr>
              <a:t>n1</a:t>
            </a:r>
            <a:r>
              <a:rPr lang="zh-CN" altLang="en-US" sz="2400" spc="-5" dirty="0">
                <a:latin typeface="微软雅黑" panose="020B0503020204020204" pitchFamily="34" charset="-122"/>
                <a:ea typeface="微软雅黑" panose="020B0503020204020204" pitchFamily="34" charset="-122"/>
                <a:cs typeface="新宋体" panose="02010609030101010101" charset="-122"/>
              </a:rPr>
              <a:t>和</a:t>
            </a:r>
            <a:r>
              <a:rPr lang="en-US" altLang="zh-CN" sz="2400" spc="-5" dirty="0">
                <a:latin typeface="微软雅黑" panose="020B0503020204020204" pitchFamily="34" charset="-122"/>
                <a:ea typeface="微软雅黑" panose="020B0503020204020204" pitchFamily="34" charset="-122"/>
                <a:cs typeface="新宋体" panose="02010609030101010101" charset="-122"/>
              </a:rPr>
              <a:t>n2</a:t>
            </a:r>
            <a:r>
              <a:rPr lang="zh-CN" altLang="en-US" sz="2400" spc="-5" dirty="0">
                <a:latin typeface="微软雅黑" panose="020B0503020204020204" pitchFamily="34" charset="-122"/>
                <a:ea typeface="微软雅黑" panose="020B0503020204020204" pitchFamily="34" charset="-122"/>
                <a:cs typeface="新宋体" panose="02010609030101010101" charset="-122"/>
              </a:rPr>
              <a:t>分别表示原始及编码后的图像携带的信息单元的数量</a:t>
            </a:r>
            <a:r>
              <a:rPr lang="en-US" altLang="zh-CN" sz="2400" spc="-5" dirty="0">
                <a:latin typeface="微软雅黑" panose="020B0503020204020204" pitchFamily="34" charset="-122"/>
                <a:ea typeface="微软雅黑" panose="020B0503020204020204" pitchFamily="34" charset="-122"/>
                <a:cs typeface="新宋体" panose="02010609030101010101" charset="-122"/>
              </a:rPr>
              <a:t>(</a:t>
            </a:r>
            <a:r>
              <a:rPr lang="zh-CN" altLang="en-US" sz="2400" spc="-5" dirty="0">
                <a:latin typeface="微软雅黑" panose="020B0503020204020204" pitchFamily="34" charset="-122"/>
                <a:ea typeface="微软雅黑" panose="020B0503020204020204" pitchFamily="34" charset="-122"/>
                <a:cs typeface="新宋体" panose="02010609030101010101" charset="-122"/>
              </a:rPr>
              <a:t>通常是比特</a:t>
            </a:r>
            <a:r>
              <a:rPr lang="en-US" altLang="zh-CN" sz="2400" spc="-5" dirty="0">
                <a:latin typeface="微软雅黑" panose="020B0503020204020204" pitchFamily="34" charset="-122"/>
                <a:ea typeface="微软雅黑" panose="020B0503020204020204" pitchFamily="34" charset="-122"/>
                <a:cs typeface="新宋体" panose="02010609030101010101" charset="-122"/>
              </a:rPr>
              <a:t>)</a:t>
            </a:r>
            <a:r>
              <a:rPr lang="zh-CN" altLang="en-US" sz="2400" spc="-5" dirty="0">
                <a:latin typeface="微软雅黑" panose="020B0503020204020204" pitchFamily="34" charset="-122"/>
                <a:ea typeface="微软雅黑" panose="020B0503020204020204" pitchFamily="34" charset="-122"/>
                <a:cs typeface="新宋体" panose="02010609030101010101" charset="-122"/>
              </a:rPr>
              <a:t>，达到的压缩可以通过压缩比，用数字进行量化：</a:t>
            </a:r>
          </a:p>
        </p:txBody>
      </p:sp>
      <p:sp>
        <p:nvSpPr>
          <p:cNvPr id="10" name="object 10"/>
          <p:cNvSpPr/>
          <p:nvPr/>
        </p:nvSpPr>
        <p:spPr>
          <a:xfrm>
            <a:off x="3763878" y="3291240"/>
            <a:ext cx="348615" cy="0"/>
          </a:xfrm>
          <a:custGeom>
            <a:avLst/>
            <a:gdLst/>
            <a:ahLst/>
            <a:cxnLst/>
            <a:rect l="l" t="t" r="r" b="b"/>
            <a:pathLst>
              <a:path w="348614">
                <a:moveTo>
                  <a:pt x="0" y="0"/>
                </a:moveTo>
                <a:lnTo>
                  <a:pt x="348223" y="0"/>
                </a:lnTo>
              </a:path>
            </a:pathLst>
          </a:custGeom>
          <a:ln w="11618">
            <a:solidFill>
              <a:srgbClr val="000000"/>
            </a:solidFill>
          </a:ln>
        </p:spPr>
        <p:txBody>
          <a:bodyPr wrap="square" lIns="0" tIns="0" rIns="0" bIns="0" rtlCol="0"/>
          <a:lstStyle/>
          <a:p>
            <a:endParaRPr/>
          </a:p>
        </p:txBody>
      </p:sp>
      <p:sp>
        <p:nvSpPr>
          <p:cNvPr id="11" name="object 11"/>
          <p:cNvSpPr txBox="1"/>
          <p:nvPr/>
        </p:nvSpPr>
        <p:spPr>
          <a:xfrm>
            <a:off x="3774993" y="3342280"/>
            <a:ext cx="279400" cy="353060"/>
          </a:xfrm>
          <a:prstGeom prst="rect">
            <a:avLst/>
          </a:prstGeom>
        </p:spPr>
        <p:txBody>
          <a:bodyPr vert="horz" wrap="square" lIns="0" tIns="0" rIns="0" bIns="0" rtlCol="0">
            <a:spAutoFit/>
          </a:bodyPr>
          <a:lstStyle/>
          <a:p>
            <a:pPr marL="12700">
              <a:lnSpc>
                <a:spcPct val="100000"/>
              </a:lnSpc>
            </a:pPr>
            <a:r>
              <a:rPr sz="2200" i="1" dirty="0">
                <a:latin typeface="Times New Roman" panose="02020603050405020304"/>
                <a:cs typeface="Times New Roman" panose="02020603050405020304"/>
              </a:rPr>
              <a:t>n</a:t>
            </a:r>
            <a:r>
              <a:rPr sz="2200" i="1" spc="-300" dirty="0">
                <a:latin typeface="Times New Roman" panose="02020603050405020304"/>
                <a:cs typeface="Times New Roman" panose="02020603050405020304"/>
              </a:rPr>
              <a:t> </a:t>
            </a:r>
            <a:r>
              <a:rPr sz="1875" spc="22" baseline="-24000" dirty="0">
                <a:latin typeface="Times New Roman" panose="02020603050405020304"/>
                <a:cs typeface="Times New Roman" panose="02020603050405020304"/>
              </a:rPr>
              <a:t>2</a:t>
            </a:r>
            <a:endParaRPr sz="1875" baseline="-24000">
              <a:latin typeface="Times New Roman" panose="02020603050405020304"/>
              <a:cs typeface="Times New Roman" panose="02020603050405020304"/>
            </a:endParaRPr>
          </a:p>
        </p:txBody>
      </p:sp>
      <p:sp>
        <p:nvSpPr>
          <p:cNvPr id="12" name="object 12"/>
          <p:cNvSpPr txBox="1"/>
          <p:nvPr/>
        </p:nvSpPr>
        <p:spPr>
          <a:xfrm>
            <a:off x="3794040" y="2947570"/>
            <a:ext cx="256540" cy="353060"/>
          </a:xfrm>
          <a:prstGeom prst="rect">
            <a:avLst/>
          </a:prstGeom>
        </p:spPr>
        <p:txBody>
          <a:bodyPr vert="horz" wrap="square" lIns="0" tIns="0" rIns="0" bIns="0" rtlCol="0">
            <a:spAutoFit/>
          </a:bodyPr>
          <a:lstStyle/>
          <a:p>
            <a:pPr marL="12700">
              <a:lnSpc>
                <a:spcPct val="100000"/>
              </a:lnSpc>
            </a:pPr>
            <a:r>
              <a:rPr sz="2200" i="1" spc="70" dirty="0">
                <a:latin typeface="Times New Roman" panose="02020603050405020304"/>
                <a:cs typeface="Times New Roman" panose="02020603050405020304"/>
              </a:rPr>
              <a:t>n</a:t>
            </a:r>
            <a:r>
              <a:rPr sz="1875" spc="22" baseline="-24000" dirty="0">
                <a:latin typeface="Times New Roman" panose="02020603050405020304"/>
                <a:cs typeface="Times New Roman" panose="02020603050405020304"/>
              </a:rPr>
              <a:t>1</a:t>
            </a:r>
            <a:endParaRPr sz="1875" baseline="-24000" dirty="0">
              <a:latin typeface="Times New Roman" panose="02020603050405020304"/>
              <a:cs typeface="Times New Roman" panose="02020603050405020304"/>
            </a:endParaRPr>
          </a:p>
        </p:txBody>
      </p:sp>
      <p:sp>
        <p:nvSpPr>
          <p:cNvPr id="13" name="object 13"/>
          <p:cNvSpPr txBox="1"/>
          <p:nvPr/>
        </p:nvSpPr>
        <p:spPr>
          <a:xfrm>
            <a:off x="2987838" y="3119120"/>
            <a:ext cx="666750" cy="309880"/>
          </a:xfrm>
          <a:prstGeom prst="rect">
            <a:avLst/>
          </a:prstGeom>
        </p:spPr>
        <p:txBody>
          <a:bodyPr vert="horz" wrap="square" lIns="0" tIns="0" rIns="0" bIns="0" rtlCol="0">
            <a:spAutoFit/>
          </a:bodyPr>
          <a:lstStyle/>
          <a:p>
            <a:pPr marL="12700">
              <a:lnSpc>
                <a:spcPct val="100000"/>
              </a:lnSpc>
              <a:tabLst>
                <a:tab pos="499745" algn="l"/>
              </a:tabLst>
            </a:pPr>
            <a:r>
              <a:rPr sz="2200" i="1" dirty="0">
                <a:latin typeface="Times New Roman" panose="02020603050405020304"/>
                <a:cs typeface="Times New Roman" panose="02020603050405020304"/>
              </a:rPr>
              <a:t>C	</a:t>
            </a:r>
            <a:r>
              <a:rPr sz="2200" dirty="0">
                <a:latin typeface="Symbol" panose="05050102010706020507"/>
                <a:cs typeface="Symbol" panose="05050102010706020507"/>
              </a:rPr>
              <a:t></a:t>
            </a:r>
          </a:p>
        </p:txBody>
      </p:sp>
      <p:sp>
        <p:nvSpPr>
          <p:cNvPr id="14" name="object 14"/>
          <p:cNvSpPr txBox="1"/>
          <p:nvPr/>
        </p:nvSpPr>
        <p:spPr>
          <a:xfrm>
            <a:off x="3231687" y="3287468"/>
            <a:ext cx="125095" cy="188595"/>
          </a:xfrm>
          <a:prstGeom prst="rect">
            <a:avLst/>
          </a:prstGeom>
        </p:spPr>
        <p:txBody>
          <a:bodyPr vert="horz" wrap="square" lIns="0" tIns="0" rIns="0" bIns="0" rtlCol="0">
            <a:spAutoFit/>
          </a:bodyPr>
          <a:lstStyle/>
          <a:p>
            <a:pPr marL="12700">
              <a:lnSpc>
                <a:spcPct val="100000"/>
              </a:lnSpc>
            </a:pPr>
            <a:r>
              <a:rPr sz="1250" i="1" spc="20" dirty="0">
                <a:latin typeface="Times New Roman" panose="02020603050405020304"/>
                <a:cs typeface="Times New Roman" panose="02020603050405020304"/>
              </a:rPr>
              <a:t>R</a:t>
            </a:r>
            <a:endParaRPr sz="1250">
              <a:latin typeface="Times New Roman" panose="02020603050405020304"/>
              <a:cs typeface="Times New Roman" panose="02020603050405020304"/>
            </a:endParaRPr>
          </a:p>
        </p:txBody>
      </p:sp>
      <p:sp>
        <p:nvSpPr>
          <p:cNvPr id="16" name="文本框 15"/>
          <p:cNvSpPr txBox="1"/>
          <p:nvPr/>
        </p:nvSpPr>
        <p:spPr>
          <a:xfrm>
            <a:off x="1218156" y="4738062"/>
            <a:ext cx="3836444" cy="461665"/>
          </a:xfrm>
          <a:prstGeom prst="rect">
            <a:avLst/>
          </a:prstGeom>
          <a:solidFill>
            <a:schemeClr val="bg1">
              <a:lumMod val="50000"/>
            </a:schemeClr>
          </a:solidFill>
        </p:spPr>
        <p:txBody>
          <a:bodyPr wrap="square">
            <a:spAutoFit/>
          </a:bodyPr>
          <a:lstStyle/>
          <a:p>
            <a:r>
              <a:rPr lang="en-US" altLang="zh-CN" sz="2400" b="0" i="0" dirty="0" err="1">
                <a:solidFill>
                  <a:srgbClr val="000000"/>
                </a:solidFill>
                <a:effectLst/>
                <a:latin typeface="Source Code Pro" panose="020B0509030403020204" pitchFamily="49" charset="0"/>
              </a:rPr>
              <a:t>cr</a:t>
            </a:r>
            <a:r>
              <a:rPr lang="en-US" altLang="zh-CN" sz="2400" b="0" i="0" dirty="0">
                <a:solidFill>
                  <a:srgbClr val="000000"/>
                </a:solidFill>
                <a:effectLst/>
                <a:latin typeface="Source Code Pro" panose="020B0509030403020204" pitchFamily="49" charset="0"/>
              </a:rPr>
              <a:t> = </a:t>
            </a:r>
            <a:r>
              <a:rPr lang="en-US" altLang="zh-CN" sz="2400" b="0" i="0" dirty="0" err="1">
                <a:solidFill>
                  <a:srgbClr val="000000"/>
                </a:solidFill>
                <a:effectLst/>
                <a:latin typeface="Source Code Pro" panose="020B0509030403020204" pitchFamily="49" charset="0"/>
              </a:rPr>
              <a:t>imratio</a:t>
            </a:r>
            <a:r>
              <a:rPr lang="en-US" altLang="zh-CN" sz="2400" b="0" i="0" dirty="0">
                <a:solidFill>
                  <a:srgbClr val="000000"/>
                </a:solidFill>
                <a:effectLst/>
                <a:latin typeface="Source Code Pro" panose="020B0509030403020204" pitchFamily="49" charset="0"/>
              </a:rPr>
              <a:t>(f1, f2)</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3007" y="1151763"/>
            <a:ext cx="9796015"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lgn="just">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根据解压重建后的图像和原始图像之间是否具有误差，图像编码压缩分为无误差（亦称无失真、无损、信息保持）编码和有误差（有失真或有损）编码两大类。</a:t>
            </a:r>
          </a:p>
          <a:p>
            <a:pPr marL="342900" indent="-342900" algn="just">
              <a:spcBef>
                <a:spcPct val="30000"/>
              </a:spcBef>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无误差图像压缩的最简单方法是</a:t>
            </a:r>
            <a:r>
              <a:rPr lang="zh-CN" altLang="en-US" sz="2400" b="1" dirty="0">
                <a:solidFill>
                  <a:srgbClr val="C00000"/>
                </a:solidFill>
                <a:latin typeface="微软雅黑" panose="020B0503020204020204" pitchFamily="34" charset="-122"/>
                <a:ea typeface="微软雅黑" panose="020B0503020204020204" pitchFamily="34" charset="-122"/>
              </a:rPr>
              <a:t>减少编码冗余</a:t>
            </a:r>
            <a:r>
              <a:rPr lang="zh-CN" altLang="en-US" sz="2400" dirty="0">
                <a:latin typeface="微软雅黑" panose="020B0503020204020204" pitchFamily="34" charset="-122"/>
                <a:ea typeface="微软雅黑" panose="020B0503020204020204" pitchFamily="34" charset="-122"/>
              </a:rPr>
              <a:t>。一般编码冗余通常存在于</a:t>
            </a:r>
            <a:r>
              <a:rPr lang="zh-CN" altLang="en-US" sz="2400" b="1" dirty="0">
                <a:solidFill>
                  <a:srgbClr val="C00000"/>
                </a:solidFill>
                <a:latin typeface="微软雅黑" panose="020B0503020204020204" pitchFamily="34" charset="-122"/>
                <a:ea typeface="微软雅黑" panose="020B0503020204020204" pitchFamily="34" charset="-122"/>
              </a:rPr>
              <a:t>灰度的二进制编码</a:t>
            </a:r>
            <a:r>
              <a:rPr lang="zh-CN" altLang="en-US" sz="2400" dirty="0">
                <a:latin typeface="微软雅黑" panose="020B0503020204020204" pitchFamily="34" charset="-122"/>
                <a:ea typeface="微软雅黑" panose="020B0503020204020204" pitchFamily="34" charset="-122"/>
              </a:rPr>
              <a:t>中。</a:t>
            </a:r>
          </a:p>
          <a:p>
            <a:pPr marL="342900" indent="-342900" algn="just">
              <a:spcBef>
                <a:spcPct val="30000"/>
              </a:spcBef>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根据编码作用域划分，图像编码为</a:t>
            </a:r>
            <a:r>
              <a:rPr lang="zh-CN" altLang="en-US" sz="2400" dirty="0">
                <a:solidFill>
                  <a:srgbClr val="C00000"/>
                </a:solidFill>
                <a:latin typeface="微软雅黑" panose="020B0503020204020204" pitchFamily="34" charset="-122"/>
                <a:ea typeface="微软雅黑" panose="020B0503020204020204" pitchFamily="34" charset="-122"/>
              </a:rPr>
              <a:t>空间域编码</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C00000"/>
                </a:solidFill>
                <a:latin typeface="微软雅黑" panose="020B0503020204020204" pitchFamily="34" charset="-122"/>
                <a:ea typeface="微软雅黑" panose="020B0503020204020204" pitchFamily="34" charset="-122"/>
              </a:rPr>
              <a:t>变换域编码</a:t>
            </a:r>
            <a:r>
              <a:rPr lang="zh-CN" altLang="en-US" sz="2400" dirty="0">
                <a:latin typeface="微软雅黑" panose="020B0503020204020204" pitchFamily="34" charset="-122"/>
                <a:ea typeface="微软雅黑" panose="020B0503020204020204" pitchFamily="34" charset="-122"/>
              </a:rPr>
              <a:t>两大类。  </a:t>
            </a:r>
          </a:p>
        </p:txBody>
      </p:sp>
      <p:sp>
        <p:nvSpPr>
          <p:cNvPr id="15363" name="Rectangle 4"/>
          <p:cNvSpPr>
            <a:spLocks noChangeArrowheads="1"/>
          </p:cNvSpPr>
          <p:nvPr/>
        </p:nvSpPr>
        <p:spPr bwMode="auto">
          <a:xfrm>
            <a:off x="5124450" y="25908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15364" name="Rectangle 6"/>
          <p:cNvSpPr>
            <a:spLocks noChangeArrowheads="1"/>
          </p:cNvSpPr>
          <p:nvPr/>
        </p:nvSpPr>
        <p:spPr bwMode="auto">
          <a:xfrm>
            <a:off x="2720340" y="492379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zh-CN" altLang="en-US" b="1">
                <a:latin typeface="微软雅黑" panose="020B0503020204020204" pitchFamily="34" charset="-122"/>
                <a:ea typeface="微软雅黑" panose="020B0503020204020204" pitchFamily="34" charset="-122"/>
              </a:rPr>
              <a:t>图像压缩</a:t>
            </a:r>
          </a:p>
        </p:txBody>
      </p:sp>
      <p:sp>
        <p:nvSpPr>
          <p:cNvPr id="15365" name="Text Box 7"/>
          <p:cNvSpPr txBox="1">
            <a:spLocks noChangeArrowheads="1"/>
          </p:cNvSpPr>
          <p:nvPr/>
        </p:nvSpPr>
        <p:spPr bwMode="auto">
          <a:xfrm>
            <a:off x="4433254" y="431419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zh-CN" altLang="en-US" b="1">
                <a:latin typeface="微软雅黑" panose="020B0503020204020204" pitchFamily="34" charset="-122"/>
                <a:ea typeface="微软雅黑" panose="020B0503020204020204" pitchFamily="34" charset="-122"/>
              </a:rPr>
              <a:t>无损编码</a:t>
            </a:r>
          </a:p>
        </p:txBody>
      </p:sp>
      <p:sp>
        <p:nvSpPr>
          <p:cNvPr id="15366" name="Rectangle 8"/>
          <p:cNvSpPr>
            <a:spLocks noChangeArrowheads="1"/>
          </p:cNvSpPr>
          <p:nvPr/>
        </p:nvSpPr>
        <p:spPr bwMode="auto">
          <a:xfrm>
            <a:off x="4433254" y="583819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zh-CN" altLang="en-US" b="1" dirty="0">
                <a:latin typeface="微软雅黑" panose="020B0503020204020204" pitchFamily="34" charset="-122"/>
                <a:ea typeface="微软雅黑" panose="020B0503020204020204" pitchFamily="34" charset="-122"/>
              </a:rPr>
              <a:t>有损编码</a:t>
            </a:r>
          </a:p>
        </p:txBody>
      </p:sp>
      <p:sp>
        <p:nvSpPr>
          <p:cNvPr id="15367" name="Text Box 9"/>
          <p:cNvSpPr txBox="1">
            <a:spLocks noChangeArrowheads="1"/>
          </p:cNvSpPr>
          <p:nvPr/>
        </p:nvSpPr>
        <p:spPr bwMode="auto">
          <a:xfrm>
            <a:off x="5793740" y="4034791"/>
            <a:ext cx="1346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zh-CN" altLang="en-US" b="1" dirty="0">
                <a:solidFill>
                  <a:srgbClr val="C00000"/>
                </a:solidFill>
                <a:latin typeface="微软雅黑" panose="020B0503020204020204" pitchFamily="34" charset="-122"/>
                <a:ea typeface="微软雅黑" panose="020B0503020204020204" pitchFamily="34" charset="-122"/>
              </a:rPr>
              <a:t>霍夫曼编码</a:t>
            </a:r>
          </a:p>
          <a:p>
            <a:r>
              <a:rPr lang="zh-CN" altLang="en-US" b="1" dirty="0">
                <a:latin typeface="微软雅黑" panose="020B0503020204020204" pitchFamily="34" charset="-122"/>
                <a:ea typeface="微软雅黑" panose="020B0503020204020204" pitchFamily="34" charset="-122"/>
              </a:rPr>
              <a:t>行程编码</a:t>
            </a:r>
          </a:p>
          <a:p>
            <a:r>
              <a:rPr lang="zh-CN" altLang="en-US" b="1" dirty="0">
                <a:latin typeface="微软雅黑" panose="020B0503020204020204" pitchFamily="34" charset="-122"/>
                <a:ea typeface="微软雅黑" panose="020B0503020204020204" pitchFamily="34" charset="-122"/>
              </a:rPr>
              <a:t>算术编码</a:t>
            </a:r>
          </a:p>
        </p:txBody>
      </p:sp>
      <p:sp>
        <p:nvSpPr>
          <p:cNvPr id="15368" name="Text Box 10"/>
          <p:cNvSpPr txBox="1">
            <a:spLocks noChangeArrowheads="1"/>
          </p:cNvSpPr>
          <p:nvPr/>
        </p:nvSpPr>
        <p:spPr bwMode="auto">
          <a:xfrm>
            <a:off x="5793741" y="5581016"/>
            <a:ext cx="11144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zh-CN" altLang="en-US" b="1" dirty="0">
                <a:solidFill>
                  <a:srgbClr val="C00000"/>
                </a:solidFill>
                <a:latin typeface="微软雅黑" panose="020B0503020204020204" pitchFamily="34" charset="-122"/>
                <a:ea typeface="微软雅黑" panose="020B0503020204020204" pitchFamily="34" charset="-122"/>
              </a:rPr>
              <a:t>预测编码</a:t>
            </a:r>
          </a:p>
          <a:p>
            <a:r>
              <a:rPr lang="zh-CN" altLang="en-US" b="1" dirty="0">
                <a:latin typeface="微软雅黑" panose="020B0503020204020204" pitchFamily="34" charset="-122"/>
                <a:ea typeface="微软雅黑" panose="020B0503020204020204" pitchFamily="34" charset="-122"/>
              </a:rPr>
              <a:t>变换编码</a:t>
            </a:r>
          </a:p>
          <a:p>
            <a:r>
              <a:rPr lang="zh-CN" altLang="en-US" b="1" dirty="0">
                <a:latin typeface="微软雅黑" panose="020B0503020204020204" pitchFamily="34" charset="-122"/>
                <a:ea typeface="微软雅黑" panose="020B0503020204020204" pitchFamily="34" charset="-122"/>
              </a:rPr>
              <a:t>其它编码</a:t>
            </a:r>
          </a:p>
        </p:txBody>
      </p:sp>
      <p:sp>
        <p:nvSpPr>
          <p:cNvPr id="15369" name="Line 12"/>
          <p:cNvSpPr>
            <a:spLocks noChangeShapeType="1"/>
          </p:cNvSpPr>
          <p:nvPr/>
        </p:nvSpPr>
        <p:spPr bwMode="auto">
          <a:xfrm>
            <a:off x="4168140" y="4466590"/>
            <a:ext cx="0" cy="1524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0" name="Line 13"/>
          <p:cNvSpPr>
            <a:spLocks noChangeShapeType="1"/>
          </p:cNvSpPr>
          <p:nvPr/>
        </p:nvSpPr>
        <p:spPr bwMode="auto">
          <a:xfrm>
            <a:off x="4168140" y="4466590"/>
            <a:ext cx="228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1" name="Line 14"/>
          <p:cNvSpPr>
            <a:spLocks noChangeShapeType="1"/>
          </p:cNvSpPr>
          <p:nvPr/>
        </p:nvSpPr>
        <p:spPr bwMode="auto">
          <a:xfrm>
            <a:off x="4168140" y="5990590"/>
            <a:ext cx="304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2" name="Line 15"/>
          <p:cNvSpPr>
            <a:spLocks noChangeShapeType="1"/>
          </p:cNvSpPr>
          <p:nvPr/>
        </p:nvSpPr>
        <p:spPr bwMode="auto">
          <a:xfrm>
            <a:off x="5581015" y="4085590"/>
            <a:ext cx="0" cy="762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3" name="Line 16"/>
          <p:cNvSpPr>
            <a:spLocks noChangeShapeType="1"/>
          </p:cNvSpPr>
          <p:nvPr/>
        </p:nvSpPr>
        <p:spPr bwMode="auto">
          <a:xfrm>
            <a:off x="5581015" y="4085590"/>
            <a:ext cx="152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4" name="Line 17"/>
          <p:cNvSpPr>
            <a:spLocks noChangeShapeType="1"/>
          </p:cNvSpPr>
          <p:nvPr/>
        </p:nvSpPr>
        <p:spPr bwMode="auto">
          <a:xfrm>
            <a:off x="5581015" y="4498340"/>
            <a:ext cx="152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5" name="Line 18"/>
          <p:cNvSpPr>
            <a:spLocks noChangeShapeType="1"/>
          </p:cNvSpPr>
          <p:nvPr/>
        </p:nvSpPr>
        <p:spPr bwMode="auto">
          <a:xfrm>
            <a:off x="5581015" y="4847590"/>
            <a:ext cx="152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6" name="Line 19"/>
          <p:cNvSpPr>
            <a:spLocks noChangeShapeType="1"/>
          </p:cNvSpPr>
          <p:nvPr/>
        </p:nvSpPr>
        <p:spPr bwMode="auto">
          <a:xfrm>
            <a:off x="5581015" y="5685790"/>
            <a:ext cx="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7" name="Line 20"/>
          <p:cNvSpPr>
            <a:spLocks noChangeShapeType="1"/>
          </p:cNvSpPr>
          <p:nvPr/>
        </p:nvSpPr>
        <p:spPr bwMode="auto">
          <a:xfrm>
            <a:off x="5581015" y="5685790"/>
            <a:ext cx="152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8" name="Line 21"/>
          <p:cNvSpPr>
            <a:spLocks noChangeShapeType="1"/>
          </p:cNvSpPr>
          <p:nvPr/>
        </p:nvSpPr>
        <p:spPr bwMode="auto">
          <a:xfrm>
            <a:off x="5581015" y="6022340"/>
            <a:ext cx="152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9" name="Line 22"/>
          <p:cNvSpPr>
            <a:spLocks noChangeShapeType="1"/>
          </p:cNvSpPr>
          <p:nvPr/>
        </p:nvSpPr>
        <p:spPr bwMode="auto">
          <a:xfrm>
            <a:off x="5581015" y="6371590"/>
            <a:ext cx="152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sz="3200" b="1" dirty="0">
                <a:latin typeface="微软雅黑" panose="020B0503020204020204" pitchFamily="34" charset="-122"/>
                <a:ea typeface="微软雅黑" panose="020B0503020204020204" pitchFamily="34" charset="-122"/>
                <a:cs typeface="+mj-cs"/>
              </a:rPr>
              <a:t>图像压缩编码的分类</a:t>
            </a:r>
            <a:endParaRPr lang="zh-CN" altLang="en-US" dirty="0"/>
          </a:p>
        </p:txBody>
      </p:sp>
    </p:spTree>
  </p:cSld>
  <p:clrMapOvr>
    <a:masterClrMapping/>
  </p:clrMapOvr>
  <p:transition spd="slow" advTm="70379"/>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图像数据压缩</a:t>
            </a:r>
          </a:p>
        </p:txBody>
      </p:sp>
      <p:sp>
        <p:nvSpPr>
          <p:cNvPr id="15" name="矩形 14"/>
          <p:cNvSpPr/>
          <p:nvPr/>
        </p:nvSpPr>
        <p:spPr>
          <a:xfrm>
            <a:off x="343733" y="957156"/>
            <a:ext cx="10446187" cy="5567037"/>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图像压缩</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是一种减少描绘一幅图像所需数据量的技术和科学， 它是数字图像处理领域最有用、商业上最成功的技术之一。</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a:p>
            <a:pPr marL="342900" indent="-342900">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图像编码与压缩是数据压缩的一个分支，就是对图像数据按一定的规则进行变换和组合，达到以尽可能少的代码（符号）来表示尽可能多的图像信息。</a:t>
            </a:r>
          </a:p>
          <a:p>
            <a:pPr marL="342900" indent="-342900">
              <a:lnSpc>
                <a:spcPct val="150000"/>
              </a:lnSpc>
              <a:buFont typeface="Wingdings" panose="05000000000000000000" pitchFamily="2" charset="2"/>
              <a:buChar char="p"/>
            </a:pPr>
            <a:r>
              <a:rPr lang="zh-CN" altLang="en-US" sz="24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图像压缩是为了减少描述数字图像数据量的问题，除去图像中多余的数据而对信息没有本质的影响。</a:t>
            </a:r>
            <a:endParaRPr lang="en-US" altLang="zh-CN" sz="24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从数学角度看，这一过程实际上就是将二维像素矩阵变换为一个在统计上无关联的数据集合。</a:t>
            </a:r>
          </a:p>
          <a:p>
            <a:pPr marL="228600" indent="-228600">
              <a:lnSpc>
                <a:spcPct val="150000"/>
              </a:lnSpc>
              <a:buFont typeface="Wingdings" panose="05000000000000000000" pitchFamily="2" charset="2"/>
              <a:buChar char="ü"/>
            </a:pP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428935" y="1230913"/>
            <a:ext cx="8219890" cy="3723327"/>
          </a:xfrm>
          <a:prstGeom prst="rect">
            <a:avLst/>
          </a:prstGeom>
        </p:spPr>
        <p:txBody>
          <a:bodyPr vert="horz" wrap="square" lIns="0" tIns="0" rIns="0" bIns="0" rtlCol="0">
            <a:spAutoFit/>
          </a:bodyPr>
          <a:lstStyle/>
          <a:p>
            <a:pPr marL="294005" indent="-285750">
              <a:buFont typeface="Wingdings" panose="05000000000000000000" pitchFamily="2" charset="2"/>
              <a:buChar char="n"/>
              <a:tabLst>
                <a:tab pos="270510" algn="l"/>
              </a:tabLst>
            </a:pPr>
            <a:r>
              <a:rPr sz="2400" spc="-3" dirty="0">
                <a:latin typeface="微软雅黑" panose="020B0503020204020204" pitchFamily="34" charset="-122"/>
                <a:ea typeface="微软雅黑" panose="020B0503020204020204" pitchFamily="34" charset="-122"/>
                <a:cs typeface="新宋体" panose="02010609030101010101" charset="-122"/>
              </a:rPr>
              <a:t>无</a:t>
            </a:r>
            <a:r>
              <a:rPr lang="zh-CN" altLang="en-US" sz="2400" spc="-3" dirty="0">
                <a:latin typeface="微软雅黑" panose="020B0503020204020204" pitchFamily="34" charset="-122"/>
                <a:ea typeface="微软雅黑" panose="020B0503020204020204" pitchFamily="34" charset="-122"/>
                <a:cs typeface="新宋体" panose="02010609030101010101" charset="-122"/>
              </a:rPr>
              <a:t>损</a:t>
            </a:r>
            <a:r>
              <a:rPr sz="2400" spc="-3" dirty="0" err="1">
                <a:latin typeface="微软雅黑" panose="020B0503020204020204" pitchFamily="34" charset="-122"/>
                <a:ea typeface="微软雅黑" panose="020B0503020204020204" pitchFamily="34" charset="-122"/>
                <a:cs typeface="新宋体" panose="02010609030101010101" charset="-122"/>
              </a:rPr>
              <a:t>压缩的必要性</a:t>
            </a:r>
            <a:endParaRPr sz="2400" dirty="0">
              <a:latin typeface="微软雅黑" panose="020B0503020204020204" pitchFamily="34" charset="-122"/>
              <a:ea typeface="微软雅黑" panose="020B0503020204020204" pitchFamily="34" charset="-122"/>
              <a:cs typeface="新宋体" panose="02010609030101010101" charset="-122"/>
            </a:endParaRPr>
          </a:p>
          <a:p>
            <a:pPr marL="644525" marR="3175" indent="-342900">
              <a:lnSpc>
                <a:spcPct val="102000"/>
              </a:lnSpc>
              <a:spcBef>
                <a:spcPts val="1335"/>
              </a:spcBef>
              <a:buFont typeface="Wingdings" panose="05000000000000000000" pitchFamily="2" charset="2"/>
              <a:buChar char="p"/>
              <a:tabLst>
                <a:tab pos="543560" algn="l"/>
              </a:tabLst>
            </a:pPr>
            <a:r>
              <a:rPr sz="2000" spc="-3" dirty="0" err="1">
                <a:latin typeface="微软雅黑" panose="020B0503020204020204" pitchFamily="34" charset="-122"/>
                <a:ea typeface="微软雅黑" panose="020B0503020204020204" pitchFamily="34" charset="-122"/>
                <a:cs typeface="新宋体" panose="02010609030101010101" charset="-122"/>
              </a:rPr>
              <a:t>在医疗或商业文件的归档，有损压缩因为法律原因</a:t>
            </a:r>
            <a:r>
              <a:rPr sz="2000" dirty="0" err="1">
                <a:latin typeface="微软雅黑" panose="020B0503020204020204" pitchFamily="34" charset="-122"/>
                <a:ea typeface="微软雅黑" panose="020B0503020204020204" pitchFamily="34" charset="-122"/>
                <a:cs typeface="新宋体" panose="02010609030101010101" charset="-122"/>
              </a:rPr>
              <a:t>而被禁止</a:t>
            </a:r>
            <a:r>
              <a:rPr lang="zh-CN" altLang="en-US" sz="2000" dirty="0">
                <a:latin typeface="微软雅黑" panose="020B0503020204020204" pitchFamily="34" charset="-122"/>
                <a:ea typeface="微软雅黑" panose="020B0503020204020204" pitchFamily="34" charset="-122"/>
                <a:cs typeface="新宋体" panose="02010609030101010101" charset="-122"/>
              </a:rPr>
              <a:t>。</a:t>
            </a:r>
            <a:endParaRPr sz="2000" dirty="0">
              <a:latin typeface="微软雅黑" panose="020B0503020204020204" pitchFamily="34" charset="-122"/>
              <a:ea typeface="微软雅黑" panose="020B0503020204020204" pitchFamily="34" charset="-122"/>
              <a:cs typeface="新宋体" panose="02010609030101010101" charset="-122"/>
            </a:endParaRPr>
          </a:p>
          <a:p>
            <a:pPr marL="644525" marR="38735" indent="-342900">
              <a:spcBef>
                <a:spcPts val="920"/>
              </a:spcBef>
              <a:buFont typeface="Wingdings" panose="05000000000000000000" pitchFamily="2" charset="2"/>
              <a:buChar char="p"/>
              <a:tabLst>
                <a:tab pos="507365" algn="l"/>
              </a:tabLst>
            </a:pPr>
            <a:r>
              <a:rPr sz="2000" spc="-3" dirty="0" err="1">
                <a:latin typeface="微软雅黑" panose="020B0503020204020204" pitchFamily="34" charset="-122"/>
                <a:ea typeface="微软雅黑" panose="020B0503020204020204" pitchFamily="34" charset="-122"/>
                <a:cs typeface="新宋体" panose="02010609030101010101" charset="-122"/>
              </a:rPr>
              <a:t>卫星成像的收集，考虑数据使用和所花费用，不希望有任何数据损失</a:t>
            </a:r>
            <a:endParaRPr sz="2000" dirty="0">
              <a:latin typeface="微软雅黑" panose="020B0503020204020204" pitchFamily="34" charset="-122"/>
              <a:ea typeface="微软雅黑" panose="020B0503020204020204" pitchFamily="34" charset="-122"/>
              <a:cs typeface="新宋体" panose="02010609030101010101" charset="-122"/>
            </a:endParaRPr>
          </a:p>
          <a:p>
            <a:pPr marL="644525" indent="-342900">
              <a:spcBef>
                <a:spcPts val="915"/>
              </a:spcBef>
              <a:buFont typeface="Wingdings" panose="05000000000000000000" pitchFamily="2" charset="2"/>
              <a:buChar char="p"/>
              <a:tabLst>
                <a:tab pos="507365" algn="l"/>
              </a:tabLst>
            </a:pPr>
            <a:r>
              <a:rPr sz="2000" spc="-3" dirty="0" err="1">
                <a:latin typeface="微软雅黑" panose="020B0503020204020204" pitchFamily="34" charset="-122"/>
                <a:ea typeface="微软雅黑" panose="020B0503020204020204" pitchFamily="34" charset="-122"/>
                <a:cs typeface="新宋体" panose="02010609030101010101" charset="-122"/>
              </a:rPr>
              <a:t>X光拍片，信息的丢失会导致诊断的正确性</a:t>
            </a:r>
            <a:endParaRPr lang="en-US" sz="2000" dirty="0">
              <a:latin typeface="微软雅黑" panose="020B0503020204020204" pitchFamily="34" charset="-122"/>
              <a:ea typeface="微软雅黑" panose="020B0503020204020204" pitchFamily="34" charset="-122"/>
              <a:cs typeface="新宋体" panose="02010609030101010101" charset="-122"/>
            </a:endParaRPr>
          </a:p>
          <a:p>
            <a:pPr marL="644525" indent="-342900">
              <a:spcBef>
                <a:spcPts val="915"/>
              </a:spcBef>
              <a:buFont typeface="Wingdings" panose="05000000000000000000" pitchFamily="2" charset="2"/>
              <a:buChar char="p"/>
              <a:tabLst>
                <a:tab pos="507365" algn="l"/>
              </a:tabLst>
            </a:pPr>
            <a:r>
              <a:rPr sz="2000" spc="-3" dirty="0">
                <a:latin typeface="微软雅黑" panose="020B0503020204020204" pitchFamily="34" charset="-122"/>
                <a:ea typeface="微软雅黑" panose="020B0503020204020204" pitchFamily="34" charset="-122"/>
                <a:cs typeface="Times New Roman" panose="02020603050405020304"/>
              </a:rPr>
              <a:t>……</a:t>
            </a:r>
            <a:endParaRPr sz="2000" dirty="0">
              <a:latin typeface="微软雅黑" panose="020B0503020204020204" pitchFamily="34" charset="-122"/>
              <a:ea typeface="微软雅黑" panose="020B0503020204020204" pitchFamily="34" charset="-122"/>
              <a:cs typeface="Times New Roman" panose="02020603050405020304"/>
            </a:endParaRPr>
          </a:p>
          <a:p>
            <a:pPr marL="294005" indent="-285750">
              <a:spcBef>
                <a:spcPts val="1195"/>
              </a:spcBef>
              <a:buFont typeface="Wingdings" panose="05000000000000000000" pitchFamily="2" charset="2"/>
              <a:buChar char="n"/>
              <a:tabLst>
                <a:tab pos="242570" algn="l"/>
              </a:tabLst>
            </a:pPr>
            <a:r>
              <a:rPr lang="zh-CN" altLang="en-US" sz="2400" spc="-3" dirty="0">
                <a:solidFill>
                  <a:srgbClr val="EE2B0A"/>
                </a:solidFill>
                <a:latin typeface="微软雅黑" panose="020B0503020204020204" pitchFamily="34" charset="-122"/>
                <a:ea typeface="微软雅黑" panose="020B0503020204020204" pitchFamily="34" charset="-122"/>
                <a:cs typeface="Times New Roman" panose="02020603050405020304"/>
              </a:rPr>
              <a:t>无损</a:t>
            </a:r>
            <a:r>
              <a:rPr sz="2400" spc="-3" dirty="0" err="1">
                <a:latin typeface="微软雅黑" panose="020B0503020204020204" pitchFamily="34" charset="-122"/>
                <a:ea typeface="微软雅黑" panose="020B0503020204020204" pitchFamily="34" charset="-122"/>
                <a:cs typeface="新宋体" panose="02010609030101010101" charset="-122"/>
              </a:rPr>
              <a:t>压缩技术</a:t>
            </a:r>
            <a:endParaRPr sz="2400" dirty="0">
              <a:latin typeface="微软雅黑" panose="020B0503020204020204" pitchFamily="34" charset="-122"/>
              <a:ea typeface="微软雅黑" panose="020B0503020204020204" pitchFamily="34" charset="-122"/>
              <a:cs typeface="新宋体" panose="02010609030101010101" charset="-122"/>
            </a:endParaRPr>
          </a:p>
          <a:p>
            <a:pPr marL="644525" indent="-342900">
              <a:spcBef>
                <a:spcPts val="910"/>
              </a:spcBef>
              <a:buFont typeface="Wingdings" panose="05000000000000000000" pitchFamily="2" charset="2"/>
              <a:buChar char="p"/>
              <a:tabLst>
                <a:tab pos="507365" algn="l"/>
              </a:tabLst>
            </a:pPr>
            <a:r>
              <a:rPr sz="2000" spc="-3" dirty="0" err="1">
                <a:latin typeface="微软雅黑" panose="020B0503020204020204" pitchFamily="34" charset="-122"/>
                <a:ea typeface="微软雅黑" panose="020B0503020204020204" pitchFamily="34" charset="-122"/>
                <a:cs typeface="新宋体" panose="02010609030101010101" charset="-122"/>
              </a:rPr>
              <a:t>减少像素间冗余</a:t>
            </a:r>
            <a:endParaRPr sz="2000" dirty="0">
              <a:latin typeface="微软雅黑" panose="020B0503020204020204" pitchFamily="34" charset="-122"/>
              <a:ea typeface="微软雅黑" panose="020B0503020204020204" pitchFamily="34" charset="-122"/>
              <a:cs typeface="新宋体" panose="02010609030101010101" charset="-122"/>
            </a:endParaRPr>
          </a:p>
          <a:p>
            <a:pPr marL="644525" indent="-342900">
              <a:lnSpc>
                <a:spcPts val="1755"/>
              </a:lnSpc>
              <a:spcBef>
                <a:spcPts val="920"/>
              </a:spcBef>
              <a:buFont typeface="Wingdings" panose="05000000000000000000" pitchFamily="2" charset="2"/>
              <a:buChar char="p"/>
              <a:tabLst>
                <a:tab pos="507365" algn="l"/>
              </a:tabLst>
            </a:pPr>
            <a:r>
              <a:rPr sz="2000" spc="-3" dirty="0" err="1">
                <a:latin typeface="微软雅黑" panose="020B0503020204020204" pitchFamily="34" charset="-122"/>
                <a:ea typeface="微软雅黑" panose="020B0503020204020204" pitchFamily="34" charset="-122"/>
                <a:cs typeface="新宋体" panose="02010609030101010101" charset="-122"/>
              </a:rPr>
              <a:t>减少编码冗余</a:t>
            </a:r>
            <a:endParaRPr sz="2000" dirty="0">
              <a:latin typeface="微软雅黑" panose="020B0503020204020204" pitchFamily="34" charset="-122"/>
              <a:ea typeface="微软雅黑" panose="020B0503020204020204" pitchFamily="34" charset="-122"/>
              <a:cs typeface="新宋体" panose="02010609030101010101" charset="-122"/>
            </a:endParaRPr>
          </a:p>
        </p:txBody>
      </p:sp>
      <p:sp>
        <p:nvSpPr>
          <p:cNvPr id="6" name="object 6"/>
          <p:cNvSpPr txBox="1">
            <a:spLocks noGrp="1"/>
          </p:cNvSpPr>
          <p:nvPr>
            <p:ph type="title"/>
          </p:nvPr>
        </p:nvSpPr>
        <p:spPr>
          <a:xfrm>
            <a:off x="378691" y="161225"/>
            <a:ext cx="11377880" cy="566202"/>
          </a:xfrm>
          <a:prstGeom prst="rect">
            <a:avLst/>
          </a:prstGeom>
        </p:spPr>
        <p:txBody>
          <a:bodyPr vert="horz" wrap="square" lIns="0" tIns="250211" rIns="0" bIns="0" rtlCol="0" anchor="ctr">
            <a:spAutoFit/>
          </a:bodyPr>
          <a:lstStyle/>
          <a:p>
            <a:pPr marL="53975">
              <a:lnSpc>
                <a:spcPts val="2340"/>
              </a:lnSpc>
            </a:pPr>
            <a:r>
              <a:rPr spc="-10" dirty="0">
                <a:latin typeface="新宋体" panose="02010609030101010101" charset="-122"/>
                <a:cs typeface="新宋体" panose="02010609030101010101" charset="-122"/>
              </a:rPr>
              <a:t>无</a:t>
            </a:r>
            <a:r>
              <a:rPr lang="zh-CN" altLang="en-US" spc="-10" dirty="0">
                <a:latin typeface="新宋体" panose="02010609030101010101" charset="-122"/>
                <a:cs typeface="新宋体" panose="02010609030101010101" charset="-122"/>
              </a:rPr>
              <a:t>损</a:t>
            </a:r>
            <a:r>
              <a:rPr spc="-10" dirty="0" err="1">
                <a:latin typeface="新宋体" panose="02010609030101010101" charset="-122"/>
                <a:cs typeface="新宋体" panose="02010609030101010101" charset="-122"/>
              </a:rPr>
              <a:t>压缩</a:t>
            </a:r>
            <a:endParaRPr spc="-10" dirty="0">
              <a:latin typeface="新宋体" panose="02010609030101010101" charset="-122"/>
              <a:cs typeface="新宋体" panose="0201060903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78691" y="160528"/>
            <a:ext cx="11377880" cy="567595"/>
          </a:xfrm>
          <a:prstGeom prst="rect">
            <a:avLst/>
          </a:prstGeom>
        </p:spPr>
        <p:txBody>
          <a:bodyPr vert="horz" wrap="square" lIns="0" tIns="242066" rIns="0" bIns="0" rtlCol="0" anchor="ctr">
            <a:spAutoFit/>
          </a:bodyPr>
          <a:lstStyle/>
          <a:p>
            <a:pPr marL="53975">
              <a:lnSpc>
                <a:spcPts val="2405"/>
              </a:lnSpc>
            </a:pPr>
            <a:r>
              <a:rPr spc="-10" dirty="0">
                <a:latin typeface="新宋体" panose="02010609030101010101" charset="-122"/>
                <a:cs typeface="新宋体" panose="02010609030101010101" charset="-122"/>
              </a:rPr>
              <a:t>无</a:t>
            </a:r>
            <a:r>
              <a:rPr lang="zh-CN" altLang="en-US" spc="-10" dirty="0">
                <a:latin typeface="新宋体" panose="02010609030101010101" charset="-122"/>
                <a:cs typeface="新宋体" panose="02010609030101010101" charset="-122"/>
              </a:rPr>
              <a:t>损编码</a:t>
            </a:r>
            <a:r>
              <a:rPr spc="-10" dirty="0" err="1">
                <a:latin typeface="新宋体" panose="02010609030101010101" charset="-122"/>
                <a:cs typeface="新宋体" panose="02010609030101010101" charset="-122"/>
              </a:rPr>
              <a:t>压缩</a:t>
            </a:r>
            <a:endParaRPr spc="-10" dirty="0">
              <a:latin typeface="新宋体" panose="02010609030101010101" charset="-122"/>
              <a:cs typeface="新宋体" panose="02010609030101010101" charset="-122"/>
            </a:endParaRPr>
          </a:p>
        </p:txBody>
      </p:sp>
      <p:sp>
        <p:nvSpPr>
          <p:cNvPr id="8" name="文本框 7"/>
          <p:cNvSpPr txBox="1"/>
          <p:nvPr/>
        </p:nvSpPr>
        <p:spPr>
          <a:xfrm>
            <a:off x="849299" y="1177101"/>
            <a:ext cx="7513651" cy="4483279"/>
          </a:xfrm>
          <a:prstGeom prst="rect">
            <a:avLst/>
          </a:prstGeom>
          <a:noFill/>
        </p:spPr>
        <p:txBody>
          <a:bodyPr wrap="square">
            <a:spAutoFit/>
          </a:bodyPr>
          <a:lstStyle/>
          <a:p>
            <a:pPr marL="285750" indent="-285750">
              <a:lnSpc>
                <a:spcPct val="150000"/>
              </a:lnSpc>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霍夫曼编码</a:t>
            </a:r>
          </a:p>
          <a:p>
            <a:pPr marL="594360" marR="100965" indent="-293370">
              <a:spcBef>
                <a:spcPts val="965"/>
              </a:spcBef>
              <a:buFont typeface="Wingdings" panose="05000000000000000000" pitchFamily="2" charset="2"/>
              <a:buChar char="p"/>
              <a:tabLst>
                <a:tab pos="691515" algn="l"/>
              </a:tabLst>
            </a:pPr>
            <a:r>
              <a:rPr lang="en-US" altLang="zh-CN" sz="2400" dirty="0">
                <a:latin typeface="微软雅黑" panose="020B0503020204020204" pitchFamily="34" charset="-122"/>
                <a:ea typeface="微软雅黑" panose="020B0503020204020204" pitchFamily="34" charset="-122"/>
              </a:rPr>
              <a:t>Huffman</a:t>
            </a:r>
            <a:r>
              <a:rPr lang="zh-CN" altLang="en-US" sz="2400" dirty="0">
                <a:latin typeface="微软雅黑" panose="020B0503020204020204" pitchFamily="34" charset="-122"/>
                <a:ea typeface="微软雅黑" panose="020B0503020204020204" pitchFamily="34" charset="-122"/>
              </a:rPr>
              <a:t>于</a:t>
            </a:r>
            <a:r>
              <a:rPr lang="en-US" altLang="zh-CN" sz="2400" dirty="0">
                <a:latin typeface="微软雅黑" panose="020B0503020204020204" pitchFamily="34" charset="-122"/>
                <a:ea typeface="微软雅黑" panose="020B0503020204020204" pitchFamily="34" charset="-122"/>
              </a:rPr>
              <a:t>1952</a:t>
            </a:r>
            <a:r>
              <a:rPr lang="zh-CN" altLang="en-US" sz="2400" dirty="0">
                <a:latin typeface="微软雅黑" panose="020B0503020204020204" pitchFamily="34" charset="-122"/>
                <a:ea typeface="微软雅黑" panose="020B0503020204020204" pitchFamily="34" charset="-122"/>
              </a:rPr>
              <a:t>年提出一种编码方法，该方法完全依据字符出现概率来构造异字头的平均长度最短的码字，有时称之为最佳编码，一般就叫做</a:t>
            </a:r>
            <a:r>
              <a:rPr lang="en-US" altLang="zh-CN" sz="2400" dirty="0">
                <a:latin typeface="微软雅黑" panose="020B0503020204020204" pitchFamily="34" charset="-122"/>
                <a:ea typeface="微软雅黑" panose="020B0503020204020204" pitchFamily="34" charset="-122"/>
              </a:rPr>
              <a:t>Huffman</a:t>
            </a:r>
            <a:r>
              <a:rPr lang="zh-CN" altLang="en-US" sz="2400" dirty="0">
                <a:latin typeface="微软雅黑" panose="020B0503020204020204" pitchFamily="34" charset="-122"/>
                <a:ea typeface="微软雅黑" panose="020B0503020204020204" pitchFamily="34" charset="-122"/>
              </a:rPr>
              <a:t>编码（有时也称为霍夫曼编码）。</a:t>
            </a:r>
            <a:endParaRPr lang="en-US" altLang="zh-CN" sz="2400" dirty="0">
              <a:latin typeface="微软雅黑" panose="020B0503020204020204" pitchFamily="34" charset="-122"/>
              <a:ea typeface="微软雅黑" panose="020B0503020204020204" pitchFamily="34" charset="-122"/>
            </a:endParaRPr>
          </a:p>
          <a:p>
            <a:pPr marL="594360" marR="100965" indent="-293370">
              <a:spcBef>
                <a:spcPts val="965"/>
              </a:spcBef>
              <a:buFont typeface="Wingdings" panose="05000000000000000000" pitchFamily="2" charset="2"/>
              <a:buChar char="p"/>
              <a:tabLst>
                <a:tab pos="691515" algn="l"/>
              </a:tabLst>
            </a:pPr>
            <a:r>
              <a:rPr lang="zh-CN" altLang="en-US" sz="2400" b="1" dirty="0">
                <a:latin typeface="微软雅黑" panose="020B0503020204020204" pitchFamily="34" charset="-122"/>
                <a:ea typeface="微软雅黑" panose="020B0503020204020204" pitchFamily="34" charset="-122"/>
              </a:rPr>
              <a:t>通过减少编码冗余来达到压缩的目的。</a:t>
            </a:r>
            <a:endParaRPr lang="en-US" altLang="zh-CN" sz="2400" b="1" dirty="0">
              <a:latin typeface="微软雅黑" panose="020B0503020204020204" pitchFamily="34" charset="-122"/>
              <a:ea typeface="微软雅黑" panose="020B0503020204020204" pitchFamily="34" charset="-122"/>
            </a:endParaRPr>
          </a:p>
          <a:p>
            <a:pPr marL="594360" marR="100965" indent="-293370">
              <a:spcBef>
                <a:spcPts val="965"/>
              </a:spcBef>
              <a:buFont typeface="Wingdings" panose="05000000000000000000" pitchFamily="2" charset="2"/>
              <a:buChar char="p"/>
              <a:tabLst>
                <a:tab pos="691515" algn="l"/>
              </a:tabLst>
            </a:pPr>
            <a:r>
              <a:rPr lang="zh-CN" altLang="en-US" sz="2400" spc="-3" dirty="0">
                <a:latin typeface="微软雅黑" panose="020B0503020204020204" pitchFamily="34" charset="-122"/>
                <a:ea typeface="微软雅黑" panose="020B0503020204020204" pitchFamily="34" charset="-122"/>
                <a:cs typeface="新宋体" panose="02010609030101010101" charset="-122"/>
              </a:rPr>
              <a:t>基本原理：变长编码，即</a:t>
            </a:r>
            <a:r>
              <a:rPr lang="zh-CN" altLang="en-US" sz="2400" b="1" dirty="0">
                <a:solidFill>
                  <a:srgbClr val="C00000"/>
                </a:solidFill>
                <a:latin typeface="微软雅黑" panose="020B0503020204020204" pitchFamily="34" charset="-122"/>
                <a:ea typeface="微软雅黑" panose="020B0503020204020204" pitchFamily="34" charset="-122"/>
              </a:rPr>
              <a:t>将在图像中出现次数多的像素值给一个短的编码，将出现次数少的像数值给一个长的编码。</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594360" marR="100965" indent="-293370">
              <a:spcBef>
                <a:spcPts val="965"/>
              </a:spcBef>
              <a:buFont typeface="Wingdings" panose="05000000000000000000" pitchFamily="2" charset="2"/>
              <a:buChar char="p"/>
              <a:tabLst>
                <a:tab pos="691515" algn="l"/>
              </a:tabLst>
            </a:pPr>
            <a:endParaRPr lang="zh-CN" altLang="en-US" sz="2400" dirty="0">
              <a:latin typeface="微软雅黑" panose="020B0503020204020204" pitchFamily="34" charset="-122"/>
              <a:ea typeface="微软雅黑" panose="020B0503020204020204" pitchFamily="34" charset="-122"/>
              <a:cs typeface="新宋体" panose="02010609030101010101" charset="-122"/>
            </a:endParaRPr>
          </a:p>
        </p:txBody>
      </p:sp>
      <p:pic>
        <p:nvPicPr>
          <p:cNvPr id="10" name="Picture 11" descr="DAHuffman_04.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2050" y="1763712"/>
            <a:ext cx="3089846" cy="40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Rectangle 21"/>
          <p:cNvSpPr>
            <a:spLocks noGrp="1" noChangeArrowheads="1"/>
          </p:cNvSpPr>
          <p:nvPr>
            <p:ph type="title"/>
          </p:nvPr>
        </p:nvSpPr>
        <p:spPr/>
        <p:txBody>
          <a:bodyPr/>
          <a:lstStyle/>
          <a:p>
            <a:pPr eaLnBrk="1" hangingPunct="1">
              <a:defRPr/>
            </a:pPr>
            <a:r>
              <a:rPr lang="zh-CN" altLang="en-US" dirty="0">
                <a:ea typeface="宋体" panose="02010600030101010101" pitchFamily="2" charset="-122"/>
              </a:rPr>
              <a:t>霍夫曼编码步骤</a:t>
            </a:r>
          </a:p>
        </p:txBody>
      </p:sp>
      <p:sp>
        <p:nvSpPr>
          <p:cNvPr id="23554" name="Rectangle 2"/>
          <p:cNvSpPr>
            <a:spLocks noGrp="1" noChangeArrowheads="1"/>
          </p:cNvSpPr>
          <p:nvPr>
            <p:ph idx="4294967295"/>
          </p:nvPr>
        </p:nvSpPr>
        <p:spPr>
          <a:xfrm>
            <a:off x="2647950" y="3217862"/>
            <a:ext cx="8534400" cy="3640138"/>
          </a:xfrm>
        </p:spPr>
        <p:txBody>
          <a:bodyPr/>
          <a:lstStyle/>
          <a:p>
            <a:pPr eaLnBrk="1" hangingPunct="1">
              <a:buFontTx/>
              <a:buNone/>
            </a:pPr>
            <a:endParaRPr lang="zh-CN" altLang="en-US" sz="2000" b="1" dirty="0"/>
          </a:p>
          <a:p>
            <a:pPr lvl="1" algn="just" eaLnBrk="1" hangingPunct="1">
              <a:buFontTx/>
              <a:buNone/>
            </a:pPr>
            <a:r>
              <a:rPr lang="zh-CN" altLang="en-US" b="1" dirty="0">
                <a:solidFill>
                  <a:schemeClr val="accent1"/>
                </a:solidFill>
              </a:rPr>
              <a:t>         建立概率统计表和编码树</a:t>
            </a:r>
          </a:p>
          <a:p>
            <a:pPr lvl="2" algn="just" eaLnBrk="1" hangingPunct="1">
              <a:buFontTx/>
              <a:buNone/>
            </a:pPr>
            <a:r>
              <a:rPr lang="zh-CN" altLang="en-US" b="1" dirty="0"/>
              <a:t>	符号    概率      </a:t>
            </a:r>
            <a:r>
              <a:rPr lang="en-US" altLang="zh-CN" b="1" dirty="0"/>
              <a:t>1	  2        3	4</a:t>
            </a:r>
          </a:p>
          <a:p>
            <a:pPr lvl="2" algn="just" eaLnBrk="1" hangingPunct="1">
              <a:buFontTx/>
              <a:buNone/>
            </a:pPr>
            <a:r>
              <a:rPr lang="en-US" altLang="zh-CN" b="1" dirty="0"/>
              <a:t>	  a2      0.4       0.4       0.4      0.4        0.6</a:t>
            </a:r>
          </a:p>
          <a:p>
            <a:pPr lvl="2" algn="just" eaLnBrk="1" hangingPunct="1">
              <a:buFontTx/>
              <a:buNone/>
            </a:pPr>
            <a:r>
              <a:rPr lang="en-US" altLang="zh-CN" b="1" dirty="0"/>
              <a:t>	  a6	  0.3       0.3       0.3      0.3        0.4</a:t>
            </a:r>
          </a:p>
          <a:p>
            <a:pPr lvl="2" algn="just" eaLnBrk="1" hangingPunct="1">
              <a:buFontTx/>
              <a:buNone/>
            </a:pPr>
            <a:r>
              <a:rPr lang="en-US" altLang="zh-CN" b="1" dirty="0"/>
              <a:t>	  a1      0.1       0.1       0.2      0.3	</a:t>
            </a:r>
          </a:p>
          <a:p>
            <a:pPr lvl="2" algn="just" eaLnBrk="1" hangingPunct="1">
              <a:buFontTx/>
              <a:buNone/>
            </a:pPr>
            <a:r>
              <a:rPr lang="en-US" altLang="zh-CN" b="1" dirty="0"/>
              <a:t>	  a4	  0.1       0.1       0.1	   </a:t>
            </a:r>
          </a:p>
          <a:p>
            <a:pPr lvl="2" algn="just" eaLnBrk="1" hangingPunct="1">
              <a:buFontTx/>
              <a:buNone/>
            </a:pPr>
            <a:r>
              <a:rPr lang="en-US" altLang="zh-CN" b="1" dirty="0"/>
              <a:t>	  a3      0.06     0.1	   </a:t>
            </a:r>
          </a:p>
          <a:p>
            <a:pPr lvl="2" algn="just" eaLnBrk="1" hangingPunct="1">
              <a:buFontTx/>
              <a:buNone/>
            </a:pPr>
            <a:r>
              <a:rPr lang="en-US" altLang="zh-CN" b="1" dirty="0"/>
              <a:t>	  a5	  0.04	   </a:t>
            </a:r>
          </a:p>
        </p:txBody>
      </p:sp>
      <p:grpSp>
        <p:nvGrpSpPr>
          <p:cNvPr id="2" name="Group 3"/>
          <p:cNvGrpSpPr/>
          <p:nvPr/>
        </p:nvGrpSpPr>
        <p:grpSpPr bwMode="auto">
          <a:xfrm>
            <a:off x="5208362" y="5808661"/>
            <a:ext cx="330424" cy="339725"/>
            <a:chOff x="2640" y="3600"/>
            <a:chExt cx="240" cy="336"/>
          </a:xfrm>
        </p:grpSpPr>
        <p:sp>
          <p:nvSpPr>
            <p:cNvPr id="23572" name="Line 4"/>
            <p:cNvSpPr>
              <a:spLocks noChangeShapeType="1"/>
            </p:cNvSpPr>
            <p:nvPr/>
          </p:nvSpPr>
          <p:spPr bwMode="auto">
            <a:xfrm>
              <a:off x="2640" y="3600"/>
              <a:ext cx="24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3" name="Line 5"/>
            <p:cNvSpPr>
              <a:spLocks noChangeShapeType="1"/>
            </p:cNvSpPr>
            <p:nvPr/>
          </p:nvSpPr>
          <p:spPr bwMode="auto">
            <a:xfrm>
              <a:off x="2640" y="3936"/>
              <a:ext cx="96"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4" name="Line 6"/>
            <p:cNvSpPr>
              <a:spLocks noChangeShapeType="1"/>
            </p:cNvSpPr>
            <p:nvPr/>
          </p:nvSpPr>
          <p:spPr bwMode="auto">
            <a:xfrm flipV="1">
              <a:off x="2736" y="3600"/>
              <a:ext cx="0" cy="336"/>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7"/>
          <p:cNvGrpSpPr/>
          <p:nvPr/>
        </p:nvGrpSpPr>
        <p:grpSpPr bwMode="auto">
          <a:xfrm>
            <a:off x="5897790" y="5129211"/>
            <a:ext cx="457200" cy="711199"/>
            <a:chOff x="3072" y="3126"/>
            <a:chExt cx="432" cy="474"/>
          </a:xfrm>
        </p:grpSpPr>
        <p:sp>
          <p:nvSpPr>
            <p:cNvPr id="23568" name="Line 8"/>
            <p:cNvSpPr>
              <a:spLocks noChangeShapeType="1"/>
            </p:cNvSpPr>
            <p:nvPr/>
          </p:nvSpPr>
          <p:spPr bwMode="auto">
            <a:xfrm>
              <a:off x="3216" y="3126"/>
              <a:ext cx="288"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Line 9"/>
            <p:cNvSpPr>
              <a:spLocks noChangeShapeType="1"/>
            </p:cNvSpPr>
            <p:nvPr/>
          </p:nvSpPr>
          <p:spPr bwMode="auto">
            <a:xfrm>
              <a:off x="3072" y="3600"/>
              <a:ext cx="14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0" name="Line 10"/>
            <p:cNvSpPr>
              <a:spLocks noChangeShapeType="1"/>
            </p:cNvSpPr>
            <p:nvPr/>
          </p:nvSpPr>
          <p:spPr bwMode="auto">
            <a:xfrm flipV="1">
              <a:off x="3216" y="3126"/>
              <a:ext cx="0" cy="474"/>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1" name="Line 11"/>
            <p:cNvSpPr>
              <a:spLocks noChangeShapeType="1"/>
            </p:cNvSpPr>
            <p:nvPr/>
          </p:nvSpPr>
          <p:spPr bwMode="auto">
            <a:xfrm>
              <a:off x="3072" y="3312"/>
              <a:ext cx="14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2"/>
          <p:cNvGrpSpPr/>
          <p:nvPr/>
        </p:nvGrpSpPr>
        <p:grpSpPr bwMode="auto">
          <a:xfrm>
            <a:off x="6755040" y="5129211"/>
            <a:ext cx="383947" cy="371475"/>
            <a:chOff x="3696" y="3024"/>
            <a:chExt cx="336" cy="336"/>
          </a:xfrm>
        </p:grpSpPr>
        <p:sp>
          <p:nvSpPr>
            <p:cNvPr id="23565" name="Line 13"/>
            <p:cNvSpPr>
              <a:spLocks noChangeShapeType="1"/>
            </p:cNvSpPr>
            <p:nvPr/>
          </p:nvSpPr>
          <p:spPr bwMode="auto">
            <a:xfrm>
              <a:off x="3696" y="3024"/>
              <a:ext cx="336"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6" name="Line 14"/>
            <p:cNvSpPr>
              <a:spLocks noChangeShapeType="1"/>
            </p:cNvSpPr>
            <p:nvPr/>
          </p:nvSpPr>
          <p:spPr bwMode="auto">
            <a:xfrm>
              <a:off x="3696" y="3360"/>
              <a:ext cx="96"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7" name="Line 15"/>
            <p:cNvSpPr>
              <a:spLocks noChangeShapeType="1"/>
            </p:cNvSpPr>
            <p:nvPr/>
          </p:nvSpPr>
          <p:spPr bwMode="auto">
            <a:xfrm flipV="1">
              <a:off x="3792" y="3024"/>
              <a:ext cx="0" cy="336"/>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16"/>
          <p:cNvGrpSpPr/>
          <p:nvPr/>
        </p:nvGrpSpPr>
        <p:grpSpPr bwMode="auto">
          <a:xfrm>
            <a:off x="7539037" y="4502384"/>
            <a:ext cx="457200" cy="646331"/>
            <a:chOff x="4224" y="2496"/>
            <a:chExt cx="384" cy="576"/>
          </a:xfrm>
        </p:grpSpPr>
        <p:sp>
          <p:nvSpPr>
            <p:cNvPr id="23561" name="Line 17"/>
            <p:cNvSpPr>
              <a:spLocks noChangeShapeType="1"/>
            </p:cNvSpPr>
            <p:nvPr/>
          </p:nvSpPr>
          <p:spPr bwMode="auto">
            <a:xfrm>
              <a:off x="4368" y="2496"/>
              <a:ext cx="24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Line 18"/>
            <p:cNvSpPr>
              <a:spLocks noChangeShapeType="1"/>
            </p:cNvSpPr>
            <p:nvPr/>
          </p:nvSpPr>
          <p:spPr bwMode="auto">
            <a:xfrm>
              <a:off x="4224" y="3072"/>
              <a:ext cx="14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3" name="Line 19"/>
            <p:cNvSpPr>
              <a:spLocks noChangeShapeType="1"/>
            </p:cNvSpPr>
            <p:nvPr/>
          </p:nvSpPr>
          <p:spPr bwMode="auto">
            <a:xfrm flipV="1">
              <a:off x="4368" y="2496"/>
              <a:ext cx="0" cy="576"/>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20"/>
            <p:cNvSpPr>
              <a:spLocks noChangeShapeType="1"/>
            </p:cNvSpPr>
            <p:nvPr/>
          </p:nvSpPr>
          <p:spPr bwMode="auto">
            <a:xfrm>
              <a:off x="4224" y="2784"/>
              <a:ext cx="14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 name="Rectangle 3" descr="胡桃"/>
          <p:cNvSpPr>
            <a:spLocks noChangeArrowheads="1"/>
          </p:cNvSpPr>
          <p:nvPr/>
        </p:nvSpPr>
        <p:spPr bwMode="auto">
          <a:xfrm>
            <a:off x="1497026" y="1055724"/>
            <a:ext cx="8534400" cy="830997"/>
          </a:xfrm>
          <a:prstGeom prst="rect">
            <a:avLst/>
          </a:prstGeom>
          <a:solidFill>
            <a:srgbClr val="FCFC8E"/>
          </a:solidFill>
          <a:ln w="57150" cmpd="thickThin">
            <a:solidFill>
              <a:srgbClr val="FFCC00"/>
            </a:solidFill>
            <a:miter lim="800000"/>
          </a:ln>
          <a:effectLst/>
        </p:spPr>
        <p:txBody>
          <a:bodyPr>
            <a:spAutoFit/>
          </a:bodyPr>
          <a:lstStyle/>
          <a:p>
            <a:pPr algn="just">
              <a:defRPr/>
            </a:pPr>
            <a:r>
              <a:rPr lang="zh-CN" altLang="en-US" sz="2400" b="1" dirty="0">
                <a:latin typeface="+mn-ea"/>
              </a:rPr>
              <a:t>信号源 </a:t>
            </a:r>
            <a:r>
              <a:rPr lang="en-US" altLang="zh-CN" sz="2400" b="1" dirty="0">
                <a:latin typeface="+mn-ea"/>
              </a:rPr>
              <a:t>a={a</a:t>
            </a:r>
            <a:r>
              <a:rPr lang="en-US" altLang="zh-CN" sz="2400" b="1" baseline="-25000" dirty="0">
                <a:latin typeface="+mn-ea"/>
              </a:rPr>
              <a:t>1</a:t>
            </a:r>
            <a:r>
              <a:rPr lang="en-US" altLang="zh-CN" sz="2400" b="1" dirty="0">
                <a:latin typeface="+mn-ea"/>
              </a:rPr>
              <a:t>, a</a:t>
            </a:r>
            <a:r>
              <a:rPr lang="en-US" altLang="zh-CN" sz="2400" b="1" baseline="-25000" dirty="0">
                <a:latin typeface="+mn-ea"/>
              </a:rPr>
              <a:t>2</a:t>
            </a:r>
            <a:r>
              <a:rPr lang="en-US" altLang="zh-CN" sz="2400" b="1" dirty="0">
                <a:latin typeface="+mn-ea"/>
              </a:rPr>
              <a:t>, a</a:t>
            </a:r>
            <a:r>
              <a:rPr lang="en-US" altLang="zh-CN" sz="2400" b="1" baseline="-25000" dirty="0">
                <a:latin typeface="+mn-ea"/>
              </a:rPr>
              <a:t>3</a:t>
            </a:r>
            <a:r>
              <a:rPr lang="en-US" altLang="zh-CN" sz="2400" b="1" dirty="0">
                <a:latin typeface="+mn-ea"/>
              </a:rPr>
              <a:t>, a</a:t>
            </a:r>
            <a:r>
              <a:rPr lang="en-US" altLang="zh-CN" sz="2400" b="1" baseline="-25000" dirty="0">
                <a:latin typeface="+mn-ea"/>
              </a:rPr>
              <a:t>4</a:t>
            </a:r>
            <a:r>
              <a:rPr lang="en-US" altLang="zh-CN" sz="2400" b="1" dirty="0">
                <a:latin typeface="+mn-ea"/>
              </a:rPr>
              <a:t>, a</a:t>
            </a:r>
            <a:r>
              <a:rPr lang="en-US" altLang="zh-CN" sz="2400" b="1" baseline="-25000" dirty="0">
                <a:latin typeface="+mn-ea"/>
              </a:rPr>
              <a:t>5</a:t>
            </a:r>
            <a:r>
              <a:rPr lang="en-US" altLang="zh-CN" sz="2400" b="1" dirty="0">
                <a:latin typeface="+mn-ea"/>
              </a:rPr>
              <a:t>, a</a:t>
            </a:r>
            <a:r>
              <a:rPr lang="en-US" altLang="zh-CN" sz="2400" b="1" baseline="-25000" dirty="0">
                <a:latin typeface="+mn-ea"/>
              </a:rPr>
              <a:t>6</a:t>
            </a:r>
            <a:r>
              <a:rPr lang="en-US" altLang="zh-CN" sz="2400" b="1" dirty="0">
                <a:latin typeface="+mn-ea"/>
              </a:rPr>
              <a:t>}</a:t>
            </a:r>
            <a:r>
              <a:rPr lang="zh-CN" altLang="en-US" sz="2400" b="1" dirty="0">
                <a:latin typeface="+mn-ea"/>
              </a:rPr>
              <a:t>，其概率分布为</a:t>
            </a:r>
            <a:r>
              <a:rPr lang="en-US" altLang="zh-CN" sz="2400" b="1" dirty="0">
                <a:latin typeface="+mn-ea"/>
              </a:rPr>
              <a:t>p</a:t>
            </a:r>
            <a:r>
              <a:rPr lang="en-US" altLang="zh-CN" sz="2400" b="1" baseline="-25000" dirty="0">
                <a:latin typeface="+mn-ea"/>
              </a:rPr>
              <a:t>1</a:t>
            </a:r>
            <a:r>
              <a:rPr lang="en-US" altLang="zh-CN" sz="2400" b="1" dirty="0">
                <a:latin typeface="+mn-ea"/>
              </a:rPr>
              <a:t>=0.1  p</a:t>
            </a:r>
            <a:r>
              <a:rPr lang="en-US" altLang="zh-CN" sz="2400" b="1" baseline="-25000" dirty="0">
                <a:latin typeface="+mn-ea"/>
              </a:rPr>
              <a:t>2</a:t>
            </a:r>
            <a:r>
              <a:rPr lang="en-US" altLang="zh-CN" sz="2400" b="1" dirty="0">
                <a:latin typeface="+mn-ea"/>
              </a:rPr>
              <a:t>=0.4  p</a:t>
            </a:r>
            <a:r>
              <a:rPr lang="en-US" altLang="zh-CN" sz="2400" b="1" baseline="-25000" dirty="0">
                <a:latin typeface="+mn-ea"/>
              </a:rPr>
              <a:t>3</a:t>
            </a:r>
            <a:r>
              <a:rPr lang="en-US" altLang="zh-CN" sz="2400" b="1" dirty="0">
                <a:latin typeface="+mn-ea"/>
              </a:rPr>
              <a:t>=0.06  p</a:t>
            </a:r>
            <a:r>
              <a:rPr lang="en-US" altLang="zh-CN" sz="2400" b="1" baseline="-25000" dirty="0">
                <a:latin typeface="+mn-ea"/>
              </a:rPr>
              <a:t>4</a:t>
            </a:r>
            <a:r>
              <a:rPr lang="en-US" altLang="zh-CN" sz="2400" b="1" dirty="0">
                <a:latin typeface="+mn-ea"/>
              </a:rPr>
              <a:t>=0.1  p</a:t>
            </a:r>
            <a:r>
              <a:rPr lang="en-US" altLang="zh-CN" sz="2400" b="1" baseline="-25000" dirty="0">
                <a:latin typeface="+mn-ea"/>
              </a:rPr>
              <a:t>5</a:t>
            </a:r>
            <a:r>
              <a:rPr lang="en-US" altLang="zh-CN" sz="2400" b="1" dirty="0">
                <a:latin typeface="+mn-ea"/>
              </a:rPr>
              <a:t>=0.04  p</a:t>
            </a:r>
            <a:r>
              <a:rPr lang="en-US" altLang="zh-CN" sz="2400" b="1" baseline="-25000" dirty="0">
                <a:latin typeface="+mn-ea"/>
              </a:rPr>
              <a:t>6</a:t>
            </a:r>
            <a:r>
              <a:rPr lang="en-US" altLang="zh-CN" sz="2400" b="1" dirty="0">
                <a:latin typeface="+mn-ea"/>
              </a:rPr>
              <a:t>=0.3</a:t>
            </a:r>
            <a:r>
              <a:rPr lang="zh-CN" altLang="en-US" sz="2400" b="1" dirty="0">
                <a:latin typeface="+mn-ea"/>
              </a:rPr>
              <a:t>，求最佳</a:t>
            </a:r>
            <a:r>
              <a:rPr lang="en-US" altLang="zh-CN" sz="2400" b="1" dirty="0">
                <a:latin typeface="+mn-ea"/>
              </a:rPr>
              <a:t>Huffman</a:t>
            </a:r>
            <a:r>
              <a:rPr lang="zh-CN" altLang="en-US" sz="2400" b="1" dirty="0">
                <a:latin typeface="+mn-ea"/>
              </a:rPr>
              <a:t>码。</a:t>
            </a:r>
          </a:p>
        </p:txBody>
      </p:sp>
      <p:sp>
        <p:nvSpPr>
          <p:cNvPr id="24" name="文本框 23"/>
          <p:cNvSpPr txBox="1"/>
          <p:nvPr/>
        </p:nvSpPr>
        <p:spPr>
          <a:xfrm>
            <a:off x="1497026" y="1961661"/>
            <a:ext cx="8978092" cy="1754326"/>
          </a:xfrm>
          <a:prstGeom prst="rect">
            <a:avLst/>
          </a:prstGeom>
          <a:noFill/>
        </p:spPr>
        <p:txBody>
          <a:bodyPr wrap="square">
            <a:spAutoFit/>
          </a:bodyPr>
          <a:lstStyle/>
          <a:p>
            <a:pPr marL="495300" indent="-495300" algn="just">
              <a:buFontTx/>
              <a:buAutoNum type="romanLcPeriod"/>
              <a:defRPr/>
            </a:pPr>
            <a:r>
              <a:rPr lang="zh-CN" altLang="en-US" sz="1800" dirty="0">
                <a:latin typeface="微软雅黑" panose="020B0503020204020204" pitchFamily="34" charset="-122"/>
                <a:ea typeface="微软雅黑" panose="020B0503020204020204" pitchFamily="34" charset="-122"/>
              </a:rPr>
              <a:t>将信源符号按出现概率从大到小排成一列，然后把最末两个符号的概率相加，合成一个概率。</a:t>
            </a:r>
            <a:endParaRPr lang="en-US" altLang="zh-CN" sz="1800" dirty="0">
              <a:latin typeface="微软雅黑" panose="020B0503020204020204" pitchFamily="34" charset="-122"/>
              <a:ea typeface="微软雅黑" panose="020B0503020204020204" pitchFamily="34" charset="-122"/>
            </a:endParaRPr>
          </a:p>
          <a:p>
            <a:pPr marL="495300" indent="-495300" algn="just">
              <a:buFontTx/>
              <a:buAutoNum type="romanLcPeriod" startAt="2"/>
              <a:defRPr/>
            </a:pPr>
            <a:r>
              <a:rPr lang="zh-CN" altLang="en-US" sz="1800" dirty="0">
                <a:latin typeface="微软雅黑" panose="020B0503020204020204" pitchFamily="34" charset="-122"/>
                <a:ea typeface="微软雅黑" panose="020B0503020204020204" pitchFamily="34" charset="-122"/>
              </a:rPr>
              <a:t>把这个符号的概率与其余符号的概率按从大到小排列，然后再把最末两个符号的概率加起来，合成一个概率。 </a:t>
            </a:r>
          </a:p>
          <a:p>
            <a:pPr marL="495300" indent="-495300" algn="just">
              <a:buFontTx/>
              <a:buAutoNum type="romanLcPeriod" startAt="2"/>
              <a:defRPr/>
            </a:pPr>
            <a:r>
              <a:rPr lang="zh-CN" altLang="en-US" sz="1800" dirty="0">
                <a:latin typeface="微软雅黑" panose="020B0503020204020204" pitchFamily="34" charset="-122"/>
                <a:ea typeface="微软雅黑" panose="020B0503020204020204" pitchFamily="34" charset="-122"/>
              </a:rPr>
              <a:t>重复上述做法，直到最后剩下两个概率为止。</a:t>
            </a:r>
          </a:p>
          <a:p>
            <a:pPr marL="495300" indent="-495300" algn="just">
              <a:buFontTx/>
              <a:buAutoNum type="romanLcPeriod"/>
              <a:defRPr/>
            </a:pPr>
            <a:endParaRPr lang="zh-CN" altLang="en-US" sz="1800" dirty="0">
              <a:solidFill>
                <a:srgbClr val="FF00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advTm="7602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16"/>
          <p:cNvSpPr>
            <a:spLocks noGrp="1" noChangeArrowheads="1"/>
          </p:cNvSpPr>
          <p:nvPr>
            <p:ph type="title"/>
          </p:nvPr>
        </p:nvSpPr>
        <p:spPr/>
        <p:txBody>
          <a:bodyPr/>
          <a:lstStyle/>
          <a:p>
            <a:pPr eaLnBrk="1" hangingPunct="1">
              <a:defRPr/>
            </a:pPr>
            <a:r>
              <a:rPr lang="zh-CN" altLang="en-US" dirty="0">
                <a:ea typeface="宋体" panose="02010600030101010101" pitchFamily="2" charset="-122"/>
              </a:rPr>
              <a:t>霍夫曼编码举例</a:t>
            </a:r>
          </a:p>
        </p:txBody>
      </p:sp>
      <p:sp>
        <p:nvSpPr>
          <p:cNvPr id="24578" name="Rectangle 2"/>
          <p:cNvSpPr>
            <a:spLocks noGrp="1" noChangeArrowheads="1"/>
          </p:cNvSpPr>
          <p:nvPr>
            <p:ph idx="4294967295"/>
          </p:nvPr>
        </p:nvSpPr>
        <p:spPr>
          <a:xfrm>
            <a:off x="1266825" y="2124075"/>
            <a:ext cx="9372600" cy="4089400"/>
          </a:xfrm>
        </p:spPr>
        <p:txBody>
          <a:bodyPr/>
          <a:lstStyle/>
          <a:p>
            <a:pPr lvl="1" algn="just" eaLnBrk="1" hangingPunct="1">
              <a:buFontTx/>
              <a:buNone/>
            </a:pPr>
            <a:r>
              <a:rPr lang="zh-CN" altLang="en-US" sz="3200" b="1" dirty="0"/>
              <a:t>编码过程</a:t>
            </a:r>
            <a:r>
              <a:rPr lang="zh-CN" altLang="en-US" dirty="0"/>
              <a:t>：</a:t>
            </a:r>
          </a:p>
          <a:p>
            <a:pPr lvl="1" algn="just" eaLnBrk="1" hangingPunct="1">
              <a:buFontTx/>
              <a:buNone/>
            </a:pPr>
            <a:r>
              <a:rPr lang="zh-CN" altLang="en-US" sz="1900" b="1" dirty="0">
                <a:latin typeface="Palatino Linotype" panose="02040502050505030304" pitchFamily="18" charset="0"/>
              </a:rPr>
              <a:t>符号  概率     编码               </a:t>
            </a:r>
            <a:r>
              <a:rPr lang="en-US" altLang="zh-CN" sz="1900" b="1" dirty="0">
                <a:latin typeface="Palatino Linotype" panose="02040502050505030304" pitchFamily="18" charset="0"/>
              </a:rPr>
              <a:t>1	                 2                 3                4</a:t>
            </a:r>
          </a:p>
          <a:p>
            <a:pPr lvl="1" algn="just" eaLnBrk="1" hangingPunct="1">
              <a:buFontTx/>
              <a:buNone/>
            </a:pPr>
            <a:r>
              <a:rPr lang="en-US" altLang="zh-CN" sz="1900" b="1" dirty="0">
                <a:latin typeface="Palatino Linotype" panose="02040502050505030304" pitchFamily="18" charset="0"/>
              </a:rPr>
              <a:t>a2	    0.4          1	      0.4  1            0.4   1          0.4  1         0.6  </a:t>
            </a:r>
            <a:r>
              <a:rPr lang="en-US" altLang="zh-CN" sz="1900" b="1" dirty="0">
                <a:solidFill>
                  <a:schemeClr val="hlink"/>
                </a:solidFill>
                <a:latin typeface="Palatino Linotype" panose="02040502050505030304" pitchFamily="18" charset="0"/>
              </a:rPr>
              <a:t>0</a:t>
            </a:r>
          </a:p>
          <a:p>
            <a:pPr lvl="1" algn="just" eaLnBrk="1" hangingPunct="1">
              <a:buFontTx/>
              <a:buNone/>
            </a:pPr>
            <a:r>
              <a:rPr lang="en-US" altLang="zh-CN" sz="1900" b="1" dirty="0">
                <a:latin typeface="Palatino Linotype" panose="02040502050505030304" pitchFamily="18" charset="0"/>
              </a:rPr>
              <a:t>a6	    0.3          00             0.3  00          0.3   00        0.3</a:t>
            </a:r>
            <a:r>
              <a:rPr lang="en-US" altLang="zh-CN" sz="1900" b="1" dirty="0">
                <a:solidFill>
                  <a:srgbClr val="660066"/>
                </a:solidFill>
                <a:latin typeface="Palatino Linotype" panose="02040502050505030304" pitchFamily="18" charset="0"/>
              </a:rPr>
              <a:t>  </a:t>
            </a:r>
            <a:r>
              <a:rPr lang="en-US" altLang="zh-CN" sz="1900" b="1" dirty="0">
                <a:solidFill>
                  <a:srgbClr val="FF0000"/>
                </a:solidFill>
                <a:latin typeface="Palatino Linotype" panose="02040502050505030304" pitchFamily="18" charset="0"/>
              </a:rPr>
              <a:t>0</a:t>
            </a:r>
            <a:r>
              <a:rPr lang="en-US" altLang="zh-CN" sz="1900" b="1" dirty="0">
                <a:latin typeface="Palatino Linotype" panose="02040502050505030304" pitchFamily="18" charset="0"/>
              </a:rPr>
              <a:t>0</a:t>
            </a:r>
            <a:r>
              <a:rPr lang="en-US" altLang="zh-CN" sz="1900" b="1" dirty="0">
                <a:solidFill>
                  <a:srgbClr val="660066"/>
                </a:solidFill>
                <a:latin typeface="Palatino Linotype" panose="02040502050505030304" pitchFamily="18" charset="0"/>
              </a:rPr>
              <a:t>       </a:t>
            </a:r>
            <a:r>
              <a:rPr lang="en-US" altLang="zh-CN" sz="1900" b="1" dirty="0">
                <a:latin typeface="Palatino Linotype" panose="02040502050505030304" pitchFamily="18" charset="0"/>
              </a:rPr>
              <a:t>0.4  </a:t>
            </a:r>
            <a:r>
              <a:rPr lang="en-US" altLang="zh-CN" sz="1900" b="1" dirty="0">
                <a:solidFill>
                  <a:schemeClr val="hlink"/>
                </a:solidFill>
                <a:latin typeface="Palatino Linotype" panose="02040502050505030304" pitchFamily="18" charset="0"/>
              </a:rPr>
              <a:t>1</a:t>
            </a:r>
          </a:p>
          <a:p>
            <a:pPr lvl="1" algn="just" eaLnBrk="1" hangingPunct="1">
              <a:buFontTx/>
              <a:buNone/>
            </a:pPr>
            <a:r>
              <a:rPr lang="en-US" altLang="zh-CN" sz="1900" b="1" dirty="0">
                <a:latin typeface="Palatino Linotype" panose="02040502050505030304" pitchFamily="18" charset="0"/>
              </a:rPr>
              <a:t>a1        0.1          011           0.1  011        0.2</a:t>
            </a:r>
            <a:r>
              <a:rPr lang="en-US" altLang="zh-CN" sz="1900" b="1" dirty="0">
                <a:solidFill>
                  <a:srgbClr val="660066"/>
                </a:solidFill>
                <a:latin typeface="Palatino Linotype" panose="02040502050505030304" pitchFamily="18" charset="0"/>
              </a:rPr>
              <a:t>   </a:t>
            </a:r>
            <a:r>
              <a:rPr lang="en-US" altLang="zh-CN" sz="1900" b="1" dirty="0">
                <a:solidFill>
                  <a:srgbClr val="FF0000"/>
                </a:solidFill>
                <a:latin typeface="Palatino Linotype" panose="02040502050505030304" pitchFamily="18" charset="0"/>
              </a:rPr>
              <a:t>01</a:t>
            </a:r>
            <a:r>
              <a:rPr lang="en-US" altLang="zh-CN" sz="1900" b="1" dirty="0">
                <a:latin typeface="Palatino Linotype" panose="02040502050505030304" pitchFamily="18" charset="0"/>
              </a:rPr>
              <a:t>0      0.3</a:t>
            </a:r>
            <a:r>
              <a:rPr lang="en-US" altLang="zh-CN" sz="1900" b="1" dirty="0">
                <a:solidFill>
                  <a:srgbClr val="660066"/>
                </a:solidFill>
                <a:latin typeface="Palatino Linotype" panose="02040502050505030304" pitchFamily="18" charset="0"/>
              </a:rPr>
              <a:t>  </a:t>
            </a:r>
            <a:r>
              <a:rPr lang="en-US" altLang="zh-CN" sz="1900" b="1" dirty="0">
                <a:solidFill>
                  <a:srgbClr val="FF0000"/>
                </a:solidFill>
                <a:latin typeface="Palatino Linotype" panose="02040502050505030304" pitchFamily="18" charset="0"/>
              </a:rPr>
              <a:t>0</a:t>
            </a:r>
            <a:r>
              <a:rPr lang="en-US" altLang="zh-CN" sz="1900" b="1" dirty="0">
                <a:latin typeface="Palatino Linotype" panose="02040502050505030304" pitchFamily="18" charset="0"/>
              </a:rPr>
              <a:t>1</a:t>
            </a:r>
            <a:endParaRPr lang="en-US" altLang="zh-CN" sz="1900" b="1" dirty="0">
              <a:solidFill>
                <a:srgbClr val="660066"/>
              </a:solidFill>
              <a:latin typeface="Palatino Linotype" panose="02040502050505030304" pitchFamily="18" charset="0"/>
            </a:endParaRPr>
          </a:p>
          <a:p>
            <a:pPr lvl="1" algn="just" eaLnBrk="1" hangingPunct="1">
              <a:buFontTx/>
              <a:buNone/>
            </a:pPr>
            <a:r>
              <a:rPr lang="en-US" altLang="zh-CN" sz="1900" b="1" dirty="0">
                <a:latin typeface="Palatino Linotype" panose="02040502050505030304" pitchFamily="18" charset="0"/>
              </a:rPr>
              <a:t>a4	    0.1          0100         0.1</a:t>
            </a:r>
            <a:r>
              <a:rPr lang="en-US" altLang="zh-CN" sz="1900" b="1" dirty="0">
                <a:solidFill>
                  <a:srgbClr val="660066"/>
                </a:solidFill>
                <a:latin typeface="Palatino Linotype" panose="02040502050505030304" pitchFamily="18" charset="0"/>
              </a:rPr>
              <a:t>  </a:t>
            </a:r>
            <a:r>
              <a:rPr lang="en-US" altLang="zh-CN" sz="1900" b="1" dirty="0">
                <a:solidFill>
                  <a:srgbClr val="FF0000"/>
                </a:solidFill>
                <a:latin typeface="Palatino Linotype" panose="02040502050505030304" pitchFamily="18" charset="0"/>
              </a:rPr>
              <a:t>010</a:t>
            </a:r>
            <a:r>
              <a:rPr lang="en-US" altLang="zh-CN" sz="1900" b="1" dirty="0">
                <a:latin typeface="Palatino Linotype" panose="02040502050505030304" pitchFamily="18" charset="0"/>
              </a:rPr>
              <a:t>0</a:t>
            </a:r>
            <a:r>
              <a:rPr lang="en-US" altLang="zh-CN" sz="1900" b="1" dirty="0">
                <a:solidFill>
                  <a:srgbClr val="660066"/>
                </a:solidFill>
                <a:latin typeface="Palatino Linotype" panose="02040502050505030304" pitchFamily="18" charset="0"/>
              </a:rPr>
              <a:t>      </a:t>
            </a:r>
            <a:r>
              <a:rPr lang="en-US" altLang="zh-CN" sz="1900" b="1" dirty="0">
                <a:latin typeface="Palatino Linotype" panose="02040502050505030304" pitchFamily="18" charset="0"/>
              </a:rPr>
              <a:t>0.1</a:t>
            </a:r>
            <a:r>
              <a:rPr lang="en-US" altLang="zh-CN" sz="1900" b="1" dirty="0">
                <a:solidFill>
                  <a:srgbClr val="660066"/>
                </a:solidFill>
                <a:latin typeface="Palatino Linotype" panose="02040502050505030304" pitchFamily="18" charset="0"/>
              </a:rPr>
              <a:t>   </a:t>
            </a:r>
            <a:r>
              <a:rPr lang="en-US" altLang="zh-CN" sz="1900" b="1" dirty="0">
                <a:solidFill>
                  <a:srgbClr val="FF0000"/>
                </a:solidFill>
                <a:latin typeface="Palatino Linotype" panose="02040502050505030304" pitchFamily="18" charset="0"/>
              </a:rPr>
              <a:t>01</a:t>
            </a:r>
            <a:r>
              <a:rPr lang="en-US" altLang="zh-CN" sz="1900" b="1" dirty="0">
                <a:latin typeface="Palatino Linotype" panose="02040502050505030304" pitchFamily="18" charset="0"/>
              </a:rPr>
              <a:t>1</a:t>
            </a:r>
            <a:r>
              <a:rPr lang="en-US" altLang="zh-CN" sz="1900" b="1" dirty="0">
                <a:solidFill>
                  <a:srgbClr val="660066"/>
                </a:solidFill>
                <a:latin typeface="Palatino Linotype" panose="02040502050505030304" pitchFamily="18" charset="0"/>
              </a:rPr>
              <a:t> </a:t>
            </a:r>
          </a:p>
          <a:p>
            <a:pPr lvl="1" algn="just" eaLnBrk="1" hangingPunct="1">
              <a:buFontTx/>
              <a:buNone/>
            </a:pPr>
            <a:r>
              <a:rPr lang="en-US" altLang="zh-CN" sz="1900" b="1" dirty="0">
                <a:latin typeface="Palatino Linotype" panose="02040502050505030304" pitchFamily="18" charset="0"/>
              </a:rPr>
              <a:t>a3	    0.06</a:t>
            </a:r>
            <a:r>
              <a:rPr lang="en-US" altLang="zh-CN" sz="1900" b="1" dirty="0">
                <a:solidFill>
                  <a:srgbClr val="660066"/>
                </a:solidFill>
                <a:latin typeface="Palatino Linotype" panose="02040502050505030304" pitchFamily="18" charset="0"/>
              </a:rPr>
              <a:t>        </a:t>
            </a:r>
            <a:r>
              <a:rPr lang="en-US" altLang="zh-CN" sz="1900" b="1" dirty="0">
                <a:solidFill>
                  <a:srgbClr val="FF0000"/>
                </a:solidFill>
                <a:latin typeface="Palatino Linotype" panose="02040502050505030304" pitchFamily="18" charset="0"/>
              </a:rPr>
              <a:t>0101</a:t>
            </a:r>
            <a:r>
              <a:rPr lang="en-US" altLang="zh-CN" sz="1900" b="1" dirty="0">
                <a:latin typeface="Palatino Linotype" panose="02040502050505030304" pitchFamily="18" charset="0"/>
              </a:rPr>
              <a:t>0       0.1</a:t>
            </a:r>
            <a:r>
              <a:rPr lang="en-US" altLang="zh-CN" sz="1900" b="1" dirty="0">
                <a:solidFill>
                  <a:srgbClr val="660066"/>
                </a:solidFill>
                <a:latin typeface="Palatino Linotype" panose="02040502050505030304" pitchFamily="18" charset="0"/>
              </a:rPr>
              <a:t>  </a:t>
            </a:r>
            <a:r>
              <a:rPr lang="en-US" altLang="zh-CN" sz="1900" b="1" dirty="0">
                <a:solidFill>
                  <a:srgbClr val="FF0000"/>
                </a:solidFill>
                <a:latin typeface="Palatino Linotype" panose="02040502050505030304" pitchFamily="18" charset="0"/>
              </a:rPr>
              <a:t>010</a:t>
            </a:r>
            <a:r>
              <a:rPr lang="en-US" altLang="zh-CN" sz="1900" b="1" dirty="0">
                <a:latin typeface="Palatino Linotype" panose="02040502050505030304" pitchFamily="18" charset="0"/>
              </a:rPr>
              <a:t>1</a:t>
            </a:r>
            <a:r>
              <a:rPr lang="en-US" altLang="zh-CN" sz="1900" b="1" dirty="0">
                <a:solidFill>
                  <a:srgbClr val="660066"/>
                </a:solidFill>
                <a:latin typeface="Palatino Linotype" panose="02040502050505030304" pitchFamily="18" charset="0"/>
              </a:rPr>
              <a:t>    </a:t>
            </a:r>
          </a:p>
          <a:p>
            <a:pPr lvl="1" algn="just" eaLnBrk="1" hangingPunct="1">
              <a:buFontTx/>
              <a:buNone/>
            </a:pPr>
            <a:r>
              <a:rPr lang="en-US" altLang="zh-CN" sz="1900" b="1" dirty="0">
                <a:latin typeface="Palatino Linotype" panose="02040502050505030304" pitchFamily="18" charset="0"/>
              </a:rPr>
              <a:t>a5	    0.04</a:t>
            </a:r>
            <a:r>
              <a:rPr lang="en-US" altLang="zh-CN" sz="1900" b="1" dirty="0">
                <a:solidFill>
                  <a:srgbClr val="660066"/>
                </a:solidFill>
                <a:latin typeface="Palatino Linotype" panose="02040502050505030304" pitchFamily="18" charset="0"/>
              </a:rPr>
              <a:t>        </a:t>
            </a:r>
            <a:r>
              <a:rPr lang="en-US" altLang="zh-CN" sz="1900" b="1" dirty="0">
                <a:solidFill>
                  <a:srgbClr val="FF0000"/>
                </a:solidFill>
                <a:latin typeface="Palatino Linotype" panose="02040502050505030304" pitchFamily="18" charset="0"/>
              </a:rPr>
              <a:t>0101</a:t>
            </a:r>
            <a:r>
              <a:rPr lang="en-US" altLang="zh-CN" sz="1900" b="1" dirty="0">
                <a:latin typeface="Palatino Linotype" panose="02040502050505030304" pitchFamily="18" charset="0"/>
              </a:rPr>
              <a:t>1</a:t>
            </a:r>
          </a:p>
        </p:txBody>
      </p:sp>
      <p:grpSp>
        <p:nvGrpSpPr>
          <p:cNvPr id="2" name="Group 3"/>
          <p:cNvGrpSpPr/>
          <p:nvPr/>
        </p:nvGrpSpPr>
        <p:grpSpPr bwMode="auto">
          <a:xfrm>
            <a:off x="6607500" y="3778249"/>
            <a:ext cx="304800" cy="294324"/>
            <a:chOff x="4320" y="2928"/>
            <a:chExt cx="192" cy="240"/>
          </a:xfrm>
        </p:grpSpPr>
        <p:sp>
          <p:nvSpPr>
            <p:cNvPr id="24596" name="Line 4"/>
            <p:cNvSpPr>
              <a:spLocks noChangeShapeType="1"/>
            </p:cNvSpPr>
            <p:nvPr/>
          </p:nvSpPr>
          <p:spPr bwMode="auto">
            <a:xfrm>
              <a:off x="4464" y="2928"/>
              <a:ext cx="0" cy="24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7" name="Line 5"/>
            <p:cNvSpPr>
              <a:spLocks noChangeShapeType="1"/>
            </p:cNvSpPr>
            <p:nvPr/>
          </p:nvSpPr>
          <p:spPr bwMode="auto">
            <a:xfrm flipH="1">
              <a:off x="4320" y="2928"/>
              <a:ext cx="192"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8" name="Line 6"/>
            <p:cNvSpPr>
              <a:spLocks noChangeShapeType="1"/>
            </p:cNvSpPr>
            <p:nvPr/>
          </p:nvSpPr>
          <p:spPr bwMode="auto">
            <a:xfrm flipH="1">
              <a:off x="4320" y="3168"/>
              <a:ext cx="144"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7"/>
          <p:cNvGrpSpPr/>
          <p:nvPr/>
        </p:nvGrpSpPr>
        <p:grpSpPr bwMode="auto">
          <a:xfrm>
            <a:off x="4086225" y="4430713"/>
            <a:ext cx="360362" cy="307340"/>
            <a:chOff x="2736" y="3408"/>
            <a:chExt cx="192" cy="192"/>
          </a:xfrm>
        </p:grpSpPr>
        <p:sp>
          <p:nvSpPr>
            <p:cNvPr id="24593" name="Line 8"/>
            <p:cNvSpPr>
              <a:spLocks noChangeShapeType="1"/>
            </p:cNvSpPr>
            <p:nvPr/>
          </p:nvSpPr>
          <p:spPr bwMode="auto">
            <a:xfrm>
              <a:off x="2880" y="3408"/>
              <a:ext cx="0" cy="19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Line 9"/>
            <p:cNvSpPr>
              <a:spLocks noChangeShapeType="1"/>
            </p:cNvSpPr>
            <p:nvPr/>
          </p:nvSpPr>
          <p:spPr bwMode="auto">
            <a:xfrm flipH="1">
              <a:off x="2736" y="3408"/>
              <a:ext cx="192"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Line 10"/>
            <p:cNvSpPr>
              <a:spLocks noChangeShapeType="1"/>
            </p:cNvSpPr>
            <p:nvPr/>
          </p:nvSpPr>
          <p:spPr bwMode="auto">
            <a:xfrm flipH="1">
              <a:off x="2736" y="3600"/>
              <a:ext cx="144"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1"/>
          <p:cNvGrpSpPr/>
          <p:nvPr/>
        </p:nvGrpSpPr>
        <p:grpSpPr bwMode="auto">
          <a:xfrm>
            <a:off x="7597847" y="3129914"/>
            <a:ext cx="374138" cy="648335"/>
            <a:chOff x="4896" y="2496"/>
            <a:chExt cx="250" cy="432"/>
          </a:xfrm>
        </p:grpSpPr>
        <p:sp>
          <p:nvSpPr>
            <p:cNvPr id="24589" name="Line 12"/>
            <p:cNvSpPr>
              <a:spLocks noChangeShapeType="1"/>
            </p:cNvSpPr>
            <p:nvPr/>
          </p:nvSpPr>
          <p:spPr bwMode="auto">
            <a:xfrm>
              <a:off x="5040" y="2496"/>
              <a:ext cx="0" cy="43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Line 13"/>
            <p:cNvSpPr>
              <a:spLocks noChangeShapeType="1"/>
            </p:cNvSpPr>
            <p:nvPr/>
          </p:nvSpPr>
          <p:spPr bwMode="auto">
            <a:xfrm flipH="1">
              <a:off x="4896" y="2688"/>
              <a:ext cx="144"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Line 14"/>
            <p:cNvSpPr>
              <a:spLocks noChangeShapeType="1"/>
            </p:cNvSpPr>
            <p:nvPr/>
          </p:nvSpPr>
          <p:spPr bwMode="auto">
            <a:xfrm flipH="1">
              <a:off x="4896" y="2928"/>
              <a:ext cx="144"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Line 15"/>
            <p:cNvSpPr>
              <a:spLocks noChangeShapeType="1"/>
            </p:cNvSpPr>
            <p:nvPr/>
          </p:nvSpPr>
          <p:spPr bwMode="auto">
            <a:xfrm>
              <a:off x="5040" y="2496"/>
              <a:ext cx="106"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17"/>
          <p:cNvGrpSpPr/>
          <p:nvPr/>
        </p:nvGrpSpPr>
        <p:grpSpPr bwMode="auto">
          <a:xfrm>
            <a:off x="5347638" y="3778249"/>
            <a:ext cx="381000" cy="652464"/>
            <a:chOff x="3360" y="2400"/>
            <a:chExt cx="240" cy="480"/>
          </a:xfrm>
        </p:grpSpPr>
        <p:grpSp>
          <p:nvGrpSpPr>
            <p:cNvPr id="24584" name="Group 18"/>
            <p:cNvGrpSpPr/>
            <p:nvPr/>
          </p:nvGrpSpPr>
          <p:grpSpPr bwMode="auto">
            <a:xfrm>
              <a:off x="3360" y="2400"/>
              <a:ext cx="144" cy="480"/>
              <a:chOff x="3600" y="2928"/>
              <a:chExt cx="144" cy="480"/>
            </a:xfrm>
          </p:grpSpPr>
          <p:sp>
            <p:nvSpPr>
              <p:cNvPr id="24586" name="Line 19"/>
              <p:cNvSpPr>
                <a:spLocks noChangeShapeType="1"/>
              </p:cNvSpPr>
              <p:nvPr/>
            </p:nvSpPr>
            <p:spPr bwMode="auto">
              <a:xfrm>
                <a:off x="3744" y="2928"/>
                <a:ext cx="0" cy="48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7" name="Line 20"/>
              <p:cNvSpPr>
                <a:spLocks noChangeShapeType="1"/>
              </p:cNvSpPr>
              <p:nvPr/>
            </p:nvSpPr>
            <p:spPr bwMode="auto">
              <a:xfrm flipH="1">
                <a:off x="3600" y="3168"/>
                <a:ext cx="144"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8" name="Line 21"/>
              <p:cNvSpPr>
                <a:spLocks noChangeShapeType="1"/>
              </p:cNvSpPr>
              <p:nvPr/>
            </p:nvSpPr>
            <p:spPr bwMode="auto">
              <a:xfrm flipH="1">
                <a:off x="3600" y="3408"/>
                <a:ext cx="144"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585" name="Line 22"/>
            <p:cNvSpPr>
              <a:spLocks noChangeShapeType="1"/>
            </p:cNvSpPr>
            <p:nvPr/>
          </p:nvSpPr>
          <p:spPr bwMode="auto">
            <a:xfrm>
              <a:off x="3504" y="2400"/>
              <a:ext cx="96" cy="0"/>
            </a:xfrm>
            <a:prstGeom prst="line">
              <a:avLst/>
            </a:prstGeom>
            <a:noFill/>
            <a:ln w="38100">
              <a:solidFill>
                <a:srgbClr val="C9031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4" name="文本框 23"/>
          <p:cNvSpPr txBox="1"/>
          <p:nvPr/>
        </p:nvSpPr>
        <p:spPr>
          <a:xfrm>
            <a:off x="1266825" y="995617"/>
            <a:ext cx="8343900" cy="646331"/>
          </a:xfrm>
          <a:prstGeom prst="rect">
            <a:avLst/>
          </a:prstGeom>
          <a:noFill/>
        </p:spPr>
        <p:txBody>
          <a:bodyPr wrap="square">
            <a:spAutoFit/>
          </a:bodyPr>
          <a:lstStyle/>
          <a:p>
            <a:pPr marL="495300" indent="-495300" algn="just">
              <a:buFontTx/>
              <a:buAutoNum type="romanLcPeriod" startAt="2"/>
              <a:defRPr/>
            </a:pPr>
            <a:r>
              <a:rPr lang="zh-CN" altLang="en-US" sz="1800" dirty="0">
                <a:latin typeface="微软雅黑" panose="020B0503020204020204" pitchFamily="34" charset="-122"/>
                <a:ea typeface="微软雅黑" panose="020B0503020204020204" pitchFamily="34" charset="-122"/>
              </a:rPr>
              <a:t>从最后一步剩下的两个概率开始逐步向前进行编码。每步只需对两个分支各赋予一个二进制码，如对概率大的赋予码元</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，对概率小的赋予码元</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a:t>
            </a:r>
          </a:p>
        </p:txBody>
      </p:sp>
    </p:spTree>
    <p:custDataLst>
      <p:tags r:id="rId1"/>
    </p:custDataLst>
  </p:cSld>
  <p:clrMapOvr>
    <a:masterClrMapping/>
  </p:clrMapOvr>
  <p:transition spd="slow" advTm="42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5"/>
          <p:cNvSpPr txBox="1">
            <a:spLocks noChangeArrowheads="1"/>
          </p:cNvSpPr>
          <p:nvPr/>
        </p:nvSpPr>
        <p:spPr bwMode="auto">
          <a:xfrm>
            <a:off x="3482236" y="1967208"/>
            <a:ext cx="4033381" cy="86177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kumimoji="1" lang="en-US" altLang="zh-CN" sz="2000" b="1" dirty="0">
                <a:solidFill>
                  <a:schemeClr val="hlink"/>
                </a:solidFill>
                <a:latin typeface="Times New Roman" panose="02020603050405020304" pitchFamily="18" charset="0"/>
                <a:ea typeface="方正大黑简体" pitchFamily="65" charset="-122"/>
              </a:rPr>
              <a:t>a2    a6    a1       a4        a3         a5</a:t>
            </a:r>
          </a:p>
          <a:p>
            <a:pPr>
              <a:spcBef>
                <a:spcPct val="50000"/>
              </a:spcBef>
            </a:pPr>
            <a:r>
              <a:rPr kumimoji="1" lang="en-US" altLang="zh-CN" sz="2000" b="1" dirty="0">
                <a:latin typeface="Times New Roman" panose="02020603050405020304" pitchFamily="18" charset="0"/>
                <a:ea typeface="方正大黑简体" pitchFamily="65" charset="-122"/>
              </a:rPr>
              <a:t> </a:t>
            </a:r>
            <a:r>
              <a:rPr kumimoji="1" lang="en-US" altLang="zh-CN" sz="2000" b="1" dirty="0">
                <a:solidFill>
                  <a:srgbClr val="0000CC"/>
                </a:solidFill>
                <a:latin typeface="Times New Roman" panose="02020603050405020304" pitchFamily="18" charset="0"/>
                <a:ea typeface="方正大黑简体" pitchFamily="65" charset="-122"/>
              </a:rPr>
              <a:t>1    00    011   0100   01010   01011</a:t>
            </a:r>
            <a:r>
              <a:rPr kumimoji="1" lang="en-US" altLang="zh-CN" sz="2000" b="1" dirty="0">
                <a:latin typeface="Times New Roman" panose="02020603050405020304" pitchFamily="18" charset="0"/>
                <a:ea typeface="方正大黑简体" pitchFamily="65" charset="-122"/>
              </a:rPr>
              <a:t>  </a:t>
            </a:r>
          </a:p>
        </p:txBody>
      </p:sp>
      <p:grpSp>
        <p:nvGrpSpPr>
          <p:cNvPr id="2" name="Group 6"/>
          <p:cNvGrpSpPr/>
          <p:nvPr/>
        </p:nvGrpSpPr>
        <p:grpSpPr bwMode="auto">
          <a:xfrm>
            <a:off x="1279273" y="2816180"/>
            <a:ext cx="8910638" cy="925512"/>
            <a:chOff x="-7" y="2312"/>
            <a:chExt cx="5613" cy="583"/>
          </a:xfrm>
        </p:grpSpPr>
        <p:sp>
          <p:nvSpPr>
            <p:cNvPr id="4103" name="Text Box 7"/>
            <p:cNvSpPr txBox="1">
              <a:spLocks noChangeArrowheads="1"/>
            </p:cNvSpPr>
            <p:nvPr/>
          </p:nvSpPr>
          <p:spPr bwMode="auto">
            <a:xfrm>
              <a:off x="288" y="2312"/>
              <a:ext cx="24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dirty="0">
                  <a:latin typeface="Tahoma" panose="020B0604030504040204" pitchFamily="34" charset="0"/>
                </a:rPr>
                <a:t>编码的平均长度</a:t>
              </a:r>
              <a:r>
                <a:rPr lang="en-US" altLang="zh-CN" sz="2400" b="1" dirty="0">
                  <a:latin typeface="Tahoma" panose="020B0604030504040204" pitchFamily="34" charset="0"/>
                </a:rPr>
                <a:t>:</a:t>
              </a:r>
            </a:p>
          </p:txBody>
        </p:sp>
        <mc:AlternateContent xmlns:mc="http://schemas.openxmlformats.org/markup-compatibility/2006" xmlns:a14="http://schemas.microsoft.com/office/drawing/2010/main">
          <mc:Choice Requires="a14">
            <p:sp>
              <p:nvSpPr>
                <p:cNvPr id="4098" name="Object 8"/>
                <p:cNvSpPr txBox="1"/>
                <p:nvPr/>
              </p:nvSpPr>
              <p:spPr bwMode="auto">
                <a:xfrm>
                  <a:off x="-7" y="2619"/>
                  <a:ext cx="5613" cy="276"/>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𝐿</m:t>
                            </m:r>
                          </m:e>
                          <m:sub>
                            <m:r>
                              <a:rPr lang="zh-CN" altLang="en-US" i="1">
                                <a:solidFill>
                                  <a:srgbClr val="000000"/>
                                </a:solidFill>
                                <a:latin typeface="Cambria Math" panose="02040503050406030204" pitchFamily="18" charset="0"/>
                              </a:rPr>
                              <m:t>𝑎𝑣𝑔</m:t>
                            </m:r>
                          </m:sub>
                        </m:sSub>
                        <m:r>
                          <m:rPr>
                            <m:nor/>
                          </m:rPr>
                          <a:rPr lang="zh-CN" altLang="en-US" dirty="0">
                            <a:latin typeface="微软雅黑" panose="020B0503020204020204" pitchFamily="34" charset="-122"/>
                            <a:ea typeface="微软雅黑" panose="020B0503020204020204" pitchFamily="34" charset="-122"/>
                          </a:rPr>
                          <m:t> </m:t>
                        </m:r>
                        <m:r>
                          <m:rPr>
                            <m:nor/>
                          </m:rPr>
                          <a:rPr lang="en-US" altLang="zh-CN" dirty="0">
                            <a:latin typeface="微软雅黑" panose="020B0503020204020204" pitchFamily="34" charset="-122"/>
                            <a:ea typeface="微软雅黑" panose="020B0503020204020204" pitchFamily="34" charset="-122"/>
                          </a:rPr>
                          <m:t>= 0.4 × 1 + 0.3 × 2 + 0.1 × 3 + 0.1 × 4 + 0.06 × 5 + 0.04 × 5 = 2.2</m:t>
                        </m:r>
                        <m:r>
                          <a:rPr lang="en-US" altLang="zh-CN" b="0" i="1" dirty="0" smtClean="0">
                            <a:latin typeface="Cambria Math" panose="02040503050406030204" pitchFamily="18" charset="0"/>
                            <a:ea typeface="微软雅黑" panose="020B0503020204020204" pitchFamily="34" charset="-122"/>
                          </a:rPr>
                          <m:t> </m:t>
                        </m:r>
                        <m:r>
                          <a:rPr lang="zh-CN" altLang="en-US" i="1">
                            <a:solidFill>
                              <a:srgbClr val="000000"/>
                            </a:solidFill>
                            <a:latin typeface="Cambria Math" panose="02040503050406030204" pitchFamily="18" charset="0"/>
                          </a:rPr>
                          <m:t>𝑏𝑖𝑡𝑠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𝑠𝑦𝑚𝑏𝑜𝑙</m:t>
                        </m:r>
                      </m:oMath>
                    </m:oMathPara>
                  </a14:m>
                  <a:endParaRPr lang="zh-CN" altLang="en-US" dirty="0"/>
                </a:p>
              </p:txBody>
            </p:sp>
          </mc:Choice>
          <mc:Fallback xmlns="">
            <p:sp>
              <p:nvSpPr>
                <p:cNvPr id="4098" name="Object 8"/>
                <p:cNvSpPr txBox="1">
                  <a:spLocks noRot="1" noChangeAspect="1" noMove="1" noResize="1" noEditPoints="1" noAdjustHandles="1" noChangeArrowheads="1" noChangeShapeType="1" noTextEdit="1"/>
                </p:cNvSpPr>
                <p:nvPr/>
              </p:nvSpPr>
              <p:spPr bwMode="auto">
                <a:xfrm>
                  <a:off x="-7" y="2619"/>
                  <a:ext cx="5613" cy="276"/>
                </a:xfrm>
                <a:prstGeom prst="rect">
                  <a:avLst/>
                </a:prstGeom>
                <a:blipFill rotWithShape="1">
                  <a:blip r:embed="rId4"/>
                </a:blipFill>
                <a:ln>
                  <a:noFill/>
                </a:ln>
                <a:effectLst/>
              </p:spPr>
              <p:txBody>
                <a:bodyPr/>
                <a:lstStyle/>
                <a:p>
                  <a:r>
                    <a:rPr lang="zh-CN" altLang="en-US">
                      <a:noFill/>
                    </a:rPr>
                    <a:t> </a:t>
                  </a:r>
                </a:p>
              </p:txBody>
            </p:sp>
          </mc:Fallback>
        </mc:AlternateContent>
      </p:grpSp>
      <p:sp>
        <p:nvSpPr>
          <p:cNvPr id="8" name="Rectangle 16"/>
          <p:cNvSpPr>
            <a:spLocks noGrp="1" noChangeArrowheads="1"/>
          </p:cNvSpPr>
          <p:nvPr>
            <p:ph type="title"/>
          </p:nvPr>
        </p:nvSpPr>
        <p:spPr/>
        <p:txBody>
          <a:bodyPr/>
          <a:lstStyle/>
          <a:p>
            <a:pPr eaLnBrk="1" hangingPunct="1">
              <a:defRPr/>
            </a:pPr>
            <a:r>
              <a:rPr lang="zh-CN" altLang="en-US" dirty="0">
                <a:ea typeface="宋体" panose="02010600030101010101" pitchFamily="2" charset="-122"/>
              </a:rPr>
              <a:t>霍夫曼编码举例</a:t>
            </a:r>
          </a:p>
        </p:txBody>
      </p:sp>
      <p:sp>
        <p:nvSpPr>
          <p:cNvPr id="9" name="Rectangle 3" descr="胡桃"/>
          <p:cNvSpPr>
            <a:spLocks noChangeArrowheads="1"/>
          </p:cNvSpPr>
          <p:nvPr/>
        </p:nvSpPr>
        <p:spPr bwMode="auto">
          <a:xfrm>
            <a:off x="1676400" y="1023666"/>
            <a:ext cx="8763000" cy="830997"/>
          </a:xfrm>
          <a:prstGeom prst="rect">
            <a:avLst/>
          </a:prstGeom>
          <a:solidFill>
            <a:srgbClr val="FCFC8E"/>
          </a:solidFill>
          <a:ln w="57150" cmpd="thickThin">
            <a:solidFill>
              <a:srgbClr val="FFCC00"/>
            </a:solidFill>
            <a:miter lim="800000"/>
          </a:ln>
          <a:effectLst/>
        </p:spPr>
        <p:txBody>
          <a:bodyPr>
            <a:spAutoFit/>
          </a:bodyPr>
          <a:lstStyle/>
          <a:p>
            <a:pPr algn="just">
              <a:defRPr/>
            </a:pPr>
            <a:r>
              <a:rPr lang="zh-CN" altLang="en-US" sz="2400" b="1" dirty="0">
                <a:latin typeface="+mn-ea"/>
              </a:rPr>
              <a:t>      信号源 </a:t>
            </a:r>
            <a:r>
              <a:rPr lang="en-US" altLang="zh-CN" sz="2400" b="1" dirty="0">
                <a:latin typeface="+mn-ea"/>
              </a:rPr>
              <a:t>a={a</a:t>
            </a:r>
            <a:r>
              <a:rPr lang="en-US" altLang="zh-CN" sz="2400" b="1" baseline="-25000" dirty="0">
                <a:latin typeface="+mn-ea"/>
              </a:rPr>
              <a:t>1</a:t>
            </a:r>
            <a:r>
              <a:rPr lang="en-US" altLang="zh-CN" sz="2400" b="1" dirty="0">
                <a:latin typeface="+mn-ea"/>
              </a:rPr>
              <a:t>, a</a:t>
            </a:r>
            <a:r>
              <a:rPr lang="en-US" altLang="zh-CN" sz="2400" b="1" baseline="-25000" dirty="0">
                <a:latin typeface="+mn-ea"/>
              </a:rPr>
              <a:t>2</a:t>
            </a:r>
            <a:r>
              <a:rPr lang="en-US" altLang="zh-CN" sz="2400" b="1" dirty="0">
                <a:latin typeface="+mn-ea"/>
              </a:rPr>
              <a:t>, a</a:t>
            </a:r>
            <a:r>
              <a:rPr lang="en-US" altLang="zh-CN" sz="2400" b="1" baseline="-25000" dirty="0">
                <a:latin typeface="+mn-ea"/>
              </a:rPr>
              <a:t>3</a:t>
            </a:r>
            <a:r>
              <a:rPr lang="en-US" altLang="zh-CN" sz="2400" b="1" dirty="0">
                <a:latin typeface="+mn-ea"/>
              </a:rPr>
              <a:t>, a</a:t>
            </a:r>
            <a:r>
              <a:rPr lang="en-US" altLang="zh-CN" sz="2400" b="1" baseline="-25000" dirty="0">
                <a:latin typeface="+mn-ea"/>
              </a:rPr>
              <a:t>4</a:t>
            </a:r>
            <a:r>
              <a:rPr lang="en-US" altLang="zh-CN" sz="2400" b="1" dirty="0">
                <a:latin typeface="+mn-ea"/>
              </a:rPr>
              <a:t>, a</a:t>
            </a:r>
            <a:r>
              <a:rPr lang="en-US" altLang="zh-CN" sz="2400" b="1" baseline="-25000" dirty="0">
                <a:latin typeface="+mn-ea"/>
              </a:rPr>
              <a:t>5</a:t>
            </a:r>
            <a:r>
              <a:rPr lang="en-US" altLang="zh-CN" sz="2400" b="1" dirty="0">
                <a:latin typeface="+mn-ea"/>
              </a:rPr>
              <a:t>, a</a:t>
            </a:r>
            <a:r>
              <a:rPr lang="en-US" altLang="zh-CN" sz="2400" b="1" baseline="-25000" dirty="0">
                <a:latin typeface="+mn-ea"/>
              </a:rPr>
              <a:t>6</a:t>
            </a:r>
            <a:r>
              <a:rPr lang="en-US" altLang="zh-CN" sz="2400" b="1" dirty="0">
                <a:latin typeface="+mn-ea"/>
              </a:rPr>
              <a:t>}</a:t>
            </a:r>
            <a:r>
              <a:rPr lang="zh-CN" altLang="en-US" sz="2400" b="1" dirty="0">
                <a:latin typeface="+mn-ea"/>
              </a:rPr>
              <a:t>，其概率分布为</a:t>
            </a:r>
            <a:r>
              <a:rPr lang="en-US" altLang="zh-CN" sz="2400" b="1" dirty="0">
                <a:latin typeface="+mn-ea"/>
              </a:rPr>
              <a:t>p</a:t>
            </a:r>
            <a:r>
              <a:rPr lang="en-US" altLang="zh-CN" sz="2400" b="1" baseline="-25000" dirty="0">
                <a:latin typeface="+mn-ea"/>
              </a:rPr>
              <a:t>1</a:t>
            </a:r>
            <a:r>
              <a:rPr lang="en-US" altLang="zh-CN" sz="2400" b="1" dirty="0">
                <a:latin typeface="+mn-ea"/>
              </a:rPr>
              <a:t>=0.1  p</a:t>
            </a:r>
            <a:r>
              <a:rPr lang="en-US" altLang="zh-CN" sz="2400" b="1" baseline="-25000" dirty="0">
                <a:latin typeface="+mn-ea"/>
              </a:rPr>
              <a:t>2</a:t>
            </a:r>
            <a:r>
              <a:rPr lang="en-US" altLang="zh-CN" sz="2400" b="1" dirty="0">
                <a:latin typeface="+mn-ea"/>
              </a:rPr>
              <a:t>=0.4  p</a:t>
            </a:r>
            <a:r>
              <a:rPr lang="en-US" altLang="zh-CN" sz="2400" b="1" baseline="-25000" dirty="0">
                <a:latin typeface="+mn-ea"/>
              </a:rPr>
              <a:t>3</a:t>
            </a:r>
            <a:r>
              <a:rPr lang="en-US" altLang="zh-CN" sz="2400" b="1" dirty="0">
                <a:latin typeface="+mn-ea"/>
              </a:rPr>
              <a:t>=0.06  p</a:t>
            </a:r>
            <a:r>
              <a:rPr lang="en-US" altLang="zh-CN" sz="2400" b="1" baseline="-25000" dirty="0">
                <a:latin typeface="+mn-ea"/>
              </a:rPr>
              <a:t>4</a:t>
            </a:r>
            <a:r>
              <a:rPr lang="en-US" altLang="zh-CN" sz="2400" b="1" dirty="0">
                <a:latin typeface="+mn-ea"/>
              </a:rPr>
              <a:t>=0.1  p</a:t>
            </a:r>
            <a:r>
              <a:rPr lang="en-US" altLang="zh-CN" sz="2400" b="1" baseline="-25000" dirty="0">
                <a:latin typeface="+mn-ea"/>
              </a:rPr>
              <a:t>5</a:t>
            </a:r>
            <a:r>
              <a:rPr lang="en-US" altLang="zh-CN" sz="2400" b="1" dirty="0">
                <a:latin typeface="+mn-ea"/>
              </a:rPr>
              <a:t>=0.04  p</a:t>
            </a:r>
            <a:r>
              <a:rPr lang="en-US" altLang="zh-CN" sz="2400" b="1" baseline="-25000" dirty="0">
                <a:latin typeface="+mn-ea"/>
              </a:rPr>
              <a:t>6</a:t>
            </a:r>
            <a:r>
              <a:rPr lang="en-US" altLang="zh-CN" sz="2400" b="1" dirty="0">
                <a:latin typeface="+mn-ea"/>
              </a:rPr>
              <a:t>=0.3</a:t>
            </a:r>
            <a:r>
              <a:rPr lang="zh-CN" altLang="en-US" sz="2400" b="1" dirty="0">
                <a:latin typeface="+mn-ea"/>
              </a:rPr>
              <a:t>，求最佳</a:t>
            </a:r>
            <a:r>
              <a:rPr lang="en-US" altLang="zh-CN" sz="2400" b="1" dirty="0">
                <a:latin typeface="+mn-ea"/>
              </a:rPr>
              <a:t>Huffman</a:t>
            </a:r>
            <a:r>
              <a:rPr lang="zh-CN" altLang="en-US" sz="2400" b="1" dirty="0">
                <a:latin typeface="+mn-ea"/>
              </a:rPr>
              <a:t>码。</a:t>
            </a:r>
          </a:p>
        </p:txBody>
      </p:sp>
      <p:sp>
        <p:nvSpPr>
          <p:cNvPr id="39" name="Rectangle 39"/>
          <p:cNvSpPr>
            <a:spLocks noChangeArrowheads="1"/>
          </p:cNvSpPr>
          <p:nvPr/>
        </p:nvSpPr>
        <p:spPr bwMode="auto">
          <a:xfrm>
            <a:off x="1726515" y="3672376"/>
            <a:ext cx="7475396"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b="1" dirty="0">
                <a:latin typeface="Tahoma" panose="020B0604030504040204" pitchFamily="34" charset="0"/>
              </a:rPr>
              <a:t>信源熵为：</a:t>
            </a:r>
            <a:r>
              <a:rPr lang="en-US" altLang="zh-CN" b="1" dirty="0">
                <a:latin typeface="Tahoma" panose="020B0604030504040204" pitchFamily="34" charset="0"/>
              </a:rPr>
              <a:t>2.14</a:t>
            </a:r>
            <a:r>
              <a:rPr lang="zh-CN" altLang="en-US" b="1" dirty="0">
                <a:latin typeface="Tahoma" panose="020B0604030504040204" pitchFamily="34" charset="0"/>
              </a:rPr>
              <a:t>比特</a:t>
            </a:r>
            <a:r>
              <a:rPr lang="en-US" altLang="zh-CN" b="1" dirty="0">
                <a:latin typeface="Tahoma" panose="020B0604030504040204" pitchFamily="34" charset="0"/>
              </a:rPr>
              <a:t>/</a:t>
            </a:r>
            <a:r>
              <a:rPr lang="zh-CN" altLang="en-US" b="1" dirty="0">
                <a:latin typeface="Tahoma" panose="020B0604030504040204" pitchFamily="34" charset="0"/>
              </a:rPr>
              <a:t>符号</a:t>
            </a:r>
            <a:r>
              <a:rPr lang="en-US" altLang="zh-CN" b="1" dirty="0">
                <a:latin typeface="Tahoma" panose="020B0604030504040204" pitchFamily="34" charset="0"/>
              </a:rPr>
              <a:t>(</a:t>
            </a:r>
            <a:r>
              <a:rPr lang="zh-CN" altLang="en-US" b="1" dirty="0">
                <a:latin typeface="Tahoma" panose="020B0604030504040204" pitchFamily="34" charset="0"/>
              </a:rPr>
              <a:t>熵表示每个像素的平均信息量为多少比特，是编码所需比特数的下限</a:t>
            </a:r>
            <a:r>
              <a:rPr lang="en-US" altLang="zh-CN" b="1" dirty="0">
                <a:latin typeface="Tahoma" panose="020B0604030504040204" pitchFamily="34" charset="0"/>
              </a:rPr>
              <a:t>)</a:t>
            </a:r>
            <a:endParaRPr lang="zh-CN" altLang="en-US" b="1" dirty="0">
              <a:latin typeface="Tahoma" panose="020B0604030504040204" pitchFamily="34" charset="0"/>
            </a:endParaRPr>
          </a:p>
          <a:p>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0" name="Object 5"/>
              <p:cNvSpPr txBox="1"/>
              <p:nvPr/>
            </p:nvSpPr>
            <p:spPr bwMode="auto">
              <a:xfrm>
                <a:off x="1391847" y="4411046"/>
                <a:ext cx="8798064" cy="11747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𝐻</m:t>
                      </m:r>
                      <m:r>
                        <a:rPr lang="zh-CN" altLang="en-US" i="1" smtClean="0">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𝐾</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𝑀</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𝐾</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log</m:t>
                                  </m:r>
                                </m:e>
                                <m:sub>
                                  <m:r>
                                    <a:rPr lang="zh-CN" altLang="en-US" i="1">
                                      <a:solidFill>
                                        <a:srgbClr val="000000"/>
                                      </a:solidFill>
                                      <a:latin typeface="Cambria Math" panose="02040503050406030204" pitchFamily="18" charset="0"/>
                                    </a:rPr>
                                    <m:t>2</m:t>
                                  </m:r>
                                </m:sub>
                              </m:sSub>
                            </m:fNa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𝐾</m:t>
                                  </m:r>
                                </m:sub>
                              </m:sSub>
                            </m:e>
                          </m:func>
                        </m:e>
                      </m:nary>
                      <m:r>
                        <a:rPr lang="zh-CN" altLang="en-US" i="1">
                          <a:solidFill>
                            <a:srgbClr val="000000"/>
                          </a:solidFill>
                          <a:latin typeface="Cambria Math" panose="02040503050406030204" pitchFamily="18" charset="0"/>
                        </a:rPr>
                        <m:t>=−(0.4×</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log</m:t>
                              </m:r>
                            </m:e>
                            <m:sub>
                              <m:r>
                                <a:rPr lang="zh-CN" altLang="en-US" i="1">
                                  <a:solidFill>
                                    <a:srgbClr val="000000"/>
                                  </a:solidFill>
                                  <a:latin typeface="Cambria Math" panose="02040503050406030204" pitchFamily="18" charset="0"/>
                                </a:rPr>
                                <m:t>2</m:t>
                              </m:r>
                            </m:sub>
                          </m:sSub>
                        </m:fName>
                        <m:e>
                          <m:r>
                            <a:rPr lang="zh-CN" altLang="en-US" i="1">
                              <a:solidFill>
                                <a:srgbClr val="000000"/>
                              </a:solidFill>
                              <a:latin typeface="Cambria Math" panose="02040503050406030204" pitchFamily="18" charset="0"/>
                            </a:rPr>
                            <m:t>0</m:t>
                          </m:r>
                        </m:e>
                      </m:func>
                      <m:r>
                        <a:rPr lang="zh-CN" altLang="en-US" i="1">
                          <a:solidFill>
                            <a:srgbClr val="000000"/>
                          </a:solidFill>
                          <a:latin typeface="Cambria Math" panose="02040503050406030204" pitchFamily="18" charset="0"/>
                        </a:rPr>
                        <m:t>.4+0.</m:t>
                      </m:r>
                      <m:r>
                        <a:rPr lang="en-US" altLang="zh-CN" b="0" i="1" smtClean="0">
                          <a:solidFill>
                            <a:srgbClr val="000000"/>
                          </a:solidFill>
                          <a:latin typeface="Cambria Math" panose="02040503050406030204" pitchFamily="18" charset="0"/>
                        </a:rPr>
                        <m:t>3</m:t>
                      </m:r>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log</m:t>
                              </m:r>
                            </m:e>
                            <m:sub>
                              <m:r>
                                <a:rPr lang="zh-CN" altLang="en-US" i="1">
                                  <a:solidFill>
                                    <a:srgbClr val="000000"/>
                                  </a:solidFill>
                                  <a:latin typeface="Cambria Math" panose="02040503050406030204" pitchFamily="18" charset="0"/>
                                </a:rPr>
                                <m:t>2</m:t>
                              </m:r>
                            </m:sub>
                          </m:sSub>
                        </m:fName>
                        <m:e>
                          <m:r>
                            <a:rPr lang="zh-CN" altLang="en-US" i="1">
                              <a:solidFill>
                                <a:srgbClr val="000000"/>
                              </a:solidFill>
                              <a:latin typeface="Cambria Math" panose="02040503050406030204" pitchFamily="18" charset="0"/>
                            </a:rPr>
                            <m:t>0</m:t>
                          </m:r>
                        </m:e>
                      </m:func>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3</m:t>
                      </m:r>
                      <m:r>
                        <a:rPr lang="zh-CN" altLang="en-US" i="1">
                          <a:solidFill>
                            <a:srgbClr val="000000"/>
                          </a:solidFill>
                          <a:latin typeface="Cambria Math" panose="02040503050406030204" pitchFamily="18" charset="0"/>
                        </a:rPr>
                        <m:t>+2×0.1×</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log</m:t>
                          </m:r>
                        </m:fName>
                        <m:e>
                          <m:r>
                            <a:rPr lang="zh-CN" altLang="en-US" i="1">
                              <a:solidFill>
                                <a:srgbClr val="000000"/>
                              </a:solidFill>
                              <a:latin typeface="Cambria Math" panose="02040503050406030204" pitchFamily="18" charset="0"/>
                            </a:rPr>
                            <m:t>0</m:t>
                          </m:r>
                        </m:e>
                      </m:func>
                      <m:r>
                        <a:rPr lang="zh-CN" altLang="en-US" i="1">
                          <a:solidFill>
                            <a:srgbClr val="000000"/>
                          </a:solidFill>
                          <a:latin typeface="Cambria Math" panose="02040503050406030204" pitchFamily="18" charset="0"/>
                        </a:rPr>
                        <m:t>.1+</m:t>
                      </m:r>
                    </m:oMath>
                    <m:oMath xmlns:m="http://schemas.openxmlformats.org/officeDocument/2006/math">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0.0</m:t>
                      </m:r>
                      <m:r>
                        <a:rPr lang="en-US" altLang="zh-CN" b="0" i="1" smtClean="0">
                          <a:solidFill>
                            <a:srgbClr val="000000"/>
                          </a:solidFill>
                          <a:latin typeface="Cambria Math" panose="02040503050406030204" pitchFamily="18" charset="0"/>
                        </a:rPr>
                        <m:t>6</m:t>
                      </m:r>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log</m:t>
                              </m:r>
                            </m:e>
                            <m:sub>
                              <m:r>
                                <a:rPr lang="zh-CN" altLang="en-US" i="1">
                                  <a:solidFill>
                                    <a:srgbClr val="000000"/>
                                  </a:solidFill>
                                  <a:latin typeface="Cambria Math" panose="02040503050406030204" pitchFamily="18" charset="0"/>
                                </a:rPr>
                                <m:t>2</m:t>
                              </m:r>
                            </m:sub>
                          </m:sSub>
                        </m:fName>
                        <m:e>
                          <m:r>
                            <a:rPr lang="zh-CN" altLang="en-US" i="1">
                              <a:solidFill>
                                <a:srgbClr val="000000"/>
                              </a:solidFill>
                              <a:latin typeface="Cambria Math" panose="02040503050406030204" pitchFamily="18" charset="0"/>
                            </a:rPr>
                            <m:t>0</m:t>
                          </m:r>
                        </m:e>
                      </m:func>
                      <m:r>
                        <a:rPr lang="zh-CN" altLang="en-US" i="1">
                          <a:solidFill>
                            <a:srgbClr val="000000"/>
                          </a:solidFill>
                          <a:latin typeface="Cambria Math" panose="02040503050406030204" pitchFamily="18" charset="0"/>
                        </a:rPr>
                        <m:t>.0</m:t>
                      </m:r>
                      <m:r>
                        <a:rPr lang="en-US" altLang="zh-CN" b="0" i="1" smtClean="0">
                          <a:solidFill>
                            <a:srgbClr val="000000"/>
                          </a:solidFill>
                          <a:latin typeface="Cambria Math" panose="02040503050406030204" pitchFamily="18" charset="0"/>
                        </a:rPr>
                        <m:t>6</m:t>
                      </m:r>
                      <m:r>
                        <a:rPr lang="zh-CN" altLang="en-US" i="1">
                          <a:solidFill>
                            <a:srgbClr val="000000"/>
                          </a:solidFill>
                          <a:latin typeface="Cambria Math" panose="02040503050406030204" pitchFamily="18" charset="0"/>
                        </a:rPr>
                        <m:t>+0.0</m:t>
                      </m:r>
                      <m:r>
                        <a:rPr lang="en-US" altLang="zh-CN" b="0" i="1" smtClean="0">
                          <a:solidFill>
                            <a:srgbClr val="000000"/>
                          </a:solidFill>
                          <a:latin typeface="Cambria Math" panose="02040503050406030204" pitchFamily="18" charset="0"/>
                        </a:rPr>
                        <m:t>4</m:t>
                      </m:r>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log</m:t>
                              </m:r>
                            </m:e>
                            <m:sub>
                              <m:r>
                                <a:rPr lang="zh-CN" altLang="en-US" i="1">
                                  <a:solidFill>
                                    <a:srgbClr val="000000"/>
                                  </a:solidFill>
                                  <a:latin typeface="Cambria Math" panose="02040503050406030204" pitchFamily="18" charset="0"/>
                                </a:rPr>
                                <m:t>2</m:t>
                              </m:r>
                            </m:sub>
                          </m:sSub>
                        </m:fName>
                        <m:e>
                          <m:r>
                            <a:rPr lang="zh-CN" altLang="en-US" i="1">
                              <a:solidFill>
                                <a:srgbClr val="000000"/>
                              </a:solidFill>
                              <a:latin typeface="Cambria Math" panose="02040503050406030204" pitchFamily="18" charset="0"/>
                            </a:rPr>
                            <m:t>0</m:t>
                          </m:r>
                        </m:e>
                      </m:func>
                      <m:r>
                        <a:rPr lang="zh-CN" altLang="en-US" i="1">
                          <a:solidFill>
                            <a:srgbClr val="000000"/>
                          </a:solidFill>
                          <a:latin typeface="Cambria Math" panose="02040503050406030204" pitchFamily="18" charset="0"/>
                        </a:rPr>
                        <m:t>.0</m:t>
                      </m:r>
                      <m:r>
                        <a:rPr lang="en-US" altLang="zh-CN" b="0" i="1" smtClean="0">
                          <a:solidFill>
                            <a:srgbClr val="000000"/>
                          </a:solidFill>
                          <a:latin typeface="Cambria Math" panose="02040503050406030204" pitchFamily="18" charset="0"/>
                        </a:rPr>
                        <m:t>4</m:t>
                      </m:r>
                      <m:r>
                        <a:rPr lang="zh-CN" altLang="en-US" i="1">
                          <a:solidFill>
                            <a:srgbClr val="000000"/>
                          </a:solidFill>
                          <a:latin typeface="Cambria Math" panose="02040503050406030204" pitchFamily="18" charset="0"/>
                        </a:rPr>
                        <m:t>)=2.</m:t>
                      </m:r>
                      <m:r>
                        <a:rPr lang="en-US" altLang="zh-CN" b="0" i="1" smtClean="0">
                          <a:solidFill>
                            <a:srgbClr val="000000"/>
                          </a:solidFill>
                          <a:latin typeface="Cambria Math" panose="02040503050406030204" pitchFamily="18" charset="0"/>
                        </a:rPr>
                        <m:t>14</m:t>
                      </m:r>
                    </m:oMath>
                  </m:oMathPara>
                </a14:m>
                <a:endParaRPr lang="zh-CN" altLang="en-US" dirty="0"/>
              </a:p>
            </p:txBody>
          </p:sp>
        </mc:Choice>
        <mc:Fallback xmlns="">
          <p:sp>
            <p:nvSpPr>
              <p:cNvPr id="40" name="Object 5"/>
              <p:cNvSpPr txBox="1">
                <a:spLocks noRot="1" noChangeAspect="1" noMove="1" noResize="1" noEditPoints="1" noAdjustHandles="1" noChangeArrowheads="1" noChangeShapeType="1" noTextEdit="1"/>
              </p:cNvSpPr>
              <p:nvPr/>
            </p:nvSpPr>
            <p:spPr bwMode="auto">
              <a:xfrm>
                <a:off x="1391847" y="4411046"/>
                <a:ext cx="8798064" cy="1174750"/>
              </a:xfrm>
              <a:prstGeom prst="rect">
                <a:avLst/>
              </a:prstGeom>
              <a:blipFill rotWithShape="1">
                <a:blip r:embed="rId5"/>
                <a:stretch>
                  <a:fillRect l="-6" t="-29" r="1" b="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Object 4"/>
              <p:cNvSpPr txBox="1"/>
              <p:nvPr/>
            </p:nvSpPr>
            <p:spPr bwMode="auto">
              <a:xfrm>
                <a:off x="3652586" y="6201015"/>
                <a:ext cx="4968875" cy="5762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𝜂</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𝐻</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𝐿</m:t>
                      </m:r>
                      <m:r>
                        <a:rPr lang="zh-CN" altLang="en-US" i="1" smtClean="0">
                          <a:solidFill>
                            <a:srgbClr val="000000"/>
                          </a:solidFill>
                          <a:latin typeface="Cambria Math" panose="02040503050406030204" pitchFamily="18" charset="0"/>
                        </a:rPr>
                        <m:t>=2.14/2.2=97.3%</m:t>
                      </m:r>
                    </m:oMath>
                  </m:oMathPara>
                </a14:m>
                <a:endParaRPr lang="zh-CN" altLang="en-US" dirty="0"/>
              </a:p>
            </p:txBody>
          </p:sp>
        </mc:Choice>
        <mc:Fallback xmlns="">
          <p:sp>
            <p:nvSpPr>
              <p:cNvPr id="43" name="Object 4"/>
              <p:cNvSpPr txBox="1">
                <a:spLocks noRot="1" noChangeAspect="1" noMove="1" noResize="1" noEditPoints="1" noAdjustHandles="1" noChangeArrowheads="1" noChangeShapeType="1" noTextEdit="1"/>
              </p:cNvSpPr>
              <p:nvPr/>
            </p:nvSpPr>
            <p:spPr bwMode="auto">
              <a:xfrm>
                <a:off x="3652586" y="6201015"/>
                <a:ext cx="4968875" cy="576263"/>
              </a:xfrm>
              <a:prstGeom prst="rect">
                <a:avLst/>
              </a:prstGeom>
              <a:blipFill rotWithShape="1">
                <a:blip r:embed="rId6"/>
                <a:stretch>
                  <a:fillRect l="-1" t="-42" r="1" b="97"/>
                </a:stretch>
              </a:blipFill>
            </p:spPr>
            <p:txBody>
              <a:bodyPr/>
              <a:lstStyle/>
              <a:p>
                <a:r>
                  <a:rPr lang="zh-CN" altLang="en-US">
                    <a:noFill/>
                  </a:rPr>
                  <a:t> </a:t>
                </a:r>
              </a:p>
            </p:txBody>
          </p:sp>
        </mc:Fallback>
      </mc:AlternateContent>
      <p:sp>
        <p:nvSpPr>
          <p:cNvPr id="45" name="文本框 44"/>
          <p:cNvSpPr txBox="1"/>
          <p:nvPr/>
        </p:nvSpPr>
        <p:spPr>
          <a:xfrm>
            <a:off x="1893049" y="5662573"/>
            <a:ext cx="6093912" cy="461665"/>
          </a:xfrm>
          <a:prstGeom prst="rect">
            <a:avLst/>
          </a:prstGeom>
          <a:noFill/>
        </p:spPr>
        <p:txBody>
          <a:bodyPr wrap="square">
            <a:spAutoFit/>
          </a:bodyPr>
          <a:lstStyle/>
          <a:p>
            <a:pPr>
              <a:spcBef>
                <a:spcPct val="50000"/>
              </a:spcBef>
            </a:pPr>
            <a:r>
              <a:rPr lang="zh-CN" altLang="en-US" sz="2400" b="1" dirty="0">
                <a:latin typeface="Tahoma" panose="020B0604030504040204" pitchFamily="34" charset="0"/>
              </a:rPr>
              <a:t>编码效率为：</a:t>
            </a:r>
            <a:r>
              <a:rPr lang="en-US" altLang="zh-CN" sz="2400" b="1" dirty="0">
                <a:latin typeface="Tahoma" panose="020B0604030504040204" pitchFamily="34" charset="0"/>
              </a:rPr>
              <a:t>0.973 </a:t>
            </a:r>
          </a:p>
        </p:txBody>
      </p:sp>
    </p:spTree>
    <p:custDataLst>
      <p:tags r:id="rId1"/>
    </p:custDataLst>
  </p:cSld>
  <p:clrMapOvr>
    <a:masterClrMapping/>
  </p:clrMapOvr>
  <p:transition spd="slow" advTm="3796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title"/>
          </p:nvPr>
        </p:nvSpPr>
        <p:spPr/>
        <p:txBody>
          <a:bodyPr/>
          <a:lstStyle/>
          <a:p>
            <a:pPr eaLnBrk="1" hangingPunct="1">
              <a:defRPr/>
            </a:pPr>
            <a:r>
              <a:rPr lang="zh-CN" altLang="en-US" sz="3600" b="1" dirty="0">
                <a:ea typeface="宋体" panose="02010600030101010101" pitchFamily="2" charset="-122"/>
              </a:rPr>
              <a:t>霍夫曼解码举例</a:t>
            </a:r>
          </a:p>
        </p:txBody>
      </p:sp>
      <p:sp>
        <p:nvSpPr>
          <p:cNvPr id="216067" name="Rectangle 3"/>
          <p:cNvSpPr>
            <a:spLocks noGrp="1" noChangeArrowheads="1"/>
          </p:cNvSpPr>
          <p:nvPr>
            <p:ph type="body" sz="half" idx="4294967295"/>
          </p:nvPr>
        </p:nvSpPr>
        <p:spPr>
          <a:xfrm>
            <a:off x="1100814" y="3277847"/>
            <a:ext cx="7629525" cy="4114800"/>
          </a:xfrm>
        </p:spPr>
        <p:txBody>
          <a:bodyPr>
            <a:normAutofit/>
          </a:bodyPr>
          <a:lstStyle/>
          <a:p>
            <a:pPr eaLnBrk="1" hangingPunct="1">
              <a:buFontTx/>
              <a:buNone/>
            </a:pPr>
            <a:endParaRPr lang="en-US" altLang="zh-CN" sz="2000" dirty="0">
              <a:solidFill>
                <a:schemeClr val="accent1"/>
              </a:solidFill>
            </a:endParaRPr>
          </a:p>
          <a:p>
            <a:pPr eaLnBrk="1" hangingPunct="1">
              <a:buFontTx/>
              <a:buNone/>
            </a:pPr>
            <a:endParaRPr lang="en-US" altLang="zh-CN" sz="2000" dirty="0">
              <a:solidFill>
                <a:schemeClr val="accent1"/>
              </a:solidFill>
            </a:endParaRPr>
          </a:p>
          <a:p>
            <a:pPr eaLnBrk="1" hangingPunct="1">
              <a:buFontTx/>
              <a:buNone/>
            </a:pPr>
            <a:endParaRPr lang="zh-CN" altLang="en-US" sz="2000" dirty="0">
              <a:solidFill>
                <a:schemeClr val="accent1"/>
              </a:solidFill>
            </a:endParaRPr>
          </a:p>
          <a:p>
            <a:pPr eaLnBrk="1" hangingPunct="1">
              <a:buFontTx/>
              <a:buNone/>
            </a:pPr>
            <a:r>
              <a:rPr lang="zh-CN" altLang="en-US" dirty="0"/>
              <a:t> 解码过程： </a:t>
            </a:r>
            <a:r>
              <a:rPr lang="en-US" altLang="zh-CN" dirty="0"/>
              <a:t>01010  011  1  1  00</a:t>
            </a:r>
          </a:p>
          <a:p>
            <a:pPr lvl="2" algn="just" eaLnBrk="1" hangingPunct="1">
              <a:buFontTx/>
              <a:buNone/>
            </a:pPr>
            <a:r>
              <a:rPr lang="en-US" altLang="zh-CN" dirty="0"/>
              <a:t>                     a3          a1    a2  </a:t>
            </a:r>
            <a:r>
              <a:rPr lang="en-US" altLang="zh-CN" dirty="0" err="1"/>
              <a:t>a2</a:t>
            </a:r>
            <a:r>
              <a:rPr lang="en-US" altLang="zh-CN" dirty="0"/>
              <a:t>  a6</a:t>
            </a:r>
          </a:p>
        </p:txBody>
      </p:sp>
      <p:sp>
        <p:nvSpPr>
          <p:cNvPr id="25603" name="Text Box 7"/>
          <p:cNvSpPr txBox="1">
            <a:spLocks noChangeArrowheads="1"/>
          </p:cNvSpPr>
          <p:nvPr/>
        </p:nvSpPr>
        <p:spPr bwMode="auto">
          <a:xfrm>
            <a:off x="3113764" y="2268538"/>
            <a:ext cx="5616575" cy="116046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kumimoji="1" lang="en-US" altLang="zh-CN" sz="2800" b="1" dirty="0">
                <a:solidFill>
                  <a:schemeClr val="hlink"/>
                </a:solidFill>
                <a:latin typeface="Times New Roman" panose="02020603050405020304" pitchFamily="18" charset="0"/>
                <a:ea typeface="方正大黑简体" pitchFamily="65" charset="-122"/>
              </a:rPr>
              <a:t>a2    a6    a1       a4        a3         a5</a:t>
            </a:r>
          </a:p>
          <a:p>
            <a:pPr>
              <a:spcBef>
                <a:spcPct val="50000"/>
              </a:spcBef>
            </a:pPr>
            <a:r>
              <a:rPr kumimoji="1" lang="en-US" altLang="zh-CN" sz="2800" b="1" dirty="0">
                <a:latin typeface="Times New Roman" panose="02020603050405020304" pitchFamily="18" charset="0"/>
                <a:ea typeface="方正大黑简体" pitchFamily="65" charset="-122"/>
              </a:rPr>
              <a:t> </a:t>
            </a:r>
            <a:r>
              <a:rPr kumimoji="1" lang="en-US" altLang="zh-CN" sz="2800" b="1" dirty="0">
                <a:solidFill>
                  <a:srgbClr val="0000CC"/>
                </a:solidFill>
                <a:latin typeface="Times New Roman" panose="02020603050405020304" pitchFamily="18" charset="0"/>
                <a:ea typeface="方正大黑简体" pitchFamily="65" charset="-122"/>
              </a:rPr>
              <a:t>1    00    011   0100   01010   01011</a:t>
            </a:r>
            <a:r>
              <a:rPr kumimoji="1" lang="en-US" altLang="zh-CN" sz="2800" b="1" dirty="0">
                <a:latin typeface="Times New Roman" panose="02020603050405020304" pitchFamily="18" charset="0"/>
                <a:ea typeface="方正大黑简体" pitchFamily="65" charset="-122"/>
              </a:rPr>
              <a:t>  </a:t>
            </a:r>
          </a:p>
        </p:txBody>
      </p:sp>
      <p:sp>
        <p:nvSpPr>
          <p:cNvPr id="10" name="文本框 9"/>
          <p:cNvSpPr txBox="1"/>
          <p:nvPr/>
        </p:nvSpPr>
        <p:spPr>
          <a:xfrm>
            <a:off x="858838" y="1006624"/>
            <a:ext cx="6096000" cy="461665"/>
          </a:xfrm>
          <a:prstGeom prst="rect">
            <a:avLst/>
          </a:prstGeom>
          <a:noFill/>
        </p:spPr>
        <p:txBody>
          <a:bodyPr wrap="square">
            <a:spAutoFit/>
          </a:bodyPr>
          <a:lstStyle/>
          <a:p>
            <a:pPr eaLnBrk="1" hangingPunct="1">
              <a:buFontTx/>
              <a:buNone/>
            </a:pPr>
            <a:r>
              <a:rPr lang="zh-CN" altLang="en-US" sz="2400" dirty="0">
                <a:latin typeface="微软雅黑" panose="020B0503020204020204" pitchFamily="34" charset="-122"/>
                <a:ea typeface="微软雅黑" panose="020B0503020204020204" pitchFamily="34" charset="-122"/>
              </a:rPr>
              <a:t>例子：将</a:t>
            </a:r>
            <a:r>
              <a:rPr lang="en-US" altLang="zh-CN" sz="2400" dirty="0">
                <a:latin typeface="微软雅黑" panose="020B0503020204020204" pitchFamily="34" charset="-122"/>
                <a:ea typeface="微软雅黑" panose="020B0503020204020204" pitchFamily="34" charset="-122"/>
              </a:rPr>
              <a:t>010100111100</a:t>
            </a:r>
            <a:r>
              <a:rPr lang="zh-CN" altLang="en-US" sz="2400" dirty="0">
                <a:latin typeface="微软雅黑" panose="020B0503020204020204" pitchFamily="34" charset="-122"/>
                <a:ea typeface="微软雅黑" panose="020B0503020204020204" pitchFamily="34" charset="-122"/>
              </a:rPr>
              <a:t>解码</a:t>
            </a:r>
          </a:p>
        </p:txBody>
      </p:sp>
      <p:sp>
        <p:nvSpPr>
          <p:cNvPr id="12" name="文本框 11"/>
          <p:cNvSpPr txBox="1"/>
          <p:nvPr/>
        </p:nvSpPr>
        <p:spPr>
          <a:xfrm>
            <a:off x="629156" y="1522753"/>
            <a:ext cx="6097348" cy="400110"/>
          </a:xfrm>
          <a:prstGeom prst="rect">
            <a:avLst/>
          </a:prstGeom>
          <a:noFill/>
        </p:spPr>
        <p:txBody>
          <a:bodyPr wrap="square">
            <a:spAutoFit/>
          </a:bodyPr>
          <a:lstStyle/>
          <a:p>
            <a:pPr marL="301625">
              <a:spcBef>
                <a:spcPts val="1075"/>
              </a:spcBef>
              <a:tabLst>
                <a:tab pos="593725" algn="l"/>
              </a:tabLst>
            </a:pPr>
            <a:r>
              <a:rPr lang="zh-CN" altLang="en-US" sz="2000" spc="-3" dirty="0">
                <a:latin typeface="微软雅黑" panose="020B0503020204020204" pitchFamily="34" charset="-122"/>
                <a:ea typeface="微软雅黑" panose="020B0503020204020204" pitchFamily="34" charset="-122"/>
                <a:cs typeface="新宋体" panose="02010609030101010101" charset="-122"/>
              </a:rPr>
              <a:t>解码通过查询表的方式完成</a:t>
            </a:r>
            <a:endParaRPr lang="zh-CN" altLang="en-US" sz="2000" dirty="0">
              <a:latin typeface="微软雅黑" panose="020B0503020204020204" pitchFamily="34" charset="-122"/>
              <a:ea typeface="微软雅黑" panose="020B0503020204020204" pitchFamily="34" charset="-122"/>
              <a:cs typeface="新宋体" panose="02010609030101010101" charset="-122"/>
            </a:endParaRPr>
          </a:p>
        </p:txBody>
      </p:sp>
    </p:spTree>
    <p:custDataLst>
      <p:tags r:id="rId1"/>
    </p:custDataLst>
  </p:cSld>
  <p:clrMapOvr>
    <a:masterClrMapping/>
  </p:clrMapOvr>
  <p:transition spd="slow" advTm="6254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60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Rectangle 21"/>
          <p:cNvSpPr>
            <a:spLocks noGrp="1" noChangeArrowheads="1"/>
          </p:cNvSpPr>
          <p:nvPr>
            <p:ph type="title"/>
          </p:nvPr>
        </p:nvSpPr>
        <p:spPr/>
        <p:txBody>
          <a:bodyPr/>
          <a:lstStyle/>
          <a:p>
            <a:pPr eaLnBrk="1" hangingPunct="1">
              <a:defRPr/>
            </a:pPr>
            <a:r>
              <a:rPr lang="zh-CN" altLang="en-US" dirty="0">
                <a:ea typeface="宋体" panose="02010600030101010101" pitchFamily="2" charset="-122"/>
              </a:rPr>
              <a:t>霍夫曼编码步骤</a:t>
            </a:r>
          </a:p>
        </p:txBody>
      </p:sp>
      <p:sp>
        <p:nvSpPr>
          <p:cNvPr id="25" name="文本框 24"/>
          <p:cNvSpPr txBox="1"/>
          <p:nvPr/>
        </p:nvSpPr>
        <p:spPr>
          <a:xfrm>
            <a:off x="854901" y="1390047"/>
            <a:ext cx="10380946" cy="3351046"/>
          </a:xfrm>
          <a:prstGeom prst="rect">
            <a:avLst/>
          </a:prstGeom>
          <a:noFill/>
        </p:spPr>
        <p:txBody>
          <a:bodyPr wrap="square">
            <a:spAutoFit/>
          </a:bodyPr>
          <a:lstStyle/>
          <a:p>
            <a:pPr algn="l">
              <a:lnSpc>
                <a:spcPct val="150000"/>
              </a:lnSpc>
            </a:pPr>
            <a:r>
              <a:rPr lang="zh-CN" altLang="en-US" sz="2400" b="1" i="0" dirty="0">
                <a:effectLst/>
                <a:latin typeface="微软雅黑" panose="020B0503020204020204" pitchFamily="34" charset="-122"/>
                <a:ea typeface="微软雅黑" panose="020B0503020204020204" pitchFamily="34" charset="-122"/>
              </a:rPr>
              <a:t>霍夫曼编码具体步骤：</a:t>
            </a:r>
            <a:endParaRPr lang="zh-CN" altLang="en-US" sz="2400" b="0" i="0" dirty="0">
              <a:effectLst/>
              <a:latin typeface="微软雅黑" panose="020B0503020204020204" pitchFamily="34" charset="-122"/>
              <a:ea typeface="微软雅黑" panose="020B0503020204020204" pitchFamily="34" charset="-122"/>
            </a:endParaRPr>
          </a:p>
          <a:p>
            <a:pPr algn="l">
              <a:lnSpc>
                <a:spcPct val="150000"/>
              </a:lnSpc>
              <a:buFont typeface="+mj-lt"/>
              <a:buAutoNum type="arabicPeriod"/>
            </a:pPr>
            <a:r>
              <a:rPr lang="zh-CN" altLang="en-US" sz="2400" b="0" i="0" dirty="0">
                <a:effectLst/>
                <a:latin typeface="微软雅黑" panose="020B0503020204020204" pitchFamily="34" charset="-122"/>
                <a:ea typeface="微软雅黑" panose="020B0503020204020204" pitchFamily="34" charset="-122"/>
              </a:rPr>
              <a:t>统计像素出现的概率</a:t>
            </a:r>
            <a:r>
              <a:rPr lang="en-US" altLang="zh-CN" sz="2400" b="0" i="0" dirty="0">
                <a:effectLst/>
                <a:latin typeface="微软雅黑" panose="020B0503020204020204" pitchFamily="34" charset="-122"/>
                <a:ea typeface="微软雅黑" panose="020B0503020204020204" pitchFamily="34" charset="-122"/>
              </a:rPr>
              <a:t>——</a:t>
            </a:r>
            <a:r>
              <a:rPr lang="zh-CN" altLang="en-US" sz="2400" b="0" i="0" dirty="0">
                <a:effectLst/>
                <a:latin typeface="微软雅黑" panose="020B0503020204020204" pitchFamily="34" charset="-122"/>
                <a:ea typeface="微软雅黑" panose="020B0503020204020204" pitchFamily="34" charset="-122"/>
              </a:rPr>
              <a:t>得到由大到小排列的像素概率表。</a:t>
            </a:r>
          </a:p>
          <a:p>
            <a:pPr algn="l">
              <a:lnSpc>
                <a:spcPct val="150000"/>
              </a:lnSpc>
              <a:buFont typeface="+mj-lt"/>
              <a:buAutoNum type="arabicPeriod"/>
            </a:pPr>
            <a:r>
              <a:rPr lang="zh-CN" altLang="en-US" sz="2400" b="0" i="0" dirty="0">
                <a:effectLst/>
                <a:latin typeface="微软雅黑" panose="020B0503020204020204" pitchFamily="34" charset="-122"/>
                <a:ea typeface="微软雅黑" panose="020B0503020204020204" pitchFamily="34" charset="-122"/>
              </a:rPr>
              <a:t>构建霍夫曼树</a:t>
            </a:r>
            <a:r>
              <a:rPr lang="en-US" altLang="zh-CN" sz="2400" b="0" i="0" dirty="0">
                <a:effectLst/>
                <a:latin typeface="微软雅黑" panose="020B0503020204020204" pitchFamily="34" charset="-122"/>
                <a:ea typeface="微软雅黑" panose="020B0503020204020204" pitchFamily="34" charset="-122"/>
              </a:rPr>
              <a:t>——a.</a:t>
            </a:r>
            <a:r>
              <a:rPr lang="zh-CN" altLang="en-US" sz="2400" b="0" i="0" dirty="0">
                <a:effectLst/>
                <a:latin typeface="微软雅黑" panose="020B0503020204020204" pitchFamily="34" charset="-122"/>
                <a:ea typeface="微软雅黑" panose="020B0503020204020204" pitchFamily="34" charset="-122"/>
              </a:rPr>
              <a:t>从</a:t>
            </a:r>
            <a:r>
              <a:rPr lang="en-US" altLang="zh-CN" sz="2400" b="0" i="0" dirty="0">
                <a:effectLst/>
                <a:latin typeface="微软雅黑" panose="020B0503020204020204" pitchFamily="34" charset="-122"/>
                <a:ea typeface="微软雅黑" panose="020B0503020204020204" pitchFamily="34" charset="-122"/>
              </a:rPr>
              <a:t>2</a:t>
            </a:r>
            <a:r>
              <a:rPr lang="zh-CN" altLang="en-US" sz="2400" b="0" i="0" dirty="0">
                <a:effectLst/>
                <a:latin typeface="微软雅黑" panose="020B0503020204020204" pitchFamily="34" charset="-122"/>
                <a:ea typeface="微软雅黑" panose="020B0503020204020204" pitchFamily="34" charset="-122"/>
              </a:rPr>
              <a:t>个概率最小的开始做父节点，合并成一个接节点，从而使节点的消息数减少一个；</a:t>
            </a:r>
            <a:r>
              <a:rPr lang="en-US" altLang="zh-CN" sz="2400" b="0" i="0" dirty="0">
                <a:effectLst/>
                <a:latin typeface="微软雅黑" panose="020B0503020204020204" pitchFamily="34" charset="-122"/>
                <a:ea typeface="微软雅黑" panose="020B0503020204020204" pitchFamily="34" charset="-122"/>
              </a:rPr>
              <a:t>b.</a:t>
            </a:r>
            <a:r>
              <a:rPr lang="zh-CN" altLang="en-US" sz="2400" b="0" i="0" dirty="0">
                <a:effectLst/>
                <a:latin typeface="微软雅黑" panose="020B0503020204020204" pitchFamily="34" charset="-122"/>
                <a:ea typeface="微软雅黑" panose="020B0503020204020204" pitchFamily="34" charset="-122"/>
              </a:rPr>
              <a:t>循环操作</a:t>
            </a:r>
            <a:r>
              <a:rPr lang="en-US" altLang="zh-CN" sz="2400" b="0" i="0" dirty="0">
                <a:effectLst/>
                <a:latin typeface="微软雅黑" panose="020B0503020204020204" pitchFamily="34" charset="-122"/>
                <a:ea typeface="微软雅黑" panose="020B0503020204020204" pitchFamily="34" charset="-122"/>
              </a:rPr>
              <a:t>a</a:t>
            </a:r>
            <a:r>
              <a:rPr lang="zh-CN" altLang="en-US" sz="2400" b="0" i="0" dirty="0">
                <a:effectLst/>
                <a:latin typeface="微软雅黑" panose="020B0503020204020204" pitchFamily="34" charset="-122"/>
                <a:ea typeface="微软雅黑" panose="020B0503020204020204" pitchFamily="34" charset="-122"/>
              </a:rPr>
              <a:t>，最终做到根节点</a:t>
            </a:r>
            <a:r>
              <a:rPr lang="en-US" altLang="zh-CN" sz="2400" b="0" i="0" dirty="0">
                <a:effectLst/>
                <a:latin typeface="微软雅黑" panose="020B0503020204020204" pitchFamily="34" charset="-122"/>
                <a:ea typeface="微软雅黑" panose="020B0503020204020204" pitchFamily="34" charset="-122"/>
              </a:rPr>
              <a:t>1</a:t>
            </a:r>
            <a:r>
              <a:rPr lang="zh-CN" altLang="en-US" sz="2400" b="0" i="0" dirty="0">
                <a:effectLst/>
                <a:latin typeface="微软雅黑" panose="020B0503020204020204" pitchFamily="34" charset="-122"/>
                <a:ea typeface="微软雅黑" panose="020B0503020204020204" pitchFamily="34" charset="-122"/>
              </a:rPr>
              <a:t>的位置结束。</a:t>
            </a:r>
          </a:p>
          <a:p>
            <a:pPr algn="l">
              <a:lnSpc>
                <a:spcPct val="150000"/>
              </a:lnSpc>
              <a:buFont typeface="+mj-lt"/>
              <a:buAutoNum type="arabicPeriod"/>
            </a:pPr>
            <a:r>
              <a:rPr lang="zh-CN" altLang="en-US" sz="2400" b="0" i="0" dirty="0">
                <a:effectLst/>
                <a:latin typeface="微软雅黑" panose="020B0503020204020204" pitchFamily="34" charset="-122"/>
                <a:ea typeface="微软雅黑" panose="020B0503020204020204" pitchFamily="34" charset="-122"/>
              </a:rPr>
              <a:t>对图像进行编码</a:t>
            </a:r>
            <a:r>
              <a:rPr lang="en-US" altLang="zh-CN" sz="2400" b="0" i="0" dirty="0">
                <a:effectLst/>
                <a:latin typeface="微软雅黑" panose="020B0503020204020204" pitchFamily="34" charset="-122"/>
                <a:ea typeface="微软雅黑" panose="020B0503020204020204" pitchFamily="34" charset="-122"/>
              </a:rPr>
              <a:t>——</a:t>
            </a:r>
            <a:r>
              <a:rPr lang="zh-CN" altLang="en-US" sz="2400" b="0" i="0" dirty="0">
                <a:effectLst/>
                <a:latin typeface="微软雅黑" panose="020B0503020204020204" pitchFamily="34" charset="-122"/>
                <a:ea typeface="微软雅黑" panose="020B0503020204020204" pitchFamily="34" charset="-122"/>
              </a:rPr>
              <a:t>从父节点开始到根节点结束，排序后进行逆序，即为编码，并建编码模式表。</a:t>
            </a:r>
          </a:p>
        </p:txBody>
      </p:sp>
    </p:spTree>
    <p:custDataLst>
      <p:tags r:id="rId1"/>
    </p:custDataLst>
  </p:cSld>
  <p:clrMapOvr>
    <a:masterClrMapping/>
  </p:clrMapOvr>
  <p:transition spd="slow" advTm="76026"/>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4" name="Rectangle 10"/>
          <p:cNvSpPr>
            <a:spLocks noGrp="1" noChangeArrowheads="1"/>
          </p:cNvSpPr>
          <p:nvPr>
            <p:ph type="title"/>
          </p:nvPr>
        </p:nvSpPr>
        <p:spPr>
          <a:noFill/>
        </p:spPr>
        <p:txBody>
          <a:bodyPr>
            <a:normAutofit fontScale="90000"/>
          </a:bodyPr>
          <a:lstStyle/>
          <a:p>
            <a:r>
              <a:rPr lang="zh-CN" altLang="en-US" dirty="0">
                <a:ea typeface="宋体" panose="02010600030101010101" pitchFamily="2" charset="-122"/>
              </a:rPr>
              <a:t>随堂作业</a:t>
            </a:r>
            <a:endParaRPr lang="en-US" altLang="zh-CN" b="1" dirty="0">
              <a:ea typeface="宋体" panose="02010600030101010101" pitchFamily="2" charset="-122"/>
            </a:endParaRPr>
          </a:p>
        </p:txBody>
      </p:sp>
      <p:sp>
        <p:nvSpPr>
          <p:cNvPr id="103426" name="Rectangle 2"/>
          <p:cNvSpPr>
            <a:spLocks noGrp="1" noChangeArrowheads="1"/>
          </p:cNvSpPr>
          <p:nvPr>
            <p:ph type="body" idx="4294967295"/>
          </p:nvPr>
        </p:nvSpPr>
        <p:spPr>
          <a:xfrm>
            <a:off x="708025" y="1052512"/>
            <a:ext cx="10960100" cy="4752975"/>
          </a:xfrm>
        </p:spPr>
        <p:txBody>
          <a:bodyPr/>
          <a:lstStyle/>
          <a:p>
            <a:pPr>
              <a:lnSpc>
                <a:spcPct val="150000"/>
              </a:lnSpc>
              <a:buFont typeface="Wingdings" panose="05000000000000000000" pitchFamily="2" charset="2"/>
              <a:buNone/>
            </a:pPr>
            <a:r>
              <a:rPr lang="zh-CN" altLang="en-US" sz="2000" dirty="0">
                <a:solidFill>
                  <a:srgbClr val="080808"/>
                </a:solidFill>
                <a:latin typeface="楷体_GB2312" pitchFamily="49" charset="-122"/>
                <a:ea typeface="楷体_GB2312" pitchFamily="49" charset="-122"/>
              </a:rPr>
              <a:t>设输入图像每像元用</a:t>
            </a:r>
            <a:r>
              <a:rPr lang="en-US" altLang="zh-CN" sz="2000" dirty="0">
                <a:solidFill>
                  <a:srgbClr val="080808"/>
                </a:solidFill>
                <a:latin typeface="楷体_GB2312" pitchFamily="49" charset="-122"/>
                <a:ea typeface="楷体_GB2312" pitchFamily="49" charset="-122"/>
              </a:rPr>
              <a:t>3bit</a:t>
            </a:r>
            <a:r>
              <a:rPr lang="zh-CN" altLang="en-US" sz="2000" dirty="0">
                <a:solidFill>
                  <a:srgbClr val="080808"/>
                </a:solidFill>
                <a:latin typeface="楷体_GB2312" pitchFamily="49" charset="-122"/>
                <a:ea typeface="楷体_GB2312" pitchFamily="49" charset="-122"/>
              </a:rPr>
              <a:t>表示其灰度值，灰度级</a:t>
            </a:r>
            <a:r>
              <a:rPr lang="en-US" altLang="zh-CN" sz="2000" dirty="0">
                <a:solidFill>
                  <a:srgbClr val="080808"/>
                </a:solidFill>
                <a:latin typeface="楷体_GB2312" pitchFamily="49" charset="-122"/>
                <a:ea typeface="楷体_GB2312" pitchFamily="49" charset="-122"/>
              </a:rPr>
              <a:t>{</a:t>
            </a:r>
            <a:r>
              <a:rPr lang="en-US" altLang="zh-CN" sz="2000" i="1" dirty="0">
                <a:solidFill>
                  <a:srgbClr val="080808"/>
                </a:solidFill>
                <a:latin typeface="楷体_GB2312" pitchFamily="49" charset="-122"/>
                <a:ea typeface="楷体_GB2312" pitchFamily="49" charset="-122"/>
              </a:rPr>
              <a:t>y1,y2,y3,y4,y5,y6,y7,y8</a:t>
            </a:r>
            <a:r>
              <a:rPr lang="en-US" altLang="zh-CN" sz="2000" dirty="0">
                <a:solidFill>
                  <a:srgbClr val="080808"/>
                </a:solidFill>
                <a:latin typeface="楷体_GB2312" pitchFamily="49" charset="-122"/>
                <a:ea typeface="楷体_GB2312" pitchFamily="49" charset="-122"/>
              </a:rPr>
              <a:t>} </a:t>
            </a:r>
            <a:r>
              <a:rPr lang="zh-CN" altLang="en-US" sz="2000" dirty="0">
                <a:solidFill>
                  <a:srgbClr val="080808"/>
                </a:solidFill>
                <a:latin typeface="楷体_GB2312" pitchFamily="49" charset="-122"/>
                <a:ea typeface="楷体_GB2312" pitchFamily="49" charset="-122"/>
              </a:rPr>
              <a:t>，</a:t>
            </a:r>
            <a:endParaRPr lang="en-US" altLang="zh-CN" sz="2000" dirty="0">
              <a:solidFill>
                <a:srgbClr val="080808"/>
              </a:solidFill>
              <a:latin typeface="楷体_GB2312" pitchFamily="49" charset="-122"/>
              <a:ea typeface="楷体_GB2312" pitchFamily="49" charset="-122"/>
            </a:endParaRPr>
          </a:p>
          <a:p>
            <a:pPr>
              <a:lnSpc>
                <a:spcPct val="150000"/>
              </a:lnSpc>
              <a:buFont typeface="Wingdings" panose="05000000000000000000" pitchFamily="2" charset="2"/>
              <a:buNone/>
            </a:pPr>
            <a:r>
              <a:rPr lang="zh-CN" altLang="en-US" sz="2000" dirty="0">
                <a:solidFill>
                  <a:srgbClr val="080808"/>
                </a:solidFill>
                <a:latin typeface="楷体_GB2312" pitchFamily="49" charset="-122"/>
                <a:ea typeface="楷体_GB2312" pitchFamily="49" charset="-122"/>
              </a:rPr>
              <a:t>出现的概率分别为 </a:t>
            </a:r>
            <a:r>
              <a:rPr lang="en-US" altLang="zh-CN" sz="2000" dirty="0">
                <a:solidFill>
                  <a:srgbClr val="080808"/>
                </a:solidFill>
                <a:latin typeface="楷体_GB2312" pitchFamily="49" charset="-122"/>
                <a:ea typeface="楷体_GB2312" pitchFamily="49" charset="-122"/>
              </a:rPr>
              <a:t>0.40,0.18,0.10,0.10,0.07,0.06,0.05,0.04</a:t>
            </a:r>
            <a:r>
              <a:rPr lang="zh-CN" altLang="en-US" sz="2000" dirty="0">
                <a:solidFill>
                  <a:srgbClr val="080808"/>
                </a:solidFill>
                <a:latin typeface="楷体_GB2312" pitchFamily="49" charset="-122"/>
                <a:ea typeface="楷体_GB2312" pitchFamily="49" charset="-122"/>
              </a:rPr>
              <a:t>。</a:t>
            </a:r>
            <a:endParaRPr lang="en-US" altLang="zh-CN" sz="2000" dirty="0">
              <a:solidFill>
                <a:srgbClr val="080808"/>
              </a:solidFill>
              <a:latin typeface="楷体_GB2312" pitchFamily="49" charset="-122"/>
              <a:ea typeface="楷体_GB2312" pitchFamily="49" charset="-122"/>
            </a:endParaRPr>
          </a:p>
          <a:p>
            <a:pPr>
              <a:lnSpc>
                <a:spcPct val="150000"/>
              </a:lnSpc>
              <a:buFont typeface="Wingdings" panose="05000000000000000000" pitchFamily="2" charset="2"/>
              <a:buNone/>
            </a:pPr>
            <a:endParaRPr lang="en-US" altLang="zh-CN" sz="2000" dirty="0">
              <a:solidFill>
                <a:srgbClr val="080808"/>
              </a:solidFill>
              <a:latin typeface="楷体_GB2312" pitchFamily="49" charset="-122"/>
              <a:ea typeface="楷体_GB2312" pitchFamily="49" charset="-122"/>
            </a:endParaRPr>
          </a:p>
          <a:p>
            <a:pPr>
              <a:lnSpc>
                <a:spcPct val="150000"/>
              </a:lnSpc>
              <a:buFont typeface="Wingdings" panose="05000000000000000000" pitchFamily="2" charset="2"/>
              <a:buNone/>
            </a:pPr>
            <a:r>
              <a:rPr lang="zh-CN" altLang="en-US" sz="2000" dirty="0">
                <a:solidFill>
                  <a:srgbClr val="080808"/>
                </a:solidFill>
                <a:latin typeface="楷体_GB2312" pitchFamily="49" charset="-122"/>
                <a:ea typeface="楷体_GB2312" pitchFamily="49" charset="-122"/>
              </a:rPr>
              <a:t>试进行</a:t>
            </a:r>
            <a:r>
              <a:rPr lang="zh-CN" altLang="en-US" sz="2000" b="1" dirty="0">
                <a:solidFill>
                  <a:srgbClr val="080808"/>
                </a:solidFill>
                <a:latin typeface="楷体_GB2312" pitchFamily="49" charset="-122"/>
                <a:ea typeface="楷体_GB2312" pitchFamily="49" charset="-122"/>
              </a:rPr>
              <a:t>哈夫曼编码</a:t>
            </a:r>
            <a:r>
              <a:rPr lang="zh-CN" altLang="en-US" sz="2000" dirty="0">
                <a:solidFill>
                  <a:srgbClr val="080808"/>
                </a:solidFill>
                <a:latin typeface="楷体_GB2312" pitchFamily="49" charset="-122"/>
                <a:ea typeface="楷体_GB2312" pitchFamily="49" charset="-122"/>
              </a:rPr>
              <a:t>，并绘出二叉树；并计算</a:t>
            </a:r>
            <a:r>
              <a:rPr lang="zh-CN" altLang="en-US" sz="2000" b="1" dirty="0">
                <a:solidFill>
                  <a:srgbClr val="080808"/>
                </a:solidFill>
                <a:latin typeface="楷体_GB2312" pitchFamily="49" charset="-122"/>
                <a:ea typeface="楷体_GB2312" pitchFamily="49" charset="-122"/>
              </a:rPr>
              <a:t>信源的熵、平均码长、编码效率、压缩比、冗余度 </a:t>
            </a:r>
            <a:r>
              <a:rPr lang="zh-CN" altLang="en-US" sz="2000" dirty="0">
                <a:solidFill>
                  <a:srgbClr val="080808"/>
                </a:solidFill>
                <a:latin typeface="楷体_GB2312" pitchFamily="49" charset="-122"/>
                <a:ea typeface="楷体_GB2312" pitchFamily="49" charset="-122"/>
              </a:rPr>
              <a:t>。</a:t>
            </a:r>
          </a:p>
          <a:p>
            <a:pPr>
              <a:buFont typeface="Wingdings" panose="05000000000000000000" pitchFamily="2" charset="2"/>
              <a:buNone/>
            </a:pPr>
            <a:endParaRPr lang="en-US" altLang="zh-CN" dirty="0">
              <a:ea typeface="宋体" panose="02010600030101010101" pitchFamily="2" charset="-122"/>
            </a:endParaRPr>
          </a:p>
          <a:p>
            <a:pPr>
              <a:buFont typeface="Wingdings" panose="05000000000000000000" pitchFamily="2" charset="2"/>
              <a:buNone/>
            </a:pPr>
            <a:endParaRPr lang="en-US" altLang="zh-CN" dirty="0">
              <a:ea typeface="宋体" panose="02010600030101010101" pitchFamily="2" charset="-122"/>
            </a:endParaRPr>
          </a:p>
          <a:p>
            <a:pPr>
              <a:buFont typeface="Wingdings" panose="05000000000000000000" pitchFamily="2" charset="2"/>
              <a:buNone/>
            </a:pPr>
            <a:endParaRPr lang="zh-CN" altLang="en-US" dirty="0">
              <a:ea typeface="宋体" panose="02010600030101010101" pitchFamily="2" charset="-122"/>
            </a:endParaRPr>
          </a:p>
        </p:txBody>
      </p:sp>
      <p:sp>
        <p:nvSpPr>
          <p:cNvPr id="103428" name="Rectangle 4"/>
          <p:cNvSpPr>
            <a:spLocks noChangeArrowheads="1"/>
          </p:cNvSpPr>
          <p:nvPr/>
        </p:nvSpPr>
        <p:spPr bwMode="auto">
          <a:xfrm>
            <a:off x="1524001" y="29157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3431" name="Rectangle 7"/>
          <p:cNvSpPr>
            <a:spLocks noChangeArrowheads="1"/>
          </p:cNvSpPr>
          <p:nvPr/>
        </p:nvSpPr>
        <p:spPr bwMode="auto">
          <a:xfrm>
            <a:off x="1524001" y="29252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1524001" y="16774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75" name="Object 3"/>
          <p:cNvGraphicFramePr>
            <a:graphicFrameLocks noChangeAspect="1"/>
          </p:cNvGraphicFramePr>
          <p:nvPr/>
        </p:nvGraphicFramePr>
        <p:xfrm>
          <a:off x="1708732" y="1127609"/>
          <a:ext cx="7944677" cy="5530017"/>
        </p:xfrm>
        <a:graphic>
          <a:graphicData uri="http://schemas.openxmlformats.org/presentationml/2006/ole">
            <mc:AlternateContent xmlns:mc="http://schemas.openxmlformats.org/markup-compatibility/2006">
              <mc:Choice xmlns:v="urn:schemas-microsoft-com:vml" Requires="v">
                <p:oleObj r:id="rId2" imgW="5800725" imgH="5191125" progId="Visio.Drawing.11">
                  <p:embed/>
                </p:oleObj>
              </mc:Choice>
              <mc:Fallback>
                <p:oleObj r:id="rId2" imgW="5800725" imgH="5191125"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732" y="1127609"/>
                        <a:ext cx="7944677" cy="5530017"/>
                      </a:xfrm>
                      <a:prstGeom prst="rect">
                        <a:avLst/>
                      </a:prstGeom>
                      <a:noFill/>
                    </p:spPr>
                  </p:pic>
                </p:oleObj>
              </mc:Fallback>
            </mc:AlternateContent>
          </a:graphicData>
        </a:graphic>
      </p:graphicFrame>
      <p:sp>
        <p:nvSpPr>
          <p:cNvPr id="105476" name="Rectangle 4"/>
          <p:cNvSpPr>
            <a:spLocks noChangeArrowheads="1"/>
          </p:cNvSpPr>
          <p:nvPr/>
        </p:nvSpPr>
        <p:spPr bwMode="auto">
          <a:xfrm>
            <a:off x="533986" y="927555"/>
            <a:ext cx="19800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zh-CN" altLang="en-US" sz="2000" b="1" dirty="0">
                <a:latin typeface="微软雅黑" panose="020B0503020204020204" pitchFamily="34" charset="-122"/>
                <a:ea typeface="微软雅黑" panose="020B0503020204020204" pitchFamily="34" charset="-122"/>
              </a:rPr>
              <a:t>哈夫曼编码过程</a:t>
            </a:r>
          </a:p>
        </p:txBody>
      </p:sp>
      <p:sp>
        <p:nvSpPr>
          <p:cNvPr id="2" name="标题 1"/>
          <p:cNvSpPr>
            <a:spLocks noGrp="1"/>
          </p:cNvSpPr>
          <p:nvPr>
            <p:ph type="title"/>
          </p:nvPr>
        </p:nvSpPr>
        <p:spPr/>
        <p:txBody>
          <a:bodyPr/>
          <a:lstStyle/>
          <a:p>
            <a:r>
              <a:rPr lang="zh-CN" altLang="en-US" dirty="0"/>
              <a:t>答案</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答案</a:t>
            </a:r>
          </a:p>
        </p:txBody>
      </p:sp>
      <mc:AlternateContent xmlns:mc="http://schemas.openxmlformats.org/markup-compatibility/2006" xmlns:a14="http://schemas.microsoft.com/office/drawing/2010/main">
        <mc:Choice Requires="a14">
          <p:sp>
            <p:nvSpPr>
              <p:cNvPr id="104452" name="Object 4"/>
              <p:cNvSpPr txBox="1"/>
              <p:nvPr/>
            </p:nvSpPr>
            <p:spPr bwMode="auto">
              <a:xfrm>
                <a:off x="1995488" y="4502150"/>
                <a:ext cx="4968875" cy="5762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𝜂</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𝐻</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=2.55/2.61=97.8%</m:t>
                      </m:r>
                    </m:oMath>
                  </m:oMathPara>
                </a14:m>
                <a:endParaRPr lang="zh-CN" altLang="en-US" dirty="0"/>
              </a:p>
            </p:txBody>
          </p:sp>
        </mc:Choice>
        <mc:Fallback xmlns="">
          <p:sp>
            <p:nvSpPr>
              <p:cNvPr id="104452" name="Object 4"/>
              <p:cNvSpPr txBox="1">
                <a:spLocks noRot="1" noChangeAspect="1" noMove="1" noResize="1" noEditPoints="1" noAdjustHandles="1" noChangeArrowheads="1" noChangeShapeType="1" noTextEdit="1"/>
              </p:cNvSpPr>
              <p:nvPr/>
            </p:nvSpPr>
            <p:spPr bwMode="auto">
              <a:xfrm>
                <a:off x="1995488" y="4502150"/>
                <a:ext cx="4968875" cy="576263"/>
              </a:xfrm>
              <a:prstGeom prst="rect">
                <a:avLst/>
              </a:prstGeom>
              <a:blipFill rotWithShape="1">
                <a:blip r:embed="rId2"/>
                <a:stretch>
                  <a:fillRect l="-6" r="6" b="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454" name="Object 6"/>
              <p:cNvSpPr txBox="1"/>
              <p:nvPr/>
            </p:nvSpPr>
            <p:spPr bwMode="auto">
              <a:xfrm>
                <a:off x="2050467" y="5495646"/>
                <a:ext cx="3168650" cy="5064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=3/2.61=1.15</m:t>
                      </m:r>
                    </m:oMath>
                  </m:oMathPara>
                </a14:m>
                <a:endParaRPr lang="zh-CN" altLang="en-US" dirty="0"/>
              </a:p>
            </p:txBody>
          </p:sp>
        </mc:Choice>
        <mc:Fallback xmlns="">
          <p:sp>
            <p:nvSpPr>
              <p:cNvPr id="104454" name="Object 6"/>
              <p:cNvSpPr txBox="1">
                <a:spLocks noRot="1" noChangeAspect="1" noMove="1" noResize="1" noEditPoints="1" noAdjustHandles="1" noChangeArrowheads="1" noChangeShapeType="1" noTextEdit="1"/>
              </p:cNvSpPr>
              <p:nvPr/>
            </p:nvSpPr>
            <p:spPr bwMode="auto">
              <a:xfrm>
                <a:off x="2050467" y="5495646"/>
                <a:ext cx="3168650" cy="506413"/>
              </a:xfrm>
              <a:prstGeom prst="rect">
                <a:avLst/>
              </a:prstGeom>
              <a:blipFill rotWithShape="1">
                <a:blip r:embed="rId3"/>
                <a:stretch>
                  <a:fillRect l="-2" t="-70" r="2" b="8"/>
                </a:stretch>
              </a:blipFill>
            </p:spPr>
            <p:txBody>
              <a:bodyPr/>
              <a:lstStyle/>
              <a:p>
                <a:r>
                  <a:rPr lang="zh-CN" altLang="en-US">
                    <a:noFill/>
                  </a:rPr>
                  <a:t> </a:t>
                </a:r>
              </a:p>
            </p:txBody>
          </p:sp>
        </mc:Fallback>
      </mc:AlternateContent>
      <p:sp>
        <p:nvSpPr>
          <p:cNvPr id="104455" name="Rectangle 7"/>
          <p:cNvSpPr>
            <a:spLocks noChangeArrowheads="1"/>
          </p:cNvSpPr>
          <p:nvPr/>
        </p:nvSpPr>
        <p:spPr bwMode="auto">
          <a:xfrm>
            <a:off x="639763" y="6151398"/>
            <a:ext cx="12843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b="1" dirty="0">
                <a:solidFill>
                  <a:srgbClr val="080808"/>
                </a:solidFill>
                <a:latin typeface="楷体_GB2312" pitchFamily="49" charset="-122"/>
                <a:ea typeface="楷体_GB2312" pitchFamily="49" charset="-122"/>
              </a:rPr>
              <a:t>冗余度为</a:t>
            </a:r>
            <a:r>
              <a:rPr lang="en-US" altLang="zh-CN" sz="2000" b="1" dirty="0">
                <a:solidFill>
                  <a:srgbClr val="080808"/>
                </a:solidFill>
                <a:latin typeface="楷体_GB2312" pitchFamily="49" charset="-122"/>
                <a:ea typeface="楷体_GB2312" pitchFamily="49" charset="-122"/>
              </a:rPr>
              <a:t>:</a:t>
            </a:r>
          </a:p>
        </p:txBody>
      </p:sp>
      <p:graphicFrame>
        <p:nvGraphicFramePr>
          <p:cNvPr id="104457" name="Object 9"/>
          <p:cNvGraphicFramePr>
            <a:graphicFrameLocks noChangeAspect="1"/>
          </p:cNvGraphicFramePr>
          <p:nvPr/>
        </p:nvGraphicFramePr>
        <p:xfrm>
          <a:off x="2050467" y="6104597"/>
          <a:ext cx="2519362" cy="493713"/>
        </p:xfrm>
        <a:graphic>
          <a:graphicData uri="http://schemas.openxmlformats.org/presentationml/2006/ole">
            <mc:AlternateContent xmlns:mc="http://schemas.openxmlformats.org/markup-compatibility/2006">
              <mc:Choice xmlns:v="urn:schemas-microsoft-com:vml" Requires="v">
                <p:oleObj name="Equation" r:id="rId4" imgW="1016000" imgH="203200" progId="Equation.DSMT4">
                  <p:embed/>
                </p:oleObj>
              </mc:Choice>
              <mc:Fallback>
                <p:oleObj name="Equation" r:id="rId4" imgW="1016000" imgH="2032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0467" y="6104597"/>
                        <a:ext cx="2519362"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5"/>
          <p:cNvGraphicFramePr>
            <a:graphicFrameLocks noChangeAspect="1"/>
          </p:cNvGraphicFramePr>
          <p:nvPr/>
        </p:nvGraphicFramePr>
        <p:xfrm>
          <a:off x="1994905" y="1552227"/>
          <a:ext cx="7380288" cy="1174750"/>
        </p:xfrm>
        <a:graphic>
          <a:graphicData uri="http://schemas.openxmlformats.org/presentationml/2006/ole">
            <mc:AlternateContent xmlns:mc="http://schemas.openxmlformats.org/markup-compatibility/2006">
              <mc:Choice xmlns:v="urn:schemas-microsoft-com:vml" Requires="v">
                <p:oleObj name="Equation" r:id="rId6" imgW="4953000" imgH="660400" progId="Equation.DSMT4">
                  <p:embed/>
                </p:oleObj>
              </mc:Choice>
              <mc:Fallback>
                <p:oleObj name="Equation" r:id="rId6" imgW="4953000" imgH="6604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4905" y="1552227"/>
                        <a:ext cx="7380288"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6"/>
          <p:cNvSpPr txBox="1">
            <a:spLocks noChangeArrowheads="1"/>
          </p:cNvSpPr>
          <p:nvPr/>
        </p:nvSpPr>
        <p:spPr bwMode="auto">
          <a:xfrm>
            <a:off x="344771" y="2972979"/>
            <a:ext cx="97859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000" dirty="0">
                <a:solidFill>
                  <a:srgbClr val="080808"/>
                </a:solidFill>
                <a:latin typeface="楷体_GB2312" pitchFamily="49" charset="-122"/>
                <a:ea typeface="楷体_GB2312" pitchFamily="49" charset="-122"/>
              </a:rPr>
              <a:t>   根据哈夫曼编码过程图所给出的结果</a:t>
            </a:r>
            <a:r>
              <a:rPr lang="en-US" altLang="zh-CN" sz="2000" dirty="0">
                <a:solidFill>
                  <a:srgbClr val="080808"/>
                </a:solidFill>
                <a:latin typeface="楷体_GB2312" pitchFamily="49" charset="-122"/>
                <a:ea typeface="楷体_GB2312" pitchFamily="49" charset="-122"/>
              </a:rPr>
              <a:t>,</a:t>
            </a:r>
            <a:r>
              <a:rPr lang="zh-CN" altLang="en-US" sz="2000" dirty="0">
                <a:solidFill>
                  <a:srgbClr val="080808"/>
                </a:solidFill>
                <a:latin typeface="楷体_GB2312" pitchFamily="49" charset="-122"/>
                <a:ea typeface="楷体_GB2312" pitchFamily="49" charset="-122"/>
              </a:rPr>
              <a:t>可以求出它的平均码字长度</a:t>
            </a:r>
            <a:r>
              <a:rPr lang="en-US" altLang="zh-CN" sz="2000" dirty="0">
                <a:solidFill>
                  <a:srgbClr val="080808"/>
                </a:solidFill>
                <a:latin typeface="楷体_GB2312" pitchFamily="49" charset="-122"/>
                <a:ea typeface="楷体_GB2312" pitchFamily="49" charset="-122"/>
              </a:rPr>
              <a:t>:</a:t>
            </a:r>
          </a:p>
        </p:txBody>
      </p:sp>
      <p:graphicFrame>
        <p:nvGraphicFramePr>
          <p:cNvPr id="16" name="Object 8"/>
          <p:cNvGraphicFramePr>
            <a:graphicFrameLocks noChangeAspect="1"/>
          </p:cNvGraphicFramePr>
          <p:nvPr/>
        </p:nvGraphicFramePr>
        <p:xfrm>
          <a:off x="1994905" y="3429000"/>
          <a:ext cx="5761037" cy="965200"/>
        </p:xfrm>
        <a:graphic>
          <a:graphicData uri="http://schemas.openxmlformats.org/presentationml/2006/ole">
            <mc:AlternateContent xmlns:mc="http://schemas.openxmlformats.org/markup-compatibility/2006">
              <mc:Choice xmlns:v="urn:schemas-microsoft-com:vml" Requires="v">
                <p:oleObj name="Equation" r:id="rId8" imgW="3810000" imgH="635000" progId="Equation.DSMT4">
                  <p:embed/>
                </p:oleObj>
              </mc:Choice>
              <mc:Fallback>
                <p:oleObj name="Equation" r:id="rId8" imgW="3810000" imgH="6350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4905" y="3429000"/>
                        <a:ext cx="5761037"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文本框 17"/>
          <p:cNvSpPr txBox="1"/>
          <p:nvPr/>
        </p:nvSpPr>
        <p:spPr>
          <a:xfrm>
            <a:off x="437569" y="1029274"/>
            <a:ext cx="7296150" cy="400110"/>
          </a:xfrm>
          <a:prstGeom prst="rect">
            <a:avLst/>
          </a:prstGeom>
          <a:noFill/>
        </p:spPr>
        <p:txBody>
          <a:bodyPr wrap="square">
            <a:spAutoFit/>
          </a:bodyPr>
          <a:lstStyle/>
          <a:p>
            <a:r>
              <a:rPr lang="zh-CN" altLang="en-US" sz="2000" dirty="0">
                <a:solidFill>
                  <a:srgbClr val="080808"/>
                </a:solidFill>
                <a:latin typeface="楷体_GB2312" pitchFamily="49" charset="-122"/>
                <a:ea typeface="楷体_GB2312" pitchFamily="49" charset="-122"/>
              </a:rPr>
              <a:t> 按照上述的编码过程和例题所给出的参数，图像信源熵为</a:t>
            </a:r>
            <a:r>
              <a:rPr lang="en-US" altLang="zh-CN" sz="2000" dirty="0">
                <a:ea typeface="宋体" panose="02010600030101010101" pitchFamily="2" charset="-122"/>
              </a:rPr>
              <a:t>:</a:t>
            </a:r>
            <a:endParaRPr lang="zh-CN" altLang="en-US" sz="2000" dirty="0"/>
          </a:p>
        </p:txBody>
      </p:sp>
      <p:sp>
        <p:nvSpPr>
          <p:cNvPr id="20" name="文本框 19"/>
          <p:cNvSpPr txBox="1"/>
          <p:nvPr/>
        </p:nvSpPr>
        <p:spPr>
          <a:xfrm>
            <a:off x="537322" y="4482528"/>
            <a:ext cx="9848850" cy="400110"/>
          </a:xfrm>
          <a:prstGeom prst="rect">
            <a:avLst/>
          </a:prstGeom>
          <a:noFill/>
        </p:spPr>
        <p:txBody>
          <a:bodyPr wrap="square">
            <a:spAutoFit/>
          </a:bodyPr>
          <a:lstStyle/>
          <a:p>
            <a:pPr>
              <a:buFont typeface="Wingdings" panose="05000000000000000000" pitchFamily="2" charset="2"/>
              <a:buNone/>
            </a:pPr>
            <a:r>
              <a:rPr lang="zh-CN" altLang="en-US" sz="2000" b="1" dirty="0">
                <a:solidFill>
                  <a:srgbClr val="080808"/>
                </a:solidFill>
                <a:latin typeface="楷体_GB2312" pitchFamily="49" charset="-122"/>
                <a:ea typeface="楷体_GB2312" pitchFamily="49" charset="-122"/>
              </a:rPr>
              <a:t> 编码效率</a:t>
            </a:r>
            <a:r>
              <a:rPr lang="en-US" altLang="zh-CN" sz="2000" b="1" dirty="0">
                <a:solidFill>
                  <a:srgbClr val="080808"/>
                </a:solidFill>
                <a:latin typeface="楷体_GB2312" pitchFamily="49" charset="-122"/>
                <a:ea typeface="楷体_GB2312" pitchFamily="49" charset="-122"/>
              </a:rPr>
              <a:t>:</a:t>
            </a:r>
          </a:p>
        </p:txBody>
      </p:sp>
      <p:sp>
        <p:nvSpPr>
          <p:cNvPr id="22" name="文本框 21"/>
          <p:cNvSpPr txBox="1"/>
          <p:nvPr/>
        </p:nvSpPr>
        <p:spPr>
          <a:xfrm>
            <a:off x="639763" y="5086974"/>
            <a:ext cx="9848850" cy="400110"/>
          </a:xfrm>
          <a:prstGeom prst="rect">
            <a:avLst/>
          </a:prstGeom>
          <a:noFill/>
        </p:spPr>
        <p:txBody>
          <a:bodyPr wrap="square">
            <a:spAutoFit/>
          </a:bodyPr>
          <a:lstStyle/>
          <a:p>
            <a:r>
              <a:rPr lang="zh-CN" altLang="en-US" sz="2000" dirty="0">
                <a:solidFill>
                  <a:srgbClr val="080808"/>
                </a:solidFill>
                <a:latin typeface="楷体_GB2312" pitchFamily="49" charset="-122"/>
                <a:ea typeface="楷体_GB2312" pitchFamily="49" charset="-122"/>
              </a:rPr>
              <a:t>压缩之前</a:t>
            </a:r>
            <a:r>
              <a:rPr lang="en-US" altLang="zh-CN" sz="2000" dirty="0">
                <a:solidFill>
                  <a:srgbClr val="080808"/>
                </a:solidFill>
                <a:latin typeface="楷体_GB2312" pitchFamily="49" charset="-122"/>
                <a:ea typeface="楷体_GB2312" pitchFamily="49" charset="-122"/>
              </a:rPr>
              <a:t>8</a:t>
            </a:r>
            <a:r>
              <a:rPr lang="zh-CN" altLang="en-US" sz="2000" dirty="0">
                <a:solidFill>
                  <a:srgbClr val="080808"/>
                </a:solidFill>
                <a:latin typeface="楷体_GB2312" pitchFamily="49" charset="-122"/>
                <a:ea typeface="楷体_GB2312" pitchFamily="49" charset="-122"/>
              </a:rPr>
              <a:t>个符号需</a:t>
            </a:r>
            <a:r>
              <a:rPr lang="en-US" altLang="zh-CN" sz="2000" dirty="0">
                <a:solidFill>
                  <a:srgbClr val="080808"/>
                </a:solidFill>
                <a:latin typeface="楷体_GB2312" pitchFamily="49" charset="-122"/>
                <a:ea typeface="楷体_GB2312" pitchFamily="49" charset="-122"/>
              </a:rPr>
              <a:t>3</a:t>
            </a:r>
            <a:r>
              <a:rPr lang="zh-CN" altLang="en-US" sz="2000" dirty="0">
                <a:solidFill>
                  <a:srgbClr val="080808"/>
                </a:solidFill>
                <a:latin typeface="楷体_GB2312" pitchFamily="49" charset="-122"/>
                <a:ea typeface="楷体_GB2312" pitchFamily="49" charset="-122"/>
              </a:rPr>
              <a:t>个比特量化，经压缩之后的平均码字长度为</a:t>
            </a:r>
            <a:r>
              <a:rPr lang="en-US" altLang="zh-CN" sz="2000" dirty="0">
                <a:solidFill>
                  <a:srgbClr val="080808"/>
                </a:solidFill>
                <a:latin typeface="楷体_GB2312" pitchFamily="49" charset="-122"/>
                <a:ea typeface="楷体_GB2312" pitchFamily="49" charset="-122"/>
              </a:rPr>
              <a:t>2.61</a:t>
            </a:r>
            <a:r>
              <a:rPr lang="zh-CN" altLang="en-US" sz="2000" dirty="0">
                <a:solidFill>
                  <a:srgbClr val="080808"/>
                </a:solidFill>
                <a:latin typeface="楷体_GB2312" pitchFamily="49" charset="-122"/>
                <a:ea typeface="楷体_GB2312" pitchFamily="49" charset="-122"/>
              </a:rPr>
              <a:t>，因此</a:t>
            </a:r>
            <a:r>
              <a:rPr lang="zh-CN" altLang="en-US" sz="2000" b="1" dirty="0">
                <a:solidFill>
                  <a:srgbClr val="080808"/>
                </a:solidFill>
                <a:latin typeface="楷体_GB2312" pitchFamily="49" charset="-122"/>
                <a:ea typeface="楷体_GB2312" pitchFamily="49" charset="-122"/>
              </a:rPr>
              <a:t>压缩比</a:t>
            </a:r>
            <a:r>
              <a:rPr lang="zh-CN" altLang="en-US" sz="2000" dirty="0">
                <a:solidFill>
                  <a:srgbClr val="080808"/>
                </a:solidFill>
                <a:latin typeface="楷体_GB2312" pitchFamily="49" charset="-122"/>
                <a:ea typeface="楷体_GB2312" pitchFamily="49" charset="-122"/>
              </a:rPr>
              <a:t>为：</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图像压缩的必要性</a:t>
            </a:r>
          </a:p>
        </p:txBody>
      </p:sp>
      <p:sp>
        <p:nvSpPr>
          <p:cNvPr id="15" name="矩形 14"/>
          <p:cNvSpPr/>
          <p:nvPr/>
        </p:nvSpPr>
        <p:spPr>
          <a:xfrm>
            <a:off x="343733" y="957156"/>
            <a:ext cx="11254099" cy="2243050"/>
          </a:xfrm>
          <a:prstGeom prst="rect">
            <a:avLst/>
          </a:prstGeom>
        </p:spPr>
        <p:txBody>
          <a:bodyPr wrap="square">
            <a:spAutoFit/>
          </a:bodyPr>
          <a:lstStyle/>
          <a:p>
            <a:pPr marL="228600" indent="-22860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数字图像通常文件尺寸比较大，这给图像的传输和存储带来相当大的困难。数据的压缩是必不可少的。</a:t>
            </a:r>
          </a:p>
          <a:p>
            <a:pPr marL="228600" indent="-22860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优点：节省存储空间；减少传输时间；利于处理，降低处理成本</a:t>
            </a:r>
          </a:p>
          <a:p>
            <a:pPr marL="228600" indent="-228600">
              <a:lnSpc>
                <a:spcPct val="150000"/>
              </a:lnSpc>
              <a:buFont typeface="Wingdings" panose="05000000000000000000" pitchFamily="2" charset="2"/>
              <a:buChar char="ü"/>
            </a:pP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Picture 5" descr="C:\Documents and Settings\Administrator\Desktop\temp\img1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270" y="3200206"/>
            <a:ext cx="313372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4344208" y="3247641"/>
            <a:ext cx="5105400" cy="830262"/>
          </a:xfrm>
          <a:prstGeom prst="rect">
            <a:avLst/>
          </a:prstGeom>
          <a:noFill/>
          <a:ln>
            <a:noFill/>
          </a:ln>
          <a:effectLst/>
        </p:spPr>
        <p:txBody>
          <a:bodyPr>
            <a:spAutoFit/>
          </a:bodyPr>
          <a:lstStyle/>
          <a:p>
            <a:pPr algn="just" eaLnBrk="1" hangingPunct="1">
              <a:defRPr/>
            </a:pPr>
            <a:r>
              <a:rPr lang="zh-CN" altLang="en-US" sz="2400" dirty="0">
                <a:latin typeface="微软雅黑" panose="020B0503020204020204" pitchFamily="34" charset="-122"/>
                <a:ea typeface="微软雅黑" panose="020B0503020204020204" pitchFamily="34" charset="-122"/>
                <a:cs typeface="DejaVu Math TeX Gyre" panose="02000503000000000000" pitchFamily="2" charset="0"/>
              </a:rPr>
              <a:t>图像（未压缩）总的文件大小</a:t>
            </a:r>
            <a:r>
              <a:rPr lang="en-US" altLang="zh-CN" sz="2400" dirty="0">
                <a:latin typeface="微软雅黑" panose="020B0503020204020204" pitchFamily="34" charset="-122"/>
                <a:ea typeface="微软雅黑" panose="020B0503020204020204" pitchFamily="34" charset="-122"/>
                <a:cs typeface="DejaVu Math TeX Gyre" panose="02000503000000000000" pitchFamily="2" charset="0"/>
              </a:rPr>
              <a:t>:</a:t>
            </a:r>
            <a:endParaRPr lang="zh-CN" altLang="en-US" sz="2400" dirty="0">
              <a:latin typeface="微软雅黑" panose="020B0503020204020204" pitchFamily="34" charset="-122"/>
              <a:ea typeface="微软雅黑" panose="020B0503020204020204" pitchFamily="34" charset="-122"/>
              <a:cs typeface="DejaVu Math TeX Gyre" panose="02000503000000000000" pitchFamily="2" charset="0"/>
            </a:endParaRPr>
          </a:p>
          <a:p>
            <a:pPr algn="just">
              <a:defRPr/>
            </a:pPr>
            <a:r>
              <a:rPr lang="en-US" altLang="zh-CN" sz="2400" dirty="0">
                <a:latin typeface="微软雅黑" panose="020B0503020204020204" pitchFamily="34" charset="-122"/>
                <a:ea typeface="微软雅黑" panose="020B0503020204020204" pitchFamily="34" charset="-122"/>
                <a:cs typeface="DejaVu Math TeX Gyre" panose="02000503000000000000" pitchFamily="2" charset="0"/>
              </a:rPr>
              <a:t>420x280x3= </a:t>
            </a:r>
            <a:r>
              <a:rPr lang="en-US" altLang="zh-CN" sz="2400" dirty="0">
                <a:solidFill>
                  <a:srgbClr val="FF0000"/>
                </a:solidFill>
                <a:latin typeface="微软雅黑" panose="020B0503020204020204" pitchFamily="34" charset="-122"/>
                <a:ea typeface="微软雅黑" panose="020B0503020204020204" pitchFamily="34" charset="-122"/>
                <a:cs typeface="DejaVu Math TeX Gyre" panose="02000503000000000000" pitchFamily="2" charset="0"/>
              </a:rPr>
              <a:t>352,800 bytes</a:t>
            </a:r>
            <a:endParaRPr lang="zh-CN" altLang="en-US" sz="24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DejaVu Math TeX Gyre" panose="02000503000000000000" pitchFamily="2" charset="0"/>
            </a:endParaRPr>
          </a:p>
        </p:txBody>
      </p:sp>
      <p:sp>
        <p:nvSpPr>
          <p:cNvPr id="6" name="矩形 5"/>
          <p:cNvSpPr/>
          <p:nvPr/>
        </p:nvSpPr>
        <p:spPr>
          <a:xfrm>
            <a:off x="4261167" y="4311695"/>
            <a:ext cx="3815468" cy="923330"/>
          </a:xfrm>
          <a:prstGeom prst="rect">
            <a:avLst/>
          </a:prstGeom>
        </p:spPr>
        <p:txBody>
          <a:bodyPr wrap="none">
            <a:spAutoFit/>
          </a:bodyPr>
          <a:lstStyle/>
          <a:p>
            <a:pPr algn="ctr">
              <a:defRPr/>
            </a:pPr>
            <a:r>
              <a:rPr lang="zh-CN" altLang="en-US" dirty="0">
                <a:latin typeface="微软雅黑" panose="020B0503020204020204" pitchFamily="34" charset="-122"/>
                <a:ea typeface="微软雅黑" panose="020B0503020204020204" pitchFamily="34" charset="-122"/>
                <a:cs typeface="Arial" panose="020B0604020202020204" pitchFamily="34" charset="0"/>
              </a:rPr>
              <a:t>宽：</a:t>
            </a:r>
            <a:r>
              <a:rPr lang="en-US" altLang="zh-CN" dirty="0">
                <a:latin typeface="微软雅黑" panose="020B0503020204020204" pitchFamily="34" charset="-122"/>
                <a:ea typeface="微软雅黑" panose="020B0503020204020204" pitchFamily="34" charset="-122"/>
                <a:cs typeface="Arial" panose="020B0604020202020204" pitchFamily="34" charset="0"/>
              </a:rPr>
              <a:t>420</a:t>
            </a:r>
            <a:r>
              <a:rPr lang="zh-CN" altLang="en-US" dirty="0">
                <a:latin typeface="微软雅黑" panose="020B0503020204020204" pitchFamily="34" charset="-122"/>
                <a:ea typeface="微软雅黑" panose="020B0503020204020204" pitchFamily="34" charset="-122"/>
                <a:cs typeface="Arial" panose="020B0604020202020204" pitchFamily="34" charset="0"/>
              </a:rPr>
              <a:t>像素 </a:t>
            </a:r>
            <a:r>
              <a:rPr lang="en-US" altLang="zh-CN" dirty="0">
                <a:latin typeface="微软雅黑" panose="020B0503020204020204" pitchFamily="34" charset="-122"/>
                <a:ea typeface="微软雅黑" panose="020B0503020204020204" pitchFamily="34" charset="-122"/>
                <a:cs typeface="Arial" panose="020B0604020202020204" pitchFamily="34" charset="0"/>
              </a:rPr>
              <a:t> </a:t>
            </a:r>
            <a:r>
              <a:rPr lang="zh-CN" altLang="en-US" dirty="0">
                <a:latin typeface="微软雅黑" panose="020B0503020204020204" pitchFamily="34" charset="-122"/>
                <a:ea typeface="微软雅黑" panose="020B0503020204020204" pitchFamily="34" charset="-122"/>
                <a:cs typeface="Arial" panose="020B0604020202020204" pitchFamily="34" charset="0"/>
              </a:rPr>
              <a:t>高：</a:t>
            </a:r>
            <a:r>
              <a:rPr lang="en-US" altLang="zh-CN" dirty="0">
                <a:latin typeface="微软雅黑" panose="020B0503020204020204" pitchFamily="34" charset="-122"/>
                <a:ea typeface="微软雅黑" panose="020B0503020204020204" pitchFamily="34" charset="-122"/>
                <a:cs typeface="Arial" panose="020B0604020202020204" pitchFamily="34" charset="0"/>
              </a:rPr>
              <a:t>280</a:t>
            </a:r>
            <a:r>
              <a:rPr lang="zh-CN" altLang="en-US" dirty="0">
                <a:latin typeface="微软雅黑" panose="020B0503020204020204" pitchFamily="34" charset="-122"/>
                <a:ea typeface="微软雅黑" panose="020B0503020204020204" pitchFamily="34" charset="-122"/>
                <a:cs typeface="Arial" panose="020B0604020202020204" pitchFamily="34" charset="0"/>
              </a:rPr>
              <a:t>像素</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algn="ctr">
              <a:defRPr/>
            </a:pP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algn="ctr">
              <a:defRPr/>
            </a:pPr>
            <a:r>
              <a:rPr lang="zh-CN" altLang="en-US" dirty="0">
                <a:latin typeface="微软雅黑" panose="020B0503020204020204" pitchFamily="34" charset="-122"/>
                <a:ea typeface="微软雅黑" panose="020B0503020204020204" pitchFamily="34" charset="-122"/>
                <a:cs typeface="Arial" panose="020B0604020202020204" pitchFamily="34" charset="0"/>
              </a:rPr>
              <a:t>每个像素由</a:t>
            </a:r>
            <a:r>
              <a:rPr lang="en-US" altLang="zh-CN" dirty="0">
                <a:latin typeface="微软雅黑" panose="020B0503020204020204" pitchFamily="34" charset="-122"/>
                <a:ea typeface="微软雅黑" panose="020B0503020204020204" pitchFamily="34" charset="-122"/>
                <a:cs typeface="Arial" panose="020B0604020202020204" pitchFamily="34" charset="0"/>
              </a:rPr>
              <a:t>8</a:t>
            </a:r>
            <a:r>
              <a:rPr lang="zh-CN" altLang="en-US" dirty="0">
                <a:latin typeface="微软雅黑" panose="020B0503020204020204" pitchFamily="34" charset="-122"/>
                <a:ea typeface="微软雅黑" panose="020B0503020204020204" pitchFamily="34" charset="-122"/>
                <a:cs typeface="Arial" panose="020B0604020202020204" pitchFamily="34" charset="0"/>
              </a:rPr>
              <a:t>比特</a:t>
            </a:r>
            <a:r>
              <a:rPr lang="en-US" altLang="zh-CN" b="1"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R</a:t>
            </a:r>
            <a:r>
              <a:rPr lang="en-US" altLang="zh-CN" b="1" dirty="0">
                <a:latin typeface="微软雅黑" panose="020B0503020204020204" pitchFamily="34" charset="-122"/>
                <a:ea typeface="微软雅黑" panose="020B0503020204020204" pitchFamily="34" charset="-122"/>
              </a:rPr>
              <a:t>、</a:t>
            </a:r>
            <a:r>
              <a:rPr lang="en-US" altLang="zh-CN" b="1" dirty="0">
                <a:solidFill>
                  <a:srgbClr val="00CC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G</a:t>
            </a:r>
            <a:r>
              <a:rPr lang="en-US" altLang="zh-CN" b="1" dirty="0">
                <a:latin typeface="微软雅黑" panose="020B0503020204020204" pitchFamily="34" charset="-122"/>
                <a:ea typeface="微软雅黑" panose="020B0503020204020204" pitchFamily="34" charset="-122"/>
              </a:rPr>
              <a:t>、</a:t>
            </a:r>
            <a:r>
              <a:rPr lang="en-US" altLang="zh-CN" b="1" dirty="0">
                <a:solidFill>
                  <a:srgbClr val="99CC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cs typeface="Arial" panose="020B0604020202020204" pitchFamily="34" charset="0"/>
              </a:rPr>
              <a:t>分量组成</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277339" y="5468817"/>
            <a:ext cx="9783125" cy="461665"/>
          </a:xfrm>
          <a:prstGeom prst="rect">
            <a:avLst/>
          </a:prstGeom>
          <a:solidFill>
            <a:srgbClr val="0563B8"/>
          </a:solidFill>
          <a:ln>
            <a:noFill/>
          </a:ln>
        </p:spPr>
        <p:txBody>
          <a:bodyPr wrap="square">
            <a:spAutoFit/>
          </a:bodyPr>
          <a:lstStyle/>
          <a:p>
            <a:pPr algn="ctr">
              <a:defRPr/>
            </a:pP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一张</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4k x 3k</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的照片</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4000x3000x3 = 36,000,000 bytes  -&gt; 36MB</a:t>
            </a:r>
            <a:endPar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霍夫曼编码总结</a:t>
            </a:r>
          </a:p>
        </p:txBody>
      </p:sp>
      <p:sp>
        <p:nvSpPr>
          <p:cNvPr id="5" name="Rectangle 3"/>
          <p:cNvSpPr>
            <a:spLocks noChangeArrowheads="1"/>
          </p:cNvSpPr>
          <p:nvPr/>
        </p:nvSpPr>
        <p:spPr bwMode="auto">
          <a:xfrm>
            <a:off x="187643" y="1794290"/>
            <a:ext cx="6665912" cy="326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pPr>
            <a:r>
              <a:rPr lang="zh-CN" altLang="zh-CN" sz="2000" dirty="0">
                <a:latin typeface="微软雅黑" panose="020B0503020204020204" pitchFamily="34" charset="-122"/>
                <a:ea typeface="微软雅黑" panose="020B0503020204020204" pitchFamily="34" charset="-122"/>
              </a:rPr>
              <a:t>霍夫曼编码是一种瞬时唯一的可解块编码，解码时可简单地用查表方式实现。</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zh-CN" sz="2000" dirty="0">
                <a:latin typeface="微软雅黑" panose="020B0503020204020204" pitchFamily="34" charset="-122"/>
                <a:ea typeface="微软雅黑" panose="020B0503020204020204" pitchFamily="34" charset="-122"/>
              </a:rPr>
              <a:t>该码有</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个特点：</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Huffman</a:t>
            </a:r>
            <a:r>
              <a:rPr lang="zh-CN" altLang="en-US" sz="2000" dirty="0">
                <a:latin typeface="微软雅黑" panose="020B0503020204020204" pitchFamily="34" charset="-122"/>
                <a:ea typeface="微软雅黑" panose="020B0503020204020204" pitchFamily="34" charset="-122"/>
              </a:rPr>
              <a:t>方法构造出来的码不是惟一的。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Huffman</a:t>
            </a:r>
            <a:r>
              <a:rPr lang="zh-CN" altLang="en-US" sz="2000" dirty="0">
                <a:latin typeface="微软雅黑" panose="020B0503020204020204" pitchFamily="34" charset="-122"/>
                <a:ea typeface="微软雅黑" panose="020B0503020204020204" pitchFamily="34" charset="-122"/>
              </a:rPr>
              <a:t>编码对不同的信源其编码效率是不同的。</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Huffman</a:t>
            </a:r>
            <a:r>
              <a:rPr lang="zh-CN" altLang="en-US" sz="2000" dirty="0">
                <a:latin typeface="微软雅黑" panose="020B0503020204020204" pitchFamily="34" charset="-122"/>
                <a:ea typeface="微软雅黑" panose="020B0503020204020204" pitchFamily="34" charset="-122"/>
              </a:rPr>
              <a:t>编码中，没有一个码字是另一个码字的前缀，因此，每个码字惟一可译。</a:t>
            </a:r>
            <a:endParaRPr lang="zh-CN" altLang="en-US" sz="1800" dirty="0">
              <a:ea typeface="宋体" panose="02010600030101010101" pitchFamily="2" charset="-122"/>
            </a:endParaRPr>
          </a:p>
        </p:txBody>
      </p:sp>
      <p:sp>
        <p:nvSpPr>
          <p:cNvPr id="6" name="Rectangle 4"/>
          <p:cNvSpPr>
            <a:spLocks noChangeArrowheads="1"/>
          </p:cNvSpPr>
          <p:nvPr/>
        </p:nvSpPr>
        <p:spPr bwMode="auto">
          <a:xfrm>
            <a:off x="-1303020" y="27127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 name="Rectangle 5"/>
          <p:cNvSpPr>
            <a:spLocks noChangeArrowheads="1"/>
          </p:cNvSpPr>
          <p:nvPr/>
        </p:nvSpPr>
        <p:spPr bwMode="auto">
          <a:xfrm>
            <a:off x="-1303020" y="27127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 name="Rectangle 6"/>
          <p:cNvSpPr>
            <a:spLocks noChangeArrowheads="1"/>
          </p:cNvSpPr>
          <p:nvPr/>
        </p:nvSpPr>
        <p:spPr bwMode="auto">
          <a:xfrm>
            <a:off x="-1303020" y="263175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0" name="Rectangle 7"/>
          <p:cNvSpPr>
            <a:spLocks noChangeArrowheads="1"/>
          </p:cNvSpPr>
          <p:nvPr/>
        </p:nvSpPr>
        <p:spPr bwMode="auto">
          <a:xfrm>
            <a:off x="-1303020" y="269843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1" name="Rectangle 8"/>
          <p:cNvSpPr>
            <a:spLocks noChangeArrowheads="1"/>
          </p:cNvSpPr>
          <p:nvPr/>
        </p:nvSpPr>
        <p:spPr bwMode="auto">
          <a:xfrm>
            <a:off x="-1303020" y="261747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2" name="Rectangle 9"/>
          <p:cNvSpPr>
            <a:spLocks noChangeArrowheads="1"/>
          </p:cNvSpPr>
          <p:nvPr/>
        </p:nvSpPr>
        <p:spPr bwMode="auto">
          <a:xfrm>
            <a:off x="-1303020" y="27127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 name="Rectangle 10"/>
          <p:cNvSpPr>
            <a:spLocks noChangeArrowheads="1"/>
          </p:cNvSpPr>
          <p:nvPr/>
        </p:nvSpPr>
        <p:spPr bwMode="auto">
          <a:xfrm>
            <a:off x="-1303020" y="27127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 name="Rectangle 11"/>
          <p:cNvSpPr>
            <a:spLocks noChangeArrowheads="1"/>
          </p:cNvSpPr>
          <p:nvPr/>
        </p:nvSpPr>
        <p:spPr bwMode="auto">
          <a:xfrm>
            <a:off x="-1303020" y="266033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5" name="Rectangle 12"/>
          <p:cNvSpPr>
            <a:spLocks noChangeArrowheads="1"/>
          </p:cNvSpPr>
          <p:nvPr/>
        </p:nvSpPr>
        <p:spPr bwMode="auto">
          <a:xfrm>
            <a:off x="-1303020" y="273653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6" name="Rectangle 13"/>
          <p:cNvSpPr>
            <a:spLocks noChangeArrowheads="1"/>
          </p:cNvSpPr>
          <p:nvPr/>
        </p:nvSpPr>
        <p:spPr bwMode="auto">
          <a:xfrm>
            <a:off x="-1303020" y="272700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7" name="Rectangle 14"/>
          <p:cNvSpPr>
            <a:spLocks noChangeArrowheads="1"/>
          </p:cNvSpPr>
          <p:nvPr/>
        </p:nvSpPr>
        <p:spPr bwMode="auto">
          <a:xfrm>
            <a:off x="-1303020" y="270795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 name="Rectangle 18"/>
          <p:cNvSpPr>
            <a:spLocks noChangeArrowheads="1"/>
          </p:cNvSpPr>
          <p:nvPr/>
        </p:nvSpPr>
        <p:spPr bwMode="auto">
          <a:xfrm>
            <a:off x="-1303020" y="265080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 name="Rectangle 20"/>
          <p:cNvSpPr>
            <a:spLocks noChangeArrowheads="1"/>
          </p:cNvSpPr>
          <p:nvPr/>
        </p:nvSpPr>
        <p:spPr bwMode="auto">
          <a:xfrm>
            <a:off x="-1303020" y="266033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 name="矩形 1"/>
          <p:cNvSpPr/>
          <p:nvPr/>
        </p:nvSpPr>
        <p:spPr>
          <a:xfrm>
            <a:off x="7050231" y="2326962"/>
            <a:ext cx="1422400" cy="38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原图像输入</a:t>
            </a:r>
          </a:p>
        </p:txBody>
      </p:sp>
      <p:sp>
        <p:nvSpPr>
          <p:cNvPr id="35" name="矩形 34"/>
          <p:cNvSpPr/>
          <p:nvPr/>
        </p:nvSpPr>
        <p:spPr>
          <a:xfrm>
            <a:off x="9127315" y="4349922"/>
            <a:ext cx="863843" cy="38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传输</a:t>
            </a:r>
          </a:p>
        </p:txBody>
      </p:sp>
      <p:sp>
        <p:nvSpPr>
          <p:cNvPr id="36" name="矩形 35"/>
          <p:cNvSpPr/>
          <p:nvPr/>
        </p:nvSpPr>
        <p:spPr>
          <a:xfrm>
            <a:off x="9132079" y="3726827"/>
            <a:ext cx="863843" cy="38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存储</a:t>
            </a:r>
          </a:p>
        </p:txBody>
      </p:sp>
      <p:sp>
        <p:nvSpPr>
          <p:cNvPr id="37" name="矩形 36"/>
          <p:cNvSpPr/>
          <p:nvPr/>
        </p:nvSpPr>
        <p:spPr>
          <a:xfrm>
            <a:off x="8723848" y="2326962"/>
            <a:ext cx="1422400" cy="38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概率统计</a:t>
            </a:r>
          </a:p>
        </p:txBody>
      </p:sp>
      <p:sp>
        <p:nvSpPr>
          <p:cNvPr id="38" name="矩形 37"/>
          <p:cNvSpPr/>
          <p:nvPr/>
        </p:nvSpPr>
        <p:spPr>
          <a:xfrm>
            <a:off x="10397465" y="2326962"/>
            <a:ext cx="1422400" cy="38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构造</a:t>
            </a:r>
            <a:r>
              <a:rPr lang="en-US" altLang="zh-CN" dirty="0">
                <a:solidFill>
                  <a:schemeClr val="tx1"/>
                </a:solidFill>
                <a:latin typeface="微软雅黑" panose="020B0503020204020204" pitchFamily="34" charset="-122"/>
                <a:ea typeface="微软雅黑" panose="020B0503020204020204" pitchFamily="34" charset="-122"/>
              </a:rPr>
              <a:t>H</a:t>
            </a:r>
            <a:r>
              <a:rPr lang="zh-CN" altLang="en-US" dirty="0">
                <a:solidFill>
                  <a:schemeClr val="tx1"/>
                </a:solidFill>
                <a:latin typeface="微软雅黑" panose="020B0503020204020204" pitchFamily="34" charset="-122"/>
                <a:ea typeface="微软雅黑" panose="020B0503020204020204" pitchFamily="34" charset="-122"/>
              </a:rPr>
              <a:t>树</a:t>
            </a:r>
          </a:p>
        </p:txBody>
      </p:sp>
      <p:sp>
        <p:nvSpPr>
          <p:cNvPr id="39" name="矩形 38"/>
          <p:cNvSpPr/>
          <p:nvPr/>
        </p:nvSpPr>
        <p:spPr>
          <a:xfrm>
            <a:off x="10394777" y="3355655"/>
            <a:ext cx="1422400" cy="38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生成</a:t>
            </a:r>
            <a:r>
              <a:rPr lang="en-US" altLang="zh-CN" dirty="0">
                <a:solidFill>
                  <a:schemeClr val="tx1"/>
                </a:solidFill>
                <a:latin typeface="微软雅黑" panose="020B0503020204020204" pitchFamily="34" charset="-122"/>
                <a:ea typeface="微软雅黑" panose="020B0503020204020204" pitchFamily="34" charset="-122"/>
              </a:rPr>
              <a:t>H</a:t>
            </a:r>
            <a:r>
              <a:rPr lang="zh-CN" altLang="en-US" dirty="0">
                <a:solidFill>
                  <a:schemeClr val="tx1"/>
                </a:solidFill>
                <a:latin typeface="微软雅黑" panose="020B0503020204020204" pitchFamily="34" charset="-122"/>
                <a:ea typeface="微软雅黑" panose="020B0503020204020204" pitchFamily="34" charset="-122"/>
              </a:rPr>
              <a:t>树</a:t>
            </a:r>
          </a:p>
        </p:txBody>
      </p:sp>
      <p:sp>
        <p:nvSpPr>
          <p:cNvPr id="40" name="矩形 39"/>
          <p:cNvSpPr/>
          <p:nvPr/>
        </p:nvSpPr>
        <p:spPr>
          <a:xfrm>
            <a:off x="10398831" y="4123706"/>
            <a:ext cx="1422400" cy="38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编码压缩</a:t>
            </a:r>
          </a:p>
        </p:txBody>
      </p:sp>
      <p:sp>
        <p:nvSpPr>
          <p:cNvPr id="41" name="矩形 40"/>
          <p:cNvSpPr/>
          <p:nvPr/>
        </p:nvSpPr>
        <p:spPr>
          <a:xfrm>
            <a:off x="7110948" y="4021311"/>
            <a:ext cx="1422400" cy="38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解码复原</a:t>
            </a:r>
          </a:p>
        </p:txBody>
      </p:sp>
      <p:cxnSp>
        <p:nvCxnSpPr>
          <p:cNvPr id="43" name="直接箭头连接符 42"/>
          <p:cNvCxnSpPr>
            <a:stCxn id="2" idx="3"/>
            <a:endCxn id="37" idx="1"/>
          </p:cNvCxnSpPr>
          <p:nvPr/>
        </p:nvCxnSpPr>
        <p:spPr>
          <a:xfrm>
            <a:off x="8472631" y="2517460"/>
            <a:ext cx="251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7" idx="3"/>
            <a:endCxn id="38" idx="1"/>
          </p:cNvCxnSpPr>
          <p:nvPr/>
        </p:nvCxnSpPr>
        <p:spPr>
          <a:xfrm>
            <a:off x="10146248" y="2517460"/>
            <a:ext cx="251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8" idx="2"/>
            <a:endCxn id="39" idx="0"/>
          </p:cNvCxnSpPr>
          <p:nvPr/>
        </p:nvCxnSpPr>
        <p:spPr>
          <a:xfrm flipH="1">
            <a:off x="11105977" y="2707958"/>
            <a:ext cx="2688" cy="647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9" idx="2"/>
            <a:endCxn id="40" idx="0"/>
          </p:cNvCxnSpPr>
          <p:nvPr/>
        </p:nvCxnSpPr>
        <p:spPr>
          <a:xfrm>
            <a:off x="11105977" y="3736651"/>
            <a:ext cx="4054" cy="387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0" idx="1"/>
          </p:cNvCxnSpPr>
          <p:nvPr/>
        </p:nvCxnSpPr>
        <p:spPr>
          <a:xfrm flipH="1">
            <a:off x="10098342" y="4314204"/>
            <a:ext cx="3004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0106169" y="3909700"/>
            <a:ext cx="0" cy="626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36" idx="3"/>
          </p:cNvCxnSpPr>
          <p:nvPr/>
        </p:nvCxnSpPr>
        <p:spPr>
          <a:xfrm flipH="1">
            <a:off x="9995922" y="3917325"/>
            <a:ext cx="110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endCxn id="35" idx="3"/>
          </p:cNvCxnSpPr>
          <p:nvPr/>
        </p:nvCxnSpPr>
        <p:spPr>
          <a:xfrm flipH="1">
            <a:off x="9991158" y="4540419"/>
            <a:ext cx="1150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863155" y="3917325"/>
            <a:ext cx="0" cy="618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36" idx="1"/>
          </p:cNvCxnSpPr>
          <p:nvPr/>
        </p:nvCxnSpPr>
        <p:spPr>
          <a:xfrm>
            <a:off x="8863155" y="3917325"/>
            <a:ext cx="268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endCxn id="35" idx="1"/>
          </p:cNvCxnSpPr>
          <p:nvPr/>
        </p:nvCxnSpPr>
        <p:spPr>
          <a:xfrm>
            <a:off x="8863155" y="4535971"/>
            <a:ext cx="264160" cy="4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H="1">
            <a:off x="8533348" y="4207047"/>
            <a:ext cx="320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144854" y="5174176"/>
            <a:ext cx="253466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基本霍夫曼编码示意图</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solidFill>
                  <a:srgbClr val="02206D"/>
                </a:solidFill>
              </a:rPr>
              <a:t>Matlab</a:t>
            </a:r>
            <a:endParaRPr lang="zh-CN" altLang="en-US" dirty="0">
              <a:solidFill>
                <a:srgbClr val="02206D"/>
              </a:solidFill>
            </a:endParaRPr>
          </a:p>
        </p:txBody>
      </p:sp>
      <p:sp>
        <p:nvSpPr>
          <p:cNvPr id="6" name="Rectangle 4"/>
          <p:cNvSpPr>
            <a:spLocks noChangeArrowheads="1"/>
          </p:cNvSpPr>
          <p:nvPr/>
        </p:nvSpPr>
        <p:spPr bwMode="auto">
          <a:xfrm>
            <a:off x="-1303020" y="27127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 name="Rectangle 5"/>
          <p:cNvSpPr>
            <a:spLocks noChangeArrowheads="1"/>
          </p:cNvSpPr>
          <p:nvPr/>
        </p:nvSpPr>
        <p:spPr bwMode="auto">
          <a:xfrm>
            <a:off x="-1303020" y="27127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 name="Rectangle 6"/>
          <p:cNvSpPr>
            <a:spLocks noChangeArrowheads="1"/>
          </p:cNvSpPr>
          <p:nvPr/>
        </p:nvSpPr>
        <p:spPr bwMode="auto">
          <a:xfrm>
            <a:off x="-1303020" y="263175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0" name="Rectangle 7"/>
          <p:cNvSpPr>
            <a:spLocks noChangeArrowheads="1"/>
          </p:cNvSpPr>
          <p:nvPr/>
        </p:nvSpPr>
        <p:spPr bwMode="auto">
          <a:xfrm>
            <a:off x="-1303020" y="269843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1" name="Rectangle 8"/>
          <p:cNvSpPr>
            <a:spLocks noChangeArrowheads="1"/>
          </p:cNvSpPr>
          <p:nvPr/>
        </p:nvSpPr>
        <p:spPr bwMode="auto">
          <a:xfrm>
            <a:off x="-1303020" y="261747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2" name="Rectangle 9"/>
          <p:cNvSpPr>
            <a:spLocks noChangeArrowheads="1"/>
          </p:cNvSpPr>
          <p:nvPr/>
        </p:nvSpPr>
        <p:spPr bwMode="auto">
          <a:xfrm>
            <a:off x="-1303020" y="27127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 name="Rectangle 10"/>
          <p:cNvSpPr>
            <a:spLocks noChangeArrowheads="1"/>
          </p:cNvSpPr>
          <p:nvPr/>
        </p:nvSpPr>
        <p:spPr bwMode="auto">
          <a:xfrm>
            <a:off x="-1303020" y="27127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 name="Rectangle 11"/>
          <p:cNvSpPr>
            <a:spLocks noChangeArrowheads="1"/>
          </p:cNvSpPr>
          <p:nvPr/>
        </p:nvSpPr>
        <p:spPr bwMode="auto">
          <a:xfrm>
            <a:off x="-1303020" y="266033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5" name="Rectangle 12"/>
          <p:cNvSpPr>
            <a:spLocks noChangeArrowheads="1"/>
          </p:cNvSpPr>
          <p:nvPr/>
        </p:nvSpPr>
        <p:spPr bwMode="auto">
          <a:xfrm>
            <a:off x="-1303020" y="273653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6" name="Rectangle 13"/>
          <p:cNvSpPr>
            <a:spLocks noChangeArrowheads="1"/>
          </p:cNvSpPr>
          <p:nvPr/>
        </p:nvSpPr>
        <p:spPr bwMode="auto">
          <a:xfrm>
            <a:off x="-1303020" y="272700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7" name="Rectangle 14"/>
          <p:cNvSpPr>
            <a:spLocks noChangeArrowheads="1"/>
          </p:cNvSpPr>
          <p:nvPr/>
        </p:nvSpPr>
        <p:spPr bwMode="auto">
          <a:xfrm>
            <a:off x="-1303020" y="270795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 name="Rectangle 18"/>
          <p:cNvSpPr>
            <a:spLocks noChangeArrowheads="1"/>
          </p:cNvSpPr>
          <p:nvPr/>
        </p:nvSpPr>
        <p:spPr bwMode="auto">
          <a:xfrm>
            <a:off x="-1303020" y="265080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 name="Rectangle 20"/>
          <p:cNvSpPr>
            <a:spLocks noChangeArrowheads="1"/>
          </p:cNvSpPr>
          <p:nvPr/>
        </p:nvSpPr>
        <p:spPr bwMode="auto">
          <a:xfrm>
            <a:off x="-1303020" y="266033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2" name="文本框 41"/>
          <p:cNvSpPr txBox="1"/>
          <p:nvPr/>
        </p:nvSpPr>
        <p:spPr>
          <a:xfrm>
            <a:off x="198010" y="4622527"/>
            <a:ext cx="6511766" cy="923330"/>
          </a:xfrm>
          <a:prstGeom prst="rect">
            <a:avLst/>
          </a:prstGeom>
          <a:noFill/>
        </p:spPr>
        <p:txBody>
          <a:bodyPr wrap="square">
            <a:spAutoFit/>
          </a:bodyPr>
          <a:lstStyle/>
          <a:p>
            <a:pPr algn="l"/>
            <a:r>
              <a:rPr lang="zh-CN" altLang="en-US" b="0" i="0" dirty="0">
                <a:effectLst/>
                <a:latin typeface="微软雅黑" panose="020B0503020204020204" pitchFamily="34" charset="-122"/>
                <a:ea typeface="微软雅黑" panose="020B0503020204020204" pitchFamily="34" charset="-122"/>
              </a:rPr>
              <a:t>输出是长度可变的字符数组，其中的每一行是由</a:t>
            </a:r>
            <a:r>
              <a:rPr lang="en-US" altLang="zh-CN" b="0" i="0" dirty="0">
                <a:effectLst/>
                <a:latin typeface="微软雅黑" panose="020B0503020204020204" pitchFamily="34" charset="-122"/>
                <a:ea typeface="微软雅黑" panose="020B0503020204020204" pitchFamily="34" charset="-122"/>
              </a:rPr>
              <a:t>0</a:t>
            </a:r>
            <a:r>
              <a:rPr lang="zh-CN" altLang="en-US" b="0" i="0" dirty="0">
                <a:effectLst/>
                <a:latin typeface="微软雅黑" panose="020B0503020204020204" pitchFamily="34" charset="-122"/>
                <a:ea typeface="微软雅黑" panose="020B0503020204020204" pitchFamily="34" charset="-122"/>
              </a:rPr>
              <a:t>和 </a:t>
            </a:r>
            <a:r>
              <a:rPr lang="en-US" altLang="zh-CN" b="0" i="0" dirty="0">
                <a:effectLst/>
                <a:latin typeface="微软雅黑" panose="020B0503020204020204" pitchFamily="34" charset="-122"/>
                <a:ea typeface="微软雅黑" panose="020B0503020204020204" pitchFamily="34" charset="-122"/>
              </a:rPr>
              <a:t>1(</a:t>
            </a:r>
            <a:r>
              <a:rPr lang="zh-CN" altLang="en-US" b="0" i="0" dirty="0">
                <a:effectLst/>
                <a:latin typeface="微软雅黑" panose="020B0503020204020204" pitchFamily="34" charset="-122"/>
                <a:ea typeface="微软雅黑" panose="020B0503020204020204" pitchFamily="34" charset="-122"/>
              </a:rPr>
              <a:t>对应索引符号 </a:t>
            </a:r>
            <a:r>
              <a:rPr lang="en-US" altLang="zh-CN" b="0" i="0" dirty="0">
                <a:effectLst/>
                <a:latin typeface="微软雅黑" panose="020B0503020204020204" pitchFamily="34" charset="-122"/>
                <a:ea typeface="微软雅黑" panose="020B0503020204020204" pitchFamily="34" charset="-122"/>
              </a:rPr>
              <a:t>p</a:t>
            </a:r>
            <a:r>
              <a:rPr lang="zh-CN" altLang="en-US" b="0" i="0" dirty="0">
                <a:effectLst/>
                <a:latin typeface="微软雅黑" panose="020B0503020204020204" pitchFamily="34" charset="-122"/>
                <a:ea typeface="微软雅黑" panose="020B0503020204020204" pitchFamily="34" charset="-122"/>
              </a:rPr>
              <a:t>中的二进制码</a:t>
            </a:r>
            <a:r>
              <a:rPr lang="en-US" altLang="zh-CN" b="0" i="0" dirty="0">
                <a:effectLst/>
                <a:latin typeface="微软雅黑" panose="020B0503020204020204" pitchFamily="34" charset="-122"/>
                <a:ea typeface="微软雅黑" panose="020B0503020204020204" pitchFamily="34" charset="-122"/>
              </a:rPr>
              <a:t>)</a:t>
            </a:r>
            <a:r>
              <a:rPr lang="zh-CN" altLang="en-US" b="0" i="0" dirty="0">
                <a:effectLst/>
                <a:latin typeface="微软雅黑" panose="020B0503020204020204" pitchFamily="34" charset="-122"/>
                <a:ea typeface="微软雅黑" panose="020B0503020204020204" pitchFamily="34" charset="-122"/>
              </a:rPr>
              <a:t>组成的字符串。例如，‘</a:t>
            </a:r>
            <a:r>
              <a:rPr lang="en-US" altLang="zh-CN" b="0" i="0" dirty="0">
                <a:effectLst/>
                <a:latin typeface="微软雅黑" panose="020B0503020204020204" pitchFamily="34" charset="-122"/>
                <a:ea typeface="微软雅黑" panose="020B0503020204020204" pitchFamily="34" charset="-122"/>
              </a:rPr>
              <a:t>010’</a:t>
            </a:r>
            <a:r>
              <a:rPr lang="zh-CN" altLang="en-US" b="0" i="0" dirty="0">
                <a:effectLst/>
                <a:latin typeface="微软雅黑" panose="020B0503020204020204" pitchFamily="34" charset="-122"/>
                <a:ea typeface="微软雅黑" panose="020B0503020204020204" pitchFamily="34" charset="-122"/>
              </a:rPr>
              <a:t>是概率为</a:t>
            </a:r>
            <a:r>
              <a:rPr lang="en-US" altLang="zh-CN" b="0" i="0" dirty="0">
                <a:effectLst/>
                <a:latin typeface="微软雅黑" panose="020B0503020204020204" pitchFamily="34" charset="-122"/>
                <a:ea typeface="微软雅黑" panose="020B0503020204020204" pitchFamily="34" charset="-122"/>
              </a:rPr>
              <a:t>0.125</a:t>
            </a:r>
            <a:r>
              <a:rPr lang="zh-CN" altLang="en-US" b="0" i="0" dirty="0">
                <a:effectLst/>
                <a:latin typeface="微软雅黑" panose="020B0503020204020204" pitchFamily="34" charset="-122"/>
                <a:ea typeface="微软雅黑" panose="020B0503020204020204" pitchFamily="34" charset="-122"/>
              </a:rPr>
              <a:t>的灰度级的码字。</a:t>
            </a:r>
          </a:p>
        </p:txBody>
      </p:sp>
      <p:pic>
        <p:nvPicPr>
          <p:cNvPr id="337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490" y="1889225"/>
            <a:ext cx="5136546" cy="3079550"/>
          </a:xfrm>
          <a:prstGeom prst="rect">
            <a:avLst/>
          </a:prstGeom>
          <a:noFill/>
          <a:extLst>
            <a:ext uri="{909E8E84-426E-40DD-AFC4-6F175D3DCCD1}">
              <a14:hiddenFill xmlns:a14="http://schemas.microsoft.com/office/drawing/2010/main">
                <a:solidFill>
                  <a:srgbClr val="FFFFFF"/>
                </a:solidFill>
              </a14:hiddenFill>
            </a:ext>
          </a:extLst>
        </p:spPr>
      </p:pic>
      <p:sp>
        <p:nvSpPr>
          <p:cNvPr id="44" name="文本框 43"/>
          <p:cNvSpPr txBox="1"/>
          <p:nvPr/>
        </p:nvSpPr>
        <p:spPr>
          <a:xfrm>
            <a:off x="378691" y="1177766"/>
            <a:ext cx="6093912" cy="646331"/>
          </a:xfrm>
          <a:prstGeom prst="rect">
            <a:avLst/>
          </a:prstGeom>
          <a:noFill/>
        </p:spPr>
        <p:txBody>
          <a:bodyPr wrap="square">
            <a:spAutoFit/>
          </a:bodyPr>
          <a:lstStyle/>
          <a:p>
            <a:r>
              <a:rPr lang="zh-CN" altLang="en-US" dirty="0"/>
              <a:t>p = [0.1875 0.5 0.125 0.1875];</a:t>
            </a:r>
          </a:p>
          <a:p>
            <a:r>
              <a:rPr lang="zh-CN" altLang="en-US" dirty="0"/>
              <a:t>c = huffman(p)</a:t>
            </a:r>
          </a:p>
        </p:txBody>
      </p:sp>
      <p:pic>
        <p:nvPicPr>
          <p:cNvPr id="33800" name="Picture 8" descr="在这里插入图片描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235" y="1890564"/>
            <a:ext cx="2083561" cy="2555024"/>
          </a:xfrm>
          <a:prstGeom prst="rect">
            <a:avLst/>
          </a:prstGeom>
          <a:noFill/>
          <a:extLst>
            <a:ext uri="{909E8E84-426E-40DD-AFC4-6F175D3DCCD1}">
              <a14:hiddenFill xmlns:a14="http://schemas.microsoft.com/office/drawing/2010/main">
                <a:solidFill>
                  <a:srgbClr val="FFFFFF"/>
                </a:solidFill>
              </a14:hiddenFill>
            </a:ext>
          </a:extLst>
        </p:spPr>
      </p:pic>
      <p:sp>
        <p:nvSpPr>
          <p:cNvPr id="48" name="文本框 47"/>
          <p:cNvSpPr txBox="1"/>
          <p:nvPr/>
        </p:nvSpPr>
        <p:spPr>
          <a:xfrm>
            <a:off x="6472603" y="1201937"/>
            <a:ext cx="6093912" cy="646331"/>
          </a:xfrm>
          <a:prstGeom prst="rect">
            <a:avLst/>
          </a:prstGeom>
          <a:noFill/>
        </p:spPr>
        <p:txBody>
          <a:bodyPr wrap="square">
            <a:spAutoFit/>
          </a:bodyPr>
          <a:lstStyle/>
          <a:p>
            <a:r>
              <a:rPr lang="zh-CN" altLang="en-US" dirty="0"/>
              <a:t>f2 = uint8([2 3 4 2;3 2 4 4;2 2 1 2;1 1 2 2])</a:t>
            </a:r>
          </a:p>
          <a:p>
            <a:r>
              <a:rPr lang="zh-CN" altLang="en-US" dirty="0"/>
              <a:t>whos('f2')</a:t>
            </a:r>
          </a:p>
        </p:txBody>
      </p:sp>
      <p:pic>
        <p:nvPicPr>
          <p:cNvPr id="33802" name="Picture 10" descr="在这里插入图片描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664" y="2082614"/>
            <a:ext cx="1981917" cy="1887540"/>
          </a:xfrm>
          <a:prstGeom prst="rect">
            <a:avLst/>
          </a:prstGeom>
          <a:noFill/>
          <a:extLst>
            <a:ext uri="{909E8E84-426E-40DD-AFC4-6F175D3DCCD1}">
              <a14:hiddenFill xmlns:a14="http://schemas.microsoft.com/office/drawing/2010/main">
                <a:solidFill>
                  <a:srgbClr val="FFFFFF"/>
                </a:solidFill>
              </a14:hiddenFill>
            </a:ext>
          </a:extLst>
        </p:spPr>
      </p:pic>
      <p:sp>
        <p:nvSpPr>
          <p:cNvPr id="50" name="文本框 49"/>
          <p:cNvSpPr txBox="1"/>
          <p:nvPr/>
        </p:nvSpPr>
        <p:spPr>
          <a:xfrm>
            <a:off x="2542711" y="5843378"/>
            <a:ext cx="6093912" cy="646331"/>
          </a:xfrm>
          <a:prstGeom prst="rect">
            <a:avLst/>
          </a:prstGeom>
          <a:noFill/>
        </p:spPr>
        <p:txBody>
          <a:bodyPr wrap="square">
            <a:spAutoFit/>
          </a:bodyPr>
          <a:lstStyle/>
          <a:p>
            <a:r>
              <a:rPr lang="zh-CN" altLang="en-US" b="0" i="0" dirty="0">
                <a:effectLst/>
                <a:latin typeface="微软雅黑" panose="020B0503020204020204" pitchFamily="34" charset="-122"/>
                <a:ea typeface="微软雅黑" panose="020B0503020204020204" pitchFamily="34" charset="-122"/>
              </a:rPr>
              <a:t>对于任何一幅图像，只要其概率是</a:t>
            </a:r>
            <a:r>
              <a:rPr lang="en-US" altLang="zh-CN" b="0" i="0" dirty="0">
                <a:effectLst/>
                <a:latin typeface="微软雅黑" panose="020B0503020204020204" pitchFamily="34" charset="-122"/>
                <a:ea typeface="微软雅黑" panose="020B0503020204020204" pitchFamily="34" charset="-122"/>
              </a:rPr>
              <a:t>p = [0.1875 0.5 0.125 0.1875]</a:t>
            </a:r>
            <a:r>
              <a:rPr lang="zh-CN" altLang="en-US" b="0" i="0" dirty="0">
                <a:effectLst/>
                <a:latin typeface="微软雅黑" panose="020B0503020204020204" pitchFamily="34" charset="-122"/>
                <a:ea typeface="微软雅黑" panose="020B0503020204020204" pitchFamily="34" charset="-122"/>
              </a:rPr>
              <a:t>，计算所得到的码字是一样的。</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134533" y="1099609"/>
            <a:ext cx="8686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kumimoji="1" lang="en-US" altLang="zh-CN" sz="2800" dirty="0">
              <a:latin typeface="微软雅黑" panose="020B0503020204020204" pitchFamily="34" charset="-122"/>
              <a:ea typeface="微软雅黑" panose="020B0503020204020204" pitchFamily="34" charset="-122"/>
            </a:endParaRPr>
          </a:p>
          <a:p>
            <a:pPr algn="just"/>
            <a:r>
              <a:rPr kumimoji="1" lang="zh-CN" altLang="en-US" sz="2000" dirty="0">
                <a:latin typeface="微软雅黑" panose="020B0503020204020204" pitchFamily="34" charset="-122"/>
                <a:ea typeface="微软雅黑" panose="020B0503020204020204" pitchFamily="34" charset="-122"/>
              </a:rPr>
              <a:t>基本原理：将一行中颜色值相同的相邻像素用一个计数值和该颜色值来代替。</a:t>
            </a:r>
          </a:p>
          <a:p>
            <a:pPr algn="just"/>
            <a:endParaRPr kumimoji="1" lang="zh-CN" altLang="en-US" sz="2000" dirty="0">
              <a:latin typeface="微软雅黑" panose="020B0503020204020204" pitchFamily="34" charset="-122"/>
              <a:ea typeface="微软雅黑" panose="020B0503020204020204" pitchFamily="34" charset="-122"/>
            </a:endParaRPr>
          </a:p>
          <a:p>
            <a:pPr algn="just"/>
            <a:r>
              <a:rPr kumimoji="1" lang="zh-CN" altLang="en-US" sz="2000" dirty="0">
                <a:latin typeface="微软雅黑" panose="020B0503020204020204" pitchFamily="34" charset="-122"/>
                <a:ea typeface="微软雅黑" panose="020B0503020204020204" pitchFamily="34" charset="-122"/>
              </a:rPr>
              <a:t>举例说明：</a:t>
            </a:r>
            <a:endParaRPr kumimoji="1" lang="en-US" altLang="zh-CN" sz="2000" dirty="0">
              <a:latin typeface="微软雅黑" panose="020B0503020204020204" pitchFamily="34" charset="-122"/>
              <a:ea typeface="微软雅黑" panose="020B0503020204020204" pitchFamily="34" charset="-122"/>
            </a:endParaRPr>
          </a:p>
          <a:p>
            <a:pPr algn="just"/>
            <a:br>
              <a:rPr kumimoji="1" lang="zh-CN" altLang="en-US" sz="2000" dirty="0">
                <a:latin typeface="微软雅黑" panose="020B0503020204020204" pitchFamily="34" charset="-122"/>
                <a:ea typeface="微软雅黑" panose="020B0503020204020204" pitchFamily="34" charset="-122"/>
              </a:rPr>
            </a:br>
            <a:r>
              <a:rPr kumimoji="1" lang="zh-CN" altLang="en-US" sz="2000" dirty="0">
                <a:latin typeface="微软雅黑" panose="020B0503020204020204" pitchFamily="34" charset="-122"/>
                <a:ea typeface="微软雅黑" panose="020B0503020204020204" pitchFamily="34" charset="-122"/>
              </a:rPr>
              <a:t>      </a:t>
            </a:r>
            <a:r>
              <a:rPr kumimoji="1" lang="en-US" altLang="zh-CN" sz="2000" u="sng" dirty="0" err="1">
                <a:latin typeface="微软雅黑" panose="020B0503020204020204" pitchFamily="34" charset="-122"/>
                <a:ea typeface="微软雅黑" panose="020B0503020204020204" pitchFamily="34" charset="-122"/>
              </a:rPr>
              <a:t>aaaa</a:t>
            </a:r>
            <a:r>
              <a:rPr kumimoji="1" lang="en-US" altLang="zh-CN" sz="2000" dirty="0">
                <a:latin typeface="微软雅黑" panose="020B0503020204020204" pitchFamily="34" charset="-122"/>
                <a:ea typeface="微软雅黑" panose="020B0503020204020204" pitchFamily="34" charset="-122"/>
              </a:rPr>
              <a:t> </a:t>
            </a:r>
            <a:r>
              <a:rPr kumimoji="1" lang="en-US" altLang="zh-CN" sz="2000" u="sng" dirty="0" err="1">
                <a:latin typeface="微软雅黑" panose="020B0503020204020204" pitchFamily="34" charset="-122"/>
                <a:ea typeface="微软雅黑" panose="020B0503020204020204" pitchFamily="34" charset="-122"/>
              </a:rPr>
              <a:t>bbb</a:t>
            </a:r>
            <a:r>
              <a:rPr kumimoji="1" lang="en-US" altLang="zh-CN" sz="2000" dirty="0">
                <a:latin typeface="微软雅黑" panose="020B0503020204020204" pitchFamily="34" charset="-122"/>
                <a:ea typeface="微软雅黑" panose="020B0503020204020204" pitchFamily="34" charset="-122"/>
              </a:rPr>
              <a:t> </a:t>
            </a:r>
            <a:r>
              <a:rPr kumimoji="1" lang="en-US" altLang="zh-CN" sz="2000" u="sng" dirty="0">
                <a:latin typeface="微软雅黑" panose="020B0503020204020204" pitchFamily="34" charset="-122"/>
                <a:ea typeface="微软雅黑" panose="020B0503020204020204" pitchFamily="34" charset="-122"/>
              </a:rPr>
              <a:t>cc</a:t>
            </a:r>
            <a:r>
              <a:rPr kumimoji="1" lang="en-US" altLang="zh-CN" sz="2000" dirty="0">
                <a:latin typeface="微软雅黑" panose="020B0503020204020204" pitchFamily="34" charset="-122"/>
                <a:ea typeface="微软雅黑" panose="020B0503020204020204" pitchFamily="34" charset="-122"/>
              </a:rPr>
              <a:t> </a:t>
            </a:r>
            <a:r>
              <a:rPr kumimoji="1" lang="en-US" altLang="zh-CN" sz="2000" u="sng" dirty="0">
                <a:latin typeface="微软雅黑" panose="020B0503020204020204" pitchFamily="34" charset="-122"/>
                <a:ea typeface="微软雅黑" panose="020B0503020204020204" pitchFamily="34" charset="-122"/>
              </a:rPr>
              <a:t>d</a:t>
            </a:r>
            <a:r>
              <a:rPr kumimoji="1" lang="en-US" altLang="zh-CN" sz="2000" dirty="0">
                <a:latin typeface="微软雅黑" panose="020B0503020204020204" pitchFamily="34" charset="-122"/>
                <a:ea typeface="微软雅黑" panose="020B0503020204020204" pitchFamily="34" charset="-122"/>
              </a:rPr>
              <a:t> </a:t>
            </a:r>
            <a:r>
              <a:rPr kumimoji="1" lang="en-US" altLang="zh-CN" sz="2000" u="sng" dirty="0" err="1">
                <a:latin typeface="微软雅黑" panose="020B0503020204020204" pitchFamily="34" charset="-122"/>
                <a:ea typeface="微软雅黑" panose="020B0503020204020204" pitchFamily="34" charset="-122"/>
              </a:rPr>
              <a:t>eeeee</a:t>
            </a:r>
            <a:r>
              <a:rPr kumimoji="1" lang="en-US" altLang="zh-CN" sz="2000" dirty="0">
                <a:latin typeface="微软雅黑" panose="020B0503020204020204" pitchFamily="34" charset="-122"/>
                <a:ea typeface="微软雅黑" panose="020B0503020204020204" pitchFamily="34" charset="-122"/>
              </a:rPr>
              <a:t> </a:t>
            </a:r>
            <a:r>
              <a:rPr kumimoji="1" lang="en-US" altLang="zh-CN" sz="2000" u="sng" dirty="0" err="1">
                <a:latin typeface="微软雅黑" panose="020B0503020204020204" pitchFamily="34" charset="-122"/>
                <a:ea typeface="微软雅黑" panose="020B0503020204020204" pitchFamily="34" charset="-122"/>
              </a:rPr>
              <a:t>fffffff</a:t>
            </a: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共</a:t>
            </a:r>
            <a:r>
              <a:rPr kumimoji="1" lang="en-US" altLang="zh-CN" sz="2000" dirty="0">
                <a:latin typeface="微软雅黑" panose="020B0503020204020204" pitchFamily="34" charset="-122"/>
                <a:ea typeface="微软雅黑" panose="020B0503020204020204" pitchFamily="34" charset="-122"/>
              </a:rPr>
              <a:t>22*8=176 bits)</a:t>
            </a:r>
            <a:r>
              <a:rPr kumimoji="1" lang="en-US" altLang="zh-CN" sz="2000" u="sng" dirty="0">
                <a:latin typeface="微软雅黑" panose="020B0503020204020204" pitchFamily="34" charset="-122"/>
                <a:ea typeface="微软雅黑" panose="020B0503020204020204" pitchFamily="34" charset="-122"/>
              </a:rPr>
              <a:t>   </a:t>
            </a:r>
          </a:p>
          <a:p>
            <a:pPr algn="just"/>
            <a:r>
              <a:rPr kumimoji="1" lang="en-US" altLang="zh-CN" sz="2000" dirty="0">
                <a:latin typeface="微软雅黑" panose="020B0503020204020204" pitchFamily="34" charset="-122"/>
                <a:ea typeface="微软雅黑" panose="020B0503020204020204" pitchFamily="34" charset="-122"/>
                <a:sym typeface="Wingdings" panose="05000000000000000000" pitchFamily="2" charset="2"/>
              </a:rPr>
              <a:t>   </a:t>
            </a:r>
            <a:r>
              <a:rPr kumimoji="1" lang="en-US" altLang="zh-CN" sz="2000" dirty="0">
                <a:solidFill>
                  <a:srgbClr val="F5763D"/>
                </a:solidFill>
                <a:latin typeface="微软雅黑" panose="020B0503020204020204" pitchFamily="34" charset="-122"/>
                <a:ea typeface="微软雅黑" panose="020B0503020204020204" pitchFamily="34" charset="-122"/>
              </a:rPr>
              <a:t>4</a:t>
            </a:r>
            <a:r>
              <a:rPr kumimoji="1" lang="en-US" altLang="zh-CN" sz="2000" dirty="0">
                <a:latin typeface="微软雅黑" panose="020B0503020204020204" pitchFamily="34" charset="-122"/>
                <a:ea typeface="微软雅黑" panose="020B0503020204020204" pitchFamily="34" charset="-122"/>
              </a:rPr>
              <a:t>a     </a:t>
            </a:r>
            <a:r>
              <a:rPr kumimoji="1" lang="en-US" altLang="zh-CN" sz="2000" dirty="0">
                <a:solidFill>
                  <a:srgbClr val="F5763D"/>
                </a:solidFill>
                <a:latin typeface="微软雅黑" panose="020B0503020204020204" pitchFamily="34" charset="-122"/>
                <a:ea typeface="微软雅黑" panose="020B0503020204020204" pitchFamily="34" charset="-122"/>
              </a:rPr>
              <a:t>3</a:t>
            </a:r>
            <a:r>
              <a:rPr kumimoji="1" lang="en-US" altLang="zh-CN" sz="2000" dirty="0">
                <a:latin typeface="微软雅黑" panose="020B0503020204020204" pitchFamily="34" charset="-122"/>
                <a:ea typeface="微软雅黑" panose="020B0503020204020204" pitchFamily="34" charset="-122"/>
              </a:rPr>
              <a:t>b  </a:t>
            </a:r>
            <a:r>
              <a:rPr kumimoji="1" lang="en-US" altLang="zh-CN" sz="2000" dirty="0">
                <a:solidFill>
                  <a:srgbClr val="F5763D"/>
                </a:solidFill>
                <a:latin typeface="微软雅黑" panose="020B0503020204020204" pitchFamily="34" charset="-122"/>
                <a:ea typeface="微软雅黑" panose="020B0503020204020204" pitchFamily="34" charset="-122"/>
              </a:rPr>
              <a:t>2</a:t>
            </a:r>
            <a:r>
              <a:rPr kumimoji="1" lang="en-US" altLang="zh-CN" sz="2000" dirty="0">
                <a:latin typeface="微软雅黑" panose="020B0503020204020204" pitchFamily="34" charset="-122"/>
                <a:ea typeface="微软雅黑" panose="020B0503020204020204" pitchFamily="34" charset="-122"/>
              </a:rPr>
              <a:t>c </a:t>
            </a:r>
            <a:r>
              <a:rPr kumimoji="1" lang="en-US" altLang="zh-CN" sz="2000" dirty="0">
                <a:solidFill>
                  <a:srgbClr val="F5763D"/>
                </a:solidFill>
                <a:latin typeface="微软雅黑" panose="020B0503020204020204" pitchFamily="34" charset="-122"/>
                <a:ea typeface="微软雅黑" panose="020B0503020204020204" pitchFamily="34" charset="-122"/>
              </a:rPr>
              <a:t>1</a:t>
            </a:r>
            <a:r>
              <a:rPr kumimoji="1" lang="en-US" altLang="zh-CN" sz="2000" dirty="0">
                <a:latin typeface="微软雅黑" panose="020B0503020204020204" pitchFamily="34" charset="-122"/>
                <a:ea typeface="微软雅黑" panose="020B0503020204020204" pitchFamily="34" charset="-122"/>
              </a:rPr>
              <a:t>d  </a:t>
            </a:r>
            <a:r>
              <a:rPr kumimoji="1" lang="en-US" altLang="zh-CN" sz="2000" dirty="0">
                <a:solidFill>
                  <a:srgbClr val="F5763D"/>
                </a:solidFill>
                <a:latin typeface="微软雅黑" panose="020B0503020204020204" pitchFamily="34" charset="-122"/>
                <a:ea typeface="微软雅黑" panose="020B0503020204020204" pitchFamily="34" charset="-122"/>
              </a:rPr>
              <a:t>5</a:t>
            </a:r>
            <a:r>
              <a:rPr kumimoji="1" lang="en-US" altLang="zh-CN" sz="2000" dirty="0">
                <a:latin typeface="微软雅黑" panose="020B0503020204020204" pitchFamily="34" charset="-122"/>
                <a:ea typeface="微软雅黑" panose="020B0503020204020204" pitchFamily="34" charset="-122"/>
              </a:rPr>
              <a:t>e      </a:t>
            </a:r>
            <a:r>
              <a:rPr kumimoji="1" lang="en-US" altLang="zh-CN" sz="2000" dirty="0">
                <a:solidFill>
                  <a:srgbClr val="F5763D"/>
                </a:solidFill>
                <a:latin typeface="微软雅黑" panose="020B0503020204020204" pitchFamily="34" charset="-122"/>
                <a:ea typeface="微软雅黑" panose="020B0503020204020204" pitchFamily="34" charset="-122"/>
              </a:rPr>
              <a:t>7</a:t>
            </a:r>
            <a:r>
              <a:rPr kumimoji="1" lang="en-US" altLang="zh-CN" sz="2000" dirty="0">
                <a:latin typeface="微软雅黑" panose="020B0503020204020204" pitchFamily="34" charset="-122"/>
                <a:ea typeface="微软雅黑" panose="020B0503020204020204" pitchFamily="34" charset="-122"/>
              </a:rPr>
              <a:t>f        (</a:t>
            </a:r>
            <a:r>
              <a:rPr kumimoji="1" lang="zh-CN" altLang="en-US" sz="2000" dirty="0">
                <a:latin typeface="微软雅黑" panose="020B0503020204020204" pitchFamily="34" charset="-122"/>
                <a:ea typeface="微软雅黑" panose="020B0503020204020204" pitchFamily="34" charset="-122"/>
              </a:rPr>
              <a:t>共</a:t>
            </a:r>
            <a:r>
              <a:rPr kumimoji="1" lang="en-US" altLang="zh-CN" sz="2000" dirty="0">
                <a:latin typeface="微软雅黑" panose="020B0503020204020204" pitchFamily="34" charset="-122"/>
                <a:ea typeface="微软雅黑" panose="020B0503020204020204" pitchFamily="34" charset="-122"/>
              </a:rPr>
              <a:t>12*8=96 bits)</a:t>
            </a:r>
          </a:p>
          <a:p>
            <a:pPr algn="just"/>
            <a:endParaRPr kumimoji="1" lang="en-US" altLang="zh-CN" sz="2000" dirty="0">
              <a:latin typeface="微软雅黑" panose="020B0503020204020204" pitchFamily="34" charset="-122"/>
              <a:ea typeface="微软雅黑" panose="020B0503020204020204" pitchFamily="34" charset="-122"/>
            </a:endParaRPr>
          </a:p>
          <a:p>
            <a:pPr algn="just"/>
            <a:r>
              <a:rPr kumimoji="1" lang="zh-CN" altLang="en-US" sz="2000" dirty="0">
                <a:latin typeface="微软雅黑" panose="020B0503020204020204" pitchFamily="34" charset="-122"/>
                <a:ea typeface="微软雅黑" panose="020B0503020204020204" pitchFamily="34" charset="-122"/>
              </a:rPr>
              <a:t>这种方法在处理包含大量重复信息时可以获得很好的压缩效率。</a:t>
            </a:r>
            <a:endParaRPr kumimoji="1" lang="en-US" altLang="zh-CN" sz="2000" u="sng" dirty="0">
              <a:latin typeface="微软雅黑" panose="020B0503020204020204" pitchFamily="34" charset="-122"/>
              <a:ea typeface="微软雅黑" panose="020B0503020204020204" pitchFamily="34" charset="-122"/>
            </a:endParaRPr>
          </a:p>
          <a:p>
            <a:pPr algn="just"/>
            <a:endParaRPr kumimoji="1" lang="en-US" altLang="zh-CN" sz="2000" u="sng" dirty="0">
              <a:latin typeface="微软雅黑" panose="020B0503020204020204" pitchFamily="34" charset="-122"/>
              <a:ea typeface="微软雅黑" panose="020B0503020204020204" pitchFamily="34" charset="-122"/>
            </a:endParaRPr>
          </a:p>
          <a:p>
            <a:pPr algn="just"/>
            <a:r>
              <a:rPr kumimoji="1" lang="zh-CN" altLang="en-US" sz="2000" dirty="0">
                <a:latin typeface="微软雅黑" panose="020B0503020204020204" pitchFamily="34" charset="-122"/>
                <a:ea typeface="微软雅黑" panose="020B0503020204020204" pitchFamily="34" charset="-122"/>
              </a:rPr>
              <a:t> </a:t>
            </a:r>
            <a:r>
              <a:rPr kumimoji="1" lang="zh-CN" altLang="en-US" sz="2000" dirty="0">
                <a:solidFill>
                  <a:srgbClr val="FF3300"/>
                </a:solidFill>
                <a:latin typeface="微软雅黑" panose="020B0503020204020204" pitchFamily="34" charset="-122"/>
                <a:ea typeface="微软雅黑" panose="020B0503020204020204" pitchFamily="34" charset="-122"/>
              </a:rPr>
              <a:t>一维行程编码</a:t>
            </a:r>
            <a:r>
              <a:rPr kumimoji="1" lang="zh-CN" altLang="en-US" sz="2000" dirty="0">
                <a:latin typeface="微软雅黑" panose="020B0503020204020204" pitchFamily="34" charset="-122"/>
                <a:ea typeface="微软雅黑" panose="020B0503020204020204" pitchFamily="34" charset="-122"/>
              </a:rPr>
              <a:t>只考虑了消除行内像素间的相关性。没有考虑其它方向的相关性。</a:t>
            </a:r>
            <a:endParaRPr kumimoji="1" lang="en-US" altLang="zh-CN" sz="2000" dirty="0">
              <a:latin typeface="微软雅黑" panose="020B0503020204020204" pitchFamily="34" charset="-122"/>
              <a:ea typeface="微软雅黑" panose="020B0503020204020204" pitchFamily="34" charset="-122"/>
            </a:endParaRPr>
          </a:p>
          <a:p>
            <a:pPr algn="just"/>
            <a:r>
              <a:rPr kumimoji="1" lang="zh-CN" altLang="en-US" sz="2000" dirty="0">
                <a:solidFill>
                  <a:srgbClr val="FF3300"/>
                </a:solidFill>
                <a:latin typeface="微软雅黑" panose="020B0503020204020204" pitchFamily="34" charset="-122"/>
                <a:ea typeface="微软雅黑" panose="020B0503020204020204" pitchFamily="34" charset="-122"/>
              </a:rPr>
              <a:t>二维行程编码</a:t>
            </a:r>
            <a:r>
              <a:rPr kumimoji="1" lang="zh-CN" altLang="en-US" sz="2000" dirty="0">
                <a:latin typeface="微软雅黑" panose="020B0503020204020204" pitchFamily="34" charset="-122"/>
                <a:ea typeface="微软雅黑" panose="020B0503020204020204" pitchFamily="34" charset="-122"/>
              </a:rPr>
              <a:t>就是利用图像二维信息的强相关性，按照一定的扫描路径遍历所有的像素形成一维的序列，然后对序列进行一维行程编码的方法。 </a:t>
            </a:r>
            <a:endParaRPr kumimoji="1" lang="en-US" altLang="zh-CN" sz="20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行程编码</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984" y="1616076"/>
            <a:ext cx="7921625"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5"/>
          <p:cNvSpPr>
            <a:spLocks noChangeArrowheads="1"/>
          </p:cNvSpPr>
          <p:nvPr/>
        </p:nvSpPr>
        <p:spPr bwMode="auto">
          <a:xfrm>
            <a:off x="1923521" y="5375275"/>
            <a:ext cx="3924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zh-CN" altLang="en-US"/>
              <a:t>图</a:t>
            </a:r>
            <a:r>
              <a:rPr lang="en-US" altLang="zh-CN"/>
              <a:t> (a)</a:t>
            </a:r>
            <a:r>
              <a:rPr lang="zh-CN" altLang="en-US"/>
              <a:t>是对图像按</a:t>
            </a:r>
            <a:r>
              <a:rPr lang="en-US" altLang="zh-CN"/>
              <a:t>8×8</a:t>
            </a:r>
            <a:r>
              <a:rPr lang="zh-CN" altLang="en-US"/>
              <a:t>划分子块的常用排列方式；</a:t>
            </a:r>
          </a:p>
        </p:txBody>
      </p:sp>
      <p:sp>
        <p:nvSpPr>
          <p:cNvPr id="27652" name="Rectangle 6"/>
          <p:cNvSpPr>
            <a:spLocks noChangeArrowheads="1"/>
          </p:cNvSpPr>
          <p:nvPr/>
        </p:nvSpPr>
        <p:spPr bwMode="auto">
          <a:xfrm>
            <a:off x="6532034" y="5359401"/>
            <a:ext cx="3673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zh-CN" altLang="en-US"/>
              <a:t>图</a:t>
            </a:r>
            <a:r>
              <a:rPr lang="en-US" altLang="zh-CN"/>
              <a:t> (b)</a:t>
            </a:r>
            <a:r>
              <a:rPr lang="zh-CN" altLang="en-US"/>
              <a:t>是变换编码方式中采用的</a:t>
            </a:r>
            <a:r>
              <a:rPr lang="en-US" altLang="zh-CN"/>
              <a:t>Zig-Zag</a:t>
            </a:r>
            <a:r>
              <a:rPr lang="zh-CN" altLang="en-US"/>
              <a:t>排列方式，如</a:t>
            </a:r>
            <a:r>
              <a:rPr lang="en-US" altLang="zh-CN"/>
              <a:t>JPEG</a:t>
            </a:r>
            <a:r>
              <a:rPr lang="zh-CN" altLang="en-US"/>
              <a:t>图像编码就采用这种排列方式。 </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Text Box 3"/>
          <p:cNvSpPr txBox="1">
            <a:spLocks noChangeArrowheads="1"/>
          </p:cNvSpPr>
          <p:nvPr/>
        </p:nvSpPr>
        <p:spPr bwMode="auto">
          <a:xfrm>
            <a:off x="744056" y="1280344"/>
            <a:ext cx="102162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sz="2400" dirty="0">
                <a:latin typeface="微软雅黑" panose="020B0503020204020204" pitchFamily="34" charset="-122"/>
                <a:ea typeface="微软雅黑" panose="020B0503020204020204" pitchFamily="34" charset="-122"/>
              </a:rPr>
              <a:t>预测编码（</a:t>
            </a:r>
            <a:r>
              <a:rPr lang="en-US" altLang="zh-CN" sz="2400" dirty="0">
                <a:latin typeface="微软雅黑" panose="020B0503020204020204" pitchFamily="34" charset="-122"/>
                <a:ea typeface="微软雅黑" panose="020B0503020204020204" pitchFamily="34" charset="-122"/>
              </a:rPr>
              <a:t>Predictive Coding)，</a:t>
            </a:r>
            <a:r>
              <a:rPr lang="zh-CN" altLang="en-US" sz="2400" dirty="0">
                <a:latin typeface="微软雅黑" panose="020B0503020204020204" pitchFamily="34" charset="-122"/>
                <a:ea typeface="微软雅黑" panose="020B0503020204020204" pitchFamily="34" charset="-122"/>
              </a:rPr>
              <a:t>就是根据“过去”的时刻的像素值，运用一种模型，预测当前的像素值。预测编码通常不直接对信号编码，而是对</a:t>
            </a:r>
            <a:r>
              <a:rPr lang="zh-CN" altLang="en-US" sz="2400" dirty="0">
                <a:solidFill>
                  <a:srgbClr val="C00000"/>
                </a:solidFill>
                <a:latin typeface="微软雅黑" panose="020B0503020204020204" pitchFamily="34" charset="-122"/>
                <a:ea typeface="微软雅黑" panose="020B0503020204020204" pitchFamily="34" charset="-122"/>
              </a:rPr>
              <a:t>预测误差</a:t>
            </a:r>
            <a:r>
              <a:rPr lang="zh-CN" altLang="en-US" sz="2400" dirty="0">
                <a:latin typeface="微软雅黑" panose="020B0503020204020204" pitchFamily="34" charset="-122"/>
                <a:ea typeface="微软雅黑" panose="020B0503020204020204" pitchFamily="34" charset="-122"/>
              </a:rPr>
              <a:t>进行编码。</a:t>
            </a:r>
          </a:p>
        </p:txBody>
      </p:sp>
      <p:sp>
        <p:nvSpPr>
          <p:cNvPr id="28679" name="Text Box 4"/>
          <p:cNvSpPr txBox="1">
            <a:spLocks noChangeArrowheads="1"/>
          </p:cNvSpPr>
          <p:nvPr/>
        </p:nvSpPr>
        <p:spPr bwMode="auto">
          <a:xfrm>
            <a:off x="787897" y="2983866"/>
            <a:ext cx="101285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sz="2400" b="1" dirty="0">
                <a:latin typeface="微软雅黑" panose="020B0503020204020204" pitchFamily="34" charset="-122"/>
                <a:ea typeface="微软雅黑" panose="020B0503020204020204" pitchFamily="34" charset="-122"/>
              </a:rPr>
              <a:t>原理</a:t>
            </a:r>
            <a:r>
              <a:rPr lang="zh-CN" altLang="en-US" sz="2400" dirty="0">
                <a:latin typeface="微软雅黑" panose="020B0503020204020204" pitchFamily="34" charset="-122"/>
                <a:ea typeface="微软雅黑" panose="020B0503020204020204" pitchFamily="34" charset="-122"/>
              </a:rPr>
              <a:t>：对图象的一个像素的离散幅度的真实值，利用其相邻象素的相关性，预测它的下一个象素的可能值，再求两者差，对差值量化、编码，达到压缩的目的。</a:t>
            </a:r>
          </a:p>
        </p:txBody>
      </p:sp>
      <p:sp>
        <p:nvSpPr>
          <p:cNvPr id="2" name="标题 1"/>
          <p:cNvSpPr>
            <a:spLocks noGrp="1"/>
          </p:cNvSpPr>
          <p:nvPr>
            <p:ph type="title"/>
          </p:nvPr>
        </p:nvSpPr>
        <p:spPr/>
        <p:txBody>
          <a:bodyPr/>
          <a:lstStyle/>
          <a:p>
            <a:r>
              <a:rPr lang="zh-CN" altLang="en-US" dirty="0"/>
              <a:t>预测编码</a:t>
            </a:r>
          </a:p>
        </p:txBody>
      </p:sp>
      <p:sp>
        <p:nvSpPr>
          <p:cNvPr id="10" name="文本框 9"/>
          <p:cNvSpPr txBox="1"/>
          <p:nvPr/>
        </p:nvSpPr>
        <p:spPr>
          <a:xfrm>
            <a:off x="2616049" y="4859574"/>
            <a:ext cx="6097348" cy="718082"/>
          </a:xfrm>
          <a:prstGeom prst="rect">
            <a:avLst/>
          </a:prstGeom>
          <a:noFill/>
        </p:spPr>
        <p:txBody>
          <a:bodyPr wrap="square">
            <a:spAutoFit/>
          </a:bodyPr>
          <a:lstStyle/>
          <a:p>
            <a:pPr marL="594360">
              <a:spcBef>
                <a:spcPts val="915"/>
              </a:spcBef>
              <a:tabLst>
                <a:tab pos="2548255" algn="l"/>
                <a:tab pos="2939415" algn="l"/>
                <a:tab pos="3330575" algn="l"/>
                <a:tab pos="3721100" algn="l"/>
              </a:tabLst>
            </a:pPr>
            <a:r>
              <a:rPr lang="zh-CN" altLang="en-US" dirty="0">
                <a:latin typeface="微软雅黑" panose="020B0503020204020204" pitchFamily="34" charset="-122"/>
                <a:ea typeface="微软雅黑" panose="020B0503020204020204" pitchFamily="34" charset="-122"/>
                <a:cs typeface="新宋体" panose="02010609030101010101" charset="-122"/>
              </a:rPr>
              <a:t>例：原图像数据：</a:t>
            </a:r>
            <a:r>
              <a:rPr lang="en-US" altLang="zh-CN" dirty="0">
                <a:latin typeface="微软雅黑" panose="020B0503020204020204" pitchFamily="34" charset="-122"/>
                <a:ea typeface="微软雅黑" panose="020B0503020204020204" pitchFamily="34" charset="-122"/>
                <a:cs typeface="新宋体" panose="02010609030101010101" charset="-122"/>
              </a:rPr>
              <a:t>234	</a:t>
            </a:r>
            <a:r>
              <a:rPr lang="zh-CN" altLang="en-US" dirty="0">
                <a:latin typeface="微软雅黑" panose="020B0503020204020204" pitchFamily="34" charset="-122"/>
                <a:ea typeface="微软雅黑" panose="020B0503020204020204" pitchFamily="34" charset="-122"/>
                <a:cs typeface="新宋体" panose="02010609030101010101" charset="-122"/>
              </a:rPr>
              <a:t>  </a:t>
            </a:r>
            <a:r>
              <a:rPr lang="en-US" altLang="zh-CN" dirty="0">
                <a:latin typeface="微软雅黑" panose="020B0503020204020204" pitchFamily="34" charset="-122"/>
                <a:ea typeface="微软雅黑" panose="020B0503020204020204" pitchFamily="34" charset="-122"/>
                <a:cs typeface="新宋体" panose="02010609030101010101" charset="-122"/>
              </a:rPr>
              <a:t>223	231	238	235</a:t>
            </a:r>
          </a:p>
          <a:p>
            <a:pPr marL="985520">
              <a:lnSpc>
                <a:spcPts val="1755"/>
              </a:lnSpc>
              <a:spcBef>
                <a:spcPts val="915"/>
              </a:spcBef>
              <a:tabLst>
                <a:tab pos="2548255" algn="l"/>
                <a:tab pos="3134995" algn="l"/>
                <a:tab pos="3526155" algn="l"/>
                <a:tab pos="3818890" algn="l"/>
              </a:tabLst>
            </a:pPr>
            <a:r>
              <a:rPr lang="zh-CN" altLang="en-US" dirty="0">
                <a:latin typeface="微软雅黑" panose="020B0503020204020204" pitchFamily="34" charset="-122"/>
                <a:ea typeface="微软雅黑" panose="020B0503020204020204" pitchFamily="34" charset="-122"/>
                <a:cs typeface="新宋体" panose="02010609030101010101" charset="-122"/>
              </a:rPr>
              <a:t> 压缩后数据：</a:t>
            </a:r>
            <a:r>
              <a:rPr lang="en-US" altLang="zh-CN" dirty="0">
                <a:latin typeface="微软雅黑" panose="020B0503020204020204" pitchFamily="34" charset="-122"/>
                <a:ea typeface="微软雅黑" panose="020B0503020204020204" pitchFamily="34" charset="-122"/>
                <a:cs typeface="新宋体" panose="02010609030101010101" charset="-122"/>
              </a:rPr>
              <a:t>234	-11	</a:t>
            </a:r>
            <a:r>
              <a:rPr lang="zh-CN" altLang="en-US" dirty="0">
                <a:latin typeface="微软雅黑" panose="020B0503020204020204" pitchFamily="34" charset="-122"/>
                <a:ea typeface="微软雅黑" panose="020B0503020204020204" pitchFamily="34" charset="-122"/>
                <a:cs typeface="新宋体" panose="02010609030101010101" charset="-122"/>
              </a:rPr>
              <a:t>     </a:t>
            </a:r>
            <a:r>
              <a:rPr lang="en-US" altLang="zh-CN" dirty="0">
                <a:latin typeface="微软雅黑" panose="020B0503020204020204" pitchFamily="34" charset="-122"/>
                <a:ea typeface="微软雅黑" panose="020B0503020204020204" pitchFamily="34" charset="-122"/>
                <a:cs typeface="新宋体" panose="02010609030101010101" charset="-122"/>
              </a:rPr>
              <a:t>8	7	</a:t>
            </a:r>
            <a:r>
              <a:rPr lang="zh-CN" altLang="en-US" dirty="0">
                <a:latin typeface="微软雅黑" panose="020B0503020204020204" pitchFamily="34" charset="-122"/>
                <a:ea typeface="微软雅黑" panose="020B0503020204020204" pitchFamily="34" charset="-122"/>
                <a:cs typeface="新宋体" panose="02010609030101010101" charset="-122"/>
              </a:rPr>
              <a:t> </a:t>
            </a:r>
            <a:r>
              <a:rPr lang="en-US" altLang="zh-CN" dirty="0">
                <a:latin typeface="微软雅黑" panose="020B0503020204020204" pitchFamily="34" charset="-122"/>
                <a:ea typeface="微软雅黑" panose="020B0503020204020204" pitchFamily="34" charset="-122"/>
                <a:cs typeface="新宋体" panose="02010609030101010101" charset="-122"/>
              </a:rPr>
              <a:t>-3</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Text Box 2"/>
          <p:cNvSpPr txBox="1">
            <a:spLocks noChangeArrowheads="1"/>
          </p:cNvSpPr>
          <p:nvPr/>
        </p:nvSpPr>
        <p:spPr bwMode="auto">
          <a:xfrm>
            <a:off x="4796425" y="1066800"/>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输入图象</a:t>
            </a:r>
          </a:p>
        </p:txBody>
      </p:sp>
      <p:sp>
        <p:nvSpPr>
          <p:cNvPr id="5130" name="Line 3"/>
          <p:cNvSpPr>
            <a:spLocks noChangeShapeType="1"/>
          </p:cNvSpPr>
          <p:nvPr/>
        </p:nvSpPr>
        <p:spPr bwMode="auto">
          <a:xfrm>
            <a:off x="5101225" y="1600200"/>
            <a:ext cx="2971800"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31" name="AutoShape 7"/>
          <p:cNvSpPr>
            <a:spLocks noChangeArrowheads="1"/>
          </p:cNvSpPr>
          <p:nvPr/>
        </p:nvSpPr>
        <p:spPr bwMode="auto">
          <a:xfrm>
            <a:off x="8149225" y="1219200"/>
            <a:ext cx="762000" cy="762000"/>
          </a:xfrm>
          <a:prstGeom prst="flowChartOr">
            <a:avLst/>
          </a:prstGeom>
          <a:noFill/>
          <a:ln w="9525">
            <a:solidFill>
              <a:srgbClr val="A5002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zh-CN" altLang="en-US" b="1">
              <a:solidFill>
                <a:srgbClr val="A50021"/>
              </a:solidFill>
              <a:latin typeface="隶书" panose="02010509060101010101" pitchFamily="49" charset="-122"/>
              <a:ea typeface="隶书" panose="02010509060101010101" pitchFamily="49" charset="-122"/>
            </a:endParaRPr>
          </a:p>
        </p:txBody>
      </p:sp>
      <p:sp>
        <p:nvSpPr>
          <p:cNvPr id="5132" name="Line 8"/>
          <p:cNvSpPr>
            <a:spLocks noChangeShapeType="1"/>
          </p:cNvSpPr>
          <p:nvPr/>
        </p:nvSpPr>
        <p:spPr bwMode="auto">
          <a:xfrm>
            <a:off x="5939425" y="1600200"/>
            <a:ext cx="0" cy="1143000"/>
          </a:xfrm>
          <a:prstGeom prst="line">
            <a:avLst/>
          </a:prstGeom>
          <a:noFill/>
          <a:ln w="9525">
            <a:solidFill>
              <a:srgbClr val="A5002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33" name="Line 9"/>
          <p:cNvSpPr>
            <a:spLocks noChangeShapeType="1"/>
          </p:cNvSpPr>
          <p:nvPr/>
        </p:nvSpPr>
        <p:spPr bwMode="auto">
          <a:xfrm>
            <a:off x="5939425" y="2743200"/>
            <a:ext cx="685800" cy="0"/>
          </a:xfrm>
          <a:prstGeom prst="line">
            <a:avLst/>
          </a:prstGeom>
          <a:noFill/>
          <a:ln w="9525">
            <a:solidFill>
              <a:srgbClr val="A5002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34" name="Text Box 10"/>
          <p:cNvSpPr txBox="1">
            <a:spLocks noChangeArrowheads="1"/>
          </p:cNvSpPr>
          <p:nvPr/>
        </p:nvSpPr>
        <p:spPr bwMode="auto">
          <a:xfrm>
            <a:off x="6625225" y="2514600"/>
            <a:ext cx="11430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预测器</a:t>
            </a:r>
          </a:p>
        </p:txBody>
      </p:sp>
      <p:sp>
        <p:nvSpPr>
          <p:cNvPr id="5135" name="Line 11"/>
          <p:cNvSpPr>
            <a:spLocks noChangeShapeType="1"/>
          </p:cNvSpPr>
          <p:nvPr/>
        </p:nvSpPr>
        <p:spPr bwMode="auto">
          <a:xfrm>
            <a:off x="7768225" y="2743200"/>
            <a:ext cx="762000" cy="0"/>
          </a:xfrm>
          <a:prstGeom prst="line">
            <a:avLst/>
          </a:prstGeom>
          <a:noFill/>
          <a:ln w="9525">
            <a:solidFill>
              <a:srgbClr val="A5002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36" name="Line 12"/>
          <p:cNvSpPr>
            <a:spLocks noChangeShapeType="1"/>
          </p:cNvSpPr>
          <p:nvPr/>
        </p:nvSpPr>
        <p:spPr bwMode="auto">
          <a:xfrm flipV="1">
            <a:off x="8530225" y="2057400"/>
            <a:ext cx="0" cy="68580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37" name="Line 15"/>
          <p:cNvSpPr>
            <a:spLocks noChangeShapeType="1"/>
          </p:cNvSpPr>
          <p:nvPr/>
        </p:nvSpPr>
        <p:spPr bwMode="auto">
          <a:xfrm>
            <a:off x="8911225" y="1600200"/>
            <a:ext cx="1066800"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38" name="Text Box 16"/>
          <p:cNvSpPr txBox="1">
            <a:spLocks noChangeArrowheads="1"/>
          </p:cNvSpPr>
          <p:nvPr/>
        </p:nvSpPr>
        <p:spPr bwMode="auto">
          <a:xfrm>
            <a:off x="9139825" y="10668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pt-BR" altLang="zh-CN" sz="1800" i="1" spc="6" dirty="0">
                <a:latin typeface="Times New Roman" panose="02020603050405020304"/>
                <a:cs typeface="Times New Roman" panose="02020603050405020304"/>
              </a:rPr>
              <a:t>e</a:t>
            </a:r>
            <a:r>
              <a:rPr lang="pt-BR" altLang="zh-CN" sz="1800" i="1" spc="-147" dirty="0">
                <a:latin typeface="Times New Roman" panose="02020603050405020304"/>
                <a:cs typeface="Times New Roman" panose="02020603050405020304"/>
              </a:rPr>
              <a:t> </a:t>
            </a:r>
            <a:r>
              <a:rPr lang="pt-BR" altLang="zh-CN" i="1" baseline="-24000" dirty="0">
                <a:latin typeface="Times New Roman" panose="02020603050405020304"/>
                <a:cs typeface="Times New Roman" panose="02020603050405020304"/>
              </a:rPr>
              <a:t>n</a:t>
            </a:r>
            <a:endParaRPr lang="en-US" altLang="zh-CN" b="1" baseline="-25000" dirty="0">
              <a:latin typeface="隶书" panose="02010509060101010101" pitchFamily="49" charset="-122"/>
              <a:ea typeface="隶书" panose="02010509060101010101" pitchFamily="49" charset="-122"/>
            </a:endParaRPr>
          </a:p>
        </p:txBody>
      </p:sp>
      <p:sp>
        <p:nvSpPr>
          <p:cNvPr id="5139" name="Text Box 17"/>
          <p:cNvSpPr txBox="1">
            <a:spLocks noChangeArrowheads="1"/>
          </p:cNvSpPr>
          <p:nvPr/>
        </p:nvSpPr>
        <p:spPr bwMode="auto">
          <a:xfrm>
            <a:off x="9978025" y="1295400"/>
            <a:ext cx="12192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量化器</a:t>
            </a:r>
          </a:p>
        </p:txBody>
      </p:sp>
      <p:sp>
        <p:nvSpPr>
          <p:cNvPr id="5140" name="Text Box 18"/>
          <p:cNvSpPr txBox="1">
            <a:spLocks noChangeArrowheads="1"/>
          </p:cNvSpPr>
          <p:nvPr/>
        </p:nvSpPr>
        <p:spPr bwMode="auto">
          <a:xfrm>
            <a:off x="10054225" y="2819400"/>
            <a:ext cx="167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endParaRPr lang="zh-CN" altLang="en-US" b="1">
              <a:latin typeface="隶书" panose="02010509060101010101" pitchFamily="49" charset="-122"/>
              <a:ea typeface="隶书" panose="02010509060101010101" pitchFamily="49" charset="-122"/>
            </a:endParaRPr>
          </a:p>
        </p:txBody>
      </p:sp>
      <p:sp>
        <p:nvSpPr>
          <p:cNvPr id="5141" name="Text Box 19"/>
          <p:cNvSpPr txBox="1">
            <a:spLocks noChangeArrowheads="1"/>
          </p:cNvSpPr>
          <p:nvPr/>
        </p:nvSpPr>
        <p:spPr bwMode="auto">
          <a:xfrm>
            <a:off x="10054225" y="2743200"/>
            <a:ext cx="12192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编码器</a:t>
            </a:r>
          </a:p>
        </p:txBody>
      </p:sp>
      <p:sp>
        <p:nvSpPr>
          <p:cNvPr id="5142" name="Line 20"/>
          <p:cNvSpPr>
            <a:spLocks noChangeShapeType="1"/>
          </p:cNvSpPr>
          <p:nvPr/>
        </p:nvSpPr>
        <p:spPr bwMode="auto">
          <a:xfrm>
            <a:off x="10587625" y="1752600"/>
            <a:ext cx="0" cy="91440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43" name="Text Box 22"/>
          <p:cNvSpPr txBox="1">
            <a:spLocks noChangeArrowheads="1"/>
          </p:cNvSpPr>
          <p:nvPr/>
        </p:nvSpPr>
        <p:spPr bwMode="auto">
          <a:xfrm>
            <a:off x="10663825" y="19812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sym typeface="Symbol" panose="05050102010706020507" pitchFamily="18" charset="2"/>
              </a:rPr>
              <a:t></a:t>
            </a:r>
            <a:r>
              <a:rPr lang="zh-CN" altLang="en-US" b="1">
                <a:latin typeface="Times New Roman" panose="02020603050405020304" pitchFamily="18" charset="0"/>
                <a:ea typeface="隶书" panose="02010509060101010101" pitchFamily="49" charset="-122"/>
                <a:sym typeface="Symbol" panose="05050102010706020507" pitchFamily="18" charset="2"/>
              </a:rPr>
              <a:t>‘</a:t>
            </a:r>
            <a:r>
              <a:rPr lang="en-US" altLang="zh-CN" b="1" baseline="-25000">
                <a:latin typeface="隶书" panose="02010509060101010101" pitchFamily="49" charset="-122"/>
                <a:ea typeface="隶书" panose="02010509060101010101" pitchFamily="49" charset="-122"/>
                <a:sym typeface="Symbol" panose="05050102010706020507" pitchFamily="18" charset="2"/>
              </a:rPr>
              <a:t>n</a:t>
            </a:r>
            <a:endParaRPr lang="zh-CN" altLang="en-US" b="1">
              <a:latin typeface="隶书" panose="02010509060101010101" pitchFamily="49" charset="-122"/>
              <a:ea typeface="隶书" panose="02010509060101010101" pitchFamily="49" charset="-122"/>
              <a:sym typeface="Symbol" panose="05050102010706020507" pitchFamily="18" charset="2"/>
            </a:endParaRPr>
          </a:p>
        </p:txBody>
      </p:sp>
      <p:sp>
        <p:nvSpPr>
          <p:cNvPr id="5144" name="Line 23"/>
          <p:cNvSpPr>
            <a:spLocks noChangeShapeType="1"/>
          </p:cNvSpPr>
          <p:nvPr/>
        </p:nvSpPr>
        <p:spPr bwMode="auto">
          <a:xfrm>
            <a:off x="10663825" y="3276600"/>
            <a:ext cx="0" cy="99060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45" name="Text Box 24"/>
          <p:cNvSpPr txBox="1">
            <a:spLocks noChangeArrowheads="1"/>
          </p:cNvSpPr>
          <p:nvPr/>
        </p:nvSpPr>
        <p:spPr bwMode="auto">
          <a:xfrm>
            <a:off x="10025650" y="4292600"/>
            <a:ext cx="12192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解码器</a:t>
            </a:r>
          </a:p>
        </p:txBody>
      </p:sp>
      <p:sp>
        <p:nvSpPr>
          <p:cNvPr id="5146" name="Text Box 25"/>
          <p:cNvSpPr txBox="1">
            <a:spLocks noChangeArrowheads="1"/>
          </p:cNvSpPr>
          <p:nvPr/>
        </p:nvSpPr>
        <p:spPr bwMode="auto">
          <a:xfrm>
            <a:off x="10740025" y="3505200"/>
            <a:ext cx="12192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传输</a:t>
            </a:r>
          </a:p>
        </p:txBody>
      </p:sp>
      <p:sp>
        <p:nvSpPr>
          <p:cNvPr id="5147" name="Line 26"/>
          <p:cNvSpPr>
            <a:spLocks noChangeShapeType="1"/>
          </p:cNvSpPr>
          <p:nvPr/>
        </p:nvSpPr>
        <p:spPr bwMode="auto">
          <a:xfrm flipH="1">
            <a:off x="8758825" y="4495800"/>
            <a:ext cx="1219200"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48" name="AutoShape 27"/>
          <p:cNvSpPr>
            <a:spLocks noChangeArrowheads="1"/>
          </p:cNvSpPr>
          <p:nvPr/>
        </p:nvSpPr>
        <p:spPr bwMode="auto">
          <a:xfrm>
            <a:off x="7996825" y="4114800"/>
            <a:ext cx="762000" cy="762000"/>
          </a:xfrm>
          <a:prstGeom prst="flowChartOr">
            <a:avLst/>
          </a:prstGeom>
          <a:noFill/>
          <a:ln w="9525">
            <a:solidFill>
              <a:srgbClr val="A5002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149" name="Text Box 28"/>
          <p:cNvSpPr txBox="1">
            <a:spLocks noChangeArrowheads="1"/>
          </p:cNvSpPr>
          <p:nvPr/>
        </p:nvSpPr>
        <p:spPr bwMode="auto">
          <a:xfrm>
            <a:off x="9063625" y="39624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sym typeface="Symbol" panose="05050102010706020507" pitchFamily="18" charset="2"/>
              </a:rPr>
              <a:t></a:t>
            </a:r>
            <a:r>
              <a:rPr lang="zh-CN" altLang="en-US" b="1">
                <a:latin typeface="Times New Roman" panose="02020603050405020304" pitchFamily="18" charset="0"/>
                <a:ea typeface="隶书" panose="02010509060101010101" pitchFamily="49" charset="-122"/>
                <a:sym typeface="Symbol" panose="05050102010706020507" pitchFamily="18" charset="2"/>
              </a:rPr>
              <a:t>‘</a:t>
            </a:r>
            <a:r>
              <a:rPr lang="en-US" altLang="zh-CN" b="1" baseline="-25000">
                <a:latin typeface="隶书" panose="02010509060101010101" pitchFamily="49" charset="-122"/>
                <a:ea typeface="隶书" panose="02010509060101010101" pitchFamily="49" charset="-122"/>
                <a:sym typeface="Symbol" panose="05050102010706020507" pitchFamily="18" charset="2"/>
              </a:rPr>
              <a:t>n</a:t>
            </a:r>
            <a:endParaRPr lang="zh-CN" altLang="en-US" b="1">
              <a:latin typeface="隶书" panose="02010509060101010101" pitchFamily="49" charset="-122"/>
              <a:ea typeface="隶书" panose="02010509060101010101" pitchFamily="49" charset="-122"/>
              <a:sym typeface="Symbol" panose="05050102010706020507" pitchFamily="18" charset="2"/>
            </a:endParaRPr>
          </a:p>
        </p:txBody>
      </p:sp>
      <p:sp>
        <p:nvSpPr>
          <p:cNvPr id="5150" name="Line 29"/>
          <p:cNvSpPr>
            <a:spLocks noChangeShapeType="1"/>
          </p:cNvSpPr>
          <p:nvPr/>
        </p:nvSpPr>
        <p:spPr bwMode="auto">
          <a:xfrm flipH="1">
            <a:off x="5101225" y="4495800"/>
            <a:ext cx="2819400"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51" name="Text Box 31"/>
          <p:cNvSpPr txBox="1">
            <a:spLocks noChangeArrowheads="1"/>
          </p:cNvSpPr>
          <p:nvPr/>
        </p:nvSpPr>
        <p:spPr bwMode="auto">
          <a:xfrm>
            <a:off x="4644025" y="4038600"/>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输出图象</a:t>
            </a:r>
          </a:p>
        </p:txBody>
      </p:sp>
      <p:sp>
        <p:nvSpPr>
          <p:cNvPr id="5152" name="Line 33"/>
          <p:cNvSpPr>
            <a:spLocks noChangeShapeType="1"/>
          </p:cNvSpPr>
          <p:nvPr/>
        </p:nvSpPr>
        <p:spPr bwMode="auto">
          <a:xfrm>
            <a:off x="5787025" y="5562600"/>
            <a:ext cx="685800" cy="0"/>
          </a:xfrm>
          <a:prstGeom prst="line">
            <a:avLst/>
          </a:prstGeom>
          <a:noFill/>
          <a:ln w="9525">
            <a:solidFill>
              <a:srgbClr val="A5002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53" name="Text Box 34"/>
          <p:cNvSpPr txBox="1">
            <a:spLocks noChangeArrowheads="1"/>
          </p:cNvSpPr>
          <p:nvPr/>
        </p:nvSpPr>
        <p:spPr bwMode="auto">
          <a:xfrm>
            <a:off x="6472825" y="5334000"/>
            <a:ext cx="11430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预测器</a:t>
            </a:r>
          </a:p>
        </p:txBody>
      </p:sp>
      <p:sp>
        <p:nvSpPr>
          <p:cNvPr id="5154" name="Line 35"/>
          <p:cNvSpPr>
            <a:spLocks noChangeShapeType="1"/>
          </p:cNvSpPr>
          <p:nvPr/>
        </p:nvSpPr>
        <p:spPr bwMode="auto">
          <a:xfrm>
            <a:off x="7615825" y="5562600"/>
            <a:ext cx="762000" cy="0"/>
          </a:xfrm>
          <a:prstGeom prst="line">
            <a:avLst/>
          </a:prstGeom>
          <a:noFill/>
          <a:ln w="9525">
            <a:solidFill>
              <a:srgbClr val="A5002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55" name="Line 36"/>
          <p:cNvSpPr>
            <a:spLocks noChangeShapeType="1"/>
          </p:cNvSpPr>
          <p:nvPr/>
        </p:nvSpPr>
        <p:spPr bwMode="auto">
          <a:xfrm flipV="1">
            <a:off x="8377825" y="4876800"/>
            <a:ext cx="0" cy="68580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56" name="Line 37"/>
          <p:cNvSpPr>
            <a:spLocks noChangeShapeType="1"/>
          </p:cNvSpPr>
          <p:nvPr/>
        </p:nvSpPr>
        <p:spPr bwMode="auto">
          <a:xfrm flipV="1">
            <a:off x="5787025" y="4495800"/>
            <a:ext cx="0" cy="1066800"/>
          </a:xfrm>
          <a:prstGeom prst="line">
            <a:avLst/>
          </a:prstGeom>
          <a:noFill/>
          <a:ln w="9525">
            <a:solidFill>
              <a:srgbClr val="A5002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57" name="Text Box 39"/>
          <p:cNvSpPr txBox="1">
            <a:spLocks noChangeArrowheads="1"/>
          </p:cNvSpPr>
          <p:nvPr/>
        </p:nvSpPr>
        <p:spPr bwMode="auto">
          <a:xfrm>
            <a:off x="7463425" y="6096000"/>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solidFill>
                  <a:srgbClr val="A50021"/>
                </a:solidFill>
                <a:latin typeface="隶书" panose="02010509060101010101" pitchFamily="49" charset="-122"/>
                <a:ea typeface="隶书" panose="02010509060101010101" pitchFamily="49" charset="-122"/>
              </a:rPr>
              <a:t>预测编码示意图</a:t>
            </a:r>
          </a:p>
        </p:txBody>
      </p:sp>
      <mc:AlternateContent xmlns:mc="http://schemas.openxmlformats.org/markup-compatibility/2006" xmlns:a14="http://schemas.microsoft.com/office/drawing/2010/main">
        <mc:Choice Requires="a14">
          <p:sp>
            <p:nvSpPr>
              <p:cNvPr id="5122" name="Object 43"/>
              <p:cNvSpPr txBox="1"/>
              <p:nvPr/>
            </p:nvSpPr>
            <p:spPr bwMode="auto">
              <a:xfrm>
                <a:off x="8605838" y="2057400"/>
                <a:ext cx="461962" cy="660400"/>
              </a:xfrm>
              <a:prstGeom prst="rect">
                <a:avLst/>
              </a:prstGeom>
              <a:solidFill>
                <a:srgbClr val="FFFF00"/>
              </a:solid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𝑓</m:t>
                              </m:r>
                            </m:e>
                          </m:acc>
                        </m:e>
                        <m:sub>
                          <m:r>
                            <a:rPr lang="zh-CN" altLang="en-US" i="1">
                              <a:solidFill>
                                <a:srgbClr val="000000"/>
                              </a:solidFill>
                              <a:latin typeface="Cambria Math" panose="02040503050406030204" pitchFamily="18" charset="0"/>
                            </a:rPr>
                            <m:t>𝑛</m:t>
                          </m:r>
                        </m:sub>
                      </m:sSub>
                    </m:oMath>
                  </m:oMathPara>
                </a14:m>
                <a:endParaRPr lang="zh-CN" altLang="en-US" dirty="0"/>
              </a:p>
            </p:txBody>
          </p:sp>
        </mc:Choice>
        <mc:Fallback xmlns="">
          <p:sp>
            <p:nvSpPr>
              <p:cNvPr id="5122" name="Object 43"/>
              <p:cNvSpPr txBox="1">
                <a:spLocks noRot="1" noChangeAspect="1" noMove="1" noResize="1" noEditPoints="1" noAdjustHandles="1" noChangeArrowheads="1" noChangeShapeType="1" noTextEdit="1"/>
              </p:cNvSpPr>
              <p:nvPr/>
            </p:nvSpPr>
            <p:spPr bwMode="auto">
              <a:xfrm>
                <a:off x="8605838" y="2057400"/>
                <a:ext cx="461962" cy="660400"/>
              </a:xfrm>
              <a:prstGeom prst="rect">
                <a:avLst/>
              </a:prstGeom>
              <a:blipFill rotWithShape="1">
                <a:blip r:embed="rId2"/>
                <a:stretch>
                  <a:fillRect l="-69"/>
                </a:stretch>
              </a:blipFill>
              <a:ln>
                <a:noFill/>
              </a:ln>
              <a:effectLst/>
            </p:spPr>
            <p:txBody>
              <a:bodyPr/>
              <a:lstStyle/>
              <a:p>
                <a:r>
                  <a:rPr lang="zh-CN" altLang="en-US">
                    <a:noFill/>
                  </a:rPr>
                  <a:t> </a:t>
                </a:r>
              </a:p>
            </p:txBody>
          </p:sp>
        </mc:Fallback>
      </mc:AlternateContent>
      <p:graphicFrame>
        <p:nvGraphicFramePr>
          <p:cNvPr id="5123" name="Object 44"/>
          <p:cNvGraphicFramePr>
            <a:graphicFrameLocks noChangeAspect="1"/>
          </p:cNvGraphicFramePr>
          <p:nvPr/>
        </p:nvGraphicFramePr>
        <p:xfrm>
          <a:off x="6701426" y="3733800"/>
          <a:ext cx="612775" cy="685800"/>
        </p:xfrm>
        <a:graphic>
          <a:graphicData uri="http://schemas.openxmlformats.org/presentationml/2006/ole">
            <mc:AlternateContent xmlns:mc="http://schemas.openxmlformats.org/markup-compatibility/2006">
              <mc:Choice xmlns:v="urn:schemas-microsoft-com:vml" Requires="v">
                <p:oleObj name="Equation" r:id="rId3" imgW="215900" imgH="228600" progId="Equation.3">
                  <p:embed/>
                </p:oleObj>
              </mc:Choice>
              <mc:Fallback>
                <p:oleObj name="Equation" r:id="rId3" imgW="215900" imgH="228600"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1426" y="3733800"/>
                        <a:ext cx="612775" cy="6858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5124" name="Object 45"/>
              <p:cNvSpPr txBox="1"/>
              <p:nvPr/>
            </p:nvSpPr>
            <p:spPr bwMode="auto">
              <a:xfrm>
                <a:off x="7005638" y="990600"/>
                <a:ext cx="461962" cy="593725"/>
              </a:xfrm>
              <a:prstGeom prst="rect">
                <a:avLst/>
              </a:prstGeom>
              <a:solidFill>
                <a:srgbClr val="FFFF00"/>
              </a:solid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𝑛</m:t>
                          </m:r>
                        </m:sub>
                      </m:sSub>
                    </m:oMath>
                  </m:oMathPara>
                </a14:m>
                <a:endParaRPr lang="zh-CN" altLang="en-US" dirty="0"/>
              </a:p>
            </p:txBody>
          </p:sp>
        </mc:Choice>
        <mc:Fallback xmlns="">
          <p:sp>
            <p:nvSpPr>
              <p:cNvPr id="5124" name="Object 45"/>
              <p:cNvSpPr txBox="1">
                <a:spLocks noRot="1" noChangeAspect="1" noMove="1" noResize="1" noEditPoints="1" noAdjustHandles="1" noChangeArrowheads="1" noChangeShapeType="1" noTextEdit="1"/>
              </p:cNvSpPr>
              <p:nvPr/>
            </p:nvSpPr>
            <p:spPr bwMode="auto">
              <a:xfrm>
                <a:off x="7005638" y="990600"/>
                <a:ext cx="461962" cy="593725"/>
              </a:xfrm>
              <a:prstGeom prst="rect">
                <a:avLst/>
              </a:prstGeom>
              <a:blipFill rotWithShape="1">
                <a:blip r:embed="rId5"/>
                <a:stretch>
                  <a:fillRect l="-69"/>
                </a:stretch>
              </a:blipFill>
              <a:ln>
                <a:noFill/>
              </a:ln>
              <a:effectLst/>
            </p:spPr>
            <p:txBody>
              <a:bodyPr/>
              <a:lstStyle/>
              <a:p>
                <a:r>
                  <a:rPr lang="zh-CN" altLang="en-US">
                    <a:noFill/>
                  </a:rPr>
                  <a:t> </a:t>
                </a:r>
              </a:p>
            </p:txBody>
          </p:sp>
        </mc:Fallback>
      </mc:AlternateContent>
      <p:graphicFrame>
        <p:nvGraphicFramePr>
          <p:cNvPr id="5125" name="Object 46"/>
          <p:cNvGraphicFramePr>
            <a:graphicFrameLocks noChangeAspect="1"/>
          </p:cNvGraphicFramePr>
          <p:nvPr/>
        </p:nvGraphicFramePr>
        <p:xfrm>
          <a:off x="8454026" y="4953000"/>
          <a:ext cx="561975" cy="660400"/>
        </p:xfrm>
        <a:graphic>
          <a:graphicData uri="http://schemas.openxmlformats.org/presentationml/2006/ole">
            <mc:AlternateContent xmlns:mc="http://schemas.openxmlformats.org/markup-compatibility/2006">
              <mc:Choice xmlns:v="urn:schemas-microsoft-com:vml" Requires="v">
                <p:oleObj name="Equation" r:id="rId6" imgW="215900" imgH="254000" progId="Equation.3">
                  <p:embed/>
                </p:oleObj>
              </mc:Choice>
              <mc:Fallback>
                <p:oleObj name="Equation" r:id="rId6" imgW="215900" imgH="254000" progId="Equation.3">
                  <p:embed/>
                  <p:pic>
                    <p:nvPicPr>
                      <p:cNvPr id="0" name="Object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4026" y="4953000"/>
                        <a:ext cx="561975" cy="6604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t>预测编码</a:t>
            </a:r>
          </a:p>
        </p:txBody>
      </p:sp>
      <mc:AlternateContent xmlns:mc="http://schemas.openxmlformats.org/markup-compatibility/2006" xmlns:a14="http://schemas.microsoft.com/office/drawing/2010/main">
        <mc:Choice Requires="a14">
          <p:sp>
            <p:nvSpPr>
              <p:cNvPr id="40" name="文本框 39"/>
              <p:cNvSpPr txBox="1"/>
              <p:nvPr/>
            </p:nvSpPr>
            <p:spPr>
              <a:xfrm>
                <a:off x="485710" y="1322222"/>
                <a:ext cx="3913730" cy="5341912"/>
              </a:xfrm>
              <a:prstGeom prst="rect">
                <a:avLst/>
              </a:prstGeom>
              <a:noFill/>
            </p:spPr>
            <p:txBody>
              <a:bodyPr wrap="square">
                <a:spAutoFit/>
              </a:bodyPr>
              <a:lstStyle/>
              <a:p>
                <a:r>
                  <a:rPr lang="zh-CN" altLang="en-US" sz="2000" b="0" i="0" dirty="0">
                    <a:effectLst/>
                    <a:latin typeface="微软雅黑" panose="020B0503020204020204" pitchFamily="34" charset="-122"/>
                    <a:ea typeface="微软雅黑" panose="020B0503020204020204" pitchFamily="34" charset="-122"/>
                  </a:rPr>
                  <a:t>像素的新信息被定义为</a:t>
                </a:r>
                <a:r>
                  <a:rPr lang="zh-CN" altLang="en-US" sz="2000" b="1" i="0" dirty="0">
                    <a:solidFill>
                      <a:srgbClr val="C00000"/>
                    </a:solidFill>
                    <a:effectLst/>
                    <a:latin typeface="微软雅黑" panose="020B0503020204020204" pitchFamily="34" charset="-122"/>
                    <a:ea typeface="微软雅黑" panose="020B0503020204020204" pitchFamily="34" charset="-122"/>
                  </a:rPr>
                  <a:t>实际值和预测值的差值</a:t>
                </a:r>
                <a:r>
                  <a:rPr lang="zh-CN" altLang="en-US" sz="2000" b="0" i="0" dirty="0">
                    <a:effectLst/>
                    <a:latin typeface="微软雅黑" panose="020B0503020204020204" pitchFamily="34" charset="-122"/>
                    <a:ea typeface="微软雅黑" panose="020B0503020204020204" pitchFamily="34" charset="-122"/>
                  </a:rPr>
                  <a:t>。</a:t>
                </a:r>
                <a:endParaRPr lang="en-US" altLang="zh-CN" sz="2000" b="0" i="0" dirty="0">
                  <a:effectLst/>
                  <a:latin typeface="微软雅黑" panose="020B0503020204020204" pitchFamily="34" charset="-122"/>
                  <a:ea typeface="微软雅黑" panose="020B0503020204020204" pitchFamily="34" charset="-122"/>
                </a:endParaRPr>
              </a:p>
              <a:p>
                <a:endParaRPr lang="en-US" altLang="zh-CN" sz="2000" b="0" i="0" dirty="0">
                  <a:effectLst/>
                  <a:latin typeface="微软雅黑" panose="020B0503020204020204" pitchFamily="34" charset="-122"/>
                  <a:ea typeface="微软雅黑" panose="020B0503020204020204" pitchFamily="34" charset="-122"/>
                </a:endParaRPr>
              </a:p>
              <a:p>
                <a:r>
                  <a:rPr lang="zh-CN" altLang="en-US" sz="2000" b="0" i="0" dirty="0">
                    <a:effectLst/>
                    <a:latin typeface="微软雅黑" panose="020B0503020204020204" pitchFamily="34" charset="-122"/>
                    <a:ea typeface="微软雅黑" panose="020B0503020204020204" pitchFamily="34" charset="-122"/>
                  </a:rPr>
                  <a:t>系统由编码器和解码器组成，每个都含有相同的预测器。</a:t>
                </a:r>
                <a:endParaRPr lang="en-US" altLang="zh-CN" sz="2000" b="0" i="0" dirty="0">
                  <a:effectLst/>
                  <a:latin typeface="微软雅黑" panose="020B0503020204020204" pitchFamily="34" charset="-122"/>
                  <a:ea typeface="微软雅黑" panose="020B0503020204020204" pitchFamily="34" charset="-122"/>
                </a:endParaRPr>
              </a:p>
              <a:p>
                <a:endParaRPr lang="en-US" altLang="zh-CN" sz="2000" b="0" i="0" dirty="0">
                  <a:effectLst/>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预测器：以过去某些输入为基础产生像素的预测值。预测器的输出被四舍五入成最接近的整数。表示为</a:t>
                </a:r>
                <a14:m>
                  <m:oMath xmlns:m="http://schemas.openxmlformats.org/officeDocument/2006/math">
                    <m:sSub>
                      <m:sSubPr>
                        <m:ctrlPr>
                          <a:rPr lang="zh-CN" altLang="en-US" sz="2000" i="1">
                            <a:solidFill>
                              <a:srgbClr val="000000"/>
                            </a:solidFill>
                            <a:latin typeface="Cambria Math" panose="02040503050406030204" pitchFamily="18" charset="0"/>
                          </a:rPr>
                        </m:ctrlPr>
                      </m:sSubPr>
                      <m:e>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𝑓</m:t>
                            </m:r>
                          </m:e>
                        </m:acc>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oMath>
                </a14:m>
                <a:r>
                  <a:rPr lang="en-US" altLang="zh-CN" sz="2000" b="0" i="0" dirty="0">
                    <a:effectLst/>
                    <a:latin typeface="微软雅黑" panose="020B0503020204020204" pitchFamily="34" charset="-122"/>
                    <a:ea typeface="微软雅黑" panose="020B0503020204020204" pitchFamily="34" charset="-122"/>
                  </a:rPr>
                  <a:t>m</a:t>
                </a:r>
                <a:r>
                  <a:rPr lang="zh-CN" altLang="en-US" sz="2000" b="0" i="0" dirty="0">
                    <a:effectLst/>
                    <a:latin typeface="微软雅黑" panose="020B0503020204020204" pitchFamily="34" charset="-122"/>
                    <a:ea typeface="微软雅黑" panose="020B0503020204020204" pitchFamily="34" charset="-122"/>
                  </a:rPr>
                  <a:t>个先前的像素进行线性组合以得到预测：</a:t>
                </a:r>
              </a:p>
              <a:p>
                <a:endParaRPr lang="en-US" altLang="zh-CN" sz="2000" b="0" i="0" dirty="0">
                  <a:effectLst/>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0" i="0" dirty="0">
                    <a:effectLst/>
                    <a:latin typeface="微软雅黑" panose="020B0503020204020204" pitchFamily="34" charset="-122"/>
                    <a:ea typeface="微软雅黑" panose="020B0503020204020204" pitchFamily="34" charset="-122"/>
                  </a:rPr>
                  <a:t>最简单的一维线性预测编码是一阶（</a:t>
                </a:r>
                <a:r>
                  <a:rPr lang="en-US" altLang="zh-CN" sz="2000" b="0" i="0" dirty="0">
                    <a:effectLst/>
                    <a:latin typeface="微软雅黑" panose="020B0503020204020204" pitchFamily="34" charset="-122"/>
                    <a:ea typeface="微软雅黑" panose="020B0503020204020204" pitchFamily="34" charset="-122"/>
                  </a:rPr>
                  <a:t>m=1</a:t>
                </a:r>
                <a:r>
                  <a:rPr lang="zh-CN" altLang="en-US" sz="2000" b="0" i="0" dirty="0">
                    <a:effectLst/>
                    <a:latin typeface="微软雅黑" panose="020B0503020204020204" pitchFamily="34" charset="-122"/>
                    <a:ea typeface="微软雅黑" panose="020B0503020204020204" pitchFamily="34" charset="-122"/>
                  </a:rPr>
                  <a:t>）</a:t>
                </a:r>
                <a:endParaRPr lang="en-US" altLang="zh-CN" sz="2000" b="0" i="0" dirty="0">
                  <a:effectLst/>
                  <a:latin typeface="微软雅黑" panose="020B0503020204020204" pitchFamily="34" charset="-122"/>
                  <a:ea typeface="微软雅黑" panose="020B0503020204020204" pitchFamily="34" charset="-122"/>
                </a:endParaRPr>
              </a:p>
              <a:p>
                <a:r>
                  <a:rPr lang="zh-CN" altLang="en-US" sz="2000" b="0" i="0" dirty="0">
                    <a:effectLst/>
                    <a:latin typeface="微软雅黑" panose="020B0503020204020204" pitchFamily="34" charset="-122"/>
                    <a:ea typeface="微软雅黑" panose="020B0503020204020204" pitchFamily="34" charset="-122"/>
                  </a:rPr>
                  <a:t> </a:t>
                </a:r>
                <a:endParaRPr lang="en-US" altLang="zh-CN" sz="2000" b="0" i="0" dirty="0">
                  <a:effectLst/>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485710" y="1322222"/>
                <a:ext cx="3913730" cy="5341912"/>
              </a:xfrm>
              <a:prstGeom prst="rect">
                <a:avLst/>
              </a:prstGeom>
              <a:blipFill rotWithShape="1">
                <a:blip r:embed="rId8"/>
                <a:stretch>
                  <a:fillRect l="-15" t="-3" r="4" b="8"/>
                </a:stretch>
              </a:blipFill>
            </p:spPr>
            <p:txBody>
              <a:bodyPr/>
              <a:lstStyle/>
              <a:p>
                <a:r>
                  <a:rPr lang="zh-CN" altLang="en-US">
                    <a:noFill/>
                  </a:rPr>
                  <a:t> </a:t>
                </a:r>
              </a:p>
            </p:txBody>
          </p:sp>
        </mc:Fallback>
      </mc:AlternateContent>
      <p:sp>
        <p:nvSpPr>
          <p:cNvPr id="70" name="object 14"/>
          <p:cNvSpPr txBox="1"/>
          <p:nvPr/>
        </p:nvSpPr>
        <p:spPr>
          <a:xfrm>
            <a:off x="2855048" y="5001077"/>
            <a:ext cx="513536" cy="217047"/>
          </a:xfrm>
          <a:prstGeom prst="rect">
            <a:avLst/>
          </a:prstGeom>
        </p:spPr>
        <p:txBody>
          <a:bodyPr vert="horz" wrap="square" lIns="0" tIns="0" rIns="0" bIns="0" rtlCol="0">
            <a:spAutoFit/>
          </a:bodyPr>
          <a:lstStyle/>
          <a:p>
            <a:pPr marL="8255">
              <a:tabLst>
                <a:tab pos="194945" algn="l"/>
              </a:tabLst>
            </a:pPr>
            <a:r>
              <a:rPr sz="835" i="1" dirty="0">
                <a:latin typeface="Times New Roman" panose="02020603050405020304"/>
                <a:cs typeface="Times New Roman" panose="02020603050405020304"/>
              </a:rPr>
              <a:t>i	n</a:t>
            </a:r>
            <a:r>
              <a:rPr sz="835" i="1" spc="6" dirty="0">
                <a:latin typeface="Times New Roman" panose="02020603050405020304"/>
                <a:cs typeface="Times New Roman" panose="02020603050405020304"/>
              </a:rPr>
              <a:t> </a:t>
            </a:r>
            <a:r>
              <a:rPr sz="835" dirty="0">
                <a:latin typeface="Symbol" panose="05050102010706020507"/>
                <a:cs typeface="Symbol" panose="05050102010706020507"/>
              </a:rPr>
              <a:t></a:t>
            </a:r>
            <a:r>
              <a:rPr sz="835" spc="-16" dirty="0">
                <a:latin typeface="Times New Roman" panose="02020603050405020304"/>
                <a:cs typeface="Times New Roman" panose="02020603050405020304"/>
              </a:rPr>
              <a:t> </a:t>
            </a:r>
            <a:r>
              <a:rPr sz="835" i="1" dirty="0">
                <a:latin typeface="Times New Roman" panose="02020603050405020304"/>
                <a:cs typeface="Times New Roman" panose="02020603050405020304"/>
              </a:rPr>
              <a:t>i </a:t>
            </a:r>
            <a:r>
              <a:rPr sz="835" i="1" spc="-51" dirty="0">
                <a:latin typeface="Times New Roman" panose="02020603050405020304"/>
                <a:cs typeface="Times New Roman" panose="02020603050405020304"/>
              </a:rPr>
              <a:t> </a:t>
            </a:r>
            <a:r>
              <a:rPr sz="2115" spc="10" baseline="-5000" dirty="0">
                <a:latin typeface="Symbol" panose="05050102010706020507"/>
                <a:cs typeface="Symbol" panose="05050102010706020507"/>
              </a:rPr>
              <a:t></a:t>
            </a:r>
            <a:endParaRPr sz="2115" baseline="-5000">
              <a:latin typeface="Symbol" panose="05050102010706020507"/>
              <a:cs typeface="Symbol" panose="05050102010706020507"/>
            </a:endParaRPr>
          </a:p>
        </p:txBody>
      </p:sp>
      <p:sp>
        <p:nvSpPr>
          <p:cNvPr id="71" name="object 15"/>
          <p:cNvSpPr txBox="1"/>
          <p:nvPr/>
        </p:nvSpPr>
        <p:spPr>
          <a:xfrm>
            <a:off x="3282213" y="5116889"/>
            <a:ext cx="86336" cy="217111"/>
          </a:xfrm>
          <a:prstGeom prst="rect">
            <a:avLst/>
          </a:prstGeom>
        </p:spPr>
        <p:txBody>
          <a:bodyPr vert="horz" wrap="square" lIns="0" tIns="0" rIns="0" bIns="0" rtlCol="0">
            <a:spAutoFit/>
          </a:bodyPr>
          <a:lstStyle/>
          <a:p>
            <a:pPr marL="8255"/>
            <a:r>
              <a:rPr sz="1410" spc="6" dirty="0">
                <a:latin typeface="Symbol" panose="05050102010706020507"/>
                <a:cs typeface="Symbol" panose="05050102010706020507"/>
              </a:rPr>
              <a:t></a:t>
            </a:r>
            <a:endParaRPr sz="1410" dirty="0">
              <a:latin typeface="Symbol" panose="05050102010706020507"/>
              <a:cs typeface="Symbol" panose="05050102010706020507"/>
            </a:endParaRPr>
          </a:p>
        </p:txBody>
      </p:sp>
      <p:sp>
        <p:nvSpPr>
          <p:cNvPr id="72" name="object 16"/>
          <p:cNvSpPr txBox="1"/>
          <p:nvPr/>
        </p:nvSpPr>
        <p:spPr>
          <a:xfrm>
            <a:off x="3282213" y="4826603"/>
            <a:ext cx="86336" cy="217111"/>
          </a:xfrm>
          <a:prstGeom prst="rect">
            <a:avLst/>
          </a:prstGeom>
        </p:spPr>
        <p:txBody>
          <a:bodyPr vert="horz" wrap="square" lIns="0" tIns="0" rIns="0" bIns="0" rtlCol="0">
            <a:spAutoFit/>
          </a:bodyPr>
          <a:lstStyle/>
          <a:p>
            <a:pPr marL="8255"/>
            <a:r>
              <a:rPr sz="1410" spc="6" dirty="0">
                <a:latin typeface="Symbol" panose="05050102010706020507"/>
                <a:cs typeface="Symbol" panose="05050102010706020507"/>
              </a:rPr>
              <a:t></a:t>
            </a:r>
            <a:endParaRPr sz="1410">
              <a:latin typeface="Symbol" panose="05050102010706020507"/>
              <a:cs typeface="Symbol" panose="05050102010706020507"/>
            </a:endParaRPr>
          </a:p>
        </p:txBody>
      </p:sp>
      <p:sp>
        <p:nvSpPr>
          <p:cNvPr id="73" name="object 17"/>
          <p:cNvSpPr txBox="1"/>
          <p:nvPr/>
        </p:nvSpPr>
        <p:spPr>
          <a:xfrm>
            <a:off x="2338556" y="4907877"/>
            <a:ext cx="309099" cy="330540"/>
          </a:xfrm>
          <a:prstGeom prst="rect">
            <a:avLst/>
          </a:prstGeom>
        </p:spPr>
        <p:txBody>
          <a:bodyPr vert="horz" wrap="square" lIns="0" tIns="0" rIns="0" bIns="0" rtlCol="0">
            <a:spAutoFit/>
          </a:bodyPr>
          <a:lstStyle/>
          <a:p>
            <a:pPr marL="8255"/>
            <a:r>
              <a:rPr sz="2115" spc="10" baseline="-6000" dirty="0">
                <a:latin typeface="Symbol" panose="05050102010706020507"/>
                <a:cs typeface="Symbol" panose="05050102010706020507"/>
              </a:rPr>
              <a:t></a:t>
            </a:r>
            <a:r>
              <a:rPr sz="2115" spc="-197" baseline="-6000" dirty="0">
                <a:latin typeface="Times New Roman" panose="02020603050405020304"/>
                <a:cs typeface="Times New Roman" panose="02020603050405020304"/>
              </a:rPr>
              <a:t> </a:t>
            </a:r>
            <a:r>
              <a:rPr sz="2150" dirty="0">
                <a:latin typeface="Symbol" panose="05050102010706020507"/>
                <a:cs typeface="Symbol" panose="05050102010706020507"/>
              </a:rPr>
              <a:t></a:t>
            </a:r>
            <a:endParaRPr sz="2150">
              <a:latin typeface="Symbol" panose="05050102010706020507"/>
              <a:cs typeface="Symbol" panose="05050102010706020507"/>
            </a:endParaRPr>
          </a:p>
        </p:txBody>
      </p:sp>
      <p:sp>
        <p:nvSpPr>
          <p:cNvPr id="74" name="object 18"/>
          <p:cNvSpPr txBox="1"/>
          <p:nvPr/>
        </p:nvSpPr>
        <p:spPr>
          <a:xfrm>
            <a:off x="2338556" y="5116871"/>
            <a:ext cx="328646" cy="217111"/>
          </a:xfrm>
          <a:prstGeom prst="rect">
            <a:avLst/>
          </a:prstGeom>
        </p:spPr>
        <p:txBody>
          <a:bodyPr vert="horz" wrap="square" lIns="0" tIns="0" rIns="0" bIns="0" rtlCol="0">
            <a:spAutoFit/>
          </a:bodyPr>
          <a:lstStyle/>
          <a:p>
            <a:pPr marL="8255"/>
            <a:r>
              <a:rPr sz="1410" spc="6" dirty="0">
                <a:latin typeface="Symbol" panose="05050102010706020507"/>
                <a:cs typeface="Symbol" panose="05050102010706020507"/>
              </a:rPr>
              <a:t></a:t>
            </a:r>
            <a:r>
              <a:rPr sz="1410" spc="173" dirty="0">
                <a:latin typeface="Times New Roman" panose="02020603050405020304"/>
                <a:cs typeface="Times New Roman" panose="02020603050405020304"/>
              </a:rPr>
              <a:t> </a:t>
            </a:r>
            <a:r>
              <a:rPr sz="1250" i="1" baseline="2000" dirty="0">
                <a:latin typeface="Times New Roman" panose="02020603050405020304"/>
                <a:cs typeface="Times New Roman" panose="02020603050405020304"/>
              </a:rPr>
              <a:t>i</a:t>
            </a:r>
            <a:r>
              <a:rPr sz="1250" i="1" spc="-57" baseline="2000" dirty="0">
                <a:latin typeface="Times New Roman" panose="02020603050405020304"/>
                <a:cs typeface="Times New Roman" panose="02020603050405020304"/>
              </a:rPr>
              <a:t> </a:t>
            </a:r>
            <a:r>
              <a:rPr sz="1250" baseline="2000" dirty="0">
                <a:latin typeface="Symbol" panose="05050102010706020507"/>
                <a:cs typeface="Symbol" panose="05050102010706020507"/>
              </a:rPr>
              <a:t></a:t>
            </a:r>
            <a:r>
              <a:rPr sz="1250" spc="-168" baseline="2000" dirty="0">
                <a:latin typeface="Times New Roman" panose="02020603050405020304"/>
                <a:cs typeface="Times New Roman" panose="02020603050405020304"/>
              </a:rPr>
              <a:t> </a:t>
            </a:r>
            <a:r>
              <a:rPr sz="1250" baseline="2000" dirty="0">
                <a:latin typeface="Times New Roman" panose="02020603050405020304"/>
                <a:cs typeface="Times New Roman" panose="02020603050405020304"/>
              </a:rPr>
              <a:t>1</a:t>
            </a:r>
            <a:endParaRPr sz="1250" baseline="2000">
              <a:latin typeface="Times New Roman" panose="02020603050405020304"/>
              <a:cs typeface="Times New Roman" panose="02020603050405020304"/>
            </a:endParaRPr>
          </a:p>
        </p:txBody>
      </p:sp>
      <p:sp>
        <p:nvSpPr>
          <p:cNvPr id="75" name="object 19"/>
          <p:cNvSpPr txBox="1"/>
          <p:nvPr/>
        </p:nvSpPr>
        <p:spPr>
          <a:xfrm>
            <a:off x="2338556" y="4826585"/>
            <a:ext cx="86336" cy="217111"/>
          </a:xfrm>
          <a:prstGeom prst="rect">
            <a:avLst/>
          </a:prstGeom>
        </p:spPr>
        <p:txBody>
          <a:bodyPr vert="horz" wrap="square" lIns="0" tIns="0" rIns="0" bIns="0" rtlCol="0">
            <a:spAutoFit/>
          </a:bodyPr>
          <a:lstStyle/>
          <a:p>
            <a:pPr marL="8255"/>
            <a:r>
              <a:rPr sz="1410" spc="6" dirty="0">
                <a:latin typeface="Symbol" panose="05050102010706020507"/>
                <a:cs typeface="Symbol" panose="05050102010706020507"/>
              </a:rPr>
              <a:t></a:t>
            </a:r>
            <a:endParaRPr sz="1410">
              <a:latin typeface="Symbol" panose="05050102010706020507"/>
              <a:cs typeface="Symbol" panose="05050102010706020507"/>
            </a:endParaRPr>
          </a:p>
        </p:txBody>
      </p:sp>
      <mc:AlternateContent xmlns:mc="http://schemas.openxmlformats.org/markup-compatibility/2006" xmlns:a14="http://schemas.microsoft.com/office/drawing/2010/main">
        <mc:Choice Requires="a14">
          <p:sp>
            <p:nvSpPr>
              <p:cNvPr id="76" name="object 20"/>
              <p:cNvSpPr txBox="1"/>
              <p:nvPr/>
            </p:nvSpPr>
            <p:spPr>
              <a:xfrm>
                <a:off x="1230672" y="4838738"/>
                <a:ext cx="935848" cy="205184"/>
              </a:xfrm>
              <a:prstGeom prst="rect">
                <a:avLst/>
              </a:prstGeom>
            </p:spPr>
            <p:txBody>
              <a:bodyPr vert="horz" wrap="square" lIns="0" tIns="0" rIns="0" bIns="0" rtlCol="0">
                <a:spAutoFit/>
              </a:bodyPr>
              <a:lstStyle/>
              <a:p>
                <a:pPr marL="8255">
                  <a:lnSpc>
                    <a:spcPts val="1555"/>
                  </a:lnSpc>
                  <a:tabLst>
                    <a:tab pos="299720" algn="l"/>
                    <a:tab pos="492125" algn="l"/>
                  </a:tabLst>
                </a:pPr>
                <a14:m>
                  <m:oMath xmlns:m="http://schemas.openxmlformats.org/officeDocument/2006/math">
                    <m:sSub>
                      <m:sSubPr>
                        <m:ctrlPr>
                          <a:rPr lang="zh-CN" altLang="en-US" sz="1600" i="1" smtClean="0">
                            <a:solidFill>
                              <a:srgbClr val="000000"/>
                            </a:solidFill>
                            <a:latin typeface="Cambria Math" panose="02040503050406030204" pitchFamily="18" charset="0"/>
                          </a:rPr>
                        </m:ctrlPr>
                      </m:sSubPr>
                      <m:e>
                        <m:acc>
                          <m:accPr>
                            <m:chr m:val="̂"/>
                            <m:ctrlPr>
                              <a:rPr lang="zh-CN" altLang="en-US" sz="1600" i="1">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𝑓</m:t>
                            </m:r>
                          </m:e>
                        </m:acc>
                      </m:e>
                      <m:sub>
                        <m:r>
                          <a:rPr lang="zh-CN" altLang="en-US" sz="1600" i="1">
                            <a:solidFill>
                              <a:srgbClr val="000000"/>
                            </a:solidFill>
                            <a:latin typeface="Cambria Math" panose="02040503050406030204" pitchFamily="18" charset="0"/>
                          </a:rPr>
                          <m:t>𝑛</m:t>
                        </m:r>
                      </m:sub>
                    </m:sSub>
                    <m:r>
                      <a:rPr lang="zh-CN" altLang="en-US" sz="1600" i="1">
                        <a:solidFill>
                          <a:srgbClr val="000000"/>
                        </a:solidFill>
                        <a:latin typeface="Cambria Math" panose="02040503050406030204" pitchFamily="18" charset="0"/>
                      </a:rPr>
                      <m:t> </m:t>
                    </m:r>
                  </m:oMath>
                </a14:m>
                <a:r>
                  <a:rPr sz="1410" spc="10" dirty="0">
                    <a:latin typeface="Symbol" panose="05050102010706020507"/>
                    <a:cs typeface="Symbol" panose="05050102010706020507"/>
                  </a:rPr>
                  <a:t></a:t>
                </a:r>
                <a:r>
                  <a:rPr sz="1410" spc="10" dirty="0">
                    <a:latin typeface="Times New Roman" panose="02020603050405020304"/>
                    <a:cs typeface="Times New Roman" panose="02020603050405020304"/>
                  </a:rPr>
                  <a:t>	</a:t>
                </a:r>
                <a:r>
                  <a:rPr sz="1410" i="1" spc="10" dirty="0">
                    <a:latin typeface="Times New Roman" panose="02020603050405020304"/>
                    <a:cs typeface="Times New Roman" panose="02020603050405020304"/>
                  </a:rPr>
                  <a:t>round</a:t>
                </a:r>
                <a:endParaRPr sz="1410" dirty="0">
                  <a:latin typeface="Times New Roman" panose="02020603050405020304"/>
                  <a:cs typeface="Times New Roman" panose="02020603050405020304"/>
                </a:endParaRPr>
              </a:p>
            </p:txBody>
          </p:sp>
        </mc:Choice>
        <mc:Fallback xmlns="">
          <p:sp>
            <p:nvSpPr>
              <p:cNvPr id="76" name="object 20"/>
              <p:cNvSpPr txBox="1">
                <a:spLocks noRot="1" noChangeAspect="1" noMove="1" noResize="1" noEditPoints="1" noAdjustHandles="1" noChangeArrowheads="1" noChangeShapeType="1" noTextEdit="1"/>
              </p:cNvSpPr>
              <p:nvPr/>
            </p:nvSpPr>
            <p:spPr>
              <a:xfrm>
                <a:off x="1230672" y="4838738"/>
                <a:ext cx="935848" cy="205184"/>
              </a:xfrm>
              <a:prstGeom prst="rect">
                <a:avLst/>
              </a:prstGeom>
              <a:blipFill rotWithShape="1">
                <a:blip r:embed="rId9"/>
                <a:stretch>
                  <a:fillRect l="-4" t="-10231" r="57" b="57"/>
                </a:stretch>
              </a:blipFill>
            </p:spPr>
            <p:txBody>
              <a:bodyPr/>
              <a:lstStyle/>
              <a:p>
                <a:r>
                  <a:rPr lang="zh-CN" altLang="en-US">
                    <a:noFill/>
                  </a:rPr>
                  <a:t> </a:t>
                </a:r>
              </a:p>
            </p:txBody>
          </p:sp>
        </mc:Fallback>
      </mc:AlternateContent>
      <p:sp>
        <p:nvSpPr>
          <p:cNvPr id="78" name="object 22"/>
          <p:cNvSpPr txBox="1"/>
          <p:nvPr/>
        </p:nvSpPr>
        <p:spPr>
          <a:xfrm>
            <a:off x="2516392" y="4819685"/>
            <a:ext cx="93259" cy="128368"/>
          </a:xfrm>
          <a:prstGeom prst="rect">
            <a:avLst/>
          </a:prstGeom>
        </p:spPr>
        <p:txBody>
          <a:bodyPr vert="horz" wrap="square" lIns="0" tIns="0" rIns="0" bIns="0" rtlCol="0">
            <a:spAutoFit/>
          </a:bodyPr>
          <a:lstStyle/>
          <a:p>
            <a:pPr marL="8255"/>
            <a:r>
              <a:rPr sz="835" i="1" dirty="0">
                <a:latin typeface="Times New Roman" panose="02020603050405020304"/>
                <a:cs typeface="Times New Roman" panose="02020603050405020304"/>
              </a:rPr>
              <a:t>m</a:t>
            </a:r>
            <a:endParaRPr sz="835">
              <a:latin typeface="Times New Roman" panose="02020603050405020304"/>
              <a:cs typeface="Times New Roman" panose="02020603050405020304"/>
            </a:endParaRPr>
          </a:p>
        </p:txBody>
      </p:sp>
      <p:sp>
        <p:nvSpPr>
          <p:cNvPr id="79" name="object 23"/>
          <p:cNvSpPr txBox="1"/>
          <p:nvPr/>
        </p:nvSpPr>
        <p:spPr>
          <a:xfrm>
            <a:off x="1366976" y="5052797"/>
            <a:ext cx="69639" cy="128368"/>
          </a:xfrm>
          <a:prstGeom prst="rect">
            <a:avLst/>
          </a:prstGeom>
        </p:spPr>
        <p:txBody>
          <a:bodyPr vert="horz" wrap="square" lIns="0" tIns="0" rIns="0" bIns="0" rtlCol="0">
            <a:spAutoFit/>
          </a:bodyPr>
          <a:lstStyle/>
          <a:p>
            <a:pPr marL="8255"/>
            <a:r>
              <a:rPr sz="835" i="1" dirty="0">
                <a:latin typeface="Times New Roman" panose="02020603050405020304"/>
                <a:cs typeface="Times New Roman" panose="02020603050405020304"/>
              </a:rPr>
              <a:t>n</a:t>
            </a:r>
            <a:endParaRPr sz="835">
              <a:latin typeface="Times New Roman" panose="02020603050405020304"/>
              <a:cs typeface="Times New Roman" panose="02020603050405020304"/>
            </a:endParaRPr>
          </a:p>
        </p:txBody>
      </p:sp>
      <p:sp>
        <p:nvSpPr>
          <p:cNvPr id="80" name="object 24"/>
          <p:cNvSpPr txBox="1"/>
          <p:nvPr/>
        </p:nvSpPr>
        <p:spPr>
          <a:xfrm>
            <a:off x="2732904" y="4943403"/>
            <a:ext cx="292402" cy="217111"/>
          </a:xfrm>
          <a:prstGeom prst="rect">
            <a:avLst/>
          </a:prstGeom>
        </p:spPr>
        <p:txBody>
          <a:bodyPr vert="horz" wrap="square" lIns="0" tIns="0" rIns="0" bIns="0" rtlCol="0">
            <a:spAutoFit/>
          </a:bodyPr>
          <a:lstStyle/>
          <a:p>
            <a:pPr marL="8255">
              <a:tabLst>
                <a:tab pos="233045" algn="l"/>
              </a:tabLst>
            </a:pPr>
            <a:r>
              <a:rPr sz="1410" i="1" spc="10" dirty="0">
                <a:latin typeface="Times New Roman" panose="02020603050405020304"/>
                <a:cs typeface="Times New Roman" panose="02020603050405020304"/>
              </a:rPr>
              <a:t>a	</a:t>
            </a:r>
            <a:r>
              <a:rPr sz="1410" i="1" spc="3" dirty="0">
                <a:latin typeface="Times New Roman" panose="02020603050405020304"/>
                <a:cs typeface="Times New Roman" panose="02020603050405020304"/>
              </a:rPr>
              <a:t>f</a:t>
            </a:r>
            <a:endParaRPr sz="1410">
              <a:latin typeface="Times New Roman" panose="02020603050405020304"/>
              <a:cs typeface="Times New Roman" panose="02020603050405020304"/>
            </a:endParaRPr>
          </a:p>
        </p:txBody>
      </p:sp>
      <mc:AlternateContent xmlns:mc="http://schemas.openxmlformats.org/markup-compatibility/2006" xmlns:a14="http://schemas.microsoft.com/office/drawing/2010/main">
        <mc:Choice Requires="a14">
          <p:sp>
            <p:nvSpPr>
              <p:cNvPr id="81" name="object 25"/>
              <p:cNvSpPr txBox="1"/>
              <p:nvPr/>
            </p:nvSpPr>
            <p:spPr>
              <a:xfrm>
                <a:off x="1135229" y="6217102"/>
                <a:ext cx="2309892" cy="300980"/>
              </a:xfrm>
              <a:prstGeom prst="rect">
                <a:avLst/>
              </a:prstGeom>
            </p:spPr>
            <p:txBody>
              <a:bodyPr vert="horz" wrap="square" lIns="0" tIns="0" rIns="0" bIns="0" rtlCol="0">
                <a:spAutoFit/>
              </a:bodyPr>
              <a:lstStyle/>
              <a:p>
                <a:pPr marL="8255">
                  <a:tabLst>
                    <a:tab pos="299720" algn="l"/>
                    <a:tab pos="492125" algn="l"/>
                    <a:tab pos="1101090" algn="l"/>
                    <a:tab pos="1419225" algn="l"/>
                  </a:tabLst>
                </a:pPr>
                <a14:m>
                  <m:oMath xmlns:m="http://schemas.openxmlformats.org/officeDocument/2006/math">
                    <m:sSub>
                      <m:sSubPr>
                        <m:ctrlPr>
                          <a:rPr lang="zh-CN" altLang="en-US" sz="1600" i="1" smtClean="0">
                            <a:solidFill>
                              <a:srgbClr val="000000"/>
                            </a:solidFill>
                            <a:latin typeface="Cambria Math" panose="02040503050406030204" pitchFamily="18" charset="0"/>
                          </a:rPr>
                        </m:ctrlPr>
                      </m:sSubPr>
                      <m:e>
                        <m:acc>
                          <m:accPr>
                            <m:chr m:val="̂"/>
                            <m:ctrlPr>
                              <a:rPr lang="zh-CN" altLang="en-US" sz="1600" i="1">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𝑓</m:t>
                            </m:r>
                          </m:e>
                        </m:acc>
                      </m:e>
                      <m:sub>
                        <m:r>
                          <a:rPr lang="zh-CN" altLang="en-US" sz="1600" i="1">
                            <a:solidFill>
                              <a:srgbClr val="000000"/>
                            </a:solidFill>
                            <a:latin typeface="Cambria Math" panose="02040503050406030204" pitchFamily="18" charset="0"/>
                          </a:rPr>
                          <m:t>𝑛</m:t>
                        </m:r>
                      </m:sub>
                    </m:sSub>
                    <m:r>
                      <a:rPr lang="zh-CN" altLang="en-US" sz="1600" i="1">
                        <a:solidFill>
                          <a:srgbClr val="000000"/>
                        </a:solidFill>
                        <a:latin typeface="Cambria Math" panose="02040503050406030204" pitchFamily="18" charset="0"/>
                      </a:rPr>
                      <m:t> </m:t>
                    </m:r>
                  </m:oMath>
                </a14:m>
                <a:r>
                  <a:rPr sz="1410" spc="10" dirty="0">
                    <a:latin typeface="Symbol" panose="05050102010706020507"/>
                    <a:cs typeface="Symbol" panose="05050102010706020507"/>
                  </a:rPr>
                  <a:t></a:t>
                </a:r>
                <a:r>
                  <a:rPr sz="1410" spc="10" dirty="0">
                    <a:latin typeface="Times New Roman" panose="02020603050405020304"/>
                    <a:cs typeface="Times New Roman" panose="02020603050405020304"/>
                  </a:rPr>
                  <a:t>	</a:t>
                </a:r>
                <a:r>
                  <a:rPr sz="1410" i="1" spc="10" dirty="0">
                    <a:latin typeface="Times New Roman" panose="02020603050405020304"/>
                    <a:cs typeface="Times New Roman" panose="02020603050405020304"/>
                  </a:rPr>
                  <a:t>round	</a:t>
                </a:r>
                <a:r>
                  <a:rPr sz="1955" spc="-115" dirty="0">
                    <a:latin typeface="Symbol" panose="05050102010706020507"/>
                    <a:cs typeface="Symbol" panose="05050102010706020507"/>
                  </a:rPr>
                  <a:t></a:t>
                </a:r>
                <a:r>
                  <a:rPr sz="1410" i="1" spc="6" dirty="0">
                    <a:latin typeface="Times New Roman" panose="02020603050405020304"/>
                    <a:cs typeface="Times New Roman" panose="02020603050405020304"/>
                  </a:rPr>
                  <a:t>af</a:t>
                </a:r>
                <a:r>
                  <a:rPr sz="1410" i="1" dirty="0">
                    <a:latin typeface="Times New Roman" panose="02020603050405020304"/>
                    <a:cs typeface="Times New Roman" panose="02020603050405020304"/>
                  </a:rPr>
                  <a:t>	</a:t>
                </a:r>
                <a:r>
                  <a:rPr sz="1890" spc="61" dirty="0">
                    <a:latin typeface="Symbol" panose="05050102010706020507"/>
                    <a:cs typeface="Symbol" panose="05050102010706020507"/>
                  </a:rPr>
                  <a:t></a:t>
                </a:r>
                <a:r>
                  <a:rPr sz="1410" i="1" spc="10" dirty="0">
                    <a:latin typeface="Times New Roman" panose="02020603050405020304"/>
                    <a:cs typeface="Times New Roman" panose="02020603050405020304"/>
                  </a:rPr>
                  <a:t>x</a:t>
                </a:r>
                <a:r>
                  <a:rPr sz="1410" i="1" spc="-112" dirty="0">
                    <a:latin typeface="Times New Roman" panose="02020603050405020304"/>
                    <a:cs typeface="Times New Roman" panose="02020603050405020304"/>
                  </a:rPr>
                  <a:t> </a:t>
                </a:r>
                <a:r>
                  <a:rPr sz="1410" spc="3" dirty="0">
                    <a:latin typeface="Times New Roman" panose="02020603050405020304"/>
                    <a:cs typeface="Times New Roman" panose="02020603050405020304"/>
                  </a:rPr>
                  <a:t>,</a:t>
                </a:r>
                <a:r>
                  <a:rPr sz="1410" dirty="0">
                    <a:latin typeface="Times New Roman" panose="02020603050405020304"/>
                    <a:cs typeface="Times New Roman" panose="02020603050405020304"/>
                  </a:rPr>
                  <a:t> </a:t>
                </a:r>
                <a:r>
                  <a:rPr sz="1410" spc="-157" dirty="0">
                    <a:latin typeface="Times New Roman" panose="02020603050405020304"/>
                    <a:cs typeface="Times New Roman" panose="02020603050405020304"/>
                  </a:rPr>
                  <a:t> </a:t>
                </a:r>
                <a:r>
                  <a:rPr sz="1410" i="1" spc="10" dirty="0">
                    <a:latin typeface="Times New Roman" panose="02020603050405020304"/>
                    <a:cs typeface="Times New Roman" panose="02020603050405020304"/>
                  </a:rPr>
                  <a:t>y</a:t>
                </a:r>
                <a:r>
                  <a:rPr sz="1410" i="1" dirty="0">
                    <a:latin typeface="Times New Roman" panose="02020603050405020304"/>
                    <a:cs typeface="Times New Roman" panose="02020603050405020304"/>
                  </a:rPr>
                  <a:t> </a:t>
                </a:r>
                <a:r>
                  <a:rPr sz="1410" i="1" spc="-99" dirty="0">
                    <a:latin typeface="Times New Roman" panose="02020603050405020304"/>
                    <a:cs typeface="Times New Roman" panose="02020603050405020304"/>
                  </a:rPr>
                  <a:t> </a:t>
                </a:r>
                <a:r>
                  <a:rPr sz="1410" spc="10" dirty="0">
                    <a:latin typeface="Symbol" panose="05050102010706020507"/>
                    <a:cs typeface="Symbol" panose="05050102010706020507"/>
                  </a:rPr>
                  <a:t></a:t>
                </a:r>
                <a:r>
                  <a:rPr sz="1410" spc="42" dirty="0">
                    <a:latin typeface="Times New Roman" panose="02020603050405020304"/>
                    <a:cs typeface="Times New Roman" panose="02020603050405020304"/>
                  </a:rPr>
                  <a:t> </a:t>
                </a:r>
                <a:r>
                  <a:rPr sz="1410" spc="10" dirty="0">
                    <a:latin typeface="Times New Roman" panose="02020603050405020304"/>
                    <a:cs typeface="Times New Roman" panose="02020603050405020304"/>
                  </a:rPr>
                  <a:t>1</a:t>
                </a:r>
                <a:r>
                  <a:rPr sz="1410" spc="-192" dirty="0">
                    <a:latin typeface="Times New Roman" panose="02020603050405020304"/>
                    <a:cs typeface="Times New Roman" panose="02020603050405020304"/>
                  </a:rPr>
                  <a:t> </a:t>
                </a:r>
                <a:r>
                  <a:rPr sz="1890" spc="-112" dirty="0">
                    <a:latin typeface="Symbol" panose="05050102010706020507"/>
                    <a:cs typeface="Symbol" panose="05050102010706020507"/>
                  </a:rPr>
                  <a:t></a:t>
                </a:r>
                <a:r>
                  <a:rPr sz="1955" spc="-16" dirty="0">
                    <a:latin typeface="Symbol" panose="05050102010706020507"/>
                    <a:cs typeface="Symbol" panose="05050102010706020507"/>
                  </a:rPr>
                  <a:t></a:t>
                </a:r>
                <a:endParaRPr sz="1955" dirty="0">
                  <a:latin typeface="Symbol" panose="05050102010706020507"/>
                  <a:cs typeface="Symbol" panose="05050102010706020507"/>
                </a:endParaRPr>
              </a:p>
            </p:txBody>
          </p:sp>
        </mc:Choice>
        <mc:Fallback xmlns="">
          <p:sp>
            <p:nvSpPr>
              <p:cNvPr id="81" name="object 25"/>
              <p:cNvSpPr txBox="1">
                <a:spLocks noRot="1" noChangeAspect="1" noMove="1" noResize="1" noEditPoints="1" noAdjustHandles="1" noChangeArrowheads="1" noChangeShapeType="1" noTextEdit="1"/>
              </p:cNvSpPr>
              <p:nvPr/>
            </p:nvSpPr>
            <p:spPr>
              <a:xfrm>
                <a:off x="1135229" y="6217102"/>
                <a:ext cx="2309892" cy="300980"/>
              </a:xfrm>
              <a:prstGeom prst="rect">
                <a:avLst/>
              </a:prstGeom>
              <a:blipFill rotWithShape="1">
                <a:blip r:embed="rId10"/>
                <a:stretch>
                  <a:fillRect l="-21" t="-1205" r="11" b="147"/>
                </a:stretch>
              </a:blipFill>
            </p:spPr>
            <p:txBody>
              <a:bodyPr/>
              <a:lstStyle/>
              <a:p>
                <a:r>
                  <a:rPr lang="zh-CN" altLang="en-US">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Text Box 2"/>
          <p:cNvSpPr txBox="1">
            <a:spLocks noChangeArrowheads="1"/>
          </p:cNvSpPr>
          <p:nvPr/>
        </p:nvSpPr>
        <p:spPr bwMode="auto">
          <a:xfrm>
            <a:off x="4796425" y="1066800"/>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输入图象</a:t>
            </a:r>
          </a:p>
        </p:txBody>
      </p:sp>
      <p:sp>
        <p:nvSpPr>
          <p:cNvPr id="5130" name="Line 3"/>
          <p:cNvSpPr>
            <a:spLocks noChangeShapeType="1"/>
          </p:cNvSpPr>
          <p:nvPr/>
        </p:nvSpPr>
        <p:spPr bwMode="auto">
          <a:xfrm>
            <a:off x="5101225" y="1600200"/>
            <a:ext cx="2971800"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31" name="AutoShape 7"/>
          <p:cNvSpPr>
            <a:spLocks noChangeArrowheads="1"/>
          </p:cNvSpPr>
          <p:nvPr/>
        </p:nvSpPr>
        <p:spPr bwMode="auto">
          <a:xfrm>
            <a:off x="8149225" y="1219200"/>
            <a:ext cx="762000" cy="762000"/>
          </a:xfrm>
          <a:prstGeom prst="flowChartOr">
            <a:avLst/>
          </a:prstGeom>
          <a:noFill/>
          <a:ln w="9525">
            <a:solidFill>
              <a:srgbClr val="A5002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zh-CN" altLang="en-US" b="1">
              <a:solidFill>
                <a:srgbClr val="A50021"/>
              </a:solidFill>
              <a:latin typeface="隶书" panose="02010509060101010101" pitchFamily="49" charset="-122"/>
              <a:ea typeface="隶书" panose="02010509060101010101" pitchFamily="49" charset="-122"/>
            </a:endParaRPr>
          </a:p>
        </p:txBody>
      </p:sp>
      <p:sp>
        <p:nvSpPr>
          <p:cNvPr id="5132" name="Line 8"/>
          <p:cNvSpPr>
            <a:spLocks noChangeShapeType="1"/>
          </p:cNvSpPr>
          <p:nvPr/>
        </p:nvSpPr>
        <p:spPr bwMode="auto">
          <a:xfrm>
            <a:off x="5939425" y="1600200"/>
            <a:ext cx="0" cy="1143000"/>
          </a:xfrm>
          <a:prstGeom prst="line">
            <a:avLst/>
          </a:prstGeom>
          <a:noFill/>
          <a:ln w="9525">
            <a:solidFill>
              <a:srgbClr val="A5002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33" name="Line 9"/>
          <p:cNvSpPr>
            <a:spLocks noChangeShapeType="1"/>
          </p:cNvSpPr>
          <p:nvPr/>
        </p:nvSpPr>
        <p:spPr bwMode="auto">
          <a:xfrm>
            <a:off x="5939425" y="2743200"/>
            <a:ext cx="685800" cy="0"/>
          </a:xfrm>
          <a:prstGeom prst="line">
            <a:avLst/>
          </a:prstGeom>
          <a:noFill/>
          <a:ln w="9525">
            <a:solidFill>
              <a:srgbClr val="A5002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34" name="Text Box 10"/>
          <p:cNvSpPr txBox="1">
            <a:spLocks noChangeArrowheads="1"/>
          </p:cNvSpPr>
          <p:nvPr/>
        </p:nvSpPr>
        <p:spPr bwMode="auto">
          <a:xfrm>
            <a:off x="6625225" y="2514600"/>
            <a:ext cx="11430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预测器</a:t>
            </a:r>
          </a:p>
        </p:txBody>
      </p:sp>
      <p:sp>
        <p:nvSpPr>
          <p:cNvPr id="5135" name="Line 11"/>
          <p:cNvSpPr>
            <a:spLocks noChangeShapeType="1"/>
          </p:cNvSpPr>
          <p:nvPr/>
        </p:nvSpPr>
        <p:spPr bwMode="auto">
          <a:xfrm>
            <a:off x="7768225" y="2743200"/>
            <a:ext cx="762000" cy="0"/>
          </a:xfrm>
          <a:prstGeom prst="line">
            <a:avLst/>
          </a:prstGeom>
          <a:noFill/>
          <a:ln w="9525">
            <a:solidFill>
              <a:srgbClr val="A5002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36" name="Line 12"/>
          <p:cNvSpPr>
            <a:spLocks noChangeShapeType="1"/>
          </p:cNvSpPr>
          <p:nvPr/>
        </p:nvSpPr>
        <p:spPr bwMode="auto">
          <a:xfrm flipV="1">
            <a:off x="8530225" y="2057400"/>
            <a:ext cx="0" cy="68580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37" name="Line 15"/>
          <p:cNvSpPr>
            <a:spLocks noChangeShapeType="1"/>
          </p:cNvSpPr>
          <p:nvPr/>
        </p:nvSpPr>
        <p:spPr bwMode="auto">
          <a:xfrm>
            <a:off x="8911225" y="1600200"/>
            <a:ext cx="1066800"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38" name="Text Box 16"/>
          <p:cNvSpPr txBox="1">
            <a:spLocks noChangeArrowheads="1"/>
          </p:cNvSpPr>
          <p:nvPr/>
        </p:nvSpPr>
        <p:spPr bwMode="auto">
          <a:xfrm>
            <a:off x="9139825" y="10668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pt-BR" altLang="zh-CN" sz="1800" i="1" spc="6" dirty="0">
                <a:latin typeface="Times New Roman" panose="02020603050405020304"/>
                <a:cs typeface="Times New Roman" panose="02020603050405020304"/>
              </a:rPr>
              <a:t>e</a:t>
            </a:r>
            <a:r>
              <a:rPr lang="pt-BR" altLang="zh-CN" sz="1800" i="1" spc="-147" dirty="0">
                <a:latin typeface="Times New Roman" panose="02020603050405020304"/>
                <a:cs typeface="Times New Roman" panose="02020603050405020304"/>
              </a:rPr>
              <a:t> </a:t>
            </a:r>
            <a:r>
              <a:rPr lang="pt-BR" altLang="zh-CN" i="1" baseline="-24000" dirty="0">
                <a:latin typeface="Times New Roman" panose="02020603050405020304"/>
                <a:cs typeface="Times New Roman" panose="02020603050405020304"/>
              </a:rPr>
              <a:t>n</a:t>
            </a:r>
            <a:endParaRPr lang="en-US" altLang="zh-CN" b="1" baseline="-25000" dirty="0">
              <a:latin typeface="隶书" panose="02010509060101010101" pitchFamily="49" charset="-122"/>
              <a:ea typeface="隶书" panose="02010509060101010101" pitchFamily="49" charset="-122"/>
            </a:endParaRPr>
          </a:p>
        </p:txBody>
      </p:sp>
      <p:sp>
        <p:nvSpPr>
          <p:cNvPr id="5139" name="Text Box 17"/>
          <p:cNvSpPr txBox="1">
            <a:spLocks noChangeArrowheads="1"/>
          </p:cNvSpPr>
          <p:nvPr/>
        </p:nvSpPr>
        <p:spPr bwMode="auto">
          <a:xfrm>
            <a:off x="9978025" y="1295400"/>
            <a:ext cx="12192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量化器</a:t>
            </a:r>
          </a:p>
        </p:txBody>
      </p:sp>
      <p:sp>
        <p:nvSpPr>
          <p:cNvPr id="5140" name="Text Box 18"/>
          <p:cNvSpPr txBox="1">
            <a:spLocks noChangeArrowheads="1"/>
          </p:cNvSpPr>
          <p:nvPr/>
        </p:nvSpPr>
        <p:spPr bwMode="auto">
          <a:xfrm>
            <a:off x="10054225" y="2819400"/>
            <a:ext cx="167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endParaRPr lang="zh-CN" altLang="en-US" b="1">
              <a:latin typeface="隶书" panose="02010509060101010101" pitchFamily="49" charset="-122"/>
              <a:ea typeface="隶书" panose="02010509060101010101" pitchFamily="49" charset="-122"/>
            </a:endParaRPr>
          </a:p>
        </p:txBody>
      </p:sp>
      <p:sp>
        <p:nvSpPr>
          <p:cNvPr id="5141" name="Text Box 19"/>
          <p:cNvSpPr txBox="1">
            <a:spLocks noChangeArrowheads="1"/>
          </p:cNvSpPr>
          <p:nvPr/>
        </p:nvSpPr>
        <p:spPr bwMode="auto">
          <a:xfrm>
            <a:off x="10054225" y="2743200"/>
            <a:ext cx="12192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编码器</a:t>
            </a:r>
          </a:p>
        </p:txBody>
      </p:sp>
      <p:sp>
        <p:nvSpPr>
          <p:cNvPr id="5142" name="Line 20"/>
          <p:cNvSpPr>
            <a:spLocks noChangeShapeType="1"/>
          </p:cNvSpPr>
          <p:nvPr/>
        </p:nvSpPr>
        <p:spPr bwMode="auto">
          <a:xfrm>
            <a:off x="10587625" y="1752600"/>
            <a:ext cx="0" cy="91440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43" name="Text Box 22"/>
          <p:cNvSpPr txBox="1">
            <a:spLocks noChangeArrowheads="1"/>
          </p:cNvSpPr>
          <p:nvPr/>
        </p:nvSpPr>
        <p:spPr bwMode="auto">
          <a:xfrm>
            <a:off x="10663825" y="19812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sym typeface="Symbol" panose="05050102010706020507" pitchFamily="18" charset="2"/>
              </a:rPr>
              <a:t></a:t>
            </a:r>
            <a:r>
              <a:rPr lang="zh-CN" altLang="en-US" b="1">
                <a:latin typeface="Times New Roman" panose="02020603050405020304" pitchFamily="18" charset="0"/>
                <a:ea typeface="隶书" panose="02010509060101010101" pitchFamily="49" charset="-122"/>
                <a:sym typeface="Symbol" panose="05050102010706020507" pitchFamily="18" charset="2"/>
              </a:rPr>
              <a:t>‘</a:t>
            </a:r>
            <a:r>
              <a:rPr lang="en-US" altLang="zh-CN" b="1" baseline="-25000">
                <a:latin typeface="隶书" panose="02010509060101010101" pitchFamily="49" charset="-122"/>
                <a:ea typeface="隶书" panose="02010509060101010101" pitchFamily="49" charset="-122"/>
                <a:sym typeface="Symbol" panose="05050102010706020507" pitchFamily="18" charset="2"/>
              </a:rPr>
              <a:t>n</a:t>
            </a:r>
            <a:endParaRPr lang="zh-CN" altLang="en-US" b="1">
              <a:latin typeface="隶书" panose="02010509060101010101" pitchFamily="49" charset="-122"/>
              <a:ea typeface="隶书" panose="02010509060101010101" pitchFamily="49" charset="-122"/>
              <a:sym typeface="Symbol" panose="05050102010706020507" pitchFamily="18" charset="2"/>
            </a:endParaRPr>
          </a:p>
        </p:txBody>
      </p:sp>
      <p:sp>
        <p:nvSpPr>
          <p:cNvPr id="5144" name="Line 23"/>
          <p:cNvSpPr>
            <a:spLocks noChangeShapeType="1"/>
          </p:cNvSpPr>
          <p:nvPr/>
        </p:nvSpPr>
        <p:spPr bwMode="auto">
          <a:xfrm>
            <a:off x="10663825" y="3276600"/>
            <a:ext cx="0" cy="99060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45" name="Text Box 24"/>
          <p:cNvSpPr txBox="1">
            <a:spLocks noChangeArrowheads="1"/>
          </p:cNvSpPr>
          <p:nvPr/>
        </p:nvSpPr>
        <p:spPr bwMode="auto">
          <a:xfrm>
            <a:off x="10025650" y="4292600"/>
            <a:ext cx="12192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解码器</a:t>
            </a:r>
          </a:p>
        </p:txBody>
      </p:sp>
      <p:sp>
        <p:nvSpPr>
          <p:cNvPr id="5146" name="Text Box 25"/>
          <p:cNvSpPr txBox="1">
            <a:spLocks noChangeArrowheads="1"/>
          </p:cNvSpPr>
          <p:nvPr/>
        </p:nvSpPr>
        <p:spPr bwMode="auto">
          <a:xfrm>
            <a:off x="10740025" y="3505200"/>
            <a:ext cx="12192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传输</a:t>
            </a:r>
          </a:p>
        </p:txBody>
      </p:sp>
      <p:sp>
        <p:nvSpPr>
          <p:cNvPr id="5147" name="Line 26"/>
          <p:cNvSpPr>
            <a:spLocks noChangeShapeType="1"/>
          </p:cNvSpPr>
          <p:nvPr/>
        </p:nvSpPr>
        <p:spPr bwMode="auto">
          <a:xfrm flipH="1">
            <a:off x="8758825" y="4495800"/>
            <a:ext cx="1219200"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48" name="AutoShape 27"/>
          <p:cNvSpPr>
            <a:spLocks noChangeArrowheads="1"/>
          </p:cNvSpPr>
          <p:nvPr/>
        </p:nvSpPr>
        <p:spPr bwMode="auto">
          <a:xfrm>
            <a:off x="7996825" y="4114800"/>
            <a:ext cx="762000" cy="762000"/>
          </a:xfrm>
          <a:prstGeom prst="flowChartOr">
            <a:avLst/>
          </a:prstGeom>
          <a:noFill/>
          <a:ln w="9525">
            <a:solidFill>
              <a:srgbClr val="A5002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5149" name="Text Box 28"/>
          <p:cNvSpPr txBox="1">
            <a:spLocks noChangeArrowheads="1"/>
          </p:cNvSpPr>
          <p:nvPr/>
        </p:nvSpPr>
        <p:spPr bwMode="auto">
          <a:xfrm>
            <a:off x="9063625" y="39624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sym typeface="Symbol" panose="05050102010706020507" pitchFamily="18" charset="2"/>
              </a:rPr>
              <a:t></a:t>
            </a:r>
            <a:r>
              <a:rPr lang="zh-CN" altLang="en-US" b="1">
                <a:latin typeface="Times New Roman" panose="02020603050405020304" pitchFamily="18" charset="0"/>
                <a:ea typeface="隶书" panose="02010509060101010101" pitchFamily="49" charset="-122"/>
                <a:sym typeface="Symbol" panose="05050102010706020507" pitchFamily="18" charset="2"/>
              </a:rPr>
              <a:t>‘</a:t>
            </a:r>
            <a:r>
              <a:rPr lang="en-US" altLang="zh-CN" b="1" baseline="-25000">
                <a:latin typeface="隶书" panose="02010509060101010101" pitchFamily="49" charset="-122"/>
                <a:ea typeface="隶书" panose="02010509060101010101" pitchFamily="49" charset="-122"/>
                <a:sym typeface="Symbol" panose="05050102010706020507" pitchFamily="18" charset="2"/>
              </a:rPr>
              <a:t>n</a:t>
            </a:r>
            <a:endParaRPr lang="zh-CN" altLang="en-US" b="1">
              <a:latin typeface="隶书" panose="02010509060101010101" pitchFamily="49" charset="-122"/>
              <a:ea typeface="隶书" panose="02010509060101010101" pitchFamily="49" charset="-122"/>
              <a:sym typeface="Symbol" panose="05050102010706020507" pitchFamily="18" charset="2"/>
            </a:endParaRPr>
          </a:p>
        </p:txBody>
      </p:sp>
      <p:sp>
        <p:nvSpPr>
          <p:cNvPr id="5150" name="Line 29"/>
          <p:cNvSpPr>
            <a:spLocks noChangeShapeType="1"/>
          </p:cNvSpPr>
          <p:nvPr/>
        </p:nvSpPr>
        <p:spPr bwMode="auto">
          <a:xfrm flipH="1">
            <a:off x="5101225" y="4495800"/>
            <a:ext cx="2819400"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51" name="Text Box 31"/>
          <p:cNvSpPr txBox="1">
            <a:spLocks noChangeArrowheads="1"/>
          </p:cNvSpPr>
          <p:nvPr/>
        </p:nvSpPr>
        <p:spPr bwMode="auto">
          <a:xfrm>
            <a:off x="4644025" y="4038600"/>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输出图象</a:t>
            </a:r>
          </a:p>
        </p:txBody>
      </p:sp>
      <p:sp>
        <p:nvSpPr>
          <p:cNvPr id="5152" name="Line 33"/>
          <p:cNvSpPr>
            <a:spLocks noChangeShapeType="1"/>
          </p:cNvSpPr>
          <p:nvPr/>
        </p:nvSpPr>
        <p:spPr bwMode="auto">
          <a:xfrm>
            <a:off x="5787025" y="5562600"/>
            <a:ext cx="685800" cy="0"/>
          </a:xfrm>
          <a:prstGeom prst="line">
            <a:avLst/>
          </a:prstGeom>
          <a:noFill/>
          <a:ln w="9525">
            <a:solidFill>
              <a:srgbClr val="A5002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53" name="Text Box 34"/>
          <p:cNvSpPr txBox="1">
            <a:spLocks noChangeArrowheads="1"/>
          </p:cNvSpPr>
          <p:nvPr/>
        </p:nvSpPr>
        <p:spPr bwMode="auto">
          <a:xfrm>
            <a:off x="6472825" y="5334000"/>
            <a:ext cx="11430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latin typeface="隶书" panose="02010509060101010101" pitchFamily="49" charset="-122"/>
                <a:ea typeface="隶书" panose="02010509060101010101" pitchFamily="49" charset="-122"/>
              </a:rPr>
              <a:t>预测器</a:t>
            </a:r>
          </a:p>
        </p:txBody>
      </p:sp>
      <p:sp>
        <p:nvSpPr>
          <p:cNvPr id="5154" name="Line 35"/>
          <p:cNvSpPr>
            <a:spLocks noChangeShapeType="1"/>
          </p:cNvSpPr>
          <p:nvPr/>
        </p:nvSpPr>
        <p:spPr bwMode="auto">
          <a:xfrm>
            <a:off x="7615825" y="5562600"/>
            <a:ext cx="762000" cy="0"/>
          </a:xfrm>
          <a:prstGeom prst="line">
            <a:avLst/>
          </a:prstGeom>
          <a:noFill/>
          <a:ln w="9525">
            <a:solidFill>
              <a:srgbClr val="A5002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55" name="Line 36"/>
          <p:cNvSpPr>
            <a:spLocks noChangeShapeType="1"/>
          </p:cNvSpPr>
          <p:nvPr/>
        </p:nvSpPr>
        <p:spPr bwMode="auto">
          <a:xfrm flipV="1">
            <a:off x="8377825" y="4876800"/>
            <a:ext cx="0" cy="68580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56" name="Line 37"/>
          <p:cNvSpPr>
            <a:spLocks noChangeShapeType="1"/>
          </p:cNvSpPr>
          <p:nvPr/>
        </p:nvSpPr>
        <p:spPr bwMode="auto">
          <a:xfrm flipV="1">
            <a:off x="5787025" y="4495800"/>
            <a:ext cx="0" cy="1066800"/>
          </a:xfrm>
          <a:prstGeom prst="line">
            <a:avLst/>
          </a:prstGeom>
          <a:noFill/>
          <a:ln w="9525">
            <a:solidFill>
              <a:srgbClr val="A5002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57" name="Text Box 39"/>
          <p:cNvSpPr txBox="1">
            <a:spLocks noChangeArrowheads="1"/>
          </p:cNvSpPr>
          <p:nvPr/>
        </p:nvSpPr>
        <p:spPr bwMode="auto">
          <a:xfrm>
            <a:off x="7463425" y="6096000"/>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b="1">
                <a:solidFill>
                  <a:srgbClr val="A50021"/>
                </a:solidFill>
                <a:latin typeface="隶书" panose="02010509060101010101" pitchFamily="49" charset="-122"/>
                <a:ea typeface="隶书" panose="02010509060101010101" pitchFamily="49" charset="-122"/>
              </a:rPr>
              <a:t>预测编码示意图</a:t>
            </a:r>
          </a:p>
        </p:txBody>
      </p:sp>
      <mc:AlternateContent xmlns:mc="http://schemas.openxmlformats.org/markup-compatibility/2006" xmlns:a14="http://schemas.microsoft.com/office/drawing/2010/main">
        <mc:Choice Requires="a14">
          <p:sp>
            <p:nvSpPr>
              <p:cNvPr id="5122" name="Object 43"/>
              <p:cNvSpPr txBox="1"/>
              <p:nvPr/>
            </p:nvSpPr>
            <p:spPr bwMode="auto">
              <a:xfrm>
                <a:off x="8605838" y="2057400"/>
                <a:ext cx="461962" cy="660400"/>
              </a:xfrm>
              <a:prstGeom prst="rect">
                <a:avLst/>
              </a:prstGeom>
              <a:solidFill>
                <a:srgbClr val="FFFF00"/>
              </a:solid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𝑓</m:t>
                              </m:r>
                            </m:e>
                          </m:acc>
                        </m:e>
                        <m:sub>
                          <m:r>
                            <a:rPr lang="zh-CN" altLang="en-US" i="1">
                              <a:solidFill>
                                <a:srgbClr val="000000"/>
                              </a:solidFill>
                              <a:latin typeface="Cambria Math" panose="02040503050406030204" pitchFamily="18" charset="0"/>
                            </a:rPr>
                            <m:t>𝑛</m:t>
                          </m:r>
                        </m:sub>
                      </m:sSub>
                    </m:oMath>
                  </m:oMathPara>
                </a14:m>
                <a:endParaRPr lang="zh-CN" altLang="en-US" dirty="0"/>
              </a:p>
            </p:txBody>
          </p:sp>
        </mc:Choice>
        <mc:Fallback xmlns="">
          <p:sp>
            <p:nvSpPr>
              <p:cNvPr id="5122" name="Object 43"/>
              <p:cNvSpPr txBox="1">
                <a:spLocks noRot="1" noChangeAspect="1" noMove="1" noResize="1" noEditPoints="1" noAdjustHandles="1" noChangeArrowheads="1" noChangeShapeType="1" noTextEdit="1"/>
              </p:cNvSpPr>
              <p:nvPr/>
            </p:nvSpPr>
            <p:spPr bwMode="auto">
              <a:xfrm>
                <a:off x="8605838" y="2057400"/>
                <a:ext cx="461962" cy="660400"/>
              </a:xfrm>
              <a:prstGeom prst="rect">
                <a:avLst/>
              </a:prstGeom>
              <a:blipFill rotWithShape="1">
                <a:blip r:embed="rId2"/>
                <a:stretch>
                  <a:fillRect l="-69"/>
                </a:stretch>
              </a:blipFill>
              <a:ln>
                <a:noFill/>
              </a:ln>
              <a:effectLst/>
            </p:spPr>
            <p:txBody>
              <a:bodyPr/>
              <a:lstStyle/>
              <a:p>
                <a:r>
                  <a:rPr lang="zh-CN" altLang="en-US">
                    <a:noFill/>
                  </a:rPr>
                  <a:t> </a:t>
                </a:r>
              </a:p>
            </p:txBody>
          </p:sp>
        </mc:Fallback>
      </mc:AlternateContent>
      <p:graphicFrame>
        <p:nvGraphicFramePr>
          <p:cNvPr id="5123" name="Object 44"/>
          <p:cNvGraphicFramePr>
            <a:graphicFrameLocks noChangeAspect="1"/>
          </p:cNvGraphicFramePr>
          <p:nvPr/>
        </p:nvGraphicFramePr>
        <p:xfrm>
          <a:off x="6701426" y="3733800"/>
          <a:ext cx="612775" cy="685800"/>
        </p:xfrm>
        <a:graphic>
          <a:graphicData uri="http://schemas.openxmlformats.org/presentationml/2006/ole">
            <mc:AlternateContent xmlns:mc="http://schemas.openxmlformats.org/markup-compatibility/2006">
              <mc:Choice xmlns:v="urn:schemas-microsoft-com:vml" Requires="v">
                <p:oleObj name="Equation" r:id="rId3" imgW="215900" imgH="228600" progId="Equation.3">
                  <p:embed/>
                </p:oleObj>
              </mc:Choice>
              <mc:Fallback>
                <p:oleObj name="Equation" r:id="rId3" imgW="215900" imgH="228600"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1426" y="3733800"/>
                        <a:ext cx="612775" cy="6858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5124" name="Object 45"/>
              <p:cNvSpPr txBox="1"/>
              <p:nvPr/>
            </p:nvSpPr>
            <p:spPr bwMode="auto">
              <a:xfrm>
                <a:off x="7005638" y="990600"/>
                <a:ext cx="461962" cy="593725"/>
              </a:xfrm>
              <a:prstGeom prst="rect">
                <a:avLst/>
              </a:prstGeom>
              <a:solidFill>
                <a:srgbClr val="FFFF00"/>
              </a:solid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𝑛</m:t>
                          </m:r>
                        </m:sub>
                      </m:sSub>
                    </m:oMath>
                  </m:oMathPara>
                </a14:m>
                <a:endParaRPr lang="zh-CN" altLang="en-US" dirty="0"/>
              </a:p>
            </p:txBody>
          </p:sp>
        </mc:Choice>
        <mc:Fallback xmlns="">
          <p:sp>
            <p:nvSpPr>
              <p:cNvPr id="5124" name="Object 45"/>
              <p:cNvSpPr txBox="1">
                <a:spLocks noRot="1" noChangeAspect="1" noMove="1" noResize="1" noEditPoints="1" noAdjustHandles="1" noChangeArrowheads="1" noChangeShapeType="1" noTextEdit="1"/>
              </p:cNvSpPr>
              <p:nvPr/>
            </p:nvSpPr>
            <p:spPr bwMode="auto">
              <a:xfrm>
                <a:off x="7005638" y="990600"/>
                <a:ext cx="461962" cy="593725"/>
              </a:xfrm>
              <a:prstGeom prst="rect">
                <a:avLst/>
              </a:prstGeom>
              <a:blipFill rotWithShape="1">
                <a:blip r:embed="rId5"/>
                <a:stretch>
                  <a:fillRect l="-69"/>
                </a:stretch>
              </a:blipFill>
              <a:ln>
                <a:noFill/>
              </a:ln>
              <a:effectLst/>
            </p:spPr>
            <p:txBody>
              <a:bodyPr/>
              <a:lstStyle/>
              <a:p>
                <a:r>
                  <a:rPr lang="zh-CN" altLang="en-US">
                    <a:noFill/>
                  </a:rPr>
                  <a:t> </a:t>
                </a:r>
              </a:p>
            </p:txBody>
          </p:sp>
        </mc:Fallback>
      </mc:AlternateContent>
      <p:graphicFrame>
        <p:nvGraphicFramePr>
          <p:cNvPr id="5125" name="Object 46"/>
          <p:cNvGraphicFramePr>
            <a:graphicFrameLocks noChangeAspect="1"/>
          </p:cNvGraphicFramePr>
          <p:nvPr/>
        </p:nvGraphicFramePr>
        <p:xfrm>
          <a:off x="8454026" y="4953000"/>
          <a:ext cx="561975" cy="660400"/>
        </p:xfrm>
        <a:graphic>
          <a:graphicData uri="http://schemas.openxmlformats.org/presentationml/2006/ole">
            <mc:AlternateContent xmlns:mc="http://schemas.openxmlformats.org/markup-compatibility/2006">
              <mc:Choice xmlns:v="urn:schemas-microsoft-com:vml" Requires="v">
                <p:oleObj name="Equation" r:id="rId6" imgW="215900" imgH="254000" progId="Equation.3">
                  <p:embed/>
                </p:oleObj>
              </mc:Choice>
              <mc:Fallback>
                <p:oleObj name="Equation" r:id="rId6" imgW="215900" imgH="254000" progId="Equation.3">
                  <p:embed/>
                  <p:pic>
                    <p:nvPicPr>
                      <p:cNvPr id="0" name="Object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4026" y="4953000"/>
                        <a:ext cx="561975" cy="6604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t>预测编码</a:t>
            </a:r>
          </a:p>
        </p:txBody>
      </p:sp>
      <p:sp>
        <p:nvSpPr>
          <p:cNvPr id="40" name="文本框 39"/>
          <p:cNvSpPr txBox="1"/>
          <p:nvPr/>
        </p:nvSpPr>
        <p:spPr>
          <a:xfrm>
            <a:off x="758870" y="1331774"/>
            <a:ext cx="3580355" cy="707886"/>
          </a:xfrm>
          <a:prstGeom prst="rect">
            <a:avLst/>
          </a:prstGeom>
          <a:noFill/>
        </p:spPr>
        <p:txBody>
          <a:bodyPr wrap="square">
            <a:spAutoFit/>
          </a:bodyPr>
          <a:lstStyle/>
          <a:p>
            <a:r>
              <a:rPr lang="zh-CN" altLang="en-US" sz="2000" b="0" i="0" dirty="0">
                <a:effectLst/>
                <a:latin typeface="微软雅黑" panose="020B0503020204020204" pitchFamily="34" charset="-122"/>
                <a:ea typeface="微软雅黑" panose="020B0503020204020204" pitchFamily="34" charset="-122"/>
              </a:rPr>
              <a:t>产生差或预测误差：</a:t>
            </a:r>
            <a:endParaRPr lang="en-US" altLang="zh-CN" sz="2000" b="0" i="0" dirty="0">
              <a:effectLst/>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2" name="文本框 41"/>
              <p:cNvSpPr txBox="1"/>
              <p:nvPr/>
            </p:nvSpPr>
            <p:spPr>
              <a:xfrm>
                <a:off x="-722856" y="1904282"/>
                <a:ext cx="6093912" cy="384914"/>
              </a:xfrm>
              <a:prstGeom prst="rect">
                <a:avLst/>
              </a:prstGeom>
              <a:noFill/>
            </p:spPr>
            <p:txBody>
              <a:bodyPr wrap="square">
                <a:spAutoFit/>
              </a:bodyPr>
              <a:lstStyle/>
              <a:p>
                <a:pPr marR="158115" algn="ctr">
                  <a:tabLst>
                    <a:tab pos="262255" algn="l"/>
                    <a:tab pos="501015" algn="l"/>
                    <a:tab pos="725170" algn="l"/>
                    <a:tab pos="948690" algn="l"/>
                  </a:tabLst>
                </a:pPr>
                <a:r>
                  <a:rPr lang="pt-BR" altLang="zh-CN" sz="1800" i="1" spc="6" dirty="0">
                    <a:latin typeface="Times New Roman" panose="02020603050405020304"/>
                    <a:cs typeface="Times New Roman" panose="02020603050405020304"/>
                  </a:rPr>
                  <a:t>e</a:t>
                </a:r>
                <a:r>
                  <a:rPr lang="pt-BR" altLang="zh-CN" sz="1800" i="1" spc="-147" dirty="0">
                    <a:latin typeface="Times New Roman" panose="02020603050405020304"/>
                    <a:cs typeface="Times New Roman" panose="02020603050405020304"/>
                  </a:rPr>
                  <a:t> </a:t>
                </a:r>
                <a:r>
                  <a:rPr lang="pt-BR" altLang="zh-CN" i="1" baseline="-24000" dirty="0">
                    <a:latin typeface="Times New Roman" panose="02020603050405020304"/>
                    <a:cs typeface="Times New Roman" panose="02020603050405020304"/>
                  </a:rPr>
                  <a:t>n	</a:t>
                </a:r>
                <a:r>
                  <a:rPr lang="pt-BR" altLang="zh-CN" sz="1800" spc="10" dirty="0">
                    <a:latin typeface="Symbol" panose="05050102010706020507"/>
                    <a:cs typeface="Symbol" panose="05050102010706020507"/>
                  </a:rPr>
                  <a:t></a:t>
                </a:r>
                <a:r>
                  <a:rPr lang="pt-BR" altLang="zh-CN" sz="1800" dirty="0">
                    <a:latin typeface="Times New Roman" panose="02020603050405020304"/>
                    <a:cs typeface="Times New Roman" panose="02020603050405020304"/>
                  </a:rPr>
                  <a:t>	</a:t>
                </a:r>
                <a:r>
                  <a:rPr lang="pt-BR" altLang="zh-CN" sz="1800" i="1" spc="3" dirty="0">
                    <a:latin typeface="Times New Roman" panose="02020603050405020304"/>
                    <a:cs typeface="Times New Roman" panose="02020603050405020304"/>
                  </a:rPr>
                  <a:t>f</a:t>
                </a:r>
                <a:r>
                  <a:rPr lang="pt-BR" altLang="zh-CN" sz="1800" i="1" spc="-90" dirty="0">
                    <a:latin typeface="Times New Roman" panose="02020603050405020304"/>
                    <a:cs typeface="Times New Roman" panose="02020603050405020304"/>
                  </a:rPr>
                  <a:t> </a:t>
                </a:r>
                <a:r>
                  <a:rPr lang="pt-BR" altLang="zh-CN" i="1" baseline="-24000" dirty="0">
                    <a:latin typeface="Times New Roman" panose="02020603050405020304"/>
                    <a:cs typeface="Times New Roman" panose="02020603050405020304"/>
                  </a:rPr>
                  <a:t>n	</a:t>
                </a:r>
                <a:r>
                  <a:rPr lang="pt-BR" altLang="zh-CN" sz="1800" spc="10" dirty="0">
                    <a:latin typeface="Symbol" panose="05050102010706020507"/>
                    <a:cs typeface="Symbol" panose="05050102010706020507"/>
                  </a:rPr>
                  <a:t></a:t>
                </a:r>
                <a:r>
                  <a:rPr lang="pt-BR" altLang="zh-CN" sz="1800" dirty="0">
                    <a:latin typeface="Times New Roman" panose="02020603050405020304"/>
                    <a:cs typeface="Times New Roman" panose="02020603050405020304"/>
                  </a:rPr>
                  <a:t>	</a:t>
                </a:r>
                <a14:m>
                  <m:oMath xmlns:m="http://schemas.openxmlformats.org/officeDocument/2006/math">
                    <m:sSub>
                      <m:sSubPr>
                        <m:ctrlPr>
                          <a:rPr lang="zh-CN" altLang="en-US" i="1" smtClean="0">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𝑓</m:t>
                            </m:r>
                          </m:e>
                        </m:acc>
                      </m:e>
                      <m:sub>
                        <m:r>
                          <a:rPr lang="zh-CN" altLang="en-US" i="1">
                            <a:solidFill>
                              <a:srgbClr val="000000"/>
                            </a:solidFill>
                            <a:latin typeface="Cambria Math" panose="02040503050406030204" pitchFamily="18" charset="0"/>
                          </a:rPr>
                          <m:t>𝑛</m:t>
                        </m:r>
                      </m:sub>
                    </m:sSub>
                  </m:oMath>
                </a14:m>
                <a:endParaRPr lang="zh-CN" altLang="en-US" dirty="0"/>
              </a:p>
            </p:txBody>
          </p:sp>
        </mc:Choice>
        <mc:Fallback xmlns="">
          <p:sp>
            <p:nvSpPr>
              <p:cNvPr id="42" name="文本框 41"/>
              <p:cNvSpPr txBox="1">
                <a:spLocks noRot="1" noChangeAspect="1" noMove="1" noResize="1" noEditPoints="1" noAdjustHandles="1" noChangeArrowheads="1" noChangeShapeType="1" noTextEdit="1"/>
              </p:cNvSpPr>
              <p:nvPr/>
            </p:nvSpPr>
            <p:spPr>
              <a:xfrm>
                <a:off x="-722856" y="1904282"/>
                <a:ext cx="6093912" cy="384914"/>
              </a:xfrm>
              <a:prstGeom prst="rect">
                <a:avLst/>
              </a:prstGeom>
              <a:blipFill rotWithShape="1">
                <a:blip r:embed="rId8"/>
                <a:stretch>
                  <a:fillRect l="4" t="-143" r="4" b="-4284"/>
                </a:stretch>
              </a:blipFill>
            </p:spPr>
            <p:txBody>
              <a:bodyPr/>
              <a:lstStyle/>
              <a:p>
                <a:r>
                  <a:rPr lang="zh-CN" altLang="en-US">
                    <a:noFill/>
                  </a:rPr>
                  <a:t> </a:t>
                </a:r>
              </a:p>
            </p:txBody>
          </p:sp>
        </mc:Fallback>
      </mc:AlternateContent>
      <p:sp>
        <p:nvSpPr>
          <p:cNvPr id="48" name="文本框 47"/>
          <p:cNvSpPr txBox="1"/>
          <p:nvPr/>
        </p:nvSpPr>
        <p:spPr>
          <a:xfrm>
            <a:off x="380677" y="2434647"/>
            <a:ext cx="3636375" cy="2964914"/>
          </a:xfrm>
          <a:prstGeom prst="rect">
            <a:avLst/>
          </a:prstGeom>
          <a:noFill/>
        </p:spPr>
        <p:txBody>
          <a:bodyPr wrap="square">
            <a:spAutoFit/>
          </a:bodyPr>
          <a:lstStyle/>
          <a:p>
            <a:pPr marR="3175">
              <a:spcBef>
                <a:spcPts val="770"/>
              </a:spcBef>
            </a:pPr>
            <a:r>
              <a:rPr lang="zh-CN" altLang="en-US" sz="2000" dirty="0">
                <a:latin typeface="微软雅黑" panose="020B0503020204020204" pitchFamily="34" charset="-122"/>
                <a:ea typeface="微软雅黑" panose="020B0503020204020204" pitchFamily="34" charset="-122"/>
              </a:rPr>
              <a:t>该误差用</a:t>
            </a:r>
            <a:r>
              <a:rPr lang="zh-CN" altLang="en-US" sz="2000" dirty="0">
                <a:solidFill>
                  <a:srgbClr val="C00000"/>
                </a:solidFill>
                <a:latin typeface="微软雅黑" panose="020B0503020204020204" pitchFamily="34" charset="-122"/>
                <a:ea typeface="微软雅黑" panose="020B0503020204020204" pitchFamily="34" charset="-122"/>
              </a:rPr>
              <a:t>符号编码器借助变长码进行编码以产生压缩数据流</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R="3175">
              <a:spcBef>
                <a:spcPts val="770"/>
              </a:spcBef>
            </a:pPr>
            <a:endParaRPr lang="en-US" altLang="zh-CN" sz="2000" dirty="0">
              <a:latin typeface="微软雅黑" panose="020B0503020204020204" pitchFamily="34" charset="-122"/>
              <a:ea typeface="微软雅黑" panose="020B0503020204020204" pitchFamily="34" charset="-122"/>
            </a:endParaRPr>
          </a:p>
          <a:p>
            <a:pPr marR="3175">
              <a:spcBef>
                <a:spcPts val="770"/>
              </a:spcBef>
            </a:pPr>
            <a:endParaRPr lang="en-US" altLang="zh-CN" sz="2000" dirty="0">
              <a:latin typeface="微软雅黑" panose="020B0503020204020204" pitchFamily="34" charset="-122"/>
              <a:ea typeface="微软雅黑" panose="020B0503020204020204" pitchFamily="34" charset="-122"/>
            </a:endParaRPr>
          </a:p>
          <a:p>
            <a:pPr marR="3175">
              <a:spcBef>
                <a:spcPts val="770"/>
              </a:spcBef>
            </a:pPr>
            <a:endParaRPr lang="en-US" altLang="zh-CN" sz="2000" dirty="0">
              <a:latin typeface="微软雅黑" panose="020B0503020204020204" pitchFamily="34" charset="-122"/>
              <a:ea typeface="微软雅黑" panose="020B0503020204020204" pitchFamily="34" charset="-122"/>
            </a:endParaRPr>
          </a:p>
          <a:p>
            <a:pPr marR="3175">
              <a:spcBef>
                <a:spcPts val="770"/>
              </a:spcBef>
            </a:pPr>
            <a:r>
              <a:rPr lang="zh-CN" altLang="en-US" sz="2000" dirty="0">
                <a:latin typeface="微软雅黑" panose="020B0503020204020204" pitchFamily="34" charset="-122"/>
                <a:ea typeface="微软雅黑" panose="020B0503020204020204" pitchFamily="34" charset="-122"/>
              </a:rPr>
              <a:t>解码器：编码器的反操作，将压缩过的图像通过符号解码器进行解码，并重建预测误差。</a:t>
            </a:r>
          </a:p>
        </p:txBody>
      </p:sp>
      <mc:AlternateContent xmlns:mc="http://schemas.openxmlformats.org/markup-compatibility/2006" xmlns:a14="http://schemas.microsoft.com/office/drawing/2010/main">
        <mc:Choice Requires="a14">
          <p:sp>
            <p:nvSpPr>
              <p:cNvPr id="52" name="文本框 51"/>
              <p:cNvSpPr txBox="1"/>
              <p:nvPr/>
            </p:nvSpPr>
            <p:spPr>
              <a:xfrm>
                <a:off x="1504921" y="5596467"/>
                <a:ext cx="1638358" cy="384914"/>
              </a:xfrm>
              <a:prstGeom prst="rect">
                <a:avLst/>
              </a:prstGeom>
              <a:noFill/>
            </p:spPr>
            <p:txBody>
              <a:bodyPr wrap="square">
                <a:spAutoFit/>
              </a:bodyPr>
              <a:lstStyle/>
              <a:p>
                <a:pPr marR="158115" algn="ctr">
                  <a:tabLst>
                    <a:tab pos="262255" algn="l"/>
                    <a:tab pos="501015" algn="l"/>
                    <a:tab pos="725170" algn="l"/>
                    <a:tab pos="948690" algn="l"/>
                  </a:tabLst>
                </a:pPr>
                <a:r>
                  <a:rPr lang="pt-BR" altLang="zh-CN" i="1" spc="3" dirty="0">
                    <a:latin typeface="Times New Roman" panose="02020603050405020304"/>
                    <a:cs typeface="Times New Roman" panose="02020603050405020304"/>
                  </a:rPr>
                  <a:t>f</a:t>
                </a:r>
                <a:r>
                  <a:rPr lang="pt-BR" altLang="zh-CN" i="1" spc="-90" dirty="0">
                    <a:latin typeface="Times New Roman" panose="02020603050405020304"/>
                    <a:cs typeface="Times New Roman" panose="02020603050405020304"/>
                  </a:rPr>
                  <a:t> </a:t>
                </a:r>
                <a:r>
                  <a:rPr lang="pt-BR" altLang="zh-CN" i="1" baseline="-24000" dirty="0">
                    <a:latin typeface="Times New Roman" panose="02020603050405020304"/>
                    <a:cs typeface="Times New Roman" panose="02020603050405020304"/>
                  </a:rPr>
                  <a:t>n	</a:t>
                </a:r>
                <a:r>
                  <a:rPr lang="pt-BR" altLang="zh-CN" sz="1800" spc="10" dirty="0">
                    <a:latin typeface="Symbol" panose="05050102010706020507"/>
                    <a:cs typeface="Symbol" panose="05050102010706020507"/>
                  </a:rPr>
                  <a:t></a:t>
                </a:r>
                <a:r>
                  <a:rPr lang="pt-BR" altLang="zh-CN" sz="1800" dirty="0">
                    <a:latin typeface="Times New Roman" panose="02020603050405020304"/>
                    <a:cs typeface="Times New Roman" panose="02020603050405020304"/>
                  </a:rPr>
                  <a:t>	</a:t>
                </a:r>
                <a:r>
                  <a:rPr lang="pt-BR" altLang="zh-CN" i="1" spc="6" dirty="0">
                    <a:latin typeface="Times New Roman" panose="02020603050405020304"/>
                    <a:cs typeface="Times New Roman" panose="02020603050405020304"/>
                  </a:rPr>
                  <a:t>e</a:t>
                </a:r>
                <a:r>
                  <a:rPr lang="pt-BR" altLang="zh-CN" i="1" spc="-147" dirty="0">
                    <a:latin typeface="Times New Roman" panose="02020603050405020304"/>
                    <a:cs typeface="Times New Roman" panose="02020603050405020304"/>
                  </a:rPr>
                  <a:t> </a:t>
                </a:r>
                <a:r>
                  <a:rPr lang="pt-BR" altLang="zh-CN" i="1" baseline="-24000" dirty="0">
                    <a:latin typeface="Times New Roman" panose="02020603050405020304"/>
                    <a:cs typeface="Times New Roman" panose="02020603050405020304"/>
                  </a:rPr>
                  <a:t>n	</a:t>
                </a:r>
                <a:r>
                  <a:rPr lang="pt-BR" altLang="zh-CN" sz="1800" dirty="0">
                    <a:latin typeface="Times New Roman" panose="02020603050405020304"/>
                    <a:cs typeface="Times New Roman" panose="02020603050405020304"/>
                  </a:rPr>
                  <a:t>+</a:t>
                </a:r>
                <a14:m>
                  <m:oMath xmlns:m="http://schemas.openxmlformats.org/officeDocument/2006/math">
                    <m:sSub>
                      <m:sSubPr>
                        <m:ctrlPr>
                          <a:rPr lang="zh-CN" altLang="en-US" i="1" smtClean="0">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𝑓</m:t>
                            </m:r>
                          </m:e>
                        </m:acc>
                      </m:e>
                      <m:sub>
                        <m:r>
                          <a:rPr lang="zh-CN" altLang="en-US" i="1">
                            <a:solidFill>
                              <a:srgbClr val="000000"/>
                            </a:solidFill>
                            <a:latin typeface="Cambria Math" panose="02040503050406030204" pitchFamily="18" charset="0"/>
                          </a:rPr>
                          <m:t>𝑛</m:t>
                        </m:r>
                      </m:sub>
                    </m:sSub>
                  </m:oMath>
                </a14:m>
                <a:endParaRPr lang="zh-CN" altLang="en-US" dirty="0"/>
              </a:p>
            </p:txBody>
          </p:sp>
        </mc:Choice>
        <mc:Fallback xmlns="">
          <p:sp>
            <p:nvSpPr>
              <p:cNvPr id="52" name="文本框 51"/>
              <p:cNvSpPr txBox="1">
                <a:spLocks noRot="1" noChangeAspect="1" noMove="1" noResize="1" noEditPoints="1" noAdjustHandles="1" noChangeArrowheads="1" noChangeShapeType="1" noTextEdit="1"/>
              </p:cNvSpPr>
              <p:nvPr/>
            </p:nvSpPr>
            <p:spPr>
              <a:xfrm>
                <a:off x="1504921" y="5596467"/>
                <a:ext cx="1638358" cy="384914"/>
              </a:xfrm>
              <a:prstGeom prst="rect">
                <a:avLst/>
              </a:prstGeom>
              <a:blipFill rotWithShape="1">
                <a:blip r:embed="rId9"/>
                <a:stretch>
                  <a:fillRect l="-37" t="-55" r="2" b="-4372"/>
                </a:stretch>
              </a:blipFill>
            </p:spPr>
            <p:txBody>
              <a:bodyPr/>
              <a:lstStyle/>
              <a:p>
                <a:r>
                  <a:rPr lang="zh-CN" alt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78691" y="160528"/>
            <a:ext cx="11377880" cy="567595"/>
          </a:xfrm>
          <a:prstGeom prst="rect">
            <a:avLst/>
          </a:prstGeom>
        </p:spPr>
        <p:txBody>
          <a:bodyPr vert="horz" wrap="square" lIns="0" tIns="242066" rIns="0" bIns="0" rtlCol="0" anchor="ctr">
            <a:spAutoFit/>
          </a:bodyPr>
          <a:lstStyle/>
          <a:p>
            <a:pPr marL="53975">
              <a:lnSpc>
                <a:spcPts val="2405"/>
              </a:lnSpc>
            </a:pPr>
            <a:r>
              <a:rPr spc="-10" dirty="0" err="1">
                <a:latin typeface="新宋体" panose="02010609030101010101" charset="-122"/>
                <a:cs typeface="新宋体" panose="02010609030101010101" charset="-122"/>
              </a:rPr>
              <a:t>预测编码</a:t>
            </a:r>
            <a:endParaRPr spc="-10" dirty="0">
              <a:latin typeface="新宋体" panose="02010609030101010101" charset="-122"/>
              <a:cs typeface="新宋体" panose="02010609030101010101" charset="-122"/>
            </a:endParaRPr>
          </a:p>
        </p:txBody>
      </p:sp>
      <p:sp>
        <p:nvSpPr>
          <p:cNvPr id="27" name="文本框 26"/>
          <p:cNvSpPr txBox="1"/>
          <p:nvPr/>
        </p:nvSpPr>
        <p:spPr>
          <a:xfrm>
            <a:off x="667620" y="900535"/>
            <a:ext cx="10374160" cy="5577937"/>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编码过程：</a:t>
            </a:r>
            <a:endParaRPr lang="en-US" altLang="zh-CN" sz="2000" b="1"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压缩头处理</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对每一个符号：f(x,y)，由前面的值，通过预测器，求出预测值f^(x,y)</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求出预测误差：e(x,y)=f(x,y)-f^(x,y)</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对误差e(x,y)编码，作为压缩值。</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重复二，三，四步。</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解码过程：</a:t>
            </a:r>
            <a:endParaRPr lang="en-US" altLang="zh-CN" sz="2000" b="1"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对头解压缩</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对每一个预测误差的编码解码，得到预测误差e(x,y)。</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由前面的值，得到预测值f^(x,y)。</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误差e(x,y),与预测值f^(x,y)相加，得到解码f(x,y)。</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重复二，三，四步。</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78691" y="160528"/>
            <a:ext cx="11377880" cy="567595"/>
          </a:xfrm>
          <a:prstGeom prst="rect">
            <a:avLst/>
          </a:prstGeom>
        </p:spPr>
        <p:txBody>
          <a:bodyPr vert="horz" wrap="square" lIns="0" tIns="242066" rIns="0" bIns="0" rtlCol="0" anchor="ctr">
            <a:spAutoFit/>
          </a:bodyPr>
          <a:lstStyle/>
          <a:p>
            <a:pPr marL="53975">
              <a:lnSpc>
                <a:spcPts val="2405"/>
              </a:lnSpc>
            </a:pPr>
            <a:r>
              <a:rPr spc="-10" dirty="0" err="1">
                <a:latin typeface="新宋体" panose="02010609030101010101" charset="-122"/>
                <a:cs typeface="新宋体" panose="02010609030101010101" charset="-122"/>
              </a:rPr>
              <a:t>预测编码</a:t>
            </a:r>
            <a:endParaRPr spc="-10" dirty="0">
              <a:latin typeface="新宋体" panose="02010609030101010101" charset="-122"/>
              <a:cs typeface="新宋体" panose="02010609030101010101" charset="-122"/>
            </a:endParaRPr>
          </a:p>
        </p:txBody>
      </p:sp>
      <p:sp>
        <p:nvSpPr>
          <p:cNvPr id="27" name="文本框 26"/>
          <p:cNvSpPr txBox="1"/>
          <p:nvPr/>
        </p:nvSpPr>
        <p:spPr>
          <a:xfrm>
            <a:off x="308464" y="889842"/>
            <a:ext cx="6093912" cy="4801314"/>
          </a:xfrm>
          <a:prstGeom prst="rect">
            <a:avLst/>
          </a:prstGeom>
          <a:noFill/>
        </p:spPr>
        <p:txBody>
          <a:bodyPr wrap="square">
            <a:spAutoFit/>
          </a:bodyPr>
          <a:lstStyle/>
          <a:p>
            <a:r>
              <a:rPr lang="en-US" altLang="zh-CN" dirty="0"/>
              <a:t>f=</a:t>
            </a:r>
            <a:r>
              <a:rPr lang="en-US" altLang="zh-CN" dirty="0" err="1"/>
              <a:t>imread</a:t>
            </a:r>
            <a:r>
              <a:rPr lang="en-US" altLang="zh-CN" dirty="0"/>
              <a:t>(').</a:t>
            </a:r>
            <a:r>
              <a:rPr lang="en-US" altLang="zh-CN" dirty="0" err="1"/>
              <a:t>tif</a:t>
            </a:r>
            <a:r>
              <a:rPr lang="en-US" altLang="zh-CN" dirty="0"/>
              <a:t>');</a:t>
            </a:r>
          </a:p>
          <a:p>
            <a:r>
              <a:rPr lang="en-US" altLang="zh-CN" dirty="0"/>
              <a:t>subplot(1, 3, 1);</a:t>
            </a:r>
            <a:r>
              <a:rPr lang="en-US" altLang="zh-CN" dirty="0" err="1"/>
              <a:t>imshow</a:t>
            </a:r>
            <a:r>
              <a:rPr lang="en-US" altLang="zh-CN" dirty="0"/>
              <a:t>(f),title('(a)</a:t>
            </a:r>
            <a:r>
              <a:rPr lang="zh-CN" altLang="en-US" dirty="0"/>
              <a:t>预测编码原图</a:t>
            </a:r>
            <a:r>
              <a:rPr lang="en-US" altLang="zh-CN" dirty="0"/>
              <a:t>')</a:t>
            </a:r>
          </a:p>
          <a:p>
            <a:r>
              <a:rPr lang="en-US" altLang="zh-CN" dirty="0" err="1">
                <a:solidFill>
                  <a:srgbClr val="C00000"/>
                </a:solidFill>
              </a:rPr>
              <a:t>fshang</a:t>
            </a:r>
            <a:r>
              <a:rPr lang="en-US" altLang="zh-CN" dirty="0">
                <a:solidFill>
                  <a:srgbClr val="C00000"/>
                </a:solidFill>
              </a:rPr>
              <a:t>=entropy(f)          </a:t>
            </a:r>
            <a:r>
              <a:rPr lang="en-US" altLang="zh-CN" dirty="0"/>
              <a:t>%</a:t>
            </a:r>
            <a:r>
              <a:rPr lang="en-US" altLang="zh-CN" dirty="0" err="1"/>
              <a:t>fsang</a:t>
            </a:r>
            <a:r>
              <a:rPr lang="en-US" altLang="zh-CN" dirty="0"/>
              <a:t>=7.3505</a:t>
            </a:r>
          </a:p>
          <a:p>
            <a:r>
              <a:rPr lang="en-US" altLang="zh-CN" dirty="0">
                <a:solidFill>
                  <a:srgbClr val="C00000"/>
                </a:solidFill>
              </a:rPr>
              <a:t>c0=mat2huff(double(f));</a:t>
            </a:r>
          </a:p>
          <a:p>
            <a:r>
              <a:rPr lang="en-US" altLang="zh-CN" dirty="0" err="1">
                <a:solidFill>
                  <a:srgbClr val="C00000"/>
                </a:solidFill>
              </a:rPr>
              <a:t>cfshang</a:t>
            </a:r>
            <a:r>
              <a:rPr lang="en-US" altLang="zh-CN" dirty="0">
                <a:solidFill>
                  <a:srgbClr val="C00000"/>
                </a:solidFill>
              </a:rPr>
              <a:t>=entropy(c0.code)   </a:t>
            </a:r>
            <a:r>
              <a:rPr lang="en-US" altLang="zh-CN" dirty="0"/>
              <a:t>%</a:t>
            </a:r>
            <a:r>
              <a:rPr lang="en-US" altLang="zh-CN" dirty="0" err="1"/>
              <a:t>cfshang</a:t>
            </a:r>
            <a:r>
              <a:rPr lang="en-US" altLang="zh-CN" dirty="0"/>
              <a:t>=7.9963</a:t>
            </a:r>
          </a:p>
          <a:p>
            <a:r>
              <a:rPr lang="en-US" altLang="zh-CN" dirty="0" err="1">
                <a:solidFill>
                  <a:srgbClr val="C00000"/>
                </a:solidFill>
              </a:rPr>
              <a:t>cfr</a:t>
            </a:r>
            <a:r>
              <a:rPr lang="en-US" altLang="zh-CN" dirty="0">
                <a:solidFill>
                  <a:srgbClr val="C00000"/>
                </a:solidFill>
              </a:rPr>
              <a:t>=</a:t>
            </a:r>
            <a:r>
              <a:rPr lang="en-US" altLang="zh-CN" dirty="0" err="1">
                <a:solidFill>
                  <a:srgbClr val="C00000"/>
                </a:solidFill>
              </a:rPr>
              <a:t>imratio</a:t>
            </a:r>
            <a:r>
              <a:rPr lang="en-US" altLang="zh-CN" dirty="0">
                <a:solidFill>
                  <a:srgbClr val="C00000"/>
                </a:solidFill>
              </a:rPr>
              <a:t>(f,c0)          </a:t>
            </a:r>
            <a:r>
              <a:rPr lang="en-US" altLang="zh-CN" dirty="0"/>
              <a:t>%</a:t>
            </a:r>
            <a:r>
              <a:rPr lang="en-US" altLang="zh-CN" dirty="0" err="1"/>
              <a:t>cfr</a:t>
            </a:r>
            <a:r>
              <a:rPr lang="en-US" altLang="zh-CN" dirty="0"/>
              <a:t>=1.0821,</a:t>
            </a:r>
            <a:r>
              <a:rPr lang="zh-CN" altLang="en-US" dirty="0"/>
              <a:t>即</a:t>
            </a:r>
            <a:r>
              <a:rPr lang="en-US" altLang="zh-CN" dirty="0" err="1"/>
              <a:t>huffman</a:t>
            </a:r>
            <a:r>
              <a:rPr lang="zh-CN" altLang="en-US" dirty="0"/>
              <a:t>编码后熵变大</a:t>
            </a:r>
          </a:p>
          <a:p>
            <a:r>
              <a:rPr lang="en-US" altLang="zh-CN" dirty="0"/>
              <a:t>%</a:t>
            </a:r>
            <a:r>
              <a:rPr lang="zh-CN" altLang="en-US" dirty="0"/>
              <a:t>预测编码</a:t>
            </a:r>
          </a:p>
          <a:p>
            <a:r>
              <a:rPr lang="en-US" altLang="zh-CN" dirty="0">
                <a:solidFill>
                  <a:srgbClr val="C00000"/>
                </a:solidFill>
                <a:highlight>
                  <a:srgbClr val="FFFF00"/>
                </a:highlight>
              </a:rPr>
              <a:t>e=mat2lpc(f);</a:t>
            </a:r>
          </a:p>
          <a:p>
            <a:r>
              <a:rPr lang="en-US" altLang="zh-CN" dirty="0"/>
              <a:t>subplot(1, 3, 2),</a:t>
            </a:r>
            <a:r>
              <a:rPr lang="en-US" altLang="zh-CN" dirty="0" err="1"/>
              <a:t>imshow</a:t>
            </a:r>
            <a:r>
              <a:rPr lang="en-US" altLang="zh-CN" dirty="0"/>
              <a:t>(mat2gray(e)),title('(b)</a:t>
            </a:r>
            <a:r>
              <a:rPr lang="zh-CN" altLang="en-US" dirty="0"/>
              <a:t>线性预测编码后图</a:t>
            </a:r>
            <a:r>
              <a:rPr lang="en-US" altLang="zh-CN" dirty="0"/>
              <a:t>');</a:t>
            </a:r>
          </a:p>
          <a:p>
            <a:r>
              <a:rPr lang="en-US" altLang="zh-CN" dirty="0" err="1">
                <a:solidFill>
                  <a:srgbClr val="C00000"/>
                </a:solidFill>
              </a:rPr>
              <a:t>esgang</a:t>
            </a:r>
            <a:r>
              <a:rPr lang="en-US" altLang="zh-CN" dirty="0">
                <a:solidFill>
                  <a:srgbClr val="C00000"/>
                </a:solidFill>
              </a:rPr>
              <a:t>=entropy(e)          </a:t>
            </a:r>
            <a:r>
              <a:rPr lang="en-US" altLang="zh-CN" dirty="0"/>
              <a:t>%</a:t>
            </a:r>
            <a:r>
              <a:rPr lang="en-US" altLang="zh-CN" dirty="0" err="1"/>
              <a:t>esang</a:t>
            </a:r>
            <a:r>
              <a:rPr lang="en-US" altLang="zh-CN" dirty="0"/>
              <a:t>=5.9727,</a:t>
            </a:r>
            <a:r>
              <a:rPr lang="zh-CN" altLang="en-US" dirty="0"/>
              <a:t>变小</a:t>
            </a:r>
          </a:p>
          <a:p>
            <a:r>
              <a:rPr lang="en-US" altLang="zh-CN" dirty="0" err="1">
                <a:solidFill>
                  <a:srgbClr val="C00000"/>
                </a:solidFill>
              </a:rPr>
              <a:t>cer</a:t>
            </a:r>
            <a:r>
              <a:rPr lang="en-US" altLang="zh-CN" dirty="0">
                <a:solidFill>
                  <a:srgbClr val="C00000"/>
                </a:solidFill>
              </a:rPr>
              <a:t>=</a:t>
            </a:r>
            <a:r>
              <a:rPr lang="en-US" altLang="zh-CN" dirty="0" err="1">
                <a:solidFill>
                  <a:srgbClr val="C00000"/>
                </a:solidFill>
              </a:rPr>
              <a:t>imratio</a:t>
            </a:r>
            <a:r>
              <a:rPr lang="en-US" altLang="zh-CN" dirty="0">
                <a:solidFill>
                  <a:srgbClr val="C00000"/>
                </a:solidFill>
              </a:rPr>
              <a:t>(</a:t>
            </a:r>
            <a:r>
              <a:rPr lang="en-US" altLang="zh-CN" dirty="0" err="1">
                <a:solidFill>
                  <a:srgbClr val="C00000"/>
                </a:solidFill>
              </a:rPr>
              <a:t>f,e</a:t>
            </a:r>
            <a:r>
              <a:rPr lang="en-US" altLang="zh-CN" dirty="0">
                <a:solidFill>
                  <a:srgbClr val="C00000"/>
                </a:solidFill>
              </a:rPr>
              <a:t>)            </a:t>
            </a:r>
            <a:r>
              <a:rPr lang="en-US" altLang="zh-CN" dirty="0"/>
              <a:t>%</a:t>
            </a:r>
            <a:r>
              <a:rPr lang="en-US" altLang="zh-CN" dirty="0" err="1"/>
              <a:t>cer</a:t>
            </a:r>
            <a:r>
              <a:rPr lang="en-US" altLang="zh-CN" dirty="0"/>
              <a:t>=1.0821</a:t>
            </a:r>
          </a:p>
          <a:p>
            <a:r>
              <a:rPr lang="en-US" altLang="zh-CN" dirty="0">
                <a:solidFill>
                  <a:srgbClr val="C00000"/>
                </a:solidFill>
              </a:rPr>
              <a:t>c=mat2huff(e);             </a:t>
            </a:r>
            <a:r>
              <a:rPr lang="en-US" altLang="zh-CN" dirty="0"/>
              <a:t>%</a:t>
            </a:r>
            <a:r>
              <a:rPr lang="zh-CN" altLang="en-US" dirty="0"/>
              <a:t>将</a:t>
            </a:r>
            <a:r>
              <a:rPr lang="en-US" altLang="zh-CN" dirty="0" err="1"/>
              <a:t>lpc</a:t>
            </a:r>
            <a:r>
              <a:rPr lang="zh-CN" altLang="en-US" dirty="0"/>
              <a:t>编码后继续进行</a:t>
            </a:r>
            <a:r>
              <a:rPr lang="en-US" altLang="zh-CN" dirty="0" err="1"/>
              <a:t>huffman</a:t>
            </a:r>
            <a:r>
              <a:rPr lang="zh-CN" altLang="en-US" dirty="0"/>
              <a:t>编码</a:t>
            </a:r>
          </a:p>
          <a:p>
            <a:r>
              <a:rPr lang="en-US" altLang="zh-CN" dirty="0" err="1">
                <a:solidFill>
                  <a:srgbClr val="C00000"/>
                </a:solidFill>
              </a:rPr>
              <a:t>ceshang</a:t>
            </a:r>
            <a:r>
              <a:rPr lang="en-US" altLang="zh-CN" dirty="0">
                <a:solidFill>
                  <a:srgbClr val="C00000"/>
                </a:solidFill>
              </a:rPr>
              <a:t>=entropy(</a:t>
            </a:r>
            <a:r>
              <a:rPr lang="en-US" altLang="zh-CN" dirty="0" err="1">
                <a:solidFill>
                  <a:srgbClr val="C00000"/>
                </a:solidFill>
              </a:rPr>
              <a:t>c.code</a:t>
            </a:r>
            <a:r>
              <a:rPr lang="en-US" altLang="zh-CN" dirty="0">
                <a:solidFill>
                  <a:srgbClr val="C00000"/>
                </a:solidFill>
              </a:rPr>
              <a:t>)    </a:t>
            </a:r>
            <a:r>
              <a:rPr lang="en-US" altLang="zh-CN" dirty="0"/>
              <a:t>%7.9937</a:t>
            </a:r>
          </a:p>
          <a:p>
            <a:r>
              <a:rPr lang="en-US" altLang="zh-CN" dirty="0" err="1">
                <a:solidFill>
                  <a:srgbClr val="C00000"/>
                </a:solidFill>
              </a:rPr>
              <a:t>cr</a:t>
            </a:r>
            <a:r>
              <a:rPr lang="en-US" altLang="zh-CN" dirty="0">
                <a:solidFill>
                  <a:srgbClr val="C00000"/>
                </a:solidFill>
              </a:rPr>
              <a:t>=</a:t>
            </a:r>
            <a:r>
              <a:rPr lang="en-US" altLang="zh-CN" dirty="0" err="1">
                <a:solidFill>
                  <a:srgbClr val="C00000"/>
                </a:solidFill>
              </a:rPr>
              <a:t>imratio</a:t>
            </a:r>
            <a:r>
              <a:rPr lang="en-US" altLang="zh-CN" dirty="0">
                <a:solidFill>
                  <a:srgbClr val="C00000"/>
                </a:solidFill>
              </a:rPr>
              <a:t>(</a:t>
            </a:r>
            <a:r>
              <a:rPr lang="en-US" altLang="zh-CN" dirty="0" err="1">
                <a:solidFill>
                  <a:srgbClr val="C00000"/>
                </a:solidFill>
              </a:rPr>
              <a:t>f,c</a:t>
            </a:r>
            <a:r>
              <a:rPr lang="en-US" altLang="zh-CN" dirty="0">
                <a:solidFill>
                  <a:srgbClr val="C00000"/>
                </a:solidFill>
              </a:rPr>
              <a:t>)            </a:t>
            </a:r>
            <a:r>
              <a:rPr lang="en-US" altLang="zh-CN" dirty="0"/>
              <a:t>%1.3311</a:t>
            </a:r>
          </a:p>
          <a:p>
            <a:r>
              <a:rPr lang="en-US" altLang="zh-CN" dirty="0"/>
              <a:t>[</a:t>
            </a:r>
            <a:r>
              <a:rPr lang="en-US" altLang="zh-CN" dirty="0" err="1"/>
              <a:t>h,x</a:t>
            </a:r>
            <a:r>
              <a:rPr lang="en-US" altLang="zh-CN" dirty="0"/>
              <a:t>]=hist(e(:)*512,512);</a:t>
            </a:r>
          </a:p>
          <a:p>
            <a:r>
              <a:rPr lang="en-US" altLang="zh-CN" dirty="0"/>
              <a:t>subplot(1, 3, 3),bar(</a:t>
            </a:r>
            <a:r>
              <a:rPr lang="en-US" altLang="zh-CN" dirty="0" err="1"/>
              <a:t>x,h,'k</a:t>
            </a:r>
            <a:r>
              <a:rPr lang="en-US" altLang="zh-CN" dirty="0"/>
              <a:t>');title('(c)</a:t>
            </a:r>
            <a:r>
              <a:rPr lang="zh-CN" altLang="en-US" dirty="0"/>
              <a:t>预测误差直方图</a:t>
            </a:r>
            <a:r>
              <a:rPr lang="en-US" altLang="zh-CN" dirty="0"/>
              <a:t>');</a:t>
            </a:r>
          </a:p>
        </p:txBody>
      </p:sp>
      <p:pic>
        <p:nvPicPr>
          <p:cNvPr id="34818"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87824"/>
            <a:ext cx="5951495" cy="3082351"/>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6067631" y="997421"/>
            <a:ext cx="5815905" cy="646331"/>
          </a:xfrm>
          <a:prstGeom prst="rect">
            <a:avLst/>
          </a:prstGeom>
          <a:noFill/>
        </p:spPr>
        <p:txBody>
          <a:bodyPr wrap="square">
            <a:spAutoFit/>
          </a:bodyPr>
          <a:lstStyle/>
          <a:p>
            <a:r>
              <a:rPr lang="zh-CN" altLang="en-US" b="1" i="0" dirty="0">
                <a:effectLst/>
                <a:latin typeface="-apple-system"/>
              </a:rPr>
              <a:t>无损预测编码</a:t>
            </a:r>
            <a:r>
              <a:rPr lang="zh-CN" altLang="en-US" b="0" i="0" dirty="0">
                <a:effectLst/>
                <a:latin typeface="-apple-system"/>
              </a:rPr>
              <a:t>，可以用</a:t>
            </a:r>
            <a:r>
              <a:rPr lang="zh-CN" altLang="en-US" b="1" i="0" dirty="0">
                <a:effectLst/>
                <a:latin typeface="-apple-system"/>
              </a:rPr>
              <a:t>函数</a:t>
            </a:r>
            <a:r>
              <a:rPr lang="en-US" altLang="zh-CN" b="1" i="0" dirty="0">
                <a:effectLst/>
                <a:highlight>
                  <a:srgbClr val="FFFF00"/>
                </a:highlight>
                <a:latin typeface="-apple-system"/>
              </a:rPr>
              <a:t>mat2lpc</a:t>
            </a:r>
            <a:r>
              <a:rPr lang="zh-CN" altLang="en-US" b="0" i="0" dirty="0">
                <a:effectLst/>
                <a:latin typeface="-apple-system"/>
              </a:rPr>
              <a:t>和</a:t>
            </a:r>
            <a:r>
              <a:rPr lang="zh-CN" altLang="en-US" b="1" i="0" dirty="0">
                <a:effectLst/>
                <a:latin typeface="-apple-system"/>
              </a:rPr>
              <a:t>函数</a:t>
            </a:r>
            <a:r>
              <a:rPr lang="en-US" altLang="zh-CN" b="1" i="0" dirty="0">
                <a:effectLst/>
                <a:highlight>
                  <a:srgbClr val="FFFF00"/>
                </a:highlight>
                <a:latin typeface="-apple-system"/>
              </a:rPr>
              <a:t>lpc2mat</a:t>
            </a:r>
            <a:r>
              <a:rPr lang="zh-CN" altLang="en-US" b="0" i="0" dirty="0">
                <a:effectLst/>
                <a:latin typeface="-apple-system"/>
              </a:rPr>
              <a:t>来操作预测编码和解码过程</a:t>
            </a:r>
            <a:endParaRPr lang="zh-CN" altLang="en-US" dirty="0"/>
          </a:p>
        </p:txBody>
      </p:sp>
      <p:sp>
        <p:nvSpPr>
          <p:cNvPr id="8" name="文本框 7"/>
          <p:cNvSpPr txBox="1"/>
          <p:nvPr/>
        </p:nvSpPr>
        <p:spPr>
          <a:xfrm>
            <a:off x="6129027" y="5470862"/>
            <a:ext cx="5885439" cy="1200329"/>
          </a:xfrm>
          <a:prstGeom prst="rect">
            <a:avLst/>
          </a:prstGeom>
          <a:noFill/>
        </p:spPr>
        <p:txBody>
          <a:bodyPr wrap="square">
            <a:spAutoFit/>
          </a:bodyPr>
          <a:lstStyle/>
          <a:p>
            <a:r>
              <a:rPr lang="zh-CN" altLang="en-US" b="0" i="0" dirty="0">
                <a:effectLst/>
                <a:latin typeface="微软雅黑" panose="020B0503020204020204" pitchFamily="34" charset="-122"/>
                <a:ea typeface="微软雅黑" panose="020B0503020204020204" pitchFamily="34" charset="-122"/>
              </a:rPr>
              <a:t>熵的数值已经从</a:t>
            </a:r>
            <a:r>
              <a:rPr lang="en-US" altLang="zh-CN" b="0" i="0" dirty="0">
                <a:effectLst/>
                <a:latin typeface="微软雅黑" panose="020B0503020204020204" pitchFamily="34" charset="-122"/>
                <a:ea typeface="微软雅黑" panose="020B0503020204020204" pitchFamily="34" charset="-122"/>
              </a:rPr>
              <a:t>7.3505</a:t>
            </a:r>
            <a:r>
              <a:rPr lang="zh-CN" altLang="en-US" b="0" i="0" dirty="0">
                <a:effectLst/>
                <a:latin typeface="微软雅黑" panose="020B0503020204020204" pitchFamily="34" charset="-122"/>
                <a:ea typeface="微软雅黑" panose="020B0503020204020204" pitchFamily="34" charset="-122"/>
              </a:rPr>
              <a:t>比特</a:t>
            </a:r>
            <a:r>
              <a:rPr lang="en-US" altLang="zh-CN" b="0" i="0" dirty="0">
                <a:effectLst/>
                <a:latin typeface="微软雅黑" panose="020B0503020204020204" pitchFamily="34" charset="-122"/>
                <a:ea typeface="微软雅黑" panose="020B0503020204020204" pitchFamily="34" charset="-122"/>
              </a:rPr>
              <a:t>/</a:t>
            </a:r>
            <a:r>
              <a:rPr lang="zh-CN" altLang="en-US" b="0" i="0" dirty="0">
                <a:effectLst/>
                <a:latin typeface="微软雅黑" panose="020B0503020204020204" pitchFamily="34" charset="-122"/>
                <a:ea typeface="微软雅黑" panose="020B0503020204020204" pitchFamily="34" charset="-122"/>
              </a:rPr>
              <a:t>像素降低到</a:t>
            </a:r>
            <a:r>
              <a:rPr lang="en-US" altLang="zh-CN" b="0" i="0" dirty="0">
                <a:effectLst/>
                <a:latin typeface="微软雅黑" panose="020B0503020204020204" pitchFamily="34" charset="-122"/>
                <a:ea typeface="微软雅黑" panose="020B0503020204020204" pitchFamily="34" charset="-122"/>
              </a:rPr>
              <a:t>5.9727</a:t>
            </a:r>
            <a:r>
              <a:rPr lang="zh-CN" altLang="en-US" b="0" i="0" dirty="0">
                <a:effectLst/>
                <a:latin typeface="微软雅黑" panose="020B0503020204020204" pitchFamily="34" charset="-122"/>
                <a:ea typeface="微软雅黑" panose="020B0503020204020204" pitchFamily="34" charset="-122"/>
              </a:rPr>
              <a:t>比特</a:t>
            </a:r>
            <a:r>
              <a:rPr lang="en-US" altLang="zh-CN" b="0" i="0" dirty="0">
                <a:effectLst/>
                <a:latin typeface="微软雅黑" panose="020B0503020204020204" pitchFamily="34" charset="-122"/>
                <a:ea typeface="微软雅黑" panose="020B0503020204020204" pitchFamily="34" charset="-122"/>
              </a:rPr>
              <a:t>/</a:t>
            </a:r>
            <a:r>
              <a:rPr lang="zh-CN" altLang="en-US" b="0" i="0" dirty="0">
                <a:effectLst/>
                <a:latin typeface="微软雅黑" panose="020B0503020204020204" pitchFamily="34" charset="-122"/>
                <a:ea typeface="微软雅黑" panose="020B0503020204020204" pitchFamily="34" charset="-122"/>
              </a:rPr>
              <a:t>像素，意味着预测误差图像可以比原始图像更有效地进行编码。</a:t>
            </a:r>
            <a:r>
              <a:rPr lang="zh-CN" altLang="en-US" dirty="0">
                <a:latin typeface="微软雅黑" panose="020B0503020204020204" pitchFamily="34" charset="-122"/>
                <a:ea typeface="微软雅黑" panose="020B0503020204020204" pitchFamily="34" charset="-122"/>
              </a:rPr>
              <a:t>压缩率从 </a:t>
            </a:r>
            <a:r>
              <a:rPr lang="en-US" altLang="zh-CN" dirty="0">
                <a:latin typeface="微软雅黑" panose="020B0503020204020204" pitchFamily="34" charset="-122"/>
                <a:ea typeface="微软雅黑" panose="020B0503020204020204" pitchFamily="34" charset="-122"/>
              </a:rPr>
              <a:t>1,0821(</a:t>
            </a:r>
            <a:r>
              <a:rPr lang="zh-CN" altLang="en-US" dirty="0">
                <a:latin typeface="微软雅黑" panose="020B0503020204020204" pitchFamily="34" charset="-122"/>
                <a:ea typeface="微软雅黑" panose="020B0503020204020204" pitchFamily="34" charset="-122"/>
              </a:rPr>
              <a:t>当直接对灰度级进行霍夫曼编码时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增大到 </a:t>
            </a:r>
            <a:r>
              <a:rPr lang="en-US" altLang="zh-CN" dirty="0">
                <a:latin typeface="微软雅黑" panose="020B0503020204020204" pitchFamily="34" charset="-122"/>
                <a:ea typeface="微软雅黑" panose="020B0503020204020204" pitchFamily="34" charset="-122"/>
              </a:rPr>
              <a:t>1.3311</a:t>
            </a:r>
            <a:endParaRPr lang="zh-CN" altLang="en-US"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378691" y="5657671"/>
            <a:ext cx="6127750" cy="1200329"/>
          </a:xfrm>
          <a:prstGeom prst="rect">
            <a:avLst/>
          </a:prstGeom>
          <a:noFill/>
        </p:spPr>
        <p:txBody>
          <a:bodyPr wrap="square">
            <a:spAutoFit/>
          </a:bodyPr>
          <a:lstStyle/>
          <a:p>
            <a:r>
              <a:rPr lang="zh-CN" altLang="en-US" dirty="0"/>
              <a:t>[h,x] = hist(e(:)*512,512);</a:t>
            </a:r>
          </a:p>
          <a:p>
            <a:r>
              <a:rPr lang="zh-CN" altLang="en-US" dirty="0"/>
              <a:t>subplot(133),bar(x,h,'k')</a:t>
            </a:r>
          </a:p>
          <a:p>
            <a:r>
              <a:rPr lang="zh-CN" altLang="en-US" dirty="0">
                <a:solidFill>
                  <a:srgbClr val="C00000"/>
                </a:solidFill>
                <a:highlight>
                  <a:srgbClr val="FFFF00"/>
                </a:highlight>
              </a:rPr>
              <a:t>g = lpc2mat(huff2mat(c));</a:t>
            </a:r>
          </a:p>
          <a:p>
            <a:r>
              <a:rPr lang="zh-CN" altLang="en-US" dirty="0"/>
              <a:t>imshow(g,[]),title('解码后图')</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不相关信息</a:t>
            </a:r>
          </a:p>
        </p:txBody>
      </p:sp>
      <p:sp>
        <p:nvSpPr>
          <p:cNvPr id="8" name="文本框 7"/>
          <p:cNvSpPr txBox="1"/>
          <p:nvPr/>
        </p:nvSpPr>
        <p:spPr>
          <a:xfrm>
            <a:off x="609600" y="976174"/>
            <a:ext cx="10058400" cy="1631216"/>
          </a:xfrm>
          <a:prstGeom prst="rect">
            <a:avLst/>
          </a:prstGeom>
          <a:noFill/>
        </p:spPr>
        <p:txBody>
          <a:bodyPr wrap="square">
            <a:spAutoFit/>
          </a:bodyPr>
          <a:lstStyle/>
          <a:p>
            <a:r>
              <a:rPr lang="en-US" altLang="zh-CN" sz="2000" b="1" i="0" dirty="0">
                <a:effectLst/>
                <a:latin typeface="微软雅黑" panose="020B0503020204020204" pitchFamily="34" charset="-122"/>
                <a:ea typeface="微软雅黑" panose="020B0503020204020204" pitchFamily="34" charset="-122"/>
              </a:rPr>
              <a:t>IGS</a:t>
            </a:r>
            <a:r>
              <a:rPr lang="zh-CN" altLang="en-US" sz="2000" b="0" i="0" dirty="0">
                <a:effectLst/>
                <a:latin typeface="微软雅黑" panose="020B0503020204020204" pitchFamily="34" charset="-122"/>
                <a:ea typeface="微软雅黑" panose="020B0503020204020204" pitchFamily="34" charset="-122"/>
              </a:rPr>
              <a:t>是指</a:t>
            </a:r>
            <a:r>
              <a:rPr lang="en-US" altLang="zh-CN" sz="2000" b="1" i="0" dirty="0">
                <a:effectLst/>
                <a:latin typeface="微软雅黑" panose="020B0503020204020204" pitchFamily="34" charset="-122"/>
                <a:ea typeface="微软雅黑" panose="020B0503020204020204" pitchFamily="34" charset="-122"/>
              </a:rPr>
              <a:t>Improved Gray-Scale</a:t>
            </a:r>
            <a:r>
              <a:rPr lang="zh-CN" altLang="en-US" sz="2000" b="1" i="0" dirty="0">
                <a:effectLst/>
                <a:latin typeface="微软雅黑" panose="020B0503020204020204" pitchFamily="34" charset="-122"/>
                <a:ea typeface="微软雅黑" panose="020B0503020204020204" pitchFamily="34" charset="-122"/>
              </a:rPr>
              <a:t>改进的灰度级量化来进行量化压缩。该</a:t>
            </a:r>
            <a:r>
              <a:rPr lang="zh-CN" altLang="en-US" sz="2000" b="0" i="0" dirty="0">
                <a:effectLst/>
                <a:latin typeface="微软雅黑" panose="020B0503020204020204" pitchFamily="34" charset="-122"/>
                <a:ea typeface="微软雅黑" panose="020B0503020204020204" pitchFamily="34" charset="-122"/>
              </a:rPr>
              <a:t>方法认为眼睛对边缘有固有的敏感性，并且可通过对每个像素增加伪随机数来消除，伪随机数在量化前由相邻像素的低阶比特产生。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结合</a:t>
            </a:r>
            <a:r>
              <a:rPr lang="en-US" altLang="zh-CN" sz="2000" dirty="0">
                <a:latin typeface="微软雅黑" panose="020B0503020204020204" pitchFamily="34" charset="-122"/>
                <a:ea typeface="微软雅黑" panose="020B0503020204020204" pitchFamily="34" charset="-122"/>
              </a:rPr>
              <a:t>IGS</a:t>
            </a:r>
            <a:r>
              <a:rPr lang="zh-CN" altLang="en-US" sz="2000" dirty="0">
                <a:latin typeface="微软雅黑" panose="020B0503020204020204" pitchFamily="34" charset="-122"/>
                <a:ea typeface="微软雅黑" panose="020B0503020204020204" pitchFamily="34" charset="-122"/>
              </a:rPr>
              <a:t>量化的无损预测和霍夫曼编码，代码如下：</a:t>
            </a:r>
          </a:p>
          <a:p>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752475" y="2333685"/>
            <a:ext cx="10534650" cy="4524315"/>
          </a:xfrm>
          <a:prstGeom prst="rect">
            <a:avLst/>
          </a:prstGeom>
          <a:noFill/>
        </p:spPr>
        <p:txBody>
          <a:bodyPr wrap="square">
            <a:spAutoFit/>
          </a:bodyPr>
          <a:lstStyle/>
          <a:p>
            <a:r>
              <a:rPr lang="zh-CN" altLang="en-US" dirty="0"/>
              <a:t>f=imread(‘</a:t>
            </a:r>
            <a:r>
              <a:rPr lang="en-US" altLang="zh-CN" dirty="0"/>
              <a:t>x</a:t>
            </a:r>
            <a:r>
              <a:rPr lang="zh-CN" altLang="en-US" dirty="0"/>
              <a:t>.tif');</a:t>
            </a:r>
          </a:p>
          <a:p>
            <a:r>
              <a:rPr lang="zh-CN" altLang="en-US" dirty="0">
                <a:solidFill>
                  <a:srgbClr val="C00000"/>
                </a:solidFill>
              </a:rPr>
              <a:t>q=quantize(f,4,'igs');%用函数quantize进行igs量化到4bit</a:t>
            </a:r>
          </a:p>
          <a:p>
            <a:r>
              <a:rPr lang="zh-CN" altLang="en-US" dirty="0"/>
              <a:t>qs=double(q)/16;</a:t>
            </a:r>
          </a:p>
          <a:p>
            <a:r>
              <a:rPr lang="zh-CN" altLang="en-US" dirty="0">
                <a:solidFill>
                  <a:srgbClr val="C00000"/>
                </a:solidFill>
              </a:rPr>
              <a:t>e=mat2lpc(qs);    %使用预测编码后</a:t>
            </a:r>
          </a:p>
          <a:p>
            <a:r>
              <a:rPr lang="zh-CN" altLang="en-US" dirty="0">
                <a:solidFill>
                  <a:srgbClr val="C00000"/>
                </a:solidFill>
              </a:rPr>
              <a:t>c=mat2huff(e);     %再使用霍夫曼编码</a:t>
            </a:r>
          </a:p>
          <a:p>
            <a:r>
              <a:rPr lang="zh-CN" altLang="en-US" dirty="0"/>
              <a:t>imratio(f,c)     </a:t>
            </a:r>
            <a:r>
              <a:rPr lang="en-US" altLang="zh-CN" dirty="0"/>
              <a:t>%</a:t>
            </a:r>
            <a:r>
              <a:rPr lang="en-US" altLang="zh-CN" dirty="0" err="1"/>
              <a:t>ans</a:t>
            </a:r>
            <a:r>
              <a:rPr lang="en-US" altLang="zh-CN" dirty="0"/>
              <a:t> =4.1420</a:t>
            </a:r>
            <a:endParaRPr lang="zh-CN" altLang="en-US" dirty="0"/>
          </a:p>
          <a:p>
            <a:r>
              <a:rPr lang="zh-CN" altLang="en-US" dirty="0"/>
              <a:t>subplot(131),imshow(f),title('原始图像');</a:t>
            </a:r>
          </a:p>
          <a:p>
            <a:r>
              <a:rPr lang="zh-CN" altLang="en-US" dirty="0"/>
              <a:t>subplot(132),imshow(e),title('使用预测编码后');</a:t>
            </a:r>
          </a:p>
          <a:p>
            <a:r>
              <a:rPr lang="zh-CN" altLang="en-US" dirty="0">
                <a:solidFill>
                  <a:srgbClr val="C00000"/>
                </a:solidFill>
              </a:rPr>
              <a:t>ne=huff2mat(c);   %进行霍夫曼解码</a:t>
            </a:r>
          </a:p>
          <a:p>
            <a:r>
              <a:rPr lang="zh-CN" altLang="en-US" dirty="0">
                <a:solidFill>
                  <a:srgbClr val="C00000"/>
                </a:solidFill>
              </a:rPr>
              <a:t>nqs=lpc2mat(ne);  %图像的一维线性预测解码</a:t>
            </a:r>
          </a:p>
          <a:p>
            <a:r>
              <a:rPr lang="zh-CN" altLang="en-US" dirty="0"/>
              <a:t>nq=16*nqs;</a:t>
            </a:r>
          </a:p>
          <a:p>
            <a:r>
              <a:rPr lang="zh-CN" altLang="en-US" dirty="0"/>
              <a:t>subplot(131),imshow(ne),title('霍夫曼解码');</a:t>
            </a:r>
          </a:p>
          <a:p>
            <a:r>
              <a:rPr lang="zh-CN" altLang="en-US" dirty="0"/>
              <a:t>subplot(132),imshow(nqs),title('线性预测解码');</a:t>
            </a:r>
          </a:p>
          <a:p>
            <a:r>
              <a:rPr lang="zh-CN" altLang="en-US" dirty="0"/>
              <a:t>subplot(133),imshow(nq),title('16倍的线性预测解码')</a:t>
            </a:r>
          </a:p>
          <a:p>
            <a:r>
              <a:rPr lang="zh-CN" altLang="en-US" dirty="0">
                <a:solidFill>
                  <a:srgbClr val="C00000"/>
                </a:solidFill>
              </a:rPr>
              <a:t>compare(q,nq)</a:t>
            </a:r>
          </a:p>
          <a:p>
            <a:r>
              <a:rPr lang="zh-CN" altLang="en-US" dirty="0"/>
              <a:t>rmse=compare(f,nq)    </a:t>
            </a:r>
            <a:r>
              <a:rPr lang="en-US" altLang="zh-CN" dirty="0"/>
              <a:t>%</a:t>
            </a:r>
            <a:r>
              <a:rPr lang="en-US" altLang="zh-CN" dirty="0" err="1"/>
              <a:t>rmse</a:t>
            </a:r>
            <a:r>
              <a:rPr lang="en-US" altLang="zh-CN" dirty="0"/>
              <a:t>=6.8</a:t>
            </a:r>
            <a:r>
              <a:rPr lang="zh-CN" altLang="en-US" dirty="0"/>
              <a:t>；</a:t>
            </a:r>
            <a:r>
              <a:rPr lang="zh-CN" altLang="en-US" b="0" i="0" dirty="0">
                <a:solidFill>
                  <a:srgbClr val="4D4D4D"/>
                </a:solidFill>
                <a:effectLst/>
                <a:latin typeface="-apple-system"/>
              </a:rPr>
              <a:t>解压缩图像的均方根误差大约是</a:t>
            </a:r>
            <a:r>
              <a:rPr lang="en-US" altLang="zh-CN" b="0" i="0" dirty="0">
                <a:solidFill>
                  <a:srgbClr val="4D4D4D"/>
                </a:solidFill>
                <a:effectLst/>
                <a:latin typeface="-apple-system"/>
              </a:rPr>
              <a:t>7</a:t>
            </a:r>
            <a:r>
              <a:rPr lang="zh-CN" altLang="en-US" b="0" i="0" dirty="0">
                <a:solidFill>
                  <a:srgbClr val="4D4D4D"/>
                </a:solidFill>
                <a:effectLst/>
                <a:latin typeface="-apple-system"/>
              </a:rPr>
              <a:t>个灰度级，误差源于量化。</a:t>
            </a:r>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图像压缩的必要性</a:t>
            </a:r>
          </a:p>
        </p:txBody>
      </p:sp>
      <p:sp>
        <p:nvSpPr>
          <p:cNvPr id="15" name="矩形 14"/>
          <p:cNvSpPr/>
          <p:nvPr/>
        </p:nvSpPr>
        <p:spPr>
          <a:xfrm>
            <a:off x="343733" y="957156"/>
            <a:ext cx="7878247" cy="3351046"/>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描述语言</a:t>
            </a:r>
          </a:p>
          <a:p>
            <a:pPr marL="800100" lvl="1" indent="-342900">
              <a:lnSpc>
                <a:spcPct val="150000"/>
              </a:lnSpc>
              <a:buFont typeface="Wingdings" panose="05000000000000000000" pitchFamily="2" charset="2"/>
              <a:buChar char="p"/>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1</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）“这是一幅 </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2*2</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的图像，图像的第一个像素是红的，第二个像素是红的，第三个像素是红的，第四个像素是红的”。</a:t>
            </a:r>
          </a:p>
          <a:p>
            <a:pPr marL="800100" lvl="1" indent="-342900">
              <a:lnSpc>
                <a:spcPct val="150000"/>
              </a:lnSpc>
              <a:buFont typeface="Wingdings" panose="05000000000000000000" pitchFamily="2" charset="2"/>
              <a:buChar char="p"/>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2</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）“这是一幅</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2*2</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的图像，整幅图都是红色的”。</a:t>
            </a:r>
          </a:p>
          <a:p>
            <a:pPr marL="228600" indent="-228600">
              <a:lnSpc>
                <a:spcPct val="150000"/>
              </a:lnSpc>
              <a:buFont typeface="Wingdings" panose="05000000000000000000" pitchFamily="2" charset="2"/>
              <a:buChar char="ü"/>
            </a:pP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文本框 10"/>
          <p:cNvSpPr txBox="1"/>
          <p:nvPr/>
        </p:nvSpPr>
        <p:spPr>
          <a:xfrm>
            <a:off x="830580" y="4605020"/>
            <a:ext cx="6583680" cy="830997"/>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由此我们知道，</a:t>
            </a:r>
            <a:r>
              <a:rPr lang="zh-CN" altLang="en-US" sz="2400" b="1" dirty="0">
                <a:latin typeface="微软雅黑" panose="020B0503020204020204" pitchFamily="34" charset="-122"/>
                <a:ea typeface="微软雅黑" panose="020B0503020204020204" pitchFamily="34" charset="-122"/>
              </a:rPr>
              <a:t>整理图像的描述方法可以达到压缩的目的。 </a:t>
            </a:r>
          </a:p>
        </p:txBody>
      </p:sp>
      <p:graphicFrame>
        <p:nvGraphicFramePr>
          <p:cNvPr id="10" name="表格 11"/>
          <p:cNvGraphicFramePr>
            <a:graphicFrameLocks noGrp="1"/>
          </p:cNvGraphicFramePr>
          <p:nvPr/>
        </p:nvGraphicFramePr>
        <p:xfrm>
          <a:off x="8986811" y="2599266"/>
          <a:ext cx="2179320" cy="2005754"/>
        </p:xfrm>
        <a:graphic>
          <a:graphicData uri="http://schemas.openxmlformats.org/drawingml/2006/table">
            <a:tbl>
              <a:tblPr firstRow="1" bandRow="1">
                <a:tableStyleId>{5C22544A-7EE6-4342-B048-85BDC9FD1C3A}</a:tableStyleId>
              </a:tblPr>
              <a:tblGrid>
                <a:gridCol w="1089660">
                  <a:extLst>
                    <a:ext uri="{9D8B030D-6E8A-4147-A177-3AD203B41FA5}">
                      <a16:colId xmlns:a16="http://schemas.microsoft.com/office/drawing/2014/main" val="20000"/>
                    </a:ext>
                  </a:extLst>
                </a:gridCol>
                <a:gridCol w="1089660">
                  <a:extLst>
                    <a:ext uri="{9D8B030D-6E8A-4147-A177-3AD203B41FA5}">
                      <a16:colId xmlns:a16="http://schemas.microsoft.com/office/drawing/2014/main" val="20001"/>
                    </a:ext>
                  </a:extLst>
                </a:gridCol>
              </a:tblGrid>
              <a:tr h="1002877">
                <a:tc>
                  <a:txBody>
                    <a:bodyPr/>
                    <a:lstStyle/>
                    <a:p>
                      <a:pPr algn="ctr">
                        <a:lnSpc>
                          <a:spcPct val="100000"/>
                        </a:lnSpc>
                      </a:pPr>
                      <a:r>
                        <a:rPr lang="en-US" altLang="zh-CN" sz="3600" b="1" dirty="0">
                          <a:solidFill>
                            <a:schemeClr val="tx1"/>
                          </a:solidFill>
                          <a:latin typeface="微软雅黑" panose="020B0503020204020204" pitchFamily="34" charset="-122"/>
                          <a:ea typeface="微软雅黑" panose="020B0503020204020204" pitchFamily="34" charset="-122"/>
                        </a:rPr>
                        <a:t>1</a:t>
                      </a:r>
                      <a:endParaRPr lang="zh-CN" altLang="en-US" sz="3600" b="1" dirty="0">
                        <a:solidFill>
                          <a:schemeClr val="tx1"/>
                        </a:solidFill>
                        <a:latin typeface="微软雅黑" panose="020B0503020204020204" pitchFamily="34" charset="-122"/>
                        <a:ea typeface="微软雅黑" panose="020B0503020204020204" pitchFamily="34" charset="-122"/>
                      </a:endParaRPr>
                    </a:p>
                  </a:txBody>
                  <a:tcPr>
                    <a:solidFill>
                      <a:srgbClr val="C00000"/>
                    </a:solidFill>
                  </a:tcPr>
                </a:tc>
                <a:tc>
                  <a:txBody>
                    <a:bodyPr/>
                    <a:lstStyle/>
                    <a:p>
                      <a:pPr algn="ctr">
                        <a:lnSpc>
                          <a:spcPct val="100000"/>
                        </a:lnSpc>
                      </a:pPr>
                      <a:r>
                        <a:rPr lang="en-US" altLang="zh-CN" sz="3600" b="1" dirty="0">
                          <a:solidFill>
                            <a:schemeClr val="tx1"/>
                          </a:solidFill>
                          <a:latin typeface="微软雅黑" panose="020B0503020204020204" pitchFamily="34" charset="-122"/>
                          <a:ea typeface="微软雅黑" panose="020B0503020204020204" pitchFamily="34" charset="-122"/>
                        </a:rPr>
                        <a:t>2</a:t>
                      </a:r>
                      <a:endParaRPr lang="zh-CN" altLang="en-US" sz="3600" b="1" dirty="0">
                        <a:solidFill>
                          <a:schemeClr val="tx1"/>
                        </a:solidFill>
                        <a:latin typeface="微软雅黑" panose="020B0503020204020204" pitchFamily="34" charset="-122"/>
                        <a:ea typeface="微软雅黑" panose="020B0503020204020204" pitchFamily="34" charset="-122"/>
                      </a:endParaRPr>
                    </a:p>
                  </a:txBody>
                  <a:tcPr>
                    <a:solidFill>
                      <a:srgbClr val="C00000"/>
                    </a:solidFill>
                  </a:tcPr>
                </a:tc>
                <a:extLst>
                  <a:ext uri="{0D108BD9-81ED-4DB2-BD59-A6C34878D82A}">
                    <a16:rowId xmlns:a16="http://schemas.microsoft.com/office/drawing/2014/main" val="10000"/>
                  </a:ext>
                </a:extLst>
              </a:tr>
              <a:tr h="1002877">
                <a:tc>
                  <a:txBody>
                    <a:bodyPr/>
                    <a:lstStyle/>
                    <a:p>
                      <a:pPr algn="ctr">
                        <a:lnSpc>
                          <a:spcPct val="100000"/>
                        </a:lnSpc>
                      </a:pPr>
                      <a:r>
                        <a:rPr lang="en-US" altLang="zh-CN" sz="3600" b="1" dirty="0">
                          <a:solidFill>
                            <a:schemeClr val="tx1"/>
                          </a:solidFill>
                          <a:latin typeface="微软雅黑" panose="020B0503020204020204" pitchFamily="34" charset="-122"/>
                          <a:ea typeface="微软雅黑" panose="020B0503020204020204" pitchFamily="34" charset="-122"/>
                        </a:rPr>
                        <a:t>3</a:t>
                      </a:r>
                      <a:endParaRPr lang="zh-CN" altLang="en-US" sz="3600" b="1" dirty="0">
                        <a:solidFill>
                          <a:schemeClr val="tx1"/>
                        </a:solidFill>
                        <a:latin typeface="微软雅黑" panose="020B0503020204020204" pitchFamily="34" charset="-122"/>
                        <a:ea typeface="微软雅黑" panose="020B0503020204020204" pitchFamily="34" charset="-122"/>
                      </a:endParaRPr>
                    </a:p>
                  </a:txBody>
                  <a:tcPr>
                    <a:solidFill>
                      <a:srgbClr val="C00000"/>
                    </a:solidFill>
                  </a:tcPr>
                </a:tc>
                <a:tc>
                  <a:txBody>
                    <a:bodyPr/>
                    <a:lstStyle/>
                    <a:p>
                      <a:pPr algn="ctr">
                        <a:lnSpc>
                          <a:spcPct val="100000"/>
                        </a:lnSpc>
                      </a:pPr>
                      <a:r>
                        <a:rPr lang="en-US" altLang="zh-CN" sz="3600" b="1" dirty="0">
                          <a:solidFill>
                            <a:schemeClr val="tx1"/>
                          </a:solidFill>
                          <a:latin typeface="微软雅黑" panose="020B0503020204020204" pitchFamily="34" charset="-122"/>
                          <a:ea typeface="微软雅黑" panose="020B0503020204020204" pitchFamily="34" charset="-122"/>
                        </a:rPr>
                        <a:t>4</a:t>
                      </a:r>
                      <a:endParaRPr lang="zh-CN" altLang="en-US" sz="3600" b="1" dirty="0">
                        <a:solidFill>
                          <a:schemeClr val="tx1"/>
                        </a:solidFill>
                        <a:latin typeface="微软雅黑" panose="020B0503020204020204" pitchFamily="34" charset="-122"/>
                        <a:ea typeface="微软雅黑" panose="020B0503020204020204" pitchFamily="34" charset="-122"/>
                      </a:endParaRPr>
                    </a:p>
                  </a:txBody>
                  <a:tcPr>
                    <a:solidFill>
                      <a:srgbClr val="C00000"/>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2206D"/>
                </a:solidFill>
              </a:rPr>
              <a:t>变换编码</a:t>
            </a:r>
            <a:endParaRPr lang="zh-CN" altLang="en-US" dirty="0"/>
          </a:p>
        </p:txBody>
      </p:sp>
      <p:sp>
        <p:nvSpPr>
          <p:cNvPr id="30726" name="Rectangle 3"/>
          <p:cNvSpPr>
            <a:spLocks noChangeArrowheads="1"/>
          </p:cNvSpPr>
          <p:nvPr/>
        </p:nvSpPr>
        <p:spPr bwMode="auto">
          <a:xfrm>
            <a:off x="3200400" y="2590801"/>
            <a:ext cx="64770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b="1">
              <a:latin typeface="隶书" panose="02010509060101010101" pitchFamily="49" charset="-122"/>
              <a:ea typeface="隶书" panose="02010509060101010101" pitchFamily="49" charset="-122"/>
            </a:endParaRPr>
          </a:p>
        </p:txBody>
      </p:sp>
      <p:sp>
        <p:nvSpPr>
          <p:cNvPr id="30728" name="Rectangle 8"/>
          <p:cNvSpPr>
            <a:spLocks noChangeArrowheads="1"/>
          </p:cNvSpPr>
          <p:nvPr/>
        </p:nvSpPr>
        <p:spPr bwMode="auto">
          <a:xfrm>
            <a:off x="1524000" y="24003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grpSp>
        <p:nvGrpSpPr>
          <p:cNvPr id="30729" name="Group 11"/>
          <p:cNvGrpSpPr/>
          <p:nvPr/>
        </p:nvGrpSpPr>
        <p:grpSpPr bwMode="auto">
          <a:xfrm>
            <a:off x="2819401" y="3048000"/>
            <a:ext cx="6950075" cy="1003300"/>
            <a:chOff x="0" y="1296"/>
            <a:chExt cx="4378" cy="632"/>
          </a:xfrm>
        </p:grpSpPr>
        <p:sp>
          <p:nvSpPr>
            <p:cNvPr id="30732" name="Rectangle 9"/>
            <p:cNvSpPr>
              <a:spLocks noChangeArrowheads="1"/>
            </p:cNvSpPr>
            <p:nvPr/>
          </p:nvSpPr>
          <p:spPr bwMode="auto">
            <a:xfrm>
              <a:off x="0" y="1296"/>
              <a:ext cx="43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30733" name="Rectangle 10"/>
            <p:cNvSpPr>
              <a:spLocks noChangeArrowheads="1"/>
            </p:cNvSpPr>
            <p:nvPr/>
          </p:nvSpPr>
          <p:spPr bwMode="auto">
            <a:xfrm>
              <a:off x="0" y="1296"/>
              <a:ext cx="4378"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b="1">
                <a:solidFill>
                  <a:srgbClr val="FFFF00"/>
                </a:solidFill>
                <a:latin typeface="隶书" panose="02010509060101010101" pitchFamily="49" charset="-122"/>
                <a:ea typeface="隶书" panose="02010509060101010101" pitchFamily="49" charset="-122"/>
              </a:endParaRPr>
            </a:p>
            <a:p>
              <a:endParaRPr lang="zh-CN" altLang="en-US" b="1">
                <a:solidFill>
                  <a:srgbClr val="FFFF00"/>
                </a:solidFill>
                <a:latin typeface="隶书" panose="02010509060101010101" pitchFamily="49" charset="-122"/>
                <a:ea typeface="隶书" panose="02010509060101010101" pitchFamily="49" charset="-122"/>
              </a:endParaRPr>
            </a:p>
          </p:txBody>
        </p:sp>
      </p:grpSp>
      <p:sp>
        <p:nvSpPr>
          <p:cNvPr id="30730" name="Rectangle 12"/>
          <p:cNvSpPr>
            <a:spLocks noChangeArrowheads="1"/>
          </p:cNvSpPr>
          <p:nvPr/>
        </p:nvSpPr>
        <p:spPr bwMode="auto">
          <a:xfrm>
            <a:off x="533400" y="1186230"/>
            <a:ext cx="1064514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457200">
              <a:buFont typeface="Wingdings" panose="05000000000000000000" pitchFamily="2" charset="2"/>
              <a:buChar char="n"/>
            </a:pPr>
            <a:r>
              <a:rPr lang="zh-CN" altLang="en-US" sz="2600" dirty="0">
                <a:latin typeface="微软雅黑" panose="020B0503020204020204" pitchFamily="34" charset="-122"/>
                <a:ea typeface="微软雅黑" panose="020B0503020204020204" pitchFamily="34" charset="-122"/>
              </a:rPr>
              <a:t>空间域：对一幅图像像素进行直接操作</a:t>
            </a:r>
            <a:endParaRPr lang="en-US" altLang="zh-CN" sz="26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n"/>
            </a:pPr>
            <a:r>
              <a:rPr lang="zh-CN" altLang="en-US" sz="2600" dirty="0">
                <a:latin typeface="微软雅黑" panose="020B0503020204020204" pitchFamily="34" charset="-122"/>
                <a:ea typeface="微软雅黑" panose="020B0503020204020204" pitchFamily="34" charset="-122"/>
              </a:rPr>
              <a:t>变换域：以修改图像的变换为基础</a:t>
            </a:r>
            <a:endParaRPr lang="en-US" altLang="zh-CN" sz="26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n"/>
            </a:pPr>
            <a:r>
              <a:rPr lang="zh-CN" altLang="en-US" sz="2600" dirty="0">
                <a:latin typeface="微软雅黑" panose="020B0503020204020204" pitchFamily="34" charset="-122"/>
                <a:ea typeface="微软雅黑" panose="020B0503020204020204" pitchFamily="34" charset="-122"/>
              </a:rPr>
              <a:t>变换编码：一个可逆的</a:t>
            </a:r>
            <a:r>
              <a:rPr lang="zh-CN" altLang="en-US" sz="2600" dirty="0">
                <a:solidFill>
                  <a:srgbClr val="C00000"/>
                </a:solidFill>
                <a:latin typeface="微软雅黑" panose="020B0503020204020204" pitchFamily="34" charset="-122"/>
                <a:ea typeface="微软雅黑" panose="020B0503020204020204" pitchFamily="34" charset="-122"/>
              </a:rPr>
              <a:t>线性变换或离散余弦变换（</a:t>
            </a:r>
            <a:r>
              <a:rPr lang="en-US" altLang="zh-CN" sz="2600" dirty="0">
                <a:solidFill>
                  <a:srgbClr val="C00000"/>
                </a:solidFill>
                <a:latin typeface="微软雅黑" panose="020B0503020204020204" pitchFamily="34" charset="-122"/>
                <a:ea typeface="微软雅黑" panose="020B0503020204020204" pitchFamily="34" charset="-122"/>
              </a:rPr>
              <a:t>DCT</a:t>
            </a:r>
            <a:r>
              <a:rPr lang="zh-CN" altLang="en-US" sz="2600" dirty="0">
                <a:latin typeface="微软雅黑" panose="020B0503020204020204" pitchFamily="34" charset="-122"/>
                <a:ea typeface="微软雅黑" panose="020B0503020204020204" pitchFamily="34" charset="-122"/>
              </a:rPr>
              <a:t>），用于将一幅图像映射成一组变换系数，然后对系数进行量化和编码。</a:t>
            </a:r>
            <a:endParaRPr lang="en-US" altLang="zh-CN" sz="26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n"/>
            </a:pPr>
            <a:r>
              <a:rPr lang="zh-CN" altLang="en-US" sz="2600" dirty="0">
                <a:latin typeface="微软雅黑" panose="020B0503020204020204" pitchFamily="34" charset="-122"/>
                <a:ea typeface="微软雅黑" panose="020B0503020204020204" pitchFamily="34" charset="-122"/>
              </a:rPr>
              <a:t>对大多数自然图像来说，多数系数具有较小的数组，可以粗糙地量化（或完全抛弃）而对图像造成的失真较小。</a:t>
            </a:r>
            <a:endParaRPr lang="en-US" altLang="zh-CN" sz="2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变换编码</a:t>
            </a:r>
          </a:p>
        </p:txBody>
      </p:sp>
      <p:sp>
        <p:nvSpPr>
          <p:cNvPr id="29702" name="Text Box 3"/>
          <p:cNvSpPr txBox="1">
            <a:spLocks noChangeArrowheads="1"/>
          </p:cNvSpPr>
          <p:nvPr/>
        </p:nvSpPr>
        <p:spPr bwMode="auto">
          <a:xfrm>
            <a:off x="869097" y="1222824"/>
            <a:ext cx="10397067"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spcBef>
                <a:spcPct val="50000"/>
              </a:spcBef>
            </a:pPr>
            <a:r>
              <a:rPr lang="zh-CN" altLang="en-US" sz="2600" dirty="0">
                <a:latin typeface="微软雅黑" panose="020B0503020204020204" pitchFamily="34" charset="-122"/>
                <a:ea typeface="微软雅黑" panose="020B0503020204020204" pitchFamily="34" charset="-122"/>
              </a:rPr>
              <a:t>原理：图象数据经过正交变换后，其变换系数具有一定的相互独立性，（例如，对于</a:t>
            </a:r>
            <a:r>
              <a:rPr lang="en-US" altLang="zh-CN" sz="2600" dirty="0">
                <a:latin typeface="微软雅黑" panose="020B0503020204020204" pitchFamily="34" charset="-122"/>
                <a:ea typeface="微软雅黑" panose="020B0503020204020204" pitchFamily="34" charset="-122"/>
              </a:rPr>
              <a:t>FT</a:t>
            </a:r>
            <a:r>
              <a:rPr lang="zh-CN" altLang="en-US" sz="2600" dirty="0">
                <a:latin typeface="微软雅黑" panose="020B0503020204020204" pitchFamily="34" charset="-122"/>
                <a:ea typeface="微软雅黑" panose="020B0503020204020204" pitchFamily="34" charset="-122"/>
              </a:rPr>
              <a:t>来说，频普系数大的变换系数均集中在低频部分，而高频部分的幅值均很小，因而可以对低频的变换系数量化、编码和传输，对高频部分不处理，这样可以达到图象压缩的目的。</a:t>
            </a:r>
          </a:p>
        </p:txBody>
      </p:sp>
      <p:sp>
        <p:nvSpPr>
          <p:cNvPr id="29703" name="Text Box 4"/>
          <p:cNvSpPr txBox="1">
            <a:spLocks noChangeArrowheads="1"/>
          </p:cNvSpPr>
          <p:nvPr/>
        </p:nvSpPr>
        <p:spPr bwMode="auto">
          <a:xfrm>
            <a:off x="3234267" y="3884175"/>
            <a:ext cx="18288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zh-CN" altLang="en-US" b="1">
                <a:latin typeface="微软雅黑" panose="020B0503020204020204" pitchFamily="34" charset="-122"/>
                <a:ea typeface="微软雅黑" panose="020B0503020204020204" pitchFamily="34" charset="-122"/>
              </a:rPr>
              <a:t>构造子图象</a:t>
            </a:r>
          </a:p>
        </p:txBody>
      </p:sp>
      <p:sp>
        <p:nvSpPr>
          <p:cNvPr id="29704" name="Text Box 6"/>
          <p:cNvSpPr txBox="1">
            <a:spLocks noChangeArrowheads="1"/>
          </p:cNvSpPr>
          <p:nvPr/>
        </p:nvSpPr>
        <p:spPr bwMode="auto">
          <a:xfrm>
            <a:off x="5520267" y="3900078"/>
            <a:ext cx="15240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zh-CN" altLang="en-US" b="1">
                <a:latin typeface="微软雅黑" panose="020B0503020204020204" pitchFamily="34" charset="-122"/>
                <a:ea typeface="微软雅黑" panose="020B0503020204020204" pitchFamily="34" charset="-122"/>
              </a:rPr>
              <a:t>正交变换</a:t>
            </a:r>
          </a:p>
        </p:txBody>
      </p:sp>
      <p:sp>
        <p:nvSpPr>
          <p:cNvPr id="29705" name="Text Box 7"/>
          <p:cNvSpPr txBox="1">
            <a:spLocks noChangeArrowheads="1"/>
          </p:cNvSpPr>
          <p:nvPr/>
        </p:nvSpPr>
        <p:spPr bwMode="auto">
          <a:xfrm>
            <a:off x="7429501" y="3900078"/>
            <a:ext cx="8382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zh-CN" altLang="en-US" b="1">
                <a:latin typeface="微软雅黑" panose="020B0503020204020204" pitchFamily="34" charset="-122"/>
                <a:ea typeface="微软雅黑" panose="020B0503020204020204" pitchFamily="34" charset="-122"/>
              </a:rPr>
              <a:t>量化</a:t>
            </a:r>
          </a:p>
        </p:txBody>
      </p:sp>
      <p:sp>
        <p:nvSpPr>
          <p:cNvPr id="29706" name="Text Box 8"/>
          <p:cNvSpPr txBox="1">
            <a:spLocks noChangeArrowheads="1"/>
          </p:cNvSpPr>
          <p:nvPr/>
        </p:nvSpPr>
        <p:spPr bwMode="auto">
          <a:xfrm>
            <a:off x="8652935" y="3884175"/>
            <a:ext cx="9906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zh-CN" altLang="en-US" b="1">
                <a:latin typeface="微软雅黑" panose="020B0503020204020204" pitchFamily="34" charset="-122"/>
                <a:ea typeface="微软雅黑" panose="020B0503020204020204" pitchFamily="34" charset="-122"/>
              </a:rPr>
              <a:t>编码</a:t>
            </a:r>
          </a:p>
        </p:txBody>
      </p:sp>
      <p:sp>
        <p:nvSpPr>
          <p:cNvPr id="29707" name="Text Box 9"/>
          <p:cNvSpPr txBox="1">
            <a:spLocks noChangeArrowheads="1"/>
          </p:cNvSpPr>
          <p:nvPr/>
        </p:nvSpPr>
        <p:spPr bwMode="auto">
          <a:xfrm>
            <a:off x="8658224" y="4840910"/>
            <a:ext cx="1019177"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zh-CN" altLang="en-US" b="1">
                <a:latin typeface="微软雅黑" panose="020B0503020204020204" pitchFamily="34" charset="-122"/>
                <a:ea typeface="微软雅黑" panose="020B0503020204020204" pitchFamily="34" charset="-122"/>
              </a:rPr>
              <a:t>解码</a:t>
            </a:r>
          </a:p>
        </p:txBody>
      </p:sp>
      <p:sp>
        <p:nvSpPr>
          <p:cNvPr id="29708" name="Text Box 10"/>
          <p:cNvSpPr txBox="1">
            <a:spLocks noChangeArrowheads="1"/>
          </p:cNvSpPr>
          <p:nvPr/>
        </p:nvSpPr>
        <p:spPr bwMode="auto">
          <a:xfrm>
            <a:off x="6510867" y="4840910"/>
            <a:ext cx="17526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zh-CN" altLang="en-US" b="1">
                <a:latin typeface="微软雅黑" panose="020B0503020204020204" pitchFamily="34" charset="-122"/>
                <a:ea typeface="微软雅黑" panose="020B0503020204020204" pitchFamily="34" charset="-122"/>
              </a:rPr>
              <a:t>反正交变换</a:t>
            </a:r>
          </a:p>
        </p:txBody>
      </p:sp>
      <p:sp>
        <p:nvSpPr>
          <p:cNvPr id="29709" name="Text Box 11"/>
          <p:cNvSpPr txBox="1">
            <a:spLocks noChangeArrowheads="1"/>
          </p:cNvSpPr>
          <p:nvPr/>
        </p:nvSpPr>
        <p:spPr bwMode="auto">
          <a:xfrm>
            <a:off x="4072467" y="4840910"/>
            <a:ext cx="1828800" cy="369332"/>
          </a:xfrm>
          <a:prstGeom prst="rect">
            <a:avLst/>
          </a:prstGeom>
          <a:noFill/>
          <a:ln w="9525">
            <a:solidFill>
              <a:srgbClr val="A5002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zh-CN" altLang="en-US" b="1">
                <a:latin typeface="微软雅黑" panose="020B0503020204020204" pitchFamily="34" charset="-122"/>
                <a:ea typeface="微软雅黑" panose="020B0503020204020204" pitchFamily="34" charset="-122"/>
              </a:rPr>
              <a:t>合并子图象</a:t>
            </a:r>
          </a:p>
        </p:txBody>
      </p:sp>
      <p:sp>
        <p:nvSpPr>
          <p:cNvPr id="29710" name="Line 12"/>
          <p:cNvSpPr>
            <a:spLocks noChangeShapeType="1"/>
          </p:cNvSpPr>
          <p:nvPr/>
        </p:nvSpPr>
        <p:spPr bwMode="auto">
          <a:xfrm>
            <a:off x="5063067" y="4078910"/>
            <a:ext cx="457200"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algn="ctr"/>
            <a:endParaRPr lang="zh-CN" altLang="en-US">
              <a:latin typeface="微软雅黑" panose="020B0503020204020204" pitchFamily="34" charset="-122"/>
              <a:ea typeface="微软雅黑" panose="020B0503020204020204" pitchFamily="34" charset="-122"/>
            </a:endParaRPr>
          </a:p>
        </p:txBody>
      </p:sp>
      <p:sp>
        <p:nvSpPr>
          <p:cNvPr id="29711" name="Line 13"/>
          <p:cNvSpPr>
            <a:spLocks noChangeShapeType="1"/>
          </p:cNvSpPr>
          <p:nvPr/>
        </p:nvSpPr>
        <p:spPr bwMode="auto">
          <a:xfrm>
            <a:off x="7048501" y="4085338"/>
            <a:ext cx="381000"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algn="ctr"/>
            <a:endParaRPr lang="zh-CN" altLang="en-US">
              <a:latin typeface="微软雅黑" panose="020B0503020204020204" pitchFamily="34" charset="-122"/>
              <a:ea typeface="微软雅黑" panose="020B0503020204020204" pitchFamily="34" charset="-122"/>
            </a:endParaRPr>
          </a:p>
        </p:txBody>
      </p:sp>
      <p:sp>
        <p:nvSpPr>
          <p:cNvPr id="29712" name="Line 14"/>
          <p:cNvSpPr>
            <a:spLocks noChangeShapeType="1"/>
          </p:cNvSpPr>
          <p:nvPr/>
        </p:nvSpPr>
        <p:spPr bwMode="auto">
          <a:xfrm flipV="1">
            <a:off x="8263466" y="4078910"/>
            <a:ext cx="380999" cy="6428"/>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algn="ctr"/>
            <a:endParaRPr lang="zh-CN" altLang="en-US">
              <a:latin typeface="微软雅黑" panose="020B0503020204020204" pitchFamily="34" charset="-122"/>
              <a:ea typeface="微软雅黑" panose="020B0503020204020204" pitchFamily="34" charset="-122"/>
            </a:endParaRPr>
          </a:p>
        </p:txBody>
      </p:sp>
      <p:sp>
        <p:nvSpPr>
          <p:cNvPr id="29713" name="Line 15"/>
          <p:cNvSpPr>
            <a:spLocks noChangeShapeType="1"/>
          </p:cNvSpPr>
          <p:nvPr/>
        </p:nvSpPr>
        <p:spPr bwMode="auto">
          <a:xfrm>
            <a:off x="9167813" y="4269410"/>
            <a:ext cx="10054" cy="57150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algn="ctr"/>
            <a:endParaRPr lang="zh-CN" altLang="en-US">
              <a:latin typeface="微软雅黑" panose="020B0503020204020204" pitchFamily="34" charset="-122"/>
              <a:ea typeface="微软雅黑" panose="020B0503020204020204" pitchFamily="34" charset="-122"/>
            </a:endParaRPr>
          </a:p>
        </p:txBody>
      </p:sp>
      <p:sp>
        <p:nvSpPr>
          <p:cNvPr id="29714" name="Line 16"/>
          <p:cNvSpPr>
            <a:spLocks noChangeShapeType="1"/>
          </p:cNvSpPr>
          <p:nvPr/>
        </p:nvSpPr>
        <p:spPr bwMode="auto">
          <a:xfrm flipH="1">
            <a:off x="8263467" y="5047907"/>
            <a:ext cx="380998"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algn="ctr"/>
            <a:endParaRPr lang="zh-CN" altLang="en-US">
              <a:latin typeface="微软雅黑" panose="020B0503020204020204" pitchFamily="34" charset="-122"/>
              <a:ea typeface="微软雅黑" panose="020B0503020204020204" pitchFamily="34" charset="-122"/>
            </a:endParaRPr>
          </a:p>
        </p:txBody>
      </p:sp>
      <p:sp>
        <p:nvSpPr>
          <p:cNvPr id="29715" name="Line 17"/>
          <p:cNvSpPr>
            <a:spLocks noChangeShapeType="1"/>
          </p:cNvSpPr>
          <p:nvPr/>
        </p:nvSpPr>
        <p:spPr bwMode="auto">
          <a:xfrm flipH="1">
            <a:off x="5901267" y="5025576"/>
            <a:ext cx="609600"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algn="ctr"/>
            <a:endParaRPr lang="zh-CN" altLang="en-US">
              <a:latin typeface="微软雅黑" panose="020B0503020204020204" pitchFamily="34" charset="-122"/>
              <a:ea typeface="微软雅黑" panose="020B0503020204020204" pitchFamily="34" charset="-122"/>
            </a:endParaRPr>
          </a:p>
        </p:txBody>
      </p:sp>
      <p:sp>
        <p:nvSpPr>
          <p:cNvPr id="29716" name="Line 18"/>
          <p:cNvSpPr>
            <a:spLocks noChangeShapeType="1"/>
          </p:cNvSpPr>
          <p:nvPr/>
        </p:nvSpPr>
        <p:spPr bwMode="auto">
          <a:xfrm>
            <a:off x="2472267" y="4078910"/>
            <a:ext cx="762000"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algn="ctr"/>
            <a:endParaRPr lang="zh-CN" altLang="en-US">
              <a:latin typeface="微软雅黑" panose="020B0503020204020204" pitchFamily="34" charset="-122"/>
              <a:ea typeface="微软雅黑" panose="020B0503020204020204" pitchFamily="34" charset="-122"/>
            </a:endParaRPr>
          </a:p>
        </p:txBody>
      </p:sp>
      <p:sp>
        <p:nvSpPr>
          <p:cNvPr id="29717" name="Line 19"/>
          <p:cNvSpPr>
            <a:spLocks noChangeShapeType="1"/>
          </p:cNvSpPr>
          <p:nvPr/>
        </p:nvSpPr>
        <p:spPr bwMode="auto">
          <a:xfrm flipH="1">
            <a:off x="2472267" y="5032936"/>
            <a:ext cx="1600200" cy="0"/>
          </a:xfrm>
          <a:prstGeom prst="line">
            <a:avLst/>
          </a:prstGeom>
          <a:noFill/>
          <a:ln w="9525">
            <a:solidFill>
              <a:srgbClr val="A5002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algn="ctr"/>
            <a:endParaRPr lang="zh-CN" altLang="en-US">
              <a:latin typeface="微软雅黑" panose="020B0503020204020204" pitchFamily="34" charset="-122"/>
              <a:ea typeface="微软雅黑" panose="020B0503020204020204" pitchFamily="34" charset="-122"/>
            </a:endParaRPr>
          </a:p>
        </p:txBody>
      </p:sp>
      <p:sp>
        <p:nvSpPr>
          <p:cNvPr id="29718" name="Text Box 20"/>
          <p:cNvSpPr txBox="1">
            <a:spLocks noChangeArrowheads="1"/>
          </p:cNvSpPr>
          <p:nvPr/>
        </p:nvSpPr>
        <p:spPr bwMode="auto">
          <a:xfrm>
            <a:off x="3920067" y="582640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zh-CN" altLang="en-US" b="1" dirty="0">
                <a:solidFill>
                  <a:srgbClr val="A50021"/>
                </a:solidFill>
                <a:latin typeface="微软雅黑" panose="020B0503020204020204" pitchFamily="34" charset="-122"/>
                <a:ea typeface="微软雅黑" panose="020B0503020204020204" pitchFamily="34" charset="-122"/>
              </a:rPr>
              <a:t>变换编码的一般系统框图</a:t>
            </a:r>
          </a:p>
        </p:txBody>
      </p:sp>
      <p:sp>
        <p:nvSpPr>
          <p:cNvPr id="29719" name="Text Box 21"/>
          <p:cNvSpPr txBox="1">
            <a:spLocks noChangeArrowheads="1"/>
          </p:cNvSpPr>
          <p:nvPr/>
        </p:nvSpPr>
        <p:spPr bwMode="auto">
          <a:xfrm>
            <a:off x="1938867" y="3737380"/>
            <a:ext cx="609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zh-CN" altLang="en-US" b="1">
                <a:latin typeface="微软雅黑" panose="020B0503020204020204" pitchFamily="34" charset="-122"/>
                <a:ea typeface="微软雅黑" panose="020B0503020204020204" pitchFamily="34" charset="-122"/>
              </a:rPr>
              <a:t>输入</a:t>
            </a:r>
          </a:p>
        </p:txBody>
      </p:sp>
      <p:sp>
        <p:nvSpPr>
          <p:cNvPr id="29720" name="Text Box 22"/>
          <p:cNvSpPr txBox="1">
            <a:spLocks noChangeArrowheads="1"/>
          </p:cNvSpPr>
          <p:nvPr/>
        </p:nvSpPr>
        <p:spPr bwMode="auto">
          <a:xfrm>
            <a:off x="1938867" y="4688511"/>
            <a:ext cx="609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50000"/>
              </a:spcBef>
            </a:pPr>
            <a:r>
              <a:rPr lang="zh-CN" altLang="en-US" b="1">
                <a:latin typeface="微软雅黑" panose="020B0503020204020204" pitchFamily="34" charset="-122"/>
                <a:ea typeface="微软雅黑" panose="020B0503020204020204" pitchFamily="34" charset="-122"/>
              </a:rPr>
              <a:t>输出</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2206D"/>
                </a:solidFill>
              </a:rPr>
              <a:t>JPEG</a:t>
            </a:r>
            <a:r>
              <a:rPr lang="zh-CN" altLang="en-US" dirty="0">
                <a:solidFill>
                  <a:srgbClr val="02206D"/>
                </a:solidFill>
              </a:rPr>
              <a:t>压缩</a:t>
            </a:r>
            <a:endParaRPr lang="zh-CN" altLang="en-US" dirty="0"/>
          </a:p>
        </p:txBody>
      </p:sp>
      <p:sp>
        <p:nvSpPr>
          <p:cNvPr id="30726" name="Rectangle 3"/>
          <p:cNvSpPr>
            <a:spLocks noChangeArrowheads="1"/>
          </p:cNvSpPr>
          <p:nvPr/>
        </p:nvSpPr>
        <p:spPr bwMode="auto">
          <a:xfrm>
            <a:off x="3200400" y="2590801"/>
            <a:ext cx="64770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b="1">
              <a:latin typeface="隶书" panose="02010509060101010101" pitchFamily="49" charset="-122"/>
              <a:ea typeface="隶书" panose="02010509060101010101" pitchFamily="49" charset="-122"/>
            </a:endParaRPr>
          </a:p>
        </p:txBody>
      </p:sp>
      <p:sp>
        <p:nvSpPr>
          <p:cNvPr id="30728" name="Rectangle 8"/>
          <p:cNvSpPr>
            <a:spLocks noChangeArrowheads="1"/>
          </p:cNvSpPr>
          <p:nvPr/>
        </p:nvSpPr>
        <p:spPr bwMode="auto">
          <a:xfrm>
            <a:off x="1524000" y="24003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grpSp>
        <p:nvGrpSpPr>
          <p:cNvPr id="30729" name="Group 11"/>
          <p:cNvGrpSpPr/>
          <p:nvPr/>
        </p:nvGrpSpPr>
        <p:grpSpPr bwMode="auto">
          <a:xfrm>
            <a:off x="2819401" y="3048000"/>
            <a:ext cx="6950075" cy="1003300"/>
            <a:chOff x="0" y="1296"/>
            <a:chExt cx="4378" cy="632"/>
          </a:xfrm>
        </p:grpSpPr>
        <p:sp>
          <p:nvSpPr>
            <p:cNvPr id="30732" name="Rectangle 9"/>
            <p:cNvSpPr>
              <a:spLocks noChangeArrowheads="1"/>
            </p:cNvSpPr>
            <p:nvPr/>
          </p:nvSpPr>
          <p:spPr bwMode="auto">
            <a:xfrm>
              <a:off x="0" y="1296"/>
              <a:ext cx="43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30733" name="Rectangle 10"/>
            <p:cNvSpPr>
              <a:spLocks noChangeArrowheads="1"/>
            </p:cNvSpPr>
            <p:nvPr/>
          </p:nvSpPr>
          <p:spPr bwMode="auto">
            <a:xfrm>
              <a:off x="0" y="1296"/>
              <a:ext cx="4378"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b="1">
                <a:solidFill>
                  <a:srgbClr val="FFFF00"/>
                </a:solidFill>
                <a:latin typeface="隶书" panose="02010509060101010101" pitchFamily="49" charset="-122"/>
                <a:ea typeface="隶书" panose="02010509060101010101" pitchFamily="49" charset="-122"/>
              </a:endParaRPr>
            </a:p>
            <a:p>
              <a:endParaRPr lang="zh-CN" altLang="en-US" b="1">
                <a:solidFill>
                  <a:srgbClr val="FFFF00"/>
                </a:solidFill>
                <a:latin typeface="隶书" panose="02010509060101010101" pitchFamily="49" charset="-122"/>
                <a:ea typeface="隶书" panose="02010509060101010101" pitchFamily="49" charset="-122"/>
              </a:endParaRPr>
            </a:p>
          </p:txBody>
        </p:sp>
      </p:grpSp>
      <p:sp>
        <p:nvSpPr>
          <p:cNvPr id="30730" name="Rectangle 12"/>
          <p:cNvSpPr>
            <a:spLocks noChangeArrowheads="1"/>
          </p:cNvSpPr>
          <p:nvPr/>
        </p:nvSpPr>
        <p:spPr bwMode="auto">
          <a:xfrm>
            <a:off x="533400" y="1186230"/>
            <a:ext cx="1064514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457200">
              <a:buFont typeface="Wingdings" panose="05000000000000000000" pitchFamily="2" charset="2"/>
              <a:buChar char="n"/>
            </a:pPr>
            <a:r>
              <a:rPr lang="zh-CN" altLang="en-US" sz="2600" dirty="0">
                <a:latin typeface="微软雅黑" panose="020B0503020204020204" pitchFamily="34" charset="-122"/>
                <a:ea typeface="微软雅黑" panose="020B0503020204020204" pitchFamily="34" charset="-122"/>
              </a:rPr>
              <a:t>国际标准化组织（</a:t>
            </a:r>
            <a:r>
              <a:rPr lang="en-US" altLang="zh-CN" sz="2600" dirty="0">
                <a:latin typeface="微软雅黑" panose="020B0503020204020204" pitchFamily="34" charset="-122"/>
                <a:ea typeface="微软雅黑" panose="020B0503020204020204" pitchFamily="34" charset="-122"/>
              </a:rPr>
              <a:t>ID）</a:t>
            </a:r>
            <a:r>
              <a:rPr lang="zh-CN" altLang="en-US" sz="2600" dirty="0">
                <a:latin typeface="微软雅黑" panose="020B0503020204020204" pitchFamily="34" charset="-122"/>
                <a:ea typeface="微软雅黑" panose="020B0503020204020204" pitchFamily="34" charset="-122"/>
              </a:rPr>
              <a:t>和国际电报电话咨询委员会（</a:t>
            </a:r>
            <a:r>
              <a:rPr lang="en-US" altLang="zh-CN" sz="2600" dirty="0">
                <a:latin typeface="微软雅黑" panose="020B0503020204020204" pitchFamily="34" charset="-122"/>
                <a:ea typeface="微软雅黑" panose="020B0503020204020204" pitchFamily="34" charset="-122"/>
              </a:rPr>
              <a:t>CCITT）</a:t>
            </a:r>
            <a:r>
              <a:rPr lang="zh-CN" altLang="en-US" sz="2600" dirty="0">
                <a:latin typeface="微软雅黑" panose="020B0503020204020204" pitchFamily="34" charset="-122"/>
                <a:ea typeface="微软雅黑" panose="020B0503020204020204" pitchFamily="34" charset="-122"/>
              </a:rPr>
              <a:t>联合成立的专家组</a:t>
            </a:r>
            <a:r>
              <a:rPr lang="en-US" altLang="zh-CN" sz="2600" dirty="0" err="1">
                <a:latin typeface="微软雅黑" panose="020B0503020204020204" pitchFamily="34" charset="-122"/>
                <a:ea typeface="微软雅黑" panose="020B0503020204020204" pitchFamily="34" charset="-122"/>
              </a:rPr>
              <a:t>JPEG（Joint</a:t>
            </a:r>
            <a:r>
              <a:rPr lang="en-US" altLang="zh-CN" sz="2600" dirty="0">
                <a:latin typeface="微软雅黑" panose="020B0503020204020204" pitchFamily="34" charset="-122"/>
                <a:ea typeface="微软雅黑" panose="020B0503020204020204" pitchFamily="34" charset="-122"/>
              </a:rPr>
              <a:t> Photographic Experts Group）</a:t>
            </a:r>
            <a:r>
              <a:rPr lang="zh-CN" altLang="en-US" sz="2600" dirty="0">
                <a:latin typeface="微软雅黑" panose="020B0503020204020204" pitchFamily="34" charset="-122"/>
                <a:ea typeface="微软雅黑" panose="020B0503020204020204" pitchFamily="34" charset="-122"/>
              </a:rPr>
              <a:t>于1991年3月提出了</a:t>
            </a:r>
            <a:r>
              <a:rPr lang="en-US" altLang="zh-CN" sz="2600" dirty="0">
                <a:latin typeface="微软雅黑" panose="020B0503020204020204" pitchFamily="34" charset="-122"/>
                <a:ea typeface="微软雅黑" panose="020B0503020204020204" pitchFamily="34" charset="-122"/>
              </a:rPr>
              <a:t>ISO CDIO918</a:t>
            </a:r>
            <a:r>
              <a:rPr lang="zh-CN" altLang="en-US" sz="2600" dirty="0">
                <a:latin typeface="微软雅黑" panose="020B0503020204020204" pitchFamily="34" charset="-122"/>
                <a:ea typeface="微软雅黑" panose="020B0503020204020204" pitchFamily="34" charset="-122"/>
              </a:rPr>
              <a:t>号建议草案：多灰度静止图像的数字压缩编码（通常简称为</a:t>
            </a:r>
            <a:r>
              <a:rPr lang="en-US" altLang="zh-CN" sz="2600" dirty="0">
                <a:latin typeface="微软雅黑" panose="020B0503020204020204" pitchFamily="34" charset="-122"/>
                <a:ea typeface="微软雅黑" panose="020B0503020204020204" pitchFamily="34" charset="-122"/>
              </a:rPr>
              <a:t>JPEG</a:t>
            </a:r>
            <a:r>
              <a:rPr lang="zh-CN" altLang="en-US" sz="2600" dirty="0">
                <a:latin typeface="微软雅黑" panose="020B0503020204020204" pitchFamily="34" charset="-122"/>
                <a:ea typeface="微软雅黑" panose="020B0503020204020204" pitchFamily="34" charset="-122"/>
              </a:rPr>
              <a:t>标准）。这是一个适用于彩色和单色多灰度或连续色调静止数字图像的压缩标准。</a:t>
            </a:r>
            <a:endParaRPr lang="en-US" altLang="zh-CN" sz="26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n"/>
            </a:pPr>
            <a:r>
              <a:rPr lang="zh-CN" altLang="en-US" sz="2600" dirty="0">
                <a:latin typeface="微软雅黑" panose="020B0503020204020204" pitchFamily="34" charset="-122"/>
                <a:ea typeface="微软雅黑" panose="020B0503020204020204" pitchFamily="34" charset="-122"/>
              </a:rPr>
              <a:t>定义了</a:t>
            </a:r>
            <a:r>
              <a:rPr lang="en-US" altLang="zh-CN" sz="2600" dirty="0">
                <a:latin typeface="微软雅黑" panose="020B0503020204020204" pitchFamily="34" charset="-122"/>
                <a:ea typeface="微软雅黑" panose="020B0503020204020204" pitchFamily="34" charset="-122"/>
              </a:rPr>
              <a:t>3</a:t>
            </a:r>
            <a:r>
              <a:rPr lang="zh-CN" altLang="en-US" sz="2600" dirty="0">
                <a:latin typeface="微软雅黑" panose="020B0503020204020204" pitchFamily="34" charset="-122"/>
                <a:ea typeface="微软雅黑" panose="020B0503020204020204" pitchFamily="34" charset="-122"/>
              </a:rPr>
              <a:t>种编码系统</a:t>
            </a:r>
          </a:p>
          <a:p>
            <a:pPr marL="1200150" lvl="1" indent="-457200">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rPr>
              <a:t>基于</a:t>
            </a:r>
            <a:r>
              <a:rPr lang="en-US" altLang="zh-CN" sz="2600" dirty="0">
                <a:latin typeface="微软雅黑" panose="020B0503020204020204" pitchFamily="34" charset="-122"/>
                <a:ea typeface="微软雅黑" panose="020B0503020204020204" pitchFamily="34" charset="-122"/>
              </a:rPr>
              <a:t>DCT</a:t>
            </a:r>
            <a:r>
              <a:rPr lang="zh-CN" altLang="en-US" sz="2600" dirty="0">
                <a:latin typeface="微软雅黑" panose="020B0503020204020204" pitchFamily="34" charset="-122"/>
                <a:ea typeface="微软雅黑" panose="020B0503020204020204" pitchFamily="34" charset="-122"/>
              </a:rPr>
              <a:t>的有损编码基本系统，可用于绝大多数压缩应用场合</a:t>
            </a:r>
          </a:p>
          <a:p>
            <a:pPr marL="1200150" lvl="1" indent="-457200">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rPr>
              <a:t>用于高压缩比、高精确度或渐进重建应用的扩展编码系统</a:t>
            </a:r>
          </a:p>
          <a:p>
            <a:pPr marL="1200150" lvl="1" indent="-457200">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rPr>
              <a:t>用于无失真应用场合的无损系统</a:t>
            </a:r>
          </a:p>
          <a:p>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在这里插入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355" y="997051"/>
            <a:ext cx="8173085" cy="521994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JPEG</a:t>
            </a:r>
            <a:r>
              <a:rPr lang="zh-CN" altLang="en-US" dirty="0"/>
              <a:t>基本系统</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224961" rIns="0" bIns="0" rtlCol="0" anchor="ctr">
            <a:spAutoFit/>
          </a:bodyPr>
          <a:lstStyle/>
          <a:p>
            <a:pPr marL="53975">
              <a:lnSpc>
                <a:spcPct val="100000"/>
              </a:lnSpc>
            </a:pPr>
            <a:r>
              <a:rPr spc="-6" dirty="0">
                <a:latin typeface="Times New Roman" panose="02020603050405020304"/>
                <a:cs typeface="Times New Roman" panose="02020603050405020304"/>
              </a:rPr>
              <a:t>JPEG</a:t>
            </a:r>
            <a:r>
              <a:rPr spc="-10" dirty="0">
                <a:latin typeface="新宋体" panose="02010609030101010101" charset="-122"/>
                <a:cs typeface="新宋体" panose="02010609030101010101" charset="-122"/>
              </a:rPr>
              <a:t>基本系统编码器框图</a:t>
            </a:r>
          </a:p>
        </p:txBody>
      </p:sp>
      <p:sp>
        <p:nvSpPr>
          <p:cNvPr id="6" name="object 6"/>
          <p:cNvSpPr txBox="1"/>
          <p:nvPr/>
        </p:nvSpPr>
        <p:spPr>
          <a:xfrm>
            <a:off x="772401" y="1072148"/>
            <a:ext cx="10984170" cy="4675639"/>
          </a:xfrm>
          <a:prstGeom prst="rect">
            <a:avLst/>
          </a:prstGeom>
        </p:spPr>
        <p:txBody>
          <a:bodyPr vert="horz" wrap="square" lIns="0" tIns="0" rIns="0" bIns="0" rtlCol="0">
            <a:spAutoFit/>
          </a:bodyPr>
          <a:lstStyle/>
          <a:p>
            <a:pPr marL="351155" indent="-342900">
              <a:buFont typeface="Wingdings" panose="05000000000000000000" pitchFamily="2" charset="2"/>
              <a:buChar char="n"/>
              <a:tabLst>
                <a:tab pos="271145" algn="l"/>
              </a:tabLst>
            </a:pPr>
            <a:r>
              <a:rPr lang="en-US" altLang="zh-CN" sz="2400" b="1" dirty="0">
                <a:solidFill>
                  <a:srgbClr val="A50021"/>
                </a:solidFill>
                <a:latin typeface="微软雅黑" panose="020B0503020204020204" pitchFamily="34" charset="-122"/>
                <a:ea typeface="微软雅黑" panose="020B0503020204020204" pitchFamily="34" charset="-122"/>
              </a:rPr>
              <a:t>JPEG</a:t>
            </a:r>
            <a:r>
              <a:rPr lang="zh-CN" altLang="en-US" sz="2400" b="1" dirty="0">
                <a:solidFill>
                  <a:srgbClr val="A50021"/>
                </a:solidFill>
                <a:latin typeface="微软雅黑" panose="020B0503020204020204" pitchFamily="34" charset="-122"/>
                <a:ea typeface="微软雅黑" panose="020B0503020204020204" pitchFamily="34" charset="-122"/>
              </a:rPr>
              <a:t>压缩编码算法</a:t>
            </a:r>
            <a:r>
              <a:rPr lang="zh-CN" altLang="en-US" sz="2400" b="1" dirty="0">
                <a:latin typeface="微软雅黑" panose="020B0503020204020204" pitchFamily="34" charset="-122"/>
                <a:ea typeface="微软雅黑" panose="020B0503020204020204" pitchFamily="34" charset="-122"/>
              </a:rPr>
              <a:t>的主要计算步骤如下：</a:t>
            </a:r>
            <a:endParaRPr sz="2400" dirty="0">
              <a:latin typeface="微软雅黑" panose="020B0503020204020204" pitchFamily="34" charset="-122"/>
              <a:ea typeface="微软雅黑" panose="020B0503020204020204" pitchFamily="34" charset="-122"/>
              <a:cs typeface="新宋体" panose="02010609030101010101" charset="-122"/>
            </a:endParaRPr>
          </a:p>
          <a:p>
            <a:pPr marL="473075" indent="-171450">
              <a:spcBef>
                <a:spcPts val="745"/>
              </a:spcBef>
              <a:buFont typeface="Wingdings" panose="05000000000000000000" pitchFamily="2" charset="2"/>
              <a:buChar char="n"/>
              <a:tabLst>
                <a:tab pos="471805" algn="l"/>
              </a:tabLst>
            </a:pPr>
            <a:r>
              <a:rPr spc="-3" dirty="0">
                <a:latin typeface="微软雅黑" panose="020B0503020204020204" pitchFamily="34" charset="-122"/>
                <a:ea typeface="微软雅黑" panose="020B0503020204020204" pitchFamily="34" charset="-122"/>
                <a:cs typeface="新宋体" panose="02010609030101010101" charset="-122"/>
              </a:rPr>
              <a:t>先把整个图像分解成多个8×8的图像块；</a:t>
            </a:r>
            <a:r>
              <a:rPr lang="zh-CN" altLang="en-US" spc="-3" dirty="0">
                <a:latin typeface="微软雅黑" panose="020B0503020204020204" pitchFamily="34" charset="-122"/>
                <a:ea typeface="微软雅黑" panose="020B0503020204020204" pitchFamily="34" charset="-122"/>
                <a:cs typeface="新宋体" panose="02010609030101010101" charset="-122"/>
              </a:rPr>
              <a:t>图像被分割成大小为</a:t>
            </a:r>
            <a:r>
              <a:rPr lang="en-US" altLang="zh-CN" spc="-3" dirty="0">
                <a:latin typeface="微软雅黑" panose="020B0503020204020204" pitchFamily="34" charset="-122"/>
                <a:ea typeface="微软雅黑" panose="020B0503020204020204" pitchFamily="34" charset="-122"/>
                <a:cs typeface="新宋体" panose="02010609030101010101" charset="-122"/>
              </a:rPr>
              <a:t>8X8</a:t>
            </a:r>
            <a:r>
              <a:rPr lang="zh-CN" altLang="en-US" spc="-3" dirty="0">
                <a:latin typeface="微软雅黑" panose="020B0503020204020204" pitchFamily="34" charset="-122"/>
                <a:ea typeface="微软雅黑" panose="020B0503020204020204" pitchFamily="34" charset="-122"/>
                <a:cs typeface="新宋体" panose="02010609030101010101" charset="-122"/>
              </a:rPr>
              <a:t>的小块，这些小块在整个压缩过程中都是单独被处理的。</a:t>
            </a:r>
            <a:endParaRPr dirty="0">
              <a:latin typeface="微软雅黑" panose="020B0503020204020204" pitchFamily="34" charset="-122"/>
              <a:ea typeface="微软雅黑" panose="020B0503020204020204" pitchFamily="34" charset="-122"/>
              <a:cs typeface="新宋体" panose="02010609030101010101" charset="-122"/>
            </a:endParaRPr>
          </a:p>
          <a:p>
            <a:pPr marL="472440" marR="10795" indent="-171450">
              <a:spcBef>
                <a:spcPts val="770"/>
              </a:spcBef>
              <a:buFont typeface="Wingdings" panose="05000000000000000000" pitchFamily="2" charset="2"/>
              <a:buChar char="n"/>
              <a:tabLst>
                <a:tab pos="471805" algn="l"/>
              </a:tabLst>
            </a:pPr>
            <a:r>
              <a:rPr lang="en-US"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DCT</a:t>
            </a:r>
            <a:r>
              <a:rPr lang="zh-CN" altLang="en-US" spc="-3" dirty="0">
                <a:latin typeface="微软雅黑" panose="020B0503020204020204" pitchFamily="34" charset="-122"/>
                <a:ea typeface="微软雅黑" panose="020B0503020204020204" pitchFamily="34" charset="-122"/>
                <a:cs typeface="新宋体" panose="02010609030101010101" charset="-122"/>
              </a:rPr>
              <a:t>：</a:t>
            </a:r>
            <a:r>
              <a:rPr spc="-3" dirty="0">
                <a:latin typeface="微软雅黑" panose="020B0503020204020204" pitchFamily="34" charset="-122"/>
                <a:ea typeface="微软雅黑" panose="020B0503020204020204" pitchFamily="34" charset="-122"/>
                <a:cs typeface="新宋体" panose="02010609030101010101" charset="-122"/>
              </a:rPr>
              <a:t>8×8的图像块经过DCT变换后，低频分量都集中在左上角，高频分量则分布在右下角（DCT变换类似于低通滤波器），</a:t>
            </a:r>
            <a:r>
              <a:rPr spc="-3" dirty="0" err="1">
                <a:latin typeface="微软雅黑" panose="020B0503020204020204" pitchFamily="34" charset="-122"/>
                <a:ea typeface="微软雅黑" panose="020B0503020204020204" pitchFamily="34" charset="-122"/>
                <a:cs typeface="新宋体" panose="02010609030101010101" charset="-122"/>
              </a:rPr>
              <a:t>因为低频分量包含了图像的主要信息，所以可以</a:t>
            </a:r>
            <a:r>
              <a:rPr b="1" spc="-3" dirty="0" err="1">
                <a:solidFill>
                  <a:srgbClr val="C00000"/>
                </a:solidFill>
                <a:latin typeface="微软雅黑" panose="020B0503020204020204" pitchFamily="34" charset="-122"/>
                <a:ea typeface="微软雅黑" panose="020B0503020204020204" pitchFamily="34" charset="-122"/>
                <a:cs typeface="新宋体" panose="02010609030101010101" charset="-122"/>
              </a:rPr>
              <a:t>忽略高频分量</a:t>
            </a:r>
            <a:r>
              <a:rPr spc="-3" dirty="0" err="1">
                <a:latin typeface="微软雅黑" panose="020B0503020204020204" pitchFamily="34" charset="-122"/>
                <a:ea typeface="微软雅黑" panose="020B0503020204020204" pitchFamily="34" charset="-122"/>
                <a:cs typeface="新宋体" panose="02010609030101010101" charset="-122"/>
              </a:rPr>
              <a:t>，达到压缩的目的</a:t>
            </a:r>
            <a:r>
              <a:rPr spc="-3" dirty="0">
                <a:latin typeface="微软雅黑" panose="020B0503020204020204" pitchFamily="34" charset="-122"/>
                <a:ea typeface="微软雅黑" panose="020B0503020204020204" pitchFamily="34" charset="-122"/>
                <a:cs typeface="新宋体" panose="02010609030101010101" charset="-122"/>
              </a:rPr>
              <a:t>；</a:t>
            </a:r>
            <a:endParaRPr dirty="0">
              <a:latin typeface="微软雅黑" panose="020B0503020204020204" pitchFamily="34" charset="-122"/>
              <a:ea typeface="微软雅黑" panose="020B0503020204020204" pitchFamily="34" charset="-122"/>
              <a:cs typeface="新宋体" panose="02010609030101010101" charset="-122"/>
            </a:endParaRPr>
          </a:p>
          <a:p>
            <a:pPr marL="472440" marR="3175" indent="-171450" algn="just">
              <a:spcBef>
                <a:spcPts val="770"/>
              </a:spcBef>
              <a:buFont typeface="Wingdings" panose="05000000000000000000" pitchFamily="2" charset="2"/>
              <a:buChar char="n"/>
            </a:pPr>
            <a:r>
              <a:rPr lang="zh-CN" altLang="en-US"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量化</a:t>
            </a:r>
            <a:r>
              <a:rPr lang="zh-CN" altLang="en-US" spc="-3" dirty="0">
                <a:latin typeface="微软雅黑" panose="020B0503020204020204" pitchFamily="34" charset="-122"/>
                <a:ea typeface="微软雅黑" panose="020B0503020204020204" pitchFamily="34" charset="-122"/>
                <a:cs typeface="新宋体" panose="02010609030101010101" charset="-122"/>
              </a:rPr>
              <a:t>：</a:t>
            </a:r>
            <a:r>
              <a:rPr spc="-3" dirty="0" err="1">
                <a:latin typeface="微软雅黑" panose="020B0503020204020204" pitchFamily="34" charset="-122"/>
                <a:ea typeface="微软雅黑" panose="020B0503020204020204" pitchFamily="34" charset="-122"/>
                <a:cs typeface="新宋体" panose="02010609030101010101" charset="-122"/>
              </a:rPr>
              <a:t>使用量化操作去掉高频分量</a:t>
            </a:r>
            <a:r>
              <a:rPr lang="zh-CN" altLang="en-US" spc="-3" dirty="0">
                <a:latin typeface="微软雅黑" panose="020B0503020204020204" pitchFamily="34" charset="-122"/>
                <a:ea typeface="微软雅黑" panose="020B0503020204020204" pitchFamily="34" charset="-122"/>
                <a:cs typeface="新宋体" panose="02010609030101010101" charset="-122"/>
              </a:rPr>
              <a:t>。</a:t>
            </a:r>
            <a:r>
              <a:rPr spc="-3" dirty="0">
                <a:latin typeface="微软雅黑" panose="020B0503020204020204" pitchFamily="34" charset="-122"/>
                <a:ea typeface="微软雅黑" panose="020B0503020204020204" pitchFamily="34" charset="-122"/>
                <a:cs typeface="新宋体" panose="02010609030101010101" charset="-122"/>
              </a:rPr>
              <a:t>量化操作就是将某一个值除以量化表中的对应值。由于量化表中左上角的值较小，而右下角的值较大，这样达到保持低频分量，抑制高频分量的目的；</a:t>
            </a:r>
            <a:endParaRPr dirty="0">
              <a:latin typeface="微软雅黑" panose="020B0503020204020204" pitchFamily="34" charset="-122"/>
              <a:ea typeface="微软雅黑" panose="020B0503020204020204" pitchFamily="34" charset="-122"/>
              <a:cs typeface="新宋体" panose="02010609030101010101" charset="-122"/>
            </a:endParaRPr>
          </a:p>
          <a:p>
            <a:pPr marL="472440" marR="10795" indent="-171450">
              <a:spcBef>
                <a:spcPts val="770"/>
              </a:spcBef>
              <a:buFont typeface="Wingdings" panose="05000000000000000000" pitchFamily="2" charset="2"/>
              <a:buChar char="n"/>
              <a:tabLst>
                <a:tab pos="471805" algn="l"/>
              </a:tabLst>
            </a:pPr>
            <a:r>
              <a:rPr lang="en-US"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DC-</a:t>
            </a:r>
            <a:r>
              <a:rPr lang="zh-CN" altLang="en-US"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差分编码</a:t>
            </a:r>
            <a:r>
              <a:rPr lang="zh-CN" altLang="en-US" spc="-3" dirty="0">
                <a:latin typeface="微软雅黑" panose="020B0503020204020204" pitchFamily="34" charset="-122"/>
                <a:ea typeface="微软雅黑" panose="020B0503020204020204" pitchFamily="34" charset="-122"/>
                <a:cs typeface="新宋体" panose="02010609030101010101" charset="-122"/>
              </a:rPr>
              <a:t>：</a:t>
            </a:r>
            <a:r>
              <a:rPr spc="-3" dirty="0" err="1">
                <a:latin typeface="微软雅黑" panose="020B0503020204020204" pitchFamily="34" charset="-122"/>
                <a:ea typeface="微软雅黑" panose="020B0503020204020204" pitchFamily="34" charset="-122"/>
                <a:cs typeface="新宋体" panose="02010609030101010101" charset="-122"/>
              </a:rPr>
              <a:t>在左上角的低频分量中</a:t>
            </a:r>
            <a:r>
              <a:rPr lang="zh-CN" altLang="en-US" spc="-3" dirty="0">
                <a:latin typeface="微软雅黑" panose="020B0503020204020204" pitchFamily="34" charset="-122"/>
                <a:ea typeface="微软雅黑" panose="020B0503020204020204" pitchFamily="34" charset="-122"/>
                <a:cs typeface="新宋体" panose="02010609030101010101" charset="-122"/>
              </a:rPr>
              <a:t>，</a:t>
            </a:r>
            <a:r>
              <a:rPr spc="-3" dirty="0">
                <a:solidFill>
                  <a:srgbClr val="C00000"/>
                </a:solidFill>
                <a:latin typeface="微软雅黑" panose="020B0503020204020204" pitchFamily="34" charset="-122"/>
                <a:ea typeface="微软雅黑" panose="020B0503020204020204" pitchFamily="34" charset="-122"/>
                <a:cs typeface="新宋体" panose="02010609030101010101" charset="-122"/>
              </a:rPr>
              <a:t>F(0,0)代表了直流(DC)系数，即8×8 </a:t>
            </a:r>
            <a:r>
              <a:rPr spc="-3" dirty="0" err="1">
                <a:solidFill>
                  <a:srgbClr val="C00000"/>
                </a:solidFill>
                <a:latin typeface="微软雅黑" panose="020B0503020204020204" pitchFamily="34" charset="-122"/>
                <a:ea typeface="微软雅黑" panose="020B0503020204020204" pitchFamily="34" charset="-122"/>
                <a:cs typeface="新宋体" panose="02010609030101010101" charset="-122"/>
              </a:rPr>
              <a:t>子块的平均值</a:t>
            </a:r>
            <a:r>
              <a:rPr spc="-3" dirty="0" err="1">
                <a:latin typeface="微软雅黑" panose="020B0503020204020204" pitchFamily="34" charset="-122"/>
                <a:ea typeface="微软雅黑" panose="020B0503020204020204" pitchFamily="34" charset="-122"/>
                <a:cs typeface="新宋体" panose="02010609030101010101" charset="-122"/>
              </a:rPr>
              <a:t>。由于两个相邻图像块的DC系数相差很小，</a:t>
            </a:r>
            <a:r>
              <a:rPr spc="-3" dirty="0" err="1">
                <a:solidFill>
                  <a:srgbClr val="C00000"/>
                </a:solidFill>
                <a:latin typeface="微软雅黑" panose="020B0503020204020204" pitchFamily="34" charset="-122"/>
                <a:ea typeface="微软雅黑" panose="020B0503020204020204" pitchFamily="34" charset="-122"/>
                <a:cs typeface="新宋体" panose="02010609030101010101" charset="-122"/>
              </a:rPr>
              <a:t>所以采用差分编码DPCM</a:t>
            </a:r>
            <a:r>
              <a:rPr lang="zh-CN" altLang="en-US" spc="-3" dirty="0">
                <a:latin typeface="微软雅黑" panose="020B0503020204020204" pitchFamily="34" charset="-122"/>
                <a:ea typeface="微软雅黑" panose="020B0503020204020204" pitchFamily="34" charset="-122"/>
                <a:cs typeface="新宋体" panose="02010609030101010101" charset="-122"/>
              </a:rPr>
              <a:t>。</a:t>
            </a:r>
            <a:endParaRPr lang="en-US" altLang="zh-CN" spc="-3" dirty="0">
              <a:latin typeface="微软雅黑" panose="020B0503020204020204" pitchFamily="34" charset="-122"/>
              <a:ea typeface="微软雅黑" panose="020B0503020204020204" pitchFamily="34" charset="-122"/>
              <a:cs typeface="新宋体" panose="02010609030101010101" charset="-122"/>
            </a:endParaRPr>
          </a:p>
          <a:p>
            <a:pPr marL="472440" marR="10795" indent="-171450">
              <a:spcBef>
                <a:spcPts val="770"/>
              </a:spcBef>
              <a:buFont typeface="Wingdings" panose="05000000000000000000" pitchFamily="2" charset="2"/>
              <a:buChar char="n"/>
              <a:tabLst>
                <a:tab pos="471805" algn="l"/>
              </a:tabLst>
            </a:pPr>
            <a:r>
              <a:rPr lang="en-US"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AC-</a:t>
            </a:r>
            <a:r>
              <a:rPr lang="zh-CN" altLang="en-US"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行程编码</a:t>
            </a:r>
            <a:r>
              <a:rPr lang="zh-CN" altLang="en-US" spc="-3" dirty="0">
                <a:latin typeface="微软雅黑" panose="020B0503020204020204" pitchFamily="34" charset="-122"/>
                <a:ea typeface="微软雅黑" panose="020B0503020204020204" pitchFamily="34" charset="-122"/>
                <a:cs typeface="新宋体" panose="02010609030101010101" charset="-122"/>
              </a:rPr>
              <a:t>：</a:t>
            </a:r>
            <a:r>
              <a:rPr spc="-3" dirty="0">
                <a:latin typeface="微软雅黑" panose="020B0503020204020204" pitchFamily="34" charset="-122"/>
                <a:ea typeface="微软雅黑" panose="020B0503020204020204" pitchFamily="34" charset="-122"/>
                <a:cs typeface="新宋体" panose="02010609030101010101" charset="-122"/>
              </a:rPr>
              <a:t>其它</a:t>
            </a:r>
            <a:r>
              <a:rPr spc="-3" dirty="0">
                <a:solidFill>
                  <a:srgbClr val="C00000"/>
                </a:solidFill>
                <a:latin typeface="微软雅黑" panose="020B0503020204020204" pitchFamily="34" charset="-122"/>
                <a:ea typeface="微软雅黑" panose="020B0503020204020204" pitchFamily="34" charset="-122"/>
                <a:cs typeface="新宋体" panose="02010609030101010101" charset="-122"/>
              </a:rPr>
              <a:t>63个元素是交流（AC）系数</a:t>
            </a:r>
            <a:r>
              <a:rPr spc="-3" dirty="0">
                <a:latin typeface="微软雅黑" panose="020B0503020204020204" pitchFamily="34" charset="-122"/>
                <a:ea typeface="微软雅黑" panose="020B0503020204020204" pitchFamily="34" charset="-122"/>
                <a:cs typeface="新宋体" panose="02010609030101010101" charset="-122"/>
              </a:rPr>
              <a:t>，</a:t>
            </a:r>
            <a:r>
              <a:rPr lang="zh-CN" altLang="en-US" spc="-3" dirty="0">
                <a:latin typeface="微软雅黑" panose="020B0503020204020204" pitchFamily="34" charset="-122"/>
                <a:ea typeface="微软雅黑" panose="020B0503020204020204" pitchFamily="34" charset="-122"/>
                <a:cs typeface="新宋体" panose="02010609030101010101" charset="-122"/>
              </a:rPr>
              <a:t>经过量化后，</a:t>
            </a:r>
            <a:r>
              <a:rPr lang="en-US" altLang="zh-CN" spc="-3" dirty="0">
                <a:latin typeface="微软雅黑" panose="020B0503020204020204" pitchFamily="34" charset="-122"/>
                <a:ea typeface="微软雅黑" panose="020B0503020204020204" pitchFamily="34" charset="-122"/>
                <a:cs typeface="新宋体" panose="02010609030101010101" charset="-122"/>
              </a:rPr>
              <a:t>AC</a:t>
            </a:r>
            <a:r>
              <a:rPr lang="zh-CN" altLang="en-US" spc="-3" dirty="0">
                <a:latin typeface="微软雅黑" panose="020B0503020204020204" pitchFamily="34" charset="-122"/>
                <a:ea typeface="微软雅黑" panose="020B0503020204020204" pitchFamily="34" charset="-122"/>
                <a:cs typeface="新宋体" panose="02010609030101010101" charset="-122"/>
              </a:rPr>
              <a:t>分量出现较多的</a:t>
            </a:r>
            <a:r>
              <a:rPr lang="en-US" altLang="zh-CN" spc="-3" dirty="0">
                <a:latin typeface="微软雅黑" panose="020B0503020204020204" pitchFamily="34" charset="-122"/>
                <a:ea typeface="微软雅黑" panose="020B0503020204020204" pitchFamily="34" charset="-122"/>
                <a:cs typeface="新宋体" panose="02010609030101010101" charset="-122"/>
              </a:rPr>
              <a:t>0</a:t>
            </a:r>
            <a:r>
              <a:rPr lang="zh-CN" altLang="en-US" spc="-3" dirty="0">
                <a:latin typeface="微软雅黑" panose="020B0503020204020204" pitchFamily="34" charset="-122"/>
                <a:ea typeface="微软雅黑" panose="020B0503020204020204" pitchFamily="34" charset="-122"/>
                <a:cs typeface="新宋体" panose="02010609030101010101" charset="-122"/>
              </a:rPr>
              <a:t>。</a:t>
            </a:r>
            <a:r>
              <a:rPr lang="en-US" altLang="zh-CN" spc="-3" dirty="0">
                <a:latin typeface="微软雅黑" panose="020B0503020204020204" pitchFamily="34" charset="-122"/>
                <a:ea typeface="微软雅黑" panose="020B0503020204020204" pitchFamily="34" charset="-122"/>
                <a:cs typeface="新宋体" panose="02010609030101010101" charset="-122"/>
              </a:rPr>
              <a:t>JPEG</a:t>
            </a:r>
            <a:r>
              <a:rPr lang="zh-CN" altLang="en-US" spc="-3" dirty="0">
                <a:latin typeface="微软雅黑" panose="020B0503020204020204" pitchFamily="34" charset="-122"/>
                <a:ea typeface="微软雅黑" panose="020B0503020204020204" pitchFamily="34" charset="-122"/>
                <a:cs typeface="新宋体" panose="02010609030101010101" charset="-122"/>
              </a:rPr>
              <a:t>采⽤对</a:t>
            </a:r>
            <a:r>
              <a:rPr lang="en-US" altLang="zh-CN" spc="-3" dirty="0">
                <a:latin typeface="微软雅黑" panose="020B0503020204020204" pitchFamily="34" charset="-122"/>
                <a:ea typeface="微软雅黑" panose="020B0503020204020204" pitchFamily="34" charset="-122"/>
                <a:cs typeface="新宋体" panose="02010609030101010101" charset="-122"/>
              </a:rPr>
              <a:t>0</a:t>
            </a:r>
            <a:r>
              <a:rPr lang="zh-CN" altLang="en-US" spc="-3" dirty="0">
                <a:latin typeface="微软雅黑" panose="020B0503020204020204" pitchFamily="34" charset="-122"/>
                <a:ea typeface="微软雅黑" panose="020B0503020204020204" pitchFamily="34" charset="-122"/>
                <a:cs typeface="新宋体" panose="02010609030101010101" charset="-122"/>
              </a:rPr>
              <a:t>系数的⾏程⻓度编码。⽽对⾮</a:t>
            </a:r>
            <a:r>
              <a:rPr lang="en-US" altLang="zh-CN" spc="-3" dirty="0">
                <a:latin typeface="微软雅黑" panose="020B0503020204020204" pitchFamily="34" charset="-122"/>
                <a:ea typeface="微软雅黑" panose="020B0503020204020204" pitchFamily="34" charset="-122"/>
                <a:cs typeface="新宋体" panose="02010609030101010101" charset="-122"/>
              </a:rPr>
              <a:t>0</a:t>
            </a:r>
            <a:r>
              <a:rPr lang="zh-CN" altLang="en-US" spc="-3" dirty="0">
                <a:latin typeface="微软雅黑" panose="020B0503020204020204" pitchFamily="34" charset="-122"/>
                <a:ea typeface="微软雅黑" panose="020B0503020204020204" pitchFamily="34" charset="-122"/>
                <a:cs typeface="新宋体" panose="02010609030101010101" charset="-122"/>
              </a:rPr>
              <a:t>值，则要</a:t>
            </a:r>
            <a:r>
              <a:rPr lang="zh-CN" altLang="en-US" spc="-3" dirty="0">
                <a:solidFill>
                  <a:srgbClr val="C00000"/>
                </a:solidFill>
                <a:latin typeface="微软雅黑" panose="020B0503020204020204" pitchFamily="34" charset="-122"/>
                <a:ea typeface="微软雅黑" panose="020B0503020204020204" pitchFamily="34" charset="-122"/>
                <a:cs typeface="新宋体" panose="02010609030101010101" charset="-122"/>
              </a:rPr>
              <a:t>保存所需位数和实际值</a:t>
            </a:r>
            <a:r>
              <a:rPr spc="-3" dirty="0">
                <a:solidFill>
                  <a:srgbClr val="C00000"/>
                </a:solidFill>
                <a:latin typeface="微软雅黑" panose="020B0503020204020204" pitchFamily="34" charset="-122"/>
                <a:ea typeface="微软雅黑" panose="020B0503020204020204" pitchFamily="34" charset="-122"/>
                <a:cs typeface="新宋体" panose="02010609030101010101" charset="-122"/>
              </a:rPr>
              <a:t>采用之字型（zig-zag）顺序进行行程编码</a:t>
            </a:r>
            <a:r>
              <a:rPr spc="-3" dirty="0">
                <a:latin typeface="微软雅黑" panose="020B0503020204020204" pitchFamily="34" charset="-122"/>
                <a:ea typeface="微软雅黑" panose="020B0503020204020204" pitchFamily="34" charset="-122"/>
                <a:cs typeface="新宋体" panose="02010609030101010101" charset="-122"/>
              </a:rPr>
              <a:t>，使系数为0的值更集中</a:t>
            </a:r>
            <a:r>
              <a:rPr lang="zh-CN" altLang="en-US" spc="-3" dirty="0">
                <a:latin typeface="微软雅黑" panose="020B0503020204020204" pitchFamily="34" charset="-122"/>
                <a:ea typeface="微软雅黑" panose="020B0503020204020204" pitchFamily="34" charset="-122"/>
                <a:cs typeface="新宋体" panose="02010609030101010101" charset="-122"/>
              </a:rPr>
              <a:t>。</a:t>
            </a:r>
            <a:endParaRPr lang="en-US" altLang="zh-CN" spc="-3" dirty="0">
              <a:latin typeface="微软雅黑" panose="020B0503020204020204" pitchFamily="34" charset="-122"/>
              <a:ea typeface="微软雅黑" panose="020B0503020204020204" pitchFamily="34" charset="-122"/>
              <a:cs typeface="新宋体" panose="02010609030101010101" charset="-122"/>
            </a:endParaRPr>
          </a:p>
          <a:p>
            <a:pPr marL="472440" marR="10795" indent="-171450">
              <a:spcBef>
                <a:spcPts val="770"/>
              </a:spcBef>
              <a:buFont typeface="Wingdings" panose="05000000000000000000" pitchFamily="2" charset="2"/>
              <a:buChar char="n"/>
              <a:tabLst>
                <a:tab pos="471805" algn="l"/>
              </a:tabLst>
            </a:pPr>
            <a:r>
              <a:rPr lang="zh-CN" altLang="en-US"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霍夫曼编码</a:t>
            </a:r>
            <a:r>
              <a:rPr lang="zh-CN" altLang="en-US" spc="-3" dirty="0">
                <a:latin typeface="微软雅黑" panose="020B0503020204020204" pitchFamily="34" charset="-122"/>
                <a:ea typeface="微软雅黑" panose="020B0503020204020204" pitchFamily="34" charset="-122"/>
                <a:cs typeface="新宋体" panose="02010609030101010101" charset="-122"/>
              </a:rPr>
              <a:t>：在得到</a:t>
            </a:r>
            <a:r>
              <a:rPr lang="en-US" altLang="zh-CN" spc="-3" dirty="0">
                <a:latin typeface="微软雅黑" panose="020B0503020204020204" pitchFamily="34" charset="-122"/>
                <a:ea typeface="微软雅黑" panose="020B0503020204020204" pitchFamily="34" charset="-122"/>
                <a:cs typeface="新宋体" panose="02010609030101010101" charset="-122"/>
              </a:rPr>
              <a:t>DC</a:t>
            </a:r>
            <a:r>
              <a:rPr lang="zh-CN" altLang="en-US" spc="-3" dirty="0">
                <a:latin typeface="微软雅黑" panose="020B0503020204020204" pitchFamily="34" charset="-122"/>
                <a:ea typeface="微软雅黑" panose="020B0503020204020204" pitchFamily="34" charset="-122"/>
                <a:cs typeface="新宋体" panose="02010609030101010101" charset="-122"/>
              </a:rPr>
              <a:t>码字和</a:t>
            </a:r>
            <a:r>
              <a:rPr lang="en-US" altLang="zh-CN" spc="-3" dirty="0">
                <a:latin typeface="微软雅黑" panose="020B0503020204020204" pitchFamily="34" charset="-122"/>
                <a:ea typeface="微软雅黑" panose="020B0503020204020204" pitchFamily="34" charset="-122"/>
                <a:cs typeface="新宋体" panose="02010609030101010101" charset="-122"/>
              </a:rPr>
              <a:t>AC</a:t>
            </a:r>
            <a:r>
              <a:rPr lang="zh-CN" altLang="en-US" spc="-3" dirty="0">
                <a:latin typeface="微软雅黑" panose="020B0503020204020204" pitchFamily="34" charset="-122"/>
                <a:ea typeface="微软雅黑" panose="020B0503020204020204" pitchFamily="34" charset="-122"/>
                <a:cs typeface="新宋体" panose="02010609030101010101" charset="-122"/>
              </a:rPr>
              <a:t>行程码字后，为了进一步提高压缩比，采用了</a:t>
            </a:r>
            <a:r>
              <a:rPr lang="en-US" altLang="zh-CN" spc="-3" dirty="0">
                <a:latin typeface="微软雅黑" panose="020B0503020204020204" pitchFamily="34" charset="-122"/>
                <a:ea typeface="微软雅黑" panose="020B0503020204020204" pitchFamily="34" charset="-122"/>
                <a:cs typeface="新宋体" panose="02010609030101010101" charset="-122"/>
              </a:rPr>
              <a:t>Huffman</a:t>
            </a:r>
            <a:r>
              <a:rPr lang="zh-CN" altLang="en-US" spc="-3" dirty="0">
                <a:latin typeface="微软雅黑" panose="020B0503020204020204" pitchFamily="34" charset="-122"/>
                <a:ea typeface="微软雅黑" panose="020B0503020204020204" pitchFamily="34" charset="-122"/>
                <a:cs typeface="新宋体" panose="02010609030101010101" charset="-122"/>
              </a:rPr>
              <a:t>编码</a:t>
            </a:r>
          </a:p>
          <a:p>
            <a:pPr marL="472440" marR="10795" indent="-171450">
              <a:spcBef>
                <a:spcPts val="770"/>
              </a:spcBef>
              <a:buFont typeface="Wingdings" panose="05000000000000000000" pitchFamily="2" charset="2"/>
              <a:buChar char="n"/>
              <a:tabLst>
                <a:tab pos="471805" algn="l"/>
              </a:tabLst>
            </a:pPr>
            <a:r>
              <a:rPr lang="en-US" altLang="zh-CN" dirty="0">
                <a:latin typeface="微软雅黑" panose="020B0503020204020204" pitchFamily="34" charset="-122"/>
                <a:ea typeface="微软雅黑" panose="020B0503020204020204" pitchFamily="34" charset="-122"/>
                <a:cs typeface="新宋体" panose="02010609030101010101" charset="-122"/>
              </a:rPr>
              <a:t>JPEG</a:t>
            </a:r>
            <a:r>
              <a:rPr lang="zh-CN" altLang="en-US" dirty="0">
                <a:latin typeface="微软雅黑" panose="020B0503020204020204" pitchFamily="34" charset="-122"/>
                <a:ea typeface="微软雅黑" panose="020B0503020204020204" pitchFamily="34" charset="-122"/>
                <a:cs typeface="新宋体" panose="02010609030101010101" charset="-122"/>
              </a:rPr>
              <a:t>标准不规定</a:t>
            </a:r>
            <a:r>
              <a:rPr lang="en-US" altLang="zh-CN" dirty="0">
                <a:latin typeface="微软雅黑" panose="020B0503020204020204" pitchFamily="34" charset="-122"/>
                <a:ea typeface="微软雅黑" panose="020B0503020204020204" pitchFamily="34" charset="-122"/>
                <a:cs typeface="新宋体" panose="02010609030101010101" charset="-122"/>
              </a:rPr>
              <a:t>FDCT</a:t>
            </a:r>
            <a:r>
              <a:rPr lang="zh-CN" altLang="en-US" dirty="0">
                <a:latin typeface="微软雅黑" panose="020B0503020204020204" pitchFamily="34" charset="-122"/>
                <a:ea typeface="微软雅黑" panose="020B0503020204020204" pitchFamily="34" charset="-122"/>
                <a:cs typeface="新宋体" panose="02010609030101010101" charset="-122"/>
              </a:rPr>
              <a:t>和</a:t>
            </a:r>
            <a:r>
              <a:rPr lang="en-US" altLang="zh-CN" dirty="0">
                <a:latin typeface="微软雅黑" panose="020B0503020204020204" pitchFamily="34" charset="-122"/>
                <a:ea typeface="微软雅黑" panose="020B0503020204020204" pitchFamily="34" charset="-122"/>
                <a:cs typeface="新宋体" panose="02010609030101010101" charset="-122"/>
              </a:rPr>
              <a:t>IDCT</a:t>
            </a:r>
            <a:r>
              <a:rPr lang="zh-CN" altLang="en-US" dirty="0">
                <a:latin typeface="微软雅黑" panose="020B0503020204020204" pitchFamily="34" charset="-122"/>
                <a:ea typeface="微软雅黑" panose="020B0503020204020204" pitchFamily="34" charset="-122"/>
                <a:cs typeface="新宋体" panose="02010609030101010101" charset="-122"/>
              </a:rPr>
              <a:t>的算法。</a:t>
            </a:r>
            <a:endParaRPr dirty="0">
              <a:latin typeface="微软雅黑" panose="020B0503020204020204" pitchFamily="34" charset="-122"/>
              <a:ea typeface="微软雅黑" panose="020B0503020204020204" pitchFamily="34" charset="-122"/>
              <a:cs typeface="新宋体" panose="02010609030101010101"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应用举例</a:t>
            </a:r>
          </a:p>
        </p:txBody>
      </p:sp>
      <p:sp>
        <p:nvSpPr>
          <p:cNvPr id="10" name="文本框 9"/>
          <p:cNvSpPr txBox="1"/>
          <p:nvPr/>
        </p:nvSpPr>
        <p:spPr>
          <a:xfrm>
            <a:off x="441960" y="1062681"/>
            <a:ext cx="6096000" cy="400110"/>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Lenna</a:t>
            </a:r>
            <a:r>
              <a:rPr lang="zh-CN" altLang="en-US" sz="2000" dirty="0">
                <a:latin typeface="微软雅黑" panose="020B0503020204020204" pitchFamily="34" charset="-122"/>
                <a:ea typeface="微软雅黑" panose="020B0503020204020204" pitchFamily="34" charset="-122"/>
              </a:rPr>
              <a:t>图像的⼀个</a:t>
            </a:r>
            <a:r>
              <a:rPr lang="en-US" altLang="zh-CN" sz="2000" dirty="0">
                <a:latin typeface="微软雅黑" panose="020B0503020204020204" pitchFamily="34" charset="-122"/>
                <a:ea typeface="微软雅黑" panose="020B0503020204020204" pitchFamily="34" charset="-122"/>
              </a:rPr>
              <a:t>8*8⽅</a:t>
            </a:r>
            <a:r>
              <a:rPr lang="zh-CN" altLang="en-US" sz="2000" dirty="0">
                <a:latin typeface="微软雅黑" panose="020B0503020204020204" pitchFamily="34" charset="-122"/>
                <a:ea typeface="微软雅黑" panose="020B0503020204020204" pitchFamily="34" charset="-122"/>
              </a:rPr>
              <a:t>块</a:t>
            </a:r>
          </a:p>
        </p:txBody>
      </p:sp>
      <p:pic>
        <p:nvPicPr>
          <p:cNvPr id="5" name="图片 4"/>
          <p:cNvPicPr>
            <a:picLocks noChangeAspect="1"/>
          </p:cNvPicPr>
          <p:nvPr/>
        </p:nvPicPr>
        <p:blipFill>
          <a:blip r:embed="rId2"/>
          <a:stretch>
            <a:fillRect/>
          </a:stretch>
        </p:blipFill>
        <p:spPr>
          <a:xfrm>
            <a:off x="1946391" y="1395489"/>
            <a:ext cx="7430537" cy="4305901"/>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灯片编号占位符 3"/>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en-US"/>
            </a:defPPr>
            <a:lvl1pPr algn="r" rtl="0" eaLnBrk="1" fontAlgn="base" hangingPunct="1">
              <a:spcBef>
                <a:spcPct val="0"/>
              </a:spcBef>
              <a:spcAft>
                <a:spcPct val="0"/>
              </a:spcAft>
              <a:defRPr sz="1200" kern="1200">
                <a:solidFill>
                  <a:srgbClr val="898989"/>
                </a:solidFill>
                <a:latin typeface="Gill Sans MT" panose="020B0502020104020203"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CDB9D524-2128-4C70-BA3B-A9EED5EA3D43}" type="slidenum">
              <a:rPr lang="en-US" altLang="zh-CN" smtClean="0"/>
              <a:t>56</a:t>
            </a:fld>
            <a:endParaRPr lang="en-US" altLang="zh-CN">
              <a:solidFill>
                <a:srgbClr val="898989"/>
              </a:solidFill>
              <a:latin typeface="Gill Sans MT" panose="020B0502020104020203" pitchFamily="34" charset="0"/>
            </a:endParaRPr>
          </a:p>
        </p:txBody>
      </p:sp>
      <p:sp>
        <p:nvSpPr>
          <p:cNvPr id="2" name="标题 1"/>
          <p:cNvSpPr>
            <a:spLocks noGrp="1"/>
          </p:cNvSpPr>
          <p:nvPr>
            <p:ph type="title"/>
          </p:nvPr>
        </p:nvSpPr>
        <p:spPr/>
        <p:txBody>
          <a:bodyPr/>
          <a:lstStyle/>
          <a:p>
            <a:r>
              <a:rPr lang="zh-CN" altLang="en-US" dirty="0"/>
              <a:t>应用举例</a:t>
            </a:r>
          </a:p>
        </p:txBody>
      </p:sp>
      <p:sp>
        <p:nvSpPr>
          <p:cNvPr id="10" name="文本框 9"/>
          <p:cNvSpPr txBox="1"/>
          <p:nvPr/>
        </p:nvSpPr>
        <p:spPr>
          <a:xfrm>
            <a:off x="441960" y="916950"/>
            <a:ext cx="5349240" cy="2308324"/>
          </a:xfrm>
          <a:prstGeom prst="rect">
            <a:avLst/>
          </a:prstGeom>
          <a:noFill/>
        </p:spPr>
        <p:txBody>
          <a:bodyPr wrap="square">
            <a:spAutoFit/>
          </a:bodyPr>
          <a:lstStyle/>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原始的图像信号经过</a:t>
            </a:r>
            <a:r>
              <a:rPr lang="en-US" altLang="zh-CN" dirty="0">
                <a:latin typeface="微软雅黑" panose="020B0503020204020204" pitchFamily="34" charset="-122"/>
                <a:ea typeface="微软雅黑" panose="020B0503020204020204" pitchFamily="34" charset="-122"/>
              </a:rPr>
              <a:t>DCT</a:t>
            </a:r>
            <a:r>
              <a:rPr lang="zh-CN" altLang="en-US" dirty="0">
                <a:latin typeface="微软雅黑" panose="020B0503020204020204" pitchFamily="34" charset="-122"/>
                <a:ea typeface="微软雅黑" panose="020B0503020204020204" pitchFamily="34" charset="-122"/>
              </a:rPr>
              <a:t>变换后变成了</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个波，其中第一个波为直流成分，其余</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个为交流成分。</a:t>
            </a:r>
            <a:endParaRPr lang="en-US" altLang="zh-CN" spc="-3" dirty="0">
              <a:latin typeface="微软雅黑" panose="020B0503020204020204" pitchFamily="34" charset="-122"/>
              <a:ea typeface="微软雅黑" panose="020B0503020204020204" pitchFamily="34" charset="-122"/>
              <a:cs typeface="新宋体" panose="02010609030101010101" charset="-122"/>
            </a:endParaRPr>
          </a:p>
          <a:p>
            <a:pPr marL="285750" indent="-285750">
              <a:buFont typeface="Wingdings" panose="05000000000000000000" pitchFamily="2" charset="2"/>
              <a:buChar char="p"/>
            </a:pPr>
            <a:r>
              <a:rPr lang="en-US" altLang="zh-CN" spc="-3" dirty="0">
                <a:latin typeface="微软雅黑" panose="020B0503020204020204" pitchFamily="34" charset="-122"/>
                <a:ea typeface="微软雅黑" panose="020B0503020204020204" pitchFamily="34" charset="-122"/>
                <a:cs typeface="新宋体" panose="02010609030101010101" charset="-122"/>
              </a:rPr>
              <a:t>F(0,0)</a:t>
            </a:r>
            <a:r>
              <a:rPr lang="zh-CN" altLang="en-US" spc="-3" dirty="0">
                <a:latin typeface="微软雅黑" panose="020B0503020204020204" pitchFamily="34" charset="-122"/>
                <a:ea typeface="微软雅黑" panose="020B0503020204020204" pitchFamily="34" charset="-122"/>
                <a:cs typeface="新宋体" panose="02010609030101010101" charset="-122"/>
              </a:rPr>
              <a:t>：直流</a:t>
            </a:r>
            <a:r>
              <a:rPr lang="en-US" altLang="zh-CN" spc="-3" dirty="0">
                <a:latin typeface="微软雅黑" panose="020B0503020204020204" pitchFamily="34" charset="-122"/>
                <a:ea typeface="微软雅黑" panose="020B0503020204020204" pitchFamily="34" charset="-122"/>
                <a:cs typeface="新宋体" panose="02010609030101010101" charset="-122"/>
              </a:rPr>
              <a:t>(DC)</a:t>
            </a:r>
            <a:r>
              <a:rPr lang="zh-CN" altLang="en-US" spc="-3" dirty="0">
                <a:latin typeface="微软雅黑" panose="020B0503020204020204" pitchFamily="34" charset="-122"/>
                <a:ea typeface="微软雅黑" panose="020B0503020204020204" pitchFamily="34" charset="-122"/>
                <a:cs typeface="新宋体" panose="02010609030101010101" charset="-122"/>
              </a:rPr>
              <a:t>系数</a:t>
            </a:r>
            <a:endParaRPr lang="en-US" altLang="zh-CN" spc="-3" dirty="0">
              <a:latin typeface="微软雅黑" panose="020B0503020204020204" pitchFamily="34" charset="-122"/>
              <a:ea typeface="微软雅黑" panose="020B0503020204020204" pitchFamily="34" charset="-122"/>
              <a:cs typeface="新宋体" panose="02010609030101010101" charset="-122"/>
            </a:endParaRPr>
          </a:p>
          <a:p>
            <a:pPr marL="285750" indent="-285750">
              <a:buFont typeface="Wingdings" panose="05000000000000000000" pitchFamily="2" charset="2"/>
              <a:buChar char="p"/>
            </a:pPr>
            <a:r>
              <a:rPr lang="zh-CN" altLang="en-US" spc="-3" dirty="0">
                <a:latin typeface="微软雅黑" panose="020B0503020204020204" pitchFamily="34" charset="-122"/>
                <a:ea typeface="微软雅黑" panose="020B0503020204020204" pitchFamily="34" charset="-122"/>
                <a:cs typeface="新宋体" panose="02010609030101010101" charset="-122"/>
              </a:rPr>
              <a:t>其它</a:t>
            </a:r>
            <a:r>
              <a:rPr lang="en-US" altLang="zh-CN" spc="-3" dirty="0">
                <a:latin typeface="微软雅黑" panose="020B0503020204020204" pitchFamily="34" charset="-122"/>
                <a:ea typeface="微软雅黑" panose="020B0503020204020204" pitchFamily="34" charset="-122"/>
                <a:cs typeface="新宋体" panose="02010609030101010101" charset="-122"/>
              </a:rPr>
              <a:t>63</a:t>
            </a:r>
            <a:r>
              <a:rPr lang="zh-CN" altLang="en-US" spc="-3" dirty="0">
                <a:latin typeface="微软雅黑" panose="020B0503020204020204" pitchFamily="34" charset="-122"/>
                <a:ea typeface="微软雅黑" panose="020B0503020204020204" pitchFamily="34" charset="-122"/>
                <a:cs typeface="新宋体" panose="02010609030101010101" charset="-122"/>
              </a:rPr>
              <a:t>个元素：交流（</a:t>
            </a:r>
            <a:r>
              <a:rPr lang="en-US" altLang="zh-CN" spc="-3" dirty="0">
                <a:latin typeface="微软雅黑" panose="020B0503020204020204" pitchFamily="34" charset="-122"/>
                <a:ea typeface="微软雅黑" panose="020B0503020204020204" pitchFamily="34" charset="-122"/>
                <a:cs typeface="新宋体" panose="02010609030101010101" charset="-122"/>
              </a:rPr>
              <a:t>AC</a:t>
            </a:r>
            <a:r>
              <a:rPr lang="zh-CN" altLang="en-US" spc="-3" dirty="0">
                <a:latin typeface="微软雅黑" panose="020B0503020204020204" pitchFamily="34" charset="-122"/>
                <a:ea typeface="微软雅黑" panose="020B0503020204020204" pitchFamily="34" charset="-122"/>
                <a:cs typeface="新宋体" panose="02010609030101010101" charset="-122"/>
              </a:rPr>
              <a:t>）系数</a:t>
            </a:r>
            <a:endParaRPr lang="en-US" altLang="zh-CN" spc="-3" dirty="0">
              <a:latin typeface="微软雅黑" panose="020B0503020204020204" pitchFamily="34" charset="-122"/>
              <a:ea typeface="微软雅黑" panose="020B0503020204020204" pitchFamily="34" charset="-122"/>
              <a:cs typeface="新宋体" panose="02010609030101010101" charset="-122"/>
            </a:endParaRPr>
          </a:p>
          <a:p>
            <a:pPr marL="285750" indent="-285750">
              <a:buFont typeface="Wingdings" panose="05000000000000000000" pitchFamily="2" charset="2"/>
              <a:buChar char="p"/>
            </a:pPr>
            <a:r>
              <a:rPr lang="zh-CN" altLang="en-US" spc="-3" dirty="0">
                <a:latin typeface="微软雅黑" panose="020B0503020204020204" pitchFamily="34" charset="-122"/>
                <a:ea typeface="微软雅黑" panose="020B0503020204020204" pitchFamily="34" charset="-122"/>
                <a:cs typeface="新宋体" panose="02010609030101010101" charset="-122"/>
              </a:rPr>
              <a:t>二维</a:t>
            </a:r>
            <a:r>
              <a:rPr lang="en-US" altLang="zh-CN" spc="-3" dirty="0">
                <a:latin typeface="微软雅黑" panose="020B0503020204020204" pitchFamily="34" charset="-122"/>
                <a:ea typeface="微软雅黑" panose="020B0503020204020204" pitchFamily="34" charset="-122"/>
                <a:cs typeface="新宋体" panose="02010609030101010101" charset="-122"/>
              </a:rPr>
              <a:t>DCT</a:t>
            </a:r>
            <a:r>
              <a:rPr lang="zh-CN" altLang="en-US" spc="-3" dirty="0">
                <a:latin typeface="微软雅黑" panose="020B0503020204020204" pitchFamily="34" charset="-122"/>
                <a:ea typeface="微软雅黑" panose="020B0503020204020204" pitchFamily="34" charset="-122"/>
                <a:cs typeface="新宋体" panose="02010609030101010101" charset="-122"/>
              </a:rPr>
              <a:t>将图像的能量集中在极少的几个系数之上，这些系数大都集中在左上角，即低频分量区。</a:t>
            </a:r>
          </a:p>
          <a:p>
            <a:pPr marL="285750" indent="-285750">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216361" y="3172182"/>
            <a:ext cx="4968595" cy="3109507"/>
          </a:xfrm>
          <a:prstGeom prst="rect">
            <a:avLst/>
          </a:prstGeom>
        </p:spPr>
      </p:pic>
      <p:pic>
        <p:nvPicPr>
          <p:cNvPr id="44034" name="Picture 2" descr="在这里插入图片描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617" y="2361963"/>
            <a:ext cx="5092065" cy="3579087"/>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1303020" y="6221831"/>
            <a:ext cx="6096000"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经过</a:t>
            </a:r>
            <a:r>
              <a:rPr lang="en-US" altLang="zh-CN" dirty="0">
                <a:latin typeface="微软雅黑" panose="020B0503020204020204" pitchFamily="34" charset="-122"/>
                <a:ea typeface="微软雅黑" panose="020B0503020204020204" pitchFamily="34" charset="-122"/>
              </a:rPr>
              <a:t>FDCT</a:t>
            </a:r>
            <a:r>
              <a:rPr lang="zh-CN" altLang="en-US" dirty="0">
                <a:latin typeface="微软雅黑" panose="020B0503020204020204" pitchFamily="34" charset="-122"/>
                <a:ea typeface="微软雅黑" panose="020B0503020204020204" pitchFamily="34" charset="-122"/>
              </a:rPr>
              <a:t>后的变换系数矩阵</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灯片编号占位符 3"/>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en-US"/>
            </a:defPPr>
            <a:lvl1pPr algn="r" rtl="0" eaLnBrk="1" fontAlgn="base" hangingPunct="1">
              <a:spcBef>
                <a:spcPct val="0"/>
              </a:spcBef>
              <a:spcAft>
                <a:spcPct val="0"/>
              </a:spcAft>
              <a:defRPr sz="1200" kern="1200">
                <a:solidFill>
                  <a:srgbClr val="898989"/>
                </a:solidFill>
                <a:latin typeface="Gill Sans MT" panose="020B0502020104020203"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CDB9D524-2128-4C70-BA3B-A9EED5EA3D43}" type="slidenum">
              <a:rPr lang="en-US" altLang="zh-CN" smtClean="0"/>
              <a:t>57</a:t>
            </a:fld>
            <a:endParaRPr lang="en-US" altLang="zh-CN">
              <a:solidFill>
                <a:srgbClr val="898989"/>
              </a:solidFill>
              <a:latin typeface="Gill Sans MT" panose="020B0502020104020203" pitchFamily="34" charset="0"/>
            </a:endParaRPr>
          </a:p>
        </p:txBody>
      </p:sp>
      <p:sp>
        <p:nvSpPr>
          <p:cNvPr id="2" name="标题 1"/>
          <p:cNvSpPr>
            <a:spLocks noGrp="1"/>
          </p:cNvSpPr>
          <p:nvPr>
            <p:ph type="title"/>
          </p:nvPr>
        </p:nvSpPr>
        <p:spPr/>
        <p:txBody>
          <a:bodyPr/>
          <a:lstStyle/>
          <a:p>
            <a:r>
              <a:rPr lang="zh-CN" altLang="en-US" dirty="0"/>
              <a:t>应用举例</a:t>
            </a:r>
          </a:p>
        </p:txBody>
      </p:sp>
      <p:sp>
        <p:nvSpPr>
          <p:cNvPr id="10" name="文本框 9"/>
          <p:cNvSpPr txBox="1"/>
          <p:nvPr/>
        </p:nvSpPr>
        <p:spPr>
          <a:xfrm>
            <a:off x="378691" y="1468454"/>
            <a:ext cx="5968769" cy="286232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将频率系数除以量化矩阵的值之后取整，即完成了量化过程。</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以这个结果而言，经常会把很多更高频率的成分舍位成为接近</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，且剩下很多会变成小的正或负数。</a:t>
            </a:r>
          </a:p>
        </p:txBody>
      </p:sp>
      <p:pic>
        <p:nvPicPr>
          <p:cNvPr id="7" name="图片 6"/>
          <p:cNvPicPr>
            <a:picLocks noChangeAspect="1"/>
          </p:cNvPicPr>
          <p:nvPr/>
        </p:nvPicPr>
        <p:blipFill>
          <a:blip r:embed="rId3"/>
          <a:stretch>
            <a:fillRect/>
          </a:stretch>
        </p:blipFill>
        <p:spPr>
          <a:xfrm>
            <a:off x="6710353" y="1882457"/>
            <a:ext cx="4763502" cy="3546330"/>
          </a:xfrm>
          <a:prstGeom prst="rect">
            <a:avLst/>
          </a:prstGeom>
        </p:spPr>
      </p:pic>
      <p:sp>
        <p:nvSpPr>
          <p:cNvPr id="209" name="文本框 208"/>
          <p:cNvSpPr txBox="1"/>
          <p:nvPr/>
        </p:nvSpPr>
        <p:spPr>
          <a:xfrm>
            <a:off x="7498080" y="5652950"/>
            <a:ext cx="6096000"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根据量化表量化后得到的量化系数矩阵</a:t>
            </a:r>
          </a:p>
        </p:txBody>
      </p:sp>
      <p:pic>
        <p:nvPicPr>
          <p:cNvPr id="430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1338" r="31338"/>
          <a:stretch>
            <a:fillRect/>
          </a:stretch>
        </p:blipFill>
        <p:spPr bwMode="auto">
          <a:xfrm>
            <a:off x="1451149" y="2030045"/>
            <a:ext cx="3764280" cy="569589"/>
          </a:xfrm>
          <a:prstGeom prst="rect">
            <a:avLst/>
          </a:prstGeom>
          <a:noFill/>
          <a:extLst>
            <a:ext uri="{909E8E84-426E-40DD-AFC4-6F175D3DCCD1}">
              <a14:hiddenFill xmlns:a14="http://schemas.microsoft.com/office/drawing/2010/main">
                <a:solidFill>
                  <a:srgbClr val="FFFFFF"/>
                </a:solidFill>
              </a14:hiddenFill>
            </a:ext>
          </a:extLst>
        </p:spPr>
      </p:pic>
      <p:sp>
        <p:nvSpPr>
          <p:cNvPr id="214" name="文本框 213"/>
          <p:cNvSpPr txBox="1"/>
          <p:nvPr/>
        </p:nvSpPr>
        <p:spPr>
          <a:xfrm>
            <a:off x="441960" y="2314840"/>
            <a:ext cx="5654040" cy="1077218"/>
          </a:xfrm>
          <a:prstGeom prst="rect">
            <a:avLst/>
          </a:prstGeom>
          <a:noFill/>
        </p:spPr>
        <p:txBody>
          <a:bodyPr wrap="square">
            <a:spAutoFit/>
          </a:bodyPr>
          <a:lstStyle/>
          <a:p>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endParaRPr lang="en-US" altLang="zh-CN" sz="1600" dirty="0">
              <a:solidFill>
                <a:srgbClr val="000000"/>
              </a:solidFill>
              <a:latin typeface="微软雅黑" panose="020B0503020204020204" pitchFamily="34" charset="-122"/>
              <a:ea typeface="微软雅黑" panose="020B0503020204020204" pitchFamily="34" charset="-122"/>
            </a:endParaRPr>
          </a:p>
          <a:p>
            <a:r>
              <a:rPr lang="en-US" altLang="zh-CN" sz="1600" b="0" i="0" dirty="0">
                <a:solidFill>
                  <a:srgbClr val="000000"/>
                </a:solidFill>
                <a:effectLst/>
                <a:latin typeface="微软雅黑" panose="020B0503020204020204" pitchFamily="34" charset="-122"/>
                <a:ea typeface="微软雅黑" panose="020B0503020204020204" pitchFamily="34" charset="-122"/>
              </a:rPr>
              <a:t>G</a:t>
            </a:r>
            <a:r>
              <a:rPr lang="zh-CN" altLang="en-US" sz="1600" b="0" i="0" dirty="0">
                <a:solidFill>
                  <a:srgbClr val="000000"/>
                </a:solidFill>
                <a:effectLst/>
                <a:latin typeface="微软雅黑" panose="020B0503020204020204" pitchFamily="34" charset="-122"/>
                <a:ea typeface="微软雅黑" panose="020B0503020204020204" pitchFamily="34" charset="-122"/>
              </a:rPr>
              <a:t>是我们需要处理的图像矩阵，</a:t>
            </a:r>
            <a:r>
              <a:rPr lang="en-US" altLang="zh-CN" sz="1600" b="0" i="0" dirty="0">
                <a:solidFill>
                  <a:srgbClr val="000000"/>
                </a:solidFill>
                <a:effectLst/>
                <a:latin typeface="微软雅黑" panose="020B0503020204020204" pitchFamily="34" charset="-122"/>
                <a:ea typeface="微软雅黑" panose="020B0503020204020204" pitchFamily="34" charset="-122"/>
              </a:rPr>
              <a:t>Q</a:t>
            </a:r>
            <a:r>
              <a:rPr lang="zh-CN" altLang="en-US" sz="1600" b="0" i="0" dirty="0">
                <a:solidFill>
                  <a:srgbClr val="000000"/>
                </a:solidFill>
                <a:effectLst/>
                <a:latin typeface="微软雅黑" panose="020B0503020204020204" pitchFamily="34" charset="-122"/>
                <a:ea typeface="微软雅黑" panose="020B0503020204020204" pitchFamily="34" charset="-122"/>
              </a:rPr>
              <a:t>称作量化系数矩阵 ，</a:t>
            </a:r>
            <a:r>
              <a:rPr lang="en-US" altLang="zh-CN" sz="1600" b="0" i="0" dirty="0">
                <a:solidFill>
                  <a:srgbClr val="000000"/>
                </a:solidFill>
                <a:effectLst/>
                <a:latin typeface="微软雅黑" panose="020B0503020204020204" pitchFamily="34" charset="-122"/>
                <a:ea typeface="微软雅黑" panose="020B0503020204020204" pitchFamily="34" charset="-122"/>
              </a:rPr>
              <a:t>round</a:t>
            </a:r>
            <a:r>
              <a:rPr lang="zh-CN" altLang="en-US" sz="1600" b="0" i="0" dirty="0">
                <a:solidFill>
                  <a:srgbClr val="000000"/>
                </a:solidFill>
                <a:effectLst/>
                <a:latin typeface="微软雅黑" panose="020B0503020204020204" pitchFamily="34" charset="-122"/>
                <a:ea typeface="微软雅黑" panose="020B0503020204020204" pitchFamily="34" charset="-122"/>
              </a:rPr>
              <a:t>函数是取整函数。</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应用举例</a:t>
            </a:r>
          </a:p>
        </p:txBody>
      </p:sp>
      <p:sp>
        <p:nvSpPr>
          <p:cNvPr id="10" name="文本框 9"/>
          <p:cNvSpPr txBox="1"/>
          <p:nvPr/>
        </p:nvSpPr>
        <p:spPr>
          <a:xfrm>
            <a:off x="509301" y="1634278"/>
            <a:ext cx="6096000" cy="4524315"/>
          </a:xfrm>
          <a:prstGeom prst="rect">
            <a:avLst/>
          </a:prstGeom>
          <a:noFill/>
        </p:spPr>
        <p:txBody>
          <a:bodyPr wrap="square">
            <a:spAutoFit/>
          </a:bodyPr>
          <a:lstStyle/>
          <a:p>
            <a:pPr marL="285750" indent="-285750">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8</a:t>
            </a:r>
            <a:r>
              <a:rPr lang="zh-CN" altLang="en-US" b="0" i="0" dirty="0">
                <a:solidFill>
                  <a:srgbClr val="000000"/>
                </a:solidFill>
                <a:effectLst/>
                <a:latin typeface="Verdana" panose="020B0604030504040204" pitchFamily="34" charset="0"/>
              </a:rPr>
              <a:t> * </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的图像块经过</a:t>
            </a:r>
            <a:r>
              <a:rPr lang="en-US" altLang="zh-CN" dirty="0">
                <a:latin typeface="微软雅黑" panose="020B0503020204020204" pitchFamily="34" charset="-122"/>
                <a:ea typeface="微软雅黑" panose="020B0503020204020204" pitchFamily="34" charset="-122"/>
              </a:rPr>
              <a:t>DCT</a:t>
            </a:r>
            <a:r>
              <a:rPr lang="zh-CN" altLang="en-US" dirty="0">
                <a:latin typeface="微软雅黑" panose="020B0503020204020204" pitchFamily="34" charset="-122"/>
                <a:ea typeface="微软雅黑" panose="020B0503020204020204" pitchFamily="34" charset="-122"/>
              </a:rPr>
              <a:t>变换之后的</a:t>
            </a:r>
            <a:r>
              <a:rPr lang="en-US" altLang="zh-CN" dirty="0">
                <a:latin typeface="微软雅黑" panose="020B0503020204020204" pitchFamily="34" charset="-122"/>
                <a:ea typeface="微软雅黑" panose="020B0503020204020204" pitchFamily="34" charset="-122"/>
              </a:rPr>
              <a:t>DC</a:t>
            </a:r>
            <a:r>
              <a:rPr lang="zh-CN" altLang="en-US" dirty="0">
                <a:latin typeface="微软雅黑" panose="020B0503020204020204" pitchFamily="34" charset="-122"/>
                <a:ea typeface="微软雅黑" panose="020B0503020204020204" pitchFamily="34" charset="-122"/>
              </a:rPr>
              <a:t>系数有两个特点：</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）系数的数值比较大；</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）相邻的</a:t>
            </a:r>
            <a:r>
              <a:rPr lang="en-US" altLang="zh-CN" dirty="0">
                <a:latin typeface="微软雅黑" panose="020B0503020204020204" pitchFamily="34" charset="-122"/>
                <a:ea typeface="微软雅黑" panose="020B0503020204020204" pitchFamily="34" charset="-122"/>
              </a:rPr>
              <a:t>88</a:t>
            </a:r>
            <a:r>
              <a:rPr lang="zh-CN" altLang="en-US" dirty="0">
                <a:latin typeface="微软雅黑" panose="020B0503020204020204" pitchFamily="34" charset="-122"/>
                <a:ea typeface="微软雅黑" panose="020B0503020204020204" pitchFamily="34" charset="-122"/>
              </a:rPr>
              <a:t>图像块的</a:t>
            </a:r>
            <a:r>
              <a:rPr lang="en-US" altLang="zh-CN" dirty="0">
                <a:latin typeface="微软雅黑" panose="020B0503020204020204" pitchFamily="34" charset="-122"/>
                <a:ea typeface="微软雅黑" panose="020B0503020204020204" pitchFamily="34" charset="-122"/>
              </a:rPr>
              <a:t>DC</a:t>
            </a:r>
            <a:r>
              <a:rPr lang="zh-CN" altLang="en-US" dirty="0">
                <a:latin typeface="微软雅黑" panose="020B0503020204020204" pitchFamily="34" charset="-122"/>
                <a:ea typeface="微软雅黑" panose="020B0503020204020204" pitchFamily="34" charset="-122"/>
              </a:rPr>
              <a:t>系数值变化不大；</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根据这两个特点，</a:t>
            </a:r>
            <a:r>
              <a:rPr lang="en-US" altLang="zh-CN" dirty="0">
                <a:latin typeface="微软雅黑" panose="020B0503020204020204" pitchFamily="34" charset="-122"/>
                <a:ea typeface="微软雅黑" panose="020B0503020204020204" pitchFamily="34" charset="-122"/>
              </a:rPr>
              <a:t>DC</a:t>
            </a:r>
            <a:r>
              <a:rPr lang="zh-CN" altLang="en-US" dirty="0">
                <a:latin typeface="微软雅黑" panose="020B0503020204020204" pitchFamily="34" charset="-122"/>
                <a:ea typeface="微软雅黑" panose="020B0503020204020204" pitchFamily="34" charset="-122"/>
              </a:rPr>
              <a:t>系数一般采用</a:t>
            </a:r>
            <a:r>
              <a:rPr lang="zh-CN" altLang="en-US" dirty="0">
                <a:solidFill>
                  <a:srgbClr val="C00000"/>
                </a:solidFill>
                <a:latin typeface="微软雅黑" panose="020B0503020204020204" pitchFamily="34" charset="-122"/>
                <a:ea typeface="微软雅黑" panose="020B0503020204020204" pitchFamily="34" charset="-122"/>
              </a:rPr>
              <a:t>差分脉冲调制编码</a:t>
            </a:r>
            <a:r>
              <a:rPr lang="en-US" altLang="zh-CN" dirty="0">
                <a:solidFill>
                  <a:srgbClr val="C00000"/>
                </a:solidFill>
                <a:latin typeface="微软雅黑" panose="020B0503020204020204" pitchFamily="34" charset="-122"/>
                <a:ea typeface="微软雅黑" panose="020B0503020204020204" pitchFamily="34" charset="-122"/>
              </a:rPr>
              <a:t>DPCM</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Difference Pulse Code Modulation</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即：取同一个图像分量中每个</a:t>
            </a:r>
            <a:r>
              <a:rPr lang="en-US" altLang="zh-CN" dirty="0">
                <a:latin typeface="微软雅黑" panose="020B0503020204020204" pitchFamily="34" charset="-122"/>
                <a:ea typeface="微软雅黑" panose="020B0503020204020204" pitchFamily="34" charset="-122"/>
              </a:rPr>
              <a:t>DC</a:t>
            </a:r>
            <a:r>
              <a:rPr lang="zh-CN" altLang="en-US" dirty="0">
                <a:latin typeface="微软雅黑" panose="020B0503020204020204" pitchFamily="34" charset="-122"/>
                <a:ea typeface="微软雅黑" panose="020B0503020204020204" pitchFamily="34" charset="-122"/>
              </a:rPr>
              <a:t>值与前一个</a:t>
            </a:r>
            <a:r>
              <a:rPr lang="en-US" altLang="zh-CN" dirty="0">
                <a:latin typeface="微软雅黑" panose="020B0503020204020204" pitchFamily="34" charset="-122"/>
                <a:ea typeface="微软雅黑" panose="020B0503020204020204" pitchFamily="34" charset="-122"/>
              </a:rPr>
              <a:t>DC</a:t>
            </a:r>
            <a:r>
              <a:rPr lang="zh-CN" altLang="en-US" dirty="0">
                <a:latin typeface="微软雅黑" panose="020B0503020204020204" pitchFamily="34" charset="-122"/>
                <a:ea typeface="微软雅黑" panose="020B0503020204020204" pitchFamily="34" charset="-122"/>
              </a:rPr>
              <a:t>值的差值来进行编码。</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C00000"/>
                </a:solidFill>
                <a:latin typeface="微软雅黑" panose="020B0503020204020204" pitchFamily="34" charset="-122"/>
                <a:ea typeface="微软雅黑" panose="020B0503020204020204" pitchFamily="34" charset="-122"/>
              </a:rPr>
              <a:t>DPCM</a:t>
            </a:r>
            <a:r>
              <a:rPr lang="zh-CN" altLang="en-US" dirty="0">
                <a:latin typeface="微软雅黑" panose="020B0503020204020204" pitchFamily="34" charset="-122"/>
                <a:ea typeface="微软雅黑" panose="020B0503020204020204" pitchFamily="34" charset="-122"/>
              </a:rPr>
              <a:t>所需的位数会比对原值进行编码所需位数少很多。</a:t>
            </a:r>
            <a:endParaRPr lang="en-US" altLang="zh-CN"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假设某一个</a:t>
            </a:r>
            <a:r>
              <a:rPr lang="en-US" altLang="zh-CN" sz="1600" dirty="0">
                <a:latin typeface="微软雅黑" panose="020B0503020204020204" pitchFamily="34" charset="-122"/>
                <a:ea typeface="微软雅黑" panose="020B0503020204020204" pitchFamily="34" charset="-122"/>
              </a:rPr>
              <a:t>88</a:t>
            </a:r>
            <a:r>
              <a:rPr lang="zh-CN" altLang="en-US" sz="1600" dirty="0">
                <a:latin typeface="微软雅黑" panose="020B0503020204020204" pitchFamily="34" charset="-122"/>
                <a:ea typeface="微软雅黑" panose="020B0503020204020204" pitchFamily="34" charset="-122"/>
              </a:rPr>
              <a:t>图像块的</a:t>
            </a:r>
            <a:r>
              <a:rPr lang="en-US" altLang="zh-CN" sz="1600" dirty="0">
                <a:latin typeface="微软雅黑" panose="020B0503020204020204" pitchFamily="34" charset="-122"/>
                <a:ea typeface="微软雅黑" panose="020B0503020204020204" pitchFamily="34" charset="-122"/>
              </a:rPr>
              <a:t>DC</a:t>
            </a:r>
            <a:r>
              <a:rPr lang="zh-CN" altLang="en-US" sz="1600" dirty="0">
                <a:latin typeface="微软雅黑" panose="020B0503020204020204" pitchFamily="34" charset="-122"/>
                <a:ea typeface="微软雅黑" panose="020B0503020204020204" pitchFamily="34" charset="-122"/>
              </a:rPr>
              <a:t>系数值为</a:t>
            </a:r>
            <a:r>
              <a:rPr lang="en-US" altLang="zh-CN" sz="1600" dirty="0">
                <a:latin typeface="微软雅黑" panose="020B0503020204020204" pitchFamily="34" charset="-122"/>
                <a:ea typeface="微软雅黑" panose="020B0503020204020204" pitchFamily="34" charset="-122"/>
              </a:rPr>
              <a:t>15</a:t>
            </a:r>
            <a:r>
              <a:rPr lang="zh-CN" altLang="en-US" sz="1600" dirty="0">
                <a:latin typeface="微软雅黑" panose="020B0503020204020204" pitchFamily="34" charset="-122"/>
                <a:ea typeface="微软雅黑" panose="020B0503020204020204" pitchFamily="34" charset="-122"/>
              </a:rPr>
              <a:t>，而上一个</a:t>
            </a:r>
            <a:r>
              <a:rPr lang="en-US" altLang="zh-CN" sz="1600" dirty="0">
                <a:latin typeface="微软雅黑" panose="020B0503020204020204" pitchFamily="34" charset="-122"/>
                <a:ea typeface="微软雅黑" panose="020B0503020204020204" pitchFamily="34" charset="-122"/>
              </a:rPr>
              <a:t>88</a:t>
            </a:r>
            <a:r>
              <a:rPr lang="zh-CN" altLang="en-US" sz="1600" dirty="0">
                <a:latin typeface="微软雅黑" panose="020B0503020204020204" pitchFamily="34" charset="-122"/>
                <a:ea typeface="微软雅黑" panose="020B0503020204020204" pitchFamily="34" charset="-122"/>
              </a:rPr>
              <a:t>图像块的</a:t>
            </a:r>
            <a:r>
              <a:rPr lang="en-US" altLang="zh-CN" sz="1600" dirty="0">
                <a:latin typeface="微软雅黑" panose="020B0503020204020204" pitchFamily="34" charset="-122"/>
                <a:ea typeface="微软雅黑" panose="020B0503020204020204" pitchFamily="34" charset="-122"/>
              </a:rPr>
              <a:t>DC</a:t>
            </a:r>
            <a:r>
              <a:rPr lang="zh-CN" altLang="en-US" sz="1600" dirty="0">
                <a:latin typeface="微软雅黑" panose="020B0503020204020204" pitchFamily="34" charset="-122"/>
                <a:ea typeface="微软雅黑" panose="020B0503020204020204" pitchFamily="34" charset="-122"/>
              </a:rPr>
              <a:t>系数为</a:t>
            </a:r>
            <a:r>
              <a:rPr lang="en-US" altLang="zh-CN" sz="1600" dirty="0">
                <a:latin typeface="微软雅黑" panose="020B0503020204020204" pitchFamily="34" charset="-122"/>
                <a:ea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rPr>
              <a:t>，则两者之间的差值为</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。如第一个块的</a:t>
            </a:r>
            <a:r>
              <a:rPr lang="en-US" altLang="zh-CN" sz="1600" dirty="0">
                <a:latin typeface="微软雅黑" panose="020B0503020204020204" pitchFamily="34" charset="-122"/>
                <a:ea typeface="微软雅黑" panose="020B0503020204020204" pitchFamily="34" charset="-122"/>
              </a:rPr>
              <a:t>DC</a:t>
            </a:r>
            <a:r>
              <a:rPr lang="zh-CN" altLang="en-US" sz="1600" dirty="0">
                <a:latin typeface="微软雅黑" panose="020B0503020204020204" pitchFamily="34" charset="-122"/>
                <a:ea typeface="微软雅黑" panose="020B0503020204020204" pitchFamily="34" charset="-122"/>
              </a:rPr>
              <a:t>系数为</a:t>
            </a:r>
            <a:r>
              <a:rPr lang="en-US" altLang="zh-CN" sz="1600" dirty="0">
                <a:latin typeface="微软雅黑" panose="020B0503020204020204" pitchFamily="34" charset="-122"/>
                <a:ea typeface="微软雅黑" panose="020B0503020204020204" pitchFamily="34" charset="-122"/>
              </a:rPr>
              <a:t>14</a:t>
            </a:r>
            <a:r>
              <a:rPr lang="zh-CN" altLang="en-US" sz="1600" dirty="0">
                <a:latin typeface="微软雅黑" panose="020B0503020204020204" pitchFamily="34" charset="-122"/>
                <a:ea typeface="微软雅黑" panose="020B0503020204020204" pitchFamily="34" charset="-122"/>
              </a:rPr>
              <a:t>，第二个块的</a:t>
            </a:r>
            <a:r>
              <a:rPr lang="en-US" altLang="zh-CN" sz="1600" dirty="0">
                <a:latin typeface="微软雅黑" panose="020B0503020204020204" pitchFamily="34" charset="-122"/>
                <a:ea typeface="微软雅黑" panose="020B0503020204020204" pitchFamily="34" charset="-122"/>
              </a:rPr>
              <a:t>DC</a:t>
            </a:r>
            <a:r>
              <a:rPr lang="zh-CN" altLang="en-US" sz="1600" dirty="0">
                <a:latin typeface="微软雅黑" panose="020B0503020204020204" pitchFamily="34" charset="-122"/>
                <a:ea typeface="微软雅黑" panose="020B0503020204020204" pitchFamily="34" charset="-122"/>
              </a:rPr>
              <a:t>系数为</a:t>
            </a:r>
            <a:r>
              <a:rPr lang="en-US" altLang="zh-CN" sz="1600" dirty="0">
                <a:latin typeface="微软雅黑" panose="020B0503020204020204" pitchFamily="34" charset="-122"/>
                <a:ea typeface="微软雅黑" panose="020B0503020204020204" pitchFamily="34" charset="-122"/>
              </a:rPr>
              <a:t>16</a:t>
            </a:r>
            <a:r>
              <a:rPr lang="zh-CN" altLang="en-US" sz="1600" dirty="0">
                <a:latin typeface="微软雅黑" panose="020B0503020204020204" pitchFamily="34" charset="-122"/>
                <a:ea typeface="微软雅黑" panose="020B0503020204020204" pitchFamily="34" charset="-122"/>
              </a:rPr>
              <a:t>，则记录第一块的</a:t>
            </a:r>
            <a:r>
              <a:rPr lang="en-US" altLang="zh-CN" sz="1600" dirty="0">
                <a:latin typeface="微软雅黑" panose="020B0503020204020204" pitchFamily="34" charset="-122"/>
                <a:ea typeface="微软雅黑" panose="020B0503020204020204" pitchFamily="34" charset="-122"/>
              </a:rPr>
              <a:t>DC</a:t>
            </a:r>
            <a:r>
              <a:rPr lang="zh-CN" altLang="en-US" sz="1600" dirty="0">
                <a:latin typeface="微软雅黑" panose="020B0503020204020204" pitchFamily="34" charset="-122"/>
                <a:ea typeface="微软雅黑" panose="020B0503020204020204" pitchFamily="34" charset="-122"/>
              </a:rPr>
              <a:t>系数为</a:t>
            </a:r>
            <a:r>
              <a:rPr lang="en-US" altLang="zh-CN" sz="1600" dirty="0">
                <a:latin typeface="微软雅黑" panose="020B0503020204020204" pitchFamily="34" charset="-122"/>
                <a:ea typeface="微软雅黑" panose="020B0503020204020204" pitchFamily="34" charset="-122"/>
              </a:rPr>
              <a:t>14</a:t>
            </a:r>
            <a:r>
              <a:rPr lang="zh-CN" altLang="en-US" sz="1600" dirty="0">
                <a:latin typeface="微软雅黑" panose="020B0503020204020204" pitchFamily="34" charset="-122"/>
                <a:ea typeface="微软雅黑" panose="020B0503020204020204" pitchFamily="34" charset="-122"/>
              </a:rPr>
              <a:t>，第二个块则只记录差值</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，需要</a:t>
            </a:r>
            <a:r>
              <a:rPr lang="en-US" altLang="zh-CN" sz="1600" dirty="0">
                <a:latin typeface="微软雅黑" panose="020B0503020204020204" pitchFamily="34" charset="-122"/>
                <a:ea typeface="微软雅黑" panose="020B0503020204020204" pitchFamily="34" charset="-122"/>
              </a:rPr>
              <a:t>2bit;</a:t>
            </a:r>
            <a:r>
              <a:rPr lang="zh-CN" altLang="en-US" sz="1600" dirty="0">
                <a:latin typeface="微软雅黑" panose="020B0503020204020204" pitchFamily="34" charset="-122"/>
                <a:ea typeface="微软雅黑" panose="020B0503020204020204" pitchFamily="34" charset="-122"/>
              </a:rPr>
              <a:t>如果不采用</a:t>
            </a:r>
            <a:r>
              <a:rPr lang="en-US" altLang="zh-CN" sz="1600" dirty="0">
                <a:latin typeface="微软雅黑" panose="020B0503020204020204" pitchFamily="34" charset="-122"/>
                <a:ea typeface="微软雅黑" panose="020B0503020204020204" pitchFamily="34" charset="-122"/>
              </a:rPr>
              <a:t>DPCM</a:t>
            </a:r>
            <a:r>
              <a:rPr lang="zh-CN" altLang="en-US" sz="1600" dirty="0">
                <a:latin typeface="微软雅黑" panose="020B0503020204020204" pitchFamily="34" charset="-122"/>
                <a:ea typeface="微软雅黑" panose="020B0503020204020204" pitchFamily="34" charset="-122"/>
              </a:rPr>
              <a:t>则需要</a:t>
            </a:r>
            <a:r>
              <a:rPr lang="en-US" altLang="zh-CN" sz="1600" dirty="0">
                <a:latin typeface="微软雅黑" panose="020B0503020204020204" pitchFamily="34" charset="-122"/>
                <a:ea typeface="微软雅黑" panose="020B0503020204020204" pitchFamily="34" charset="-122"/>
              </a:rPr>
              <a:t>5bit</a:t>
            </a:r>
            <a:r>
              <a:rPr lang="zh-CN" altLang="en-US" sz="1600" dirty="0">
                <a:latin typeface="微软雅黑" panose="020B0503020204020204" pitchFamily="34" charset="-122"/>
                <a:ea typeface="微软雅黑" panose="020B0503020204020204" pitchFamily="34" charset="-122"/>
              </a:rPr>
              <a:t>。</a:t>
            </a:r>
          </a:p>
          <a:p>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7161974" y="2225506"/>
            <a:ext cx="4480297" cy="3335489"/>
          </a:xfrm>
          <a:prstGeom prst="rect">
            <a:avLst/>
          </a:prstGeom>
        </p:spPr>
      </p:pic>
      <p:sp>
        <p:nvSpPr>
          <p:cNvPr id="209" name="文本框 208"/>
          <p:cNvSpPr txBox="1"/>
          <p:nvPr/>
        </p:nvSpPr>
        <p:spPr>
          <a:xfrm>
            <a:off x="7635240" y="5560995"/>
            <a:ext cx="6096000"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根据量化表量化后得到的量化系数矩阵</a:t>
            </a:r>
          </a:p>
        </p:txBody>
      </p:sp>
      <p:sp>
        <p:nvSpPr>
          <p:cNvPr id="3" name="矩形 2"/>
          <p:cNvSpPr/>
          <p:nvPr/>
        </p:nvSpPr>
        <p:spPr>
          <a:xfrm>
            <a:off x="8275320" y="2446020"/>
            <a:ext cx="579120" cy="3693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H="1">
            <a:off x="8656320" y="1958115"/>
            <a:ext cx="198120" cy="4879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27720" y="1634278"/>
            <a:ext cx="1135380"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DC</a:t>
            </a:r>
            <a:r>
              <a:rPr lang="zh-CN" altLang="en-US" dirty="0">
                <a:latin typeface="微软雅黑" panose="020B0503020204020204" pitchFamily="34" charset="-122"/>
                <a:ea typeface="微软雅黑" panose="020B0503020204020204" pitchFamily="34" charset="-122"/>
              </a:rPr>
              <a:t>系数</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应用举例</a:t>
            </a:r>
          </a:p>
        </p:txBody>
      </p:sp>
      <p:sp>
        <p:nvSpPr>
          <p:cNvPr id="10" name="文本框 9"/>
          <p:cNvSpPr txBox="1"/>
          <p:nvPr/>
        </p:nvSpPr>
        <p:spPr>
          <a:xfrm>
            <a:off x="509301" y="1077094"/>
            <a:ext cx="6096000" cy="3693319"/>
          </a:xfrm>
          <a:prstGeom prst="rect">
            <a:avLst/>
          </a:prstGeom>
          <a:noFill/>
        </p:spPr>
        <p:txBody>
          <a:bodyPr wrap="square">
            <a:spAutoFit/>
          </a:bodyPr>
          <a:lstStyle/>
          <a:p>
            <a:pPr marL="285750" indent="-285750" algn="l">
              <a:buFont typeface="Wingdings" panose="05000000000000000000" pitchFamily="2" charset="2"/>
              <a:buChar char="p"/>
            </a:pPr>
            <a:r>
              <a:rPr lang="en-US" altLang="zh-CN" b="1" i="0" dirty="0">
                <a:solidFill>
                  <a:srgbClr val="000000"/>
                </a:solidFill>
                <a:effectLst/>
                <a:latin typeface="Verdana" panose="020B0604030504040204" pitchFamily="34" charset="0"/>
              </a:rPr>
              <a:t>Zig-zag</a:t>
            </a:r>
            <a:r>
              <a:rPr lang="zh-CN" altLang="en-US" b="1" i="0" dirty="0">
                <a:solidFill>
                  <a:srgbClr val="000000"/>
                </a:solidFill>
                <a:effectLst/>
                <a:latin typeface="Verdana" panose="020B0604030504040204" pitchFamily="34" charset="0"/>
              </a:rPr>
              <a:t>扫描</a:t>
            </a:r>
            <a:r>
              <a:rPr lang="zh-CN" altLang="en-US" b="1" dirty="0">
                <a:solidFill>
                  <a:srgbClr val="000000"/>
                </a:solidFill>
                <a:latin typeface="Verdana" panose="020B0604030504040204" pitchFamily="34" charset="0"/>
              </a:rPr>
              <a:t>和</a:t>
            </a:r>
            <a:r>
              <a:rPr lang="zh-CN" altLang="en-US" b="1" i="0" dirty="0">
                <a:solidFill>
                  <a:srgbClr val="000000"/>
                </a:solidFill>
                <a:effectLst/>
                <a:latin typeface="Verdana" panose="020B0604030504040204" pitchFamily="34" charset="0"/>
              </a:rPr>
              <a:t>行程编码</a:t>
            </a:r>
            <a:r>
              <a:rPr lang="en-US" altLang="zh-CN" b="1" i="0" dirty="0">
                <a:solidFill>
                  <a:srgbClr val="000000"/>
                </a:solidFill>
                <a:effectLst/>
                <a:latin typeface="Verdana" panose="020B0604030504040204" pitchFamily="34" charset="0"/>
              </a:rPr>
              <a:t>(Run-Length Encoding, RLE)</a:t>
            </a:r>
          </a:p>
          <a:p>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DC</a:t>
            </a:r>
            <a:r>
              <a:rPr lang="zh-CN" altLang="en-US" dirty="0">
                <a:latin typeface="微软雅黑" panose="020B0503020204020204" pitchFamily="34" charset="-122"/>
                <a:ea typeface="微软雅黑" panose="020B0503020204020204" pitchFamily="34" charset="-122"/>
              </a:rPr>
              <a:t>不参与</a:t>
            </a: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字形扫描，</a:t>
            </a:r>
            <a:r>
              <a:rPr lang="en-US" altLang="zh-CN" dirty="0">
                <a:latin typeface="微软雅黑" panose="020B0503020204020204" pitchFamily="34" charset="-122"/>
                <a:ea typeface="微软雅黑" panose="020B0503020204020204" pitchFamily="34" charset="-122"/>
              </a:rPr>
              <a:t>AC</a:t>
            </a:r>
            <a:r>
              <a:rPr lang="zh-CN" altLang="en-US" dirty="0">
                <a:latin typeface="微软雅黑" panose="020B0503020204020204" pitchFamily="34" charset="-122"/>
                <a:ea typeface="微软雅黑" panose="020B0503020204020204" pitchFamily="34" charset="-122"/>
              </a:rPr>
              <a:t>分量则采用</a:t>
            </a: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字形扫描排列并进行行程编码</a:t>
            </a:r>
            <a:r>
              <a:rPr lang="en-US" altLang="zh-CN" dirty="0">
                <a:latin typeface="微软雅黑" panose="020B0503020204020204" pitchFamily="34" charset="-122"/>
                <a:ea typeface="微软雅黑" panose="020B0503020204020204" pitchFamily="34" charset="-122"/>
              </a:rPr>
              <a:t>(RLE)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b="0" i="0" dirty="0">
              <a:solidFill>
                <a:srgbClr val="000000"/>
              </a:solidFill>
              <a:effectLst/>
              <a:latin typeface="Verdana" panose="020B0604030504040204" pitchFamily="34" charset="0"/>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量化</a:t>
            </a:r>
            <a:r>
              <a:rPr lang="en-US" altLang="zh-CN" dirty="0">
                <a:latin typeface="微软雅黑" panose="020B0503020204020204" pitchFamily="34" charset="-122"/>
                <a:ea typeface="微软雅黑" panose="020B0503020204020204" pitchFamily="34" charset="-122"/>
              </a:rPr>
              <a:t>AC</a:t>
            </a:r>
            <a:r>
              <a:rPr lang="zh-CN" altLang="en-US" dirty="0">
                <a:latin typeface="微软雅黑" panose="020B0503020204020204" pitchFamily="34" charset="-122"/>
                <a:ea typeface="微软雅黑" panose="020B0503020204020204" pitchFamily="34" charset="-122"/>
              </a:rPr>
              <a:t>系数的特点是包含很多连续</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，故使用</a:t>
            </a:r>
            <a:r>
              <a:rPr lang="en-US" altLang="zh-CN" dirty="0">
                <a:latin typeface="微软雅黑" panose="020B0503020204020204" pitchFamily="34" charset="-122"/>
                <a:ea typeface="微软雅黑" panose="020B0503020204020204" pitchFamily="34" charset="-122"/>
              </a:rPr>
              <a:t>RLE</a:t>
            </a:r>
            <a:r>
              <a:rPr lang="zh-CN" altLang="en-US" dirty="0">
                <a:latin typeface="微软雅黑" panose="020B0503020204020204" pitchFamily="34" charset="-122"/>
                <a:ea typeface="微软雅黑" panose="020B0503020204020204" pitchFamily="34" charset="-122"/>
              </a:rPr>
              <a:t>对其进行编码。</a:t>
            </a:r>
            <a:r>
              <a:rPr lang="en-US" altLang="zh-CN" dirty="0">
                <a:latin typeface="微软雅黑" panose="020B0503020204020204" pitchFamily="34" charset="-122"/>
                <a:ea typeface="微软雅黑" panose="020B0503020204020204" pitchFamily="34" charset="-122"/>
              </a:rPr>
              <a:t>JPEG</a:t>
            </a:r>
            <a:r>
              <a:rPr lang="zh-CN" altLang="en-US" dirty="0">
                <a:latin typeface="微软雅黑" panose="020B0503020204020204" pitchFamily="34" charset="-122"/>
                <a:ea typeface="微软雅黑" panose="020B0503020204020204" pitchFamily="34" charset="-122"/>
              </a:rPr>
              <a:t>使用了</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个字节的高</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位来表示连续的</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的个数，而使用其低</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位来表示下一个非</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系数需要的位数，紧随其后的是量化</a:t>
            </a:r>
            <a:r>
              <a:rPr lang="en-US" altLang="zh-CN" dirty="0">
                <a:latin typeface="微软雅黑" panose="020B0503020204020204" pitchFamily="34" charset="-122"/>
                <a:ea typeface="微软雅黑" panose="020B0503020204020204" pitchFamily="34" charset="-122"/>
              </a:rPr>
              <a:t>AC</a:t>
            </a:r>
            <a:r>
              <a:rPr lang="zh-CN" altLang="en-US" dirty="0">
                <a:latin typeface="微软雅黑" panose="020B0503020204020204" pitchFamily="34" charset="-122"/>
                <a:ea typeface="微软雅黑" panose="020B0503020204020204" pitchFamily="34" charset="-122"/>
              </a:rPr>
              <a:t>系数的值。</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Zig-zag​</a:t>
            </a:r>
            <a:r>
              <a:rPr lang="zh-CN" altLang="en-US" dirty="0">
                <a:latin typeface="微软雅黑" panose="020B0503020204020204" pitchFamily="34" charset="-122"/>
                <a:ea typeface="微软雅黑" panose="020B0503020204020204" pitchFamily="34" charset="-122"/>
              </a:rPr>
              <a:t>扫描后的一组向量的</a:t>
            </a:r>
            <a:r>
              <a:rPr lang="en-US" altLang="zh-CN" dirty="0">
                <a:latin typeface="微软雅黑" panose="020B0503020204020204" pitchFamily="34" charset="-122"/>
                <a:ea typeface="微软雅黑" panose="020B0503020204020204" pitchFamily="34" charset="-122"/>
              </a:rPr>
              <a:t>AC​</a:t>
            </a:r>
            <a:r>
              <a:rPr lang="zh-CN" altLang="en-US" dirty="0">
                <a:latin typeface="微软雅黑" panose="020B0503020204020204" pitchFamily="34" charset="-122"/>
                <a:ea typeface="微软雅黑" panose="020B0503020204020204" pitchFamily="34" charset="-122"/>
              </a:rPr>
              <a:t>分量为</a:t>
            </a:r>
            <a:br>
              <a:rPr lang="zh-CN" altLang="en-US" dirty="0"/>
            </a:br>
            <a:endParaRPr lang="zh-CN" altLang="en-US" dirty="0">
              <a:latin typeface="微软雅黑" panose="020B0503020204020204" pitchFamily="34" charset="-122"/>
              <a:ea typeface="微软雅黑" panose="020B0503020204020204" pitchFamily="34" charset="-122"/>
            </a:endParaRPr>
          </a:p>
        </p:txBody>
      </p:sp>
      <p:pic>
        <p:nvPicPr>
          <p:cNvPr id="5120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673" t="-19380" r="20218" b="6448"/>
          <a:stretch>
            <a:fillRect/>
          </a:stretch>
        </p:blipFill>
        <p:spPr bwMode="auto">
          <a:xfrm>
            <a:off x="986790" y="4490510"/>
            <a:ext cx="4522470" cy="290431"/>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509301" y="4963314"/>
            <a:ext cx="7242810"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经</a:t>
            </a:r>
            <a:r>
              <a:rPr lang="en-US" altLang="zh-CN" dirty="0">
                <a:latin typeface="微软雅黑" panose="020B0503020204020204" pitchFamily="34" charset="-122"/>
                <a:ea typeface="微软雅黑" panose="020B0503020204020204" pitchFamily="34" charset="-122"/>
              </a:rPr>
              <a:t>RLE</a:t>
            </a:r>
            <a:r>
              <a:rPr lang="zh-CN" altLang="en-US" dirty="0">
                <a:latin typeface="微软雅黑" panose="020B0503020204020204" pitchFamily="34" charset="-122"/>
                <a:ea typeface="微软雅黑" panose="020B0503020204020204" pitchFamily="34" charset="-122"/>
              </a:rPr>
              <a:t>压缩后如下</a:t>
            </a:r>
          </a:p>
        </p:txBody>
      </p:sp>
      <p:pic>
        <p:nvPicPr>
          <p:cNvPr id="512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51" y="5353814"/>
            <a:ext cx="7524750" cy="2571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734172" y="5990633"/>
            <a:ext cx="4889147" cy="492443"/>
          </a:xfrm>
          <a:prstGeom prst="rect">
            <a:avLst/>
          </a:prstGeom>
          <a:noFill/>
          <a:ln>
            <a:noFill/>
          </a:ln>
          <a:effectLst/>
        </p:spPr>
        <p:txBody>
          <a:bodyPr vert="horz" wrap="none" lIns="19044" tIns="0" rIns="19044"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ctr" hangingPunct="1">
              <a:lnSpc>
                <a:spcPct val="100000"/>
              </a:lnSpc>
              <a:spcBef>
                <a:spcPct val="0"/>
              </a:spcBef>
              <a:spcAft>
                <a:spcPct val="0"/>
              </a:spcAft>
              <a:buClrTx/>
              <a:buSzTx/>
              <a:buFontTx/>
              <a:buNone/>
            </a:pPr>
            <a:r>
              <a:rPr lang="zh-CN" altLang="zh-CN" sz="1600" dirty="0">
                <a:latin typeface="微软雅黑" panose="020B0503020204020204" pitchFamily="34" charset="-122"/>
                <a:ea typeface="微软雅黑" panose="020B0503020204020204" pitchFamily="34" charset="-122"/>
              </a:rPr>
              <a:t>其中EOB表示后面都是0。实际上，用(0,0)表示EOB。</a:t>
            </a:r>
            <a:endParaRPr lang="en-US" altLang="zh-CN" sz="1600" dirty="0">
              <a:latin typeface="微软雅黑" panose="020B0503020204020204" pitchFamily="34" charset="-122"/>
              <a:ea typeface="微软雅黑" panose="020B0503020204020204" pitchFamily="34" charset="-122"/>
            </a:endParaRPr>
          </a:p>
          <a:p>
            <a:pPr marR="0" lvl="0" indent="0" eaLnBrk="1" fontAlgn="ctr" hangingPunct="1">
              <a:lnSpc>
                <a:spcPct val="100000"/>
              </a:lnSpc>
              <a:spcBef>
                <a:spcPct val="0"/>
              </a:spcBef>
              <a:spcAft>
                <a:spcPct val="0"/>
              </a:spcAft>
              <a:buClrTx/>
              <a:buSzTx/>
              <a:buFontTx/>
              <a:buNone/>
            </a:pPr>
            <a:r>
              <a:rPr lang="zh-CN" altLang="zh-CN" sz="1600" dirty="0">
                <a:latin typeface="微软雅黑" panose="020B0503020204020204" pitchFamily="34" charset="-122"/>
                <a:ea typeface="微软雅黑" panose="020B0503020204020204" pitchFamily="34" charset="-122"/>
              </a:rPr>
              <a:t>若这组数字不以0结束，则不需要EOB。 </a:t>
            </a:r>
          </a:p>
        </p:txBody>
      </p:sp>
      <p:pic>
        <p:nvPicPr>
          <p:cNvPr id="15" name="Picture 4"/>
          <p:cNvPicPr>
            <a:picLocks noChangeAspect="1" noChangeArrowheads="1"/>
          </p:cNvPicPr>
          <p:nvPr/>
        </p:nvPicPr>
        <p:blipFill>
          <a:blip r:embed="rId5">
            <a:lum contrast="100000"/>
            <a:extLst>
              <a:ext uri="{28A0092B-C50C-407E-A947-70E740481C1C}">
                <a14:useLocalDpi xmlns:a14="http://schemas.microsoft.com/office/drawing/2010/main" val="0"/>
              </a:ext>
            </a:extLst>
          </a:blip>
          <a:srcRect/>
          <a:stretch>
            <a:fillRect/>
          </a:stretch>
        </p:blipFill>
        <p:spPr bwMode="auto">
          <a:xfrm>
            <a:off x="6843999" y="4505375"/>
            <a:ext cx="4076700" cy="235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16" name="图片 15"/>
          <p:cNvPicPr>
            <a:picLocks noChangeAspect="1"/>
          </p:cNvPicPr>
          <p:nvPr/>
        </p:nvPicPr>
        <p:blipFill>
          <a:blip r:embed="rId6"/>
          <a:stretch>
            <a:fillRect/>
          </a:stretch>
        </p:blipFill>
        <p:spPr>
          <a:xfrm>
            <a:off x="7470158" y="1632037"/>
            <a:ext cx="2796204" cy="2540695"/>
          </a:xfrm>
          <a:prstGeom prst="rect">
            <a:avLst/>
          </a:prstGeom>
        </p:spPr>
      </p:pic>
      <p:sp>
        <p:nvSpPr>
          <p:cNvPr id="17" name="Rectangle 200"/>
          <p:cNvSpPr>
            <a:spLocks noChangeArrowheads="1"/>
          </p:cNvSpPr>
          <p:nvPr/>
        </p:nvSpPr>
        <p:spPr bwMode="auto">
          <a:xfrm>
            <a:off x="7834599" y="4129493"/>
            <a:ext cx="279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zh-CN" altLang="en-US" b="1">
                <a:solidFill>
                  <a:srgbClr val="A50021"/>
                </a:solidFill>
                <a:latin typeface="隶书" panose="02010509060101010101" pitchFamily="49" charset="-122"/>
                <a:ea typeface="隶书" panose="02010509060101010101" pitchFamily="49" charset="-122"/>
              </a:rPr>
              <a:t>量化</a:t>
            </a:r>
            <a:r>
              <a:rPr lang="en-US" altLang="zh-CN" b="1">
                <a:solidFill>
                  <a:srgbClr val="A50021"/>
                </a:solidFill>
                <a:latin typeface="隶书" panose="02010509060101010101" pitchFamily="49" charset="-122"/>
                <a:ea typeface="隶书" panose="02010509060101010101" pitchFamily="49" charset="-122"/>
              </a:rPr>
              <a:t>DCT</a:t>
            </a:r>
            <a:r>
              <a:rPr lang="zh-CN" altLang="en-US" b="1">
                <a:solidFill>
                  <a:srgbClr val="A50021"/>
                </a:solidFill>
                <a:latin typeface="隶书" panose="02010509060101010101" pitchFamily="49" charset="-122"/>
                <a:ea typeface="隶书" panose="02010509060101010101" pitchFamily="49" charset="-122"/>
              </a:rPr>
              <a:t>系数的序号</a:t>
            </a:r>
          </a:p>
        </p:txBody>
      </p:sp>
      <p:sp>
        <p:nvSpPr>
          <p:cNvPr id="18" name="文本框 17"/>
          <p:cNvSpPr txBox="1"/>
          <p:nvPr/>
        </p:nvSpPr>
        <p:spPr>
          <a:xfrm>
            <a:off x="6620161" y="1077094"/>
            <a:ext cx="5219700" cy="584775"/>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按如下图中的顺序依次保存和读取</a:t>
            </a:r>
            <a:r>
              <a:rPr lang="en-US" altLang="zh-CN" sz="1600" dirty="0">
                <a:latin typeface="微软雅黑" panose="020B0503020204020204" pitchFamily="34" charset="-122"/>
                <a:ea typeface="微软雅黑" panose="020B0503020204020204" pitchFamily="34" charset="-122"/>
              </a:rPr>
              <a:t>64</a:t>
            </a:r>
            <a:r>
              <a:rPr lang="zh-CN" altLang="en-US" sz="1600" dirty="0">
                <a:latin typeface="微软雅黑" panose="020B0503020204020204" pitchFamily="34" charset="-122"/>
                <a:ea typeface="微软雅黑" panose="020B0503020204020204" pitchFamily="34" charset="-122"/>
              </a:rPr>
              <a:t>个</a:t>
            </a:r>
            <a:r>
              <a:rPr lang="en-US" altLang="zh-CN" sz="1600" dirty="0">
                <a:latin typeface="微软雅黑" panose="020B0503020204020204" pitchFamily="34" charset="-122"/>
                <a:ea typeface="微软雅黑" panose="020B0503020204020204" pitchFamily="34" charset="-122"/>
              </a:rPr>
              <a:t>DCT</a:t>
            </a:r>
            <a:r>
              <a:rPr lang="zh-CN" altLang="en-US" sz="1600" dirty="0">
                <a:latin typeface="微软雅黑" panose="020B0503020204020204" pitchFamily="34" charset="-122"/>
                <a:ea typeface="微软雅黑" panose="020B0503020204020204" pitchFamily="34" charset="-122"/>
              </a:rPr>
              <a:t>的系数值，可以使</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尽量连在一起，进一步压缩存储空间。</a:t>
            </a:r>
            <a:endParaRPr lang="zh-CN" alt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图像数据冗余</a:t>
            </a:r>
          </a:p>
        </p:txBody>
      </p:sp>
      <p:sp>
        <p:nvSpPr>
          <p:cNvPr id="15" name="矩形 14"/>
          <p:cNvSpPr/>
          <p:nvPr/>
        </p:nvSpPr>
        <p:spPr>
          <a:xfrm>
            <a:off x="343733" y="957156"/>
            <a:ext cx="11254099" cy="3905043"/>
          </a:xfrm>
          <a:prstGeom prst="rect">
            <a:avLst/>
          </a:prstGeom>
        </p:spPr>
        <p:txBody>
          <a:bodyPr wrap="square">
            <a:spAutoFit/>
          </a:bodyPr>
          <a:lstStyle/>
          <a:p>
            <a:pPr marL="228600" indent="-228600">
              <a:lnSpc>
                <a:spcPct val="150000"/>
              </a:lnSpc>
              <a:buFont typeface="Wingdings" panose="05000000000000000000" pitchFamily="2" charset="2"/>
              <a:buChar char="ü"/>
            </a:pPr>
            <a:endParaRPr lang="zh-CN" altLang="en-US" sz="2400" b="1" dirty="0">
              <a:latin typeface="微软雅黑" panose="020B0503020204020204" pitchFamily="34" charset="-122"/>
              <a:ea typeface="微软雅黑" panose="020B0503020204020204" pitchFamily="34" charset="-122"/>
              <a:cs typeface="Arial" panose="020B0604020202020204" pitchFamily="34" charset="0"/>
            </a:endParaRPr>
          </a:p>
          <a:p>
            <a:pPr marL="228600" indent="-228600">
              <a:lnSpc>
                <a:spcPct val="150000"/>
              </a:lnSpc>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数据冗余的概念</a:t>
            </a:r>
          </a:p>
          <a:p>
            <a:pPr marL="685800" lvl="1" indent="-22860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数据是用来表示信息的。</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a:p>
            <a:pPr marL="685800" lvl="1" indent="-22860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如果不同的方法为表示给定量的信息使用了不同的数据量，那么使用较多数据量的方法中，有些数据必然是代表了无用的信息，或者是重复地表示了其它数据已表示的信息，这就是数据冗余的概念。</a:t>
            </a:r>
          </a:p>
          <a:p>
            <a:pPr>
              <a:lnSpc>
                <a:spcPct val="150000"/>
              </a:lnSpc>
            </a:pP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Matlab</a:t>
            </a:r>
            <a:endParaRPr lang="zh-CN" altLang="en-US" dirty="0"/>
          </a:p>
        </p:txBody>
      </p:sp>
      <p:sp>
        <p:nvSpPr>
          <p:cNvPr id="4" name="object 6"/>
          <p:cNvSpPr txBox="1"/>
          <p:nvPr/>
        </p:nvSpPr>
        <p:spPr>
          <a:xfrm>
            <a:off x="550333" y="1208004"/>
            <a:ext cx="2726266" cy="4575612"/>
          </a:xfrm>
          <a:prstGeom prst="rect">
            <a:avLst/>
          </a:prstGeom>
        </p:spPr>
        <p:txBody>
          <a:bodyPr vert="horz" wrap="square" lIns="0" tIns="0" rIns="0" bIns="0" rtlCol="0">
            <a:spAutoFit/>
          </a:bodyPr>
          <a:lstStyle/>
          <a:p>
            <a:pPr marL="301625">
              <a:spcBef>
                <a:spcPts val="745"/>
              </a:spcBef>
              <a:tabLst>
                <a:tab pos="471805" algn="l"/>
              </a:tabLst>
            </a:pPr>
            <a:r>
              <a:rPr lang="en-US" altLang="zh-CN" sz="1200" spc="-3" dirty="0">
                <a:latin typeface="微软雅黑" panose="020B0503020204020204" pitchFamily="34" charset="-122"/>
                <a:ea typeface="微软雅黑" panose="020B0503020204020204" pitchFamily="34" charset="-122"/>
                <a:cs typeface="新宋体" panose="02010609030101010101" charset="-122"/>
              </a:rPr>
              <a:t>&gt;&gt; f = </a:t>
            </a:r>
            <a:r>
              <a:rPr lang="en-US" altLang="zh-CN" sz="1200" spc="-3" dirty="0" err="1">
                <a:latin typeface="微软雅黑" panose="020B0503020204020204" pitchFamily="34" charset="-122"/>
                <a:ea typeface="微软雅黑" panose="020B0503020204020204" pitchFamily="34" charset="-122"/>
                <a:cs typeface="新宋体" panose="02010609030101010101" charset="-122"/>
              </a:rPr>
              <a:t>imread</a:t>
            </a:r>
            <a:r>
              <a:rPr lang="en-US" altLang="zh-CN" sz="1200" spc="-3" dirty="0">
                <a:latin typeface="微软雅黑" panose="020B0503020204020204" pitchFamily="34" charset="-122"/>
                <a:ea typeface="微软雅黑" panose="020B0503020204020204" pitchFamily="34" charset="-122"/>
                <a:cs typeface="新宋体" panose="02010609030101010101" charset="-122"/>
              </a:rPr>
              <a:t>('Fig0804(a).</a:t>
            </a:r>
            <a:r>
              <a:rPr lang="en-US" altLang="zh-CN" sz="1200" spc="-3" dirty="0" err="1">
                <a:latin typeface="微软雅黑" panose="020B0503020204020204" pitchFamily="34" charset="-122"/>
                <a:ea typeface="微软雅黑" panose="020B0503020204020204" pitchFamily="34" charset="-122"/>
                <a:cs typeface="新宋体" panose="02010609030101010101" charset="-122"/>
              </a:rPr>
              <a:t>tif</a:t>
            </a:r>
            <a:r>
              <a:rPr lang="en-US" altLang="zh-CN" sz="1200" spc="-3" dirty="0">
                <a:latin typeface="微软雅黑" panose="020B0503020204020204" pitchFamily="34" charset="-122"/>
                <a:ea typeface="微软雅黑" panose="020B0503020204020204" pitchFamily="34" charset="-122"/>
                <a:cs typeface="新宋体" panose="02010609030101010101" charset="-122"/>
              </a:rPr>
              <a:t>');</a:t>
            </a:r>
          </a:p>
          <a:p>
            <a:pPr marL="301625">
              <a:spcBef>
                <a:spcPts val="745"/>
              </a:spcBef>
              <a:tabLst>
                <a:tab pos="471805" algn="l"/>
              </a:tabLst>
            </a:pPr>
            <a:r>
              <a:rPr lang="en-US" altLang="zh-CN" sz="1200" spc="-3" dirty="0">
                <a:solidFill>
                  <a:srgbClr val="C00000"/>
                </a:solidFill>
                <a:latin typeface="微软雅黑" panose="020B0503020204020204" pitchFamily="34" charset="-122"/>
                <a:ea typeface="微软雅黑" panose="020B0503020204020204" pitchFamily="34" charset="-122"/>
                <a:cs typeface="新宋体" panose="02010609030101010101" charset="-122"/>
              </a:rPr>
              <a:t>&gt;&gt; c1 = im2jpeg(f);</a:t>
            </a:r>
          </a:p>
          <a:p>
            <a:pPr marL="301625">
              <a:spcBef>
                <a:spcPts val="745"/>
              </a:spcBef>
              <a:tabLst>
                <a:tab pos="471805" algn="l"/>
              </a:tabLst>
            </a:pPr>
            <a:r>
              <a:rPr lang="en-US" altLang="zh-CN" sz="1200" spc="-3" dirty="0">
                <a:solidFill>
                  <a:srgbClr val="C00000"/>
                </a:solidFill>
                <a:latin typeface="微软雅黑" panose="020B0503020204020204" pitchFamily="34" charset="-122"/>
                <a:ea typeface="微软雅黑" panose="020B0503020204020204" pitchFamily="34" charset="-122"/>
                <a:cs typeface="新宋体" panose="02010609030101010101" charset="-122"/>
              </a:rPr>
              <a:t>&gt;&gt; f1= jpeg2im(c1);</a:t>
            </a:r>
          </a:p>
          <a:p>
            <a:pPr marL="301625">
              <a:spcBef>
                <a:spcPts val="745"/>
              </a:spcBef>
              <a:tabLst>
                <a:tab pos="471805" algn="l"/>
              </a:tabLst>
            </a:pPr>
            <a:r>
              <a:rPr lang="en-US" altLang="zh-CN" sz="1200" spc="-3" dirty="0">
                <a:latin typeface="微软雅黑" panose="020B0503020204020204" pitchFamily="34" charset="-122"/>
                <a:ea typeface="微软雅黑" panose="020B0503020204020204" pitchFamily="34" charset="-122"/>
                <a:cs typeface="新宋体" panose="02010609030101010101" charset="-122"/>
              </a:rPr>
              <a:t>&gt;&gt; </a:t>
            </a:r>
            <a:r>
              <a:rPr lang="en-US" altLang="zh-CN" sz="1200" spc="-3" dirty="0" err="1">
                <a:latin typeface="微软雅黑" panose="020B0503020204020204" pitchFamily="34" charset="-122"/>
                <a:ea typeface="微软雅黑" panose="020B0503020204020204" pitchFamily="34" charset="-122"/>
                <a:cs typeface="新宋体" panose="02010609030101010101" charset="-122"/>
              </a:rPr>
              <a:t>imratio</a:t>
            </a:r>
            <a:r>
              <a:rPr lang="en-US" altLang="zh-CN" sz="1200" spc="-3" dirty="0">
                <a:latin typeface="微软雅黑" panose="020B0503020204020204" pitchFamily="34" charset="-122"/>
                <a:ea typeface="微软雅黑" panose="020B0503020204020204" pitchFamily="34" charset="-122"/>
                <a:cs typeface="新宋体" panose="02010609030101010101" charset="-122"/>
              </a:rPr>
              <a:t>(f, c1)</a:t>
            </a:r>
          </a:p>
          <a:p>
            <a:pPr marL="301625">
              <a:spcBef>
                <a:spcPts val="745"/>
              </a:spcBef>
              <a:tabLst>
                <a:tab pos="471805" algn="l"/>
              </a:tabLst>
            </a:pPr>
            <a:r>
              <a:rPr lang="en-US" altLang="zh-CN" sz="1200" spc="-3" dirty="0" err="1">
                <a:latin typeface="微软雅黑" panose="020B0503020204020204" pitchFamily="34" charset="-122"/>
                <a:ea typeface="微软雅黑" panose="020B0503020204020204" pitchFamily="34" charset="-122"/>
                <a:cs typeface="新宋体" panose="02010609030101010101" charset="-122"/>
              </a:rPr>
              <a:t>ans</a:t>
            </a:r>
            <a:r>
              <a:rPr lang="en-US" altLang="zh-CN" sz="1200" spc="-3" dirty="0">
                <a:latin typeface="微软雅黑" panose="020B0503020204020204" pitchFamily="34" charset="-122"/>
                <a:ea typeface="微软雅黑" panose="020B0503020204020204" pitchFamily="34" charset="-122"/>
                <a:cs typeface="新宋体" panose="02010609030101010101" charset="-122"/>
              </a:rPr>
              <a:t> =</a:t>
            </a:r>
          </a:p>
          <a:p>
            <a:pPr marL="301625">
              <a:spcBef>
                <a:spcPts val="745"/>
              </a:spcBef>
              <a:tabLst>
                <a:tab pos="471805" algn="l"/>
              </a:tabLst>
            </a:pPr>
            <a:r>
              <a:rPr lang="en-US" altLang="zh-CN" sz="1200" spc="-3" dirty="0">
                <a:latin typeface="微软雅黑" panose="020B0503020204020204" pitchFamily="34" charset="-122"/>
                <a:ea typeface="微软雅黑" panose="020B0503020204020204" pitchFamily="34" charset="-122"/>
                <a:cs typeface="新宋体" panose="02010609030101010101" charset="-122"/>
              </a:rPr>
              <a:t>   18.4116</a:t>
            </a:r>
          </a:p>
          <a:p>
            <a:pPr marL="301625">
              <a:spcBef>
                <a:spcPts val="745"/>
              </a:spcBef>
              <a:tabLst>
                <a:tab pos="471805" algn="l"/>
              </a:tabLst>
            </a:pPr>
            <a:r>
              <a:rPr lang="en-US" altLang="zh-CN" sz="1200" spc="-3" dirty="0">
                <a:latin typeface="微软雅黑" panose="020B0503020204020204" pitchFamily="34" charset="-122"/>
                <a:ea typeface="微软雅黑" panose="020B0503020204020204" pitchFamily="34" charset="-122"/>
                <a:cs typeface="新宋体" panose="02010609030101010101" charset="-122"/>
              </a:rPr>
              <a:t>&gt;&gt; compare(f, f1, 3)</a:t>
            </a:r>
          </a:p>
          <a:p>
            <a:pPr marL="301625">
              <a:spcBef>
                <a:spcPts val="745"/>
              </a:spcBef>
              <a:tabLst>
                <a:tab pos="471805" algn="l"/>
              </a:tabLst>
            </a:pPr>
            <a:r>
              <a:rPr lang="en-US" altLang="zh-CN" sz="1200" spc="-3" dirty="0" err="1">
                <a:latin typeface="微软雅黑" panose="020B0503020204020204" pitchFamily="34" charset="-122"/>
                <a:ea typeface="微软雅黑" panose="020B0503020204020204" pitchFamily="34" charset="-122"/>
                <a:cs typeface="新宋体" panose="02010609030101010101" charset="-122"/>
              </a:rPr>
              <a:t>ans</a:t>
            </a:r>
            <a:r>
              <a:rPr lang="en-US" altLang="zh-CN" sz="1200" spc="-3" dirty="0">
                <a:latin typeface="微软雅黑" panose="020B0503020204020204" pitchFamily="34" charset="-122"/>
                <a:ea typeface="微软雅黑" panose="020B0503020204020204" pitchFamily="34" charset="-122"/>
                <a:cs typeface="新宋体" panose="02010609030101010101" charset="-122"/>
              </a:rPr>
              <a:t> =</a:t>
            </a:r>
          </a:p>
          <a:p>
            <a:pPr marL="301625">
              <a:spcBef>
                <a:spcPts val="745"/>
              </a:spcBef>
              <a:tabLst>
                <a:tab pos="471805" algn="l"/>
              </a:tabLst>
            </a:pPr>
            <a:r>
              <a:rPr lang="en-US" altLang="zh-CN" sz="1200" spc="-3" dirty="0">
                <a:latin typeface="微软雅黑" panose="020B0503020204020204" pitchFamily="34" charset="-122"/>
                <a:ea typeface="微软雅黑" panose="020B0503020204020204" pitchFamily="34" charset="-122"/>
                <a:cs typeface="新宋体" panose="02010609030101010101" charset="-122"/>
              </a:rPr>
              <a:t>    2.8659</a:t>
            </a:r>
          </a:p>
          <a:p>
            <a:pPr marL="301625">
              <a:spcBef>
                <a:spcPts val="745"/>
              </a:spcBef>
              <a:tabLst>
                <a:tab pos="471805" algn="l"/>
              </a:tabLst>
            </a:pPr>
            <a:r>
              <a:rPr lang="en-US" altLang="zh-CN" sz="1200" spc="-3" dirty="0">
                <a:latin typeface="微软雅黑" panose="020B0503020204020204" pitchFamily="34" charset="-122"/>
                <a:ea typeface="微软雅黑" panose="020B0503020204020204" pitchFamily="34" charset="-122"/>
                <a:cs typeface="新宋体" panose="02010609030101010101" charset="-122"/>
              </a:rPr>
              <a:t>&gt;&gt; c4 = im2jpeg(f, 4);</a:t>
            </a:r>
          </a:p>
          <a:p>
            <a:pPr marL="301625">
              <a:spcBef>
                <a:spcPts val="745"/>
              </a:spcBef>
              <a:tabLst>
                <a:tab pos="471805" algn="l"/>
              </a:tabLst>
            </a:pPr>
            <a:r>
              <a:rPr lang="en-US" altLang="zh-CN" sz="1200" spc="-3" dirty="0">
                <a:latin typeface="微软雅黑" panose="020B0503020204020204" pitchFamily="34" charset="-122"/>
                <a:ea typeface="微软雅黑" panose="020B0503020204020204" pitchFamily="34" charset="-122"/>
                <a:cs typeface="新宋体" panose="02010609030101010101" charset="-122"/>
              </a:rPr>
              <a:t>&gt;&gt; f4 = jpeg2im(c4);</a:t>
            </a:r>
          </a:p>
          <a:p>
            <a:pPr marL="301625">
              <a:spcBef>
                <a:spcPts val="745"/>
              </a:spcBef>
              <a:tabLst>
                <a:tab pos="471805" algn="l"/>
              </a:tabLst>
            </a:pPr>
            <a:r>
              <a:rPr lang="en-US" altLang="zh-CN" sz="1200" spc="-3" dirty="0">
                <a:latin typeface="微软雅黑" panose="020B0503020204020204" pitchFamily="34" charset="-122"/>
                <a:ea typeface="微软雅黑" panose="020B0503020204020204" pitchFamily="34" charset="-122"/>
                <a:cs typeface="新宋体" panose="02010609030101010101" charset="-122"/>
              </a:rPr>
              <a:t>&gt;&gt; </a:t>
            </a:r>
            <a:r>
              <a:rPr lang="en-US" altLang="zh-CN" sz="1200" spc="-3" dirty="0" err="1">
                <a:latin typeface="微软雅黑" panose="020B0503020204020204" pitchFamily="34" charset="-122"/>
                <a:ea typeface="微软雅黑" panose="020B0503020204020204" pitchFamily="34" charset="-122"/>
                <a:cs typeface="新宋体" panose="02010609030101010101" charset="-122"/>
              </a:rPr>
              <a:t>imratio</a:t>
            </a:r>
            <a:r>
              <a:rPr lang="en-US" altLang="zh-CN" sz="1200" spc="-3" dirty="0">
                <a:latin typeface="微软雅黑" panose="020B0503020204020204" pitchFamily="34" charset="-122"/>
                <a:ea typeface="微软雅黑" panose="020B0503020204020204" pitchFamily="34" charset="-122"/>
                <a:cs typeface="新宋体" panose="02010609030101010101" charset="-122"/>
              </a:rPr>
              <a:t>(f, c4)</a:t>
            </a:r>
          </a:p>
          <a:p>
            <a:pPr marL="301625">
              <a:spcBef>
                <a:spcPts val="745"/>
              </a:spcBef>
              <a:tabLst>
                <a:tab pos="471805" algn="l"/>
              </a:tabLst>
            </a:pPr>
            <a:r>
              <a:rPr lang="en-US" altLang="zh-CN" sz="1200" spc="-3" dirty="0" err="1">
                <a:latin typeface="微软雅黑" panose="020B0503020204020204" pitchFamily="34" charset="-122"/>
                <a:ea typeface="微软雅黑" panose="020B0503020204020204" pitchFamily="34" charset="-122"/>
                <a:cs typeface="新宋体" panose="02010609030101010101" charset="-122"/>
              </a:rPr>
              <a:t>ans</a:t>
            </a:r>
            <a:r>
              <a:rPr lang="en-US" altLang="zh-CN" sz="1200" spc="-3" dirty="0">
                <a:latin typeface="微软雅黑" panose="020B0503020204020204" pitchFamily="34" charset="-122"/>
                <a:ea typeface="微软雅黑" panose="020B0503020204020204" pitchFamily="34" charset="-122"/>
                <a:cs typeface="新宋体" panose="02010609030101010101" charset="-122"/>
              </a:rPr>
              <a:t> =</a:t>
            </a:r>
          </a:p>
          <a:p>
            <a:pPr marL="301625">
              <a:spcBef>
                <a:spcPts val="745"/>
              </a:spcBef>
              <a:tabLst>
                <a:tab pos="471805" algn="l"/>
              </a:tabLst>
            </a:pPr>
            <a:r>
              <a:rPr lang="en-US" altLang="zh-CN" sz="1200" spc="-3" dirty="0">
                <a:latin typeface="微软雅黑" panose="020B0503020204020204" pitchFamily="34" charset="-122"/>
                <a:ea typeface="微软雅黑" panose="020B0503020204020204" pitchFamily="34" charset="-122"/>
                <a:cs typeface="新宋体" panose="02010609030101010101" charset="-122"/>
              </a:rPr>
              <a:t>   43.3153</a:t>
            </a:r>
          </a:p>
          <a:p>
            <a:pPr marL="301625">
              <a:spcBef>
                <a:spcPts val="745"/>
              </a:spcBef>
              <a:tabLst>
                <a:tab pos="471805" algn="l"/>
              </a:tabLst>
            </a:pPr>
            <a:r>
              <a:rPr lang="en-US" altLang="zh-CN" sz="1200" spc="-3" dirty="0">
                <a:latin typeface="微软雅黑" panose="020B0503020204020204" pitchFamily="34" charset="-122"/>
                <a:ea typeface="微软雅黑" panose="020B0503020204020204" pitchFamily="34" charset="-122"/>
                <a:cs typeface="新宋体" panose="02010609030101010101" charset="-122"/>
              </a:rPr>
              <a:t>&gt;&gt; compare(f, f4, 3)</a:t>
            </a:r>
          </a:p>
          <a:p>
            <a:pPr marL="301625">
              <a:spcBef>
                <a:spcPts val="745"/>
              </a:spcBef>
              <a:tabLst>
                <a:tab pos="471805" algn="l"/>
              </a:tabLst>
            </a:pPr>
            <a:r>
              <a:rPr lang="en-US" altLang="zh-CN" sz="1200" spc="-3" dirty="0" err="1">
                <a:latin typeface="微软雅黑" panose="020B0503020204020204" pitchFamily="34" charset="-122"/>
                <a:ea typeface="微软雅黑" panose="020B0503020204020204" pitchFamily="34" charset="-122"/>
                <a:cs typeface="新宋体" panose="02010609030101010101" charset="-122"/>
              </a:rPr>
              <a:t>ans</a:t>
            </a:r>
            <a:r>
              <a:rPr lang="en-US" altLang="zh-CN" sz="1200" spc="-3" dirty="0">
                <a:latin typeface="微软雅黑" panose="020B0503020204020204" pitchFamily="34" charset="-122"/>
                <a:ea typeface="微软雅黑" panose="020B0503020204020204" pitchFamily="34" charset="-122"/>
                <a:cs typeface="新宋体" panose="02010609030101010101" charset="-122"/>
              </a:rPr>
              <a:t> =</a:t>
            </a:r>
          </a:p>
          <a:p>
            <a:pPr marL="301625">
              <a:spcBef>
                <a:spcPts val="745"/>
              </a:spcBef>
              <a:tabLst>
                <a:tab pos="471805" algn="l"/>
              </a:tabLst>
            </a:pPr>
            <a:r>
              <a:rPr lang="en-US" altLang="zh-CN" sz="1200" spc="-3" dirty="0">
                <a:latin typeface="微软雅黑" panose="020B0503020204020204" pitchFamily="34" charset="-122"/>
                <a:ea typeface="微软雅黑" panose="020B0503020204020204" pitchFamily="34" charset="-122"/>
                <a:cs typeface="新宋体" panose="02010609030101010101" charset="-122"/>
              </a:rPr>
              <a:t>    4.6657</a:t>
            </a:r>
          </a:p>
        </p:txBody>
      </p:sp>
      <p:sp>
        <p:nvSpPr>
          <p:cNvPr id="7" name="文本框 6"/>
          <p:cNvSpPr txBox="1"/>
          <p:nvPr/>
        </p:nvSpPr>
        <p:spPr>
          <a:xfrm>
            <a:off x="-207433" y="7614406"/>
            <a:ext cx="11087100" cy="646331"/>
          </a:xfrm>
          <a:prstGeom prst="rect">
            <a:avLst/>
          </a:prstGeom>
          <a:noFill/>
        </p:spPr>
        <p:txBody>
          <a:bodyPr wrap="square">
            <a:spAutoFit/>
          </a:bodyPr>
          <a:lstStyle/>
          <a:p>
            <a:r>
              <a:rPr lang="zh-CN" altLang="en-US" dirty="0"/>
              <a:t>实现</a:t>
            </a:r>
            <a:r>
              <a:rPr lang="en-US" altLang="zh-CN" dirty="0"/>
              <a:t>JPEG</a:t>
            </a:r>
            <a:r>
              <a:rPr lang="zh-CN" altLang="en-US" dirty="0"/>
              <a:t>压缩需要使用工具箱中的两个函数：</a:t>
            </a:r>
            <a:r>
              <a:rPr lang="en-US" altLang="zh-CN" dirty="0"/>
              <a:t>function </a:t>
            </a:r>
            <a:r>
              <a:rPr lang="en-US" altLang="zh-CN" dirty="0" err="1"/>
              <a:t>blkproc</a:t>
            </a:r>
            <a:r>
              <a:rPr lang="zh-CN" altLang="en-US" dirty="0"/>
              <a:t>和</a:t>
            </a:r>
            <a:r>
              <a:rPr lang="en-US" altLang="zh-CN" dirty="0"/>
              <a:t>function im2col/function col2im</a:t>
            </a:r>
          </a:p>
          <a:p>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本章小结</a:t>
            </a:r>
          </a:p>
        </p:txBody>
      </p:sp>
      <p:sp>
        <p:nvSpPr>
          <p:cNvPr id="15" name="矩形 14"/>
          <p:cNvSpPr/>
          <p:nvPr/>
        </p:nvSpPr>
        <p:spPr>
          <a:xfrm>
            <a:off x="343733" y="957156"/>
            <a:ext cx="11254099" cy="2797048"/>
          </a:xfrm>
          <a:prstGeom prst="rect">
            <a:avLst/>
          </a:prstGeom>
        </p:spPr>
        <p:txBody>
          <a:bodyPr wrap="square">
            <a:spAutoFit/>
          </a:bodyPr>
          <a:lstStyle/>
          <a:p>
            <a:pPr marL="228600" indent="-228600">
              <a:lnSpc>
                <a:spcPct val="150000"/>
              </a:lnSpc>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编码冗余</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L="228600" indent="-228600">
              <a:lnSpc>
                <a:spcPct val="150000"/>
              </a:lnSpc>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空间冗余</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L="228600" indent="-228600">
              <a:lnSpc>
                <a:spcPct val="150000"/>
              </a:lnSpc>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不相关信息</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L="228600" indent="-228600">
              <a:lnSpc>
                <a:spcPct val="150000"/>
              </a:lnSpc>
              <a:buFont typeface="Wingdings" panose="05000000000000000000" pitchFamily="2" charset="2"/>
              <a:buChar char="ü"/>
            </a:pP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JPEG</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压缩</a:t>
            </a:r>
          </a:p>
          <a:p>
            <a:pPr marL="228600" indent="-228600">
              <a:lnSpc>
                <a:spcPct val="150000"/>
              </a:lnSpc>
              <a:buFont typeface="Wingdings" panose="05000000000000000000" pitchFamily="2" charset="2"/>
              <a:buChar char="ü"/>
            </a:pP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图像数据冗余</a:t>
            </a:r>
          </a:p>
        </p:txBody>
      </p:sp>
      <p:sp>
        <p:nvSpPr>
          <p:cNvPr id="5" name="object 5"/>
          <p:cNvSpPr txBox="1"/>
          <p:nvPr/>
        </p:nvSpPr>
        <p:spPr>
          <a:xfrm>
            <a:off x="710053" y="1029506"/>
            <a:ext cx="9607292" cy="1387559"/>
          </a:xfrm>
          <a:prstGeom prst="rect">
            <a:avLst/>
          </a:prstGeom>
        </p:spPr>
        <p:txBody>
          <a:bodyPr vert="horz" wrap="square" lIns="0" tIns="0" rIns="0" bIns="0" rtlCol="0">
            <a:spAutoFit/>
          </a:bodyPr>
          <a:lstStyle/>
          <a:p>
            <a:pPr marL="469900" indent="-457200">
              <a:lnSpc>
                <a:spcPct val="100000"/>
              </a:lnSpc>
              <a:buFont typeface="Wingdings" panose="05000000000000000000" pitchFamily="2" charset="2"/>
              <a:buChar char="n"/>
              <a:tabLst>
                <a:tab pos="423545" algn="l"/>
              </a:tabLst>
            </a:pPr>
            <a:r>
              <a:rPr sz="2800" spc="-5" dirty="0" err="1">
                <a:latin typeface="微软雅黑" panose="020B0503020204020204" pitchFamily="34" charset="-122"/>
                <a:ea typeface="微软雅黑" panose="020B0503020204020204" pitchFamily="34" charset="-122"/>
                <a:cs typeface="新宋体" panose="02010609030101010101" charset="-122"/>
              </a:rPr>
              <a:t>相对数据冗余的定义</a:t>
            </a:r>
            <a:endParaRPr sz="2800" dirty="0">
              <a:latin typeface="微软雅黑" panose="020B0503020204020204" pitchFamily="34" charset="-122"/>
              <a:ea typeface="微软雅黑" panose="020B0503020204020204" pitchFamily="34" charset="-122"/>
              <a:cs typeface="新宋体" panose="02010609030101010101" charset="-122"/>
            </a:endParaRPr>
          </a:p>
          <a:p>
            <a:pPr marL="12700" marR="5080" indent="355600" algn="just">
              <a:lnSpc>
                <a:spcPct val="100000"/>
              </a:lnSpc>
              <a:spcBef>
                <a:spcPts val="1670"/>
              </a:spcBef>
            </a:pPr>
            <a:r>
              <a:rPr sz="2400" spc="-5" dirty="0">
                <a:latin typeface="微软雅黑" panose="020B0503020204020204" pitchFamily="34" charset="-122"/>
                <a:ea typeface="微软雅黑" panose="020B0503020204020204" pitchFamily="34" charset="-122"/>
                <a:cs typeface="新宋体" panose="02010609030101010101" charset="-122"/>
              </a:rPr>
              <a:t>如果n</a:t>
            </a:r>
            <a:r>
              <a:rPr sz="2800" spc="-7" baseline="-20000" dirty="0">
                <a:latin typeface="微软雅黑" panose="020B0503020204020204" pitchFamily="34" charset="-122"/>
                <a:ea typeface="微软雅黑" panose="020B0503020204020204" pitchFamily="34" charset="-122"/>
                <a:cs typeface="新宋体" panose="02010609030101010101" charset="-122"/>
              </a:rPr>
              <a:t>1</a:t>
            </a:r>
            <a:r>
              <a:rPr sz="2400" dirty="0">
                <a:latin typeface="微软雅黑" panose="020B0503020204020204" pitchFamily="34" charset="-122"/>
                <a:ea typeface="微软雅黑" panose="020B0503020204020204" pitchFamily="34" charset="-122"/>
                <a:cs typeface="新宋体" panose="02010609030101010101" charset="-122"/>
              </a:rPr>
              <a:t>和</a:t>
            </a:r>
            <a:r>
              <a:rPr sz="2400" spc="-5" dirty="0">
                <a:latin typeface="微软雅黑" panose="020B0503020204020204" pitchFamily="34" charset="-122"/>
                <a:ea typeface="微软雅黑" panose="020B0503020204020204" pitchFamily="34" charset="-122"/>
                <a:cs typeface="新宋体" panose="02010609030101010101" charset="-122"/>
              </a:rPr>
              <a:t>n</a:t>
            </a:r>
            <a:r>
              <a:rPr sz="2800" spc="-7" baseline="-20000" dirty="0">
                <a:latin typeface="微软雅黑" panose="020B0503020204020204" pitchFamily="34" charset="-122"/>
                <a:ea typeface="微软雅黑" panose="020B0503020204020204" pitchFamily="34" charset="-122"/>
                <a:cs typeface="新宋体" panose="02010609030101010101" charset="-122"/>
              </a:rPr>
              <a:t>2</a:t>
            </a:r>
            <a:r>
              <a:rPr sz="2400" spc="-5" dirty="0">
                <a:latin typeface="微软雅黑" panose="020B0503020204020204" pitchFamily="34" charset="-122"/>
                <a:ea typeface="微软雅黑" panose="020B0503020204020204" pitchFamily="34" charset="-122"/>
                <a:cs typeface="新宋体" panose="02010609030101010101" charset="-122"/>
              </a:rPr>
              <a:t>代表两个表示相同信息的数据集合中所携载信息单元的数量，则</a:t>
            </a:r>
            <a:r>
              <a:rPr sz="2400" spc="-10" dirty="0">
                <a:latin typeface="微软雅黑" panose="020B0503020204020204" pitchFamily="34" charset="-122"/>
                <a:ea typeface="微软雅黑" panose="020B0503020204020204" pitchFamily="34" charset="-122"/>
                <a:cs typeface="新宋体" panose="02010609030101010101" charset="-122"/>
              </a:rPr>
              <a:t>n</a:t>
            </a:r>
            <a:r>
              <a:rPr sz="2800" spc="-7" baseline="-20000" dirty="0">
                <a:latin typeface="微软雅黑" panose="020B0503020204020204" pitchFamily="34" charset="-122"/>
                <a:ea typeface="微软雅黑" panose="020B0503020204020204" pitchFamily="34" charset="-122"/>
                <a:cs typeface="新宋体" panose="02010609030101010101" charset="-122"/>
              </a:rPr>
              <a:t>1</a:t>
            </a:r>
            <a:r>
              <a:rPr sz="2400" spc="-5" dirty="0">
                <a:latin typeface="微软雅黑" panose="020B0503020204020204" pitchFamily="34" charset="-122"/>
                <a:ea typeface="微软雅黑" panose="020B0503020204020204" pitchFamily="34" charset="-122"/>
                <a:cs typeface="新宋体" panose="02010609030101010101" charset="-122"/>
              </a:rPr>
              <a:t>表示的数据集合的相对数据冗余</a:t>
            </a:r>
            <a:r>
              <a:rPr sz="2400" spc="-10" dirty="0">
                <a:latin typeface="微软雅黑" panose="020B0503020204020204" pitchFamily="34" charset="-122"/>
                <a:ea typeface="微软雅黑" panose="020B0503020204020204" pitchFamily="34" charset="-122"/>
                <a:cs typeface="新宋体" panose="02010609030101010101" charset="-122"/>
              </a:rPr>
              <a:t>R</a:t>
            </a:r>
            <a:r>
              <a:rPr sz="2800" spc="-7" baseline="-20000" dirty="0">
                <a:latin typeface="微软雅黑" panose="020B0503020204020204" pitchFamily="34" charset="-122"/>
                <a:ea typeface="微软雅黑" panose="020B0503020204020204" pitchFamily="34" charset="-122"/>
                <a:cs typeface="新宋体" panose="02010609030101010101" charset="-122"/>
              </a:rPr>
              <a:t>D</a:t>
            </a:r>
            <a:r>
              <a:rPr sz="2400" spc="-5" dirty="0">
                <a:latin typeface="微软雅黑" panose="020B0503020204020204" pitchFamily="34" charset="-122"/>
                <a:ea typeface="微软雅黑" panose="020B0503020204020204" pitchFamily="34" charset="-122"/>
                <a:cs typeface="新宋体" panose="02010609030101010101" charset="-122"/>
              </a:rPr>
              <a:t>定义为：</a:t>
            </a:r>
            <a:endParaRPr sz="2400" dirty="0">
              <a:latin typeface="微软雅黑" panose="020B0503020204020204" pitchFamily="34" charset="-122"/>
              <a:ea typeface="微软雅黑" panose="020B0503020204020204" pitchFamily="34" charset="-122"/>
              <a:cs typeface="新宋体" panose="02010609030101010101" charset="-122"/>
            </a:endParaRPr>
          </a:p>
        </p:txBody>
      </p:sp>
      <p:sp>
        <p:nvSpPr>
          <p:cNvPr id="6" name="object 6"/>
          <p:cNvSpPr txBox="1"/>
          <p:nvPr/>
        </p:nvSpPr>
        <p:spPr>
          <a:xfrm>
            <a:off x="1089225" y="4437358"/>
            <a:ext cx="3927837" cy="369332"/>
          </a:xfrm>
          <a:prstGeom prst="rect">
            <a:avLst/>
          </a:prstGeom>
        </p:spPr>
        <p:txBody>
          <a:bodyPr vert="horz" wrap="square" lIns="0" tIns="0" rIns="0" bIns="0" rtlCol="0">
            <a:spAutoFit/>
          </a:bodyPr>
          <a:lstStyle/>
          <a:p>
            <a:pPr marL="12700">
              <a:lnSpc>
                <a:spcPct val="100000"/>
              </a:lnSpc>
            </a:pPr>
            <a:r>
              <a:rPr sz="2400" dirty="0" err="1">
                <a:latin typeface="微软雅黑" panose="020B0503020204020204" pitchFamily="34" charset="-122"/>
                <a:ea typeface="微软雅黑" panose="020B0503020204020204" pitchFamily="34" charset="-122"/>
                <a:cs typeface="新宋体" panose="02010609030101010101" charset="-122"/>
              </a:rPr>
              <a:t>C</a:t>
            </a:r>
            <a:r>
              <a:rPr sz="2400" spc="-7" baseline="-20000" dirty="0" err="1">
                <a:latin typeface="微软雅黑" panose="020B0503020204020204" pitchFamily="34" charset="-122"/>
                <a:ea typeface="微软雅黑" panose="020B0503020204020204" pitchFamily="34" charset="-122"/>
                <a:cs typeface="新宋体" panose="02010609030101010101" charset="-122"/>
              </a:rPr>
              <a:t>R</a:t>
            </a:r>
            <a:r>
              <a:rPr sz="2400" spc="-5" dirty="0" err="1">
                <a:latin typeface="微软雅黑" panose="020B0503020204020204" pitchFamily="34" charset="-122"/>
                <a:ea typeface="微软雅黑" panose="020B0503020204020204" pitchFamily="34" charset="-122"/>
                <a:cs typeface="新宋体" panose="02010609030101010101" charset="-122"/>
              </a:rPr>
              <a:t>称为压缩</a:t>
            </a:r>
            <a:r>
              <a:rPr lang="zh-CN" altLang="en-US" sz="2400" spc="-5" dirty="0">
                <a:latin typeface="微软雅黑" panose="020B0503020204020204" pitchFamily="34" charset="-122"/>
                <a:ea typeface="微软雅黑" panose="020B0503020204020204" pitchFamily="34" charset="-122"/>
                <a:cs typeface="新宋体" panose="02010609030101010101" charset="-122"/>
              </a:rPr>
              <a:t>比</a:t>
            </a:r>
            <a:r>
              <a:rPr sz="2400" spc="-5" dirty="0">
                <a:latin typeface="微软雅黑" panose="020B0503020204020204" pitchFamily="34" charset="-122"/>
                <a:ea typeface="微软雅黑" panose="020B0503020204020204" pitchFamily="34" charset="-122"/>
                <a:cs typeface="新宋体" panose="02010609030101010101" charset="-122"/>
              </a:rPr>
              <a:t>，定义为</a:t>
            </a:r>
            <a:endParaRPr sz="2400" dirty="0">
              <a:latin typeface="微软雅黑" panose="020B0503020204020204" pitchFamily="34" charset="-122"/>
              <a:ea typeface="微软雅黑" panose="020B0503020204020204" pitchFamily="34" charset="-122"/>
              <a:cs typeface="新宋体" panose="02010609030101010101" charset="-122"/>
            </a:endParaRPr>
          </a:p>
        </p:txBody>
      </p:sp>
      <p:sp>
        <p:nvSpPr>
          <p:cNvPr id="7" name="object 7"/>
          <p:cNvSpPr txBox="1"/>
          <p:nvPr/>
        </p:nvSpPr>
        <p:spPr>
          <a:xfrm>
            <a:off x="3660520" y="3238864"/>
            <a:ext cx="965200" cy="679673"/>
          </a:xfrm>
          <a:prstGeom prst="rect">
            <a:avLst/>
          </a:prstGeom>
        </p:spPr>
        <p:txBody>
          <a:bodyPr vert="horz" wrap="square" lIns="0" tIns="0" rIns="0" bIns="0" rtlCol="0">
            <a:spAutoFit/>
          </a:bodyPr>
          <a:lstStyle/>
          <a:p>
            <a:pPr marL="12700">
              <a:lnSpc>
                <a:spcPct val="100000"/>
              </a:lnSpc>
              <a:tabLst>
                <a:tab pos="951865" algn="l"/>
              </a:tabLst>
            </a:pPr>
            <a:r>
              <a:rPr sz="2800" spc="22" baseline="-35000" dirty="0">
                <a:latin typeface="Symbol" panose="05050102010706020507"/>
                <a:cs typeface="Symbol" panose="05050102010706020507"/>
              </a:rPr>
              <a:t></a:t>
            </a:r>
            <a:r>
              <a:rPr sz="2800" spc="157" baseline="-35000" dirty="0">
                <a:latin typeface="Times New Roman" panose="02020603050405020304"/>
                <a:cs typeface="Times New Roman" panose="02020603050405020304"/>
              </a:rPr>
              <a:t> </a:t>
            </a:r>
            <a:r>
              <a:rPr sz="2800" spc="22" baseline="-35000" dirty="0">
                <a:latin typeface="Times New Roman" panose="02020603050405020304"/>
                <a:cs typeface="Times New Roman" panose="02020603050405020304"/>
              </a:rPr>
              <a:t>1</a:t>
            </a:r>
            <a:r>
              <a:rPr sz="2800" spc="-67" baseline="-35000" dirty="0">
                <a:latin typeface="Times New Roman" panose="02020603050405020304"/>
                <a:cs typeface="Times New Roman" panose="02020603050405020304"/>
              </a:rPr>
              <a:t> </a:t>
            </a:r>
            <a:r>
              <a:rPr sz="2800" spc="22" baseline="-35000" dirty="0">
                <a:latin typeface="Symbol" panose="05050102010706020507"/>
                <a:cs typeface="Symbol" panose="05050102010706020507"/>
              </a:rPr>
              <a:t></a:t>
            </a:r>
            <a:r>
              <a:rPr sz="2800" spc="330" baseline="-35000" dirty="0">
                <a:latin typeface="Times New Roman" panose="02020603050405020304"/>
                <a:cs typeface="Times New Roman" panose="02020603050405020304"/>
              </a:rPr>
              <a:t> </a:t>
            </a:r>
            <a:r>
              <a:rPr sz="2000" u="sng" spc="5" dirty="0">
                <a:latin typeface="Times New Roman" panose="02020603050405020304"/>
                <a:cs typeface="Times New Roman" panose="02020603050405020304"/>
              </a:rPr>
              <a:t> </a:t>
            </a:r>
            <a:r>
              <a:rPr sz="2000" u="sng" spc="-70" dirty="0">
                <a:latin typeface="Times New Roman" panose="02020603050405020304"/>
                <a:cs typeface="Times New Roman" panose="02020603050405020304"/>
              </a:rPr>
              <a:t> </a:t>
            </a:r>
            <a:r>
              <a:rPr sz="2000" u="sng" spc="10" dirty="0">
                <a:latin typeface="Times New Roman" panose="02020603050405020304"/>
                <a:cs typeface="Times New Roman" panose="02020603050405020304"/>
              </a:rPr>
              <a:t>1 </a:t>
            </a:r>
            <a:r>
              <a:rPr sz="2000" u="sng" dirty="0">
                <a:latin typeface="Times New Roman" panose="02020603050405020304"/>
                <a:cs typeface="Times New Roman" panose="02020603050405020304"/>
              </a:rPr>
              <a:t>	</a:t>
            </a:r>
            <a:endParaRPr sz="2000" dirty="0">
              <a:latin typeface="Times New Roman" panose="02020603050405020304"/>
              <a:cs typeface="Times New Roman" panose="02020603050405020304"/>
            </a:endParaRPr>
          </a:p>
          <a:p>
            <a:pPr marL="601980">
              <a:lnSpc>
                <a:spcPct val="100000"/>
              </a:lnSpc>
              <a:spcBef>
                <a:spcPts val="450"/>
              </a:spcBef>
            </a:pPr>
            <a:r>
              <a:rPr sz="2000" i="1" spc="20" dirty="0">
                <a:latin typeface="Times New Roman" panose="02020603050405020304"/>
                <a:cs typeface="Times New Roman" panose="02020603050405020304"/>
              </a:rPr>
              <a:t>C</a:t>
            </a:r>
            <a:r>
              <a:rPr sz="2000" i="1" spc="-130" dirty="0">
                <a:latin typeface="Times New Roman" panose="02020603050405020304"/>
                <a:cs typeface="Times New Roman" panose="02020603050405020304"/>
              </a:rPr>
              <a:t> </a:t>
            </a:r>
            <a:r>
              <a:rPr sz="1600" i="1" spc="7" baseline="-26000" dirty="0">
                <a:latin typeface="Times New Roman" panose="02020603050405020304"/>
                <a:cs typeface="Times New Roman" panose="02020603050405020304"/>
              </a:rPr>
              <a:t>R</a:t>
            </a:r>
            <a:endParaRPr sz="1600" baseline="-26000" dirty="0">
              <a:latin typeface="Times New Roman" panose="02020603050405020304"/>
              <a:cs typeface="Times New Roman" panose="02020603050405020304"/>
            </a:endParaRPr>
          </a:p>
        </p:txBody>
      </p:sp>
      <p:sp>
        <p:nvSpPr>
          <p:cNvPr id="8" name="object 8"/>
          <p:cNvSpPr txBox="1"/>
          <p:nvPr/>
        </p:nvSpPr>
        <p:spPr>
          <a:xfrm>
            <a:off x="3429639" y="3526721"/>
            <a:ext cx="123189" cy="169277"/>
          </a:xfrm>
          <a:prstGeom prst="rect">
            <a:avLst/>
          </a:prstGeom>
        </p:spPr>
        <p:txBody>
          <a:bodyPr vert="horz" wrap="square" lIns="0" tIns="0" rIns="0" bIns="0" rtlCol="0">
            <a:spAutoFit/>
          </a:bodyPr>
          <a:lstStyle/>
          <a:p>
            <a:pPr marL="12700">
              <a:lnSpc>
                <a:spcPct val="100000"/>
              </a:lnSpc>
            </a:pPr>
            <a:r>
              <a:rPr sz="1100" i="1" spc="5" dirty="0">
                <a:latin typeface="Times New Roman" panose="02020603050405020304"/>
                <a:cs typeface="Times New Roman" panose="02020603050405020304"/>
              </a:rPr>
              <a:t>D</a:t>
            </a:r>
            <a:endParaRPr sz="1100">
              <a:latin typeface="Times New Roman" panose="02020603050405020304"/>
              <a:cs typeface="Times New Roman" panose="02020603050405020304"/>
            </a:endParaRPr>
          </a:p>
        </p:txBody>
      </p:sp>
      <p:sp>
        <p:nvSpPr>
          <p:cNvPr id="9" name="object 9"/>
          <p:cNvSpPr txBox="1"/>
          <p:nvPr/>
        </p:nvSpPr>
        <p:spPr>
          <a:xfrm>
            <a:off x="3258951" y="3387455"/>
            <a:ext cx="168275" cy="307777"/>
          </a:xfrm>
          <a:prstGeom prst="rect">
            <a:avLst/>
          </a:prstGeom>
        </p:spPr>
        <p:txBody>
          <a:bodyPr vert="horz" wrap="square" lIns="0" tIns="0" rIns="0" bIns="0" rtlCol="0">
            <a:spAutoFit/>
          </a:bodyPr>
          <a:lstStyle/>
          <a:p>
            <a:pPr marL="12700">
              <a:lnSpc>
                <a:spcPct val="100000"/>
              </a:lnSpc>
            </a:pPr>
            <a:r>
              <a:rPr sz="2000" i="1" spc="20" dirty="0">
                <a:latin typeface="Times New Roman" panose="02020603050405020304"/>
                <a:cs typeface="Times New Roman" panose="02020603050405020304"/>
              </a:rPr>
              <a:t>R</a:t>
            </a:r>
            <a:endParaRPr sz="2000" dirty="0">
              <a:latin typeface="Times New Roman" panose="02020603050405020304"/>
              <a:cs typeface="Times New Roman" panose="02020603050405020304"/>
            </a:endParaRPr>
          </a:p>
        </p:txBody>
      </p:sp>
      <p:sp>
        <p:nvSpPr>
          <p:cNvPr id="10" name="object 10"/>
          <p:cNvSpPr/>
          <p:nvPr/>
        </p:nvSpPr>
        <p:spPr>
          <a:xfrm>
            <a:off x="4214814" y="5462848"/>
            <a:ext cx="348615" cy="0"/>
          </a:xfrm>
          <a:custGeom>
            <a:avLst/>
            <a:gdLst/>
            <a:ahLst/>
            <a:cxnLst/>
            <a:rect l="l" t="t" r="r" b="b"/>
            <a:pathLst>
              <a:path w="348614">
                <a:moveTo>
                  <a:pt x="0" y="0"/>
                </a:moveTo>
                <a:lnTo>
                  <a:pt x="348223" y="0"/>
                </a:lnTo>
              </a:path>
            </a:pathLst>
          </a:custGeom>
          <a:ln w="11618">
            <a:solidFill>
              <a:srgbClr val="000000"/>
            </a:solidFill>
          </a:ln>
        </p:spPr>
        <p:txBody>
          <a:bodyPr wrap="square" lIns="0" tIns="0" rIns="0" bIns="0" rtlCol="0"/>
          <a:lstStyle/>
          <a:p>
            <a:endParaRPr/>
          </a:p>
        </p:txBody>
      </p:sp>
      <p:sp>
        <p:nvSpPr>
          <p:cNvPr id="11" name="object 11"/>
          <p:cNvSpPr txBox="1"/>
          <p:nvPr/>
        </p:nvSpPr>
        <p:spPr>
          <a:xfrm>
            <a:off x="4225929" y="5513888"/>
            <a:ext cx="279400" cy="353060"/>
          </a:xfrm>
          <a:prstGeom prst="rect">
            <a:avLst/>
          </a:prstGeom>
        </p:spPr>
        <p:txBody>
          <a:bodyPr vert="horz" wrap="square" lIns="0" tIns="0" rIns="0" bIns="0" rtlCol="0">
            <a:spAutoFit/>
          </a:bodyPr>
          <a:lstStyle/>
          <a:p>
            <a:pPr marL="12700">
              <a:lnSpc>
                <a:spcPct val="100000"/>
              </a:lnSpc>
            </a:pPr>
            <a:r>
              <a:rPr sz="2200" i="1" dirty="0">
                <a:latin typeface="Times New Roman" panose="02020603050405020304"/>
                <a:cs typeface="Times New Roman" panose="02020603050405020304"/>
              </a:rPr>
              <a:t>n</a:t>
            </a:r>
            <a:r>
              <a:rPr sz="2200" i="1" spc="-300" dirty="0">
                <a:latin typeface="Times New Roman" panose="02020603050405020304"/>
                <a:cs typeface="Times New Roman" panose="02020603050405020304"/>
              </a:rPr>
              <a:t> </a:t>
            </a:r>
            <a:r>
              <a:rPr sz="1875" spc="22" baseline="-24000" dirty="0">
                <a:latin typeface="Times New Roman" panose="02020603050405020304"/>
                <a:cs typeface="Times New Roman" panose="02020603050405020304"/>
              </a:rPr>
              <a:t>2</a:t>
            </a:r>
            <a:endParaRPr sz="1875" baseline="-24000">
              <a:latin typeface="Times New Roman" panose="02020603050405020304"/>
              <a:cs typeface="Times New Roman" panose="02020603050405020304"/>
            </a:endParaRPr>
          </a:p>
        </p:txBody>
      </p:sp>
      <p:sp>
        <p:nvSpPr>
          <p:cNvPr id="12" name="object 12"/>
          <p:cNvSpPr txBox="1"/>
          <p:nvPr/>
        </p:nvSpPr>
        <p:spPr>
          <a:xfrm>
            <a:off x="4244976" y="5119178"/>
            <a:ext cx="256540" cy="353060"/>
          </a:xfrm>
          <a:prstGeom prst="rect">
            <a:avLst/>
          </a:prstGeom>
        </p:spPr>
        <p:txBody>
          <a:bodyPr vert="horz" wrap="square" lIns="0" tIns="0" rIns="0" bIns="0" rtlCol="0">
            <a:spAutoFit/>
          </a:bodyPr>
          <a:lstStyle/>
          <a:p>
            <a:pPr marL="12700">
              <a:lnSpc>
                <a:spcPct val="100000"/>
              </a:lnSpc>
            </a:pPr>
            <a:r>
              <a:rPr sz="2200" i="1" spc="70" dirty="0">
                <a:latin typeface="Times New Roman" panose="02020603050405020304"/>
                <a:cs typeface="Times New Roman" panose="02020603050405020304"/>
              </a:rPr>
              <a:t>n</a:t>
            </a:r>
            <a:r>
              <a:rPr sz="1875" spc="22" baseline="-24000" dirty="0">
                <a:latin typeface="Times New Roman" panose="02020603050405020304"/>
                <a:cs typeface="Times New Roman" panose="02020603050405020304"/>
              </a:rPr>
              <a:t>1</a:t>
            </a:r>
            <a:endParaRPr sz="1875" baseline="-24000" dirty="0">
              <a:latin typeface="Times New Roman" panose="02020603050405020304"/>
              <a:cs typeface="Times New Roman" panose="02020603050405020304"/>
            </a:endParaRPr>
          </a:p>
        </p:txBody>
      </p:sp>
      <p:sp>
        <p:nvSpPr>
          <p:cNvPr id="13" name="object 13"/>
          <p:cNvSpPr txBox="1"/>
          <p:nvPr/>
        </p:nvSpPr>
        <p:spPr>
          <a:xfrm>
            <a:off x="3438774" y="5290728"/>
            <a:ext cx="666750" cy="309880"/>
          </a:xfrm>
          <a:prstGeom prst="rect">
            <a:avLst/>
          </a:prstGeom>
        </p:spPr>
        <p:txBody>
          <a:bodyPr vert="horz" wrap="square" lIns="0" tIns="0" rIns="0" bIns="0" rtlCol="0">
            <a:spAutoFit/>
          </a:bodyPr>
          <a:lstStyle/>
          <a:p>
            <a:pPr marL="12700">
              <a:lnSpc>
                <a:spcPct val="100000"/>
              </a:lnSpc>
              <a:tabLst>
                <a:tab pos="499745" algn="l"/>
              </a:tabLst>
            </a:pPr>
            <a:r>
              <a:rPr sz="2200" i="1" dirty="0">
                <a:latin typeface="Times New Roman" panose="02020603050405020304"/>
                <a:cs typeface="Times New Roman" panose="02020603050405020304"/>
              </a:rPr>
              <a:t>C	</a:t>
            </a:r>
            <a:r>
              <a:rPr sz="2200" dirty="0">
                <a:latin typeface="Symbol" panose="05050102010706020507"/>
                <a:cs typeface="Symbol" panose="05050102010706020507"/>
              </a:rPr>
              <a:t></a:t>
            </a:r>
            <a:endParaRPr sz="2200">
              <a:latin typeface="Symbol" panose="05050102010706020507"/>
              <a:cs typeface="Symbol" panose="05050102010706020507"/>
            </a:endParaRPr>
          </a:p>
        </p:txBody>
      </p:sp>
      <p:sp>
        <p:nvSpPr>
          <p:cNvPr id="14" name="object 14"/>
          <p:cNvSpPr txBox="1"/>
          <p:nvPr/>
        </p:nvSpPr>
        <p:spPr>
          <a:xfrm>
            <a:off x="3682623" y="5459076"/>
            <a:ext cx="125095" cy="188595"/>
          </a:xfrm>
          <a:prstGeom prst="rect">
            <a:avLst/>
          </a:prstGeom>
        </p:spPr>
        <p:txBody>
          <a:bodyPr vert="horz" wrap="square" lIns="0" tIns="0" rIns="0" bIns="0" rtlCol="0">
            <a:spAutoFit/>
          </a:bodyPr>
          <a:lstStyle/>
          <a:p>
            <a:pPr marL="12700">
              <a:lnSpc>
                <a:spcPct val="100000"/>
              </a:lnSpc>
            </a:pPr>
            <a:r>
              <a:rPr sz="1250" i="1" spc="20" dirty="0">
                <a:latin typeface="Times New Roman" panose="02020603050405020304"/>
                <a:cs typeface="Times New Roman" panose="02020603050405020304"/>
              </a:rPr>
              <a:t>R</a:t>
            </a:r>
            <a:endParaRPr sz="125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图像数据冗余</a:t>
            </a:r>
          </a:p>
        </p:txBody>
      </p:sp>
      <p:sp>
        <p:nvSpPr>
          <p:cNvPr id="16" name="文本框 15"/>
          <p:cNvSpPr txBox="1"/>
          <p:nvPr/>
        </p:nvSpPr>
        <p:spPr>
          <a:xfrm>
            <a:off x="378691" y="1511950"/>
            <a:ext cx="6093912" cy="461665"/>
          </a:xfrm>
          <a:prstGeom prst="rect">
            <a:avLst/>
          </a:prstGeom>
          <a:noFill/>
        </p:spPr>
        <p:txBody>
          <a:bodyPr wrap="square">
            <a:spAutoFit/>
          </a:bodyPr>
          <a:lstStyle/>
          <a:p>
            <a:r>
              <a:rPr lang="zh-CN" altLang="en-US" sz="2400" b="1" i="0" dirty="0">
                <a:effectLst/>
                <a:latin typeface="微软雅黑" panose="020B0503020204020204" pitchFamily="34" charset="-122"/>
                <a:ea typeface="微软雅黑" panose="020B0503020204020204" pitchFamily="34" charset="-122"/>
              </a:rPr>
              <a:t>相对数据冗余和压缩率的一些特例：</a:t>
            </a:r>
            <a:endParaRPr lang="zh-CN" altLang="en-US" sz="2400" b="1" dirty="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a:off x="817645" y="2076756"/>
            <a:ext cx="10556710" cy="24343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2206D"/>
                </a:solidFill>
              </a:rPr>
              <a:t>图像压缩的方法</a:t>
            </a:r>
          </a:p>
        </p:txBody>
      </p:sp>
      <p:sp>
        <p:nvSpPr>
          <p:cNvPr id="15" name="矩形 14"/>
          <p:cNvSpPr/>
          <p:nvPr/>
        </p:nvSpPr>
        <p:spPr>
          <a:xfrm>
            <a:off x="343733" y="957156"/>
            <a:ext cx="11254099" cy="5013039"/>
          </a:xfrm>
          <a:prstGeom prst="rect">
            <a:avLst/>
          </a:prstGeom>
        </p:spPr>
        <p:txBody>
          <a:bodyPr wrap="square">
            <a:spAutoFit/>
          </a:bodyPr>
          <a:lstStyle/>
          <a:p>
            <a:pPr marL="228600" indent="-22860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消除冗余数据，从数学角度看，将原始图像转化为从统计角度看尽可能不相关的数据集。</a:t>
            </a:r>
          </a:p>
          <a:p>
            <a:pPr marL="228600" indent="-22860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一般分为两类：</a:t>
            </a:r>
          </a:p>
          <a:p>
            <a:pPr marL="685800" lvl="1" indent="-228600">
              <a:lnSpc>
                <a:spcPct val="150000"/>
              </a:lnSpc>
              <a:buFont typeface="Wingdings" panose="05000000000000000000" pitchFamily="2" charset="2"/>
              <a:buChar char="ü"/>
            </a:pPr>
            <a:r>
              <a:rPr lang="zh-CN" altLang="en-US" sz="24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无损压缩：</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在压缩和解压缩过程中没有信息损失。主要用于图像存档，但压缩比有限。</a:t>
            </a:r>
          </a:p>
          <a:p>
            <a:pPr marL="685800" lvl="1" indent="-228600">
              <a:lnSpc>
                <a:spcPct val="150000"/>
              </a:lnSpc>
              <a:buFont typeface="Wingdings" panose="05000000000000000000" pitchFamily="2" charset="2"/>
              <a:buChar char="ü"/>
            </a:pPr>
            <a:r>
              <a:rPr lang="zh-CN" altLang="en-US" sz="24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有损压缩：</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能取得较高的压缩率，但压缩后不能通过解压缩恢复原状。数字电视，图像传输和多媒体应用场合常用这类压缩。</a:t>
            </a:r>
          </a:p>
          <a:p>
            <a:pPr marL="685800" lvl="1" indent="-22860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其它：如根据需要，即可进行无损，也可进行有损压缩的技术；准无损技术。</a:t>
            </a:r>
          </a:p>
          <a:p>
            <a:pPr marL="228600" indent="-228600">
              <a:lnSpc>
                <a:spcPct val="150000"/>
              </a:lnSpc>
              <a:buFont typeface="Wingdings" panose="05000000000000000000" pitchFamily="2" charset="2"/>
              <a:buChar char="ü"/>
            </a:pP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RkNjhmNmRkMGM4MDU1OWJlNzIzNzM1MjcxMzcyZWQifQ=="/>
</p:tagLst>
</file>

<file path=ppt/tags/tag2.xml><?xml version="1.0" encoding="utf-8"?>
<p:tagLst xmlns:a="http://schemas.openxmlformats.org/drawingml/2006/main" xmlns:r="http://schemas.openxmlformats.org/officeDocument/2006/relationships" xmlns:p="http://schemas.openxmlformats.org/presentationml/2006/main">
  <p:tag name="TIMING" val="|38.4|10.3|13.1|5.7"/>
</p:tagLst>
</file>

<file path=ppt/tags/tag3.xml><?xml version="1.0" encoding="utf-8"?>
<p:tagLst xmlns:a="http://schemas.openxmlformats.org/drawingml/2006/main" xmlns:r="http://schemas.openxmlformats.org/officeDocument/2006/relationships" xmlns:p="http://schemas.openxmlformats.org/presentationml/2006/main">
  <p:tag name="TIMING" val="|1.7|1|0.3|0.2"/>
</p:tagLst>
</file>

<file path=ppt/tags/tag4.xml><?xml version="1.0" encoding="utf-8"?>
<p:tagLst xmlns:a="http://schemas.openxmlformats.org/drawingml/2006/main" xmlns:r="http://schemas.openxmlformats.org/officeDocument/2006/relationships" xmlns:p="http://schemas.openxmlformats.org/presentationml/2006/main">
  <p:tag name="TIMING" val="|1.8|25.8"/>
</p:tagLst>
</file>

<file path=ppt/tags/tag5.xml><?xml version="1.0" encoding="utf-8"?>
<p:tagLst xmlns:a="http://schemas.openxmlformats.org/drawingml/2006/main" xmlns:r="http://schemas.openxmlformats.org/officeDocument/2006/relationships" xmlns:p="http://schemas.openxmlformats.org/presentationml/2006/main">
  <p:tag name="TIMING" val="|0.5|11.9"/>
</p:tagLst>
</file>

<file path=ppt/tags/tag6.xml><?xml version="1.0" encoding="utf-8"?>
<p:tagLst xmlns:a="http://schemas.openxmlformats.org/drawingml/2006/main" xmlns:r="http://schemas.openxmlformats.org/officeDocument/2006/relationships" xmlns:p="http://schemas.openxmlformats.org/presentationml/2006/main">
  <p:tag name="TIMING" val="|38.4|10.3|13.1|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6890</Words>
  <Application>Microsoft Office PowerPoint</Application>
  <PresentationFormat>宽屏</PresentationFormat>
  <Paragraphs>687</Paragraphs>
  <Slides>61</Slides>
  <Notes>43</Notes>
  <HiddenSlides>2</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61</vt:i4>
      </vt:variant>
    </vt:vector>
  </HeadingPairs>
  <TitlesOfParts>
    <vt:vector size="83" baseType="lpstr">
      <vt:lpstr>-apple-system</vt:lpstr>
      <vt:lpstr>等线</vt:lpstr>
      <vt:lpstr>等线 Light</vt:lpstr>
      <vt:lpstr>华文新魏</vt:lpstr>
      <vt:lpstr>楷体_GB2312</vt:lpstr>
      <vt:lpstr>隶书</vt:lpstr>
      <vt:lpstr>微软雅黑</vt:lpstr>
      <vt:lpstr>新宋体</vt:lpstr>
      <vt:lpstr>Arial</vt:lpstr>
      <vt:lpstr>Calibri</vt:lpstr>
      <vt:lpstr>Cambria Math</vt:lpstr>
      <vt:lpstr>Gill Sans MT</vt:lpstr>
      <vt:lpstr>Palatino Linotype</vt:lpstr>
      <vt:lpstr>Source Code Pro</vt:lpstr>
      <vt:lpstr>Symbol</vt:lpstr>
      <vt:lpstr>Tahoma</vt:lpstr>
      <vt:lpstr>Times New Roman</vt:lpstr>
      <vt:lpstr>Verdana</vt:lpstr>
      <vt:lpstr>Wingdings</vt:lpstr>
      <vt:lpstr>Office 主题​​</vt:lpstr>
      <vt:lpstr>Visio.Drawing.11</vt:lpstr>
      <vt:lpstr>Equation</vt:lpstr>
      <vt:lpstr>数字图象处理</vt:lpstr>
      <vt:lpstr>本章内容</vt:lpstr>
      <vt:lpstr>图像数据压缩</vt:lpstr>
      <vt:lpstr>图像压缩的必要性</vt:lpstr>
      <vt:lpstr>图像压缩的必要性</vt:lpstr>
      <vt:lpstr>图像数据冗余</vt:lpstr>
      <vt:lpstr>图像数据冗余</vt:lpstr>
      <vt:lpstr>图像数据冗余</vt:lpstr>
      <vt:lpstr>图像压缩的方法</vt:lpstr>
      <vt:lpstr>图像压缩的方法</vt:lpstr>
      <vt:lpstr>图像压缩的方法</vt:lpstr>
      <vt:lpstr>图像数据冗余</vt:lpstr>
      <vt:lpstr>编码冗余</vt:lpstr>
      <vt:lpstr>编码冗余</vt:lpstr>
      <vt:lpstr>编码冗余</vt:lpstr>
      <vt:lpstr>图像压缩冗余度和编码效率 </vt:lpstr>
      <vt:lpstr>Matlab 计算熵值</vt:lpstr>
      <vt:lpstr>空间冗余</vt:lpstr>
      <vt:lpstr>空间冗余</vt:lpstr>
      <vt:lpstr>空间冗余Spatial Redundancy</vt:lpstr>
      <vt:lpstr>心理视觉冗余</vt:lpstr>
      <vt:lpstr>心理视觉冗余</vt:lpstr>
      <vt:lpstr>心理视觉冗余</vt:lpstr>
      <vt:lpstr>图像压缩系统</vt:lpstr>
      <vt:lpstr>图像压缩系统</vt:lpstr>
      <vt:lpstr>图像压缩保真度准则（评价压缩算法的标准）</vt:lpstr>
      <vt:lpstr>主观的保真度准则</vt:lpstr>
      <vt:lpstr>图像压缩系统</vt:lpstr>
      <vt:lpstr>图像压缩编码的分类</vt:lpstr>
      <vt:lpstr>无损压缩</vt:lpstr>
      <vt:lpstr>无损编码压缩</vt:lpstr>
      <vt:lpstr>霍夫曼编码步骤</vt:lpstr>
      <vt:lpstr>霍夫曼编码举例</vt:lpstr>
      <vt:lpstr>霍夫曼编码举例</vt:lpstr>
      <vt:lpstr>霍夫曼解码举例</vt:lpstr>
      <vt:lpstr>霍夫曼编码步骤</vt:lpstr>
      <vt:lpstr>随堂作业</vt:lpstr>
      <vt:lpstr>答案</vt:lpstr>
      <vt:lpstr>答案</vt:lpstr>
      <vt:lpstr>霍夫曼编码总结</vt:lpstr>
      <vt:lpstr>Matlab</vt:lpstr>
      <vt:lpstr>行程编码</vt:lpstr>
      <vt:lpstr>PowerPoint 演示文稿</vt:lpstr>
      <vt:lpstr>预测编码</vt:lpstr>
      <vt:lpstr>预测编码</vt:lpstr>
      <vt:lpstr>预测编码</vt:lpstr>
      <vt:lpstr>预测编码</vt:lpstr>
      <vt:lpstr>预测编码</vt:lpstr>
      <vt:lpstr>不相关信息</vt:lpstr>
      <vt:lpstr>变换编码</vt:lpstr>
      <vt:lpstr>变换编码</vt:lpstr>
      <vt:lpstr>JPEG压缩</vt:lpstr>
      <vt:lpstr>JPEG基本系统</vt:lpstr>
      <vt:lpstr>JPEG基本系统编码器框图</vt:lpstr>
      <vt:lpstr>应用举例</vt:lpstr>
      <vt:lpstr>应用举例</vt:lpstr>
      <vt:lpstr>应用举例</vt:lpstr>
      <vt:lpstr>应用举例</vt:lpstr>
      <vt:lpstr>应用举例</vt:lpstr>
      <vt:lpstr>Matlab</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jinzhou cao</dc:creator>
  <cp:lastModifiedBy>黄 荣权</cp:lastModifiedBy>
  <cp:revision>21</cp:revision>
  <dcterms:created xsi:type="dcterms:W3CDTF">2022-03-22T13:52:00Z</dcterms:created>
  <dcterms:modified xsi:type="dcterms:W3CDTF">2022-06-14T02:14:08Z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6AEDAEB1FDDB40FEAD3D4A3C267FA164</vt:lpwstr>
  </property>
  <property fmtid="{D5CDD505-2E9C-101B-9397-08002B2CF9AE}" pid="3" name="KSOProductBuildVer">
    <vt:lpwstr>2052-11.1.0.11636</vt:lpwstr>
  </property>
</Properties>
</file>