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3631" r:id="rId2"/>
    <p:sldId id="3539" r:id="rId3"/>
    <p:sldId id="3523" r:id="rId4"/>
    <p:sldId id="3497" r:id="rId5"/>
    <p:sldId id="3498" r:id="rId6"/>
    <p:sldId id="3566" r:id="rId7"/>
    <p:sldId id="3525" r:id="rId8"/>
    <p:sldId id="3542" r:id="rId9"/>
    <p:sldId id="3489" r:id="rId10"/>
    <p:sldId id="3526" r:id="rId11"/>
    <p:sldId id="3558" r:id="rId12"/>
    <p:sldId id="3490" r:id="rId13"/>
    <p:sldId id="3499" r:id="rId14"/>
    <p:sldId id="3540" r:id="rId15"/>
    <p:sldId id="3528" r:id="rId16"/>
    <p:sldId id="3527" r:id="rId17"/>
    <p:sldId id="3529" r:id="rId18"/>
    <p:sldId id="3501" r:id="rId19"/>
    <p:sldId id="3502" r:id="rId20"/>
    <p:sldId id="3500" r:id="rId21"/>
    <p:sldId id="3503" r:id="rId22"/>
    <p:sldId id="3504" r:id="rId23"/>
    <p:sldId id="3505" r:id="rId24"/>
    <p:sldId id="3530" r:id="rId25"/>
    <p:sldId id="3532" r:id="rId26"/>
    <p:sldId id="3506" r:id="rId27"/>
    <p:sldId id="3507" r:id="rId28"/>
    <p:sldId id="3559" r:id="rId29"/>
    <p:sldId id="3571" r:id="rId30"/>
    <p:sldId id="3535" r:id="rId31"/>
    <p:sldId id="3567" r:id="rId32"/>
    <p:sldId id="3537" r:id="rId33"/>
    <p:sldId id="988" r:id="rId34"/>
    <p:sldId id="3511" r:id="rId35"/>
    <p:sldId id="3512" r:id="rId36"/>
    <p:sldId id="3561" r:id="rId37"/>
    <p:sldId id="3568" r:id="rId38"/>
    <p:sldId id="3493" r:id="rId39"/>
    <p:sldId id="996" r:id="rId40"/>
    <p:sldId id="3515" r:id="rId41"/>
    <p:sldId id="1000" r:id="rId42"/>
    <p:sldId id="1001" r:id="rId43"/>
    <p:sldId id="3517" r:id="rId44"/>
    <p:sldId id="3548" r:id="rId45"/>
    <p:sldId id="3549" r:id="rId46"/>
    <p:sldId id="3550" r:id="rId47"/>
    <p:sldId id="3518" r:id="rId48"/>
    <p:sldId id="3552" r:id="rId49"/>
    <p:sldId id="3551" r:id="rId50"/>
    <p:sldId id="3519" r:id="rId51"/>
    <p:sldId id="3553" r:id="rId52"/>
    <p:sldId id="3556" r:id="rId53"/>
    <p:sldId id="3554" r:id="rId54"/>
    <p:sldId id="3555" r:id="rId55"/>
    <p:sldId id="3569" r:id="rId56"/>
    <p:sldId id="3547" r:id="rId57"/>
    <p:sldId id="3494" r:id="rId58"/>
    <p:sldId id="3521" r:id="rId59"/>
    <p:sldId id="1019" r:id="rId60"/>
    <p:sldId id="3562" r:id="rId61"/>
    <p:sldId id="3522" r:id="rId62"/>
    <p:sldId id="306" r:id="rId63"/>
    <p:sldId id="308" r:id="rId64"/>
    <p:sldId id="309" r:id="rId65"/>
    <p:sldId id="310" r:id="rId66"/>
    <p:sldId id="3563" r:id="rId67"/>
    <p:sldId id="3570" r:id="rId68"/>
    <p:sldId id="3565" r:id="rId69"/>
    <p:sldId id="3495" r:id="rId70"/>
    <p:sldId id="3476" r:id="rId71"/>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82105" autoAdjust="0"/>
  </p:normalViewPr>
  <p:slideViewPr>
    <p:cSldViewPr snapToGrid="0">
      <p:cViewPr varScale="1">
        <p:scale>
          <a:sx n="66" d="100"/>
          <a:sy n="66" d="100"/>
        </p:scale>
        <p:origin x="1162"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6EDF4-E3AA-4B85-AC25-D5EF60A13265}" type="datetimeFigureOut">
              <a:rPr lang="zh-CN" altLang="en-US" smtClean="0"/>
              <a:t>2022/07/04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EE02C-85A2-47C6-8C5B-1E2B9EDE7E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图解：边缘的一阶导数在图像由暗变亮的突变位置有一个正的峰值，而在图像由亮变暗的位置有一负的峰值，而在其他位置都为</a:t>
            </a:r>
            <a:r>
              <a:rPr lang="en-US" altLang="zh-CN" sz="12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0</a:t>
            </a:r>
            <a:r>
              <a:rPr lang="zh-CN" altLang="en-US" sz="12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。分析：可用一阶导数的幅度值来检测边缘的存在，幅度峰值对应的一般就是边缘的位置，峰值的正或负就表示边缘处由暗变亮还是由亮变暗。同理，可用二阶导数的过</a:t>
            </a:r>
            <a:r>
              <a:rPr lang="en-US" altLang="zh-CN" sz="12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0</a:t>
            </a:r>
            <a:r>
              <a:rPr lang="zh-CN" altLang="en-US" sz="12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点检测图像中边缘的存在。二阶导数判断边缘像素在边缘亮的一边，还是暗的一边。</a:t>
            </a:r>
          </a:p>
        </p:txBody>
      </p:sp>
      <p:sp>
        <p:nvSpPr>
          <p:cNvPr id="4" name="灯片编号占位符 3"/>
          <p:cNvSpPr>
            <a:spLocks noGrp="1"/>
          </p:cNvSpPr>
          <p:nvPr>
            <p:ph type="sldNum" sz="quarter" idx="10"/>
          </p:nvPr>
        </p:nvSpPr>
        <p:spPr/>
        <p:txBody>
          <a:bodyPr/>
          <a:lstStyle/>
          <a:p>
            <a:fld id="{0C2398E8-6C5E-42D6-8FFD-EC4B3E6935E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effectLst/>
                <a:latin typeface="-apple-system"/>
              </a:rPr>
              <a:t>对于阶跃边缘，在边缘点处一阶导数有极值，因此可计算每个像元处的梯度来检测边缘点。</a:t>
            </a:r>
          </a:p>
          <a:p>
            <a:pPr algn="l">
              <a:buFont typeface="+mj-lt"/>
              <a:buAutoNum type="arabicPeriod"/>
            </a:pPr>
            <a:br>
              <a:rPr lang="zh-CN" altLang="en-US" dirty="0"/>
            </a:br>
            <a:r>
              <a:rPr lang="zh-CN" altLang="en-US" b="0" i="0" dirty="0">
                <a:effectLst/>
                <a:latin typeface="-apple-system"/>
              </a:rPr>
              <a:t>梯度的大小代表边缘的强度，梯度方向与边缘走向垂直。</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对于一个</a:t>
            </a:r>
            <a:r>
              <a:rPr lang="en-US" altLang="zh-CN" b="0" i="0" dirty="0">
                <a:solidFill>
                  <a:srgbClr val="4D4D4D"/>
                </a:solidFill>
                <a:effectLst/>
                <a:latin typeface="-apple-system"/>
              </a:rPr>
              <a:t>3x3</a:t>
            </a:r>
            <a:r>
              <a:rPr lang="zh-CN" altLang="en-US" b="0" i="0" dirty="0">
                <a:solidFill>
                  <a:srgbClr val="4D4D4D"/>
                </a:solidFill>
                <a:effectLst/>
                <a:latin typeface="-apple-system"/>
              </a:rPr>
              <a:t>的区域，经验上被推荐最多的形式是：</a:t>
            </a:r>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zh-CN" altLang="en-US" dirty="0"/>
              <a:t>当</a:t>
            </a:r>
            <a:r>
              <a:rPr lang="en-US" altLang="zh-CN" dirty="0"/>
              <a:t>T</a:t>
            </a:r>
            <a:r>
              <a:rPr lang="zh-CN" altLang="en-US" dirty="0"/>
              <a:t>是一个适用于整个图像的常数时，称为全局阈值处理。当</a:t>
            </a:r>
            <a:r>
              <a:rPr lang="en-US" altLang="zh-CN" dirty="0"/>
              <a:t>T</a:t>
            </a:r>
            <a:r>
              <a:rPr lang="zh-CN" altLang="en-US" dirty="0"/>
              <a:t>在一幅图像上改 变时，使用可变阈值处理这一术语</a:t>
            </a:r>
            <a:endParaRPr lang="en-US" altLang="zh-CN" dirty="0"/>
          </a:p>
          <a:p>
            <a:endParaRPr lang="en-US" dirty="0"/>
          </a:p>
          <a:p>
            <a:r>
              <a:rPr lang="zh-CN" altLang="en-US" dirty="0"/>
              <a:t>右图显示了一个更为困难的阈值处理问题，它包含有三个支配模式的直方图。 我们可以采用双阈值处理的方法</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分析：从背景中分割出细胞来，并且从细胞的主体分出细胞核</a:t>
            </a:r>
            <a:r>
              <a:rPr lang="en-US" altLang="zh-CN" dirty="0"/>
              <a:t>(</a:t>
            </a:r>
            <a:r>
              <a:rPr lang="zh-CN" altLang="en-US" dirty="0"/>
              <a:t>内部的亮区域</a:t>
            </a:r>
            <a:r>
              <a:rPr lang="en-US" altLang="zh-CN" dirty="0"/>
              <a:t>)</a:t>
            </a:r>
            <a:r>
              <a:rPr lang="zh-CN" altLang="en-US" dirty="0"/>
              <a:t>。这幅图像中有三个主要的灰度级，因此有理由期待这样的分割是可能的。因为细胞核比细胞本身明显较亮，所以预期围绕细胞核边界的标准差相对较大，而围绕细胞边界的标准差稍微小一些。如图</a:t>
            </a:r>
            <a:r>
              <a:rPr lang="en-US" altLang="zh-CN" dirty="0"/>
              <a:t>©</a:t>
            </a:r>
            <a:r>
              <a:rPr lang="zh-CN" altLang="en-US" dirty="0"/>
              <a:t>所示，的确是这种情况。由此得出以下结论：在基于 局部标准差的函数</a:t>
            </a:r>
            <a:r>
              <a:rPr lang="en-US" altLang="zh-CN" dirty="0" err="1"/>
              <a:t>localthresh</a:t>
            </a:r>
            <a:r>
              <a:rPr lang="zh-CN" altLang="en-US" dirty="0"/>
              <a:t>中，这应该是很有帮助的。如图 </a:t>
            </a:r>
            <a:r>
              <a:rPr lang="en-US" altLang="zh-CN" dirty="0"/>
              <a:t>(d)</a:t>
            </a:r>
            <a:r>
              <a:rPr lang="zh-CN" altLang="en-US" dirty="0"/>
              <a:t>所示，运用了属性的分割是相当有效的。个别细胞已经从背景中分割出来了， 并且细胞核也被完全分割出来了。当背景接近于常数，并且所有物体的灰度高于或低于背景灰度时，选择全局均值一般会得到较好的结果。</a:t>
            </a:r>
          </a:p>
        </p:txBody>
      </p:sp>
      <p:sp>
        <p:nvSpPr>
          <p:cNvPr id="4" name="灯片编号占位符 3"/>
          <p:cNvSpPr>
            <a:spLocks noGrp="1"/>
          </p:cNvSpPr>
          <p:nvPr>
            <p:ph type="sldNum" sz="quarter" idx="10"/>
          </p:nvPr>
        </p:nvSpPr>
        <p:spPr/>
        <p:txBody>
          <a:bodyPr/>
          <a:lstStyle/>
          <a:p>
            <a:fld id="{0C2398E8-6C5E-42D6-8FFD-EC4B3E6935E5}"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zh-CN" altLang="en-US" dirty="0"/>
              <a:t>分析：图</a:t>
            </a:r>
            <a:r>
              <a:rPr lang="en-US" altLang="zh-CN" dirty="0"/>
              <a:t>(a)</a:t>
            </a:r>
            <a:r>
              <a:rPr lang="zh-CN" altLang="en-US" dirty="0"/>
              <a:t>显示了一幅包含几个裂缝</a:t>
            </a:r>
            <a:r>
              <a:rPr lang="en-US" altLang="zh-CN" dirty="0"/>
              <a:t>(</a:t>
            </a:r>
            <a:r>
              <a:rPr lang="zh-CN" altLang="en-US" dirty="0"/>
              <a:t>水平的暗区域</a:t>
            </a:r>
            <a:r>
              <a:rPr lang="en-US" altLang="zh-CN" dirty="0"/>
              <a:t>)</a:t>
            </a:r>
            <a:r>
              <a:rPr lang="zh-CN" altLang="en-US" dirty="0"/>
              <a:t>和空隙</a:t>
            </a:r>
            <a:r>
              <a:rPr lang="en-US" altLang="zh-CN" dirty="0"/>
              <a:t>(</a:t>
            </a:r>
            <a:r>
              <a:rPr lang="zh-CN" altLang="en-US" dirty="0"/>
              <a:t>穿过图像中部的、亮的、白色的 水平方向条纹</a:t>
            </a:r>
            <a:r>
              <a:rPr lang="en-US" altLang="zh-CN" dirty="0"/>
              <a:t>)</a:t>
            </a:r>
            <a:r>
              <a:rPr lang="zh-CN" altLang="en-US" dirty="0"/>
              <a:t>的 </a:t>
            </a:r>
            <a:r>
              <a:rPr lang="en-US" altLang="zh-CN" dirty="0"/>
              <a:t>X</a:t>
            </a:r>
            <a:r>
              <a:rPr lang="zh-CN" altLang="en-US" dirty="0"/>
              <a:t>射线焊接图像。</a:t>
            </a:r>
            <a:endParaRPr lang="en-US" altLang="zh-CN" dirty="0"/>
          </a:p>
          <a:p>
            <a:r>
              <a:rPr lang="zh-CN" altLang="en-US" dirty="0"/>
              <a:t>望使用</a:t>
            </a:r>
            <a:r>
              <a:rPr lang="en-US" altLang="zh-CN" dirty="0" err="1"/>
              <a:t>regiongrow</a:t>
            </a:r>
            <a:r>
              <a:rPr lang="zh-CN" altLang="en-US" dirty="0"/>
              <a:t>函数来分割相应的焊接缺陷区 域。这些被分割的区域可以用于自动检测这一任务，可以用于包含历史研究的数据库，也可以用于控制自动焊接系统。</a:t>
            </a:r>
            <a:endParaRPr lang="en-US" altLang="zh-CN" dirty="0"/>
          </a:p>
          <a:p>
            <a:r>
              <a:rPr lang="zh-CN" altLang="en-US" dirty="0"/>
              <a:t>图</a:t>
            </a:r>
            <a:r>
              <a:rPr lang="en-US" altLang="zh-CN" dirty="0"/>
              <a:t>(b)</a:t>
            </a:r>
            <a:r>
              <a:rPr lang="zh-CN" altLang="en-US" dirty="0"/>
              <a:t>显示了种子点</a:t>
            </a:r>
            <a:r>
              <a:rPr lang="en-US" altLang="zh-CN" dirty="0"/>
              <a:t>(</a:t>
            </a:r>
            <a:r>
              <a:rPr lang="zh-CN" altLang="en-US" dirty="0"/>
              <a:t>图像 </a:t>
            </a:r>
            <a:r>
              <a:rPr lang="en-US" altLang="zh-CN" dirty="0"/>
              <a:t>SI)</a:t>
            </a:r>
            <a:r>
              <a:rPr lang="zh-CN" altLang="en-US" dirty="0"/>
              <a:t>。在这种情况下，种子点很多，因为种子被指定为在图 像中具有数值 </a:t>
            </a:r>
            <a:r>
              <a:rPr lang="en-US" altLang="zh-CN" dirty="0"/>
              <a:t>225 </a:t>
            </a:r>
            <a:r>
              <a:rPr lang="zh-CN" altLang="en-US" dirty="0"/>
              <a:t>的所有点</a:t>
            </a:r>
            <a:r>
              <a:rPr lang="en-US" altLang="zh-CN" dirty="0"/>
              <a:t>(</a:t>
            </a:r>
            <a:r>
              <a:rPr lang="zh-CN" altLang="en-US" dirty="0"/>
              <a:t>标定后是</a:t>
            </a:r>
            <a:r>
              <a:rPr lang="en-US" altLang="zh-CN" dirty="0"/>
              <a:t>1)</a:t>
            </a:r>
            <a:r>
              <a:rPr lang="zh-CN" altLang="en-US" dirty="0"/>
              <a:t>。</a:t>
            </a:r>
            <a:endParaRPr lang="en-US" altLang="zh-CN" dirty="0"/>
          </a:p>
          <a:p>
            <a:r>
              <a:rPr lang="zh-CN" altLang="en-US" dirty="0"/>
              <a:t>图 </a:t>
            </a:r>
            <a:r>
              <a:rPr lang="en-US" altLang="zh-CN" dirty="0"/>
              <a:t>( c)</a:t>
            </a:r>
            <a:r>
              <a:rPr lang="zh-CN" altLang="en-US" dirty="0"/>
              <a:t>是图像 </a:t>
            </a:r>
            <a:r>
              <a:rPr lang="en-US" altLang="zh-CN" dirty="0"/>
              <a:t>TI</a:t>
            </a:r>
            <a:r>
              <a:rPr lang="zh-CN" altLang="en-US" dirty="0"/>
              <a:t>，显示了所有通过阈值测试的 点；也就是说，具有灰度 </a:t>
            </a:r>
            <a:r>
              <a:rPr lang="en-US" altLang="zh-CN" dirty="0"/>
              <a:t>Zi </a:t>
            </a:r>
            <a:r>
              <a:rPr lang="zh-CN" altLang="en-US" dirty="0"/>
              <a:t>且满足</a:t>
            </a:r>
            <a:r>
              <a:rPr lang="en-US" altLang="zh-CN" dirty="0"/>
              <a:t>︱Zi –S︱≤T </a:t>
            </a:r>
            <a:r>
              <a:rPr lang="zh-CN" altLang="en-US" dirty="0"/>
              <a:t>的点。</a:t>
            </a:r>
            <a:endParaRPr lang="en-US" altLang="zh-CN" dirty="0"/>
          </a:p>
          <a:p>
            <a:r>
              <a:rPr lang="zh-CN" altLang="en-US" dirty="0"/>
              <a:t>图 </a:t>
            </a:r>
            <a:r>
              <a:rPr lang="en-US" altLang="zh-CN" dirty="0"/>
              <a:t>(d)</a:t>
            </a:r>
            <a:r>
              <a:rPr lang="zh-CN" altLang="en-US" dirty="0"/>
              <a:t>显示了提取图 </a:t>
            </a:r>
            <a:r>
              <a:rPr lang="en-US" altLang="zh-CN" dirty="0"/>
              <a:t>( c)</a:t>
            </a:r>
            <a:r>
              <a:rPr lang="zh-CN" altLang="en-US" dirty="0"/>
              <a:t>中所有连接到种子点的像素的结果。这是分割后的图像 </a:t>
            </a:r>
            <a:r>
              <a:rPr lang="en-US" altLang="zh-CN" dirty="0"/>
              <a:t>g</a:t>
            </a:r>
            <a:r>
              <a:rPr lang="zh-CN" altLang="en-US" dirty="0"/>
              <a:t>。通过将这幅图像与原始图像进行比较，</a:t>
            </a:r>
            <a:endParaRPr lang="en-US" altLang="zh-CN" dirty="0"/>
          </a:p>
          <a:p>
            <a:r>
              <a:rPr lang="zh-CN" altLang="en-US" dirty="0"/>
              <a:t>区域生长过程确实以合理的精确度分割了焊接的缺陷这一点是很明显的。</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分析：图 </a:t>
            </a:r>
            <a:r>
              <a:rPr lang="en-US" altLang="zh-CN" dirty="0"/>
              <a:t>(a)</a:t>
            </a:r>
            <a:r>
              <a:rPr lang="zh-CN" altLang="en-US" dirty="0"/>
              <a:t>显示了一幅天鹅星座环的 </a:t>
            </a:r>
            <a:r>
              <a:rPr lang="en-US" altLang="zh-CN" dirty="0"/>
              <a:t>X </a:t>
            </a:r>
            <a:r>
              <a:rPr lang="zh-CN" altLang="en-US" dirty="0"/>
              <a:t>射线频段图像。图像的大小为 </a:t>
            </a:r>
            <a:r>
              <a:rPr lang="en-US" altLang="zh-CN" dirty="0"/>
              <a:t>256×256 </a:t>
            </a:r>
            <a:r>
              <a:rPr lang="zh-CN" altLang="en-US" dirty="0"/>
              <a:t>像素。该例的目的是分割出环绕致密中心的稀疏环。</a:t>
            </a:r>
            <a:endParaRPr lang="en-US" altLang="zh-CN" dirty="0"/>
          </a:p>
          <a:p>
            <a:endParaRPr lang="en-US" altLang="zh-CN" dirty="0"/>
          </a:p>
          <a:p>
            <a:r>
              <a:rPr lang="zh-CN" altLang="en-US" dirty="0"/>
              <a:t>图 </a:t>
            </a:r>
            <a:r>
              <a:rPr lang="en-US" altLang="zh-CN" dirty="0"/>
              <a:t>(b)</a:t>
            </a:r>
            <a:r>
              <a:rPr lang="zh-CN" altLang="en-US" dirty="0"/>
              <a:t>到</a:t>
            </a:r>
            <a:r>
              <a:rPr lang="en-US" altLang="zh-CN" dirty="0"/>
              <a:t>(f)</a:t>
            </a:r>
            <a:r>
              <a:rPr lang="zh-CN" altLang="en-US" dirty="0"/>
              <a:t>显示了使用函数</a:t>
            </a:r>
            <a:r>
              <a:rPr lang="en-US" altLang="zh-CN" dirty="0" err="1"/>
              <a:t>splitmerge</a:t>
            </a:r>
            <a:r>
              <a:rPr lang="zh-CN" altLang="en-US" dirty="0"/>
              <a:t>且</a:t>
            </a:r>
            <a:r>
              <a:rPr lang="en-US" altLang="zh-CN" dirty="0" err="1"/>
              <a:t>mindim</a:t>
            </a:r>
            <a:r>
              <a:rPr lang="zh-CN" altLang="en-US" dirty="0"/>
              <a:t>的值分别等于 </a:t>
            </a:r>
            <a:r>
              <a:rPr lang="en-US" altLang="zh-CN" dirty="0"/>
              <a:t>64</a:t>
            </a:r>
            <a:r>
              <a:rPr lang="zh-CN" altLang="en-US" dirty="0"/>
              <a:t>、</a:t>
            </a:r>
            <a:r>
              <a:rPr lang="en-US" altLang="zh-CN" dirty="0"/>
              <a:t>32</a:t>
            </a:r>
            <a:r>
              <a:rPr lang="zh-CN" altLang="en-US" dirty="0"/>
              <a:t>、</a:t>
            </a:r>
            <a:r>
              <a:rPr lang="en-US" altLang="zh-CN" dirty="0"/>
              <a:t>16</a:t>
            </a:r>
            <a:r>
              <a:rPr lang="zh-CN" altLang="en-US" dirty="0"/>
              <a:t>、</a:t>
            </a:r>
            <a:r>
              <a:rPr lang="en-US" altLang="zh-CN" dirty="0"/>
              <a:t>8</a:t>
            </a:r>
            <a:r>
              <a:rPr lang="zh-CN" altLang="en-US" dirty="0"/>
              <a:t>、</a:t>
            </a:r>
            <a:r>
              <a:rPr lang="en-US" altLang="zh-CN" dirty="0"/>
              <a:t>4 </a:t>
            </a:r>
            <a:r>
              <a:rPr lang="zh-CN" altLang="en-US" dirty="0"/>
              <a:t>时分割图</a:t>
            </a:r>
            <a:r>
              <a:rPr lang="en-US" altLang="zh-CN" dirty="0"/>
              <a:t>(a)</a:t>
            </a:r>
            <a:r>
              <a:rPr lang="zh-CN" altLang="en-US" dirty="0"/>
              <a:t>的结果。</a:t>
            </a:r>
            <a:endParaRPr lang="en-US" altLang="zh-CN" dirty="0"/>
          </a:p>
          <a:p>
            <a:endParaRPr lang="en-US" altLang="zh-CN" dirty="0"/>
          </a:p>
          <a:p>
            <a:r>
              <a:rPr lang="zh-CN" altLang="en-US" dirty="0"/>
              <a:t>所有图像均显示了边界的细节水平与 </a:t>
            </a:r>
            <a:r>
              <a:rPr lang="en-US" altLang="zh-CN" dirty="0" err="1"/>
              <a:t>mindim</a:t>
            </a:r>
            <a:r>
              <a:rPr lang="en-US" altLang="zh-CN" dirty="0"/>
              <a:t> </a:t>
            </a:r>
            <a:r>
              <a:rPr lang="zh-CN" altLang="en-US" dirty="0"/>
              <a:t>的值成反比的分割结果。</a:t>
            </a:r>
            <a:endParaRPr lang="en-US" altLang="zh-CN" dirty="0"/>
          </a:p>
          <a:p>
            <a:endParaRPr lang="en-US" altLang="zh-CN" dirty="0"/>
          </a:p>
          <a:p>
            <a:r>
              <a:rPr lang="zh-CN" altLang="en-US" dirty="0"/>
              <a:t>图中的所有结果都是合理的分割。</a:t>
            </a:r>
            <a:endParaRPr lang="en-US" altLang="zh-CN" dirty="0"/>
          </a:p>
          <a:p>
            <a:endParaRPr lang="en-US" altLang="zh-CN" dirty="0"/>
          </a:p>
          <a:p>
            <a:r>
              <a:rPr lang="zh-CN" altLang="en-US" dirty="0"/>
              <a:t>如果以除原始图像之外的这些图像之一作为模板提取感兴趣区域，图</a:t>
            </a:r>
            <a:r>
              <a:rPr lang="en-US" altLang="zh-CN" dirty="0"/>
              <a:t>(d)</a:t>
            </a:r>
            <a:r>
              <a:rPr lang="zh-CN" altLang="en-US" dirty="0"/>
              <a:t>的结果将是最好的选择，因为它是具有最多细节的实心区域。</a:t>
            </a:r>
          </a:p>
        </p:txBody>
      </p:sp>
      <p:sp>
        <p:nvSpPr>
          <p:cNvPr id="4" name="灯片编号占位符 3"/>
          <p:cNvSpPr>
            <a:spLocks noGrp="1"/>
          </p:cNvSpPr>
          <p:nvPr>
            <p:ph type="sldNum" sz="quarter" idx="5"/>
          </p:nvPr>
        </p:nvSpPr>
        <p:spPr/>
        <p:txBody>
          <a:bodyPr/>
          <a:lstStyle/>
          <a:p>
            <a:fld id="{104EE02C-85A2-47C6-8C5B-1E2B9EDE7E8F}" type="slidenum">
              <a:rPr lang="zh-CN" altLang="en-US" smtClean="0"/>
              <a:t>66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67</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68</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69</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2398E8-6C5E-42D6-8FFD-EC4B3E6935E5}"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747862" y="6408601"/>
            <a:ext cx="372291"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05736B8-A0F2-45B4-ABF6-63C0629B861B}" type="slidenum">
              <a:rPr lang="zh-CN" altLang="en-US" smtClean="0"/>
              <a:t>‹#›</a:t>
            </a:fld>
            <a:endParaRPr lang="zh-CN" altLang="en-US" dirty="0"/>
          </a:p>
        </p:txBody>
      </p:sp>
      <p:sp>
        <p:nvSpPr>
          <p:cNvPr id="11" name="标题 10"/>
          <p:cNvSpPr>
            <a:spLocks noGrp="1"/>
          </p:cNvSpPr>
          <p:nvPr>
            <p:ph type="title"/>
          </p:nvPr>
        </p:nvSpPr>
        <p:spPr>
          <a:xfrm>
            <a:off x="378691" y="200373"/>
            <a:ext cx="11377880" cy="487905"/>
          </a:xfrm>
        </p:spPr>
        <p:txBody>
          <a:bodyPr>
            <a:noAutofit/>
          </a:bodyPr>
          <a:lstStyle>
            <a:lvl1pPr>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矩形 8"/>
          <p:cNvSpPr/>
          <p:nvPr userDrawn="1"/>
        </p:nvSpPr>
        <p:spPr>
          <a:xfrm>
            <a:off x="0" y="780116"/>
            <a:ext cx="5350933" cy="72000"/>
          </a:xfrm>
          <a:prstGeom prst="rect">
            <a:avLst/>
          </a:prstGeom>
          <a:solidFill>
            <a:srgbClr val="00579A"/>
          </a:solidFill>
        </p:spPr>
        <p:txBody>
          <a:bodyPr rot="0" spcFirstLastPara="0" vertOverflow="overflow" horzOverflow="overflow" vert="horz" wrap="square" lIns="91440" tIns="45720" rIns="91440" bIns="45720" numCol="1" spcCol="0" rtlCol="0" fromWordArt="0" anchor="ctr" anchorCtr="0" forceAA="0" compatLnSpc="1">
            <a:spAutoFit/>
          </a:bodyPr>
          <a:lstStyle/>
          <a:p>
            <a:pPr algn="l"/>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flipV="1">
            <a:off x="5073650" y="783926"/>
            <a:ext cx="4735368" cy="46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19115" y="-128006"/>
            <a:ext cx="1057494" cy="1214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152400"/>
            <a:ext cx="10390716"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371601"/>
            <a:ext cx="5410200" cy="4760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27800" y="1371601"/>
            <a:ext cx="5412317" cy="23034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27800" y="3827463"/>
            <a:ext cx="5412317" cy="2305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219200" y="6324600"/>
            <a:ext cx="2540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fld id="{CA44B28E-1EF3-4E47-ABC9-4FC61540B8F1}"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sz="half" idx="2"/>
          </p:nvPr>
        </p:nvSpPr>
        <p:spPr>
          <a:xfrm>
            <a:off x="609601" y="1115565"/>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115565"/>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13230C-F0FC-49E8-8A9C-A81EFC3BEB3A}" type="datetimeFigureOut">
              <a:rPr lang="zh-CN" altLang="en-US" smtClean="0"/>
              <a:t>2022/07/04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DC65C5-E9FD-4AD4-A8AC-2899560E0BF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3230C-F0FC-49E8-8A9C-A81EFC3BEB3A}" type="datetimeFigureOut">
              <a:rPr lang="zh-CN" altLang="en-US" smtClean="0"/>
              <a:t>2022/07/04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C65C5-E9FD-4AD4-A8AC-2899560E0BF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12.xml"/><Relationship Id="rId4" Type="http://schemas.openxmlformats.org/officeDocument/2006/relationships/image" Target="../media/image50.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09800" y="2394204"/>
            <a:ext cx="4803775" cy="109855"/>
          </a:xfrm>
          <a:custGeom>
            <a:avLst/>
            <a:gdLst/>
            <a:ahLst/>
            <a:cxnLst/>
            <a:rect l="l" t="t" r="r" b="b"/>
            <a:pathLst>
              <a:path w="4803775" h="109855">
                <a:moveTo>
                  <a:pt x="0" y="109727"/>
                </a:moveTo>
                <a:lnTo>
                  <a:pt x="4803394" y="109727"/>
                </a:lnTo>
                <a:lnTo>
                  <a:pt x="4803394" y="0"/>
                </a:lnTo>
                <a:lnTo>
                  <a:pt x="0" y="0"/>
                </a:lnTo>
                <a:lnTo>
                  <a:pt x="0" y="109727"/>
                </a:lnTo>
                <a:close/>
              </a:path>
            </a:pathLst>
          </a:custGeom>
          <a:solidFill>
            <a:srgbClr val="3399FF"/>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 name="object 4"/>
          <p:cNvSpPr/>
          <p:nvPr/>
        </p:nvSpPr>
        <p:spPr>
          <a:xfrm>
            <a:off x="2209800" y="2394204"/>
            <a:ext cx="7772400" cy="0"/>
          </a:xfrm>
          <a:custGeom>
            <a:avLst/>
            <a:gdLst/>
            <a:ahLst/>
            <a:cxnLst/>
            <a:rect l="l" t="t" r="r" b="b"/>
            <a:pathLst>
              <a:path w="7772400">
                <a:moveTo>
                  <a:pt x="0" y="0"/>
                </a:moveTo>
                <a:lnTo>
                  <a:pt x="7772400" y="0"/>
                </a:lnTo>
              </a:path>
            </a:pathLst>
          </a:custGeom>
          <a:ln w="9144">
            <a:solidFill>
              <a:srgbClr val="3399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 name="object 6"/>
          <p:cNvSpPr txBox="1">
            <a:spLocks noGrp="1"/>
          </p:cNvSpPr>
          <p:nvPr>
            <p:ph type="title"/>
          </p:nvPr>
        </p:nvSpPr>
        <p:spPr>
          <a:xfrm>
            <a:off x="4245101" y="1558493"/>
            <a:ext cx="3701415" cy="751205"/>
          </a:xfrm>
          <a:prstGeom prst="rect">
            <a:avLst/>
          </a:prstGeom>
        </p:spPr>
        <p:txBody>
          <a:bodyPr vert="horz" wrap="square" lIns="0" tIns="12700" rIns="0" bIns="0" rtlCol="0">
            <a:spAutoFit/>
          </a:bodyPr>
          <a:lstStyle/>
          <a:p>
            <a:pPr marL="12700">
              <a:lnSpc>
                <a:spcPct val="100000"/>
              </a:lnSpc>
              <a:spcBef>
                <a:spcPts val="100"/>
              </a:spcBef>
            </a:pPr>
            <a:r>
              <a:rPr sz="4800" spc="20" dirty="0">
                <a:latin typeface="微软雅黑" panose="020B0503020204020204" pitchFamily="34" charset="-122"/>
                <a:ea typeface="微软雅黑" panose="020B0503020204020204" pitchFamily="34" charset="-122"/>
              </a:rPr>
              <a:t>数字图象处理</a:t>
            </a:r>
          </a:p>
        </p:txBody>
      </p:sp>
      <p:sp>
        <p:nvSpPr>
          <p:cNvPr id="7" name="object 7"/>
          <p:cNvSpPr txBox="1"/>
          <p:nvPr/>
        </p:nvSpPr>
        <p:spPr>
          <a:xfrm>
            <a:off x="2743454" y="3124098"/>
            <a:ext cx="5638800" cy="1058545"/>
          </a:xfrm>
          <a:prstGeom prst="rect">
            <a:avLst/>
          </a:prstGeom>
        </p:spPr>
        <p:txBody>
          <a:bodyPr vert="horz" wrap="square" lIns="0" tIns="12700" rIns="0" bIns="0" rtlCol="0">
            <a:spAutoFit/>
          </a:bodyPr>
          <a:lstStyle/>
          <a:p>
            <a:pPr marL="809625" marR="1266190" indent="354965" algn="ctr">
              <a:lnSpc>
                <a:spcPct val="120000"/>
              </a:lnSpc>
              <a:spcBef>
                <a:spcPts val="100"/>
              </a:spcBef>
            </a:pPr>
            <a:r>
              <a:rPr lang="zh-CN" sz="2800" dirty="0">
                <a:latin typeface="微软雅黑" panose="020B0503020204020204" pitchFamily="34" charset="-122"/>
                <a:ea typeface="微软雅黑" panose="020B0503020204020204" pitchFamily="34" charset="-122"/>
                <a:cs typeface="微软雅黑" panose="020B0503020204020204" pitchFamily="34" charset="-122"/>
              </a:rPr>
              <a:t>深圳</a:t>
            </a:r>
            <a:r>
              <a:rPr sz="2800" dirty="0">
                <a:latin typeface="微软雅黑" panose="020B0503020204020204" pitchFamily="34" charset="-122"/>
                <a:ea typeface="微软雅黑" panose="020B0503020204020204" pitchFamily="34" charset="-122"/>
                <a:cs typeface="微软雅黑" panose="020B0503020204020204" pitchFamily="34" charset="-122"/>
              </a:rPr>
              <a:t>技</a:t>
            </a:r>
            <a:r>
              <a:rPr sz="2800" spc="-5" dirty="0">
                <a:latin typeface="微软雅黑" panose="020B0503020204020204" pitchFamily="34" charset="-122"/>
                <a:ea typeface="微软雅黑" panose="020B0503020204020204" pitchFamily="34" charset="-122"/>
                <a:cs typeface="微软雅黑" panose="020B0503020204020204" pitchFamily="34" charset="-122"/>
              </a:rPr>
              <a:t>术大学 </a:t>
            </a:r>
          </a:p>
          <a:p>
            <a:pPr marL="809625" marR="1266190" indent="354965" algn="ctr">
              <a:lnSpc>
                <a:spcPct val="120000"/>
              </a:lnSpc>
              <a:spcBef>
                <a:spcPts val="100"/>
              </a:spcBef>
            </a:pPr>
            <a:r>
              <a:rPr lang="zh-CN" sz="2800" dirty="0">
                <a:latin typeface="微软雅黑" panose="020B0503020204020204" pitchFamily="34" charset="-122"/>
                <a:ea typeface="微软雅黑" panose="020B0503020204020204" pitchFamily="34" charset="-122"/>
                <a:cs typeface="微软雅黑" panose="020B0503020204020204" pitchFamily="34" charset="-122"/>
              </a:rPr>
              <a:t>大数据与互联网学院</a:t>
            </a:r>
            <a:endParaRPr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object 7"/>
          <p:cNvSpPr txBox="1"/>
          <p:nvPr/>
        </p:nvSpPr>
        <p:spPr>
          <a:xfrm>
            <a:off x="3276854" y="4952898"/>
            <a:ext cx="5638800" cy="691515"/>
          </a:xfrm>
          <a:prstGeom prst="rect">
            <a:avLst/>
          </a:prstGeom>
        </p:spPr>
        <p:txBody>
          <a:bodyPr vert="horz" wrap="square" lIns="0" tIns="12700" rIns="0" bIns="0" rtlCol="0">
            <a:spAutoFit/>
          </a:bodyPr>
          <a:lstStyle/>
          <a:p>
            <a:pPr marR="1164590" algn="ctr">
              <a:lnSpc>
                <a:spcPct val="100000"/>
              </a:lnSpc>
            </a:pPr>
            <a:r>
              <a:rPr sz="2200" dirty="0">
                <a:latin typeface="微软雅黑" panose="020B0503020204020204" pitchFamily="34" charset="-122"/>
                <a:ea typeface="微软雅黑" panose="020B0503020204020204" pitchFamily="34" charset="-122"/>
                <a:cs typeface="微软雅黑" panose="020B0503020204020204" pitchFamily="34" charset="-122"/>
              </a:rPr>
              <a:t>主讲教师：</a:t>
            </a:r>
            <a:r>
              <a:rPr lang="zh-CN" sz="2200" spc="-5" dirty="0">
                <a:latin typeface="微软雅黑" panose="020B0503020204020204" pitchFamily="34" charset="-122"/>
                <a:ea typeface="微软雅黑" panose="020B0503020204020204" pitchFamily="34" charset="-122"/>
                <a:cs typeface="微软雅黑" panose="020B0503020204020204" pitchFamily="34" charset="-122"/>
              </a:rPr>
              <a:t>李蒙</a:t>
            </a:r>
            <a:r>
              <a:rPr lang="en-US" altLang="zh-CN" sz="2200" spc="-5"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spc="-5" dirty="0">
                <a:latin typeface="微软雅黑" panose="020B0503020204020204" pitchFamily="34" charset="-122"/>
                <a:ea typeface="微软雅黑" panose="020B0503020204020204" pitchFamily="34" charset="-122"/>
                <a:cs typeface="微软雅黑" panose="020B0503020204020204" pitchFamily="34" charset="-122"/>
              </a:rPr>
              <a:t>副教授</a:t>
            </a:r>
            <a:endParaRPr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spcBef>
                <a:spcPts val="15"/>
              </a:spcBef>
            </a:pPr>
            <a:endParaRPr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灯片编号占位符 9"/>
          <p:cNvSpPr>
            <a:spLocks noGrp="1"/>
          </p:cNvSpPr>
          <p:nvPr>
            <p:ph type="sldNum" sz="quarter" idx="7"/>
          </p:nvPr>
        </p:nvSpPr>
        <p:spPr>
          <a:xfrm>
            <a:off x="9670033" y="6280296"/>
            <a:ext cx="247015" cy="184150"/>
          </a:xfrm>
        </p:spPr>
        <p:txBody>
          <a:bodyPr/>
          <a:lstStyle/>
          <a:p>
            <a:fld id="{B6F15528-21DE-4FAA-801E-634DDDAF4B2B}" type="slidenum">
              <a:rPr>
                <a:latin typeface="微软雅黑" panose="020B0503020204020204" pitchFamily="34" charset="-122"/>
                <a:ea typeface="微软雅黑" panose="020B0503020204020204" pitchFamily="34" charset="-122"/>
              </a:rPr>
              <a:t>1</a:t>
            </a:fld>
            <a:endParaRPr>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点检测</a:t>
            </a:r>
          </a:p>
        </p:txBody>
      </p:sp>
      <p:sp>
        <p:nvSpPr>
          <p:cNvPr id="12" name="object 6"/>
          <p:cNvSpPr/>
          <p:nvPr/>
        </p:nvSpPr>
        <p:spPr>
          <a:xfrm>
            <a:off x="2505341" y="2001773"/>
            <a:ext cx="5903976" cy="2376677"/>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3" name="object 7"/>
          <p:cNvSpPr/>
          <p:nvPr/>
        </p:nvSpPr>
        <p:spPr>
          <a:xfrm>
            <a:off x="3944778" y="2577845"/>
            <a:ext cx="289560" cy="360680"/>
          </a:xfrm>
          <a:custGeom>
            <a:avLst/>
            <a:gdLst/>
            <a:ahLst/>
            <a:cxnLst/>
            <a:rect l="l" t="t" r="r" b="b"/>
            <a:pathLst>
              <a:path w="289560" h="360679">
                <a:moveTo>
                  <a:pt x="144761" y="0"/>
                </a:moveTo>
                <a:lnTo>
                  <a:pt x="106617" y="6318"/>
                </a:lnTo>
                <a:lnTo>
                  <a:pt x="72299" y="24150"/>
                </a:lnTo>
                <a:lnTo>
                  <a:pt x="43142" y="51811"/>
                </a:lnTo>
                <a:lnTo>
                  <a:pt x="20483" y="87615"/>
                </a:lnTo>
                <a:lnTo>
                  <a:pt x="5657" y="129878"/>
                </a:lnTo>
                <a:lnTo>
                  <a:pt x="0" y="176915"/>
                </a:lnTo>
                <a:lnTo>
                  <a:pt x="562" y="193457"/>
                </a:lnTo>
                <a:lnTo>
                  <a:pt x="8658" y="240180"/>
                </a:lnTo>
                <a:lnTo>
                  <a:pt x="25365" y="281366"/>
                </a:lnTo>
                <a:lnTo>
                  <a:pt x="49395" y="315486"/>
                </a:lnTo>
                <a:lnTo>
                  <a:pt x="79460" y="341012"/>
                </a:lnTo>
                <a:lnTo>
                  <a:pt x="126713" y="359038"/>
                </a:lnTo>
                <a:lnTo>
                  <a:pt x="139487" y="360308"/>
                </a:lnTo>
                <a:lnTo>
                  <a:pt x="153134" y="359628"/>
                </a:lnTo>
                <a:lnTo>
                  <a:pt x="191495" y="349659"/>
                </a:lnTo>
                <a:lnTo>
                  <a:pt x="225106" y="329033"/>
                </a:lnTo>
                <a:lnTo>
                  <a:pt x="252835" y="299332"/>
                </a:lnTo>
                <a:lnTo>
                  <a:pt x="273549" y="262140"/>
                </a:lnTo>
                <a:lnTo>
                  <a:pt x="286113" y="219040"/>
                </a:lnTo>
                <a:lnTo>
                  <a:pt x="289402" y="187807"/>
                </a:lnTo>
                <a:lnTo>
                  <a:pt x="288874" y="170850"/>
                </a:lnTo>
                <a:lnTo>
                  <a:pt x="281049" y="123191"/>
                </a:lnTo>
                <a:lnTo>
                  <a:pt x="264824" y="81404"/>
                </a:lnTo>
                <a:lnTo>
                  <a:pt x="241434" y="46843"/>
                </a:lnTo>
                <a:lnTo>
                  <a:pt x="212113" y="20864"/>
                </a:lnTo>
                <a:lnTo>
                  <a:pt x="165927" y="1917"/>
                </a:lnTo>
                <a:lnTo>
                  <a:pt x="144761" y="0"/>
                </a:lnTo>
                <a:close/>
              </a:path>
            </a:pathLst>
          </a:custGeom>
          <a:ln w="25399">
            <a:solidFill>
              <a:srgbClr val="FF0000"/>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4" name="object 8"/>
          <p:cNvSpPr/>
          <p:nvPr/>
        </p:nvSpPr>
        <p:spPr>
          <a:xfrm>
            <a:off x="2936633" y="1785366"/>
            <a:ext cx="1156970" cy="798195"/>
          </a:xfrm>
          <a:custGeom>
            <a:avLst/>
            <a:gdLst/>
            <a:ahLst/>
            <a:cxnLst/>
            <a:rect l="l" t="t" r="r" b="b"/>
            <a:pathLst>
              <a:path w="1156970" h="798194">
                <a:moveTo>
                  <a:pt x="84582" y="12192"/>
                </a:moveTo>
                <a:lnTo>
                  <a:pt x="0" y="0"/>
                </a:lnTo>
                <a:lnTo>
                  <a:pt x="41910" y="74676"/>
                </a:lnTo>
                <a:lnTo>
                  <a:pt x="48768" y="64633"/>
                </a:lnTo>
                <a:lnTo>
                  <a:pt x="48768" y="41148"/>
                </a:lnTo>
                <a:lnTo>
                  <a:pt x="56388" y="31242"/>
                </a:lnTo>
                <a:lnTo>
                  <a:pt x="66723" y="38342"/>
                </a:lnTo>
                <a:lnTo>
                  <a:pt x="84582" y="12192"/>
                </a:lnTo>
                <a:close/>
              </a:path>
              <a:path w="1156970" h="798194">
                <a:moveTo>
                  <a:pt x="66723" y="38342"/>
                </a:moveTo>
                <a:lnTo>
                  <a:pt x="56388" y="31242"/>
                </a:lnTo>
                <a:lnTo>
                  <a:pt x="48768" y="41148"/>
                </a:lnTo>
                <a:lnTo>
                  <a:pt x="59681" y="48653"/>
                </a:lnTo>
                <a:lnTo>
                  <a:pt x="66723" y="38342"/>
                </a:lnTo>
                <a:close/>
              </a:path>
              <a:path w="1156970" h="798194">
                <a:moveTo>
                  <a:pt x="59681" y="48653"/>
                </a:moveTo>
                <a:lnTo>
                  <a:pt x="48768" y="41148"/>
                </a:lnTo>
                <a:lnTo>
                  <a:pt x="48768" y="64633"/>
                </a:lnTo>
                <a:lnTo>
                  <a:pt x="59681" y="48653"/>
                </a:lnTo>
                <a:close/>
              </a:path>
              <a:path w="1156970" h="798194">
                <a:moveTo>
                  <a:pt x="1156716" y="787145"/>
                </a:moveTo>
                <a:lnTo>
                  <a:pt x="66723" y="38342"/>
                </a:lnTo>
                <a:lnTo>
                  <a:pt x="59681" y="48653"/>
                </a:lnTo>
                <a:lnTo>
                  <a:pt x="1149096" y="797813"/>
                </a:lnTo>
                <a:lnTo>
                  <a:pt x="1156716" y="787145"/>
                </a:lnTo>
                <a:close/>
              </a:path>
            </a:pathLst>
          </a:custGeom>
          <a:solidFill>
            <a:srgbClr val="EE2B0A"/>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5" name="object 9"/>
          <p:cNvSpPr txBox="1"/>
          <p:nvPr/>
        </p:nvSpPr>
        <p:spPr>
          <a:xfrm>
            <a:off x="1987429" y="1347612"/>
            <a:ext cx="1854200" cy="266548"/>
          </a:xfrm>
          <a:prstGeom prst="rect">
            <a:avLst/>
          </a:prstGeom>
        </p:spPr>
        <p:txBody>
          <a:bodyPr vert="horz" wrap="square" lIns="0" tIns="0" rIns="0" bIns="0" rtlCol="0">
            <a:spAutoFit/>
          </a:bodyPr>
          <a:lstStyle/>
          <a:p>
            <a:pPr marL="12700">
              <a:lnSpc>
                <a:spcPts val="2155"/>
              </a:lnSpc>
            </a:pP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孔中嵌有一个黑点</a:t>
            </a:r>
            <a:endParaRPr sz="1800">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object 10"/>
          <p:cNvSpPr txBox="1"/>
          <p:nvPr/>
        </p:nvSpPr>
        <p:spPr>
          <a:xfrm>
            <a:off x="4368686" y="1354470"/>
            <a:ext cx="2082800" cy="266548"/>
          </a:xfrm>
          <a:prstGeom prst="rect">
            <a:avLst/>
          </a:prstGeom>
        </p:spPr>
        <p:txBody>
          <a:bodyPr vert="horz" wrap="square" lIns="0" tIns="0" rIns="0" bIns="0" rtlCol="0">
            <a:spAutoFit/>
          </a:bodyPr>
          <a:lstStyle/>
          <a:p>
            <a:pPr marL="12700">
              <a:lnSpc>
                <a:spcPts val="2155"/>
              </a:lnSpc>
            </a:pP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应用检测模板的结果</a:t>
            </a:r>
            <a:endParaRPr sz="1800">
              <a:latin typeface="微软雅黑" panose="020B0503020204020204" pitchFamily="34" charset="-122"/>
              <a:ea typeface="微软雅黑" panose="020B0503020204020204" pitchFamily="34" charset="-122"/>
              <a:cs typeface="宋体" panose="02010600030101010101" pitchFamily="2" charset="-122"/>
            </a:endParaRPr>
          </a:p>
        </p:txBody>
      </p:sp>
      <p:sp>
        <p:nvSpPr>
          <p:cNvPr id="17" name="object 11"/>
          <p:cNvSpPr/>
          <p:nvPr/>
        </p:nvSpPr>
        <p:spPr>
          <a:xfrm>
            <a:off x="7904130" y="2577845"/>
            <a:ext cx="288925" cy="360680"/>
          </a:xfrm>
          <a:custGeom>
            <a:avLst/>
            <a:gdLst/>
            <a:ahLst/>
            <a:cxnLst/>
            <a:rect l="l" t="t" r="r" b="b"/>
            <a:pathLst>
              <a:path w="288925" h="360679">
                <a:moveTo>
                  <a:pt x="144761" y="0"/>
                </a:moveTo>
                <a:lnTo>
                  <a:pt x="106617" y="6318"/>
                </a:lnTo>
                <a:lnTo>
                  <a:pt x="72299" y="24150"/>
                </a:lnTo>
                <a:lnTo>
                  <a:pt x="43142" y="51811"/>
                </a:lnTo>
                <a:lnTo>
                  <a:pt x="20483" y="87615"/>
                </a:lnTo>
                <a:lnTo>
                  <a:pt x="5657" y="129878"/>
                </a:lnTo>
                <a:lnTo>
                  <a:pt x="0" y="176915"/>
                </a:lnTo>
                <a:lnTo>
                  <a:pt x="562" y="193457"/>
                </a:lnTo>
                <a:lnTo>
                  <a:pt x="8658" y="240180"/>
                </a:lnTo>
                <a:lnTo>
                  <a:pt x="25365" y="281366"/>
                </a:lnTo>
                <a:lnTo>
                  <a:pt x="49395" y="315486"/>
                </a:lnTo>
                <a:lnTo>
                  <a:pt x="79460" y="341012"/>
                </a:lnTo>
                <a:lnTo>
                  <a:pt x="126713" y="359038"/>
                </a:lnTo>
                <a:lnTo>
                  <a:pt x="139487" y="360308"/>
                </a:lnTo>
                <a:lnTo>
                  <a:pt x="153155" y="359625"/>
                </a:lnTo>
                <a:lnTo>
                  <a:pt x="191503" y="349616"/>
                </a:lnTo>
                <a:lnTo>
                  <a:pt x="225010" y="328910"/>
                </a:lnTo>
                <a:lnTo>
                  <a:pt x="252575" y="299099"/>
                </a:lnTo>
                <a:lnTo>
                  <a:pt x="273098" y="261777"/>
                </a:lnTo>
                <a:lnTo>
                  <a:pt x="285477" y="218536"/>
                </a:lnTo>
                <a:lnTo>
                  <a:pt x="288662" y="187209"/>
                </a:lnTo>
                <a:lnTo>
                  <a:pt x="288132" y="170276"/>
                </a:lnTo>
                <a:lnTo>
                  <a:pt x="280322" y="122660"/>
                </a:lnTo>
                <a:lnTo>
                  <a:pt x="264121" y="80898"/>
                </a:lnTo>
                <a:lnTo>
                  <a:pt x="240740" y="46375"/>
                </a:lnTo>
                <a:lnTo>
                  <a:pt x="211391" y="20479"/>
                </a:lnTo>
                <a:lnTo>
                  <a:pt x="165065" y="1765"/>
                </a:lnTo>
                <a:lnTo>
                  <a:pt x="144761" y="0"/>
                </a:lnTo>
                <a:close/>
              </a:path>
            </a:pathLst>
          </a:custGeom>
          <a:ln w="25400">
            <a:solidFill>
              <a:srgbClr val="FF0000"/>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18" name="object 12"/>
          <p:cNvSpPr txBox="1"/>
          <p:nvPr/>
        </p:nvSpPr>
        <p:spPr>
          <a:xfrm>
            <a:off x="2015885" y="5069209"/>
            <a:ext cx="8416992" cy="882357"/>
          </a:xfrm>
          <a:prstGeom prst="rect">
            <a:avLst/>
          </a:prstGeom>
        </p:spPr>
        <p:txBody>
          <a:bodyPr vert="horz" wrap="square" lIns="0" tIns="0" rIns="0" bIns="0" rtlCol="0">
            <a:spAutoFit/>
          </a:bodyPr>
          <a:lstStyle/>
          <a:p>
            <a:pPr marL="1250950">
              <a:lnSpc>
                <a:spcPct val="100000"/>
              </a:lnSpc>
              <a:tabLst>
                <a:tab pos="3409315" algn="l"/>
                <a:tab pos="5295265" algn="l"/>
              </a:tabLst>
            </a:pP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图</a:t>
            </a:r>
            <a:r>
              <a:rPr sz="1800" dirty="0">
                <a:solidFill>
                  <a:srgbClr val="EE2B0A"/>
                </a:solidFill>
                <a:latin typeface="微软雅黑" panose="020B0503020204020204" pitchFamily="34" charset="-122"/>
                <a:ea typeface="微软雅黑" panose="020B0503020204020204" pitchFamily="34" charset="-122"/>
                <a:cs typeface="Times New Roman" panose="02020603050405020304"/>
              </a:rPr>
              <a:t>a	</a:t>
            </a: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图</a:t>
            </a:r>
            <a:r>
              <a:rPr sz="1800" dirty="0">
                <a:solidFill>
                  <a:srgbClr val="EE2B0A"/>
                </a:solidFill>
                <a:latin typeface="微软雅黑" panose="020B0503020204020204" pitchFamily="34" charset="-122"/>
                <a:ea typeface="微软雅黑" panose="020B0503020204020204" pitchFamily="34" charset="-122"/>
                <a:cs typeface="Times New Roman" panose="02020603050405020304"/>
              </a:rPr>
              <a:t>b	</a:t>
            </a: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图</a:t>
            </a:r>
            <a:r>
              <a:rPr sz="1800" dirty="0">
                <a:solidFill>
                  <a:srgbClr val="EE2B0A"/>
                </a:solidFill>
                <a:latin typeface="微软雅黑" panose="020B0503020204020204" pitchFamily="34" charset="-122"/>
                <a:ea typeface="微软雅黑" panose="020B0503020204020204" pitchFamily="34" charset="-122"/>
                <a:cs typeface="Times New Roman" panose="02020603050405020304"/>
              </a:rPr>
              <a:t>c</a:t>
            </a:r>
            <a:endParaRPr sz="1800" dirty="0">
              <a:latin typeface="微软雅黑" panose="020B0503020204020204" pitchFamily="34" charset="-122"/>
              <a:ea typeface="微软雅黑" panose="020B0503020204020204" pitchFamily="34" charset="-122"/>
              <a:cs typeface="Times New Roman" panose="02020603050405020304"/>
            </a:endParaRPr>
          </a:p>
          <a:p>
            <a:pPr marL="1079500" marR="5080" indent="-1067435">
              <a:lnSpc>
                <a:spcPct val="145000"/>
              </a:lnSpc>
              <a:spcBef>
                <a:spcPts val="385"/>
              </a:spcBef>
            </a:pPr>
            <a:r>
              <a:rPr sz="2800" spc="-5" dirty="0" err="1">
                <a:solidFill>
                  <a:srgbClr val="EE2B0A"/>
                </a:solidFill>
                <a:latin typeface="微软雅黑" panose="020B0503020204020204" pitchFamily="34" charset="-122"/>
                <a:ea typeface="微软雅黑" panose="020B0503020204020204" pitchFamily="34" charset="-122"/>
                <a:cs typeface="宋体" panose="02010600030101010101" pitchFamily="2" charset="-122"/>
              </a:rPr>
              <a:t>结论：孤立点可以通过检测模板并设置阈值进行</a:t>
            </a:r>
            <a:r>
              <a:rPr sz="2800" spc="-10" dirty="0" err="1">
                <a:solidFill>
                  <a:srgbClr val="EE2B0A"/>
                </a:solidFill>
                <a:latin typeface="微软雅黑" panose="020B0503020204020204" pitchFamily="34" charset="-122"/>
                <a:ea typeface="微软雅黑" panose="020B0503020204020204" pitchFamily="34" charset="-122"/>
                <a:cs typeface="宋体" panose="02010600030101010101" pitchFamily="2" charset="-122"/>
              </a:rPr>
              <a:t>检测</a:t>
            </a:r>
            <a:endParaRPr sz="28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object 13"/>
          <p:cNvSpPr txBox="1"/>
          <p:nvPr/>
        </p:nvSpPr>
        <p:spPr>
          <a:xfrm>
            <a:off x="6675999" y="1137920"/>
            <a:ext cx="2844800" cy="786947"/>
          </a:xfrm>
          <a:prstGeom prst="rect">
            <a:avLst/>
          </a:prstGeom>
        </p:spPr>
        <p:txBody>
          <a:bodyPr vert="horz" wrap="square" lIns="0" tIns="0" rIns="0" bIns="0" rtlCol="0">
            <a:spAutoFit/>
          </a:bodyPr>
          <a:lstStyle/>
          <a:p>
            <a:pPr marL="12700" marR="5080">
              <a:lnSpc>
                <a:spcPct val="151000"/>
              </a:lnSpc>
            </a:pP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使用图</a:t>
            </a:r>
            <a:r>
              <a:rPr sz="1800" dirty="0">
                <a:solidFill>
                  <a:srgbClr val="EE2B0A"/>
                </a:solidFill>
                <a:latin typeface="微软雅黑" panose="020B0503020204020204" pitchFamily="34" charset="-122"/>
                <a:ea typeface="微软雅黑" panose="020B0503020204020204" pitchFamily="34" charset="-122"/>
                <a:cs typeface="Times New Roman" panose="02020603050405020304"/>
              </a:rPr>
              <a:t>b</a:t>
            </a: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中像素最高值的</a:t>
            </a:r>
            <a:r>
              <a:rPr sz="1800" dirty="0">
                <a:solidFill>
                  <a:srgbClr val="EE2B0A"/>
                </a:solidFill>
                <a:latin typeface="微软雅黑" panose="020B0503020204020204" pitchFamily="34" charset="-122"/>
                <a:ea typeface="微软雅黑" panose="020B0503020204020204" pitchFamily="34" charset="-122"/>
                <a:cs typeface="Times New Roman" panose="02020603050405020304"/>
              </a:rPr>
              <a:t>90% </a:t>
            </a:r>
            <a:r>
              <a:rPr sz="1800" dirty="0">
                <a:solidFill>
                  <a:srgbClr val="EE2B0A"/>
                </a:solidFill>
                <a:latin typeface="微软雅黑" panose="020B0503020204020204" pitchFamily="34" charset="-122"/>
                <a:ea typeface="微软雅黑" panose="020B0503020204020204" pitchFamily="34" charset="-122"/>
                <a:cs typeface="宋体" panose="02010600030101010101" pitchFamily="2" charset="-122"/>
              </a:rPr>
              <a:t>作为阈值</a:t>
            </a:r>
            <a:endParaRPr sz="18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Matlab</a:t>
            </a:r>
            <a:r>
              <a:rPr lang="zh-CN" altLang="en-US" dirty="0"/>
              <a:t>实例</a:t>
            </a:r>
          </a:p>
        </p:txBody>
      </p:sp>
      <p:sp>
        <p:nvSpPr>
          <p:cNvPr id="9" name="object 10"/>
          <p:cNvSpPr txBox="1"/>
          <p:nvPr/>
        </p:nvSpPr>
        <p:spPr>
          <a:xfrm>
            <a:off x="378691" y="990239"/>
            <a:ext cx="10435083" cy="5270674"/>
          </a:xfrm>
          <a:prstGeom prst="rect">
            <a:avLst/>
          </a:prstGeom>
        </p:spPr>
        <p:txBody>
          <a:bodyPr vert="horz"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rgbClr val="C00000"/>
                </a:solidFill>
                <a:effectLst/>
                <a:latin typeface="Arial" panose="020B0604020202020204" pitchFamily="34" charset="0"/>
              </a:rPr>
              <a:t>g = abs(imfilter(tofloat(f), w)) &gt;= 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4000" b="0" i="0" u="none" strike="noStrike" cap="none" normalizeH="0" baseline="0" dirty="0">
              <a:ln>
                <a:noFill/>
              </a:ln>
              <a:solidFill>
                <a:srgbClr val="4D4D4D"/>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2400" dirty="0">
                <a:latin typeface="微软雅黑" panose="020B0503020204020204" pitchFamily="34" charset="-122"/>
                <a:ea typeface="微软雅黑" panose="020B0503020204020204" pitchFamily="34" charset="-122"/>
                <a:cs typeface="Times New Roman" panose="02020603050405020304"/>
              </a:rPr>
              <a:t>其中，f 是输入图像，w 是适合点检测的模板，g 是包含检测点的图像。</a:t>
            </a:r>
          </a:p>
          <a:p>
            <a:pPr marL="469900" indent="-457200">
              <a:lnSpc>
                <a:spcPct val="100000"/>
              </a:lnSpc>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cs typeface="Times New Roman" panose="02020603050405020304"/>
            </a:endParaRPr>
          </a:p>
          <a:p>
            <a:pPr>
              <a:lnSpc>
                <a:spcPct val="100000"/>
              </a:lnSpc>
              <a:spcBef>
                <a:spcPts val="10"/>
              </a:spcBef>
            </a:pPr>
            <a:endParaRPr lang="en-US" altLang="zh-CN" sz="2400" dirty="0">
              <a:latin typeface="微软雅黑" panose="020B0503020204020204" pitchFamily="34" charset="-122"/>
              <a:ea typeface="微软雅黑" panose="020B0503020204020204" pitchFamily="34" charset="-122"/>
              <a:cs typeface="Times New Roman" panose="02020603050405020304"/>
            </a:endParaRPr>
          </a:p>
          <a:p>
            <a:pPr>
              <a:lnSpc>
                <a:spcPct val="100000"/>
              </a:lnSpc>
              <a:spcBef>
                <a:spcPts val="10"/>
              </a:spcBef>
            </a:pPr>
            <a:r>
              <a:rPr lang="en-US" altLang="zh-CN" sz="2400" dirty="0">
                <a:latin typeface="微软雅黑" panose="020B0503020204020204" pitchFamily="34" charset="-122"/>
                <a:ea typeface="微软雅黑" panose="020B0503020204020204" pitchFamily="34" charset="-122"/>
                <a:cs typeface="Times New Roman" panose="02020603050405020304"/>
              </a:rPr>
              <a:t>f = </a:t>
            </a:r>
            <a:r>
              <a:rPr lang="en-US" altLang="zh-CN" sz="2400" dirty="0" err="1">
                <a:latin typeface="微软雅黑" panose="020B0503020204020204" pitchFamily="34" charset="-122"/>
                <a:ea typeface="微软雅黑" panose="020B0503020204020204" pitchFamily="34" charset="-122"/>
                <a:cs typeface="Times New Roman" panose="02020603050405020304"/>
              </a:rPr>
              <a:t>imread</a:t>
            </a:r>
            <a:r>
              <a:rPr lang="en-US" altLang="zh-CN" sz="2400" dirty="0">
                <a:latin typeface="微软雅黑" panose="020B0503020204020204" pitchFamily="34" charset="-122"/>
                <a:ea typeface="微软雅黑" panose="020B0503020204020204" pitchFamily="34" charset="-122"/>
                <a:cs typeface="Times New Roman" panose="02020603050405020304"/>
              </a:rPr>
              <a:t>(‘</a:t>
            </a:r>
            <a:r>
              <a:rPr lang="en-US" altLang="zh-CN" sz="2400" dirty="0" err="1">
                <a:latin typeface="微软雅黑" panose="020B0503020204020204" pitchFamily="34" charset="-122"/>
                <a:ea typeface="微软雅黑" panose="020B0503020204020204" pitchFamily="34" charset="-122"/>
                <a:cs typeface="Times New Roman" panose="02020603050405020304"/>
              </a:rPr>
              <a:t>xxx.tif</a:t>
            </a:r>
            <a:r>
              <a:rPr lang="en-US" altLang="zh-CN" sz="2400" dirty="0">
                <a:latin typeface="微软雅黑" panose="020B0503020204020204" pitchFamily="34" charset="-122"/>
                <a:ea typeface="微软雅黑" panose="020B0503020204020204" pitchFamily="34" charset="-122"/>
                <a:cs typeface="Times New Roman" panose="02020603050405020304"/>
              </a:rPr>
              <a:t>');</a:t>
            </a:r>
          </a:p>
          <a:p>
            <a:pPr>
              <a:lnSpc>
                <a:spcPct val="100000"/>
              </a:lnSpc>
              <a:spcBef>
                <a:spcPts val="10"/>
              </a:spcBef>
            </a:pPr>
            <a:r>
              <a:rPr lang="en-US" altLang="zh-CN" sz="2400" dirty="0">
                <a:latin typeface="微软雅黑" panose="020B0503020204020204" pitchFamily="34" charset="-122"/>
                <a:ea typeface="微软雅黑" panose="020B0503020204020204" pitchFamily="34" charset="-122"/>
                <a:cs typeface="Times New Roman" panose="02020603050405020304"/>
              </a:rPr>
              <a:t>w = [-1 -1 -1;-1 8 -1;-1 -1 -1]; % </a:t>
            </a:r>
            <a:r>
              <a:rPr lang="zh-CN" altLang="en-US" sz="2400" dirty="0">
                <a:latin typeface="微软雅黑" panose="020B0503020204020204" pitchFamily="34" charset="-122"/>
                <a:ea typeface="微软雅黑" panose="020B0503020204020204" pitchFamily="34" charset="-122"/>
                <a:cs typeface="Times New Roman" panose="02020603050405020304"/>
              </a:rPr>
              <a:t>点检测掩模</a:t>
            </a:r>
          </a:p>
          <a:p>
            <a:pPr>
              <a:lnSpc>
                <a:spcPct val="100000"/>
              </a:lnSpc>
              <a:spcBef>
                <a:spcPts val="10"/>
              </a:spcBef>
            </a:pP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a:rPr>
              <a:t>g = abs(</a:t>
            </a:r>
            <a:r>
              <a:rPr lang="en-US" altLang="zh-CN" sz="2400" dirty="0" err="1">
                <a:solidFill>
                  <a:srgbClr val="C00000"/>
                </a:solidFill>
                <a:latin typeface="微软雅黑" panose="020B0503020204020204" pitchFamily="34" charset="-122"/>
                <a:ea typeface="微软雅黑" panose="020B0503020204020204" pitchFamily="34" charset="-122"/>
                <a:cs typeface="Times New Roman" panose="02020603050405020304"/>
              </a:rPr>
              <a:t>imfilter</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a:rPr>
              <a:t>(double(f),w));</a:t>
            </a:r>
          </a:p>
          <a:p>
            <a:pPr>
              <a:lnSpc>
                <a:spcPct val="100000"/>
              </a:lnSpc>
              <a:spcBef>
                <a:spcPts val="10"/>
              </a:spcBef>
            </a:pP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a:rPr>
              <a:t>T = max(g(:));</a:t>
            </a:r>
          </a:p>
          <a:p>
            <a:pPr>
              <a:lnSpc>
                <a:spcPct val="100000"/>
              </a:lnSpc>
              <a:spcBef>
                <a:spcPts val="10"/>
              </a:spcBef>
            </a:pP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a:rPr>
              <a:t>g = g&gt;=T;</a:t>
            </a:r>
          </a:p>
          <a:p>
            <a:pPr>
              <a:lnSpc>
                <a:spcPct val="100000"/>
              </a:lnSpc>
              <a:spcBef>
                <a:spcPts val="10"/>
              </a:spcBef>
            </a:pPr>
            <a:r>
              <a:rPr lang="en-US" altLang="zh-CN" sz="2400" dirty="0">
                <a:latin typeface="微软雅黑" panose="020B0503020204020204" pitchFamily="34" charset="-122"/>
                <a:ea typeface="微软雅黑" panose="020B0503020204020204" pitchFamily="34" charset="-122"/>
                <a:cs typeface="Times New Roman" panose="02020603050405020304"/>
              </a:rPr>
              <a:t>subplot(1,2,1);</a:t>
            </a:r>
            <a:r>
              <a:rPr lang="en-US" altLang="zh-CN" sz="2400" dirty="0" err="1">
                <a:latin typeface="微软雅黑" panose="020B0503020204020204" pitchFamily="34" charset="-122"/>
                <a:ea typeface="微软雅黑" panose="020B0503020204020204" pitchFamily="34" charset="-122"/>
                <a:cs typeface="Times New Roman" panose="02020603050405020304"/>
              </a:rPr>
              <a:t>imshow</a:t>
            </a:r>
            <a:r>
              <a:rPr lang="en-US" altLang="zh-CN" sz="2400" dirty="0">
                <a:latin typeface="微软雅黑" panose="020B0503020204020204" pitchFamily="34" charset="-122"/>
                <a:ea typeface="微软雅黑" panose="020B0503020204020204" pitchFamily="34" charset="-122"/>
                <a:cs typeface="Times New Roman" panose="02020603050405020304"/>
              </a:rPr>
              <a:t>(f);title('(a)</a:t>
            </a:r>
            <a:r>
              <a:rPr lang="zh-CN" altLang="en-US" sz="2400" dirty="0">
                <a:latin typeface="微软雅黑" panose="020B0503020204020204" pitchFamily="34" charset="-122"/>
                <a:ea typeface="微软雅黑" panose="020B0503020204020204" pitchFamily="34" charset="-122"/>
                <a:cs typeface="Times New Roman" panose="02020603050405020304"/>
              </a:rPr>
              <a:t>原图像</a:t>
            </a:r>
            <a:r>
              <a:rPr lang="en-US" altLang="zh-CN" sz="2400" dirty="0">
                <a:latin typeface="微软雅黑" panose="020B0503020204020204" pitchFamily="34" charset="-122"/>
                <a:ea typeface="微软雅黑" panose="020B0503020204020204" pitchFamily="34" charset="-122"/>
                <a:cs typeface="Times New Roman" panose="02020603050405020304"/>
              </a:rPr>
              <a:t>');</a:t>
            </a:r>
          </a:p>
          <a:p>
            <a:pPr>
              <a:lnSpc>
                <a:spcPct val="100000"/>
              </a:lnSpc>
              <a:spcBef>
                <a:spcPts val="10"/>
              </a:spcBef>
            </a:pPr>
            <a:r>
              <a:rPr lang="en-US" altLang="zh-CN" sz="2400" dirty="0">
                <a:latin typeface="微软雅黑" panose="020B0503020204020204" pitchFamily="34" charset="-122"/>
                <a:ea typeface="微软雅黑" panose="020B0503020204020204" pitchFamily="34" charset="-122"/>
                <a:cs typeface="Times New Roman" panose="02020603050405020304"/>
              </a:rPr>
              <a:t>subplot(1,2,2);</a:t>
            </a:r>
            <a:r>
              <a:rPr lang="en-US" altLang="zh-CN" sz="2400" dirty="0" err="1">
                <a:latin typeface="微软雅黑" panose="020B0503020204020204" pitchFamily="34" charset="-122"/>
                <a:ea typeface="微软雅黑" panose="020B0503020204020204" pitchFamily="34" charset="-122"/>
                <a:cs typeface="Times New Roman" panose="02020603050405020304"/>
              </a:rPr>
              <a:t>imshow</a:t>
            </a:r>
            <a:r>
              <a:rPr lang="en-US" altLang="zh-CN" sz="2400" dirty="0">
                <a:latin typeface="微软雅黑" panose="020B0503020204020204" pitchFamily="34" charset="-122"/>
                <a:ea typeface="微软雅黑" panose="020B0503020204020204" pitchFamily="34" charset="-122"/>
                <a:cs typeface="Times New Roman" panose="02020603050405020304"/>
              </a:rPr>
              <a:t>(g);title('(b)</a:t>
            </a:r>
            <a:r>
              <a:rPr lang="zh-CN" altLang="en-US" sz="2400" dirty="0">
                <a:latin typeface="微软雅黑" panose="020B0503020204020204" pitchFamily="34" charset="-122"/>
                <a:ea typeface="微软雅黑" panose="020B0503020204020204" pitchFamily="34" charset="-122"/>
                <a:cs typeface="Times New Roman" panose="02020603050405020304"/>
              </a:rPr>
              <a:t>点检测</a:t>
            </a:r>
            <a:r>
              <a:rPr lang="en-US" altLang="zh-CN" sz="2400" dirty="0">
                <a:latin typeface="微软雅黑" panose="020B0503020204020204" pitchFamily="34" charset="-122"/>
                <a:ea typeface="微软雅黑" panose="020B0503020204020204" pitchFamily="34" charset="-122"/>
                <a:cs typeface="Times New Roman" panose="02020603050405020304"/>
              </a:rPr>
              <a:t>');</a:t>
            </a:r>
          </a:p>
          <a:p>
            <a:pPr>
              <a:lnSpc>
                <a:spcPct val="100000"/>
              </a:lnSpc>
              <a:spcBef>
                <a:spcPts val="10"/>
              </a:spcBef>
            </a:pPr>
            <a:endParaRPr lang="zh-CN" altLang="en-US" sz="3050" dirty="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线检测</a:t>
            </a:r>
          </a:p>
        </p:txBody>
      </p:sp>
      <p:sp>
        <p:nvSpPr>
          <p:cNvPr id="3" name="内容占位符 2"/>
          <p:cNvSpPr>
            <a:spLocks noGrp="1"/>
          </p:cNvSpPr>
          <p:nvPr>
            <p:ph idx="4294967295"/>
          </p:nvPr>
        </p:nvSpPr>
        <p:spPr>
          <a:xfrm>
            <a:off x="594065" y="923567"/>
            <a:ext cx="11003870" cy="3946525"/>
          </a:xfrm>
        </p:spPr>
        <p:txBody>
          <a:bodyPr>
            <a:normAutofit/>
          </a:bodyPr>
          <a:lstStyle/>
          <a:p>
            <a:pPr>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通过比较典型模板的计算值，确定一个点是否在某个方向的线上。</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n"/>
              <a:defRPr/>
            </a:pPr>
            <a:r>
              <a:rPr lang="en-US" altLang="zh-CN"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4</a:t>
            </a:r>
            <a:r>
              <a:rPr lang="zh-CN" altLang="en-US"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个线检测模板：</a:t>
            </a:r>
            <a:r>
              <a:rPr lang="zh-CN" altLang="en-US" dirty="0">
                <a:latin typeface="微软雅黑" panose="020B0503020204020204" pitchFamily="34" charset="-122"/>
                <a:ea typeface="微软雅黑" panose="020B0503020204020204" pitchFamily="34" charset="-122"/>
              </a:rPr>
              <a:t>每个模板的系数之和为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，表明恒定灰度区域中的响应为</a:t>
            </a:r>
            <a:r>
              <a:rPr lang="en-US" altLang="zh-CN" dirty="0">
                <a:latin typeface="微软雅黑" panose="020B0503020204020204" pitchFamily="34" charset="-122"/>
                <a:ea typeface="微软雅黑" panose="020B0503020204020204" pitchFamily="34" charset="-122"/>
              </a:rPr>
              <a:t>0</a:t>
            </a:r>
            <a:endParaRPr lang="en-US" altLang="zh-CN" b="1" spc="-5" dirty="0">
              <a:solidFill>
                <a:srgbClr val="FF0000"/>
              </a:solidFill>
              <a:latin typeface="微软雅黑" panose="020B0503020204020204" pitchFamily="34" charset="-122"/>
              <a:ea typeface="微软雅黑" panose="020B0503020204020204" pitchFamily="34" charset="-122"/>
              <a:cs typeface="新宋体" panose="02010609030101010101" charset="-122"/>
            </a:endParaRPr>
          </a:p>
          <a:p>
            <a:pPr marL="1155700" lvl="2" indent="-457200">
              <a:lnSpc>
                <a:spcPct val="100000"/>
              </a:lnSpc>
              <a:buFont typeface="Wingdings" panose="05000000000000000000" pitchFamily="2" charset="2"/>
              <a:buChar char="p"/>
              <a:tabLst>
                <a:tab pos="3905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第一个模板对水平线有最大响应</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1155700" lvl="2" indent="-457200">
              <a:lnSpc>
                <a:spcPct val="100000"/>
              </a:lnSpc>
              <a:spcBef>
                <a:spcPts val="1685"/>
              </a:spcBef>
              <a:buFont typeface="Wingdings" panose="05000000000000000000" pitchFamily="2" charset="2"/>
              <a:buChar char="p"/>
              <a:tabLst>
                <a:tab pos="3905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第二个模板对</a:t>
            </a:r>
            <a:r>
              <a:rPr lang="en-US" altLang="zh-CN" sz="2400" spc="-5" dirty="0">
                <a:latin typeface="微软雅黑" panose="020B0503020204020204" pitchFamily="34" charset="-122"/>
                <a:ea typeface="微软雅黑" panose="020B0503020204020204" pitchFamily="34" charset="-122"/>
                <a:cs typeface="新宋体" panose="02010609030101010101" charset="-122"/>
              </a:rPr>
              <a:t>45</a:t>
            </a:r>
            <a:r>
              <a:rPr lang="en-US" altLang="zh-CN" sz="2400" spc="-7" baseline="23000" dirty="0">
                <a:latin typeface="微软雅黑" panose="020B0503020204020204" pitchFamily="34" charset="-122"/>
                <a:ea typeface="微软雅黑" panose="020B0503020204020204" pitchFamily="34" charset="-122"/>
                <a:cs typeface="新宋体" panose="02010609030101010101" charset="-122"/>
              </a:rPr>
              <a:t>o</a:t>
            </a:r>
            <a:r>
              <a:rPr lang="zh-CN" altLang="en-US" sz="2400" spc="-5" dirty="0">
                <a:latin typeface="微软雅黑" panose="020B0503020204020204" pitchFamily="34" charset="-122"/>
                <a:ea typeface="微软雅黑" panose="020B0503020204020204" pitchFamily="34" charset="-122"/>
                <a:cs typeface="新宋体" panose="02010609030101010101" charset="-122"/>
              </a:rPr>
              <a:t>方向线有最大响应</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1155700" lvl="2" indent="-457200">
              <a:lnSpc>
                <a:spcPct val="100000"/>
              </a:lnSpc>
              <a:spcBef>
                <a:spcPts val="1690"/>
              </a:spcBef>
              <a:buFont typeface="Wingdings" panose="05000000000000000000" pitchFamily="2" charset="2"/>
              <a:buChar char="p"/>
              <a:tabLst>
                <a:tab pos="3905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第三个模板对垂直线有最大响应</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1155700" lvl="2" indent="-457200">
              <a:lnSpc>
                <a:spcPct val="100000"/>
              </a:lnSpc>
              <a:spcBef>
                <a:spcPts val="1690"/>
              </a:spcBef>
              <a:buFont typeface="Wingdings" panose="05000000000000000000" pitchFamily="2" charset="2"/>
              <a:buChar char="p"/>
              <a:tabLst>
                <a:tab pos="3905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第四个模板对</a:t>
            </a:r>
            <a:r>
              <a:rPr lang="en-US" altLang="zh-CN" sz="2400" spc="-5" dirty="0">
                <a:latin typeface="微软雅黑" panose="020B0503020204020204" pitchFamily="34" charset="-122"/>
                <a:ea typeface="微软雅黑" panose="020B0503020204020204" pitchFamily="34" charset="-122"/>
                <a:cs typeface="新宋体" panose="02010609030101010101" charset="-122"/>
              </a:rPr>
              <a:t>-4</a:t>
            </a:r>
            <a:r>
              <a:rPr lang="en-US" altLang="zh-CN" sz="2400" dirty="0">
                <a:latin typeface="微软雅黑" panose="020B0503020204020204" pitchFamily="34" charset="-122"/>
                <a:ea typeface="微软雅黑" panose="020B0503020204020204" pitchFamily="34" charset="-122"/>
                <a:cs typeface="新宋体" panose="02010609030101010101" charset="-122"/>
              </a:rPr>
              <a:t>5</a:t>
            </a:r>
            <a:r>
              <a:rPr lang="en-US" altLang="zh-CN" sz="2400" spc="-7" baseline="23000" dirty="0">
                <a:latin typeface="微软雅黑" panose="020B0503020204020204" pitchFamily="34" charset="-122"/>
                <a:ea typeface="微软雅黑" panose="020B0503020204020204" pitchFamily="34" charset="-122"/>
                <a:cs typeface="新宋体" panose="02010609030101010101" charset="-122"/>
              </a:rPr>
              <a:t>o</a:t>
            </a:r>
            <a:r>
              <a:rPr lang="zh-CN" altLang="en-US" sz="2400" spc="-5" dirty="0">
                <a:latin typeface="微软雅黑" panose="020B0503020204020204" pitchFamily="34" charset="-122"/>
                <a:ea typeface="微软雅黑" panose="020B0503020204020204" pitchFamily="34" charset="-122"/>
                <a:cs typeface="新宋体" panose="02010609030101010101" charset="-122"/>
              </a:rPr>
              <a:t>方向线有最大响应</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a:buFont typeface="Wingdings" panose="05000000000000000000" pitchFamily="2" charset="2"/>
              <a:buNone/>
              <a:defRPr/>
            </a:pPr>
            <a:endParaRPr lang="zh-CN" altLang="en-US" dirty="0">
              <a:latin typeface="微软雅黑" panose="020B0503020204020204" pitchFamily="34" charset="-122"/>
              <a:ea typeface="微软雅黑" panose="020B0503020204020204" pitchFamily="34" charset="-122"/>
            </a:endParaRPr>
          </a:p>
        </p:txBody>
      </p:sp>
      <p:grpSp>
        <p:nvGrpSpPr>
          <p:cNvPr id="4" name="Group 4"/>
          <p:cNvGrpSpPr/>
          <p:nvPr/>
        </p:nvGrpSpPr>
        <p:grpSpPr bwMode="auto">
          <a:xfrm>
            <a:off x="1639509" y="4470400"/>
            <a:ext cx="2050143" cy="2381250"/>
            <a:chOff x="576" y="2544"/>
            <a:chExt cx="1152" cy="1500"/>
          </a:xfrm>
        </p:grpSpPr>
        <p:grpSp>
          <p:nvGrpSpPr>
            <p:cNvPr id="5" name="Group 5"/>
            <p:cNvGrpSpPr/>
            <p:nvPr/>
          </p:nvGrpSpPr>
          <p:grpSpPr bwMode="auto">
            <a:xfrm>
              <a:off x="576" y="2544"/>
              <a:ext cx="1152" cy="1152"/>
              <a:chOff x="576" y="2544"/>
              <a:chExt cx="1152" cy="1152"/>
            </a:xfrm>
          </p:grpSpPr>
          <p:sp>
            <p:nvSpPr>
              <p:cNvPr id="7" name="Rectangle 6"/>
              <p:cNvSpPr>
                <a:spLocks noChangeArrowheads="1"/>
              </p:cNvSpPr>
              <p:nvPr/>
            </p:nvSpPr>
            <p:spPr bwMode="auto">
              <a:xfrm>
                <a:off x="576"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8" name="Rectangle 7"/>
              <p:cNvSpPr>
                <a:spLocks noChangeArrowheads="1"/>
              </p:cNvSpPr>
              <p:nvPr/>
            </p:nvSpPr>
            <p:spPr bwMode="auto">
              <a:xfrm>
                <a:off x="960"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9" name="Rectangle 8"/>
              <p:cNvSpPr>
                <a:spLocks noChangeArrowheads="1"/>
              </p:cNvSpPr>
              <p:nvPr/>
            </p:nvSpPr>
            <p:spPr bwMode="auto">
              <a:xfrm>
                <a:off x="1344"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p>
            </p:txBody>
          </p:sp>
          <p:sp>
            <p:nvSpPr>
              <p:cNvPr id="10" name="Rectangle 9"/>
              <p:cNvSpPr>
                <a:spLocks noChangeArrowheads="1"/>
              </p:cNvSpPr>
              <p:nvPr/>
            </p:nvSpPr>
            <p:spPr bwMode="auto">
              <a:xfrm>
                <a:off x="576" y="2928"/>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11" name="Rectangle 10"/>
              <p:cNvSpPr>
                <a:spLocks noChangeArrowheads="1"/>
              </p:cNvSpPr>
              <p:nvPr/>
            </p:nvSpPr>
            <p:spPr bwMode="auto">
              <a:xfrm>
                <a:off x="960" y="2928"/>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12" name="Rectangle 11"/>
              <p:cNvSpPr>
                <a:spLocks noChangeArrowheads="1"/>
              </p:cNvSpPr>
              <p:nvPr/>
            </p:nvSpPr>
            <p:spPr bwMode="auto">
              <a:xfrm>
                <a:off x="1344" y="2928"/>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13" name="Rectangle 12"/>
              <p:cNvSpPr>
                <a:spLocks noChangeArrowheads="1"/>
              </p:cNvSpPr>
              <p:nvPr/>
            </p:nvSpPr>
            <p:spPr bwMode="auto">
              <a:xfrm>
                <a:off x="576"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14" name="Rectangle 13"/>
              <p:cNvSpPr>
                <a:spLocks noChangeArrowheads="1"/>
              </p:cNvSpPr>
              <p:nvPr/>
            </p:nvSpPr>
            <p:spPr bwMode="auto">
              <a:xfrm>
                <a:off x="960"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15" name="Rectangle 14"/>
              <p:cNvSpPr>
                <a:spLocks noChangeArrowheads="1"/>
              </p:cNvSpPr>
              <p:nvPr/>
            </p:nvSpPr>
            <p:spPr bwMode="auto">
              <a:xfrm>
                <a:off x="1344"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grpSp>
        <p:sp>
          <p:nvSpPr>
            <p:cNvPr id="6" name="Text Box 15"/>
            <p:cNvSpPr txBox="1">
              <a:spLocks noChangeArrowheads="1"/>
            </p:cNvSpPr>
            <p:nvPr/>
          </p:nvSpPr>
          <p:spPr bwMode="auto">
            <a:xfrm>
              <a:off x="828" y="3792"/>
              <a:ext cx="6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dirty="0">
                  <a:latin typeface="微软雅黑" panose="020B0503020204020204" pitchFamily="34" charset="-122"/>
                  <a:ea typeface="微软雅黑" panose="020B0503020204020204" pitchFamily="34" charset="-122"/>
                </a:rPr>
                <a:t>R1 </a:t>
              </a:r>
              <a:r>
                <a:rPr lang="zh-CN" altLang="en-US" sz="2000" dirty="0">
                  <a:latin typeface="微软雅黑" panose="020B0503020204020204" pitchFamily="34" charset="-122"/>
                  <a:ea typeface="微软雅黑" panose="020B0503020204020204" pitchFamily="34" charset="-122"/>
                </a:rPr>
                <a:t>水平</a:t>
              </a:r>
              <a:endParaRPr lang="en-US" altLang="zh-CN" sz="2000" dirty="0">
                <a:latin typeface="微软雅黑" panose="020B0503020204020204" pitchFamily="34" charset="-122"/>
                <a:ea typeface="微软雅黑" panose="020B0503020204020204" pitchFamily="34" charset="-122"/>
              </a:endParaRPr>
            </a:p>
          </p:txBody>
        </p:sp>
      </p:grpSp>
      <p:grpSp>
        <p:nvGrpSpPr>
          <p:cNvPr id="16" name="Group 16"/>
          <p:cNvGrpSpPr/>
          <p:nvPr/>
        </p:nvGrpSpPr>
        <p:grpSpPr bwMode="auto">
          <a:xfrm>
            <a:off x="3924564" y="4476750"/>
            <a:ext cx="2050143" cy="2374900"/>
            <a:chOff x="1872" y="2544"/>
            <a:chExt cx="1152" cy="1496"/>
          </a:xfrm>
        </p:grpSpPr>
        <p:grpSp>
          <p:nvGrpSpPr>
            <p:cNvPr id="17" name="Group 17"/>
            <p:cNvGrpSpPr/>
            <p:nvPr/>
          </p:nvGrpSpPr>
          <p:grpSpPr bwMode="auto">
            <a:xfrm>
              <a:off x="1872" y="2544"/>
              <a:ext cx="1152" cy="1152"/>
              <a:chOff x="1872" y="2544"/>
              <a:chExt cx="1152" cy="1152"/>
            </a:xfrm>
          </p:grpSpPr>
          <p:sp>
            <p:nvSpPr>
              <p:cNvPr id="19" name="Rectangle 18"/>
              <p:cNvSpPr>
                <a:spLocks noChangeArrowheads="1"/>
              </p:cNvSpPr>
              <p:nvPr/>
            </p:nvSpPr>
            <p:spPr bwMode="auto">
              <a:xfrm>
                <a:off x="1872"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20" name="Rectangle 19"/>
              <p:cNvSpPr>
                <a:spLocks noChangeArrowheads="1"/>
              </p:cNvSpPr>
              <p:nvPr/>
            </p:nvSpPr>
            <p:spPr bwMode="auto">
              <a:xfrm>
                <a:off x="2256"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21" name="Rectangle 20"/>
              <p:cNvSpPr>
                <a:spLocks noChangeArrowheads="1"/>
              </p:cNvSpPr>
              <p:nvPr/>
            </p:nvSpPr>
            <p:spPr bwMode="auto">
              <a:xfrm>
                <a:off x="2640" y="2544"/>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22" name="Rectangle 21"/>
              <p:cNvSpPr>
                <a:spLocks noChangeArrowheads="1"/>
              </p:cNvSpPr>
              <p:nvPr/>
            </p:nvSpPr>
            <p:spPr bwMode="auto">
              <a:xfrm>
                <a:off x="1872" y="29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23" name="Rectangle 22"/>
              <p:cNvSpPr>
                <a:spLocks noChangeArrowheads="1"/>
              </p:cNvSpPr>
              <p:nvPr/>
            </p:nvSpPr>
            <p:spPr bwMode="auto">
              <a:xfrm>
                <a:off x="2256" y="2928"/>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24" name="Rectangle 23"/>
              <p:cNvSpPr>
                <a:spLocks noChangeArrowheads="1"/>
              </p:cNvSpPr>
              <p:nvPr/>
            </p:nvSpPr>
            <p:spPr bwMode="auto">
              <a:xfrm>
                <a:off x="2640" y="29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25" name="Rectangle 24"/>
              <p:cNvSpPr>
                <a:spLocks noChangeArrowheads="1"/>
              </p:cNvSpPr>
              <p:nvPr/>
            </p:nvSpPr>
            <p:spPr bwMode="auto">
              <a:xfrm>
                <a:off x="1872" y="33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26" name="Rectangle 25"/>
              <p:cNvSpPr>
                <a:spLocks noChangeArrowheads="1"/>
              </p:cNvSpPr>
              <p:nvPr/>
            </p:nvSpPr>
            <p:spPr bwMode="auto">
              <a:xfrm>
                <a:off x="2256"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27" name="Rectangle 26"/>
              <p:cNvSpPr>
                <a:spLocks noChangeArrowheads="1"/>
              </p:cNvSpPr>
              <p:nvPr/>
            </p:nvSpPr>
            <p:spPr bwMode="auto">
              <a:xfrm>
                <a:off x="2640"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grpSp>
        <p:sp>
          <p:nvSpPr>
            <p:cNvPr id="18" name="Text Box 27"/>
            <p:cNvSpPr txBox="1">
              <a:spLocks noChangeArrowheads="1"/>
            </p:cNvSpPr>
            <p:nvPr/>
          </p:nvSpPr>
          <p:spPr bwMode="auto">
            <a:xfrm>
              <a:off x="2176" y="3788"/>
              <a:ext cx="7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dirty="0">
                  <a:latin typeface="微软雅黑" panose="020B0503020204020204" pitchFamily="34" charset="-122"/>
                  <a:ea typeface="微软雅黑" panose="020B0503020204020204" pitchFamily="34" charset="-122"/>
                </a:rPr>
                <a:t>R2 -45°</a:t>
              </a:r>
            </a:p>
          </p:txBody>
        </p:sp>
      </p:grpSp>
      <p:grpSp>
        <p:nvGrpSpPr>
          <p:cNvPr id="28" name="Group 28"/>
          <p:cNvGrpSpPr/>
          <p:nvPr/>
        </p:nvGrpSpPr>
        <p:grpSpPr bwMode="auto">
          <a:xfrm>
            <a:off x="6096000" y="4476750"/>
            <a:ext cx="2050143" cy="2381250"/>
            <a:chOff x="3168" y="2544"/>
            <a:chExt cx="1152" cy="1500"/>
          </a:xfrm>
        </p:grpSpPr>
        <p:grpSp>
          <p:nvGrpSpPr>
            <p:cNvPr id="29" name="Group 29"/>
            <p:cNvGrpSpPr/>
            <p:nvPr/>
          </p:nvGrpSpPr>
          <p:grpSpPr bwMode="auto">
            <a:xfrm>
              <a:off x="3168" y="2544"/>
              <a:ext cx="1152" cy="1152"/>
              <a:chOff x="3168" y="2544"/>
              <a:chExt cx="1152" cy="1152"/>
            </a:xfrm>
          </p:grpSpPr>
          <p:sp>
            <p:nvSpPr>
              <p:cNvPr id="31" name="Rectangle 30"/>
              <p:cNvSpPr>
                <a:spLocks noChangeArrowheads="1"/>
              </p:cNvSpPr>
              <p:nvPr/>
            </p:nvSpPr>
            <p:spPr bwMode="auto">
              <a:xfrm>
                <a:off x="3168"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32" name="Rectangle 31"/>
              <p:cNvSpPr>
                <a:spLocks noChangeArrowheads="1"/>
              </p:cNvSpPr>
              <p:nvPr/>
            </p:nvSpPr>
            <p:spPr bwMode="auto">
              <a:xfrm>
                <a:off x="3552" y="2544"/>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33" name="Rectangle 32"/>
              <p:cNvSpPr>
                <a:spLocks noChangeArrowheads="1"/>
              </p:cNvSpPr>
              <p:nvPr/>
            </p:nvSpPr>
            <p:spPr bwMode="auto">
              <a:xfrm>
                <a:off x="3936"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34" name="Rectangle 33"/>
              <p:cNvSpPr>
                <a:spLocks noChangeArrowheads="1"/>
              </p:cNvSpPr>
              <p:nvPr/>
            </p:nvSpPr>
            <p:spPr bwMode="auto">
              <a:xfrm>
                <a:off x="3168" y="29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35" name="Rectangle 34"/>
              <p:cNvSpPr>
                <a:spLocks noChangeArrowheads="1"/>
              </p:cNvSpPr>
              <p:nvPr/>
            </p:nvSpPr>
            <p:spPr bwMode="auto">
              <a:xfrm>
                <a:off x="3552" y="2928"/>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36" name="Rectangle 35"/>
              <p:cNvSpPr>
                <a:spLocks noChangeArrowheads="1"/>
              </p:cNvSpPr>
              <p:nvPr/>
            </p:nvSpPr>
            <p:spPr bwMode="auto">
              <a:xfrm>
                <a:off x="3936" y="29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37" name="Rectangle 36"/>
              <p:cNvSpPr>
                <a:spLocks noChangeArrowheads="1"/>
              </p:cNvSpPr>
              <p:nvPr/>
            </p:nvSpPr>
            <p:spPr bwMode="auto">
              <a:xfrm>
                <a:off x="3168"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38" name="Rectangle 37"/>
              <p:cNvSpPr>
                <a:spLocks noChangeArrowheads="1"/>
              </p:cNvSpPr>
              <p:nvPr/>
            </p:nvSpPr>
            <p:spPr bwMode="auto">
              <a:xfrm>
                <a:off x="3552" y="33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39" name="Rectangle 38"/>
              <p:cNvSpPr>
                <a:spLocks noChangeArrowheads="1"/>
              </p:cNvSpPr>
              <p:nvPr/>
            </p:nvSpPr>
            <p:spPr bwMode="auto">
              <a:xfrm>
                <a:off x="3936"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grpSp>
        <p:sp>
          <p:nvSpPr>
            <p:cNvPr id="30" name="Text Box 39"/>
            <p:cNvSpPr txBox="1">
              <a:spLocks noChangeArrowheads="1"/>
            </p:cNvSpPr>
            <p:nvPr/>
          </p:nvSpPr>
          <p:spPr bwMode="auto">
            <a:xfrm>
              <a:off x="3420" y="3792"/>
              <a:ext cx="6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dirty="0">
                  <a:latin typeface="微软雅黑" panose="020B0503020204020204" pitchFamily="34" charset="-122"/>
                  <a:ea typeface="微软雅黑" panose="020B0503020204020204" pitchFamily="34" charset="-122"/>
                </a:rPr>
                <a:t>R3 </a:t>
              </a:r>
              <a:r>
                <a:rPr lang="zh-CN" altLang="en-US" sz="2000" dirty="0">
                  <a:latin typeface="微软雅黑" panose="020B0503020204020204" pitchFamily="34" charset="-122"/>
                  <a:ea typeface="微软雅黑" panose="020B0503020204020204" pitchFamily="34" charset="-122"/>
                </a:rPr>
                <a:t>垂直</a:t>
              </a:r>
              <a:endParaRPr lang="en-US" altLang="zh-CN" sz="2000" dirty="0">
                <a:latin typeface="微软雅黑" panose="020B0503020204020204" pitchFamily="34" charset="-122"/>
                <a:ea typeface="微软雅黑" panose="020B0503020204020204" pitchFamily="34" charset="-122"/>
              </a:endParaRPr>
            </a:p>
          </p:txBody>
        </p:sp>
      </p:grpSp>
      <p:grpSp>
        <p:nvGrpSpPr>
          <p:cNvPr id="40" name="Group 40"/>
          <p:cNvGrpSpPr/>
          <p:nvPr/>
        </p:nvGrpSpPr>
        <p:grpSpPr bwMode="auto">
          <a:xfrm>
            <a:off x="8381055" y="4498975"/>
            <a:ext cx="2050143" cy="2381250"/>
            <a:chOff x="4464" y="2544"/>
            <a:chExt cx="1152" cy="1500"/>
          </a:xfrm>
        </p:grpSpPr>
        <p:grpSp>
          <p:nvGrpSpPr>
            <p:cNvPr id="41" name="Group 41"/>
            <p:cNvGrpSpPr/>
            <p:nvPr/>
          </p:nvGrpSpPr>
          <p:grpSpPr bwMode="auto">
            <a:xfrm>
              <a:off x="4464" y="2544"/>
              <a:ext cx="1152" cy="1152"/>
              <a:chOff x="4464" y="2544"/>
              <a:chExt cx="1152" cy="1152"/>
            </a:xfrm>
          </p:grpSpPr>
          <p:sp>
            <p:nvSpPr>
              <p:cNvPr id="43" name="Rectangle 42"/>
              <p:cNvSpPr>
                <a:spLocks noChangeArrowheads="1"/>
              </p:cNvSpPr>
              <p:nvPr/>
            </p:nvSpPr>
            <p:spPr bwMode="auto">
              <a:xfrm>
                <a:off x="4464" y="2544"/>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44" name="Rectangle 43"/>
              <p:cNvSpPr>
                <a:spLocks noChangeArrowheads="1"/>
              </p:cNvSpPr>
              <p:nvPr/>
            </p:nvSpPr>
            <p:spPr bwMode="auto">
              <a:xfrm>
                <a:off x="4848"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45" name="Rectangle 44"/>
              <p:cNvSpPr>
                <a:spLocks noChangeArrowheads="1"/>
              </p:cNvSpPr>
              <p:nvPr/>
            </p:nvSpPr>
            <p:spPr bwMode="auto">
              <a:xfrm>
                <a:off x="5232" y="2544"/>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46" name="Rectangle 45"/>
              <p:cNvSpPr>
                <a:spLocks noChangeArrowheads="1"/>
              </p:cNvSpPr>
              <p:nvPr/>
            </p:nvSpPr>
            <p:spPr bwMode="auto">
              <a:xfrm>
                <a:off x="4464" y="29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47" name="Rectangle 46"/>
              <p:cNvSpPr>
                <a:spLocks noChangeArrowheads="1"/>
              </p:cNvSpPr>
              <p:nvPr/>
            </p:nvSpPr>
            <p:spPr bwMode="auto">
              <a:xfrm>
                <a:off x="4848" y="2928"/>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sp>
            <p:nvSpPr>
              <p:cNvPr id="48" name="Rectangle 47"/>
              <p:cNvSpPr>
                <a:spLocks noChangeArrowheads="1"/>
              </p:cNvSpPr>
              <p:nvPr/>
            </p:nvSpPr>
            <p:spPr bwMode="auto">
              <a:xfrm>
                <a:off x="5232" y="29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49" name="Rectangle 48"/>
              <p:cNvSpPr>
                <a:spLocks noChangeArrowheads="1"/>
              </p:cNvSpPr>
              <p:nvPr/>
            </p:nvSpPr>
            <p:spPr bwMode="auto">
              <a:xfrm>
                <a:off x="4464"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50" name="Rectangle 49"/>
              <p:cNvSpPr>
                <a:spLocks noChangeArrowheads="1"/>
              </p:cNvSpPr>
              <p:nvPr/>
            </p:nvSpPr>
            <p:spPr bwMode="auto">
              <a:xfrm>
                <a:off x="4848" y="3312"/>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-1</a:t>
                </a:r>
              </a:p>
            </p:txBody>
          </p:sp>
          <p:sp>
            <p:nvSpPr>
              <p:cNvPr id="51" name="Rectangle 50"/>
              <p:cNvSpPr>
                <a:spLocks noChangeArrowheads="1"/>
              </p:cNvSpPr>
              <p:nvPr/>
            </p:nvSpPr>
            <p:spPr bwMode="auto">
              <a:xfrm>
                <a:off x="5232" y="33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b="1">
                    <a:solidFill>
                      <a:schemeClr val="bg1"/>
                    </a:solidFill>
                    <a:latin typeface="微软雅黑" panose="020B0503020204020204" pitchFamily="34" charset="-122"/>
                    <a:ea typeface="微软雅黑" panose="020B0503020204020204" pitchFamily="34" charset="-122"/>
                  </a:rPr>
                  <a:t>2</a:t>
                </a:r>
              </a:p>
            </p:txBody>
          </p:sp>
        </p:grpSp>
        <p:sp>
          <p:nvSpPr>
            <p:cNvPr id="42" name="Text Box 51"/>
            <p:cNvSpPr txBox="1">
              <a:spLocks noChangeArrowheads="1"/>
            </p:cNvSpPr>
            <p:nvPr/>
          </p:nvSpPr>
          <p:spPr bwMode="auto">
            <a:xfrm>
              <a:off x="4720" y="3792"/>
              <a:ext cx="7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dirty="0">
                  <a:latin typeface="微软雅黑" panose="020B0503020204020204" pitchFamily="34" charset="-122"/>
                  <a:ea typeface="微软雅黑" panose="020B0503020204020204" pitchFamily="34" charset="-122"/>
                </a:rPr>
                <a:t>R4 +45°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线检测</a:t>
            </a:r>
          </a:p>
        </p:txBody>
      </p:sp>
      <p:grpSp>
        <p:nvGrpSpPr>
          <p:cNvPr id="52" name="Group 3"/>
          <p:cNvGrpSpPr/>
          <p:nvPr/>
        </p:nvGrpSpPr>
        <p:grpSpPr bwMode="auto">
          <a:xfrm>
            <a:off x="5978483" y="1720574"/>
            <a:ext cx="5486400" cy="1828800"/>
            <a:chOff x="1296" y="1728"/>
            <a:chExt cx="3456" cy="1152"/>
          </a:xfrm>
        </p:grpSpPr>
        <p:sp>
          <p:nvSpPr>
            <p:cNvPr id="53" name="Rectangle 4"/>
            <p:cNvSpPr>
              <a:spLocks noChangeArrowheads="1"/>
            </p:cNvSpPr>
            <p:nvPr/>
          </p:nvSpPr>
          <p:spPr bwMode="auto">
            <a:xfrm>
              <a:off x="1296"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54" name="Rectangle 5"/>
            <p:cNvSpPr>
              <a:spLocks noChangeArrowheads="1"/>
            </p:cNvSpPr>
            <p:nvPr/>
          </p:nvSpPr>
          <p:spPr bwMode="auto">
            <a:xfrm>
              <a:off x="1680"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55" name="Rectangle 6"/>
            <p:cNvSpPr>
              <a:spLocks noChangeArrowheads="1"/>
            </p:cNvSpPr>
            <p:nvPr/>
          </p:nvSpPr>
          <p:spPr bwMode="auto">
            <a:xfrm>
              <a:off x="2064"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56" name="Rectangle 7"/>
            <p:cNvSpPr>
              <a:spLocks noChangeArrowheads="1"/>
            </p:cNvSpPr>
            <p:nvPr/>
          </p:nvSpPr>
          <p:spPr bwMode="auto">
            <a:xfrm>
              <a:off x="1296"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57" name="Rectangle 8"/>
            <p:cNvSpPr>
              <a:spLocks noChangeArrowheads="1"/>
            </p:cNvSpPr>
            <p:nvPr/>
          </p:nvSpPr>
          <p:spPr bwMode="auto">
            <a:xfrm>
              <a:off x="1680"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58" name="Rectangle 9"/>
            <p:cNvSpPr>
              <a:spLocks noChangeArrowheads="1"/>
            </p:cNvSpPr>
            <p:nvPr/>
          </p:nvSpPr>
          <p:spPr bwMode="auto">
            <a:xfrm>
              <a:off x="2064"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59" name="Rectangle 10"/>
            <p:cNvSpPr>
              <a:spLocks noChangeArrowheads="1"/>
            </p:cNvSpPr>
            <p:nvPr/>
          </p:nvSpPr>
          <p:spPr bwMode="auto">
            <a:xfrm>
              <a:off x="1296"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0" name="Rectangle 11"/>
            <p:cNvSpPr>
              <a:spLocks noChangeArrowheads="1"/>
            </p:cNvSpPr>
            <p:nvPr/>
          </p:nvSpPr>
          <p:spPr bwMode="auto">
            <a:xfrm>
              <a:off x="1680"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1" name="Rectangle 12"/>
            <p:cNvSpPr>
              <a:spLocks noChangeArrowheads="1"/>
            </p:cNvSpPr>
            <p:nvPr/>
          </p:nvSpPr>
          <p:spPr bwMode="auto">
            <a:xfrm>
              <a:off x="2064"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2" name="Rectangle 13"/>
            <p:cNvSpPr>
              <a:spLocks noChangeArrowheads="1"/>
            </p:cNvSpPr>
            <p:nvPr/>
          </p:nvSpPr>
          <p:spPr bwMode="auto">
            <a:xfrm>
              <a:off x="2448"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3" name="Rectangle 14"/>
            <p:cNvSpPr>
              <a:spLocks noChangeArrowheads="1"/>
            </p:cNvSpPr>
            <p:nvPr/>
          </p:nvSpPr>
          <p:spPr bwMode="auto">
            <a:xfrm>
              <a:off x="2832"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4" name="Rectangle 15"/>
            <p:cNvSpPr>
              <a:spLocks noChangeArrowheads="1"/>
            </p:cNvSpPr>
            <p:nvPr/>
          </p:nvSpPr>
          <p:spPr bwMode="auto">
            <a:xfrm>
              <a:off x="3216"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5" name="Rectangle 16"/>
            <p:cNvSpPr>
              <a:spLocks noChangeArrowheads="1"/>
            </p:cNvSpPr>
            <p:nvPr/>
          </p:nvSpPr>
          <p:spPr bwMode="auto">
            <a:xfrm>
              <a:off x="2448"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66" name="Rectangle 17"/>
            <p:cNvSpPr>
              <a:spLocks noChangeArrowheads="1"/>
            </p:cNvSpPr>
            <p:nvPr/>
          </p:nvSpPr>
          <p:spPr bwMode="auto">
            <a:xfrm>
              <a:off x="2832"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67" name="Rectangle 18"/>
            <p:cNvSpPr>
              <a:spLocks noChangeArrowheads="1"/>
            </p:cNvSpPr>
            <p:nvPr/>
          </p:nvSpPr>
          <p:spPr bwMode="auto">
            <a:xfrm>
              <a:off x="3216"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68" name="Rectangle 19"/>
            <p:cNvSpPr>
              <a:spLocks noChangeArrowheads="1"/>
            </p:cNvSpPr>
            <p:nvPr/>
          </p:nvSpPr>
          <p:spPr bwMode="auto">
            <a:xfrm>
              <a:off x="2448"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69" name="Rectangle 20"/>
            <p:cNvSpPr>
              <a:spLocks noChangeArrowheads="1"/>
            </p:cNvSpPr>
            <p:nvPr/>
          </p:nvSpPr>
          <p:spPr bwMode="auto">
            <a:xfrm>
              <a:off x="2832"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0" name="Rectangle 21"/>
            <p:cNvSpPr>
              <a:spLocks noChangeArrowheads="1"/>
            </p:cNvSpPr>
            <p:nvPr/>
          </p:nvSpPr>
          <p:spPr bwMode="auto">
            <a:xfrm>
              <a:off x="3216"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1" name="Rectangle 22"/>
            <p:cNvSpPr>
              <a:spLocks noChangeArrowheads="1"/>
            </p:cNvSpPr>
            <p:nvPr/>
          </p:nvSpPr>
          <p:spPr bwMode="auto">
            <a:xfrm>
              <a:off x="3600"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2" name="Rectangle 23"/>
            <p:cNvSpPr>
              <a:spLocks noChangeArrowheads="1"/>
            </p:cNvSpPr>
            <p:nvPr/>
          </p:nvSpPr>
          <p:spPr bwMode="auto">
            <a:xfrm>
              <a:off x="3984"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3" name="Rectangle 24"/>
            <p:cNvSpPr>
              <a:spLocks noChangeArrowheads="1"/>
            </p:cNvSpPr>
            <p:nvPr/>
          </p:nvSpPr>
          <p:spPr bwMode="auto">
            <a:xfrm>
              <a:off x="4368" y="1728"/>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4" name="Rectangle 25"/>
            <p:cNvSpPr>
              <a:spLocks noChangeArrowheads="1"/>
            </p:cNvSpPr>
            <p:nvPr/>
          </p:nvSpPr>
          <p:spPr bwMode="auto">
            <a:xfrm>
              <a:off x="3600"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75" name="Rectangle 26"/>
            <p:cNvSpPr>
              <a:spLocks noChangeArrowheads="1"/>
            </p:cNvSpPr>
            <p:nvPr/>
          </p:nvSpPr>
          <p:spPr bwMode="auto">
            <a:xfrm>
              <a:off x="3984"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76" name="Rectangle 27"/>
            <p:cNvSpPr>
              <a:spLocks noChangeArrowheads="1"/>
            </p:cNvSpPr>
            <p:nvPr/>
          </p:nvSpPr>
          <p:spPr bwMode="auto">
            <a:xfrm>
              <a:off x="4368" y="2112"/>
              <a:ext cx="384" cy="384"/>
            </a:xfrm>
            <a:prstGeom prst="rect">
              <a:avLst/>
            </a:prstGeom>
            <a:solidFill>
              <a:srgbClr val="33CC33"/>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5</a:t>
              </a:r>
            </a:p>
          </p:txBody>
        </p:sp>
        <p:sp>
          <p:nvSpPr>
            <p:cNvPr id="77" name="Rectangle 28"/>
            <p:cNvSpPr>
              <a:spLocks noChangeArrowheads="1"/>
            </p:cNvSpPr>
            <p:nvPr/>
          </p:nvSpPr>
          <p:spPr bwMode="auto">
            <a:xfrm>
              <a:off x="3600"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8" name="Rectangle 29"/>
            <p:cNvSpPr>
              <a:spLocks noChangeArrowheads="1"/>
            </p:cNvSpPr>
            <p:nvPr/>
          </p:nvSpPr>
          <p:spPr bwMode="auto">
            <a:xfrm>
              <a:off x="3984"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sp>
          <p:nvSpPr>
            <p:cNvPr id="79" name="Rectangle 30"/>
            <p:cNvSpPr>
              <a:spLocks noChangeArrowheads="1"/>
            </p:cNvSpPr>
            <p:nvPr/>
          </p:nvSpPr>
          <p:spPr bwMode="auto">
            <a:xfrm>
              <a:off x="4368" y="2496"/>
              <a:ext cx="384" cy="38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3200" b="1">
                  <a:solidFill>
                    <a:schemeClr val="bg1"/>
                  </a:solidFill>
                  <a:latin typeface="Times New Roman" panose="02020603050405020304" pitchFamily="18" charset="0"/>
                </a:rPr>
                <a:t>1</a:t>
              </a:r>
            </a:p>
          </p:txBody>
        </p:sp>
      </p:grpSp>
      <p:sp>
        <p:nvSpPr>
          <p:cNvPr id="80" name="Rectangle 31"/>
          <p:cNvSpPr>
            <a:spLocks noChangeArrowheads="1"/>
          </p:cNvSpPr>
          <p:nvPr/>
        </p:nvSpPr>
        <p:spPr bwMode="auto">
          <a:xfrm>
            <a:off x="7712033" y="1582462"/>
            <a:ext cx="2057400" cy="2133600"/>
          </a:xfrm>
          <a:prstGeom prst="rect">
            <a:avLst/>
          </a:prstGeom>
          <a:noFill/>
          <a:ln w="28575">
            <a:solidFill>
              <a:srgbClr val="0033CC"/>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81" name="Text Box 32"/>
          <p:cNvSpPr txBox="1">
            <a:spLocks noChangeArrowheads="1"/>
          </p:cNvSpPr>
          <p:nvPr/>
        </p:nvSpPr>
        <p:spPr bwMode="auto">
          <a:xfrm>
            <a:off x="7035505" y="3871599"/>
            <a:ext cx="53340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lnSpc>
                <a:spcPct val="80000"/>
              </a:lnSpc>
              <a:spcBef>
                <a:spcPct val="20000"/>
              </a:spcBef>
              <a:buClr>
                <a:schemeClr val="hlink"/>
              </a:buClr>
              <a:buSzPct val="55000"/>
              <a:buFont typeface="Wingdings" panose="05000000000000000000" pitchFamily="2" charset="2"/>
              <a:buNone/>
            </a:pPr>
            <a:r>
              <a:rPr lang="en-US" altLang="zh-CN" sz="2800" dirty="0"/>
              <a:t>R</a:t>
            </a:r>
            <a:r>
              <a:rPr lang="en-US" altLang="zh-CN" sz="2800" baseline="-25000" dirty="0"/>
              <a:t>1</a:t>
            </a:r>
            <a:r>
              <a:rPr lang="en-US" altLang="zh-CN" sz="2800" dirty="0"/>
              <a:t> = -6 + 30 = 24</a:t>
            </a:r>
          </a:p>
          <a:p>
            <a:pPr lvl="1">
              <a:lnSpc>
                <a:spcPct val="80000"/>
              </a:lnSpc>
              <a:spcBef>
                <a:spcPct val="20000"/>
              </a:spcBef>
              <a:buClr>
                <a:schemeClr val="hlink"/>
              </a:buClr>
              <a:buSzPct val="55000"/>
              <a:buFont typeface="Wingdings" panose="05000000000000000000" pitchFamily="2" charset="2"/>
              <a:buNone/>
            </a:pPr>
            <a:r>
              <a:rPr lang="en-US" altLang="zh-CN" sz="2800" dirty="0"/>
              <a:t>R</a:t>
            </a:r>
            <a:r>
              <a:rPr lang="en-US" altLang="zh-CN" sz="2800" baseline="-25000" dirty="0"/>
              <a:t>2</a:t>
            </a:r>
            <a:r>
              <a:rPr lang="en-US" altLang="zh-CN" sz="2800" dirty="0"/>
              <a:t> = -14 + 14 = 0</a:t>
            </a:r>
          </a:p>
          <a:p>
            <a:pPr lvl="1">
              <a:lnSpc>
                <a:spcPct val="80000"/>
              </a:lnSpc>
              <a:spcBef>
                <a:spcPct val="20000"/>
              </a:spcBef>
              <a:buClr>
                <a:schemeClr val="hlink"/>
              </a:buClr>
              <a:buSzPct val="55000"/>
              <a:buFont typeface="Wingdings" panose="05000000000000000000" pitchFamily="2" charset="2"/>
              <a:buNone/>
            </a:pPr>
            <a:r>
              <a:rPr lang="en-US" altLang="zh-CN" sz="2800" dirty="0"/>
              <a:t>R</a:t>
            </a:r>
            <a:r>
              <a:rPr lang="en-US" altLang="zh-CN" sz="2800" baseline="-25000" dirty="0"/>
              <a:t>3</a:t>
            </a:r>
            <a:r>
              <a:rPr lang="en-US" altLang="zh-CN" sz="2800" dirty="0"/>
              <a:t> = -14 + 14 = 0</a:t>
            </a:r>
            <a:r>
              <a:rPr lang="en-US" altLang="zh-CN" sz="3200" dirty="0"/>
              <a:t> </a:t>
            </a:r>
          </a:p>
          <a:p>
            <a:pPr lvl="1">
              <a:lnSpc>
                <a:spcPct val="80000"/>
              </a:lnSpc>
              <a:spcBef>
                <a:spcPct val="20000"/>
              </a:spcBef>
              <a:buClr>
                <a:schemeClr val="hlink"/>
              </a:buClr>
              <a:buSzPct val="55000"/>
              <a:buFont typeface="Wingdings" panose="05000000000000000000" pitchFamily="2" charset="2"/>
              <a:buNone/>
            </a:pPr>
            <a:r>
              <a:rPr lang="en-US" altLang="zh-CN" sz="2800" dirty="0"/>
              <a:t>R</a:t>
            </a:r>
            <a:r>
              <a:rPr lang="en-US" altLang="zh-CN" sz="2800" baseline="-25000" dirty="0"/>
              <a:t>4</a:t>
            </a:r>
            <a:r>
              <a:rPr lang="en-US" altLang="zh-CN" sz="2800" dirty="0"/>
              <a:t> = -14 + 14 = 0</a:t>
            </a:r>
          </a:p>
        </p:txBody>
      </p:sp>
      <p:sp>
        <p:nvSpPr>
          <p:cNvPr id="33" name="object 6"/>
          <p:cNvSpPr txBox="1"/>
          <p:nvPr/>
        </p:nvSpPr>
        <p:spPr>
          <a:xfrm>
            <a:off x="262431" y="1537393"/>
            <a:ext cx="6652719" cy="1079783"/>
          </a:xfrm>
          <a:prstGeom prst="rect">
            <a:avLst/>
          </a:prstGeom>
        </p:spPr>
        <p:txBody>
          <a:bodyPr vert="horz" wrap="square" lIns="0" tIns="0" rIns="0" bIns="0" rtlCol="0">
            <a:spAutoFit/>
          </a:bodyPr>
          <a:lstStyle/>
          <a:p>
            <a:pPr marL="469900">
              <a:spcBef>
                <a:spcPts val="1675"/>
              </a:spcBef>
              <a:tabLst>
                <a:tab pos="847725" algn="l"/>
              </a:tabLst>
            </a:pPr>
            <a:r>
              <a:rPr sz="2800" spc="-5" dirty="0" err="1">
                <a:latin typeface="微软雅黑" panose="020B0503020204020204" pitchFamily="34" charset="-122"/>
                <a:ea typeface="微软雅黑" panose="020B0503020204020204" pitchFamily="34" charset="-122"/>
                <a:cs typeface="新宋体" panose="02010609030101010101" charset="-122"/>
              </a:rPr>
              <a:t>在图像中心的点，如</a:t>
            </a:r>
            <a:r>
              <a:rPr lang="zh-CN" altLang="en-US" sz="2800" dirty="0">
                <a:latin typeface="微软雅黑" panose="020B0503020204020204" pitchFamily="34" charset="-122"/>
                <a:ea typeface="微软雅黑" panose="020B0503020204020204" pitchFamily="34" charset="-122"/>
                <a:cs typeface="新宋体" panose="02010609030101010101" charset="-122"/>
              </a:rPr>
              <a:t>果</a:t>
            </a:r>
          </a:p>
          <a:p>
            <a:pPr marL="469900">
              <a:lnSpc>
                <a:spcPct val="100000"/>
              </a:lnSpc>
              <a:spcBef>
                <a:spcPts val="1675"/>
              </a:spcBef>
              <a:tabLst>
                <a:tab pos="847725" algn="l"/>
              </a:tabLst>
            </a:pPr>
            <a:endParaRPr sz="2800" dirty="0">
              <a:latin typeface="新宋体" panose="02010609030101010101" charset="-122"/>
              <a:cs typeface="新宋体" panose="02010609030101010101" charset="-122"/>
            </a:endParaRPr>
          </a:p>
        </p:txBody>
      </p:sp>
      <p:sp>
        <p:nvSpPr>
          <p:cNvPr id="35" name="object 8"/>
          <p:cNvSpPr txBox="1"/>
          <p:nvPr/>
        </p:nvSpPr>
        <p:spPr>
          <a:xfrm>
            <a:off x="715134" y="3122167"/>
            <a:ext cx="5169310" cy="846386"/>
          </a:xfrm>
          <a:prstGeom prst="rect">
            <a:avLst/>
          </a:prstGeom>
        </p:spPr>
        <p:txBody>
          <a:bodyPr vert="horz" wrap="square" lIns="0" tIns="0" rIns="0" bIns="0" rtlCol="0">
            <a:spAutoFit/>
          </a:bodyPr>
          <a:lstStyle/>
          <a:p>
            <a:pPr marL="12700">
              <a:lnSpc>
                <a:spcPts val="3295"/>
              </a:lnSpc>
            </a:pPr>
            <a:r>
              <a:rPr sz="2800" spc="-5" dirty="0" err="1">
                <a:latin typeface="微软雅黑" panose="020B0503020204020204" pitchFamily="34" charset="-122"/>
                <a:ea typeface="微软雅黑" panose="020B0503020204020204" pitchFamily="34" charset="-122"/>
                <a:cs typeface="新宋体" panose="02010609030101010101" charset="-122"/>
              </a:rPr>
              <a:t>则此点被认为与在模板</a:t>
            </a:r>
            <a:r>
              <a:rPr lang="en-US" sz="2800" spc="-5" dirty="0">
                <a:latin typeface="微软雅黑" panose="020B0503020204020204" pitchFamily="34" charset="-122"/>
                <a:ea typeface="微软雅黑" panose="020B0503020204020204" pitchFamily="34" charset="-122"/>
                <a:cs typeface="新宋体" panose="02010609030101010101" charset="-122"/>
              </a:rPr>
              <a:t> </a:t>
            </a:r>
            <a:r>
              <a:rPr lang="en-US" altLang="zh-CN" sz="2800" b="1" i="1" spc="-5" dirty="0" err="1">
                <a:solidFill>
                  <a:srgbClr val="C00000"/>
                </a:solidFill>
                <a:latin typeface="微软雅黑" panose="020B0503020204020204" pitchFamily="34" charset="-122"/>
                <a:ea typeface="微软雅黑" panose="020B0503020204020204" pitchFamily="34" charset="-122"/>
                <a:cs typeface="新宋体" panose="02010609030101010101" charset="-122"/>
              </a:rPr>
              <a:t>i</a:t>
            </a:r>
            <a:r>
              <a:rPr lang="en-US" sz="2800" b="1" i="1" spc="-5" dirty="0">
                <a:solidFill>
                  <a:srgbClr val="C00000"/>
                </a:solidFill>
                <a:latin typeface="微软雅黑" panose="020B0503020204020204" pitchFamily="34" charset="-122"/>
                <a:ea typeface="微软雅黑" panose="020B0503020204020204" pitchFamily="34" charset="-122"/>
                <a:cs typeface="新宋体" panose="02010609030101010101" charset="-122"/>
              </a:rPr>
              <a:t> </a:t>
            </a:r>
            <a:r>
              <a:rPr sz="2800" spc="-5" dirty="0" err="1">
                <a:latin typeface="微软雅黑" panose="020B0503020204020204" pitchFamily="34" charset="-122"/>
                <a:ea typeface="微软雅黑" panose="020B0503020204020204" pitchFamily="34" charset="-122"/>
                <a:cs typeface="新宋体" panose="02010609030101010101" charset="-122"/>
              </a:rPr>
              <a:t>方向上的线更相关</a:t>
            </a:r>
            <a:r>
              <a:rPr lang="zh-CN" altLang="en-US" sz="2800" spc="-5" dirty="0">
                <a:latin typeface="微软雅黑" panose="020B0503020204020204" pitchFamily="34" charset="-122"/>
                <a:ea typeface="微软雅黑" panose="020B0503020204020204" pitchFamily="34" charset="-122"/>
                <a:cs typeface="新宋体" panose="02010609030101010101" charset="-122"/>
              </a:rPr>
              <a:t>。</a:t>
            </a:r>
            <a:endParaRPr sz="2800" dirty="0">
              <a:latin typeface="微软雅黑" panose="020B0503020204020204" pitchFamily="34" charset="-122"/>
              <a:ea typeface="微软雅黑" panose="020B0503020204020204" pitchFamily="34" charset="-122"/>
              <a:cs typeface="新宋体" panose="02010609030101010101" charset="-122"/>
            </a:endParaRPr>
          </a:p>
        </p:txBody>
      </p:sp>
      <p:sp>
        <p:nvSpPr>
          <p:cNvPr id="36" name="object 9"/>
          <p:cNvSpPr/>
          <p:nvPr/>
        </p:nvSpPr>
        <p:spPr>
          <a:xfrm>
            <a:off x="2856810" y="2260827"/>
            <a:ext cx="0" cy="337185"/>
          </a:xfrm>
          <a:custGeom>
            <a:avLst/>
            <a:gdLst/>
            <a:ahLst/>
            <a:cxnLst/>
            <a:rect l="l" t="t" r="r" b="b"/>
            <a:pathLst>
              <a:path h="337185">
                <a:moveTo>
                  <a:pt x="0" y="0"/>
                </a:moveTo>
                <a:lnTo>
                  <a:pt x="0" y="336803"/>
                </a:lnTo>
              </a:path>
            </a:pathLst>
          </a:custGeom>
          <a:ln w="11431">
            <a:solidFill>
              <a:srgbClr val="000000"/>
            </a:solidFill>
          </a:ln>
        </p:spPr>
        <p:txBody>
          <a:bodyPr wrap="square" lIns="0" tIns="0" rIns="0" bIns="0" rtlCol="0"/>
          <a:lstStyle/>
          <a:p>
            <a:endParaRPr/>
          </a:p>
        </p:txBody>
      </p:sp>
      <p:sp>
        <p:nvSpPr>
          <p:cNvPr id="37" name="object 10"/>
          <p:cNvSpPr/>
          <p:nvPr/>
        </p:nvSpPr>
        <p:spPr>
          <a:xfrm>
            <a:off x="3115885" y="2260827"/>
            <a:ext cx="0" cy="337185"/>
          </a:xfrm>
          <a:custGeom>
            <a:avLst/>
            <a:gdLst/>
            <a:ahLst/>
            <a:cxnLst/>
            <a:rect l="l" t="t" r="r" b="b"/>
            <a:pathLst>
              <a:path h="337185">
                <a:moveTo>
                  <a:pt x="0" y="0"/>
                </a:moveTo>
                <a:lnTo>
                  <a:pt x="0" y="336803"/>
                </a:lnTo>
              </a:path>
            </a:pathLst>
          </a:custGeom>
          <a:ln w="11431">
            <a:solidFill>
              <a:srgbClr val="000000"/>
            </a:solidFill>
          </a:ln>
        </p:spPr>
        <p:txBody>
          <a:bodyPr wrap="square" lIns="0" tIns="0" rIns="0" bIns="0" rtlCol="0"/>
          <a:lstStyle/>
          <a:p>
            <a:endParaRPr/>
          </a:p>
        </p:txBody>
      </p:sp>
      <p:sp>
        <p:nvSpPr>
          <p:cNvPr id="38" name="object 11"/>
          <p:cNvSpPr/>
          <p:nvPr/>
        </p:nvSpPr>
        <p:spPr>
          <a:xfrm>
            <a:off x="3384103" y="2223494"/>
            <a:ext cx="0" cy="411480"/>
          </a:xfrm>
          <a:custGeom>
            <a:avLst/>
            <a:gdLst/>
            <a:ahLst/>
            <a:cxnLst/>
            <a:rect l="l" t="t" r="r" b="b"/>
            <a:pathLst>
              <a:path h="411479">
                <a:moveTo>
                  <a:pt x="0" y="0"/>
                </a:moveTo>
                <a:lnTo>
                  <a:pt x="0" y="411483"/>
                </a:lnTo>
              </a:path>
            </a:pathLst>
          </a:custGeom>
          <a:ln w="11431">
            <a:solidFill>
              <a:srgbClr val="000000"/>
            </a:solidFill>
          </a:ln>
        </p:spPr>
        <p:txBody>
          <a:bodyPr wrap="square" lIns="0" tIns="0" rIns="0" bIns="0" rtlCol="0"/>
          <a:lstStyle/>
          <a:p>
            <a:endParaRPr/>
          </a:p>
        </p:txBody>
      </p:sp>
      <p:sp>
        <p:nvSpPr>
          <p:cNvPr id="39" name="object 12"/>
          <p:cNvSpPr/>
          <p:nvPr/>
        </p:nvSpPr>
        <p:spPr>
          <a:xfrm>
            <a:off x="3680516" y="2223494"/>
            <a:ext cx="0" cy="411480"/>
          </a:xfrm>
          <a:custGeom>
            <a:avLst/>
            <a:gdLst/>
            <a:ahLst/>
            <a:cxnLst/>
            <a:rect l="l" t="t" r="r" b="b"/>
            <a:pathLst>
              <a:path h="411479">
                <a:moveTo>
                  <a:pt x="0" y="0"/>
                </a:moveTo>
                <a:lnTo>
                  <a:pt x="0" y="411483"/>
                </a:lnTo>
              </a:path>
            </a:pathLst>
          </a:custGeom>
          <a:ln w="11431">
            <a:solidFill>
              <a:srgbClr val="000000"/>
            </a:solidFill>
          </a:ln>
        </p:spPr>
        <p:txBody>
          <a:bodyPr wrap="square" lIns="0" tIns="0" rIns="0" bIns="0" rtlCol="0"/>
          <a:lstStyle/>
          <a:p>
            <a:endParaRPr/>
          </a:p>
        </p:txBody>
      </p:sp>
      <p:sp>
        <p:nvSpPr>
          <p:cNvPr id="40" name="object 13"/>
          <p:cNvSpPr txBox="1"/>
          <p:nvPr/>
        </p:nvSpPr>
        <p:spPr>
          <a:xfrm>
            <a:off x="686960" y="4559194"/>
            <a:ext cx="2173605" cy="422275"/>
          </a:xfrm>
          <a:prstGeom prst="rect">
            <a:avLst/>
          </a:prstGeom>
        </p:spPr>
        <p:txBody>
          <a:bodyPr vert="horz" wrap="square" lIns="0" tIns="0" rIns="0" bIns="0" rtlCol="0">
            <a:spAutoFit/>
          </a:bodyPr>
          <a:lstStyle/>
          <a:p>
            <a:pPr marL="12700">
              <a:lnSpc>
                <a:spcPts val="3295"/>
              </a:lnSpc>
              <a:tabLst>
                <a:tab pos="390525" algn="l"/>
              </a:tabLst>
            </a:pPr>
            <a:r>
              <a:rPr sz="2800" spc="-5" dirty="0" err="1">
                <a:latin typeface="微软雅黑" panose="020B0503020204020204" pitchFamily="34" charset="-122"/>
                <a:ea typeface="微软雅黑" panose="020B0503020204020204" pitchFamily="34" charset="-122"/>
                <a:cs typeface="新宋体" panose="02010609030101010101" charset="-122"/>
              </a:rPr>
              <a:t>例：如</a:t>
            </a:r>
            <a:r>
              <a:rPr sz="2800" dirty="0" err="1">
                <a:latin typeface="微软雅黑" panose="020B0503020204020204" pitchFamily="34" charset="-122"/>
                <a:ea typeface="微软雅黑" panose="020B0503020204020204" pitchFamily="34" charset="-122"/>
                <a:cs typeface="新宋体" panose="02010609030101010101" charset="-122"/>
              </a:rPr>
              <a:t>果</a:t>
            </a:r>
            <a:r>
              <a:rPr sz="2800" spc="-695" dirty="0">
                <a:latin typeface="微软雅黑" panose="020B0503020204020204" pitchFamily="34" charset="-122"/>
                <a:ea typeface="微软雅黑" panose="020B0503020204020204" pitchFamily="34" charset="-122"/>
                <a:cs typeface="新宋体" panose="02010609030101010101" charset="-122"/>
              </a:rPr>
              <a:t> </a:t>
            </a:r>
            <a:r>
              <a:rPr lang="en-US" sz="2800" spc="-695" dirty="0">
                <a:latin typeface="微软雅黑" panose="020B0503020204020204" pitchFamily="34" charset="-122"/>
                <a:ea typeface="微软雅黑" panose="020B0503020204020204" pitchFamily="34" charset="-122"/>
                <a:cs typeface="新宋体" panose="02010609030101010101" charset="-122"/>
              </a:rPr>
              <a:t>                           </a:t>
            </a:r>
            <a:r>
              <a:rPr sz="3225" i="1" spc="-67" baseline="21000" dirty="0">
                <a:latin typeface="Times New Roman" panose="02020603050405020304"/>
                <a:cs typeface="Times New Roman" panose="02020603050405020304"/>
              </a:rPr>
              <a:t>R</a:t>
            </a:r>
            <a:r>
              <a:rPr sz="2250" baseline="9000" dirty="0">
                <a:latin typeface="Times New Roman" panose="02020603050405020304"/>
                <a:cs typeface="Times New Roman" panose="02020603050405020304"/>
              </a:rPr>
              <a:t>1</a:t>
            </a:r>
          </a:p>
        </p:txBody>
      </p:sp>
      <p:sp>
        <p:nvSpPr>
          <p:cNvPr id="41" name="object 14"/>
          <p:cNvSpPr txBox="1"/>
          <p:nvPr/>
        </p:nvSpPr>
        <p:spPr>
          <a:xfrm>
            <a:off x="438150" y="5027040"/>
            <a:ext cx="6981825" cy="430887"/>
          </a:xfrm>
          <a:prstGeom prst="rect">
            <a:avLst/>
          </a:prstGeom>
        </p:spPr>
        <p:txBody>
          <a:bodyPr vert="horz" wrap="square" lIns="0" tIns="0" rIns="0" bIns="0" rtlCol="0">
            <a:spAutoFit/>
          </a:bodyPr>
          <a:lstStyle/>
          <a:p>
            <a:pPr marL="368300">
              <a:lnSpc>
                <a:spcPct val="100000"/>
              </a:lnSpc>
            </a:pPr>
            <a:r>
              <a:rPr sz="2800" spc="-5" dirty="0" err="1">
                <a:latin typeface="微软雅黑" panose="020B0503020204020204" pitchFamily="34" charset="-122"/>
                <a:ea typeface="微软雅黑" panose="020B0503020204020204" pitchFamily="34" charset="-122"/>
                <a:cs typeface="新宋体" panose="02010609030101010101" charset="-122"/>
              </a:rPr>
              <a:t>则该点与水平线有更大的关联</a:t>
            </a:r>
            <a:r>
              <a:rPr lang="zh-CN" altLang="en-US" sz="2800" spc="-5" dirty="0">
                <a:latin typeface="微软雅黑" panose="020B0503020204020204" pitchFamily="34" charset="-122"/>
                <a:ea typeface="微软雅黑" panose="020B0503020204020204" pitchFamily="34" charset="-122"/>
                <a:cs typeface="新宋体" panose="02010609030101010101" charset="-122"/>
              </a:rPr>
              <a:t>。</a:t>
            </a:r>
            <a:endParaRPr sz="2800" dirty="0">
              <a:latin typeface="微软雅黑" panose="020B0503020204020204" pitchFamily="34" charset="-122"/>
              <a:ea typeface="微软雅黑" panose="020B0503020204020204" pitchFamily="34" charset="-122"/>
              <a:cs typeface="新宋体" panose="02010609030101010101" charset="-122"/>
            </a:endParaRPr>
          </a:p>
        </p:txBody>
      </p:sp>
      <p:sp>
        <p:nvSpPr>
          <p:cNvPr id="42" name="object 15"/>
          <p:cNvSpPr txBox="1"/>
          <p:nvPr/>
        </p:nvSpPr>
        <p:spPr>
          <a:xfrm>
            <a:off x="2876876" y="2260604"/>
            <a:ext cx="1349375" cy="356235"/>
          </a:xfrm>
          <a:prstGeom prst="rect">
            <a:avLst/>
          </a:prstGeom>
        </p:spPr>
        <p:txBody>
          <a:bodyPr vert="horz" wrap="square" lIns="0" tIns="0" rIns="0" bIns="0" rtlCol="0">
            <a:spAutoFit/>
          </a:bodyPr>
          <a:lstStyle/>
          <a:p>
            <a:pPr marL="12700">
              <a:lnSpc>
                <a:spcPct val="100000"/>
              </a:lnSpc>
            </a:pPr>
            <a:r>
              <a:rPr sz="2150" i="1" spc="-254" dirty="0">
                <a:latin typeface="Times New Roman" panose="02020603050405020304"/>
                <a:cs typeface="Times New Roman" panose="02020603050405020304"/>
              </a:rPr>
              <a:t>R</a:t>
            </a:r>
            <a:r>
              <a:rPr sz="2250" i="1" baseline="-20000" dirty="0">
                <a:latin typeface="Times New Roman" panose="02020603050405020304"/>
                <a:cs typeface="Times New Roman" panose="02020603050405020304"/>
              </a:rPr>
              <a:t>i </a:t>
            </a:r>
            <a:r>
              <a:rPr sz="2250" i="1" spc="225" baseline="-20000" dirty="0">
                <a:latin typeface="Times New Roman" panose="02020603050405020304"/>
                <a:cs typeface="Times New Roman" panose="02020603050405020304"/>
              </a:rPr>
              <a:t> </a:t>
            </a:r>
            <a:r>
              <a:rPr sz="2150" dirty="0">
                <a:latin typeface="Symbol" panose="05050102010706020507"/>
                <a:cs typeface="Symbol" panose="05050102010706020507"/>
              </a:rPr>
              <a:t></a:t>
            </a:r>
            <a:r>
              <a:rPr sz="2150" spc="45" dirty="0">
                <a:latin typeface="Times New Roman" panose="02020603050405020304"/>
                <a:cs typeface="Times New Roman" panose="02020603050405020304"/>
              </a:rPr>
              <a:t> </a:t>
            </a:r>
            <a:r>
              <a:rPr sz="2150" i="1" spc="20" dirty="0">
                <a:latin typeface="Times New Roman" panose="02020603050405020304"/>
                <a:cs typeface="Times New Roman" panose="02020603050405020304"/>
              </a:rPr>
              <a:t>R</a:t>
            </a:r>
            <a:r>
              <a:rPr sz="2250" i="1" baseline="-20000" dirty="0">
                <a:latin typeface="Times New Roman" panose="02020603050405020304"/>
                <a:cs typeface="Times New Roman" panose="02020603050405020304"/>
              </a:rPr>
              <a:t>j</a:t>
            </a:r>
            <a:r>
              <a:rPr sz="2250" i="1" spc="135" baseline="-20000" dirty="0">
                <a:latin typeface="Times New Roman" panose="02020603050405020304"/>
                <a:cs typeface="Times New Roman" panose="02020603050405020304"/>
              </a:rPr>
              <a:t> </a:t>
            </a:r>
            <a:r>
              <a:rPr sz="2150" dirty="0">
                <a:latin typeface="Times New Roman" panose="02020603050405020304"/>
                <a:cs typeface="Times New Roman" panose="02020603050405020304"/>
              </a:rPr>
              <a:t>,</a:t>
            </a:r>
            <a:r>
              <a:rPr sz="2150" spc="-65" dirty="0">
                <a:latin typeface="Times New Roman" panose="02020603050405020304"/>
                <a:cs typeface="Times New Roman" panose="02020603050405020304"/>
              </a:rPr>
              <a:t> </a:t>
            </a:r>
            <a:r>
              <a:rPr sz="2150" i="1" dirty="0">
                <a:latin typeface="Times New Roman" panose="02020603050405020304"/>
                <a:cs typeface="Times New Roman" panose="02020603050405020304"/>
              </a:rPr>
              <a:t>j</a:t>
            </a:r>
            <a:r>
              <a:rPr sz="2150" i="1" spc="-125" dirty="0">
                <a:latin typeface="Times New Roman" panose="02020603050405020304"/>
                <a:cs typeface="Times New Roman" panose="02020603050405020304"/>
              </a:rPr>
              <a:t> </a:t>
            </a:r>
            <a:r>
              <a:rPr sz="2150" dirty="0">
                <a:latin typeface="Symbol" panose="05050102010706020507"/>
                <a:cs typeface="Symbol" panose="05050102010706020507"/>
              </a:rPr>
              <a:t></a:t>
            </a:r>
            <a:r>
              <a:rPr sz="2150" spc="-305" dirty="0">
                <a:latin typeface="Times New Roman" panose="02020603050405020304"/>
                <a:cs typeface="Times New Roman" panose="02020603050405020304"/>
              </a:rPr>
              <a:t> </a:t>
            </a:r>
            <a:r>
              <a:rPr sz="2150" i="1" dirty="0">
                <a:latin typeface="Times New Roman" panose="02020603050405020304"/>
                <a:cs typeface="Times New Roman" panose="02020603050405020304"/>
              </a:rPr>
              <a:t>i</a:t>
            </a:r>
            <a:endParaRPr sz="2150">
              <a:latin typeface="Times New Roman" panose="02020603050405020304"/>
              <a:cs typeface="Times New Roman" panose="02020603050405020304"/>
            </a:endParaRPr>
          </a:p>
        </p:txBody>
      </p:sp>
      <p:sp>
        <p:nvSpPr>
          <p:cNvPr id="43" name="object 16"/>
          <p:cNvSpPr/>
          <p:nvPr/>
        </p:nvSpPr>
        <p:spPr>
          <a:xfrm>
            <a:off x="2546802" y="4555059"/>
            <a:ext cx="0" cy="337185"/>
          </a:xfrm>
          <a:custGeom>
            <a:avLst/>
            <a:gdLst/>
            <a:ahLst/>
            <a:cxnLst/>
            <a:rect l="l" t="t" r="r" b="b"/>
            <a:pathLst>
              <a:path h="337185">
                <a:moveTo>
                  <a:pt x="0" y="0"/>
                </a:moveTo>
                <a:lnTo>
                  <a:pt x="0" y="336808"/>
                </a:lnTo>
              </a:path>
            </a:pathLst>
          </a:custGeom>
          <a:ln w="15145">
            <a:solidFill>
              <a:srgbClr val="000000"/>
            </a:solidFill>
          </a:ln>
        </p:spPr>
        <p:txBody>
          <a:bodyPr wrap="square" lIns="0" tIns="0" rIns="0" bIns="0" rtlCol="0"/>
          <a:lstStyle/>
          <a:p>
            <a:endParaRPr/>
          </a:p>
        </p:txBody>
      </p:sp>
      <p:sp>
        <p:nvSpPr>
          <p:cNvPr id="44" name="object 17"/>
          <p:cNvSpPr/>
          <p:nvPr/>
        </p:nvSpPr>
        <p:spPr>
          <a:xfrm>
            <a:off x="2897325" y="4555059"/>
            <a:ext cx="0" cy="337185"/>
          </a:xfrm>
          <a:custGeom>
            <a:avLst/>
            <a:gdLst/>
            <a:ahLst/>
            <a:cxnLst/>
            <a:rect l="l" t="t" r="r" b="b"/>
            <a:pathLst>
              <a:path h="337185">
                <a:moveTo>
                  <a:pt x="0" y="0"/>
                </a:moveTo>
                <a:lnTo>
                  <a:pt x="0" y="336808"/>
                </a:lnTo>
              </a:path>
            </a:pathLst>
          </a:custGeom>
          <a:ln w="15145">
            <a:solidFill>
              <a:srgbClr val="000000"/>
            </a:solidFill>
          </a:ln>
        </p:spPr>
        <p:txBody>
          <a:bodyPr wrap="square" lIns="0" tIns="0" rIns="0" bIns="0" rtlCol="0"/>
          <a:lstStyle/>
          <a:p>
            <a:endParaRPr/>
          </a:p>
        </p:txBody>
      </p:sp>
      <p:sp>
        <p:nvSpPr>
          <p:cNvPr id="45" name="object 18"/>
          <p:cNvSpPr/>
          <p:nvPr/>
        </p:nvSpPr>
        <p:spPr>
          <a:xfrm>
            <a:off x="3253182" y="4517716"/>
            <a:ext cx="0" cy="411480"/>
          </a:xfrm>
          <a:custGeom>
            <a:avLst/>
            <a:gdLst/>
            <a:ahLst/>
            <a:cxnLst/>
            <a:rect l="l" t="t" r="r" b="b"/>
            <a:pathLst>
              <a:path h="411479">
                <a:moveTo>
                  <a:pt x="0" y="0"/>
                </a:moveTo>
                <a:lnTo>
                  <a:pt x="0" y="411482"/>
                </a:lnTo>
              </a:path>
            </a:pathLst>
          </a:custGeom>
          <a:ln w="15145">
            <a:solidFill>
              <a:srgbClr val="000000"/>
            </a:solidFill>
          </a:ln>
        </p:spPr>
        <p:txBody>
          <a:bodyPr wrap="square" lIns="0" tIns="0" rIns="0" bIns="0" rtlCol="0"/>
          <a:lstStyle/>
          <a:p>
            <a:endParaRPr/>
          </a:p>
        </p:txBody>
      </p:sp>
      <p:sp>
        <p:nvSpPr>
          <p:cNvPr id="46" name="object 19"/>
          <p:cNvSpPr/>
          <p:nvPr/>
        </p:nvSpPr>
        <p:spPr>
          <a:xfrm>
            <a:off x="3646375" y="4517716"/>
            <a:ext cx="0" cy="411480"/>
          </a:xfrm>
          <a:custGeom>
            <a:avLst/>
            <a:gdLst/>
            <a:ahLst/>
            <a:cxnLst/>
            <a:rect l="l" t="t" r="r" b="b"/>
            <a:pathLst>
              <a:path h="411479">
                <a:moveTo>
                  <a:pt x="0" y="0"/>
                </a:moveTo>
                <a:lnTo>
                  <a:pt x="0" y="411482"/>
                </a:lnTo>
              </a:path>
            </a:pathLst>
          </a:custGeom>
          <a:ln w="15145">
            <a:solidFill>
              <a:srgbClr val="000000"/>
            </a:solidFill>
          </a:ln>
        </p:spPr>
        <p:txBody>
          <a:bodyPr wrap="square" lIns="0" tIns="0" rIns="0" bIns="0" rtlCol="0"/>
          <a:lstStyle/>
          <a:p>
            <a:endParaRPr/>
          </a:p>
        </p:txBody>
      </p:sp>
      <p:sp>
        <p:nvSpPr>
          <p:cNvPr id="47" name="object 20"/>
          <p:cNvSpPr txBox="1"/>
          <p:nvPr/>
        </p:nvSpPr>
        <p:spPr>
          <a:xfrm>
            <a:off x="3001848" y="4600469"/>
            <a:ext cx="1855470" cy="356235"/>
          </a:xfrm>
          <a:prstGeom prst="rect">
            <a:avLst/>
          </a:prstGeom>
        </p:spPr>
        <p:txBody>
          <a:bodyPr vert="horz" wrap="square" lIns="0" tIns="0" rIns="0" bIns="0" rtlCol="0">
            <a:spAutoFit/>
          </a:bodyPr>
          <a:lstStyle/>
          <a:p>
            <a:pPr marL="12700">
              <a:lnSpc>
                <a:spcPct val="100000"/>
              </a:lnSpc>
              <a:tabLst>
                <a:tab pos="310515" algn="l"/>
              </a:tabLst>
            </a:pPr>
            <a:r>
              <a:rPr sz="2150" dirty="0">
                <a:latin typeface="Symbol" panose="05050102010706020507"/>
                <a:cs typeface="Symbol" panose="05050102010706020507"/>
              </a:rPr>
              <a:t></a:t>
            </a:r>
            <a:r>
              <a:rPr sz="2150" dirty="0">
                <a:latin typeface="Times New Roman" panose="02020603050405020304"/>
                <a:cs typeface="Times New Roman" panose="02020603050405020304"/>
              </a:rPr>
              <a:t>	</a:t>
            </a:r>
            <a:r>
              <a:rPr sz="2150" i="1" dirty="0">
                <a:latin typeface="Times New Roman" panose="02020603050405020304"/>
                <a:cs typeface="Times New Roman" panose="02020603050405020304"/>
              </a:rPr>
              <a:t>R</a:t>
            </a:r>
            <a:r>
              <a:rPr sz="2150" i="1" spc="-85" dirty="0">
                <a:latin typeface="Times New Roman" panose="02020603050405020304"/>
                <a:cs typeface="Times New Roman" panose="02020603050405020304"/>
              </a:rPr>
              <a:t> </a:t>
            </a:r>
            <a:r>
              <a:rPr sz="2250" i="1" baseline="-20000" dirty="0">
                <a:latin typeface="Times New Roman" panose="02020603050405020304"/>
                <a:cs typeface="Times New Roman" panose="02020603050405020304"/>
              </a:rPr>
              <a:t>j </a:t>
            </a:r>
            <a:r>
              <a:rPr sz="2250" i="1" spc="7" baseline="-20000" dirty="0">
                <a:latin typeface="Times New Roman" panose="02020603050405020304"/>
                <a:cs typeface="Times New Roman" panose="02020603050405020304"/>
              </a:rPr>
              <a:t> </a:t>
            </a:r>
            <a:r>
              <a:rPr sz="2150" dirty="0">
                <a:latin typeface="Times New Roman" panose="02020603050405020304"/>
                <a:cs typeface="Times New Roman" panose="02020603050405020304"/>
              </a:rPr>
              <a:t>,</a:t>
            </a:r>
            <a:r>
              <a:rPr sz="2150" spc="265" dirty="0">
                <a:latin typeface="Times New Roman" panose="02020603050405020304"/>
                <a:cs typeface="Times New Roman" panose="02020603050405020304"/>
              </a:rPr>
              <a:t> </a:t>
            </a:r>
            <a:r>
              <a:rPr sz="2150" i="1" dirty="0">
                <a:latin typeface="Times New Roman" panose="02020603050405020304"/>
                <a:cs typeface="Times New Roman" panose="02020603050405020304"/>
              </a:rPr>
              <a:t>j</a:t>
            </a:r>
            <a:r>
              <a:rPr sz="2150" i="1" spc="210" dirty="0">
                <a:latin typeface="Times New Roman" panose="02020603050405020304"/>
                <a:cs typeface="Times New Roman" panose="02020603050405020304"/>
              </a:rPr>
              <a:t> </a:t>
            </a:r>
            <a:r>
              <a:rPr sz="2150" dirty="0">
                <a:latin typeface="Symbol" panose="05050102010706020507"/>
                <a:cs typeface="Symbol" panose="05050102010706020507"/>
              </a:rPr>
              <a:t></a:t>
            </a:r>
            <a:r>
              <a:rPr sz="2150" spc="190" dirty="0">
                <a:latin typeface="Times New Roman" panose="02020603050405020304"/>
                <a:cs typeface="Times New Roman" panose="02020603050405020304"/>
              </a:rPr>
              <a:t> </a:t>
            </a:r>
            <a:r>
              <a:rPr sz="2150" spc="70" dirty="0">
                <a:latin typeface="Times New Roman" panose="02020603050405020304"/>
                <a:cs typeface="Times New Roman" panose="02020603050405020304"/>
              </a:rPr>
              <a:t>2</a:t>
            </a:r>
            <a:r>
              <a:rPr sz="2150" spc="25" dirty="0">
                <a:latin typeface="Times New Roman" panose="02020603050405020304"/>
                <a:cs typeface="Times New Roman" panose="02020603050405020304"/>
              </a:rPr>
              <a:t>,</a:t>
            </a:r>
            <a:r>
              <a:rPr sz="2150" dirty="0">
                <a:latin typeface="Times New Roman" panose="02020603050405020304"/>
                <a:cs typeface="Times New Roman" panose="02020603050405020304"/>
              </a:rPr>
              <a:t>3</a:t>
            </a:r>
            <a:r>
              <a:rPr sz="2150" spc="95" dirty="0">
                <a:latin typeface="Times New Roman" panose="02020603050405020304"/>
                <a:cs typeface="Times New Roman" panose="02020603050405020304"/>
              </a:rPr>
              <a:t>,</a:t>
            </a:r>
            <a:r>
              <a:rPr sz="2150" dirty="0">
                <a:latin typeface="Times New Roman" panose="02020603050405020304"/>
                <a:cs typeface="Times New Roman" panose="02020603050405020304"/>
              </a:rPr>
              <a:t>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边缘定义</a:t>
            </a:r>
          </a:p>
        </p:txBody>
      </p:sp>
      <p:sp>
        <p:nvSpPr>
          <p:cNvPr id="4" name="Rectangle 3"/>
          <p:cNvSpPr txBox="1">
            <a:spLocks noChangeArrowheads="1"/>
          </p:cNvSpPr>
          <p:nvPr/>
        </p:nvSpPr>
        <p:spPr>
          <a:xfrm>
            <a:off x="903514" y="1023258"/>
            <a:ext cx="4071712"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Char char="n"/>
            </a:pPr>
            <a:r>
              <a:rPr lang="zh-CN" altLang="en-US" b="1" dirty="0">
                <a:solidFill>
                  <a:srgbClr val="C00000"/>
                </a:solidFill>
                <a:latin typeface="微软雅黑" panose="020B0503020204020204" pitchFamily="34" charset="-122"/>
                <a:ea typeface="微软雅黑" panose="020B0503020204020204" pitchFamily="34" charset="-122"/>
              </a:rPr>
              <a:t>边缘的定义</a:t>
            </a:r>
            <a:endParaRPr lang="en-US" altLang="zh-CN" b="1" dirty="0">
              <a:solidFill>
                <a:srgbClr val="C00000"/>
              </a:solidFill>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图像中像素灰度</a:t>
            </a:r>
            <a:r>
              <a:rPr lang="zh-CN" altLang="en-US" dirty="0">
                <a:solidFill>
                  <a:srgbClr val="C00000"/>
                </a:solidFill>
                <a:latin typeface="微软雅黑" panose="020B0503020204020204" pitchFamily="34" charset="-122"/>
                <a:ea typeface="微软雅黑" panose="020B0503020204020204" pitchFamily="34" charset="-122"/>
              </a:rPr>
              <a:t>有阶跃变化</a:t>
            </a:r>
            <a:r>
              <a:rPr lang="zh-CN" altLang="en-US" dirty="0">
                <a:latin typeface="微软雅黑" panose="020B0503020204020204" pitchFamily="34" charset="-122"/>
                <a:ea typeface="微软雅黑" panose="020B0503020204020204" pitchFamily="34" charset="-122"/>
              </a:rPr>
              <a:t>或</a:t>
            </a:r>
            <a:r>
              <a:rPr lang="zh-CN" altLang="en-US" dirty="0">
                <a:solidFill>
                  <a:srgbClr val="C00000"/>
                </a:solidFill>
                <a:latin typeface="微软雅黑" panose="020B0503020204020204" pitchFamily="34" charset="-122"/>
                <a:ea typeface="微软雅黑" panose="020B0503020204020204" pitchFamily="34" charset="-122"/>
              </a:rPr>
              <a:t>屋顶变化</a:t>
            </a:r>
            <a:r>
              <a:rPr lang="zh-CN" altLang="en-US" dirty="0">
                <a:latin typeface="微软雅黑" panose="020B0503020204020204" pitchFamily="34" charset="-122"/>
                <a:ea typeface="微软雅黑" panose="020B0503020204020204" pitchFamily="34" charset="-122"/>
              </a:rPr>
              <a:t>的那些像素的集合</a:t>
            </a:r>
            <a:endParaRPr lang="en-US" altLang="zh-CN" dirty="0">
              <a:latin typeface="微软雅黑" panose="020B0503020204020204" pitchFamily="34" charset="-122"/>
              <a:ea typeface="微软雅黑" panose="020B0503020204020204" pitchFamily="34" charset="-122"/>
            </a:endParaRPr>
          </a:p>
          <a:p>
            <a:pPr lvl="1">
              <a:lnSpc>
                <a:spcPct val="11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存在于目标与背景、目标与目标、区域与区域、基元与基元之间。</a:t>
            </a:r>
          </a:p>
          <a:p>
            <a:pPr>
              <a:lnSpc>
                <a:spcPct val="110000"/>
              </a:lnSpc>
              <a:buFont typeface="Wingdings" panose="05000000000000000000" pitchFamily="2" charset="2"/>
              <a:buChar char="n"/>
            </a:pPr>
            <a:r>
              <a:rPr lang="zh-CN" altLang="en-US" b="1" dirty="0">
                <a:solidFill>
                  <a:srgbClr val="C00000"/>
                </a:solidFill>
                <a:latin typeface="微软雅黑" panose="020B0503020204020204" pitchFamily="34" charset="-122"/>
                <a:ea typeface="微软雅黑" panose="020B0503020204020204" pitchFamily="34" charset="-122"/>
              </a:rPr>
              <a:t>边缘的分类</a:t>
            </a:r>
          </a:p>
          <a:p>
            <a:pPr lvl="1">
              <a:lnSpc>
                <a:spcPct val="11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阶跃状</a:t>
            </a:r>
          </a:p>
          <a:p>
            <a:pPr lvl="1">
              <a:lnSpc>
                <a:spcPct val="11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屋顶状</a:t>
            </a:r>
          </a:p>
        </p:txBody>
      </p:sp>
      <p:pic>
        <p:nvPicPr>
          <p:cNvPr id="5" name="Picture 1027" descr="TU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025" y="3591190"/>
            <a:ext cx="2362200" cy="202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1033"/>
          <p:cNvGrpSpPr/>
          <p:nvPr/>
        </p:nvGrpSpPr>
        <p:grpSpPr bwMode="auto">
          <a:xfrm>
            <a:off x="6727825" y="1421076"/>
            <a:ext cx="1752600" cy="1295400"/>
            <a:chOff x="2448" y="2928"/>
            <a:chExt cx="1104" cy="816"/>
          </a:xfrm>
        </p:grpSpPr>
        <p:sp>
          <p:nvSpPr>
            <p:cNvPr id="8" name="Line 1034"/>
            <p:cNvSpPr>
              <a:spLocks noChangeShapeType="1"/>
            </p:cNvSpPr>
            <p:nvPr/>
          </p:nvSpPr>
          <p:spPr bwMode="auto">
            <a:xfrm>
              <a:off x="2448" y="3744"/>
              <a:ext cx="528" cy="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9" name="Line 1035"/>
            <p:cNvSpPr>
              <a:spLocks noChangeShapeType="1"/>
            </p:cNvSpPr>
            <p:nvPr/>
          </p:nvSpPr>
          <p:spPr bwMode="auto">
            <a:xfrm flipV="1">
              <a:off x="2976" y="2928"/>
              <a:ext cx="0" cy="81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0" name="Line 1036"/>
            <p:cNvSpPr>
              <a:spLocks noChangeShapeType="1"/>
            </p:cNvSpPr>
            <p:nvPr/>
          </p:nvSpPr>
          <p:spPr bwMode="auto">
            <a:xfrm>
              <a:off x="2976" y="2928"/>
              <a:ext cx="576" cy="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sp>
        <p:nvSpPr>
          <p:cNvPr id="11" name="Text Box 1042"/>
          <p:cNvSpPr txBox="1">
            <a:spLocks noChangeArrowheads="1"/>
          </p:cNvSpPr>
          <p:nvPr/>
        </p:nvSpPr>
        <p:spPr bwMode="auto">
          <a:xfrm>
            <a:off x="7108825" y="591687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a:latin typeface="微软雅黑" panose="020B0503020204020204" pitchFamily="34" charset="-122"/>
                <a:ea typeface="微软雅黑" panose="020B0503020204020204" pitchFamily="34" charset="-122"/>
              </a:rPr>
              <a:t>阶跃状</a:t>
            </a:r>
          </a:p>
        </p:txBody>
      </p:sp>
      <p:sp>
        <p:nvSpPr>
          <p:cNvPr id="12" name="Text Box 1043"/>
          <p:cNvSpPr txBox="1">
            <a:spLocks noChangeArrowheads="1"/>
          </p:cNvSpPr>
          <p:nvPr/>
        </p:nvSpPr>
        <p:spPr bwMode="auto">
          <a:xfrm>
            <a:off x="9588500" y="5916876"/>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a:latin typeface="微软雅黑" panose="020B0503020204020204" pitchFamily="34" charset="-122"/>
                <a:ea typeface="微软雅黑" panose="020B0503020204020204" pitchFamily="34" charset="-122"/>
              </a:rPr>
              <a:t>屋顶状</a:t>
            </a:r>
          </a:p>
        </p:txBody>
      </p:sp>
      <p:pic>
        <p:nvPicPr>
          <p:cNvPr id="13" name="Picture 10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225" y="1386152"/>
            <a:ext cx="26098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1339" y="4194439"/>
            <a:ext cx="17287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数字边缘模型</a:t>
            </a:r>
          </a:p>
        </p:txBody>
      </p:sp>
      <p:sp>
        <p:nvSpPr>
          <p:cNvPr id="14" name="object 6"/>
          <p:cNvSpPr/>
          <p:nvPr/>
        </p:nvSpPr>
        <p:spPr>
          <a:xfrm>
            <a:off x="2310269" y="1774698"/>
            <a:ext cx="7629080" cy="3025901"/>
          </a:xfrm>
          <a:prstGeom prst="rect">
            <a:avLst/>
          </a:prstGeom>
          <a:blipFill>
            <a:blip r:embed="rId3" cstate="print"/>
            <a:stretch>
              <a:fillRect/>
            </a:stretch>
          </a:blipFill>
        </p:spPr>
        <p:txBody>
          <a:bodyPr wrap="square" lIns="0" tIns="0" rIns="0" bIns="0" rtlCol="0"/>
          <a:lstStyle/>
          <a:p>
            <a:endParaRPr sz="2800">
              <a:solidFill>
                <a:srgbClr val="C00000"/>
              </a:solidFill>
              <a:latin typeface="微软雅黑" panose="020B0503020204020204" pitchFamily="34" charset="-122"/>
              <a:ea typeface="微软雅黑" panose="020B0503020204020204" pitchFamily="34" charset="-122"/>
            </a:endParaRPr>
          </a:p>
        </p:txBody>
      </p:sp>
      <p:sp>
        <p:nvSpPr>
          <p:cNvPr id="15" name="object 7"/>
          <p:cNvSpPr txBox="1"/>
          <p:nvPr/>
        </p:nvSpPr>
        <p:spPr>
          <a:xfrm>
            <a:off x="2178204" y="1387365"/>
            <a:ext cx="3028950" cy="287451"/>
          </a:xfrm>
          <a:prstGeom prst="rect">
            <a:avLst/>
          </a:prstGeom>
        </p:spPr>
        <p:txBody>
          <a:bodyPr vert="horz" wrap="square" lIns="0" tIns="0" rIns="0" bIns="0" rtlCol="0">
            <a:spAutoFit/>
          </a:bodyPr>
          <a:lstStyle/>
          <a:p>
            <a:pPr marL="12700">
              <a:lnSpc>
                <a:spcPts val="2055"/>
              </a:lnSpc>
            </a:pPr>
            <a:r>
              <a:rPr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理想数字边缘模型</a:t>
            </a:r>
          </a:p>
        </p:txBody>
      </p:sp>
      <p:sp>
        <p:nvSpPr>
          <p:cNvPr id="16" name="object 8"/>
          <p:cNvSpPr txBox="1"/>
          <p:nvPr/>
        </p:nvSpPr>
        <p:spPr>
          <a:xfrm>
            <a:off x="5770924" y="1377747"/>
            <a:ext cx="3472468" cy="297069"/>
          </a:xfrm>
          <a:prstGeom prst="rect">
            <a:avLst/>
          </a:prstGeom>
        </p:spPr>
        <p:txBody>
          <a:bodyPr vert="horz" wrap="square" lIns="0" tIns="0" rIns="0" bIns="0" rtlCol="0">
            <a:spAutoFit/>
          </a:bodyPr>
          <a:lstStyle/>
          <a:p>
            <a:pPr marL="12700">
              <a:lnSpc>
                <a:spcPts val="2155"/>
              </a:lnSpc>
            </a:pPr>
            <a:r>
              <a:rPr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斜坡数字边缘模型</a:t>
            </a:r>
          </a:p>
        </p:txBody>
      </p:sp>
      <p:sp>
        <p:nvSpPr>
          <p:cNvPr id="17" name="object 9"/>
          <p:cNvSpPr txBox="1"/>
          <p:nvPr/>
        </p:nvSpPr>
        <p:spPr>
          <a:xfrm>
            <a:off x="1953522" y="5427072"/>
            <a:ext cx="8342574" cy="861774"/>
          </a:xfrm>
          <a:prstGeom prst="rect">
            <a:avLst/>
          </a:prstGeom>
        </p:spPr>
        <p:txBody>
          <a:bodyPr vert="horz" wrap="square" lIns="0" tIns="0" rIns="0" bIns="0" rtlCol="0">
            <a:spAutoFit/>
          </a:bodyPr>
          <a:lstStyle/>
          <a:p>
            <a:pPr marL="12700" marR="5080">
              <a:lnSpc>
                <a:spcPct val="100000"/>
              </a:lnSpc>
            </a:pPr>
            <a:r>
              <a:rPr sz="2800" b="1" spc="-5"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斜坡的产生</a:t>
            </a:r>
            <a:r>
              <a:rPr sz="2800" spc="-5" dirty="0" err="1">
                <a:latin typeface="微软雅黑" panose="020B0503020204020204" pitchFamily="34" charset="-122"/>
                <a:ea typeface="微软雅黑" panose="020B0503020204020204" pitchFamily="34" charset="-122"/>
                <a:cs typeface="宋体" panose="02010600030101010101" pitchFamily="2" charset="-122"/>
              </a:rPr>
              <a:t>是由光学系统、取样和图像采集系统的不完善带来的边缘模糊造成的</a:t>
            </a:r>
            <a:r>
              <a:rPr lang="zh-CN" altLang="en-US" sz="2800" spc="-5" dirty="0">
                <a:latin typeface="微软雅黑" panose="020B0503020204020204" pitchFamily="34" charset="-122"/>
                <a:ea typeface="微软雅黑" panose="020B0503020204020204" pitchFamily="34" charset="-122"/>
                <a:cs typeface="宋体" panose="02010600030101010101" pitchFamily="2" charset="-122"/>
              </a:rPr>
              <a:t>。</a:t>
            </a:r>
            <a:endParaRPr sz="28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边缘检测</a:t>
            </a:r>
          </a:p>
        </p:txBody>
      </p:sp>
      <p:sp>
        <p:nvSpPr>
          <p:cNvPr id="18" name="object 6"/>
          <p:cNvSpPr/>
          <p:nvPr/>
        </p:nvSpPr>
        <p:spPr>
          <a:xfrm>
            <a:off x="5123065" y="1612264"/>
            <a:ext cx="6286500" cy="4930902"/>
          </a:xfrm>
          <a:prstGeom prst="rect">
            <a:avLst/>
          </a:prstGeom>
          <a:blipFill>
            <a:blip r:embed="rId3" cstate="print"/>
            <a:stretch>
              <a:fillRect/>
            </a:stretch>
          </a:blip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19" name="object 7"/>
          <p:cNvSpPr/>
          <p:nvPr/>
        </p:nvSpPr>
        <p:spPr>
          <a:xfrm>
            <a:off x="7321435" y="1683892"/>
            <a:ext cx="287655" cy="2449830"/>
          </a:xfrm>
          <a:custGeom>
            <a:avLst/>
            <a:gdLst/>
            <a:ahLst/>
            <a:cxnLst/>
            <a:rect l="l" t="t" r="r" b="b"/>
            <a:pathLst>
              <a:path w="287654" h="2449829">
                <a:moveTo>
                  <a:pt x="144017" y="0"/>
                </a:moveTo>
                <a:lnTo>
                  <a:pt x="109503" y="35613"/>
                </a:lnTo>
                <a:lnTo>
                  <a:pt x="88082" y="96297"/>
                </a:lnTo>
                <a:lnTo>
                  <a:pt x="77961" y="136775"/>
                </a:lnTo>
                <a:lnTo>
                  <a:pt x="68284" y="183590"/>
                </a:lnTo>
                <a:lnTo>
                  <a:pt x="59088" y="236427"/>
                </a:lnTo>
                <a:lnTo>
                  <a:pt x="50411" y="294969"/>
                </a:lnTo>
                <a:lnTo>
                  <a:pt x="42290" y="358902"/>
                </a:lnTo>
                <a:lnTo>
                  <a:pt x="34764" y="427909"/>
                </a:lnTo>
                <a:lnTo>
                  <a:pt x="27870" y="501676"/>
                </a:lnTo>
                <a:lnTo>
                  <a:pt x="21646" y="579887"/>
                </a:lnTo>
                <a:lnTo>
                  <a:pt x="16130" y="662226"/>
                </a:lnTo>
                <a:lnTo>
                  <a:pt x="11358" y="748379"/>
                </a:lnTo>
                <a:lnTo>
                  <a:pt x="7370" y="838029"/>
                </a:lnTo>
                <a:lnTo>
                  <a:pt x="4202" y="930861"/>
                </a:lnTo>
                <a:lnTo>
                  <a:pt x="1892" y="1026560"/>
                </a:lnTo>
                <a:lnTo>
                  <a:pt x="479" y="1124810"/>
                </a:lnTo>
                <a:lnTo>
                  <a:pt x="0" y="1225296"/>
                </a:lnTo>
                <a:lnTo>
                  <a:pt x="479" y="1325673"/>
                </a:lnTo>
                <a:lnTo>
                  <a:pt x="1892" y="1423825"/>
                </a:lnTo>
                <a:lnTo>
                  <a:pt x="4202" y="1519436"/>
                </a:lnTo>
                <a:lnTo>
                  <a:pt x="7370" y="1612190"/>
                </a:lnTo>
                <a:lnTo>
                  <a:pt x="11358" y="1701772"/>
                </a:lnTo>
                <a:lnTo>
                  <a:pt x="16130" y="1787864"/>
                </a:lnTo>
                <a:lnTo>
                  <a:pt x="21646" y="1870151"/>
                </a:lnTo>
                <a:lnTo>
                  <a:pt x="27870" y="1948318"/>
                </a:lnTo>
                <a:lnTo>
                  <a:pt x="34764" y="2022047"/>
                </a:lnTo>
                <a:lnTo>
                  <a:pt x="42290" y="2091023"/>
                </a:lnTo>
                <a:lnTo>
                  <a:pt x="50411" y="2154929"/>
                </a:lnTo>
                <a:lnTo>
                  <a:pt x="59088" y="2213451"/>
                </a:lnTo>
                <a:lnTo>
                  <a:pt x="68284" y="2266271"/>
                </a:lnTo>
                <a:lnTo>
                  <a:pt x="77961" y="2313074"/>
                </a:lnTo>
                <a:lnTo>
                  <a:pt x="88082" y="2353544"/>
                </a:lnTo>
                <a:lnTo>
                  <a:pt x="109503" y="2414218"/>
                </a:lnTo>
                <a:lnTo>
                  <a:pt x="132245" y="2445767"/>
                </a:lnTo>
                <a:lnTo>
                  <a:pt x="144017" y="2449830"/>
                </a:lnTo>
                <a:lnTo>
                  <a:pt x="155784" y="2445767"/>
                </a:lnTo>
                <a:lnTo>
                  <a:pt x="178486" y="2414218"/>
                </a:lnTo>
                <a:lnTo>
                  <a:pt x="199834" y="2353544"/>
                </a:lnTo>
                <a:lnTo>
                  <a:pt x="209909" y="2313074"/>
                </a:lnTo>
                <a:lnTo>
                  <a:pt x="219536" y="2266271"/>
                </a:lnTo>
                <a:lnTo>
                  <a:pt x="228679" y="2213451"/>
                </a:lnTo>
                <a:lnTo>
                  <a:pt x="237300" y="2154929"/>
                </a:lnTo>
                <a:lnTo>
                  <a:pt x="245363" y="2091023"/>
                </a:lnTo>
                <a:lnTo>
                  <a:pt x="252833" y="2022047"/>
                </a:lnTo>
                <a:lnTo>
                  <a:pt x="259671" y="1948318"/>
                </a:lnTo>
                <a:lnTo>
                  <a:pt x="265841" y="1870151"/>
                </a:lnTo>
                <a:lnTo>
                  <a:pt x="271308" y="1787864"/>
                </a:lnTo>
                <a:lnTo>
                  <a:pt x="276034" y="1701772"/>
                </a:lnTo>
                <a:lnTo>
                  <a:pt x="279983" y="1612190"/>
                </a:lnTo>
                <a:lnTo>
                  <a:pt x="283118" y="1519436"/>
                </a:lnTo>
                <a:lnTo>
                  <a:pt x="285402" y="1423825"/>
                </a:lnTo>
                <a:lnTo>
                  <a:pt x="286800" y="1325673"/>
                </a:lnTo>
                <a:lnTo>
                  <a:pt x="287273" y="1225296"/>
                </a:lnTo>
                <a:lnTo>
                  <a:pt x="286800" y="1124810"/>
                </a:lnTo>
                <a:lnTo>
                  <a:pt x="285402" y="1026560"/>
                </a:lnTo>
                <a:lnTo>
                  <a:pt x="283118" y="930861"/>
                </a:lnTo>
                <a:lnTo>
                  <a:pt x="279983" y="838029"/>
                </a:lnTo>
                <a:lnTo>
                  <a:pt x="276034" y="748379"/>
                </a:lnTo>
                <a:lnTo>
                  <a:pt x="271308" y="662226"/>
                </a:lnTo>
                <a:lnTo>
                  <a:pt x="265841" y="579887"/>
                </a:lnTo>
                <a:lnTo>
                  <a:pt x="259671" y="501676"/>
                </a:lnTo>
                <a:lnTo>
                  <a:pt x="252833" y="427909"/>
                </a:lnTo>
                <a:lnTo>
                  <a:pt x="245363" y="358902"/>
                </a:lnTo>
                <a:lnTo>
                  <a:pt x="237300" y="294969"/>
                </a:lnTo>
                <a:lnTo>
                  <a:pt x="228679" y="236427"/>
                </a:lnTo>
                <a:lnTo>
                  <a:pt x="219536" y="183590"/>
                </a:lnTo>
                <a:lnTo>
                  <a:pt x="209909" y="136775"/>
                </a:lnTo>
                <a:lnTo>
                  <a:pt x="199834" y="96297"/>
                </a:lnTo>
                <a:lnTo>
                  <a:pt x="178486" y="35613"/>
                </a:lnTo>
                <a:lnTo>
                  <a:pt x="155784" y="4062"/>
                </a:lnTo>
                <a:lnTo>
                  <a:pt x="144017" y="0"/>
                </a:lnTo>
                <a:close/>
              </a:path>
            </a:pathLst>
          </a:custGeom>
          <a:ln w="25399">
            <a:solidFill>
              <a:srgbClr val="EE2B0A"/>
            </a:solidFill>
          </a:ln>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20" name="object 8"/>
          <p:cNvSpPr/>
          <p:nvPr/>
        </p:nvSpPr>
        <p:spPr>
          <a:xfrm>
            <a:off x="9658350" y="2044319"/>
            <a:ext cx="1442720" cy="4392930"/>
          </a:xfrm>
          <a:custGeom>
            <a:avLst/>
            <a:gdLst/>
            <a:ahLst/>
            <a:cxnLst/>
            <a:rect l="l" t="t" r="r" b="b"/>
            <a:pathLst>
              <a:path w="1080770" h="4392930">
                <a:moveTo>
                  <a:pt x="540257" y="0"/>
                </a:moveTo>
                <a:lnTo>
                  <a:pt x="495904" y="7278"/>
                </a:lnTo>
                <a:lnTo>
                  <a:pt x="452545" y="28736"/>
                </a:lnTo>
                <a:lnTo>
                  <a:pt x="410321" y="63810"/>
                </a:lnTo>
                <a:lnTo>
                  <a:pt x="369368" y="111934"/>
                </a:lnTo>
                <a:lnTo>
                  <a:pt x="329826" y="172545"/>
                </a:lnTo>
                <a:lnTo>
                  <a:pt x="291833" y="245077"/>
                </a:lnTo>
                <a:lnTo>
                  <a:pt x="255527" y="328966"/>
                </a:lnTo>
                <a:lnTo>
                  <a:pt x="221047" y="423647"/>
                </a:lnTo>
                <a:lnTo>
                  <a:pt x="188530" y="528556"/>
                </a:lnTo>
                <a:lnTo>
                  <a:pt x="158114" y="643128"/>
                </a:lnTo>
                <a:lnTo>
                  <a:pt x="129940" y="766797"/>
                </a:lnTo>
                <a:lnTo>
                  <a:pt x="104144" y="899001"/>
                </a:lnTo>
                <a:lnTo>
                  <a:pt x="80864" y="1039174"/>
                </a:lnTo>
                <a:lnTo>
                  <a:pt x="60240" y="1186750"/>
                </a:lnTo>
                <a:lnTo>
                  <a:pt x="42410" y="1341167"/>
                </a:lnTo>
                <a:lnTo>
                  <a:pt x="27511" y="1501859"/>
                </a:lnTo>
                <a:lnTo>
                  <a:pt x="15682" y="1668261"/>
                </a:lnTo>
                <a:lnTo>
                  <a:pt x="7062" y="1839809"/>
                </a:lnTo>
                <a:lnTo>
                  <a:pt x="1788" y="2015938"/>
                </a:lnTo>
                <a:lnTo>
                  <a:pt x="0" y="2196084"/>
                </a:lnTo>
                <a:lnTo>
                  <a:pt x="1788" y="2376235"/>
                </a:lnTo>
                <a:lnTo>
                  <a:pt x="7062" y="2552379"/>
                </a:lnTo>
                <a:lnTo>
                  <a:pt x="15682" y="2723952"/>
                </a:lnTo>
                <a:lnTo>
                  <a:pt x="27511" y="2890387"/>
                </a:lnTo>
                <a:lnTo>
                  <a:pt x="42410" y="3051119"/>
                </a:lnTo>
                <a:lnTo>
                  <a:pt x="60240" y="3205581"/>
                </a:lnTo>
                <a:lnTo>
                  <a:pt x="80864" y="3353208"/>
                </a:lnTo>
                <a:lnTo>
                  <a:pt x="104144" y="3493434"/>
                </a:lnTo>
                <a:lnTo>
                  <a:pt x="129940" y="3625694"/>
                </a:lnTo>
                <a:lnTo>
                  <a:pt x="158114" y="3749420"/>
                </a:lnTo>
                <a:lnTo>
                  <a:pt x="188530" y="3864049"/>
                </a:lnTo>
                <a:lnTo>
                  <a:pt x="221047" y="3969014"/>
                </a:lnTo>
                <a:lnTo>
                  <a:pt x="255527" y="4063748"/>
                </a:lnTo>
                <a:lnTo>
                  <a:pt x="291833" y="4147687"/>
                </a:lnTo>
                <a:lnTo>
                  <a:pt x="329826" y="4220265"/>
                </a:lnTo>
                <a:lnTo>
                  <a:pt x="369368" y="4280916"/>
                </a:lnTo>
                <a:lnTo>
                  <a:pt x="410321" y="4329073"/>
                </a:lnTo>
                <a:lnTo>
                  <a:pt x="452545" y="4364172"/>
                </a:lnTo>
                <a:lnTo>
                  <a:pt x="495904" y="4385646"/>
                </a:lnTo>
                <a:lnTo>
                  <a:pt x="540257" y="4392930"/>
                </a:lnTo>
                <a:lnTo>
                  <a:pt x="584611" y="4385646"/>
                </a:lnTo>
                <a:lnTo>
                  <a:pt x="627970" y="4364172"/>
                </a:lnTo>
                <a:lnTo>
                  <a:pt x="670194" y="4329073"/>
                </a:lnTo>
                <a:lnTo>
                  <a:pt x="711147" y="4280916"/>
                </a:lnTo>
                <a:lnTo>
                  <a:pt x="750689" y="4220265"/>
                </a:lnTo>
                <a:lnTo>
                  <a:pt x="788682" y="4147687"/>
                </a:lnTo>
                <a:lnTo>
                  <a:pt x="824988" y="4063748"/>
                </a:lnTo>
                <a:lnTo>
                  <a:pt x="859468" y="3969014"/>
                </a:lnTo>
                <a:lnTo>
                  <a:pt x="891985" y="3864049"/>
                </a:lnTo>
                <a:lnTo>
                  <a:pt x="922400" y="3749421"/>
                </a:lnTo>
                <a:lnTo>
                  <a:pt x="950575" y="3625694"/>
                </a:lnTo>
                <a:lnTo>
                  <a:pt x="976371" y="3493434"/>
                </a:lnTo>
                <a:lnTo>
                  <a:pt x="999651" y="3353208"/>
                </a:lnTo>
                <a:lnTo>
                  <a:pt x="1020275" y="3205581"/>
                </a:lnTo>
                <a:lnTo>
                  <a:pt x="1038105" y="3051119"/>
                </a:lnTo>
                <a:lnTo>
                  <a:pt x="1053004" y="2890387"/>
                </a:lnTo>
                <a:lnTo>
                  <a:pt x="1064833" y="2723952"/>
                </a:lnTo>
                <a:lnTo>
                  <a:pt x="1073453" y="2552379"/>
                </a:lnTo>
                <a:lnTo>
                  <a:pt x="1078727" y="2376235"/>
                </a:lnTo>
                <a:lnTo>
                  <a:pt x="1080515" y="2196084"/>
                </a:lnTo>
                <a:lnTo>
                  <a:pt x="1078727" y="2015938"/>
                </a:lnTo>
                <a:lnTo>
                  <a:pt x="1073453" y="1839809"/>
                </a:lnTo>
                <a:lnTo>
                  <a:pt x="1064833" y="1668261"/>
                </a:lnTo>
                <a:lnTo>
                  <a:pt x="1053004" y="1501859"/>
                </a:lnTo>
                <a:lnTo>
                  <a:pt x="1038105" y="1341167"/>
                </a:lnTo>
                <a:lnTo>
                  <a:pt x="1020275" y="1186750"/>
                </a:lnTo>
                <a:lnTo>
                  <a:pt x="999651" y="1039174"/>
                </a:lnTo>
                <a:lnTo>
                  <a:pt x="976371" y="899001"/>
                </a:lnTo>
                <a:lnTo>
                  <a:pt x="950575" y="766797"/>
                </a:lnTo>
                <a:lnTo>
                  <a:pt x="922400" y="643128"/>
                </a:lnTo>
                <a:lnTo>
                  <a:pt x="891985" y="528556"/>
                </a:lnTo>
                <a:lnTo>
                  <a:pt x="859468" y="423647"/>
                </a:lnTo>
                <a:lnTo>
                  <a:pt x="824988" y="328966"/>
                </a:lnTo>
                <a:lnTo>
                  <a:pt x="788682" y="245077"/>
                </a:lnTo>
                <a:lnTo>
                  <a:pt x="750689" y="172545"/>
                </a:lnTo>
                <a:lnTo>
                  <a:pt x="711147" y="111934"/>
                </a:lnTo>
                <a:lnTo>
                  <a:pt x="670194" y="63810"/>
                </a:lnTo>
                <a:lnTo>
                  <a:pt x="627970" y="28736"/>
                </a:lnTo>
                <a:lnTo>
                  <a:pt x="584611" y="7278"/>
                </a:lnTo>
                <a:lnTo>
                  <a:pt x="540257" y="0"/>
                </a:lnTo>
                <a:close/>
              </a:path>
            </a:pathLst>
          </a:custGeom>
          <a:ln w="25399">
            <a:solidFill>
              <a:srgbClr val="EE2B0A"/>
            </a:solidFill>
          </a:ln>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21" name="object 9"/>
          <p:cNvSpPr/>
          <p:nvPr/>
        </p:nvSpPr>
        <p:spPr>
          <a:xfrm>
            <a:off x="7425067" y="4127627"/>
            <a:ext cx="433070" cy="102870"/>
          </a:xfrm>
          <a:custGeom>
            <a:avLst/>
            <a:gdLst/>
            <a:ahLst/>
            <a:cxnLst/>
            <a:rect l="l" t="t" r="r" b="b"/>
            <a:pathLst>
              <a:path w="433070" h="102870">
                <a:moveTo>
                  <a:pt x="359155" y="58865"/>
                </a:moveTo>
                <a:lnTo>
                  <a:pt x="2286" y="0"/>
                </a:lnTo>
                <a:lnTo>
                  <a:pt x="0" y="12192"/>
                </a:lnTo>
                <a:lnTo>
                  <a:pt x="357177" y="71107"/>
                </a:lnTo>
                <a:lnTo>
                  <a:pt x="359155" y="58865"/>
                </a:lnTo>
                <a:close/>
              </a:path>
              <a:path w="433070" h="102870">
                <a:moveTo>
                  <a:pt x="371856" y="96702"/>
                </a:moveTo>
                <a:lnTo>
                  <a:pt x="371856" y="60959"/>
                </a:lnTo>
                <a:lnTo>
                  <a:pt x="369570" y="73151"/>
                </a:lnTo>
                <a:lnTo>
                  <a:pt x="357177" y="71107"/>
                </a:lnTo>
                <a:lnTo>
                  <a:pt x="352044" y="102869"/>
                </a:lnTo>
                <a:lnTo>
                  <a:pt x="371856" y="96702"/>
                </a:lnTo>
                <a:close/>
              </a:path>
              <a:path w="433070" h="102870">
                <a:moveTo>
                  <a:pt x="371856" y="60959"/>
                </a:moveTo>
                <a:lnTo>
                  <a:pt x="359155" y="58865"/>
                </a:lnTo>
                <a:lnTo>
                  <a:pt x="357177" y="71107"/>
                </a:lnTo>
                <a:lnTo>
                  <a:pt x="369570" y="73151"/>
                </a:lnTo>
                <a:lnTo>
                  <a:pt x="371856" y="60959"/>
                </a:lnTo>
                <a:close/>
              </a:path>
              <a:path w="433070" h="102870">
                <a:moveTo>
                  <a:pt x="432816" y="77723"/>
                </a:moveTo>
                <a:lnTo>
                  <a:pt x="364236" y="27431"/>
                </a:lnTo>
                <a:lnTo>
                  <a:pt x="359155" y="58865"/>
                </a:lnTo>
                <a:lnTo>
                  <a:pt x="371856" y="60959"/>
                </a:lnTo>
                <a:lnTo>
                  <a:pt x="371856" y="96702"/>
                </a:lnTo>
                <a:lnTo>
                  <a:pt x="432816" y="77723"/>
                </a:lnTo>
                <a:close/>
              </a:path>
            </a:pathLst>
          </a:custGeom>
          <a:solidFill>
            <a:srgbClr val="FF0000"/>
          </a:solid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22" name="object 10"/>
          <p:cNvSpPr/>
          <p:nvPr/>
        </p:nvSpPr>
        <p:spPr>
          <a:xfrm>
            <a:off x="8218309" y="4343272"/>
            <a:ext cx="1515110" cy="384810"/>
          </a:xfrm>
          <a:custGeom>
            <a:avLst/>
            <a:gdLst/>
            <a:ahLst/>
            <a:cxnLst/>
            <a:rect l="l" t="t" r="r" b="b"/>
            <a:pathLst>
              <a:path w="1515109" h="384810">
                <a:moveTo>
                  <a:pt x="72913" y="341586"/>
                </a:moveTo>
                <a:lnTo>
                  <a:pt x="65531" y="310134"/>
                </a:lnTo>
                <a:lnTo>
                  <a:pt x="0" y="364998"/>
                </a:lnTo>
                <a:lnTo>
                  <a:pt x="60959" y="379538"/>
                </a:lnTo>
                <a:lnTo>
                  <a:pt x="60959" y="344424"/>
                </a:lnTo>
                <a:lnTo>
                  <a:pt x="72913" y="341586"/>
                </a:lnTo>
                <a:close/>
              </a:path>
              <a:path w="1515109" h="384810">
                <a:moveTo>
                  <a:pt x="75745" y="353650"/>
                </a:moveTo>
                <a:lnTo>
                  <a:pt x="72913" y="341586"/>
                </a:lnTo>
                <a:lnTo>
                  <a:pt x="60959" y="344424"/>
                </a:lnTo>
                <a:lnTo>
                  <a:pt x="63245" y="356616"/>
                </a:lnTo>
                <a:lnTo>
                  <a:pt x="75745" y="353650"/>
                </a:lnTo>
                <a:close/>
              </a:path>
              <a:path w="1515109" h="384810">
                <a:moveTo>
                  <a:pt x="83057" y="384810"/>
                </a:moveTo>
                <a:lnTo>
                  <a:pt x="75745" y="353650"/>
                </a:lnTo>
                <a:lnTo>
                  <a:pt x="63245" y="356616"/>
                </a:lnTo>
                <a:lnTo>
                  <a:pt x="60959" y="344424"/>
                </a:lnTo>
                <a:lnTo>
                  <a:pt x="60959" y="379538"/>
                </a:lnTo>
                <a:lnTo>
                  <a:pt x="83057" y="384810"/>
                </a:lnTo>
                <a:close/>
              </a:path>
              <a:path w="1515109" h="384810">
                <a:moveTo>
                  <a:pt x="1514855" y="12192"/>
                </a:moveTo>
                <a:lnTo>
                  <a:pt x="1511807" y="0"/>
                </a:lnTo>
                <a:lnTo>
                  <a:pt x="72913" y="341586"/>
                </a:lnTo>
                <a:lnTo>
                  <a:pt x="75745" y="353650"/>
                </a:lnTo>
                <a:lnTo>
                  <a:pt x="1514855" y="12192"/>
                </a:lnTo>
                <a:close/>
              </a:path>
            </a:pathLst>
          </a:custGeom>
          <a:solidFill>
            <a:srgbClr val="FF0000"/>
          </a:solid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23" name="object 11"/>
          <p:cNvSpPr/>
          <p:nvPr/>
        </p:nvSpPr>
        <p:spPr>
          <a:xfrm>
            <a:off x="8434704" y="5351398"/>
            <a:ext cx="1442720" cy="384810"/>
          </a:xfrm>
          <a:custGeom>
            <a:avLst/>
            <a:gdLst/>
            <a:ahLst/>
            <a:cxnLst/>
            <a:rect l="l" t="t" r="r" b="b"/>
            <a:pathLst>
              <a:path w="1442720" h="384810">
                <a:moveTo>
                  <a:pt x="72492" y="342108"/>
                </a:moveTo>
                <a:lnTo>
                  <a:pt x="64769" y="310896"/>
                </a:lnTo>
                <a:lnTo>
                  <a:pt x="0" y="366522"/>
                </a:lnTo>
                <a:lnTo>
                  <a:pt x="60197" y="379776"/>
                </a:lnTo>
                <a:lnTo>
                  <a:pt x="60197" y="345186"/>
                </a:lnTo>
                <a:lnTo>
                  <a:pt x="72492" y="342108"/>
                </a:lnTo>
                <a:close/>
              </a:path>
              <a:path w="1442720" h="384810">
                <a:moveTo>
                  <a:pt x="75511" y="354308"/>
                </a:moveTo>
                <a:lnTo>
                  <a:pt x="72492" y="342108"/>
                </a:lnTo>
                <a:lnTo>
                  <a:pt x="60197" y="345186"/>
                </a:lnTo>
                <a:lnTo>
                  <a:pt x="63245" y="357378"/>
                </a:lnTo>
                <a:lnTo>
                  <a:pt x="75511" y="354308"/>
                </a:lnTo>
                <a:close/>
              </a:path>
              <a:path w="1442720" h="384810">
                <a:moveTo>
                  <a:pt x="83057" y="384810"/>
                </a:moveTo>
                <a:lnTo>
                  <a:pt x="75511" y="354308"/>
                </a:lnTo>
                <a:lnTo>
                  <a:pt x="63245" y="357378"/>
                </a:lnTo>
                <a:lnTo>
                  <a:pt x="60197" y="345186"/>
                </a:lnTo>
                <a:lnTo>
                  <a:pt x="60197" y="379776"/>
                </a:lnTo>
                <a:lnTo>
                  <a:pt x="83057" y="384810"/>
                </a:lnTo>
                <a:close/>
              </a:path>
              <a:path w="1442720" h="384810">
                <a:moveTo>
                  <a:pt x="1442465" y="12192"/>
                </a:moveTo>
                <a:lnTo>
                  <a:pt x="1439417" y="0"/>
                </a:lnTo>
                <a:lnTo>
                  <a:pt x="72492" y="342108"/>
                </a:lnTo>
                <a:lnTo>
                  <a:pt x="75511" y="354308"/>
                </a:lnTo>
                <a:lnTo>
                  <a:pt x="1442465" y="12192"/>
                </a:lnTo>
                <a:close/>
              </a:path>
            </a:pathLst>
          </a:custGeom>
          <a:solidFill>
            <a:srgbClr val="FF0000"/>
          </a:solid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24" name="object 12"/>
          <p:cNvSpPr txBox="1"/>
          <p:nvPr/>
        </p:nvSpPr>
        <p:spPr>
          <a:xfrm>
            <a:off x="4870565" y="4062491"/>
            <a:ext cx="3835615" cy="276999"/>
          </a:xfrm>
          <a:prstGeom prst="rect">
            <a:avLst/>
          </a:prstGeom>
        </p:spPr>
        <p:txBody>
          <a:bodyPr vert="horz" wrap="square" lIns="0" tIns="0" rIns="0" bIns="0" rtlCol="0">
            <a:spAutoFit/>
          </a:bodyPr>
          <a:lstStyle/>
          <a:p>
            <a:pPr marL="157480" indent="3030220">
              <a:lnSpc>
                <a:spcPct val="100000"/>
              </a:lnSpc>
            </a:pPr>
            <a:r>
              <a:rPr sz="1800"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边缘</a:t>
            </a:r>
            <a:endPar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5" name="object 13"/>
          <p:cNvSpPr/>
          <p:nvPr/>
        </p:nvSpPr>
        <p:spPr>
          <a:xfrm>
            <a:off x="8434717" y="6141593"/>
            <a:ext cx="2089785" cy="115570"/>
          </a:xfrm>
          <a:custGeom>
            <a:avLst/>
            <a:gdLst/>
            <a:ahLst/>
            <a:cxnLst/>
            <a:rect l="l" t="t" r="r" b="b"/>
            <a:pathLst>
              <a:path w="2089784" h="115570">
                <a:moveTo>
                  <a:pt x="75623" y="70432"/>
                </a:moveTo>
                <a:lnTo>
                  <a:pt x="74675" y="38861"/>
                </a:lnTo>
                <a:lnTo>
                  <a:pt x="0" y="79247"/>
                </a:lnTo>
                <a:lnTo>
                  <a:pt x="63245" y="108679"/>
                </a:lnTo>
                <a:lnTo>
                  <a:pt x="63245" y="70865"/>
                </a:lnTo>
                <a:lnTo>
                  <a:pt x="75623" y="70432"/>
                </a:lnTo>
                <a:close/>
              </a:path>
              <a:path w="2089784" h="115570">
                <a:moveTo>
                  <a:pt x="76011" y="83373"/>
                </a:moveTo>
                <a:lnTo>
                  <a:pt x="75623" y="70432"/>
                </a:lnTo>
                <a:lnTo>
                  <a:pt x="63245" y="70865"/>
                </a:lnTo>
                <a:lnTo>
                  <a:pt x="63245" y="83819"/>
                </a:lnTo>
                <a:lnTo>
                  <a:pt x="76011" y="83373"/>
                </a:lnTo>
                <a:close/>
              </a:path>
              <a:path w="2089784" h="115570">
                <a:moveTo>
                  <a:pt x="76961" y="115061"/>
                </a:moveTo>
                <a:lnTo>
                  <a:pt x="76011" y="83373"/>
                </a:lnTo>
                <a:lnTo>
                  <a:pt x="63245" y="83819"/>
                </a:lnTo>
                <a:lnTo>
                  <a:pt x="63245" y="108679"/>
                </a:lnTo>
                <a:lnTo>
                  <a:pt x="76961" y="115061"/>
                </a:lnTo>
                <a:close/>
              </a:path>
              <a:path w="2089784" h="115570">
                <a:moveTo>
                  <a:pt x="2089403" y="12953"/>
                </a:moveTo>
                <a:lnTo>
                  <a:pt x="2088641" y="0"/>
                </a:lnTo>
                <a:lnTo>
                  <a:pt x="75623" y="70432"/>
                </a:lnTo>
                <a:lnTo>
                  <a:pt x="76011" y="83373"/>
                </a:lnTo>
                <a:lnTo>
                  <a:pt x="2089403" y="12953"/>
                </a:lnTo>
                <a:close/>
              </a:path>
            </a:pathLst>
          </a:custGeom>
          <a:solidFill>
            <a:srgbClr val="FF0000"/>
          </a:solid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86203" y="1018061"/>
            <a:ext cx="4235390" cy="4893647"/>
          </a:xfrm>
          <a:prstGeom prst="rect">
            <a:avLst/>
          </a:prstGeom>
          <a:noFill/>
        </p:spPr>
        <p:txBody>
          <a:bodyPr wrap="square">
            <a:spAutoFit/>
          </a:bodyPr>
          <a:lstStyle/>
          <a:p>
            <a:pPr marL="342900" indent="-3429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边缘检测是基于灰度突变来分割图像的常用方法</a:t>
            </a:r>
            <a:endParaRPr lang="en-US" altLang="zh-CN" sz="2800" b="1"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一阶导数的幅度</a:t>
            </a:r>
            <a:r>
              <a:rPr lang="zh-CN" altLang="en-US" sz="2400" dirty="0">
                <a:latin typeface="微软雅黑" panose="020B0503020204020204" pitchFamily="34" charset="-122"/>
                <a:ea typeface="微软雅黑" panose="020B0503020204020204" pitchFamily="34" charset="-122"/>
              </a:rPr>
              <a:t>可用于检测图像中的某个点处是否存在一个边缘。</a:t>
            </a:r>
            <a:endParaRPr lang="en-US" altLang="zh-CN" sz="240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二阶导数的符号</a:t>
            </a:r>
            <a:r>
              <a:rPr lang="zh-CN" altLang="en-US" sz="2400" dirty="0">
                <a:latin typeface="微软雅黑" panose="020B0503020204020204" pitchFamily="34" charset="-122"/>
                <a:ea typeface="微软雅黑" panose="020B0503020204020204" pitchFamily="34" charset="-122"/>
              </a:rPr>
              <a:t>用于确定一个边缘像素是位于该边缘的暗侧还是位于该边缘的亮侧</a:t>
            </a:r>
            <a:r>
              <a:rPr lang="zh-CN" altLang="en-US" sz="2800" dirty="0">
                <a:latin typeface="微软雅黑" panose="020B0503020204020204" pitchFamily="34" charset="-122"/>
                <a:ea typeface="微软雅黑" panose="020B0503020204020204" pitchFamily="34" charset="-122"/>
              </a:rPr>
              <a:t>。</a:t>
            </a:r>
          </a:p>
          <a:p>
            <a:endParaRPr lang="en-US" altLang="zh-CN" sz="2800" b="1" dirty="0">
              <a:latin typeface="微软雅黑" panose="020B0503020204020204" pitchFamily="34" charset="-122"/>
              <a:ea typeface="微软雅黑" panose="020B0503020204020204" pitchFamily="34" charset="-122"/>
            </a:endParaRPr>
          </a:p>
          <a:p>
            <a:endParaRPr lang="zh-CN" altLang="en-US" sz="28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398576" y="5362320"/>
            <a:ext cx="3909878" cy="1156855"/>
          </a:xfrm>
          <a:prstGeom prst="rect">
            <a:avLst/>
          </a:prstGeom>
          <a:noFill/>
        </p:spPr>
        <p:txBody>
          <a:bodyPr wrap="square">
            <a:spAutoFit/>
          </a:bodyPr>
          <a:lstStyle/>
          <a:p>
            <a:pPr marL="298450" marR="5080" indent="-285750" algn="just">
              <a:lnSpc>
                <a:spcPct val="150000"/>
              </a:lnSpc>
              <a:spcBef>
                <a:spcPts val="565"/>
              </a:spcBef>
              <a:buFont typeface="Arial" panose="020B0604020202020204" pitchFamily="34" charset="0"/>
              <a:buChar char="•"/>
            </a:pPr>
            <a:r>
              <a:rPr lang="zh-CN" altLang="en-US" sz="16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在</a:t>
            </a:r>
            <a:r>
              <a:rPr lang="zh-CN" altLang="en-US" sz="16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边缘与黑色</a:t>
            </a:r>
            <a:r>
              <a:rPr lang="zh-CN" altLang="en-US" sz="16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交界处，二阶导数为正 在</a:t>
            </a:r>
            <a:r>
              <a:rPr lang="zh-CN" altLang="en-US" sz="16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边缘与亮色</a:t>
            </a:r>
            <a:r>
              <a:rPr lang="zh-CN" altLang="en-US" sz="16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交界处，二阶导数为负 沿着斜坡和灰度为常数的区域为零</a:t>
            </a:r>
          </a:p>
        </p:txBody>
      </p:sp>
      <p:sp>
        <p:nvSpPr>
          <p:cNvPr id="26" name="文本框 25"/>
          <p:cNvSpPr txBox="1"/>
          <p:nvPr/>
        </p:nvSpPr>
        <p:spPr>
          <a:xfrm>
            <a:off x="5658453" y="4404626"/>
            <a:ext cx="3155263" cy="787523"/>
          </a:xfrm>
          <a:prstGeom prst="rect">
            <a:avLst/>
          </a:prstGeom>
          <a:noFill/>
        </p:spPr>
        <p:txBody>
          <a:bodyPr wrap="square">
            <a:spAutoFit/>
          </a:bodyPr>
          <a:lstStyle/>
          <a:p>
            <a:pPr marL="443230" marR="317500" indent="-285750">
              <a:lnSpc>
                <a:spcPct val="150000"/>
              </a:lnSpc>
              <a:spcBef>
                <a:spcPts val="720"/>
              </a:spcBef>
              <a:buFont typeface="Arial" panose="020B0604020202020204" pitchFamily="34" charset="0"/>
              <a:buChar char="•"/>
            </a:pPr>
            <a:r>
              <a:rPr lang="zh-CN" altLang="en-US" sz="16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在边缘斜面上，一阶导数为正， 其它区域为零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边缘检测</a:t>
            </a:r>
          </a:p>
        </p:txBody>
      </p:sp>
      <p:sp>
        <p:nvSpPr>
          <p:cNvPr id="12" name="文本框 11"/>
          <p:cNvSpPr txBox="1"/>
          <p:nvPr/>
        </p:nvSpPr>
        <p:spPr>
          <a:xfrm>
            <a:off x="952499" y="1303933"/>
            <a:ext cx="10458451" cy="2811026"/>
          </a:xfrm>
          <a:prstGeom prst="rect">
            <a:avLst/>
          </a:prstGeom>
          <a:noFill/>
        </p:spPr>
        <p:txBody>
          <a:bodyPr wrap="square">
            <a:spAutoFit/>
          </a:bodyPr>
          <a:lstStyle/>
          <a:p>
            <a:pPr marL="355600" indent="-342900">
              <a:lnSpc>
                <a:spcPct val="100000"/>
              </a:lnSpc>
              <a:buFont typeface="Wingdings" panose="05000000000000000000" pitchFamily="2" charset="2"/>
              <a:buChar char="n"/>
              <a:tabLst>
                <a:tab pos="42354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结论</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00000"/>
              </a:lnSpc>
              <a:spcBef>
                <a:spcPts val="1675"/>
              </a:spcBef>
              <a:buFont typeface="Wingdings" panose="05000000000000000000" pitchFamily="2" charset="2"/>
              <a:buChar char="n"/>
              <a:tabLst>
                <a:tab pos="8477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一阶导数可用于检测图像中的一个点是否在边缘上</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00000"/>
              </a:lnSpc>
              <a:spcBef>
                <a:spcPts val="1690"/>
              </a:spcBef>
              <a:buFont typeface="Wingdings" panose="05000000000000000000" pitchFamily="2" charset="2"/>
              <a:buChar char="n"/>
              <a:tabLst>
                <a:tab pos="8477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二阶导数可以判断一个边缘像素是在边缘亮的一边还是暗的一边</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00000"/>
              </a:lnSpc>
              <a:spcBef>
                <a:spcPts val="1690"/>
              </a:spcBef>
              <a:buFont typeface="Wingdings" panose="05000000000000000000" pitchFamily="2" charset="2"/>
              <a:buChar char="n"/>
              <a:tabLst>
                <a:tab pos="8477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一条连接二阶导数正值和负值的虚构直线将在边缘中点附近穿过零点</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00000"/>
              </a:lnSpc>
              <a:spcBef>
                <a:spcPts val="1690"/>
              </a:spcBef>
              <a:buFont typeface="Wingdings" panose="05000000000000000000" pitchFamily="2" charset="2"/>
              <a:buChar char="n"/>
              <a:tabLst>
                <a:tab pos="84772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一阶导数使用</a:t>
            </a:r>
            <a:r>
              <a:rPr lang="zh-CN" altLang="en-US" sz="24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梯度算子</a:t>
            </a:r>
            <a:r>
              <a:rPr lang="zh-CN" altLang="en-US" sz="2400" spc="-5" dirty="0">
                <a:latin typeface="微软雅黑" panose="020B0503020204020204" pitchFamily="34" charset="-122"/>
                <a:ea typeface="微软雅黑" panose="020B0503020204020204" pitchFamily="34" charset="-122"/>
                <a:cs typeface="新宋体" panose="02010609030101010101" charset="-122"/>
              </a:rPr>
              <a:t>，二阶导数使用</a:t>
            </a:r>
            <a:r>
              <a:rPr lang="zh-CN" altLang="en-US" sz="24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拉普拉斯算子</a:t>
            </a:r>
            <a:endParaRPr lang="zh-CN" altLang="en-US" sz="2400"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800" y="112796"/>
            <a:ext cx="11377880" cy="487905"/>
          </a:xfrm>
        </p:spPr>
        <p:txBody>
          <a:bodyPr>
            <a:normAutofit fontScale="90000"/>
          </a:bodyPr>
          <a:lstStyle/>
          <a:p>
            <a:r>
              <a:rPr lang="zh-CN" altLang="en-US" dirty="0"/>
              <a:t>基本边缘检测</a:t>
            </a:r>
            <a:r>
              <a:rPr lang="en-US" altLang="zh-CN" dirty="0"/>
              <a:t>——</a:t>
            </a:r>
            <a:r>
              <a:rPr lang="zh-CN" altLang="en-US" dirty="0"/>
              <a:t>梯度算子</a:t>
            </a:r>
          </a:p>
        </p:txBody>
      </p:sp>
      <p:sp>
        <p:nvSpPr>
          <p:cNvPr id="4" name="Rectangle 3"/>
          <p:cNvSpPr txBox="1">
            <a:spLocks noChangeArrowheads="1"/>
          </p:cNvSpPr>
          <p:nvPr/>
        </p:nvSpPr>
        <p:spPr>
          <a:xfrm>
            <a:off x="177800" y="1239836"/>
            <a:ext cx="8542788" cy="6519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p"/>
            </a:pPr>
            <a:r>
              <a:rPr lang="zh-CN" altLang="en-US" sz="2400" spc="-5" dirty="0">
                <a:latin typeface="微软雅黑" panose="020B0503020204020204" pitchFamily="34" charset="-122"/>
                <a:ea typeface="微软雅黑" panose="020B0503020204020204" pitchFamily="34" charset="-122"/>
                <a:cs typeface="新宋体" panose="02010609030101010101" charset="-122"/>
              </a:rPr>
              <a:t>图像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处的梯度定义为一个向量：</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计算这个向量的大小为：</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endParaRPr lang="en-US" altLang="zh-CN"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lvl="1">
              <a:buFont typeface="Wingdings" panose="05000000000000000000" pitchFamily="2" charset="2"/>
              <a:buChar char="p"/>
            </a:pPr>
            <a:endParaRPr lang="en-US" altLang="zh-CN"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lvl="1">
              <a:buFont typeface="Wingdings" panose="05000000000000000000" pitchFamily="2" charset="2"/>
              <a:buChar char="p"/>
            </a:pPr>
            <a:endParaRPr lang="en-US" altLang="zh-CN"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可以近似为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G 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f</a:t>
            </a:r>
            <a:r>
              <a:rPr lang="en-US" altLang="zh-CN" baseline="-25000"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x</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f</a:t>
            </a:r>
            <a:r>
              <a:rPr lang="en-US" altLang="zh-CN" baseline="-25000"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y</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或 </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G  max(|</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f</a:t>
            </a:r>
            <a:r>
              <a:rPr lang="en-US" altLang="zh-CN" baseline="-25000"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x</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f</a:t>
            </a:r>
            <a:r>
              <a:rPr lang="en-US" altLang="zh-CN" baseline="-25000" dirty="0" err="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y</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p>
          <a:p>
            <a:pPr lvl="1">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梯度的方向角为：</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lvl="1">
              <a:buFont typeface="Wingdings" panose="05000000000000000000" pitchFamily="2" charset="2"/>
              <a:buChar char="p"/>
            </a:pP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梯度向量指向</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变化率最大方向。</a:t>
            </a:r>
          </a:p>
        </p:txBody>
      </p:sp>
      <p:grpSp>
        <p:nvGrpSpPr>
          <p:cNvPr id="5" name="Group 44"/>
          <p:cNvGrpSpPr/>
          <p:nvPr/>
        </p:nvGrpSpPr>
        <p:grpSpPr bwMode="auto">
          <a:xfrm>
            <a:off x="10930388" y="4603706"/>
            <a:ext cx="533400" cy="1066800"/>
            <a:chOff x="3072" y="3408"/>
            <a:chExt cx="336" cy="672"/>
          </a:xfrm>
        </p:grpSpPr>
        <p:sp>
          <p:nvSpPr>
            <p:cNvPr id="6" name="Rectangle 39"/>
            <p:cNvSpPr>
              <a:spLocks noChangeArrowheads="1"/>
            </p:cNvSpPr>
            <p:nvPr/>
          </p:nvSpPr>
          <p:spPr bwMode="auto">
            <a:xfrm>
              <a:off x="3072" y="340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7" name="Rectangle 40"/>
            <p:cNvSpPr>
              <a:spLocks noChangeArrowheads="1"/>
            </p:cNvSpPr>
            <p:nvPr/>
          </p:nvSpPr>
          <p:spPr bwMode="auto">
            <a:xfrm>
              <a:off x="3072" y="374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grpSp>
      <p:grpSp>
        <p:nvGrpSpPr>
          <p:cNvPr id="8" name="Group 43"/>
          <p:cNvGrpSpPr/>
          <p:nvPr/>
        </p:nvGrpSpPr>
        <p:grpSpPr bwMode="auto">
          <a:xfrm>
            <a:off x="9025388" y="4908506"/>
            <a:ext cx="1066800" cy="533400"/>
            <a:chOff x="1440" y="3456"/>
            <a:chExt cx="672" cy="336"/>
          </a:xfrm>
        </p:grpSpPr>
        <p:sp>
          <p:nvSpPr>
            <p:cNvPr id="9" name="Rectangle 41"/>
            <p:cNvSpPr>
              <a:spLocks noChangeArrowheads="1"/>
            </p:cNvSpPr>
            <p:nvPr/>
          </p:nvSpPr>
          <p:spPr bwMode="auto">
            <a:xfrm>
              <a:off x="1776" y="3456"/>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10" name="Rectangle 42"/>
            <p:cNvSpPr>
              <a:spLocks noChangeArrowheads="1"/>
            </p:cNvSpPr>
            <p:nvPr/>
          </p:nvSpPr>
          <p:spPr bwMode="auto">
            <a:xfrm>
              <a:off x="1440" y="3456"/>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grpSp>
      <p:sp>
        <p:nvSpPr>
          <p:cNvPr id="11" name="object 7"/>
          <p:cNvSpPr/>
          <p:nvPr/>
        </p:nvSpPr>
        <p:spPr>
          <a:xfrm>
            <a:off x="4306826" y="2041506"/>
            <a:ext cx="309880" cy="0"/>
          </a:xfrm>
          <a:custGeom>
            <a:avLst/>
            <a:gdLst/>
            <a:ahLst/>
            <a:cxnLst/>
            <a:rect l="l" t="t" r="r" b="b"/>
            <a:pathLst>
              <a:path w="309879">
                <a:moveTo>
                  <a:pt x="0" y="0"/>
                </a:moveTo>
                <a:lnTo>
                  <a:pt x="311962" y="0"/>
                </a:lnTo>
              </a:path>
            </a:pathLst>
          </a:custGeom>
          <a:ln w="13997">
            <a:solidFill>
              <a:srgbClr val="000000"/>
            </a:solidFill>
          </a:ln>
        </p:spPr>
        <p:txBody>
          <a:bodyPr wrap="square" lIns="0" tIns="0" rIns="0" bIns="0" rtlCol="0"/>
          <a:lstStyle/>
          <a:p>
            <a:endParaRPr/>
          </a:p>
        </p:txBody>
      </p:sp>
      <p:sp>
        <p:nvSpPr>
          <p:cNvPr id="12" name="object 8"/>
          <p:cNvSpPr txBox="1"/>
          <p:nvPr/>
        </p:nvSpPr>
        <p:spPr>
          <a:xfrm>
            <a:off x="4177541" y="2770740"/>
            <a:ext cx="577215" cy="306070"/>
          </a:xfrm>
          <a:prstGeom prst="rect">
            <a:avLst/>
          </a:prstGeom>
        </p:spPr>
        <p:txBody>
          <a:bodyPr vert="horz" wrap="square" lIns="0" tIns="0" rIns="0" bIns="0" rtlCol="0">
            <a:spAutoFit/>
          </a:bodyPr>
          <a:lstStyle/>
          <a:p>
            <a:pPr marL="12700">
              <a:lnSpc>
                <a:spcPct val="100000"/>
              </a:lnSpc>
              <a:tabLst>
                <a:tab pos="455930" algn="l"/>
              </a:tabLst>
            </a:pPr>
            <a:r>
              <a:rPr sz="2200" dirty="0">
                <a:latin typeface="Symbol" panose="05050102010706020507"/>
                <a:cs typeface="Symbol" panose="05050102010706020507"/>
              </a:rPr>
              <a:t></a:t>
            </a:r>
            <a:r>
              <a:rPr sz="2200" dirty="0">
                <a:latin typeface="Times New Roman" panose="02020603050405020304"/>
                <a:cs typeface="Times New Roman" panose="02020603050405020304"/>
              </a:rPr>
              <a:t>	</a:t>
            </a:r>
            <a:r>
              <a:rPr sz="2200" dirty="0">
                <a:latin typeface="Symbol" panose="05050102010706020507"/>
                <a:cs typeface="Symbol" panose="05050102010706020507"/>
              </a:rPr>
              <a:t></a:t>
            </a:r>
            <a:endParaRPr sz="2200">
              <a:latin typeface="Symbol" panose="05050102010706020507"/>
              <a:cs typeface="Symbol" panose="05050102010706020507"/>
            </a:endParaRPr>
          </a:p>
        </p:txBody>
      </p:sp>
      <p:sp>
        <p:nvSpPr>
          <p:cNvPr id="13" name="object 9"/>
          <p:cNvSpPr txBox="1"/>
          <p:nvPr/>
        </p:nvSpPr>
        <p:spPr>
          <a:xfrm>
            <a:off x="4177541" y="2449173"/>
            <a:ext cx="577215" cy="773430"/>
          </a:xfrm>
          <a:prstGeom prst="rect">
            <a:avLst/>
          </a:prstGeom>
        </p:spPr>
        <p:txBody>
          <a:bodyPr vert="horz" wrap="square" lIns="0" tIns="0" rIns="0" bIns="0" rtlCol="0">
            <a:spAutoFit/>
          </a:bodyPr>
          <a:lstStyle/>
          <a:p>
            <a:pPr marL="12700">
              <a:lnSpc>
                <a:spcPct val="100000"/>
              </a:lnSpc>
            </a:pPr>
            <a:r>
              <a:rPr sz="3300" spc="322" baseline="-11000" dirty="0">
                <a:latin typeface="Symbol" panose="05050102010706020507"/>
                <a:cs typeface="Symbol" panose="05050102010706020507"/>
              </a:rPr>
              <a:t></a:t>
            </a:r>
            <a:r>
              <a:rPr sz="2200" u="heavy" spc="-45" dirty="0">
                <a:latin typeface="Symbol" panose="05050102010706020507"/>
                <a:cs typeface="Symbol" panose="05050102010706020507"/>
              </a:rPr>
              <a:t></a:t>
            </a:r>
            <a:r>
              <a:rPr sz="2200" i="1" u="heavy" dirty="0">
                <a:latin typeface="Times New Roman" panose="02020603050405020304"/>
                <a:cs typeface="Times New Roman" panose="02020603050405020304"/>
              </a:rPr>
              <a:t>f </a:t>
            </a:r>
            <a:r>
              <a:rPr sz="3300" baseline="-11000" dirty="0">
                <a:latin typeface="Symbol" panose="05050102010706020507"/>
                <a:cs typeface="Symbol" panose="05050102010706020507"/>
              </a:rPr>
              <a:t></a:t>
            </a:r>
            <a:endParaRPr sz="3300" baseline="-11000">
              <a:latin typeface="Symbol" panose="05050102010706020507"/>
              <a:cs typeface="Symbol" panose="05050102010706020507"/>
            </a:endParaRPr>
          </a:p>
          <a:p>
            <a:pPr marL="12700">
              <a:lnSpc>
                <a:spcPct val="100000"/>
              </a:lnSpc>
              <a:spcBef>
                <a:spcPts val="510"/>
              </a:spcBef>
            </a:pPr>
            <a:r>
              <a:rPr sz="3300" spc="382" baseline="-14000" dirty="0">
                <a:latin typeface="Symbol" panose="05050102010706020507"/>
                <a:cs typeface="Symbol" panose="05050102010706020507"/>
              </a:rPr>
              <a:t></a:t>
            </a:r>
            <a:r>
              <a:rPr sz="2200" spc="-45" dirty="0">
                <a:latin typeface="Symbol" panose="05050102010706020507"/>
                <a:cs typeface="Symbol" panose="05050102010706020507"/>
              </a:rPr>
              <a:t></a:t>
            </a:r>
            <a:r>
              <a:rPr sz="2200" i="1" dirty="0">
                <a:latin typeface="Times New Roman" panose="02020603050405020304"/>
                <a:cs typeface="Times New Roman" panose="02020603050405020304"/>
              </a:rPr>
              <a:t>y</a:t>
            </a:r>
            <a:r>
              <a:rPr sz="2200" i="1" spc="-195" dirty="0">
                <a:latin typeface="Times New Roman" panose="02020603050405020304"/>
                <a:cs typeface="Times New Roman" panose="02020603050405020304"/>
              </a:rPr>
              <a:t> </a:t>
            </a:r>
            <a:r>
              <a:rPr sz="3300" baseline="-14000" dirty="0">
                <a:latin typeface="Symbol" panose="05050102010706020507"/>
                <a:cs typeface="Symbol" panose="05050102010706020507"/>
              </a:rPr>
              <a:t></a:t>
            </a:r>
            <a:endParaRPr sz="3300" baseline="-14000">
              <a:latin typeface="Symbol" panose="05050102010706020507"/>
              <a:cs typeface="Symbol" panose="05050102010706020507"/>
            </a:endParaRPr>
          </a:p>
        </p:txBody>
      </p:sp>
      <p:sp>
        <p:nvSpPr>
          <p:cNvPr id="14" name="object 10"/>
          <p:cNvSpPr txBox="1"/>
          <p:nvPr/>
        </p:nvSpPr>
        <p:spPr>
          <a:xfrm>
            <a:off x="4621022" y="2237339"/>
            <a:ext cx="133350" cy="306070"/>
          </a:xfrm>
          <a:prstGeom prst="rect">
            <a:avLst/>
          </a:prstGeom>
        </p:spPr>
        <p:txBody>
          <a:bodyPr vert="horz" wrap="square" lIns="0" tIns="0" rIns="0" bIns="0" rtlCol="0">
            <a:spAutoFit/>
          </a:bodyPr>
          <a:lstStyle/>
          <a:p>
            <a:pPr marL="12700">
              <a:lnSpc>
                <a:spcPct val="100000"/>
              </a:lnSpc>
            </a:pPr>
            <a:r>
              <a:rPr sz="2200" dirty="0">
                <a:latin typeface="Symbol" panose="05050102010706020507"/>
                <a:cs typeface="Symbol" panose="05050102010706020507"/>
              </a:rPr>
              <a:t></a:t>
            </a:r>
            <a:endParaRPr sz="2200">
              <a:latin typeface="Symbol" panose="05050102010706020507"/>
              <a:cs typeface="Symbol" panose="05050102010706020507"/>
            </a:endParaRPr>
          </a:p>
        </p:txBody>
      </p:sp>
      <p:sp>
        <p:nvSpPr>
          <p:cNvPr id="15" name="object 11"/>
          <p:cNvSpPr txBox="1"/>
          <p:nvPr/>
        </p:nvSpPr>
        <p:spPr>
          <a:xfrm>
            <a:off x="4177541" y="1970639"/>
            <a:ext cx="577215" cy="429895"/>
          </a:xfrm>
          <a:prstGeom prst="rect">
            <a:avLst/>
          </a:prstGeom>
        </p:spPr>
        <p:txBody>
          <a:bodyPr vert="horz" wrap="square" lIns="0" tIns="0" rIns="0" bIns="0" rtlCol="0">
            <a:spAutoFit/>
          </a:bodyPr>
          <a:lstStyle/>
          <a:p>
            <a:pPr marL="12700">
              <a:lnSpc>
                <a:spcPct val="100000"/>
              </a:lnSpc>
            </a:pPr>
            <a:r>
              <a:rPr sz="2200" spc="265" dirty="0">
                <a:latin typeface="Symbol" panose="05050102010706020507"/>
                <a:cs typeface="Symbol" panose="05050102010706020507"/>
              </a:rPr>
              <a:t></a:t>
            </a:r>
            <a:r>
              <a:rPr sz="3300" spc="-67" baseline="-24000" dirty="0">
                <a:latin typeface="Symbol" panose="05050102010706020507"/>
                <a:cs typeface="Symbol" panose="05050102010706020507"/>
              </a:rPr>
              <a:t></a:t>
            </a:r>
            <a:r>
              <a:rPr sz="3300" i="1" baseline="-24000" dirty="0">
                <a:latin typeface="Times New Roman" panose="02020603050405020304"/>
                <a:cs typeface="Times New Roman" panose="02020603050405020304"/>
              </a:rPr>
              <a:t>x</a:t>
            </a:r>
            <a:r>
              <a:rPr sz="3300" i="1" spc="-307" baseline="-24000" dirty="0">
                <a:latin typeface="Times New Roman" panose="02020603050405020304"/>
                <a:cs typeface="Times New Roman" panose="02020603050405020304"/>
              </a:rPr>
              <a:t> </a:t>
            </a:r>
            <a:r>
              <a:rPr sz="2200" dirty="0">
                <a:latin typeface="Symbol" panose="05050102010706020507"/>
                <a:cs typeface="Symbol" panose="05050102010706020507"/>
              </a:rPr>
              <a:t></a:t>
            </a:r>
            <a:endParaRPr sz="2200">
              <a:latin typeface="Symbol" panose="05050102010706020507"/>
              <a:cs typeface="Symbol" panose="05050102010706020507"/>
            </a:endParaRPr>
          </a:p>
        </p:txBody>
      </p:sp>
      <p:sp>
        <p:nvSpPr>
          <p:cNvPr id="16" name="object 12"/>
          <p:cNvSpPr txBox="1"/>
          <p:nvPr/>
        </p:nvSpPr>
        <p:spPr>
          <a:xfrm>
            <a:off x="4177541" y="1689485"/>
            <a:ext cx="577215" cy="321310"/>
          </a:xfrm>
          <a:prstGeom prst="rect">
            <a:avLst/>
          </a:prstGeom>
        </p:spPr>
        <p:txBody>
          <a:bodyPr vert="horz" wrap="square" lIns="0" tIns="0" rIns="0" bIns="0" rtlCol="0">
            <a:spAutoFit/>
          </a:bodyPr>
          <a:lstStyle/>
          <a:p>
            <a:pPr marL="12700">
              <a:lnSpc>
                <a:spcPct val="100000"/>
              </a:lnSpc>
            </a:pPr>
            <a:r>
              <a:rPr sz="3300" spc="322" baseline="-3000" dirty="0">
                <a:latin typeface="Symbol" panose="05050102010706020507"/>
                <a:cs typeface="Symbol" panose="05050102010706020507"/>
              </a:rPr>
              <a:t></a:t>
            </a:r>
            <a:r>
              <a:rPr sz="2200" spc="-45" dirty="0">
                <a:latin typeface="Symbol" panose="05050102010706020507"/>
                <a:cs typeface="Symbol" panose="05050102010706020507"/>
              </a:rPr>
              <a:t></a:t>
            </a:r>
            <a:r>
              <a:rPr sz="2200" i="1" dirty="0">
                <a:latin typeface="Times New Roman" panose="02020603050405020304"/>
                <a:cs typeface="Times New Roman" panose="02020603050405020304"/>
              </a:rPr>
              <a:t>f</a:t>
            </a:r>
            <a:r>
              <a:rPr sz="2200" i="1" spc="210" dirty="0">
                <a:latin typeface="Times New Roman" panose="02020603050405020304"/>
                <a:cs typeface="Times New Roman" panose="02020603050405020304"/>
              </a:rPr>
              <a:t> </a:t>
            </a:r>
            <a:r>
              <a:rPr sz="3300" baseline="-3000" dirty="0">
                <a:latin typeface="Symbol" panose="05050102010706020507"/>
                <a:cs typeface="Symbol" panose="05050102010706020507"/>
              </a:rPr>
              <a:t></a:t>
            </a:r>
            <a:endParaRPr sz="3300" baseline="-3000">
              <a:latin typeface="Symbol" panose="05050102010706020507"/>
              <a:cs typeface="Symbol" panose="05050102010706020507"/>
            </a:endParaRPr>
          </a:p>
        </p:txBody>
      </p:sp>
      <p:sp>
        <p:nvSpPr>
          <p:cNvPr id="17" name="object 13"/>
          <p:cNvSpPr txBox="1"/>
          <p:nvPr/>
        </p:nvSpPr>
        <p:spPr>
          <a:xfrm>
            <a:off x="3771387" y="2237339"/>
            <a:ext cx="539750" cy="380365"/>
          </a:xfrm>
          <a:prstGeom prst="rect">
            <a:avLst/>
          </a:prstGeom>
        </p:spPr>
        <p:txBody>
          <a:bodyPr vert="horz" wrap="square" lIns="0" tIns="0" rIns="0" bIns="0" rtlCol="0">
            <a:spAutoFit/>
          </a:bodyPr>
          <a:lstStyle/>
          <a:p>
            <a:pPr marL="12700">
              <a:lnSpc>
                <a:spcPct val="100000"/>
              </a:lnSpc>
            </a:pPr>
            <a:r>
              <a:rPr sz="3300" baseline="-15000" dirty="0">
                <a:latin typeface="Symbol" panose="05050102010706020507"/>
                <a:cs typeface="Symbol" panose="05050102010706020507"/>
              </a:rPr>
              <a:t></a:t>
            </a:r>
            <a:r>
              <a:rPr sz="3300" spc="37" baseline="-15000" dirty="0">
                <a:latin typeface="Times New Roman" panose="02020603050405020304"/>
                <a:cs typeface="Times New Roman" panose="02020603050405020304"/>
              </a:rPr>
              <a:t> </a:t>
            </a:r>
            <a:r>
              <a:rPr sz="3300" spc="7" baseline="-5000" dirty="0">
                <a:latin typeface="Symbol" panose="05050102010706020507"/>
                <a:cs typeface="Symbol" panose="05050102010706020507"/>
              </a:rPr>
              <a:t></a:t>
            </a:r>
            <a:r>
              <a:rPr sz="3300" spc="7" baseline="-5000" dirty="0">
                <a:latin typeface="Times New Roman" panose="02020603050405020304"/>
                <a:cs typeface="Times New Roman" panose="02020603050405020304"/>
              </a:rPr>
              <a:t> </a:t>
            </a:r>
            <a:r>
              <a:rPr sz="2200" dirty="0">
                <a:latin typeface="Symbol" panose="05050102010706020507"/>
                <a:cs typeface="Symbol" panose="05050102010706020507"/>
              </a:rPr>
              <a:t></a:t>
            </a:r>
            <a:endParaRPr sz="2200">
              <a:latin typeface="Symbol" panose="05050102010706020507"/>
              <a:cs typeface="Symbol" panose="05050102010706020507"/>
            </a:endParaRPr>
          </a:p>
        </p:txBody>
      </p:sp>
      <p:sp>
        <p:nvSpPr>
          <p:cNvPr id="18" name="object 14"/>
          <p:cNvSpPr txBox="1"/>
          <p:nvPr/>
        </p:nvSpPr>
        <p:spPr>
          <a:xfrm>
            <a:off x="3314940" y="2461345"/>
            <a:ext cx="589915" cy="421640"/>
          </a:xfrm>
          <a:prstGeom prst="rect">
            <a:avLst/>
          </a:prstGeom>
        </p:spPr>
        <p:txBody>
          <a:bodyPr vert="horz" wrap="square" lIns="0" tIns="0" rIns="0" bIns="0" rtlCol="0">
            <a:spAutoFit/>
          </a:bodyPr>
          <a:lstStyle/>
          <a:p>
            <a:pPr marL="12700">
              <a:lnSpc>
                <a:spcPct val="100000"/>
              </a:lnSpc>
            </a:pPr>
            <a:r>
              <a:rPr sz="2200" spc="-35" dirty="0">
                <a:latin typeface="Symbol" panose="05050102010706020507"/>
                <a:cs typeface="Symbol" panose="05050102010706020507"/>
              </a:rPr>
              <a:t></a:t>
            </a:r>
            <a:r>
              <a:rPr sz="3300" i="1" spc="202" baseline="24000" dirty="0">
                <a:latin typeface="Times New Roman" panose="02020603050405020304"/>
                <a:cs typeface="Times New Roman" panose="02020603050405020304"/>
              </a:rPr>
              <a:t>G</a:t>
            </a:r>
            <a:r>
              <a:rPr sz="2325" i="1" spc="-7" baseline="14000" dirty="0">
                <a:latin typeface="Times New Roman" panose="02020603050405020304"/>
                <a:cs typeface="Times New Roman" panose="02020603050405020304"/>
              </a:rPr>
              <a:t>y</a:t>
            </a:r>
            <a:r>
              <a:rPr sz="2325" i="1" spc="-37" baseline="14000" dirty="0">
                <a:latin typeface="Times New Roman" panose="02020603050405020304"/>
                <a:cs typeface="Times New Roman" panose="02020603050405020304"/>
              </a:rPr>
              <a:t> </a:t>
            </a:r>
            <a:r>
              <a:rPr sz="2200" dirty="0">
                <a:latin typeface="Symbol" panose="05050102010706020507"/>
                <a:cs typeface="Symbol" panose="05050102010706020507"/>
              </a:rPr>
              <a:t></a:t>
            </a:r>
          </a:p>
        </p:txBody>
      </p:sp>
      <p:sp>
        <p:nvSpPr>
          <p:cNvPr id="19" name="object 15"/>
          <p:cNvSpPr txBox="1"/>
          <p:nvPr/>
        </p:nvSpPr>
        <p:spPr>
          <a:xfrm>
            <a:off x="3314940" y="2033104"/>
            <a:ext cx="589915" cy="360680"/>
          </a:xfrm>
          <a:prstGeom prst="rect">
            <a:avLst/>
          </a:prstGeom>
        </p:spPr>
        <p:txBody>
          <a:bodyPr vert="horz" wrap="square" lIns="0" tIns="0" rIns="0" bIns="0" rtlCol="0">
            <a:spAutoFit/>
          </a:bodyPr>
          <a:lstStyle/>
          <a:p>
            <a:pPr marL="12700">
              <a:lnSpc>
                <a:spcPct val="100000"/>
              </a:lnSpc>
            </a:pPr>
            <a:r>
              <a:rPr sz="2200" spc="-35" dirty="0">
                <a:latin typeface="Symbol" panose="05050102010706020507"/>
                <a:cs typeface="Symbol" panose="05050102010706020507"/>
              </a:rPr>
              <a:t></a:t>
            </a:r>
            <a:r>
              <a:rPr sz="3300" i="1" spc="104" baseline="4000" dirty="0">
                <a:latin typeface="Times New Roman" panose="02020603050405020304"/>
                <a:cs typeface="Times New Roman" panose="02020603050405020304"/>
              </a:rPr>
              <a:t>G</a:t>
            </a:r>
            <a:r>
              <a:rPr sz="2325" i="1" spc="-7" baseline="-16000" dirty="0">
                <a:latin typeface="Times New Roman" panose="02020603050405020304"/>
                <a:cs typeface="Times New Roman" panose="02020603050405020304"/>
              </a:rPr>
              <a:t>x</a:t>
            </a:r>
            <a:r>
              <a:rPr sz="2325" i="1" spc="60" baseline="-16000" dirty="0">
                <a:latin typeface="Times New Roman" panose="02020603050405020304"/>
                <a:cs typeface="Times New Roman" panose="02020603050405020304"/>
              </a:rPr>
              <a:t> </a:t>
            </a:r>
            <a:r>
              <a:rPr sz="2200" dirty="0">
                <a:latin typeface="Symbol" panose="05050102010706020507"/>
                <a:cs typeface="Symbol" panose="05050102010706020507"/>
              </a:rPr>
              <a:t></a:t>
            </a:r>
            <a:endParaRPr sz="2200">
              <a:latin typeface="Symbol" panose="05050102010706020507"/>
              <a:cs typeface="Symbol" panose="05050102010706020507"/>
            </a:endParaRPr>
          </a:p>
        </p:txBody>
      </p:sp>
      <p:sp>
        <p:nvSpPr>
          <p:cNvPr id="20" name="object 16"/>
          <p:cNvSpPr txBox="1"/>
          <p:nvPr/>
        </p:nvSpPr>
        <p:spPr>
          <a:xfrm>
            <a:off x="2627604" y="2262513"/>
            <a:ext cx="821055" cy="354965"/>
          </a:xfrm>
          <a:prstGeom prst="rect">
            <a:avLst/>
          </a:prstGeom>
        </p:spPr>
        <p:txBody>
          <a:bodyPr vert="horz" wrap="square" lIns="0" tIns="0" rIns="0" bIns="0" rtlCol="0">
            <a:spAutoFit/>
          </a:bodyPr>
          <a:lstStyle/>
          <a:p>
            <a:pPr marL="12700">
              <a:lnSpc>
                <a:spcPct val="100000"/>
              </a:lnSpc>
            </a:pPr>
            <a:r>
              <a:rPr sz="2200" spc="-5" dirty="0">
                <a:latin typeface="Symbol" panose="05050102010706020507"/>
                <a:cs typeface="Symbol" panose="05050102010706020507"/>
              </a:rPr>
              <a:t></a:t>
            </a:r>
            <a:r>
              <a:rPr sz="2200" i="1" spc="5" dirty="0">
                <a:latin typeface="Times New Roman" panose="02020603050405020304"/>
                <a:cs typeface="Times New Roman" panose="02020603050405020304"/>
              </a:rPr>
              <a:t>F</a:t>
            </a:r>
            <a:r>
              <a:rPr sz="2200" i="1" spc="175" dirty="0">
                <a:latin typeface="Times New Roman" panose="02020603050405020304"/>
                <a:cs typeface="Times New Roman" panose="02020603050405020304"/>
              </a:rPr>
              <a:t> </a:t>
            </a:r>
            <a:r>
              <a:rPr sz="2200" spc="5" dirty="0">
                <a:latin typeface="Symbol" panose="05050102010706020507"/>
                <a:cs typeface="Symbol" panose="05050102010706020507"/>
              </a:rPr>
              <a:t></a:t>
            </a:r>
            <a:r>
              <a:rPr sz="2200" spc="5" dirty="0">
                <a:latin typeface="Times New Roman" panose="02020603050405020304"/>
                <a:cs typeface="Times New Roman" panose="02020603050405020304"/>
              </a:rPr>
              <a:t> </a:t>
            </a:r>
            <a:r>
              <a:rPr sz="3300" baseline="-10000" dirty="0">
                <a:latin typeface="Symbol" panose="05050102010706020507"/>
                <a:cs typeface="Symbol" panose="05050102010706020507"/>
              </a:rPr>
              <a:t></a:t>
            </a:r>
          </a:p>
        </p:txBody>
      </p:sp>
      <p:sp>
        <p:nvSpPr>
          <p:cNvPr id="21" name="object 17"/>
          <p:cNvSpPr/>
          <p:nvPr/>
        </p:nvSpPr>
        <p:spPr>
          <a:xfrm>
            <a:off x="7945009" y="3462261"/>
            <a:ext cx="151765" cy="0"/>
          </a:xfrm>
          <a:custGeom>
            <a:avLst/>
            <a:gdLst/>
            <a:ahLst/>
            <a:cxnLst/>
            <a:rect l="l" t="t" r="r" b="b"/>
            <a:pathLst>
              <a:path w="151765">
                <a:moveTo>
                  <a:pt x="0" y="0"/>
                </a:moveTo>
                <a:lnTo>
                  <a:pt x="151627" y="0"/>
                </a:lnTo>
              </a:path>
            </a:pathLst>
          </a:custGeom>
          <a:ln w="7625">
            <a:solidFill>
              <a:srgbClr val="000000"/>
            </a:solidFill>
          </a:ln>
        </p:spPr>
        <p:txBody>
          <a:bodyPr wrap="square" lIns="0" tIns="0" rIns="0" bIns="0" rtlCol="0"/>
          <a:lstStyle/>
          <a:p>
            <a:endParaRPr/>
          </a:p>
        </p:txBody>
      </p:sp>
      <p:sp>
        <p:nvSpPr>
          <p:cNvPr id="22" name="object 18"/>
          <p:cNvSpPr txBox="1"/>
          <p:nvPr/>
        </p:nvSpPr>
        <p:spPr>
          <a:xfrm>
            <a:off x="4177541" y="3240957"/>
            <a:ext cx="2728595" cy="606425"/>
          </a:xfrm>
          <a:prstGeom prst="rect">
            <a:avLst/>
          </a:prstGeom>
        </p:spPr>
        <p:txBody>
          <a:bodyPr vert="horz" wrap="square" lIns="0" tIns="0" rIns="0" bIns="0" rtlCol="0">
            <a:spAutoFit/>
          </a:bodyPr>
          <a:lstStyle/>
          <a:p>
            <a:pPr marL="12700">
              <a:lnSpc>
                <a:spcPts val="5460"/>
              </a:lnSpc>
              <a:tabLst>
                <a:tab pos="514350" algn="l"/>
              </a:tabLst>
            </a:pPr>
            <a:r>
              <a:rPr sz="2400" dirty="0">
                <a:latin typeface="Symbol" panose="05050102010706020507"/>
                <a:cs typeface="Symbol" panose="05050102010706020507"/>
              </a:rPr>
              <a:t></a:t>
            </a:r>
            <a:r>
              <a:rPr sz="2400" spc="-380" dirty="0">
                <a:latin typeface="Times New Roman" panose="02020603050405020304"/>
                <a:cs typeface="Times New Roman" panose="02020603050405020304"/>
              </a:rPr>
              <a:t> </a:t>
            </a:r>
            <a:r>
              <a:rPr sz="2400" i="1" dirty="0">
                <a:latin typeface="Times New Roman" panose="02020603050405020304"/>
                <a:cs typeface="Times New Roman" panose="02020603050405020304"/>
              </a:rPr>
              <a:t>f	</a:t>
            </a:r>
            <a:r>
              <a:rPr sz="2400" dirty="0">
                <a:latin typeface="Symbol" panose="05050102010706020507"/>
                <a:cs typeface="Symbol" panose="05050102010706020507"/>
              </a:rPr>
              <a:t></a:t>
            </a:r>
            <a:r>
              <a:rPr sz="2400" spc="235" dirty="0">
                <a:latin typeface="Times New Roman" panose="02020603050405020304"/>
                <a:cs typeface="Times New Roman" panose="02020603050405020304"/>
              </a:rPr>
              <a:t> </a:t>
            </a:r>
            <a:r>
              <a:rPr sz="2400" i="1" dirty="0">
                <a:latin typeface="Times New Roman" panose="02020603050405020304"/>
                <a:cs typeface="Times New Roman" panose="02020603050405020304"/>
              </a:rPr>
              <a:t>mag</a:t>
            </a:r>
            <a:r>
              <a:rPr sz="2400" i="1" spc="95" dirty="0">
                <a:latin typeface="Times New Roman" panose="02020603050405020304"/>
                <a:cs typeface="Times New Roman" panose="02020603050405020304"/>
              </a:rPr>
              <a:t> </a:t>
            </a:r>
            <a:r>
              <a:rPr sz="3250" spc="-345" dirty="0">
                <a:latin typeface="Symbol" panose="05050102010706020507"/>
                <a:cs typeface="Symbol" panose="05050102010706020507"/>
              </a:rPr>
              <a:t></a:t>
            </a:r>
            <a:r>
              <a:rPr sz="2400" dirty="0">
                <a:latin typeface="Symbol" panose="05050102010706020507"/>
                <a:cs typeface="Symbol" panose="05050102010706020507"/>
              </a:rPr>
              <a:t></a:t>
            </a:r>
            <a:r>
              <a:rPr sz="2400" spc="-375" dirty="0">
                <a:latin typeface="Times New Roman" panose="02020603050405020304"/>
                <a:cs typeface="Times New Roman" panose="02020603050405020304"/>
              </a:rPr>
              <a:t> </a:t>
            </a:r>
            <a:r>
              <a:rPr sz="2400" i="1" dirty="0">
                <a:latin typeface="Times New Roman" panose="02020603050405020304"/>
                <a:cs typeface="Times New Roman" panose="02020603050405020304"/>
              </a:rPr>
              <a:t>F</a:t>
            </a:r>
            <a:r>
              <a:rPr sz="2400" i="1" spc="-55" dirty="0">
                <a:latin typeface="Times New Roman" panose="02020603050405020304"/>
                <a:cs typeface="Times New Roman" panose="02020603050405020304"/>
              </a:rPr>
              <a:t> </a:t>
            </a:r>
            <a:r>
              <a:rPr sz="3250" spc="-200" dirty="0">
                <a:latin typeface="Symbol" panose="05050102010706020507"/>
                <a:cs typeface="Symbol" panose="05050102010706020507"/>
              </a:rPr>
              <a:t></a:t>
            </a:r>
            <a:r>
              <a:rPr sz="3250" spc="-375" dirty="0">
                <a:latin typeface="Times New Roman" panose="02020603050405020304"/>
                <a:cs typeface="Times New Roman" panose="02020603050405020304"/>
              </a:rPr>
              <a:t> </a:t>
            </a:r>
            <a:r>
              <a:rPr sz="2400" dirty="0">
                <a:latin typeface="Symbol" panose="05050102010706020507"/>
                <a:cs typeface="Symbol" panose="05050102010706020507"/>
              </a:rPr>
              <a:t></a:t>
            </a:r>
            <a:r>
              <a:rPr sz="2400" spc="175" dirty="0">
                <a:latin typeface="Times New Roman" panose="02020603050405020304"/>
                <a:cs typeface="Times New Roman" panose="02020603050405020304"/>
              </a:rPr>
              <a:t> </a:t>
            </a:r>
            <a:r>
              <a:rPr sz="4550" spc="-1019" dirty="0">
                <a:latin typeface="Symbol" panose="05050102010706020507"/>
                <a:cs typeface="Symbol" panose="05050102010706020507"/>
              </a:rPr>
              <a:t></a:t>
            </a:r>
            <a:r>
              <a:rPr sz="2400" i="1" dirty="0">
                <a:latin typeface="Times New Roman" panose="02020603050405020304"/>
                <a:cs typeface="Times New Roman" panose="02020603050405020304"/>
              </a:rPr>
              <a:t>G</a:t>
            </a:r>
            <a:endParaRPr sz="2400">
              <a:latin typeface="Times New Roman" panose="02020603050405020304"/>
              <a:cs typeface="Times New Roman" panose="02020603050405020304"/>
            </a:endParaRPr>
          </a:p>
        </p:txBody>
      </p:sp>
      <p:sp>
        <p:nvSpPr>
          <p:cNvPr id="23" name="object 19"/>
          <p:cNvSpPr txBox="1"/>
          <p:nvPr/>
        </p:nvSpPr>
        <p:spPr>
          <a:xfrm>
            <a:off x="7850309" y="3240957"/>
            <a:ext cx="137795" cy="606425"/>
          </a:xfrm>
          <a:prstGeom prst="rect">
            <a:avLst/>
          </a:prstGeom>
        </p:spPr>
        <p:txBody>
          <a:bodyPr vert="horz" wrap="square" lIns="0" tIns="0" rIns="0" bIns="0" rtlCol="0">
            <a:spAutoFit/>
          </a:bodyPr>
          <a:lstStyle/>
          <a:p>
            <a:pPr marL="12700">
              <a:lnSpc>
                <a:spcPct val="100000"/>
              </a:lnSpc>
            </a:pPr>
            <a:r>
              <a:rPr sz="4550" spc="-635" dirty="0">
                <a:latin typeface="Symbol" panose="05050102010706020507"/>
                <a:cs typeface="Symbol" panose="05050102010706020507"/>
              </a:rPr>
              <a:t></a:t>
            </a:r>
            <a:endParaRPr sz="4550">
              <a:latin typeface="Symbol" panose="05050102010706020507"/>
              <a:cs typeface="Symbol" panose="05050102010706020507"/>
            </a:endParaRPr>
          </a:p>
        </p:txBody>
      </p:sp>
      <p:sp>
        <p:nvSpPr>
          <p:cNvPr id="24" name="object 20"/>
          <p:cNvSpPr txBox="1"/>
          <p:nvPr/>
        </p:nvSpPr>
        <p:spPr>
          <a:xfrm>
            <a:off x="7952432" y="3497319"/>
            <a:ext cx="132080" cy="238760"/>
          </a:xfrm>
          <a:prstGeom prst="rect">
            <a:avLst/>
          </a:prstGeom>
        </p:spPr>
        <p:txBody>
          <a:bodyPr vert="horz" wrap="square" lIns="0" tIns="0" rIns="0" bIns="0" rtlCol="0">
            <a:spAutoFit/>
          </a:bodyPr>
          <a:lstStyle/>
          <a:p>
            <a:pPr marL="12700">
              <a:lnSpc>
                <a:spcPct val="100000"/>
              </a:lnSpc>
            </a:pPr>
            <a:r>
              <a:rPr sz="1650" spc="15" dirty="0">
                <a:latin typeface="Times New Roman" panose="02020603050405020304"/>
                <a:cs typeface="Times New Roman" panose="02020603050405020304"/>
              </a:rPr>
              <a:t>2</a:t>
            </a:r>
            <a:endParaRPr sz="1650">
              <a:latin typeface="Times New Roman" panose="02020603050405020304"/>
              <a:cs typeface="Times New Roman" panose="02020603050405020304"/>
            </a:endParaRPr>
          </a:p>
        </p:txBody>
      </p:sp>
      <p:sp>
        <p:nvSpPr>
          <p:cNvPr id="25" name="object 21"/>
          <p:cNvSpPr txBox="1"/>
          <p:nvPr/>
        </p:nvSpPr>
        <p:spPr>
          <a:xfrm>
            <a:off x="7948613" y="3197847"/>
            <a:ext cx="132080" cy="238760"/>
          </a:xfrm>
          <a:prstGeom prst="rect">
            <a:avLst/>
          </a:prstGeom>
        </p:spPr>
        <p:txBody>
          <a:bodyPr vert="horz" wrap="square" lIns="0" tIns="0" rIns="0" bIns="0" rtlCol="0">
            <a:spAutoFit/>
          </a:bodyPr>
          <a:lstStyle/>
          <a:p>
            <a:pPr marL="12700">
              <a:lnSpc>
                <a:spcPct val="100000"/>
              </a:lnSpc>
            </a:pPr>
            <a:r>
              <a:rPr sz="1650" spc="15" dirty="0">
                <a:latin typeface="Times New Roman" panose="02020603050405020304"/>
                <a:cs typeface="Times New Roman" panose="02020603050405020304"/>
              </a:rPr>
              <a:t>1</a:t>
            </a:r>
            <a:endParaRPr sz="1650">
              <a:latin typeface="Times New Roman" panose="02020603050405020304"/>
              <a:cs typeface="Times New Roman" panose="02020603050405020304"/>
            </a:endParaRPr>
          </a:p>
        </p:txBody>
      </p:sp>
      <p:sp>
        <p:nvSpPr>
          <p:cNvPr id="26" name="object 22"/>
          <p:cNvSpPr txBox="1"/>
          <p:nvPr/>
        </p:nvSpPr>
        <p:spPr>
          <a:xfrm>
            <a:off x="7674295" y="3410439"/>
            <a:ext cx="140970" cy="452120"/>
          </a:xfrm>
          <a:prstGeom prst="rect">
            <a:avLst/>
          </a:prstGeom>
        </p:spPr>
        <p:txBody>
          <a:bodyPr vert="horz" wrap="square" lIns="0" tIns="0" rIns="0" bIns="0" rtlCol="0">
            <a:spAutoFit/>
          </a:bodyPr>
          <a:lstStyle/>
          <a:p>
            <a:pPr marL="20955">
              <a:lnSpc>
                <a:spcPts val="1830"/>
              </a:lnSpc>
            </a:pPr>
            <a:r>
              <a:rPr sz="1650" spc="15" dirty="0">
                <a:latin typeface="Times New Roman" panose="02020603050405020304"/>
                <a:cs typeface="Times New Roman" panose="02020603050405020304"/>
              </a:rPr>
              <a:t>2</a:t>
            </a:r>
            <a:endParaRPr sz="1650">
              <a:latin typeface="Times New Roman" panose="02020603050405020304"/>
              <a:cs typeface="Times New Roman" panose="02020603050405020304"/>
            </a:endParaRPr>
          </a:p>
          <a:p>
            <a:pPr marL="12700">
              <a:lnSpc>
                <a:spcPts val="1830"/>
              </a:lnSpc>
            </a:pPr>
            <a:r>
              <a:rPr sz="1650" i="1" spc="10" dirty="0">
                <a:latin typeface="Times New Roman" panose="02020603050405020304"/>
                <a:cs typeface="Times New Roman" panose="02020603050405020304"/>
              </a:rPr>
              <a:t>y</a:t>
            </a:r>
            <a:endParaRPr sz="1650">
              <a:latin typeface="Times New Roman" panose="02020603050405020304"/>
              <a:cs typeface="Times New Roman" panose="02020603050405020304"/>
            </a:endParaRPr>
          </a:p>
        </p:txBody>
      </p:sp>
      <p:sp>
        <p:nvSpPr>
          <p:cNvPr id="27" name="object 23"/>
          <p:cNvSpPr txBox="1"/>
          <p:nvPr/>
        </p:nvSpPr>
        <p:spPr>
          <a:xfrm>
            <a:off x="6922202" y="3410439"/>
            <a:ext cx="151130" cy="452120"/>
          </a:xfrm>
          <a:prstGeom prst="rect">
            <a:avLst/>
          </a:prstGeom>
        </p:spPr>
        <p:txBody>
          <a:bodyPr vert="horz" wrap="square" lIns="0" tIns="0" rIns="0" bIns="0" rtlCol="0">
            <a:spAutoFit/>
          </a:bodyPr>
          <a:lstStyle/>
          <a:p>
            <a:pPr marL="31750">
              <a:lnSpc>
                <a:spcPts val="1830"/>
              </a:lnSpc>
            </a:pPr>
            <a:r>
              <a:rPr sz="1650" spc="15" dirty="0">
                <a:latin typeface="Times New Roman" panose="02020603050405020304"/>
                <a:cs typeface="Times New Roman" panose="02020603050405020304"/>
              </a:rPr>
              <a:t>2</a:t>
            </a:r>
            <a:endParaRPr sz="1650">
              <a:latin typeface="Times New Roman" panose="02020603050405020304"/>
              <a:cs typeface="Times New Roman" panose="02020603050405020304"/>
            </a:endParaRPr>
          </a:p>
          <a:p>
            <a:pPr marL="12700">
              <a:lnSpc>
                <a:spcPts val="1830"/>
              </a:lnSpc>
            </a:pPr>
            <a:r>
              <a:rPr sz="1650" i="1" spc="10" dirty="0">
                <a:latin typeface="Times New Roman" panose="02020603050405020304"/>
                <a:cs typeface="Times New Roman" panose="02020603050405020304"/>
              </a:rPr>
              <a:t>x</a:t>
            </a:r>
            <a:endParaRPr sz="1650">
              <a:latin typeface="Times New Roman" panose="02020603050405020304"/>
              <a:cs typeface="Times New Roman" panose="02020603050405020304"/>
            </a:endParaRPr>
          </a:p>
        </p:txBody>
      </p:sp>
      <p:sp>
        <p:nvSpPr>
          <p:cNvPr id="28" name="object 24"/>
          <p:cNvSpPr txBox="1"/>
          <p:nvPr/>
        </p:nvSpPr>
        <p:spPr>
          <a:xfrm>
            <a:off x="7159222" y="3469164"/>
            <a:ext cx="488315" cy="335280"/>
          </a:xfrm>
          <a:prstGeom prst="rect">
            <a:avLst/>
          </a:prstGeom>
        </p:spPr>
        <p:txBody>
          <a:bodyPr vert="horz" wrap="square" lIns="0" tIns="0" rIns="0" bIns="0" rtlCol="0">
            <a:spAutoFit/>
          </a:bodyPr>
          <a:lstStyle/>
          <a:p>
            <a:pPr marL="254635" indent="-241935">
              <a:lnSpc>
                <a:spcPct val="100000"/>
              </a:lnSpc>
              <a:buFont typeface="Symbol" panose="05050102010706020507"/>
              <a:buChar char=""/>
              <a:tabLst>
                <a:tab pos="255270" algn="l"/>
              </a:tabLst>
            </a:pPr>
            <a:r>
              <a:rPr sz="2400" i="1" dirty="0">
                <a:latin typeface="Times New Roman" panose="02020603050405020304"/>
                <a:cs typeface="Times New Roman" panose="02020603050405020304"/>
              </a:rPr>
              <a:t>G</a:t>
            </a:r>
            <a:endParaRPr sz="2400">
              <a:latin typeface="Times New Roman" panose="02020603050405020304"/>
              <a:cs typeface="Times New Roman" panose="02020603050405020304"/>
            </a:endParaRPr>
          </a:p>
        </p:txBody>
      </p:sp>
      <p:sp>
        <p:nvSpPr>
          <p:cNvPr id="29" name="object 25"/>
          <p:cNvSpPr/>
          <p:nvPr/>
        </p:nvSpPr>
        <p:spPr>
          <a:xfrm>
            <a:off x="5645409" y="5394388"/>
            <a:ext cx="467995" cy="0"/>
          </a:xfrm>
          <a:custGeom>
            <a:avLst/>
            <a:gdLst/>
            <a:ahLst/>
            <a:cxnLst/>
            <a:rect l="l" t="t" r="r" b="b"/>
            <a:pathLst>
              <a:path w="467995">
                <a:moveTo>
                  <a:pt x="0" y="0"/>
                </a:moveTo>
                <a:lnTo>
                  <a:pt x="467855" y="0"/>
                </a:lnTo>
              </a:path>
            </a:pathLst>
          </a:custGeom>
          <a:ln w="15190">
            <a:solidFill>
              <a:srgbClr val="000000"/>
            </a:solidFill>
          </a:ln>
        </p:spPr>
        <p:txBody>
          <a:bodyPr wrap="square" lIns="0" tIns="0" rIns="0" bIns="0" rtlCol="0"/>
          <a:lstStyle/>
          <a:p>
            <a:endParaRPr/>
          </a:p>
        </p:txBody>
      </p:sp>
      <p:sp>
        <p:nvSpPr>
          <p:cNvPr id="30" name="object 26"/>
          <p:cNvSpPr txBox="1"/>
          <p:nvPr/>
        </p:nvSpPr>
        <p:spPr>
          <a:xfrm>
            <a:off x="3314940" y="5117398"/>
            <a:ext cx="2284730" cy="557530"/>
          </a:xfrm>
          <a:prstGeom prst="rect">
            <a:avLst/>
          </a:prstGeom>
        </p:spPr>
        <p:txBody>
          <a:bodyPr vert="horz" wrap="square" lIns="0" tIns="0" rIns="0" bIns="0" rtlCol="0">
            <a:spAutoFit/>
          </a:bodyPr>
          <a:lstStyle/>
          <a:p>
            <a:pPr marL="12700">
              <a:lnSpc>
                <a:spcPct val="100000"/>
              </a:lnSpc>
            </a:pPr>
            <a:r>
              <a:rPr sz="2500" i="1" spc="-65" dirty="0">
                <a:latin typeface="Symbol" panose="05050102010706020507"/>
                <a:cs typeface="Symbol" panose="05050102010706020507"/>
              </a:rPr>
              <a:t></a:t>
            </a:r>
            <a:r>
              <a:rPr sz="2500" i="1" spc="-130" dirty="0">
                <a:latin typeface="Times New Roman" panose="02020603050405020304"/>
                <a:cs typeface="Times New Roman" panose="02020603050405020304"/>
              </a:rPr>
              <a:t> </a:t>
            </a:r>
            <a:r>
              <a:rPr sz="3250" spc="-135" dirty="0">
                <a:latin typeface="Symbol" panose="05050102010706020507"/>
                <a:cs typeface="Symbol" panose="05050102010706020507"/>
              </a:rPr>
              <a:t></a:t>
            </a:r>
            <a:r>
              <a:rPr sz="2400" i="1" spc="150" dirty="0">
                <a:latin typeface="Times New Roman" panose="02020603050405020304"/>
                <a:cs typeface="Times New Roman" panose="02020603050405020304"/>
              </a:rPr>
              <a:t>x</a:t>
            </a:r>
            <a:r>
              <a:rPr sz="2400" spc="-5" dirty="0">
                <a:latin typeface="Times New Roman" panose="02020603050405020304"/>
                <a:cs typeface="Times New Roman" panose="02020603050405020304"/>
              </a:rPr>
              <a:t>,</a:t>
            </a:r>
            <a:r>
              <a:rPr sz="2400" spc="60" dirty="0">
                <a:latin typeface="Times New Roman" panose="02020603050405020304"/>
                <a:cs typeface="Times New Roman" panose="02020603050405020304"/>
              </a:rPr>
              <a:t> </a:t>
            </a:r>
            <a:r>
              <a:rPr sz="2400" i="1" spc="-5" dirty="0">
                <a:latin typeface="Times New Roman" panose="02020603050405020304"/>
                <a:cs typeface="Times New Roman" panose="02020603050405020304"/>
              </a:rPr>
              <a:t>y</a:t>
            </a:r>
            <a:r>
              <a:rPr sz="2400" i="1" spc="-280" dirty="0">
                <a:latin typeface="Times New Roman" panose="02020603050405020304"/>
                <a:cs typeface="Times New Roman" panose="02020603050405020304"/>
              </a:rPr>
              <a:t> </a:t>
            </a:r>
            <a:r>
              <a:rPr sz="3250" spc="-200" dirty="0">
                <a:latin typeface="Symbol" panose="05050102010706020507"/>
                <a:cs typeface="Symbol" panose="05050102010706020507"/>
              </a:rPr>
              <a:t></a:t>
            </a:r>
            <a:r>
              <a:rPr sz="3250" spc="-375" dirty="0">
                <a:latin typeface="Times New Roman" panose="02020603050405020304"/>
                <a:cs typeface="Times New Roman" panose="02020603050405020304"/>
              </a:rPr>
              <a:t> </a:t>
            </a:r>
            <a:r>
              <a:rPr sz="2400" spc="-5" dirty="0">
                <a:latin typeface="Symbol" panose="05050102010706020507"/>
                <a:cs typeface="Symbol" panose="05050102010706020507"/>
              </a:rPr>
              <a:t></a:t>
            </a:r>
            <a:r>
              <a:rPr sz="2400" spc="19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arctan</a:t>
            </a:r>
            <a:r>
              <a:rPr sz="2400" spc="145" dirty="0">
                <a:latin typeface="Times New Roman" panose="02020603050405020304"/>
                <a:cs typeface="Times New Roman" panose="02020603050405020304"/>
              </a:rPr>
              <a:t> </a:t>
            </a:r>
            <a:r>
              <a:rPr sz="3600" spc="-7" baseline="-25000" dirty="0">
                <a:latin typeface="Symbol" panose="05050102010706020507"/>
                <a:cs typeface="Symbol" panose="05050102010706020507"/>
              </a:rPr>
              <a:t></a:t>
            </a:r>
            <a:endParaRPr sz="3600" baseline="-25000" dirty="0">
              <a:latin typeface="Symbol" panose="05050102010706020507"/>
              <a:cs typeface="Symbol" panose="05050102010706020507"/>
            </a:endParaRPr>
          </a:p>
        </p:txBody>
      </p:sp>
      <p:sp>
        <p:nvSpPr>
          <p:cNvPr id="31" name="object 27"/>
          <p:cNvSpPr txBox="1"/>
          <p:nvPr/>
        </p:nvSpPr>
        <p:spPr>
          <a:xfrm>
            <a:off x="6143484" y="5344362"/>
            <a:ext cx="142875" cy="330200"/>
          </a:xfrm>
          <a:prstGeom prst="rect">
            <a:avLst/>
          </a:prstGeom>
        </p:spPr>
        <p:txBody>
          <a:bodyPr vert="horz" wrap="square" lIns="0" tIns="0" rIns="0" bIns="0" rtlCol="0">
            <a:spAutoFit/>
          </a:bodyPr>
          <a:lstStyle/>
          <a:p>
            <a:pPr marL="12700">
              <a:lnSpc>
                <a:spcPct val="100000"/>
              </a:lnSpc>
            </a:pPr>
            <a:r>
              <a:rPr sz="2400" spc="-5" dirty="0">
                <a:latin typeface="Symbol" panose="05050102010706020507"/>
                <a:cs typeface="Symbol" panose="05050102010706020507"/>
              </a:rPr>
              <a:t></a:t>
            </a:r>
            <a:endParaRPr sz="2400">
              <a:latin typeface="Symbol" panose="05050102010706020507"/>
              <a:cs typeface="Symbol" panose="05050102010706020507"/>
            </a:endParaRPr>
          </a:p>
        </p:txBody>
      </p:sp>
      <p:sp>
        <p:nvSpPr>
          <p:cNvPr id="32" name="object 28"/>
          <p:cNvSpPr txBox="1"/>
          <p:nvPr/>
        </p:nvSpPr>
        <p:spPr>
          <a:xfrm>
            <a:off x="6143484" y="5175206"/>
            <a:ext cx="142875" cy="330200"/>
          </a:xfrm>
          <a:prstGeom prst="rect">
            <a:avLst/>
          </a:prstGeom>
        </p:spPr>
        <p:txBody>
          <a:bodyPr vert="horz" wrap="square" lIns="0" tIns="0" rIns="0" bIns="0" rtlCol="0">
            <a:spAutoFit/>
          </a:bodyPr>
          <a:lstStyle/>
          <a:p>
            <a:pPr marL="12700">
              <a:lnSpc>
                <a:spcPct val="100000"/>
              </a:lnSpc>
            </a:pPr>
            <a:r>
              <a:rPr sz="2400" spc="-5" dirty="0">
                <a:latin typeface="Symbol" panose="05050102010706020507"/>
                <a:cs typeface="Symbol" panose="05050102010706020507"/>
              </a:rPr>
              <a:t></a:t>
            </a:r>
            <a:endParaRPr sz="2400">
              <a:latin typeface="Symbol" panose="05050102010706020507"/>
              <a:cs typeface="Symbol" panose="05050102010706020507"/>
            </a:endParaRPr>
          </a:p>
        </p:txBody>
      </p:sp>
      <p:sp>
        <p:nvSpPr>
          <p:cNvPr id="33" name="object 29"/>
          <p:cNvSpPr txBox="1"/>
          <p:nvPr/>
        </p:nvSpPr>
        <p:spPr>
          <a:xfrm>
            <a:off x="6143484" y="5539438"/>
            <a:ext cx="142875" cy="330200"/>
          </a:xfrm>
          <a:prstGeom prst="rect">
            <a:avLst/>
          </a:prstGeom>
        </p:spPr>
        <p:txBody>
          <a:bodyPr vert="horz" wrap="square" lIns="0" tIns="0" rIns="0" bIns="0" rtlCol="0">
            <a:spAutoFit/>
          </a:bodyPr>
          <a:lstStyle/>
          <a:p>
            <a:pPr marL="12700">
              <a:lnSpc>
                <a:spcPct val="100000"/>
              </a:lnSpc>
            </a:pPr>
            <a:r>
              <a:rPr sz="2400" spc="-5" dirty="0">
                <a:latin typeface="Symbol" panose="05050102010706020507"/>
                <a:cs typeface="Symbol" panose="05050102010706020507"/>
              </a:rPr>
              <a:t></a:t>
            </a:r>
            <a:endParaRPr sz="2400">
              <a:latin typeface="Symbol" panose="05050102010706020507"/>
              <a:cs typeface="Symbol" panose="05050102010706020507"/>
            </a:endParaRPr>
          </a:p>
        </p:txBody>
      </p:sp>
      <p:sp>
        <p:nvSpPr>
          <p:cNvPr id="34" name="object 30"/>
          <p:cNvSpPr txBox="1"/>
          <p:nvPr/>
        </p:nvSpPr>
        <p:spPr>
          <a:xfrm>
            <a:off x="6143484" y="4980130"/>
            <a:ext cx="142875" cy="330200"/>
          </a:xfrm>
          <a:prstGeom prst="rect">
            <a:avLst/>
          </a:prstGeom>
        </p:spPr>
        <p:txBody>
          <a:bodyPr vert="horz" wrap="square" lIns="0" tIns="0" rIns="0" bIns="0" rtlCol="0">
            <a:spAutoFit/>
          </a:bodyPr>
          <a:lstStyle/>
          <a:p>
            <a:pPr marL="12700">
              <a:lnSpc>
                <a:spcPct val="100000"/>
              </a:lnSpc>
            </a:pPr>
            <a:r>
              <a:rPr sz="2400" spc="-5" dirty="0">
                <a:latin typeface="Symbol" panose="05050102010706020507"/>
                <a:cs typeface="Symbol" panose="05050102010706020507"/>
              </a:rPr>
              <a:t></a:t>
            </a:r>
            <a:endParaRPr sz="2400">
              <a:latin typeface="Symbol" panose="05050102010706020507"/>
              <a:cs typeface="Symbol" panose="05050102010706020507"/>
            </a:endParaRPr>
          </a:p>
        </p:txBody>
      </p:sp>
      <p:sp>
        <p:nvSpPr>
          <p:cNvPr id="35" name="object 31"/>
          <p:cNvSpPr txBox="1"/>
          <p:nvPr/>
        </p:nvSpPr>
        <p:spPr>
          <a:xfrm>
            <a:off x="5456928" y="5175206"/>
            <a:ext cx="142875" cy="330200"/>
          </a:xfrm>
          <a:prstGeom prst="rect">
            <a:avLst/>
          </a:prstGeom>
        </p:spPr>
        <p:txBody>
          <a:bodyPr vert="horz" wrap="square" lIns="0" tIns="0" rIns="0" bIns="0" rtlCol="0">
            <a:spAutoFit/>
          </a:bodyPr>
          <a:lstStyle/>
          <a:p>
            <a:pPr marL="12700">
              <a:lnSpc>
                <a:spcPct val="100000"/>
              </a:lnSpc>
            </a:pPr>
            <a:r>
              <a:rPr sz="2400" spc="-5" dirty="0">
                <a:latin typeface="Symbol" panose="05050102010706020507"/>
                <a:cs typeface="Symbol" panose="05050102010706020507"/>
              </a:rPr>
              <a:t></a:t>
            </a:r>
            <a:endParaRPr sz="2400">
              <a:latin typeface="Symbol" panose="05050102010706020507"/>
              <a:cs typeface="Symbol" panose="05050102010706020507"/>
            </a:endParaRPr>
          </a:p>
        </p:txBody>
      </p:sp>
      <p:sp>
        <p:nvSpPr>
          <p:cNvPr id="36" name="object 32"/>
          <p:cNvSpPr txBox="1"/>
          <p:nvPr/>
        </p:nvSpPr>
        <p:spPr>
          <a:xfrm>
            <a:off x="5456928" y="5452096"/>
            <a:ext cx="583565" cy="417830"/>
          </a:xfrm>
          <a:prstGeom prst="rect">
            <a:avLst/>
          </a:prstGeom>
        </p:spPr>
        <p:txBody>
          <a:bodyPr vert="horz" wrap="square" lIns="0" tIns="0" rIns="0" bIns="0" rtlCol="0">
            <a:spAutoFit/>
          </a:bodyPr>
          <a:lstStyle/>
          <a:p>
            <a:pPr marL="12700">
              <a:lnSpc>
                <a:spcPct val="100000"/>
              </a:lnSpc>
            </a:pPr>
            <a:r>
              <a:rPr sz="3600" spc="-7" baseline="-17000" dirty="0">
                <a:latin typeface="Symbol" panose="05050102010706020507"/>
                <a:cs typeface="Symbol" panose="05050102010706020507"/>
              </a:rPr>
              <a:t></a:t>
            </a:r>
            <a:r>
              <a:rPr sz="3600" spc="97" baseline="-17000" dirty="0">
                <a:latin typeface="Times New Roman" panose="02020603050405020304"/>
                <a:cs typeface="Times New Roman" panose="02020603050405020304"/>
              </a:rPr>
              <a:t> </a:t>
            </a:r>
            <a:r>
              <a:rPr sz="2400" i="1" spc="320" dirty="0">
                <a:latin typeface="Times New Roman" panose="02020603050405020304"/>
                <a:cs typeface="Times New Roman" panose="02020603050405020304"/>
              </a:rPr>
              <a:t>G</a:t>
            </a:r>
            <a:r>
              <a:rPr sz="2475" i="1" spc="15" baseline="-20000" dirty="0">
                <a:latin typeface="Times New Roman" panose="02020603050405020304"/>
                <a:cs typeface="Times New Roman" panose="02020603050405020304"/>
              </a:rPr>
              <a:t>x</a:t>
            </a:r>
            <a:endParaRPr sz="2475" baseline="-20000">
              <a:latin typeface="Times New Roman" panose="02020603050405020304"/>
              <a:cs typeface="Times New Roman" panose="02020603050405020304"/>
            </a:endParaRPr>
          </a:p>
        </p:txBody>
      </p:sp>
      <p:sp>
        <p:nvSpPr>
          <p:cNvPr id="37" name="object 33"/>
          <p:cNvSpPr txBox="1"/>
          <p:nvPr/>
        </p:nvSpPr>
        <p:spPr>
          <a:xfrm>
            <a:off x="5456928" y="4967468"/>
            <a:ext cx="587375" cy="388620"/>
          </a:xfrm>
          <a:prstGeom prst="rect">
            <a:avLst/>
          </a:prstGeom>
        </p:spPr>
        <p:txBody>
          <a:bodyPr vert="horz" wrap="square" lIns="0" tIns="0" rIns="0" bIns="0" rtlCol="0">
            <a:spAutoFit/>
          </a:bodyPr>
          <a:lstStyle/>
          <a:p>
            <a:pPr marL="12700">
              <a:lnSpc>
                <a:spcPct val="100000"/>
              </a:lnSpc>
            </a:pPr>
            <a:r>
              <a:rPr sz="3600" spc="-7" baseline="-3000" dirty="0">
                <a:latin typeface="Symbol" panose="05050102010706020507"/>
                <a:cs typeface="Symbol" panose="05050102010706020507"/>
              </a:rPr>
              <a:t></a:t>
            </a:r>
            <a:r>
              <a:rPr sz="3600" spc="7" baseline="-3000" dirty="0">
                <a:latin typeface="Times New Roman" panose="02020603050405020304"/>
                <a:cs typeface="Times New Roman" panose="02020603050405020304"/>
              </a:rPr>
              <a:t> </a:t>
            </a:r>
            <a:r>
              <a:rPr sz="2400" i="1" spc="-5" dirty="0">
                <a:latin typeface="Times New Roman" panose="02020603050405020304"/>
                <a:cs typeface="Times New Roman" panose="02020603050405020304"/>
              </a:rPr>
              <a:t>G</a:t>
            </a:r>
            <a:r>
              <a:rPr sz="2400" i="1" spc="-185" dirty="0">
                <a:latin typeface="Times New Roman" panose="02020603050405020304"/>
                <a:cs typeface="Times New Roman" panose="02020603050405020304"/>
              </a:rPr>
              <a:t> </a:t>
            </a:r>
            <a:r>
              <a:rPr sz="2475" i="1" spc="15" baseline="-20000" dirty="0">
                <a:latin typeface="Times New Roman" panose="02020603050405020304"/>
                <a:cs typeface="Times New Roman" panose="02020603050405020304"/>
              </a:rPr>
              <a:t>y</a:t>
            </a:r>
            <a:endParaRPr sz="2475" baseline="-20000">
              <a:latin typeface="Times New Roman" panose="02020603050405020304"/>
              <a:cs typeface="Times New Roman" panose="02020603050405020304"/>
            </a:endParaRPr>
          </a:p>
        </p:txBody>
      </p:sp>
      <p:sp>
        <p:nvSpPr>
          <p:cNvPr id="42" name="文本框 41"/>
          <p:cNvSpPr txBox="1"/>
          <p:nvPr/>
        </p:nvSpPr>
        <p:spPr>
          <a:xfrm>
            <a:off x="9296400" y="6000234"/>
            <a:ext cx="6096000"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模板表示</a:t>
            </a: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i="0" dirty="0">
                <a:effectLst/>
                <a:latin typeface="-apple-system"/>
              </a:rPr>
              <a:t>基于梯度的边缘检测</a:t>
            </a:r>
            <a:endParaRPr lang="zh-CN" altLang="en-US" dirty="0"/>
          </a:p>
        </p:txBody>
      </p:sp>
      <p:sp>
        <p:nvSpPr>
          <p:cNvPr id="11" name="Text Box 2"/>
          <p:cNvSpPr txBox="1">
            <a:spLocks noChangeArrowheads="1"/>
          </p:cNvSpPr>
          <p:nvPr/>
        </p:nvSpPr>
        <p:spPr bwMode="auto">
          <a:xfrm>
            <a:off x="920750" y="1716871"/>
            <a:ext cx="8839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为了检测边缘点，选取适当的阈值</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，对梯度图像进行二值化，则有：</a:t>
            </a:r>
          </a:p>
          <a:p>
            <a:pPr marL="457200" indent="-457200" algn="just">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endParaRPr>
          </a:p>
          <a:p>
            <a:pPr marL="457200" indent="-457200" algn="just">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457200" indent="-457200" algn="just">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endParaRPr>
          </a:p>
          <a:p>
            <a:pPr marL="457200" indent="-457200" algn="jus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这样形成了一幅边缘二值图像</a:t>
            </a:r>
            <a:r>
              <a:rPr lang="en-US" altLang="zh-CN" sz="2400" dirty="0">
                <a:latin typeface="微软雅黑" panose="020B0503020204020204" pitchFamily="34" charset="-122"/>
                <a:ea typeface="微软雅黑" panose="020B0503020204020204" pitchFamily="34" charset="-122"/>
              </a:rPr>
              <a:t>g(</a:t>
            </a:r>
            <a:r>
              <a:rPr lang="en-US" altLang="zh-CN" sz="2400" dirty="0" err="1">
                <a:latin typeface="微软雅黑" panose="020B0503020204020204" pitchFamily="34" charset="-122"/>
                <a:ea typeface="微软雅黑" panose="020B0503020204020204" pitchFamily="34" charset="-122"/>
              </a:rPr>
              <a:t>x,y</a:t>
            </a:r>
            <a:r>
              <a:rPr lang="en-US" altLang="zh-CN" sz="2400" dirty="0">
                <a:latin typeface="微软雅黑" panose="020B0503020204020204" pitchFamily="34" charset="-122"/>
                <a:ea typeface="微软雅黑" panose="020B0503020204020204" pitchFamily="34" charset="-122"/>
              </a:rPr>
              <a:t>)</a:t>
            </a:r>
          </a:p>
          <a:p>
            <a:pPr marL="457200" indent="-457200" algn="just">
              <a:buFont typeface="Wingdings" panose="05000000000000000000" pitchFamily="2" charset="2"/>
              <a:buChar char="n"/>
            </a:pPr>
            <a:endParaRPr lang="en-US" altLang="zh-CN" sz="2400" i="1" dirty="0">
              <a:latin typeface="微软雅黑" panose="020B0503020204020204" pitchFamily="34" charset="-122"/>
              <a:ea typeface="微软雅黑" panose="020B0503020204020204" pitchFamily="34" charset="-122"/>
            </a:endParaRPr>
          </a:p>
          <a:p>
            <a:pPr marL="457200" indent="-457200" algn="just">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特点：</a:t>
            </a:r>
            <a:r>
              <a:rPr lang="zh-CN" altLang="en-US" sz="2400" dirty="0">
                <a:latin typeface="微软雅黑" panose="020B0503020204020204" pitchFamily="34" charset="-122"/>
                <a:ea typeface="微软雅黑" panose="020B0503020204020204" pitchFamily="34" charset="-122"/>
              </a:rPr>
              <a:t>仅计算相邻像素的灰度差，对噪声比较敏感，无法抑止噪声的影响。</a:t>
            </a:r>
          </a:p>
        </p:txBody>
      </p:sp>
      <p:graphicFrame>
        <p:nvGraphicFramePr>
          <p:cNvPr id="12" name="Object 3"/>
          <p:cNvGraphicFramePr>
            <a:graphicFrameLocks noChangeAspect="1"/>
          </p:cNvGraphicFramePr>
          <p:nvPr/>
        </p:nvGraphicFramePr>
        <p:xfrm>
          <a:off x="3321050" y="2424906"/>
          <a:ext cx="4038600" cy="1000125"/>
        </p:xfrm>
        <a:graphic>
          <a:graphicData uri="http://schemas.openxmlformats.org/presentationml/2006/ole">
            <mc:AlternateContent xmlns:mc="http://schemas.openxmlformats.org/markup-compatibility/2006">
              <mc:Choice xmlns:v="urn:schemas-microsoft-com:vml" Requires="v">
                <p:oleObj name="Equation" r:id="rId3" imgW="2971800" imgH="736600" progId="Equation.3">
                  <p:embed/>
                </p:oleObj>
              </mc:Choice>
              <mc:Fallback>
                <p:oleObj name="Equation" r:id="rId3" imgW="2971800" imgH="736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050" y="2424906"/>
                        <a:ext cx="4038600" cy="1000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本章内容</a:t>
            </a:r>
          </a:p>
        </p:txBody>
      </p:sp>
      <p:sp>
        <p:nvSpPr>
          <p:cNvPr id="3" name="内容占位符 2"/>
          <p:cNvSpPr>
            <a:spLocks noGrp="1"/>
          </p:cNvSpPr>
          <p:nvPr>
            <p:ph idx="4294967295"/>
          </p:nvPr>
        </p:nvSpPr>
        <p:spPr>
          <a:xfrm>
            <a:off x="827087" y="1455737"/>
            <a:ext cx="10059987" cy="3946525"/>
          </a:xfrm>
        </p:spPr>
        <p:txBody>
          <a:bodyPr>
            <a:normAutofit/>
          </a:bodyPr>
          <a:lstStyle/>
          <a:p>
            <a:pPr>
              <a:buFont typeface="Wingdings" panose="05000000000000000000" pitchFamily="2" charset="2"/>
              <a:buChar char="n"/>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图像分割的概念</a:t>
            </a:r>
            <a:endParaRPr lang="en-US" altLang="zh-CN"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点、线、边缘检测</a:t>
            </a:r>
            <a:endParaRPr lang="en-US" altLang="zh-CN"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霍夫变换</a:t>
            </a:r>
            <a:endParaRPr lang="en-US" altLang="zh-CN"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阈值处理</a:t>
            </a:r>
            <a:endParaRPr lang="en-US" altLang="zh-CN"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基于区域的分割</a:t>
            </a:r>
            <a:endParaRPr lang="en-US" altLang="zh-CN"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使用分水岭变换的分割</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edge</a:t>
            </a:r>
            <a:r>
              <a:rPr lang="zh-CN" altLang="en-US" dirty="0"/>
              <a:t>边缘检测</a:t>
            </a:r>
          </a:p>
        </p:txBody>
      </p:sp>
      <p:sp>
        <p:nvSpPr>
          <p:cNvPr id="3" name="内容占位符 2"/>
          <p:cNvSpPr>
            <a:spLocks noGrp="1"/>
          </p:cNvSpPr>
          <p:nvPr>
            <p:ph idx="4294967295"/>
          </p:nvPr>
        </p:nvSpPr>
        <p:spPr>
          <a:xfrm>
            <a:off x="827087" y="1455737"/>
            <a:ext cx="10059987" cy="4978314"/>
          </a:xfrm>
        </p:spPr>
        <p:txBody>
          <a:bodyPr>
            <a:normAutofit/>
          </a:bodyPr>
          <a:lstStyle/>
          <a:p>
            <a:pPr>
              <a:lnSpc>
                <a:spcPct val="150000"/>
              </a:lnSpc>
              <a:buFont typeface="Wingdings" panose="05000000000000000000" pitchFamily="2" charset="2"/>
              <a:buChar char="n"/>
            </a:pPr>
            <a:r>
              <a:rPr lang="zh-CN" altLang="en-US" dirty="0">
                <a:solidFill>
                  <a:srgbClr val="C00000"/>
                </a:solidFill>
                <a:latin typeface="微软雅黑" panose="020B0503020204020204" pitchFamily="34" charset="-122"/>
                <a:ea typeface="微软雅黑" panose="020B0503020204020204" pitchFamily="34" charset="-122"/>
              </a:rPr>
              <a:t>几种常用的边缘检测算子</a:t>
            </a:r>
            <a:endParaRPr lang="en-US" altLang="zh-CN" dirty="0">
              <a:solidFill>
                <a:srgbClr val="C00000"/>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Sobel</a:t>
            </a:r>
            <a:r>
              <a:rPr lang="zh-CN" altLang="en-US" sz="2000" b="1" dirty="0">
                <a:latin typeface="微软雅黑" panose="020B0503020204020204" pitchFamily="34" charset="-122"/>
                <a:ea typeface="微软雅黑" panose="020B0503020204020204" pitchFamily="34" charset="-122"/>
              </a:rPr>
              <a:t>算子</a:t>
            </a:r>
          </a:p>
          <a:p>
            <a:pPr lvl="1">
              <a:lnSpc>
                <a:spcPct val="150000"/>
              </a:lnSpc>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Prewitt</a:t>
            </a:r>
            <a:r>
              <a:rPr lang="zh-CN" altLang="en-US" sz="2000" b="1" dirty="0">
                <a:latin typeface="微软雅黑" panose="020B0503020204020204" pitchFamily="34" charset="-122"/>
                <a:ea typeface="微软雅黑" panose="020B0503020204020204" pitchFamily="34" charset="-122"/>
              </a:rPr>
              <a:t>算子</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Roberts</a:t>
            </a:r>
            <a:r>
              <a:rPr lang="zh-CN" altLang="en-US" sz="2000" b="1" dirty="0">
                <a:latin typeface="微软雅黑" panose="020B0503020204020204" pitchFamily="34" charset="-122"/>
                <a:ea typeface="微软雅黑" panose="020B0503020204020204" pitchFamily="34" charset="-122"/>
              </a:rPr>
              <a:t>算子</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Laplacian</a:t>
            </a:r>
            <a:r>
              <a:rPr lang="zh-CN" altLang="en-US" sz="2000" b="1" dirty="0">
                <a:latin typeface="微软雅黑" panose="020B0503020204020204" pitchFamily="34" charset="-122"/>
                <a:ea typeface="微软雅黑" panose="020B0503020204020204" pitchFamily="34" charset="-122"/>
              </a:rPr>
              <a:t>算子</a:t>
            </a:r>
            <a:endParaRPr lang="en-US" altLang="zh-CN" sz="2000" b="1"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n"/>
            </a:pPr>
            <a:r>
              <a:rPr lang="en-US" altLang="zh-CN" sz="2000" b="1" dirty="0" err="1">
                <a:latin typeface="微软雅黑" panose="020B0503020204020204" pitchFamily="34" charset="-122"/>
                <a:ea typeface="微软雅黑" panose="020B0503020204020204" pitchFamily="34" charset="-122"/>
              </a:rPr>
              <a:t>LoG</a:t>
            </a:r>
            <a:r>
              <a:rPr lang="zh-CN" altLang="en-US" sz="2000" b="1" dirty="0">
                <a:latin typeface="微软雅黑" panose="020B0503020204020204" pitchFamily="34" charset="-122"/>
                <a:ea typeface="微软雅黑" panose="020B0503020204020204" pitchFamily="34" charset="-122"/>
              </a:rPr>
              <a:t>算子</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Sobel</a:t>
            </a:r>
            <a:r>
              <a:rPr lang="zh-CN" altLang="en-US" dirty="0"/>
              <a:t>算子</a:t>
            </a:r>
          </a:p>
        </p:txBody>
      </p:sp>
      <p:sp>
        <p:nvSpPr>
          <p:cNvPr id="4" name="Rectangle 26"/>
          <p:cNvSpPr txBox="1">
            <a:spLocks noChangeArrowheads="1"/>
          </p:cNvSpPr>
          <p:nvPr/>
        </p:nvSpPr>
        <p:spPr>
          <a:xfrm>
            <a:off x="806450" y="1951037"/>
            <a:ext cx="11137900" cy="4906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公式</a:t>
            </a: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模板</a:t>
            </a: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特点</a:t>
            </a: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邻域采用</a:t>
            </a:r>
            <a:r>
              <a:rPr lang="zh-CN" altLang="en-US" b="1" dirty="0">
                <a:solidFill>
                  <a:srgbClr val="C00000"/>
                </a:solidFill>
                <a:latin typeface="微软雅黑" panose="020B0503020204020204" pitchFamily="34" charset="-122"/>
                <a:ea typeface="微软雅黑" panose="020B0503020204020204" pitchFamily="34" charset="-122"/>
              </a:rPr>
              <a:t>带权方法</a:t>
            </a:r>
            <a:r>
              <a:rPr lang="zh-CN" altLang="en-US" dirty="0">
                <a:latin typeface="微软雅黑" panose="020B0503020204020204" pitchFamily="34" charset="-122"/>
                <a:ea typeface="微软雅黑" panose="020B0503020204020204" pitchFamily="34" charset="-122"/>
              </a:rPr>
              <a:t>计算差分，每行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每列的中心像素用</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来加权。</a:t>
            </a: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能进一步抑止噪声，但检测的边缘较宽。</a:t>
            </a:r>
          </a:p>
        </p:txBody>
      </p:sp>
      <p:grpSp>
        <p:nvGrpSpPr>
          <p:cNvPr id="5" name="Group 27"/>
          <p:cNvGrpSpPr/>
          <p:nvPr/>
        </p:nvGrpSpPr>
        <p:grpSpPr bwMode="auto">
          <a:xfrm>
            <a:off x="2203450" y="3874994"/>
            <a:ext cx="1600200" cy="1600200"/>
            <a:chOff x="2496" y="2592"/>
            <a:chExt cx="1008" cy="1008"/>
          </a:xfrm>
        </p:grpSpPr>
        <p:sp>
          <p:nvSpPr>
            <p:cNvPr id="6" name="Rectangle 5"/>
            <p:cNvSpPr>
              <a:spLocks noChangeArrowheads="1"/>
            </p:cNvSpPr>
            <p:nvPr/>
          </p:nvSpPr>
          <p:spPr bwMode="auto">
            <a:xfrm>
              <a:off x="2832" y="2592"/>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-2</a:t>
              </a:r>
            </a:p>
          </p:txBody>
        </p:sp>
        <p:sp>
          <p:nvSpPr>
            <p:cNvPr id="7" name="Rectangle 6"/>
            <p:cNvSpPr>
              <a:spLocks noChangeArrowheads="1"/>
            </p:cNvSpPr>
            <p:nvPr/>
          </p:nvSpPr>
          <p:spPr bwMode="auto">
            <a:xfrm>
              <a:off x="2832" y="3264"/>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2</a:t>
              </a:r>
            </a:p>
          </p:txBody>
        </p:sp>
        <p:sp>
          <p:nvSpPr>
            <p:cNvPr id="8" name="Rectangle 7"/>
            <p:cNvSpPr>
              <a:spLocks noChangeArrowheads="1"/>
            </p:cNvSpPr>
            <p:nvPr/>
          </p:nvSpPr>
          <p:spPr bwMode="auto">
            <a:xfrm>
              <a:off x="2832" y="2928"/>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0</a:t>
              </a:r>
            </a:p>
          </p:txBody>
        </p:sp>
        <p:sp>
          <p:nvSpPr>
            <p:cNvPr id="9" name="Rectangle 8"/>
            <p:cNvSpPr>
              <a:spLocks noChangeArrowheads="1"/>
            </p:cNvSpPr>
            <p:nvPr/>
          </p:nvSpPr>
          <p:spPr bwMode="auto">
            <a:xfrm>
              <a:off x="3168" y="2592"/>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10" name="Rectangle 9"/>
            <p:cNvSpPr>
              <a:spLocks noChangeArrowheads="1"/>
            </p:cNvSpPr>
            <p:nvPr/>
          </p:nvSpPr>
          <p:spPr bwMode="auto">
            <a:xfrm>
              <a:off x="3168" y="3264"/>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11" name="Rectangle 10"/>
            <p:cNvSpPr>
              <a:spLocks noChangeArrowheads="1"/>
            </p:cNvSpPr>
            <p:nvPr/>
          </p:nvSpPr>
          <p:spPr bwMode="auto">
            <a:xfrm>
              <a:off x="3168" y="2928"/>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0</a:t>
              </a:r>
            </a:p>
          </p:txBody>
        </p:sp>
        <p:sp>
          <p:nvSpPr>
            <p:cNvPr id="12" name="Rectangle 11"/>
            <p:cNvSpPr>
              <a:spLocks noChangeArrowheads="1"/>
            </p:cNvSpPr>
            <p:nvPr/>
          </p:nvSpPr>
          <p:spPr bwMode="auto">
            <a:xfrm>
              <a:off x="2496" y="2592"/>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13" name="Rectangle 12"/>
            <p:cNvSpPr>
              <a:spLocks noChangeArrowheads="1"/>
            </p:cNvSpPr>
            <p:nvPr/>
          </p:nvSpPr>
          <p:spPr bwMode="auto">
            <a:xfrm>
              <a:off x="2496" y="3264"/>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14" name="Rectangle 13"/>
            <p:cNvSpPr>
              <a:spLocks noChangeArrowheads="1"/>
            </p:cNvSpPr>
            <p:nvPr/>
          </p:nvSpPr>
          <p:spPr bwMode="auto">
            <a:xfrm>
              <a:off x="2496" y="2928"/>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0</a:t>
              </a:r>
            </a:p>
          </p:txBody>
        </p:sp>
      </p:grpSp>
      <p:grpSp>
        <p:nvGrpSpPr>
          <p:cNvPr id="15" name="Group 28"/>
          <p:cNvGrpSpPr/>
          <p:nvPr/>
        </p:nvGrpSpPr>
        <p:grpSpPr bwMode="auto">
          <a:xfrm>
            <a:off x="4870450" y="3874994"/>
            <a:ext cx="1600200" cy="1600200"/>
            <a:chOff x="3888" y="2592"/>
            <a:chExt cx="1008" cy="1008"/>
          </a:xfrm>
        </p:grpSpPr>
        <p:sp>
          <p:nvSpPr>
            <p:cNvPr id="16" name="Rectangle 14"/>
            <p:cNvSpPr>
              <a:spLocks noChangeArrowheads="1"/>
            </p:cNvSpPr>
            <p:nvPr/>
          </p:nvSpPr>
          <p:spPr bwMode="auto">
            <a:xfrm>
              <a:off x="4224" y="2592"/>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0</a:t>
              </a:r>
            </a:p>
          </p:txBody>
        </p:sp>
        <p:sp>
          <p:nvSpPr>
            <p:cNvPr id="17" name="Rectangle 15"/>
            <p:cNvSpPr>
              <a:spLocks noChangeArrowheads="1"/>
            </p:cNvSpPr>
            <p:nvPr/>
          </p:nvSpPr>
          <p:spPr bwMode="auto">
            <a:xfrm>
              <a:off x="4224" y="3264"/>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0</a:t>
              </a:r>
            </a:p>
          </p:txBody>
        </p:sp>
        <p:sp>
          <p:nvSpPr>
            <p:cNvPr id="18" name="Rectangle 16"/>
            <p:cNvSpPr>
              <a:spLocks noChangeArrowheads="1"/>
            </p:cNvSpPr>
            <p:nvPr/>
          </p:nvSpPr>
          <p:spPr bwMode="auto">
            <a:xfrm>
              <a:off x="4224" y="2928"/>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0</a:t>
              </a:r>
            </a:p>
          </p:txBody>
        </p:sp>
        <p:sp>
          <p:nvSpPr>
            <p:cNvPr id="19" name="Rectangle 17"/>
            <p:cNvSpPr>
              <a:spLocks noChangeArrowheads="1"/>
            </p:cNvSpPr>
            <p:nvPr/>
          </p:nvSpPr>
          <p:spPr bwMode="auto">
            <a:xfrm>
              <a:off x="3888" y="2592"/>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20" name="Rectangle 18"/>
            <p:cNvSpPr>
              <a:spLocks noChangeArrowheads="1"/>
            </p:cNvSpPr>
            <p:nvPr/>
          </p:nvSpPr>
          <p:spPr bwMode="auto">
            <a:xfrm>
              <a:off x="3888" y="3264"/>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21" name="Rectangle 19"/>
            <p:cNvSpPr>
              <a:spLocks noChangeArrowheads="1"/>
            </p:cNvSpPr>
            <p:nvPr/>
          </p:nvSpPr>
          <p:spPr bwMode="auto">
            <a:xfrm>
              <a:off x="3888" y="2928"/>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-2</a:t>
              </a:r>
            </a:p>
          </p:txBody>
        </p:sp>
        <p:sp>
          <p:nvSpPr>
            <p:cNvPr id="22" name="Rectangle 20"/>
            <p:cNvSpPr>
              <a:spLocks noChangeArrowheads="1"/>
            </p:cNvSpPr>
            <p:nvPr/>
          </p:nvSpPr>
          <p:spPr bwMode="auto">
            <a:xfrm>
              <a:off x="4560" y="2592"/>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23" name="Rectangle 21"/>
            <p:cNvSpPr>
              <a:spLocks noChangeArrowheads="1"/>
            </p:cNvSpPr>
            <p:nvPr/>
          </p:nvSpPr>
          <p:spPr bwMode="auto">
            <a:xfrm>
              <a:off x="4560" y="3264"/>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1</a:t>
              </a:r>
            </a:p>
          </p:txBody>
        </p:sp>
        <p:sp>
          <p:nvSpPr>
            <p:cNvPr id="24" name="Rectangle 22"/>
            <p:cNvSpPr>
              <a:spLocks noChangeArrowheads="1"/>
            </p:cNvSpPr>
            <p:nvPr/>
          </p:nvSpPr>
          <p:spPr bwMode="auto">
            <a:xfrm>
              <a:off x="4560" y="2928"/>
              <a:ext cx="336" cy="336"/>
            </a:xfrm>
            <a:prstGeom prst="rect">
              <a:avLst/>
            </a:prstGeom>
            <a:solidFill>
              <a:srgbClr val="0000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chemeClr val="bg1"/>
                  </a:solidFill>
                  <a:latin typeface="Times New Roman" panose="02020603050405020304" pitchFamily="18" charset="0"/>
                </a:rPr>
                <a:t>2</a:t>
              </a:r>
            </a:p>
          </p:txBody>
        </p:sp>
      </p:grpSp>
      <p:sp>
        <p:nvSpPr>
          <p:cNvPr id="27" name="文本框 26"/>
          <p:cNvSpPr txBox="1"/>
          <p:nvPr/>
        </p:nvSpPr>
        <p:spPr>
          <a:xfrm>
            <a:off x="2129064" y="3374984"/>
            <a:ext cx="7933871"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 &gt; 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是指定阈值），则在该位置的像素是边缘像素</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endParaRPr lang="zh-CN" altLang="en-US" sz="2400" dirty="0"/>
          </a:p>
        </p:txBody>
      </p:sp>
      <p:graphicFrame>
        <p:nvGraphicFramePr>
          <p:cNvPr id="26" name="object 7"/>
          <p:cNvGraphicFramePr>
            <a:graphicFrameLocks noGrp="1"/>
          </p:cNvGraphicFramePr>
          <p:nvPr/>
        </p:nvGraphicFramePr>
        <p:xfrm>
          <a:off x="8197850" y="3872516"/>
          <a:ext cx="1600200" cy="160020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3</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0"/>
                  </a:ext>
                </a:extLst>
              </a:tr>
              <a:tr h="533400">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4</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5</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6</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7</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8</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9</a:t>
                      </a:r>
                      <a:endParaRPr sz="2400" baseline="-21000" dirty="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2"/>
                  </a:ext>
                </a:extLst>
              </a:tr>
            </a:tbl>
          </a:graphicData>
        </a:graphic>
      </p:graphicFrame>
      <p:sp>
        <p:nvSpPr>
          <p:cNvPr id="28" name="object 5"/>
          <p:cNvSpPr txBox="1"/>
          <p:nvPr/>
        </p:nvSpPr>
        <p:spPr>
          <a:xfrm>
            <a:off x="1427934" y="2124452"/>
            <a:ext cx="7668895" cy="738664"/>
          </a:xfrm>
          <a:prstGeom prst="rect">
            <a:avLst/>
          </a:prstGeom>
        </p:spPr>
        <p:txBody>
          <a:bodyPr vert="horz" wrap="square" lIns="0" tIns="0" rIns="0" bIns="0" rtlCol="0">
            <a:spAutoFit/>
          </a:bodyPr>
          <a:lstStyle/>
          <a:p>
            <a:pPr>
              <a:lnSpc>
                <a:spcPct val="100000"/>
              </a:lnSpc>
              <a:spcBef>
                <a:spcPts val="35"/>
              </a:spcBef>
            </a:pPr>
            <a:endParaRPr sz="2400" dirty="0">
              <a:latin typeface="Times New Roman" panose="02020603050405020304"/>
              <a:cs typeface="Times New Roman" panose="02020603050405020304"/>
            </a:endParaRPr>
          </a:p>
          <a:p>
            <a:pPr marL="12700">
              <a:lnSpc>
                <a:spcPct val="100000"/>
              </a:lnSpc>
              <a:tabLst>
                <a:tab pos="994410" algn="l"/>
              </a:tabLst>
            </a:pPr>
            <a:r>
              <a:rPr sz="2400" dirty="0">
                <a:latin typeface="Symbol" panose="05050102010706020507"/>
                <a:cs typeface="Symbol" panose="05050102010706020507"/>
              </a:rPr>
              <a:t></a:t>
            </a:r>
            <a:r>
              <a:rPr sz="2400" dirty="0">
                <a:latin typeface="新宋体" panose="02010609030101010101" charset="-122"/>
                <a:cs typeface="新宋体" panose="02010609030101010101" charset="-122"/>
              </a:rPr>
              <a:t>f </a:t>
            </a:r>
            <a:r>
              <a:rPr sz="2400" dirty="0">
                <a:latin typeface="Symbol" panose="05050102010706020507"/>
                <a:cs typeface="Symbol" panose="05050102010706020507"/>
              </a:rPr>
              <a:t></a:t>
            </a:r>
            <a:r>
              <a:rPr sz="2400" dirty="0">
                <a:latin typeface="Times New Roman" panose="02020603050405020304"/>
                <a:cs typeface="Times New Roman" panose="02020603050405020304"/>
              </a:rPr>
              <a:t>	</a:t>
            </a:r>
            <a:r>
              <a:rPr sz="2400" spc="-5" dirty="0">
                <a:latin typeface="新宋体" panose="02010609030101010101" charset="-122"/>
                <a:cs typeface="新宋体" panose="02010609030101010101" charset="-122"/>
              </a:rPr>
              <a:t>|G</a:t>
            </a:r>
            <a:r>
              <a:rPr sz="2400" baseline="-20000" dirty="0">
                <a:latin typeface="新宋体" panose="02010609030101010101" charset="-122"/>
                <a:cs typeface="新宋体" panose="02010609030101010101" charset="-122"/>
              </a:rPr>
              <a:t>x</a:t>
            </a:r>
            <a:r>
              <a:rPr sz="2400" spc="-5" dirty="0">
                <a:latin typeface="新宋体" panose="02010609030101010101" charset="-122"/>
                <a:cs typeface="新宋体" panose="02010609030101010101" charset="-122"/>
              </a:rPr>
              <a:t>|+|</a:t>
            </a:r>
            <a:r>
              <a:rPr sz="2400" dirty="0">
                <a:latin typeface="新宋体" panose="02010609030101010101" charset="-122"/>
                <a:cs typeface="新宋体" panose="02010609030101010101" charset="-122"/>
              </a:rPr>
              <a:t>G</a:t>
            </a:r>
            <a:r>
              <a:rPr sz="2400" spc="-7" baseline="-20000" dirty="0">
                <a:latin typeface="新宋体" panose="02010609030101010101" charset="-122"/>
                <a:cs typeface="新宋体" panose="02010609030101010101" charset="-122"/>
              </a:rPr>
              <a:t>y</a:t>
            </a:r>
            <a:r>
              <a:rPr sz="2400" dirty="0">
                <a:latin typeface="新宋体" panose="02010609030101010101" charset="-122"/>
                <a:cs typeface="新宋体" panose="02010609030101010101" charset="-122"/>
              </a:rPr>
              <a:t>|</a:t>
            </a:r>
          </a:p>
        </p:txBody>
      </p:sp>
      <p:graphicFrame>
        <p:nvGraphicFramePr>
          <p:cNvPr id="29" name="object 6"/>
          <p:cNvGraphicFramePr>
            <a:graphicFrameLocks noGrp="1"/>
          </p:cNvGraphicFramePr>
          <p:nvPr/>
        </p:nvGraphicFramePr>
        <p:xfrm>
          <a:off x="3903435" y="2445312"/>
          <a:ext cx="6673742" cy="992123"/>
        </p:xfrm>
        <a:graphic>
          <a:graphicData uri="http://schemas.openxmlformats.org/drawingml/2006/table">
            <a:tbl>
              <a:tblPr firstRow="1" bandRow="1">
                <a:tableStyleId>{2D5ABB26-0587-4C30-8999-92F81FD0307C}</a:tableStyleId>
              </a:tblPr>
              <a:tblGrid>
                <a:gridCol w="301566">
                  <a:extLst>
                    <a:ext uri="{9D8B030D-6E8A-4147-A177-3AD203B41FA5}">
                      <a16:colId xmlns:a16="http://schemas.microsoft.com/office/drawing/2014/main" val="20000"/>
                    </a:ext>
                  </a:extLst>
                </a:gridCol>
                <a:gridCol w="863985">
                  <a:extLst>
                    <a:ext uri="{9D8B030D-6E8A-4147-A177-3AD203B41FA5}">
                      <a16:colId xmlns:a16="http://schemas.microsoft.com/office/drawing/2014/main" val="20001"/>
                    </a:ext>
                  </a:extLst>
                </a:gridCol>
                <a:gridCol w="863345">
                  <a:extLst>
                    <a:ext uri="{9D8B030D-6E8A-4147-A177-3AD203B41FA5}">
                      <a16:colId xmlns:a16="http://schemas.microsoft.com/office/drawing/2014/main" val="20002"/>
                    </a:ext>
                  </a:extLst>
                </a:gridCol>
                <a:gridCol w="355473">
                  <a:extLst>
                    <a:ext uri="{9D8B030D-6E8A-4147-A177-3AD203B41FA5}">
                      <a16:colId xmlns:a16="http://schemas.microsoft.com/office/drawing/2014/main" val="20003"/>
                    </a:ext>
                  </a:extLst>
                </a:gridCol>
                <a:gridCol w="685413">
                  <a:extLst>
                    <a:ext uri="{9D8B030D-6E8A-4147-A177-3AD203B41FA5}">
                      <a16:colId xmlns:a16="http://schemas.microsoft.com/office/drawing/2014/main" val="20004"/>
                    </a:ext>
                  </a:extLst>
                </a:gridCol>
                <a:gridCol w="1340530">
                  <a:extLst>
                    <a:ext uri="{9D8B030D-6E8A-4147-A177-3AD203B41FA5}">
                      <a16:colId xmlns:a16="http://schemas.microsoft.com/office/drawing/2014/main" val="20005"/>
                    </a:ext>
                  </a:extLst>
                </a:gridCol>
                <a:gridCol w="654009">
                  <a:extLst>
                    <a:ext uri="{9D8B030D-6E8A-4147-A177-3AD203B41FA5}">
                      <a16:colId xmlns:a16="http://schemas.microsoft.com/office/drawing/2014/main" val="20006"/>
                    </a:ext>
                  </a:extLst>
                </a:gridCol>
                <a:gridCol w="355462">
                  <a:extLst>
                    <a:ext uri="{9D8B030D-6E8A-4147-A177-3AD203B41FA5}">
                      <a16:colId xmlns:a16="http://schemas.microsoft.com/office/drawing/2014/main" val="20007"/>
                    </a:ext>
                  </a:extLst>
                </a:gridCol>
                <a:gridCol w="952144">
                  <a:extLst>
                    <a:ext uri="{9D8B030D-6E8A-4147-A177-3AD203B41FA5}">
                      <a16:colId xmlns:a16="http://schemas.microsoft.com/office/drawing/2014/main" val="20008"/>
                    </a:ext>
                  </a:extLst>
                </a:gridCol>
                <a:gridCol w="301815">
                  <a:extLst>
                    <a:ext uri="{9D8B030D-6E8A-4147-A177-3AD203B41FA5}">
                      <a16:colId xmlns:a16="http://schemas.microsoft.com/office/drawing/2014/main" val="20009"/>
                    </a:ext>
                  </a:extLst>
                </a:gridCol>
              </a:tblGrid>
              <a:tr h="479079">
                <a:tc>
                  <a:txBody>
                    <a:bodyPr/>
                    <a:lstStyle/>
                    <a:p>
                      <a:pPr marL="34925">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spc="-5" dirty="0">
                          <a:solidFill>
                            <a:schemeClr val="tx1"/>
                          </a:solidFill>
                          <a:latin typeface="新宋体" panose="02010609030101010101" charset="-122"/>
                          <a:cs typeface="新宋体" panose="02010609030101010101" charset="-122"/>
                        </a:rPr>
                        <a:t>|(</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7</a:t>
                      </a: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+2</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8</a:t>
                      </a:r>
                    </a:p>
                  </a:txBody>
                  <a:tcPr marL="0" marR="0" marT="0" marB="0"/>
                </a:tc>
                <a:tc>
                  <a:txBody>
                    <a:bodyPr/>
                    <a:lstStyle/>
                    <a:p>
                      <a:pPr marL="88265">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spc="-5" dirty="0">
                          <a:solidFill>
                            <a:schemeClr val="tx1"/>
                          </a:solidFill>
                          <a:latin typeface="新宋体" panose="02010609030101010101" charset="-122"/>
                          <a:cs typeface="新宋体" panose="02010609030101010101" charset="-122"/>
                        </a:rPr>
                        <a:t>z</a:t>
                      </a:r>
                      <a:r>
                        <a:rPr sz="2850" spc="-7" baseline="-20000" dirty="0">
                          <a:solidFill>
                            <a:schemeClr val="tx1"/>
                          </a:solidFill>
                          <a:latin typeface="新宋体" panose="02010609030101010101" charset="-122"/>
                          <a:cs typeface="新宋体" panose="02010609030101010101" charset="-122"/>
                        </a:rPr>
                        <a:t>9</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 (</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1 </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spc="-5" dirty="0">
                          <a:solidFill>
                            <a:schemeClr val="tx1"/>
                          </a:solidFill>
                          <a:latin typeface="新宋体" panose="02010609030101010101" charset="-122"/>
                          <a:cs typeface="新宋体" panose="02010609030101010101" charset="-122"/>
                        </a:rPr>
                        <a:t>2z</a:t>
                      </a:r>
                      <a:r>
                        <a:rPr sz="2850" baseline="-20000" dirty="0">
                          <a:solidFill>
                            <a:schemeClr val="tx1"/>
                          </a:solidFill>
                          <a:latin typeface="新宋体" panose="02010609030101010101" charset="-122"/>
                          <a:cs typeface="新宋体" panose="02010609030101010101" charset="-122"/>
                        </a:rPr>
                        <a:t>2</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3</a:t>
                      </a:r>
                      <a:r>
                        <a:rPr sz="2800" dirty="0">
                          <a:solidFill>
                            <a:schemeClr val="tx1"/>
                          </a:solidFill>
                          <a:latin typeface="新宋体" panose="02010609030101010101" charset="-122"/>
                          <a:cs typeface="新宋体" panose="02010609030101010101" charset="-122"/>
                        </a:rPr>
                        <a:t>)</a:t>
                      </a:r>
                      <a:r>
                        <a:rPr sz="2800" spc="-455" dirty="0">
                          <a:solidFill>
                            <a:schemeClr val="tx1"/>
                          </a:solidFill>
                          <a:latin typeface="新宋体" panose="02010609030101010101" charset="-122"/>
                          <a:cs typeface="新宋体" panose="02010609030101010101" charset="-122"/>
                        </a:rPr>
                        <a:t> </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extLst>
                  <a:ext uri="{0D108BD9-81ED-4DB2-BD59-A6C34878D82A}">
                    <a16:rowId xmlns:a16="http://schemas.microsoft.com/office/drawing/2014/main" val="10000"/>
                  </a:ext>
                </a:extLst>
              </a:tr>
              <a:tr h="513044">
                <a:tc>
                  <a:txBody>
                    <a:bodyPr/>
                    <a:lstStyle/>
                    <a:p>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spc="-5" dirty="0">
                          <a:solidFill>
                            <a:schemeClr val="tx1"/>
                          </a:solidFill>
                          <a:latin typeface="新宋体" panose="02010609030101010101" charset="-122"/>
                          <a:cs typeface="新宋体" panose="02010609030101010101" charset="-122"/>
                        </a:rPr>
                        <a:t>|(</a:t>
                      </a:r>
                      <a:r>
                        <a:rPr sz="2800"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3</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+2</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6</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spc="-5" dirty="0">
                          <a:solidFill>
                            <a:schemeClr val="tx1"/>
                          </a:solidFill>
                          <a:latin typeface="新宋体" panose="02010609030101010101" charset="-122"/>
                          <a:cs typeface="新宋体" panose="02010609030101010101" charset="-122"/>
                        </a:rPr>
                        <a:t>z</a:t>
                      </a:r>
                      <a:r>
                        <a:rPr sz="2850" spc="-7" baseline="-20000" dirty="0">
                          <a:solidFill>
                            <a:schemeClr val="tx1"/>
                          </a:solidFill>
                          <a:latin typeface="新宋体" panose="02010609030101010101" charset="-122"/>
                          <a:cs typeface="新宋体" panose="02010609030101010101" charset="-122"/>
                        </a:rPr>
                        <a:t>9</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 (</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1 </a:t>
                      </a:r>
                      <a:r>
                        <a:rPr sz="2800" dirty="0">
                          <a:solidFill>
                            <a:schemeClr val="tx1"/>
                          </a:solidFill>
                          <a:latin typeface="新宋体" panose="02010609030101010101" charset="-122"/>
                          <a:cs typeface="新宋体" panose="02010609030101010101" charset="-122"/>
                        </a:rPr>
                        <a:t>+</a:t>
                      </a:r>
                    </a:p>
                  </a:txBody>
                  <a:tcPr marL="0" marR="0" marT="0" marB="0"/>
                </a:tc>
                <a:tc>
                  <a:txBody>
                    <a:bodyPr/>
                    <a:lstStyle/>
                    <a:p>
                      <a:pPr marL="88265">
                        <a:lnSpc>
                          <a:spcPct val="100000"/>
                        </a:lnSpc>
                      </a:pPr>
                      <a:r>
                        <a:rPr sz="2800" spc="-5" dirty="0">
                          <a:solidFill>
                            <a:schemeClr val="tx1"/>
                          </a:solidFill>
                          <a:latin typeface="新宋体" panose="02010609030101010101" charset="-122"/>
                          <a:cs typeface="新宋体" panose="02010609030101010101" charset="-122"/>
                        </a:rPr>
                        <a:t>2z</a:t>
                      </a:r>
                      <a:r>
                        <a:rPr sz="2850" baseline="-20000" dirty="0">
                          <a:solidFill>
                            <a:schemeClr val="tx1"/>
                          </a:solidFill>
                          <a:latin typeface="新宋体" panose="02010609030101010101" charset="-122"/>
                          <a:cs typeface="新宋体" panose="02010609030101010101" charset="-122"/>
                        </a:rPr>
                        <a:t>4</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7</a:t>
                      </a:r>
                      <a:r>
                        <a:rPr sz="2800" dirty="0">
                          <a:solidFill>
                            <a:schemeClr val="tx1"/>
                          </a:solidFill>
                          <a:latin typeface="新宋体" panose="02010609030101010101" charset="-122"/>
                          <a:cs typeface="新宋体" panose="02010609030101010101" charset="-122"/>
                        </a:rPr>
                        <a:t>)</a:t>
                      </a:r>
                      <a:r>
                        <a:rPr sz="2800" spc="-455" dirty="0">
                          <a:solidFill>
                            <a:schemeClr val="tx1"/>
                          </a:solidFill>
                          <a:latin typeface="新宋体" panose="02010609030101010101" charset="-122"/>
                          <a:cs typeface="新宋体" panose="02010609030101010101" charset="-122"/>
                        </a:rPr>
                        <a:t> </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endParaRPr sz="2800" dirty="0">
                        <a:solidFill>
                          <a:schemeClr val="tx1"/>
                        </a:solidFill>
                        <a:latin typeface="新宋体" panose="02010609030101010101" charset="-122"/>
                        <a:cs typeface="新宋体" panose="02010609030101010101" charset="-122"/>
                      </a:endParaRPr>
                    </a:p>
                  </a:txBody>
                  <a:tcPr marL="0" marR="0" marT="0" marB="0"/>
                </a:tc>
                <a:extLst>
                  <a:ext uri="{0D108BD9-81ED-4DB2-BD59-A6C34878D82A}">
                    <a16:rowId xmlns:a16="http://schemas.microsoft.com/office/drawing/2014/main" val="10001"/>
                  </a:ext>
                </a:extLst>
              </a:tr>
            </a:tbl>
          </a:graphicData>
        </a:graphic>
      </p:graphicFrame>
      <p:sp>
        <p:nvSpPr>
          <p:cNvPr id="30" name="文本框 29"/>
          <p:cNvSpPr txBox="1"/>
          <p:nvPr/>
        </p:nvSpPr>
        <p:spPr>
          <a:xfrm>
            <a:off x="527050" y="991895"/>
            <a:ext cx="9683750" cy="1000402"/>
          </a:xfrm>
          <a:prstGeom prst="rect">
            <a:avLst/>
          </a:prstGeom>
          <a:noFill/>
        </p:spPr>
        <p:txBody>
          <a:bodyPr wrap="square">
            <a:spAutoFit/>
          </a:bodyPr>
          <a:lstStyle/>
          <a:p>
            <a:pPr marL="298450" indent="-285750">
              <a:lnSpc>
                <a:spcPct val="100000"/>
              </a:lnSpc>
              <a:buFont typeface="Wingdings" panose="05000000000000000000" pitchFamily="2" charset="2"/>
              <a:buChar char="n"/>
            </a:pPr>
            <a:r>
              <a:rPr lang="en-US" altLang="zh-CN" sz="28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Sobel</a:t>
            </a:r>
            <a:r>
              <a:rPr lang="zh-CN" altLang="en-US" sz="28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梯度算子</a:t>
            </a:r>
            <a:r>
              <a:rPr lang="en-US" altLang="zh-CN" sz="2800" b="1" spc="-5" dirty="0">
                <a:latin typeface="微软雅黑" panose="020B0503020204020204" pitchFamily="34" charset="-122"/>
                <a:ea typeface="微软雅黑" panose="020B0503020204020204" pitchFamily="34" charset="-122"/>
                <a:cs typeface="Times New Roman" panose="02020603050405020304"/>
              </a:rPr>
              <a:t>——</a:t>
            </a:r>
            <a:r>
              <a:rPr lang="en-US" altLang="zh-CN" sz="2800" b="1" spc="-5" dirty="0">
                <a:latin typeface="微软雅黑" panose="020B0503020204020204" pitchFamily="34" charset="-122"/>
                <a:ea typeface="微软雅黑" panose="020B0503020204020204" pitchFamily="34" charset="-122"/>
                <a:cs typeface="新宋体" panose="02010609030101010101" charset="-122"/>
              </a:rPr>
              <a:t>3x3</a:t>
            </a:r>
            <a:r>
              <a:rPr lang="zh-CN" altLang="en-US" sz="2800" b="1" spc="-5" dirty="0">
                <a:latin typeface="微软雅黑" panose="020B0503020204020204" pitchFamily="34" charset="-122"/>
                <a:ea typeface="微软雅黑" panose="020B0503020204020204" pitchFamily="34" charset="-122"/>
                <a:cs typeface="新宋体" panose="02010609030101010101" charset="-122"/>
              </a:rPr>
              <a:t>的梯度模板</a:t>
            </a:r>
            <a:endParaRPr lang="zh-CN" altLang="en-US" sz="2800" b="1" dirty="0">
              <a:latin typeface="微软雅黑" panose="020B0503020204020204" pitchFamily="34" charset="-122"/>
              <a:ea typeface="微软雅黑" panose="020B0503020204020204" pitchFamily="34" charset="-122"/>
              <a:cs typeface="新宋体" panose="02010609030101010101" charset="-122"/>
            </a:endParaRPr>
          </a:p>
          <a:p>
            <a:pPr marL="584200" marR="5080" indent="-285750">
              <a:lnSpc>
                <a:spcPts val="3020"/>
              </a:lnSpc>
              <a:spcBef>
                <a:spcPts val="895"/>
              </a:spcBef>
              <a:buFont typeface="Wingdings" panose="05000000000000000000" pitchFamily="2" charset="2"/>
              <a:buChar char="p"/>
            </a:pPr>
            <a:r>
              <a:rPr lang="zh-CN" altLang="en-US" sz="2400" spc="-5" dirty="0">
                <a:latin typeface="微软雅黑" panose="020B0503020204020204" pitchFamily="34" charset="-122"/>
                <a:ea typeface="微软雅黑" panose="020B0503020204020204" pitchFamily="34" charset="-122"/>
                <a:cs typeface="新宋体" panose="02010609030101010101" charset="-122"/>
              </a:rPr>
              <a:t>权值</a:t>
            </a:r>
            <a:r>
              <a:rPr lang="en-US" altLang="zh-CN" sz="2400" spc="-5" dirty="0">
                <a:latin typeface="微软雅黑" panose="020B0503020204020204" pitchFamily="34" charset="-122"/>
                <a:ea typeface="微软雅黑" panose="020B0503020204020204" pitchFamily="34" charset="-122"/>
                <a:cs typeface="新宋体" panose="02010609030101010101" charset="-122"/>
              </a:rPr>
              <a:t>2</a:t>
            </a:r>
            <a:r>
              <a:rPr lang="zh-CN" altLang="en-US" sz="2400" spc="-5" dirty="0">
                <a:latin typeface="微软雅黑" panose="020B0503020204020204" pitchFamily="34" charset="-122"/>
                <a:ea typeface="微软雅黑" panose="020B0503020204020204" pitchFamily="34" charset="-122"/>
                <a:cs typeface="新宋体" panose="02010609030101010101" charset="-122"/>
              </a:rPr>
              <a:t>用于通过增加中心点的重要性而实现某种程度的平滑效果</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Prewitt</a:t>
            </a:r>
            <a:r>
              <a:rPr lang="zh-CN" altLang="en-US" dirty="0"/>
              <a:t>算子</a:t>
            </a:r>
          </a:p>
        </p:txBody>
      </p:sp>
      <p:sp>
        <p:nvSpPr>
          <p:cNvPr id="26" name="Rectangle 1027"/>
          <p:cNvSpPr txBox="1">
            <a:spLocks noChangeArrowheads="1"/>
          </p:cNvSpPr>
          <p:nvPr/>
        </p:nvSpPr>
        <p:spPr>
          <a:xfrm>
            <a:off x="1114161" y="1750664"/>
            <a:ext cx="8229600" cy="4906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公式</a:t>
            </a: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模板：</a:t>
            </a: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特点：</a:t>
            </a:r>
          </a:p>
          <a:p>
            <a:pPr lvl="1">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在检测边缘的同时，能抑止噪声的影响</a:t>
            </a:r>
          </a:p>
        </p:txBody>
      </p:sp>
      <p:grpSp>
        <p:nvGrpSpPr>
          <p:cNvPr id="28" name="Group 1038"/>
          <p:cNvGrpSpPr/>
          <p:nvPr/>
        </p:nvGrpSpPr>
        <p:grpSpPr bwMode="auto">
          <a:xfrm>
            <a:off x="4572528" y="3703627"/>
            <a:ext cx="1600200" cy="1600200"/>
            <a:chOff x="960" y="1632"/>
            <a:chExt cx="1008" cy="1008"/>
          </a:xfrm>
        </p:grpSpPr>
        <p:sp>
          <p:nvSpPr>
            <p:cNvPr id="29" name="Rectangle 1029"/>
            <p:cNvSpPr>
              <a:spLocks noChangeArrowheads="1"/>
            </p:cNvSpPr>
            <p:nvPr/>
          </p:nvSpPr>
          <p:spPr bwMode="auto">
            <a:xfrm>
              <a:off x="1296" y="1632"/>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30" name="Rectangle 1030"/>
            <p:cNvSpPr>
              <a:spLocks noChangeArrowheads="1"/>
            </p:cNvSpPr>
            <p:nvPr/>
          </p:nvSpPr>
          <p:spPr bwMode="auto">
            <a:xfrm>
              <a:off x="960" y="1632"/>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31" name="Rectangle 1031"/>
            <p:cNvSpPr>
              <a:spLocks noChangeArrowheads="1"/>
            </p:cNvSpPr>
            <p:nvPr/>
          </p:nvSpPr>
          <p:spPr bwMode="auto">
            <a:xfrm>
              <a:off x="1632" y="1632"/>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32" name="Rectangle 1032"/>
            <p:cNvSpPr>
              <a:spLocks noChangeArrowheads="1"/>
            </p:cNvSpPr>
            <p:nvPr/>
          </p:nvSpPr>
          <p:spPr bwMode="auto">
            <a:xfrm>
              <a:off x="1296" y="196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33" name="Rectangle 1033"/>
            <p:cNvSpPr>
              <a:spLocks noChangeArrowheads="1"/>
            </p:cNvSpPr>
            <p:nvPr/>
          </p:nvSpPr>
          <p:spPr bwMode="auto">
            <a:xfrm>
              <a:off x="960" y="196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34" name="Rectangle 1034"/>
            <p:cNvSpPr>
              <a:spLocks noChangeArrowheads="1"/>
            </p:cNvSpPr>
            <p:nvPr/>
          </p:nvSpPr>
          <p:spPr bwMode="auto">
            <a:xfrm>
              <a:off x="1632" y="196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35" name="Rectangle 1035"/>
            <p:cNvSpPr>
              <a:spLocks noChangeArrowheads="1"/>
            </p:cNvSpPr>
            <p:nvPr/>
          </p:nvSpPr>
          <p:spPr bwMode="auto">
            <a:xfrm>
              <a:off x="1296" y="230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dirty="0">
                  <a:solidFill>
                    <a:srgbClr val="FFFF00"/>
                  </a:solidFill>
                  <a:latin typeface="Times New Roman" panose="02020603050405020304" pitchFamily="18" charset="0"/>
                </a:rPr>
                <a:t>0</a:t>
              </a:r>
              <a:endParaRPr lang="en-US" altLang="zh-CN" sz="2400" b="1" dirty="0">
                <a:latin typeface="Times New Roman" panose="02020603050405020304" pitchFamily="18" charset="0"/>
              </a:endParaRPr>
            </a:p>
          </p:txBody>
        </p:sp>
        <p:sp>
          <p:nvSpPr>
            <p:cNvPr id="36" name="Rectangle 1036"/>
            <p:cNvSpPr>
              <a:spLocks noChangeArrowheads="1"/>
            </p:cNvSpPr>
            <p:nvPr/>
          </p:nvSpPr>
          <p:spPr bwMode="auto">
            <a:xfrm>
              <a:off x="960" y="230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37" name="Rectangle 1037"/>
            <p:cNvSpPr>
              <a:spLocks noChangeArrowheads="1"/>
            </p:cNvSpPr>
            <p:nvPr/>
          </p:nvSpPr>
          <p:spPr bwMode="auto">
            <a:xfrm>
              <a:off x="1632" y="230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grpSp>
      <p:grpSp>
        <p:nvGrpSpPr>
          <p:cNvPr id="38" name="Group 1039"/>
          <p:cNvGrpSpPr/>
          <p:nvPr/>
        </p:nvGrpSpPr>
        <p:grpSpPr bwMode="auto">
          <a:xfrm>
            <a:off x="2429196" y="3703627"/>
            <a:ext cx="1600200" cy="1600200"/>
            <a:chOff x="960" y="1632"/>
            <a:chExt cx="1008" cy="1008"/>
          </a:xfrm>
        </p:grpSpPr>
        <p:sp>
          <p:nvSpPr>
            <p:cNvPr id="39" name="Rectangle 1040"/>
            <p:cNvSpPr>
              <a:spLocks noChangeArrowheads="1"/>
            </p:cNvSpPr>
            <p:nvPr/>
          </p:nvSpPr>
          <p:spPr bwMode="auto">
            <a:xfrm>
              <a:off x="1296" y="1632"/>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p>
          </p:txBody>
        </p:sp>
        <p:sp>
          <p:nvSpPr>
            <p:cNvPr id="40" name="Rectangle 1041"/>
            <p:cNvSpPr>
              <a:spLocks noChangeArrowheads="1"/>
            </p:cNvSpPr>
            <p:nvPr/>
          </p:nvSpPr>
          <p:spPr bwMode="auto">
            <a:xfrm>
              <a:off x="960" y="1632"/>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41" name="Rectangle 1042"/>
            <p:cNvSpPr>
              <a:spLocks noChangeArrowheads="1"/>
            </p:cNvSpPr>
            <p:nvPr/>
          </p:nvSpPr>
          <p:spPr bwMode="auto">
            <a:xfrm>
              <a:off x="1632" y="1632"/>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42" name="Rectangle 1043"/>
            <p:cNvSpPr>
              <a:spLocks noChangeArrowheads="1"/>
            </p:cNvSpPr>
            <p:nvPr/>
          </p:nvSpPr>
          <p:spPr bwMode="auto">
            <a:xfrm>
              <a:off x="1296" y="196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43" name="Rectangle 1044"/>
            <p:cNvSpPr>
              <a:spLocks noChangeArrowheads="1"/>
            </p:cNvSpPr>
            <p:nvPr/>
          </p:nvSpPr>
          <p:spPr bwMode="auto">
            <a:xfrm>
              <a:off x="960" y="196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44" name="Rectangle 1045"/>
            <p:cNvSpPr>
              <a:spLocks noChangeArrowheads="1"/>
            </p:cNvSpPr>
            <p:nvPr/>
          </p:nvSpPr>
          <p:spPr bwMode="auto">
            <a:xfrm>
              <a:off x="1632" y="196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45" name="Rectangle 1046"/>
            <p:cNvSpPr>
              <a:spLocks noChangeArrowheads="1"/>
            </p:cNvSpPr>
            <p:nvPr/>
          </p:nvSpPr>
          <p:spPr bwMode="auto">
            <a:xfrm>
              <a:off x="1296" y="230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46" name="Rectangle 1047"/>
            <p:cNvSpPr>
              <a:spLocks noChangeArrowheads="1"/>
            </p:cNvSpPr>
            <p:nvPr/>
          </p:nvSpPr>
          <p:spPr bwMode="auto">
            <a:xfrm>
              <a:off x="960" y="230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47" name="Rectangle 1048"/>
            <p:cNvSpPr>
              <a:spLocks noChangeArrowheads="1"/>
            </p:cNvSpPr>
            <p:nvPr/>
          </p:nvSpPr>
          <p:spPr bwMode="auto">
            <a:xfrm>
              <a:off x="1632" y="2304"/>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grpSp>
      <p:graphicFrame>
        <p:nvGraphicFramePr>
          <p:cNvPr id="25" name="object 7"/>
          <p:cNvGraphicFramePr>
            <a:graphicFrameLocks noGrp="1"/>
          </p:cNvGraphicFramePr>
          <p:nvPr/>
        </p:nvGraphicFramePr>
        <p:xfrm>
          <a:off x="7629204" y="3703627"/>
          <a:ext cx="1600200" cy="160020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33400">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1</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2</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3</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0"/>
                  </a:ext>
                </a:extLst>
              </a:tr>
              <a:tr h="533400">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4</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5</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6</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1"/>
                  </a:ext>
                </a:extLst>
              </a:tr>
              <a:tr h="533400">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7</a:t>
                      </a:r>
                      <a:endParaRPr sz="2400" baseline="-210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8</a:t>
                      </a:r>
                      <a:endParaRPr sz="2400" baseline="-21000" dirty="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tc>
                  <a:txBody>
                    <a:bodyPr/>
                    <a:lstStyle/>
                    <a:p>
                      <a:pPr marL="142875">
                        <a:lnSpc>
                          <a:spcPct val="100000"/>
                        </a:lnSpc>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9</a:t>
                      </a:r>
                      <a:endParaRPr sz="2400" baseline="-21000" dirty="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99"/>
                    </a:solidFill>
                  </a:tcPr>
                </a:tc>
                <a:extLst>
                  <a:ext uri="{0D108BD9-81ED-4DB2-BD59-A6C34878D82A}">
                    <a16:rowId xmlns:a16="http://schemas.microsoft.com/office/drawing/2014/main" val="10002"/>
                  </a:ext>
                </a:extLst>
              </a:tr>
            </a:tbl>
          </a:graphicData>
        </a:graphic>
      </p:graphicFrame>
      <p:sp>
        <p:nvSpPr>
          <p:cNvPr id="27" name="object 5"/>
          <p:cNvSpPr txBox="1"/>
          <p:nvPr/>
        </p:nvSpPr>
        <p:spPr>
          <a:xfrm>
            <a:off x="1748355" y="2131217"/>
            <a:ext cx="6811009" cy="738664"/>
          </a:xfrm>
          <a:prstGeom prst="rect">
            <a:avLst/>
          </a:prstGeom>
        </p:spPr>
        <p:txBody>
          <a:bodyPr vert="horz" wrap="square" lIns="0" tIns="0" rIns="0" bIns="0" rtlCol="0">
            <a:spAutoFit/>
          </a:bodyPr>
          <a:lstStyle/>
          <a:p>
            <a:pPr>
              <a:lnSpc>
                <a:spcPct val="100000"/>
              </a:lnSpc>
              <a:spcBef>
                <a:spcPts val="55"/>
              </a:spcBef>
            </a:pPr>
            <a:endParaRPr sz="2400" dirty="0">
              <a:latin typeface="Times New Roman" panose="02020603050405020304"/>
              <a:cs typeface="Times New Roman" panose="02020603050405020304"/>
            </a:endParaRPr>
          </a:p>
          <a:p>
            <a:pPr marL="12700">
              <a:lnSpc>
                <a:spcPct val="100000"/>
              </a:lnSpc>
              <a:tabLst>
                <a:tab pos="994410" algn="l"/>
              </a:tabLst>
            </a:pPr>
            <a:r>
              <a:rPr sz="2400" dirty="0">
                <a:latin typeface="Symbol" panose="05050102010706020507"/>
                <a:cs typeface="Symbol" panose="05050102010706020507"/>
              </a:rPr>
              <a:t></a:t>
            </a:r>
            <a:r>
              <a:rPr sz="2400" dirty="0">
                <a:latin typeface="新宋体" panose="02010609030101010101" charset="-122"/>
                <a:cs typeface="新宋体" panose="02010609030101010101" charset="-122"/>
              </a:rPr>
              <a:t>f </a:t>
            </a:r>
            <a:r>
              <a:rPr sz="2400" dirty="0">
                <a:latin typeface="Symbol" panose="05050102010706020507"/>
                <a:cs typeface="Symbol" panose="05050102010706020507"/>
              </a:rPr>
              <a:t></a:t>
            </a:r>
            <a:r>
              <a:rPr sz="2400" dirty="0">
                <a:latin typeface="Times New Roman" panose="02020603050405020304"/>
                <a:cs typeface="Times New Roman" panose="02020603050405020304"/>
              </a:rPr>
              <a:t>	</a:t>
            </a:r>
            <a:r>
              <a:rPr sz="2400" spc="-5" dirty="0">
                <a:latin typeface="新宋体" panose="02010609030101010101" charset="-122"/>
                <a:cs typeface="新宋体" panose="02010609030101010101" charset="-122"/>
              </a:rPr>
              <a:t>|G</a:t>
            </a:r>
            <a:r>
              <a:rPr sz="2400" baseline="-20000" dirty="0">
                <a:latin typeface="新宋体" panose="02010609030101010101" charset="-122"/>
                <a:cs typeface="新宋体" panose="02010609030101010101" charset="-122"/>
              </a:rPr>
              <a:t>x</a:t>
            </a:r>
            <a:r>
              <a:rPr sz="2400" spc="-5" dirty="0">
                <a:latin typeface="新宋体" panose="02010609030101010101" charset="-122"/>
                <a:cs typeface="新宋体" panose="02010609030101010101" charset="-122"/>
              </a:rPr>
              <a:t>|+|</a:t>
            </a:r>
            <a:r>
              <a:rPr sz="2400" dirty="0">
                <a:latin typeface="新宋体" panose="02010609030101010101" charset="-122"/>
                <a:cs typeface="新宋体" panose="02010609030101010101" charset="-122"/>
              </a:rPr>
              <a:t>G</a:t>
            </a:r>
            <a:r>
              <a:rPr sz="2400" spc="-7" baseline="-20000" dirty="0">
                <a:latin typeface="新宋体" panose="02010609030101010101" charset="-122"/>
                <a:cs typeface="新宋体" panose="02010609030101010101" charset="-122"/>
              </a:rPr>
              <a:t>y</a:t>
            </a:r>
            <a:r>
              <a:rPr sz="2400" dirty="0">
                <a:latin typeface="新宋体" panose="02010609030101010101" charset="-122"/>
                <a:cs typeface="新宋体" panose="02010609030101010101" charset="-122"/>
              </a:rPr>
              <a:t>|</a:t>
            </a:r>
          </a:p>
        </p:txBody>
      </p:sp>
      <p:graphicFrame>
        <p:nvGraphicFramePr>
          <p:cNvPr id="49" name="object 6"/>
          <p:cNvGraphicFramePr>
            <a:graphicFrameLocks noGrp="1"/>
          </p:cNvGraphicFramePr>
          <p:nvPr/>
        </p:nvGraphicFramePr>
        <p:xfrm>
          <a:off x="4073261" y="2444877"/>
          <a:ext cx="6141091" cy="1068759"/>
        </p:xfrm>
        <a:graphic>
          <a:graphicData uri="http://schemas.openxmlformats.org/drawingml/2006/table">
            <a:tbl>
              <a:tblPr firstRow="1" bandRow="1">
                <a:tableStyleId>{2D5ABB26-0587-4C30-8999-92F81FD0307C}</a:tableStyleId>
              </a:tblPr>
              <a:tblGrid>
                <a:gridCol w="987244">
                  <a:extLst>
                    <a:ext uri="{9D8B030D-6E8A-4147-A177-3AD203B41FA5}">
                      <a16:colId xmlns:a16="http://schemas.microsoft.com/office/drawing/2014/main" val="20000"/>
                    </a:ext>
                  </a:extLst>
                </a:gridCol>
                <a:gridCol w="686181">
                  <a:extLst>
                    <a:ext uri="{9D8B030D-6E8A-4147-A177-3AD203B41FA5}">
                      <a16:colId xmlns:a16="http://schemas.microsoft.com/office/drawing/2014/main" val="20001"/>
                    </a:ext>
                  </a:extLst>
                </a:gridCol>
                <a:gridCol w="355462">
                  <a:extLst>
                    <a:ext uri="{9D8B030D-6E8A-4147-A177-3AD203B41FA5}">
                      <a16:colId xmlns:a16="http://schemas.microsoft.com/office/drawing/2014/main" val="20002"/>
                    </a:ext>
                  </a:extLst>
                </a:gridCol>
                <a:gridCol w="685805">
                  <a:extLst>
                    <a:ext uri="{9D8B030D-6E8A-4147-A177-3AD203B41FA5}">
                      <a16:colId xmlns:a16="http://schemas.microsoft.com/office/drawing/2014/main" val="20003"/>
                    </a:ext>
                  </a:extLst>
                </a:gridCol>
                <a:gridCol w="1339982">
                  <a:extLst>
                    <a:ext uri="{9D8B030D-6E8A-4147-A177-3AD203B41FA5}">
                      <a16:colId xmlns:a16="http://schemas.microsoft.com/office/drawing/2014/main" val="20004"/>
                    </a:ext>
                  </a:extLst>
                </a:gridCol>
                <a:gridCol w="476249">
                  <a:extLst>
                    <a:ext uri="{9D8B030D-6E8A-4147-A177-3AD203B41FA5}">
                      <a16:colId xmlns:a16="http://schemas.microsoft.com/office/drawing/2014/main" val="20005"/>
                    </a:ext>
                  </a:extLst>
                </a:gridCol>
                <a:gridCol w="355462">
                  <a:extLst>
                    <a:ext uri="{9D8B030D-6E8A-4147-A177-3AD203B41FA5}">
                      <a16:colId xmlns:a16="http://schemas.microsoft.com/office/drawing/2014/main" val="20006"/>
                    </a:ext>
                  </a:extLst>
                </a:gridCol>
                <a:gridCol w="952891">
                  <a:extLst>
                    <a:ext uri="{9D8B030D-6E8A-4147-A177-3AD203B41FA5}">
                      <a16:colId xmlns:a16="http://schemas.microsoft.com/office/drawing/2014/main" val="20007"/>
                    </a:ext>
                  </a:extLst>
                </a:gridCol>
                <a:gridCol w="301815">
                  <a:extLst>
                    <a:ext uri="{9D8B030D-6E8A-4147-A177-3AD203B41FA5}">
                      <a16:colId xmlns:a16="http://schemas.microsoft.com/office/drawing/2014/main" val="20008"/>
                    </a:ext>
                  </a:extLst>
                </a:gridCol>
              </a:tblGrid>
              <a:tr h="534377">
                <a:tc>
                  <a:txBody>
                    <a:bodyPr/>
                    <a:lstStyle/>
                    <a:p>
                      <a:pPr marL="34925">
                        <a:lnSpc>
                          <a:spcPct val="100000"/>
                        </a:lnSpc>
                      </a:pP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7</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8</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dirty="0">
                          <a:solidFill>
                            <a:schemeClr val="tx1"/>
                          </a:solidFill>
                          <a:latin typeface="新宋体" panose="02010609030101010101" charset="-122"/>
                          <a:cs typeface="新宋体" panose="02010609030101010101" charset="-122"/>
                        </a:rPr>
                        <a:t>z</a:t>
                      </a:r>
                      <a:r>
                        <a:rPr sz="2850" spc="-7" baseline="-20000" dirty="0">
                          <a:solidFill>
                            <a:schemeClr val="tx1"/>
                          </a:solidFill>
                          <a:latin typeface="新宋体" panose="02010609030101010101" charset="-122"/>
                          <a:cs typeface="新宋体" panose="02010609030101010101" charset="-122"/>
                        </a:rPr>
                        <a:t>9</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 </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1 </a:t>
                      </a:r>
                      <a:r>
                        <a:rPr sz="2800" dirty="0">
                          <a:solidFill>
                            <a:schemeClr val="tx1"/>
                          </a:solidFill>
                          <a:latin typeface="新宋体" panose="02010609030101010101" charset="-122"/>
                          <a:cs typeface="新宋体" panose="02010609030101010101" charset="-122"/>
                        </a:rPr>
                        <a:t>+</a:t>
                      </a:r>
                    </a:p>
                  </a:txBody>
                  <a:tcPr marL="0" marR="0" marT="0" marB="0"/>
                </a:tc>
                <a:tc>
                  <a:txBody>
                    <a:bodyPr/>
                    <a:lstStyle/>
                    <a:p>
                      <a:pPr marL="88900">
                        <a:lnSpc>
                          <a:spcPct val="100000"/>
                        </a:lnSpc>
                      </a:pP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2</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dirty="0">
                          <a:solidFill>
                            <a:schemeClr val="tx1"/>
                          </a:solidFill>
                          <a:latin typeface="新宋体" panose="02010609030101010101" charset="-122"/>
                          <a:cs typeface="新宋体" panose="02010609030101010101" charset="-122"/>
                        </a:rPr>
                        <a:t>z</a:t>
                      </a:r>
                      <a:r>
                        <a:rPr sz="2850" spc="-7" baseline="-20000" dirty="0">
                          <a:solidFill>
                            <a:schemeClr val="tx1"/>
                          </a:solidFill>
                          <a:latin typeface="新宋体" panose="02010609030101010101" charset="-122"/>
                          <a:cs typeface="新宋体" panose="02010609030101010101" charset="-122"/>
                        </a:rPr>
                        <a:t>3</a:t>
                      </a:r>
                      <a:r>
                        <a:rPr sz="2800" dirty="0">
                          <a:solidFill>
                            <a:schemeClr val="tx1"/>
                          </a:solidFill>
                          <a:latin typeface="新宋体" panose="02010609030101010101" charset="-122"/>
                          <a:cs typeface="新宋体" panose="02010609030101010101" charset="-122"/>
                        </a:rPr>
                        <a:t>)</a:t>
                      </a:r>
                      <a:r>
                        <a:rPr sz="2800" spc="-450" dirty="0">
                          <a:solidFill>
                            <a:schemeClr val="tx1"/>
                          </a:solidFill>
                          <a:latin typeface="新宋体" panose="02010609030101010101" charset="-122"/>
                          <a:cs typeface="新宋体" panose="02010609030101010101" charset="-122"/>
                        </a:rPr>
                        <a:t> </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extLst>
                  <a:ext uri="{0D108BD9-81ED-4DB2-BD59-A6C34878D82A}">
                    <a16:rowId xmlns:a16="http://schemas.microsoft.com/office/drawing/2014/main" val="10000"/>
                  </a:ext>
                </a:extLst>
              </a:tr>
              <a:tr h="534382">
                <a:tc>
                  <a:txBody>
                    <a:bodyPr/>
                    <a:lstStyle/>
                    <a:p>
                      <a:pPr marL="212725">
                        <a:lnSpc>
                          <a:spcPct val="100000"/>
                        </a:lnSpc>
                      </a:pP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3</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6</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dirty="0">
                          <a:solidFill>
                            <a:schemeClr val="tx1"/>
                          </a:solidFill>
                          <a:latin typeface="新宋体" panose="02010609030101010101" charset="-122"/>
                          <a:cs typeface="新宋体" panose="02010609030101010101" charset="-122"/>
                        </a:rPr>
                        <a:t>z</a:t>
                      </a:r>
                      <a:r>
                        <a:rPr sz="2850" spc="-7" baseline="-20000" dirty="0">
                          <a:solidFill>
                            <a:schemeClr val="tx1"/>
                          </a:solidFill>
                          <a:latin typeface="新宋体" panose="02010609030101010101" charset="-122"/>
                          <a:cs typeface="新宋体" panose="02010609030101010101" charset="-122"/>
                        </a:rPr>
                        <a:t>9</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120015">
                        <a:lnSpc>
                          <a:spcPct val="100000"/>
                        </a:lnSpc>
                      </a:pPr>
                      <a:r>
                        <a:rPr sz="2800" dirty="0">
                          <a:solidFill>
                            <a:schemeClr val="tx1"/>
                          </a:solidFill>
                          <a:latin typeface="新宋体" panose="02010609030101010101" charset="-122"/>
                          <a:cs typeface="新宋体" panose="02010609030101010101" charset="-122"/>
                        </a:rPr>
                        <a:t>- </a:t>
                      </a: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1 </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spc="-5" dirty="0">
                          <a:solidFill>
                            <a:schemeClr val="tx1"/>
                          </a:solidFill>
                          <a:latin typeface="新宋体" panose="02010609030101010101" charset="-122"/>
                          <a:cs typeface="新宋体" panose="02010609030101010101" charset="-122"/>
                        </a:rPr>
                        <a:t>z</a:t>
                      </a:r>
                      <a:r>
                        <a:rPr sz="2850" baseline="-20000" dirty="0">
                          <a:solidFill>
                            <a:schemeClr val="tx1"/>
                          </a:solidFill>
                          <a:latin typeface="新宋体" panose="02010609030101010101" charset="-122"/>
                          <a:cs typeface="新宋体" panose="02010609030101010101" charset="-122"/>
                        </a:rPr>
                        <a:t>4</a:t>
                      </a:r>
                      <a:endParaRPr sz="2850" baseline="-20000">
                        <a:solidFill>
                          <a:schemeClr val="tx1"/>
                        </a:solidFill>
                        <a:latin typeface="新宋体" panose="02010609030101010101" charset="-122"/>
                        <a:cs typeface="新宋体" panose="02010609030101010101" charset="-122"/>
                      </a:endParaRPr>
                    </a:p>
                  </a:txBody>
                  <a:tcPr marL="0" marR="0" marT="0" marB="0"/>
                </a:tc>
                <a:tc>
                  <a:txBody>
                    <a:bodyPr/>
                    <a:lstStyle/>
                    <a:p>
                      <a:pPr marL="88900">
                        <a:lnSpc>
                          <a:spcPct val="100000"/>
                        </a:lnSpc>
                      </a:pP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pPr marL="88265">
                        <a:lnSpc>
                          <a:spcPct val="100000"/>
                        </a:lnSpc>
                      </a:pPr>
                      <a:r>
                        <a:rPr sz="2800" dirty="0">
                          <a:solidFill>
                            <a:schemeClr val="tx1"/>
                          </a:solidFill>
                          <a:latin typeface="新宋体" panose="02010609030101010101" charset="-122"/>
                          <a:cs typeface="新宋体" panose="02010609030101010101" charset="-122"/>
                        </a:rPr>
                        <a:t>z</a:t>
                      </a:r>
                      <a:r>
                        <a:rPr sz="2850" spc="-7" baseline="-20000" dirty="0">
                          <a:solidFill>
                            <a:schemeClr val="tx1"/>
                          </a:solidFill>
                          <a:latin typeface="新宋体" panose="02010609030101010101" charset="-122"/>
                          <a:cs typeface="新宋体" panose="02010609030101010101" charset="-122"/>
                        </a:rPr>
                        <a:t>7</a:t>
                      </a:r>
                      <a:r>
                        <a:rPr sz="2800" dirty="0">
                          <a:solidFill>
                            <a:schemeClr val="tx1"/>
                          </a:solidFill>
                          <a:latin typeface="新宋体" panose="02010609030101010101" charset="-122"/>
                          <a:cs typeface="新宋体" panose="02010609030101010101" charset="-122"/>
                        </a:rPr>
                        <a:t>)</a:t>
                      </a:r>
                      <a:r>
                        <a:rPr sz="2800" spc="-450" dirty="0">
                          <a:solidFill>
                            <a:schemeClr val="tx1"/>
                          </a:solidFill>
                          <a:latin typeface="新宋体" panose="02010609030101010101" charset="-122"/>
                          <a:cs typeface="新宋体" panose="02010609030101010101" charset="-122"/>
                        </a:rPr>
                        <a:t> </a:t>
                      </a:r>
                      <a:r>
                        <a:rPr sz="2800" dirty="0">
                          <a:solidFill>
                            <a:schemeClr val="tx1"/>
                          </a:solidFill>
                          <a:latin typeface="新宋体" panose="02010609030101010101" charset="-122"/>
                          <a:cs typeface="新宋体" panose="02010609030101010101" charset="-122"/>
                        </a:rPr>
                        <a:t>|</a:t>
                      </a:r>
                      <a:endParaRPr sz="2800">
                        <a:solidFill>
                          <a:schemeClr val="tx1"/>
                        </a:solidFill>
                        <a:latin typeface="新宋体" panose="02010609030101010101" charset="-122"/>
                        <a:cs typeface="新宋体" panose="02010609030101010101" charset="-122"/>
                      </a:endParaRPr>
                    </a:p>
                  </a:txBody>
                  <a:tcPr marL="0" marR="0" marT="0" marB="0"/>
                </a:tc>
                <a:tc>
                  <a:txBody>
                    <a:bodyPr/>
                    <a:lstStyle/>
                    <a:p>
                      <a:endParaRPr sz="2800" dirty="0">
                        <a:solidFill>
                          <a:schemeClr val="tx1"/>
                        </a:solidFill>
                        <a:latin typeface="新宋体" panose="02010609030101010101" charset="-122"/>
                        <a:cs typeface="新宋体" panose="02010609030101010101" charset="-122"/>
                      </a:endParaRPr>
                    </a:p>
                  </a:txBody>
                  <a:tcPr marL="0" marR="0" marT="0" marB="0"/>
                </a:tc>
                <a:extLst>
                  <a:ext uri="{0D108BD9-81ED-4DB2-BD59-A6C34878D82A}">
                    <a16:rowId xmlns:a16="http://schemas.microsoft.com/office/drawing/2014/main" val="10001"/>
                  </a:ext>
                </a:extLst>
              </a:tr>
            </a:tbl>
          </a:graphicData>
        </a:graphic>
      </p:graphicFrame>
      <p:sp>
        <p:nvSpPr>
          <p:cNvPr id="50" name="文本框 49"/>
          <p:cNvSpPr txBox="1"/>
          <p:nvPr/>
        </p:nvSpPr>
        <p:spPr>
          <a:xfrm>
            <a:off x="730730" y="1096544"/>
            <a:ext cx="7051930" cy="523220"/>
          </a:xfrm>
          <a:prstGeom prst="rect">
            <a:avLst/>
          </a:prstGeom>
          <a:noFill/>
        </p:spPr>
        <p:txBody>
          <a:bodyPr wrap="square">
            <a:spAutoFit/>
          </a:bodyPr>
          <a:lstStyle/>
          <a:p>
            <a:pPr marL="298450" indent="-285750">
              <a:lnSpc>
                <a:spcPct val="100000"/>
              </a:lnSpc>
              <a:buFont typeface="Wingdings" panose="05000000000000000000" pitchFamily="2" charset="2"/>
              <a:buChar char="n"/>
            </a:pPr>
            <a:r>
              <a:rPr lang="en-US" altLang="zh-CN" sz="2800" b="1" spc="-5" dirty="0">
                <a:solidFill>
                  <a:srgbClr val="C00000"/>
                </a:solidFill>
                <a:latin typeface="微软雅黑" panose="020B0503020204020204" pitchFamily="34" charset="-122"/>
                <a:ea typeface="微软雅黑" panose="020B0503020204020204" pitchFamily="34" charset="-122"/>
              </a:rPr>
              <a:t>Prewitt</a:t>
            </a:r>
            <a:r>
              <a:rPr lang="zh-CN" altLang="en-US" sz="2800" b="1" spc="-5" dirty="0">
                <a:solidFill>
                  <a:srgbClr val="C00000"/>
                </a:solidFill>
                <a:latin typeface="微软雅黑" panose="020B0503020204020204" pitchFamily="34" charset="-122"/>
                <a:ea typeface="微软雅黑" panose="020B0503020204020204" pitchFamily="34" charset="-122"/>
              </a:rPr>
              <a:t>梯度算子</a:t>
            </a:r>
            <a:r>
              <a:rPr lang="en-US" altLang="zh-CN" sz="2800" b="1" spc="-5" dirty="0">
                <a:latin typeface="微软雅黑" panose="020B0503020204020204" pitchFamily="34" charset="-122"/>
                <a:ea typeface="微软雅黑" panose="020B0503020204020204" pitchFamily="34" charset="-122"/>
              </a:rPr>
              <a:t>——3x3</a:t>
            </a:r>
            <a:r>
              <a:rPr lang="zh-CN" altLang="en-US" sz="2800" b="1" spc="-5" dirty="0">
                <a:latin typeface="微软雅黑" panose="020B0503020204020204" pitchFamily="34" charset="-122"/>
                <a:ea typeface="微软雅黑" panose="020B0503020204020204" pitchFamily="34" charset="-122"/>
              </a:rPr>
              <a:t>的梯度模板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Roberts</a:t>
            </a:r>
            <a:r>
              <a:rPr lang="zh-CN" altLang="en-US" dirty="0"/>
              <a:t>算子</a:t>
            </a:r>
          </a:p>
        </p:txBody>
      </p:sp>
      <p:sp>
        <p:nvSpPr>
          <p:cNvPr id="25" name="Rectangle 1027"/>
          <p:cNvSpPr txBox="1">
            <a:spLocks noChangeArrowheads="1"/>
          </p:cNvSpPr>
          <p:nvPr/>
        </p:nvSpPr>
        <p:spPr>
          <a:xfrm>
            <a:off x="1076846" y="2458584"/>
            <a:ext cx="8229600" cy="4906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公式：</a:t>
            </a:r>
          </a:p>
          <a:p>
            <a:pPr>
              <a:buFont typeface="Wingdings" panose="05000000000000000000" pitchFamily="2" charset="2"/>
              <a:buChar char="p"/>
              <a:defRPr/>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模板：</a:t>
            </a:r>
          </a:p>
          <a:p>
            <a:pPr>
              <a:buFont typeface="Wingdings" panose="05000000000000000000" pitchFamily="2" charset="2"/>
              <a:buChar char="p"/>
              <a:defRPr/>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特点：</a:t>
            </a:r>
          </a:p>
          <a:p>
            <a:pPr lvl="1">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与梯度算子检测边缘的方法类似，对噪声敏感，但效果较梯度算子略好</a:t>
            </a:r>
          </a:p>
        </p:txBody>
      </p:sp>
      <p:sp>
        <p:nvSpPr>
          <p:cNvPr id="17" name="object 5"/>
          <p:cNvSpPr txBox="1"/>
          <p:nvPr/>
        </p:nvSpPr>
        <p:spPr>
          <a:xfrm>
            <a:off x="1870672" y="2483129"/>
            <a:ext cx="4286885" cy="1023357"/>
          </a:xfrm>
          <a:prstGeom prst="rect">
            <a:avLst/>
          </a:prstGeom>
        </p:spPr>
        <p:txBody>
          <a:bodyPr vert="horz" wrap="square" lIns="0" tIns="0" rIns="0" bIns="0" rtlCol="0">
            <a:spAutoFit/>
          </a:bodyPr>
          <a:lstStyle/>
          <a:p>
            <a:pPr marL="469265">
              <a:lnSpc>
                <a:spcPct val="100000"/>
              </a:lnSpc>
              <a:spcBef>
                <a:spcPts val="230"/>
              </a:spcBef>
            </a:pPr>
            <a:r>
              <a:rPr sz="3200" spc="-10" dirty="0">
                <a:latin typeface="Symbol" panose="05050102010706020507"/>
                <a:cs typeface="Symbol" panose="05050102010706020507"/>
              </a:rPr>
              <a:t></a:t>
            </a:r>
            <a:r>
              <a:rPr sz="3200" spc="-5" dirty="0">
                <a:latin typeface="新宋体" panose="02010609030101010101" charset="-122"/>
                <a:cs typeface="新宋体" panose="02010609030101010101" charset="-122"/>
              </a:rPr>
              <a:t>f</a:t>
            </a:r>
            <a:r>
              <a:rPr sz="3200" spc="10" dirty="0">
                <a:latin typeface="新宋体" panose="02010609030101010101" charset="-122"/>
                <a:cs typeface="新宋体" panose="02010609030101010101" charset="-122"/>
              </a:rPr>
              <a:t> </a:t>
            </a:r>
            <a:r>
              <a:rPr sz="3200" spc="-5" dirty="0">
                <a:latin typeface="Symbol" panose="05050102010706020507"/>
                <a:cs typeface="Symbol" panose="05050102010706020507"/>
              </a:rPr>
              <a:t></a:t>
            </a:r>
            <a:r>
              <a:rPr sz="3200" spc="-5" dirty="0">
                <a:latin typeface="新宋体" panose="02010609030101010101" charset="-122"/>
                <a:cs typeface="新宋体" panose="02010609030101010101" charset="-122"/>
              </a:rPr>
              <a:t>|G</a:t>
            </a:r>
            <a:r>
              <a:rPr sz="3150" baseline="-21000" dirty="0">
                <a:latin typeface="新宋体" panose="02010609030101010101" charset="-122"/>
                <a:cs typeface="新宋体" panose="02010609030101010101" charset="-122"/>
              </a:rPr>
              <a:t>x</a:t>
            </a:r>
            <a:r>
              <a:rPr sz="3200" spc="-5" dirty="0">
                <a:latin typeface="新宋体" panose="02010609030101010101" charset="-122"/>
                <a:cs typeface="新宋体" panose="02010609030101010101" charset="-122"/>
              </a:rPr>
              <a:t>|+|G</a:t>
            </a:r>
            <a:r>
              <a:rPr sz="3150" baseline="-21000" dirty="0">
                <a:latin typeface="新宋体" panose="02010609030101010101" charset="-122"/>
                <a:cs typeface="新宋体" panose="02010609030101010101" charset="-122"/>
              </a:rPr>
              <a:t>y</a:t>
            </a:r>
            <a:r>
              <a:rPr sz="3200" spc="-5" dirty="0">
                <a:latin typeface="新宋体" panose="02010609030101010101" charset="-122"/>
                <a:cs typeface="新宋体" panose="02010609030101010101" charset="-122"/>
              </a:rPr>
              <a:t>|</a:t>
            </a:r>
            <a:endParaRPr sz="3200" dirty="0">
              <a:latin typeface="新宋体" panose="02010609030101010101" charset="-122"/>
              <a:cs typeface="新宋体" panose="02010609030101010101" charset="-122"/>
            </a:endParaRPr>
          </a:p>
          <a:p>
            <a:pPr marL="1028065">
              <a:lnSpc>
                <a:spcPct val="100000"/>
              </a:lnSpc>
              <a:spcBef>
                <a:spcPts val="305"/>
              </a:spcBef>
              <a:tabLst>
                <a:tab pos="2178050" algn="l"/>
              </a:tabLst>
            </a:pPr>
            <a:r>
              <a:rPr sz="3200" spc="-5" dirty="0">
                <a:latin typeface="新宋体" panose="02010609030101010101" charset="-122"/>
                <a:cs typeface="新宋体" panose="02010609030101010101" charset="-122"/>
              </a:rPr>
              <a:t>＝|z</a:t>
            </a:r>
            <a:r>
              <a:rPr sz="3150" spc="-7" baseline="-21000" dirty="0">
                <a:latin typeface="新宋体" panose="02010609030101010101" charset="-122"/>
                <a:cs typeface="新宋体" panose="02010609030101010101" charset="-122"/>
              </a:rPr>
              <a:t>9	</a:t>
            </a:r>
            <a:r>
              <a:rPr sz="3200" spc="-5" dirty="0">
                <a:latin typeface="新宋体" panose="02010609030101010101" charset="-122"/>
                <a:cs typeface="新宋体" panose="02010609030101010101" charset="-122"/>
              </a:rPr>
              <a:t>- z</a:t>
            </a:r>
            <a:r>
              <a:rPr sz="3150" baseline="-21000" dirty="0">
                <a:latin typeface="新宋体" panose="02010609030101010101" charset="-122"/>
                <a:cs typeface="新宋体" panose="02010609030101010101" charset="-122"/>
              </a:rPr>
              <a:t>5</a:t>
            </a:r>
            <a:r>
              <a:rPr sz="3200" spc="-5" dirty="0">
                <a:latin typeface="新宋体" panose="02010609030101010101" charset="-122"/>
                <a:cs typeface="新宋体" panose="02010609030101010101" charset="-122"/>
              </a:rPr>
              <a:t>|</a:t>
            </a:r>
            <a:r>
              <a:rPr sz="3200" dirty="0">
                <a:latin typeface="新宋体" panose="02010609030101010101" charset="-122"/>
                <a:cs typeface="新宋体" panose="02010609030101010101" charset="-122"/>
              </a:rPr>
              <a:t> </a:t>
            </a:r>
            <a:r>
              <a:rPr sz="3200" spc="-5" dirty="0">
                <a:latin typeface="新宋体" panose="02010609030101010101" charset="-122"/>
                <a:cs typeface="新宋体" panose="02010609030101010101" charset="-122"/>
              </a:rPr>
              <a:t>+</a:t>
            </a:r>
            <a:r>
              <a:rPr sz="3200" dirty="0">
                <a:latin typeface="新宋体" panose="02010609030101010101" charset="-122"/>
                <a:cs typeface="新宋体" panose="02010609030101010101" charset="-122"/>
              </a:rPr>
              <a:t> </a:t>
            </a:r>
            <a:r>
              <a:rPr sz="3200" spc="-5" dirty="0">
                <a:latin typeface="新宋体" panose="02010609030101010101" charset="-122"/>
                <a:cs typeface="新宋体" panose="02010609030101010101" charset="-122"/>
              </a:rPr>
              <a:t>|z</a:t>
            </a:r>
            <a:r>
              <a:rPr sz="3150" baseline="-21000" dirty="0">
                <a:latin typeface="新宋体" panose="02010609030101010101" charset="-122"/>
                <a:cs typeface="新宋体" panose="02010609030101010101" charset="-122"/>
              </a:rPr>
              <a:t>8</a:t>
            </a:r>
          </a:p>
        </p:txBody>
      </p:sp>
      <p:sp>
        <p:nvSpPr>
          <p:cNvPr id="18" name="object 6"/>
          <p:cNvSpPr txBox="1"/>
          <p:nvPr/>
        </p:nvSpPr>
        <p:spPr>
          <a:xfrm>
            <a:off x="6274676" y="3033792"/>
            <a:ext cx="971550" cy="492443"/>
          </a:xfrm>
          <a:prstGeom prst="rect">
            <a:avLst/>
          </a:prstGeom>
        </p:spPr>
        <p:txBody>
          <a:bodyPr vert="horz" wrap="square" lIns="0" tIns="0" rIns="0" bIns="0" rtlCol="0">
            <a:spAutoFit/>
          </a:bodyPr>
          <a:lstStyle/>
          <a:p>
            <a:pPr marL="12700">
              <a:lnSpc>
                <a:spcPct val="100000"/>
              </a:lnSpc>
              <a:tabLst>
                <a:tab pos="419100" algn="l"/>
              </a:tabLst>
            </a:pPr>
            <a:r>
              <a:rPr sz="3200" spc="-5" dirty="0">
                <a:latin typeface="Times New Roman" panose="02020603050405020304"/>
                <a:cs typeface="Times New Roman" panose="02020603050405020304"/>
              </a:rPr>
              <a:t>–	</a:t>
            </a:r>
            <a:r>
              <a:rPr sz="3200" spc="-5" dirty="0">
                <a:latin typeface="新宋体" panose="02010609030101010101" charset="-122"/>
                <a:cs typeface="新宋体" panose="02010609030101010101" charset="-122"/>
              </a:rPr>
              <a:t>z</a:t>
            </a:r>
            <a:r>
              <a:rPr sz="3150" spc="-15" baseline="-21000" dirty="0">
                <a:latin typeface="新宋体" panose="02010609030101010101" charset="-122"/>
                <a:cs typeface="新宋体" panose="02010609030101010101" charset="-122"/>
              </a:rPr>
              <a:t>6</a:t>
            </a:r>
            <a:r>
              <a:rPr sz="3200" spc="-5" dirty="0">
                <a:latin typeface="新宋体" panose="02010609030101010101" charset="-122"/>
                <a:cs typeface="新宋体" panose="02010609030101010101" charset="-122"/>
              </a:rPr>
              <a:t>|</a:t>
            </a:r>
            <a:endParaRPr sz="3200" dirty="0">
              <a:latin typeface="新宋体" panose="02010609030101010101" charset="-122"/>
              <a:cs typeface="新宋体" panose="02010609030101010101" charset="-122"/>
            </a:endParaRPr>
          </a:p>
        </p:txBody>
      </p:sp>
      <p:sp>
        <p:nvSpPr>
          <p:cNvPr id="19" name="object 8"/>
          <p:cNvSpPr/>
          <p:nvPr/>
        </p:nvSpPr>
        <p:spPr>
          <a:xfrm>
            <a:off x="8916449" y="32015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20" name="object 9"/>
          <p:cNvSpPr/>
          <p:nvPr/>
        </p:nvSpPr>
        <p:spPr>
          <a:xfrm>
            <a:off x="8916449" y="32015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1" name="object 10"/>
          <p:cNvSpPr/>
          <p:nvPr/>
        </p:nvSpPr>
        <p:spPr>
          <a:xfrm>
            <a:off x="8916449" y="4268304"/>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22" name="object 11"/>
          <p:cNvSpPr/>
          <p:nvPr/>
        </p:nvSpPr>
        <p:spPr>
          <a:xfrm>
            <a:off x="8916449" y="4268304"/>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3" name="object 12"/>
          <p:cNvSpPr/>
          <p:nvPr/>
        </p:nvSpPr>
        <p:spPr>
          <a:xfrm>
            <a:off x="8916449" y="37349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24" name="object 13"/>
          <p:cNvSpPr/>
          <p:nvPr/>
        </p:nvSpPr>
        <p:spPr>
          <a:xfrm>
            <a:off x="8916449" y="37349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6" name="object 14"/>
          <p:cNvSpPr/>
          <p:nvPr/>
        </p:nvSpPr>
        <p:spPr>
          <a:xfrm>
            <a:off x="9449849" y="32015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28" name="object 15"/>
          <p:cNvSpPr/>
          <p:nvPr/>
        </p:nvSpPr>
        <p:spPr>
          <a:xfrm>
            <a:off x="9449849" y="32015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29" name="object 16"/>
          <p:cNvSpPr/>
          <p:nvPr/>
        </p:nvSpPr>
        <p:spPr>
          <a:xfrm>
            <a:off x="9449849" y="4268304"/>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30" name="object 17"/>
          <p:cNvSpPr/>
          <p:nvPr/>
        </p:nvSpPr>
        <p:spPr>
          <a:xfrm>
            <a:off x="9449849" y="4268304"/>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31" name="object 18"/>
          <p:cNvSpPr/>
          <p:nvPr/>
        </p:nvSpPr>
        <p:spPr>
          <a:xfrm>
            <a:off x="9449849" y="37349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32" name="object 19"/>
          <p:cNvSpPr/>
          <p:nvPr/>
        </p:nvSpPr>
        <p:spPr>
          <a:xfrm>
            <a:off x="9449849" y="37349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33" name="object 20"/>
          <p:cNvSpPr/>
          <p:nvPr/>
        </p:nvSpPr>
        <p:spPr>
          <a:xfrm>
            <a:off x="8383049" y="32015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34" name="object 21"/>
          <p:cNvSpPr/>
          <p:nvPr/>
        </p:nvSpPr>
        <p:spPr>
          <a:xfrm>
            <a:off x="8383049" y="32015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35" name="object 22"/>
          <p:cNvSpPr txBox="1"/>
          <p:nvPr/>
        </p:nvSpPr>
        <p:spPr>
          <a:xfrm>
            <a:off x="8518184" y="3321491"/>
            <a:ext cx="1459476" cy="369332"/>
          </a:xfrm>
          <a:prstGeom prst="rect">
            <a:avLst/>
          </a:prstGeom>
        </p:spPr>
        <p:txBody>
          <a:bodyPr vert="horz" wrap="square" lIns="0" tIns="0" rIns="0" bIns="0" rtlCol="0">
            <a:spAutoFit/>
          </a:bodyPr>
          <a:lstStyle/>
          <a:p>
            <a:pPr marL="12700">
              <a:lnSpc>
                <a:spcPct val="100000"/>
              </a:lnSpc>
              <a:tabLst>
                <a:tab pos="545465" algn="l"/>
                <a:tab pos="1078865" algn="l"/>
              </a:tabLst>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1	</a:t>
            </a: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2	</a:t>
            </a: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3</a:t>
            </a:r>
            <a:endParaRPr sz="2400" baseline="-21000">
              <a:latin typeface="Times New Roman" panose="02020603050405020304"/>
              <a:cs typeface="Times New Roman" panose="02020603050405020304"/>
            </a:endParaRPr>
          </a:p>
        </p:txBody>
      </p:sp>
      <p:sp>
        <p:nvSpPr>
          <p:cNvPr id="36" name="object 23"/>
          <p:cNvSpPr txBox="1"/>
          <p:nvPr/>
        </p:nvSpPr>
        <p:spPr>
          <a:xfrm>
            <a:off x="8518184" y="4388291"/>
            <a:ext cx="1348604" cy="369332"/>
          </a:xfrm>
          <a:prstGeom prst="rect">
            <a:avLst/>
          </a:prstGeom>
        </p:spPr>
        <p:txBody>
          <a:bodyPr vert="horz" wrap="square" lIns="0" tIns="0" rIns="0" bIns="0" rtlCol="0">
            <a:spAutoFit/>
          </a:bodyPr>
          <a:lstStyle/>
          <a:p>
            <a:pPr marL="12700">
              <a:lnSpc>
                <a:spcPct val="100000"/>
              </a:lnSpc>
              <a:tabLst>
                <a:tab pos="545465" algn="l"/>
                <a:tab pos="1078865" algn="l"/>
              </a:tabLst>
            </a:pP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7	</a:t>
            </a:r>
            <a:r>
              <a:rPr sz="2400" b="1" spc="-5" dirty="0">
                <a:solidFill>
                  <a:srgbClr val="FFFF00"/>
                </a:solidFill>
                <a:latin typeface="Times New Roman" panose="02020603050405020304"/>
                <a:cs typeface="Times New Roman" panose="02020603050405020304"/>
              </a:rPr>
              <a:t>z</a:t>
            </a:r>
            <a:r>
              <a:rPr sz="2400" b="1" baseline="-21000" dirty="0">
                <a:solidFill>
                  <a:srgbClr val="FFFF00"/>
                </a:solidFill>
                <a:latin typeface="Times New Roman" panose="02020603050405020304"/>
                <a:cs typeface="Times New Roman" panose="02020603050405020304"/>
              </a:rPr>
              <a:t>8	</a:t>
            </a:r>
            <a:r>
              <a:rPr sz="2400" b="1" dirty="0">
                <a:solidFill>
                  <a:srgbClr val="FFFF00"/>
                </a:solidFill>
                <a:latin typeface="Times New Roman" panose="02020603050405020304"/>
                <a:cs typeface="Times New Roman" panose="02020603050405020304"/>
              </a:rPr>
              <a:t>z</a:t>
            </a:r>
            <a:endParaRPr sz="2400">
              <a:latin typeface="Times New Roman" panose="02020603050405020304"/>
              <a:cs typeface="Times New Roman" panose="02020603050405020304"/>
            </a:endParaRPr>
          </a:p>
        </p:txBody>
      </p:sp>
      <p:sp>
        <p:nvSpPr>
          <p:cNvPr id="37" name="object 24"/>
          <p:cNvSpPr txBox="1"/>
          <p:nvPr/>
        </p:nvSpPr>
        <p:spPr>
          <a:xfrm>
            <a:off x="9051583" y="3854890"/>
            <a:ext cx="762861" cy="369332"/>
          </a:xfrm>
          <a:prstGeom prst="rect">
            <a:avLst/>
          </a:prstGeom>
        </p:spPr>
        <p:txBody>
          <a:bodyPr vert="horz" wrap="square" lIns="0" tIns="0" rIns="0" bIns="0" rtlCol="0">
            <a:spAutoFit/>
          </a:bodyPr>
          <a:lstStyle/>
          <a:p>
            <a:pPr marL="12700">
              <a:lnSpc>
                <a:spcPct val="100000"/>
              </a:lnSpc>
              <a:tabLst>
                <a:tab pos="545465" algn="l"/>
              </a:tabLst>
            </a:pPr>
            <a:r>
              <a:rPr sz="2400" b="1" dirty="0">
                <a:solidFill>
                  <a:srgbClr val="FFFF00"/>
                </a:solidFill>
                <a:latin typeface="Times New Roman" panose="02020603050405020304"/>
                <a:cs typeface="Times New Roman" panose="02020603050405020304"/>
              </a:rPr>
              <a:t>z	z</a:t>
            </a:r>
            <a:endParaRPr sz="2400">
              <a:latin typeface="Times New Roman" panose="02020603050405020304"/>
              <a:cs typeface="Times New Roman" panose="02020603050405020304"/>
            </a:endParaRPr>
          </a:p>
        </p:txBody>
      </p:sp>
      <p:sp>
        <p:nvSpPr>
          <p:cNvPr id="38" name="object 25"/>
          <p:cNvSpPr txBox="1"/>
          <p:nvPr/>
        </p:nvSpPr>
        <p:spPr>
          <a:xfrm>
            <a:off x="9186458" y="4012641"/>
            <a:ext cx="140160" cy="253489"/>
          </a:xfrm>
          <a:prstGeom prst="rect">
            <a:avLst/>
          </a:prstGeom>
        </p:spPr>
        <p:txBody>
          <a:bodyPr vert="horz" wrap="square" lIns="0" tIns="0" rIns="0" bIns="0" rtlCol="0">
            <a:spAutoFit/>
          </a:bodyPr>
          <a:lstStyle/>
          <a:p>
            <a:pPr marL="12700">
              <a:lnSpc>
                <a:spcPct val="100000"/>
              </a:lnSpc>
            </a:pPr>
            <a:r>
              <a:rPr sz="1600" b="1" dirty="0">
                <a:solidFill>
                  <a:srgbClr val="FFFF00"/>
                </a:solidFill>
                <a:latin typeface="Times New Roman" panose="02020603050405020304"/>
                <a:cs typeface="Times New Roman" panose="02020603050405020304"/>
              </a:rPr>
              <a:t>5</a:t>
            </a:r>
            <a:endParaRPr sz="1600">
              <a:latin typeface="Times New Roman" panose="02020603050405020304"/>
              <a:cs typeface="Times New Roman" panose="02020603050405020304"/>
            </a:endParaRPr>
          </a:p>
        </p:txBody>
      </p:sp>
      <p:sp>
        <p:nvSpPr>
          <p:cNvPr id="39" name="object 26"/>
          <p:cNvSpPr txBox="1"/>
          <p:nvPr/>
        </p:nvSpPr>
        <p:spPr>
          <a:xfrm>
            <a:off x="9719858" y="4546041"/>
            <a:ext cx="140160" cy="253489"/>
          </a:xfrm>
          <a:prstGeom prst="rect">
            <a:avLst/>
          </a:prstGeom>
        </p:spPr>
        <p:txBody>
          <a:bodyPr vert="horz" wrap="square" lIns="0" tIns="0" rIns="0" bIns="0" rtlCol="0">
            <a:spAutoFit/>
          </a:bodyPr>
          <a:lstStyle/>
          <a:p>
            <a:pPr marL="12700">
              <a:lnSpc>
                <a:spcPct val="100000"/>
              </a:lnSpc>
            </a:pPr>
            <a:r>
              <a:rPr sz="1600" b="1" dirty="0">
                <a:solidFill>
                  <a:srgbClr val="FFFF00"/>
                </a:solidFill>
                <a:latin typeface="Times New Roman" panose="02020603050405020304"/>
                <a:cs typeface="Times New Roman" panose="02020603050405020304"/>
              </a:rPr>
              <a:t>9</a:t>
            </a:r>
            <a:endParaRPr sz="1600">
              <a:latin typeface="Times New Roman" panose="02020603050405020304"/>
              <a:cs typeface="Times New Roman" panose="02020603050405020304"/>
            </a:endParaRPr>
          </a:p>
        </p:txBody>
      </p:sp>
      <p:sp>
        <p:nvSpPr>
          <p:cNvPr id="40" name="object 27"/>
          <p:cNvSpPr txBox="1"/>
          <p:nvPr/>
        </p:nvSpPr>
        <p:spPr>
          <a:xfrm>
            <a:off x="9719858" y="4012641"/>
            <a:ext cx="140160" cy="253489"/>
          </a:xfrm>
          <a:prstGeom prst="rect">
            <a:avLst/>
          </a:prstGeom>
        </p:spPr>
        <p:txBody>
          <a:bodyPr vert="horz" wrap="square" lIns="0" tIns="0" rIns="0" bIns="0" rtlCol="0">
            <a:spAutoFit/>
          </a:bodyPr>
          <a:lstStyle/>
          <a:p>
            <a:pPr marL="12700">
              <a:lnSpc>
                <a:spcPct val="100000"/>
              </a:lnSpc>
            </a:pPr>
            <a:r>
              <a:rPr sz="1600" b="1" dirty="0">
                <a:solidFill>
                  <a:srgbClr val="FFFF00"/>
                </a:solidFill>
                <a:latin typeface="Times New Roman" panose="02020603050405020304"/>
                <a:cs typeface="Times New Roman" panose="02020603050405020304"/>
              </a:rPr>
              <a:t>6</a:t>
            </a:r>
            <a:endParaRPr sz="1600">
              <a:latin typeface="Times New Roman" panose="02020603050405020304"/>
              <a:cs typeface="Times New Roman" panose="02020603050405020304"/>
            </a:endParaRPr>
          </a:p>
        </p:txBody>
      </p:sp>
      <p:sp>
        <p:nvSpPr>
          <p:cNvPr id="41" name="object 28"/>
          <p:cNvSpPr/>
          <p:nvPr/>
        </p:nvSpPr>
        <p:spPr>
          <a:xfrm>
            <a:off x="8383049" y="4268304"/>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42" name="object 29"/>
          <p:cNvSpPr/>
          <p:nvPr/>
        </p:nvSpPr>
        <p:spPr>
          <a:xfrm>
            <a:off x="8383049" y="4268304"/>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43" name="object 30"/>
          <p:cNvSpPr/>
          <p:nvPr/>
        </p:nvSpPr>
        <p:spPr>
          <a:xfrm>
            <a:off x="8383049" y="37349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solidFill>
            <a:srgbClr val="00CC99"/>
          </a:solidFill>
        </p:spPr>
        <p:txBody>
          <a:bodyPr wrap="square" lIns="0" tIns="0" rIns="0" bIns="0" rtlCol="0"/>
          <a:lstStyle/>
          <a:p>
            <a:endParaRPr/>
          </a:p>
        </p:txBody>
      </p:sp>
      <p:sp>
        <p:nvSpPr>
          <p:cNvPr id="44" name="object 31"/>
          <p:cNvSpPr/>
          <p:nvPr/>
        </p:nvSpPr>
        <p:spPr>
          <a:xfrm>
            <a:off x="8383049" y="3734903"/>
            <a:ext cx="585743" cy="589836"/>
          </a:xfrm>
          <a:custGeom>
            <a:avLst/>
            <a:gdLst/>
            <a:ahLst/>
            <a:cxnLst/>
            <a:rect l="l" t="t" r="r" b="b"/>
            <a:pathLst>
              <a:path w="533400" h="533400">
                <a:moveTo>
                  <a:pt x="0" y="0"/>
                </a:moveTo>
                <a:lnTo>
                  <a:pt x="0" y="533400"/>
                </a:lnTo>
                <a:lnTo>
                  <a:pt x="533400" y="533400"/>
                </a:lnTo>
                <a:lnTo>
                  <a:pt x="533400" y="0"/>
                </a:lnTo>
                <a:lnTo>
                  <a:pt x="0" y="0"/>
                </a:lnTo>
                <a:close/>
              </a:path>
            </a:pathLst>
          </a:custGeom>
          <a:ln w="9525">
            <a:solidFill>
              <a:srgbClr val="000000"/>
            </a:solidFill>
          </a:ln>
        </p:spPr>
        <p:txBody>
          <a:bodyPr wrap="square" lIns="0" tIns="0" rIns="0" bIns="0" rtlCol="0"/>
          <a:lstStyle/>
          <a:p>
            <a:endParaRPr/>
          </a:p>
        </p:txBody>
      </p:sp>
      <p:sp>
        <p:nvSpPr>
          <p:cNvPr id="45" name="object 32"/>
          <p:cNvSpPr txBox="1"/>
          <p:nvPr/>
        </p:nvSpPr>
        <p:spPr>
          <a:xfrm>
            <a:off x="8518184" y="3854890"/>
            <a:ext cx="177118" cy="369332"/>
          </a:xfrm>
          <a:prstGeom prst="rect">
            <a:avLst/>
          </a:prstGeom>
        </p:spPr>
        <p:txBody>
          <a:bodyPr vert="horz" wrap="square" lIns="0" tIns="0" rIns="0" bIns="0" rtlCol="0">
            <a:spAutoFit/>
          </a:bodyPr>
          <a:lstStyle/>
          <a:p>
            <a:pPr marL="12700">
              <a:lnSpc>
                <a:spcPct val="100000"/>
              </a:lnSpc>
            </a:pPr>
            <a:r>
              <a:rPr sz="2400" b="1" dirty="0">
                <a:solidFill>
                  <a:srgbClr val="FFFF00"/>
                </a:solidFill>
                <a:latin typeface="Times New Roman" panose="02020603050405020304"/>
                <a:cs typeface="Times New Roman" panose="02020603050405020304"/>
              </a:rPr>
              <a:t>z</a:t>
            </a:r>
            <a:endParaRPr sz="2400">
              <a:latin typeface="Times New Roman" panose="02020603050405020304"/>
              <a:cs typeface="Times New Roman" panose="02020603050405020304"/>
            </a:endParaRPr>
          </a:p>
        </p:txBody>
      </p:sp>
      <p:sp>
        <p:nvSpPr>
          <p:cNvPr id="46" name="object 33"/>
          <p:cNvSpPr txBox="1"/>
          <p:nvPr/>
        </p:nvSpPr>
        <p:spPr>
          <a:xfrm>
            <a:off x="8653058" y="4012641"/>
            <a:ext cx="140160" cy="253489"/>
          </a:xfrm>
          <a:prstGeom prst="rect">
            <a:avLst/>
          </a:prstGeom>
        </p:spPr>
        <p:txBody>
          <a:bodyPr vert="horz" wrap="square" lIns="0" tIns="0" rIns="0" bIns="0" rtlCol="0">
            <a:spAutoFit/>
          </a:bodyPr>
          <a:lstStyle/>
          <a:p>
            <a:pPr marL="12700">
              <a:lnSpc>
                <a:spcPct val="100000"/>
              </a:lnSpc>
            </a:pPr>
            <a:r>
              <a:rPr sz="1600" b="1" dirty="0">
                <a:solidFill>
                  <a:srgbClr val="FFFF00"/>
                </a:solidFill>
                <a:latin typeface="Times New Roman" panose="02020603050405020304"/>
                <a:cs typeface="Times New Roman" panose="02020603050405020304"/>
              </a:rPr>
              <a:t>4</a:t>
            </a:r>
            <a:endParaRPr sz="1600">
              <a:latin typeface="Times New Roman" panose="02020603050405020304"/>
              <a:cs typeface="Times New Roman" panose="02020603050405020304"/>
            </a:endParaRPr>
          </a:p>
        </p:txBody>
      </p:sp>
      <p:sp>
        <p:nvSpPr>
          <p:cNvPr id="47" name="object 34"/>
          <p:cNvSpPr/>
          <p:nvPr/>
        </p:nvSpPr>
        <p:spPr>
          <a:xfrm>
            <a:off x="9221261" y="4031321"/>
            <a:ext cx="430939" cy="599667"/>
          </a:xfrm>
          <a:custGeom>
            <a:avLst/>
            <a:gdLst/>
            <a:ahLst/>
            <a:cxnLst/>
            <a:rect l="l" t="t" r="r" b="b"/>
            <a:pathLst>
              <a:path w="392429" h="542289">
                <a:moveTo>
                  <a:pt x="38165" y="463669"/>
                </a:moveTo>
                <a:lnTo>
                  <a:pt x="15239" y="447293"/>
                </a:lnTo>
                <a:lnTo>
                  <a:pt x="0" y="541782"/>
                </a:lnTo>
                <a:lnTo>
                  <a:pt x="29717" y="525985"/>
                </a:lnTo>
                <a:lnTo>
                  <a:pt x="29717" y="475487"/>
                </a:lnTo>
                <a:lnTo>
                  <a:pt x="38165" y="463669"/>
                </a:lnTo>
                <a:close/>
              </a:path>
              <a:path w="392429" h="542289">
                <a:moveTo>
                  <a:pt x="61723" y="480496"/>
                </a:moveTo>
                <a:lnTo>
                  <a:pt x="38165" y="463669"/>
                </a:lnTo>
                <a:lnTo>
                  <a:pt x="29717" y="475487"/>
                </a:lnTo>
                <a:lnTo>
                  <a:pt x="53339" y="492251"/>
                </a:lnTo>
                <a:lnTo>
                  <a:pt x="61723" y="480496"/>
                </a:lnTo>
                <a:close/>
              </a:path>
              <a:path w="392429" h="542289">
                <a:moveTo>
                  <a:pt x="84581" y="496823"/>
                </a:moveTo>
                <a:lnTo>
                  <a:pt x="61723" y="480496"/>
                </a:lnTo>
                <a:lnTo>
                  <a:pt x="53339" y="492251"/>
                </a:lnTo>
                <a:lnTo>
                  <a:pt x="29717" y="475487"/>
                </a:lnTo>
                <a:lnTo>
                  <a:pt x="29717" y="525985"/>
                </a:lnTo>
                <a:lnTo>
                  <a:pt x="84581" y="496823"/>
                </a:lnTo>
                <a:close/>
              </a:path>
              <a:path w="392429" h="542289">
                <a:moveTo>
                  <a:pt x="392429" y="16763"/>
                </a:moveTo>
                <a:lnTo>
                  <a:pt x="369569" y="0"/>
                </a:lnTo>
                <a:lnTo>
                  <a:pt x="38165" y="463669"/>
                </a:lnTo>
                <a:lnTo>
                  <a:pt x="61723" y="480496"/>
                </a:lnTo>
                <a:lnTo>
                  <a:pt x="392429" y="16763"/>
                </a:lnTo>
                <a:close/>
              </a:path>
            </a:pathLst>
          </a:custGeom>
          <a:solidFill>
            <a:srgbClr val="FF0000"/>
          </a:solidFill>
        </p:spPr>
        <p:txBody>
          <a:bodyPr wrap="square" lIns="0" tIns="0" rIns="0" bIns="0" rtlCol="0"/>
          <a:lstStyle/>
          <a:p>
            <a:endParaRPr/>
          </a:p>
        </p:txBody>
      </p:sp>
      <p:sp>
        <p:nvSpPr>
          <p:cNvPr id="48" name="object 35"/>
          <p:cNvSpPr/>
          <p:nvPr/>
        </p:nvSpPr>
        <p:spPr>
          <a:xfrm>
            <a:off x="9211356" y="4105997"/>
            <a:ext cx="513221" cy="516808"/>
          </a:xfrm>
          <a:custGeom>
            <a:avLst/>
            <a:gdLst/>
            <a:ahLst/>
            <a:cxnLst/>
            <a:rect l="l" t="t" r="r" b="b"/>
            <a:pathLst>
              <a:path w="467359" h="467360">
                <a:moveTo>
                  <a:pt x="416804" y="396249"/>
                </a:moveTo>
                <a:lnTo>
                  <a:pt x="19811" y="0"/>
                </a:lnTo>
                <a:lnTo>
                  <a:pt x="0" y="19812"/>
                </a:lnTo>
                <a:lnTo>
                  <a:pt x="396249" y="416804"/>
                </a:lnTo>
                <a:lnTo>
                  <a:pt x="416804" y="396249"/>
                </a:lnTo>
                <a:close/>
              </a:path>
              <a:path w="467359" h="467360">
                <a:moveTo>
                  <a:pt x="426719" y="453530"/>
                </a:moveTo>
                <a:lnTo>
                  <a:pt x="426719" y="406145"/>
                </a:lnTo>
                <a:lnTo>
                  <a:pt x="406145" y="426720"/>
                </a:lnTo>
                <a:lnTo>
                  <a:pt x="396249" y="416804"/>
                </a:lnTo>
                <a:lnTo>
                  <a:pt x="376427" y="436626"/>
                </a:lnTo>
                <a:lnTo>
                  <a:pt x="426719" y="453530"/>
                </a:lnTo>
                <a:close/>
              </a:path>
              <a:path w="467359" h="467360">
                <a:moveTo>
                  <a:pt x="426719" y="406145"/>
                </a:moveTo>
                <a:lnTo>
                  <a:pt x="416804" y="396249"/>
                </a:lnTo>
                <a:lnTo>
                  <a:pt x="396249" y="416804"/>
                </a:lnTo>
                <a:lnTo>
                  <a:pt x="406145" y="426720"/>
                </a:lnTo>
                <a:lnTo>
                  <a:pt x="426719" y="406145"/>
                </a:lnTo>
                <a:close/>
              </a:path>
              <a:path w="467359" h="467360">
                <a:moveTo>
                  <a:pt x="467105" y="467106"/>
                </a:moveTo>
                <a:lnTo>
                  <a:pt x="436625" y="376427"/>
                </a:lnTo>
                <a:lnTo>
                  <a:pt x="416804" y="396249"/>
                </a:lnTo>
                <a:lnTo>
                  <a:pt x="426719" y="406145"/>
                </a:lnTo>
                <a:lnTo>
                  <a:pt x="426719" y="453530"/>
                </a:lnTo>
                <a:lnTo>
                  <a:pt x="467105" y="467106"/>
                </a:lnTo>
                <a:close/>
              </a:path>
            </a:pathLst>
          </a:custGeom>
          <a:solidFill>
            <a:srgbClr val="FF0000"/>
          </a:solidFill>
        </p:spPr>
        <p:txBody>
          <a:bodyPr wrap="square" lIns="0" tIns="0" rIns="0" bIns="0" rtlCol="0"/>
          <a:lstStyle/>
          <a:p>
            <a:endParaRPr/>
          </a:p>
        </p:txBody>
      </p:sp>
      <p:graphicFrame>
        <p:nvGraphicFramePr>
          <p:cNvPr id="61" name="object 36"/>
          <p:cNvGraphicFramePr>
            <a:graphicFrameLocks noGrp="1"/>
          </p:cNvGraphicFramePr>
          <p:nvPr/>
        </p:nvGraphicFramePr>
        <p:xfrm>
          <a:off x="2370043" y="4111923"/>
          <a:ext cx="1066800" cy="106680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533400">
                <a:tc>
                  <a:txBody>
                    <a:bodyPr/>
                    <a:lstStyle/>
                    <a:p>
                      <a:pPr marL="134620">
                        <a:lnSpc>
                          <a:spcPct val="100000"/>
                        </a:lnSpc>
                      </a:pPr>
                      <a:r>
                        <a:rPr sz="2400" b="1" spc="-5" dirty="0">
                          <a:solidFill>
                            <a:srgbClr val="FFFF00"/>
                          </a:solidFill>
                          <a:latin typeface="Times New Roman" panose="02020603050405020304"/>
                          <a:cs typeface="Times New Roman" panose="02020603050405020304"/>
                        </a:rPr>
                        <a:t>-1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tc>
                  <a:txBody>
                    <a:bodyPr/>
                    <a:lstStyle/>
                    <a:p>
                      <a:pPr algn="ctr">
                        <a:lnSpc>
                          <a:spcPct val="100000"/>
                        </a:lnSpc>
                      </a:pPr>
                      <a:r>
                        <a:rPr sz="2400" b="1" dirty="0">
                          <a:solidFill>
                            <a:srgbClr val="FFFF00"/>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extLst>
                  <a:ext uri="{0D108BD9-81ED-4DB2-BD59-A6C34878D82A}">
                    <a16:rowId xmlns:a16="http://schemas.microsoft.com/office/drawing/2014/main" val="10000"/>
                  </a:ext>
                </a:extLst>
              </a:tr>
              <a:tr h="533400">
                <a:tc>
                  <a:txBody>
                    <a:bodyPr/>
                    <a:lstStyle/>
                    <a:p>
                      <a:pPr algn="ctr">
                        <a:lnSpc>
                          <a:spcPct val="100000"/>
                        </a:lnSpc>
                      </a:pPr>
                      <a:r>
                        <a:rPr sz="2400" b="1" dirty="0">
                          <a:solidFill>
                            <a:srgbClr val="FFFF00"/>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tc>
                  <a:txBody>
                    <a:bodyPr/>
                    <a:lstStyle/>
                    <a:p>
                      <a:pPr algn="ctr">
                        <a:lnSpc>
                          <a:spcPct val="100000"/>
                        </a:lnSpc>
                      </a:pPr>
                      <a:r>
                        <a:rPr sz="2400" b="1" dirty="0">
                          <a:solidFill>
                            <a:srgbClr val="FFFF00"/>
                          </a:solidFill>
                          <a:latin typeface="Times New Roman" panose="02020603050405020304"/>
                          <a:cs typeface="Times New Roman" panose="02020603050405020304"/>
                        </a:rPr>
                        <a:t>1</a:t>
                      </a:r>
                      <a:endParaRPr sz="2400" dirty="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extLst>
                  <a:ext uri="{0D108BD9-81ED-4DB2-BD59-A6C34878D82A}">
                    <a16:rowId xmlns:a16="http://schemas.microsoft.com/office/drawing/2014/main" val="10001"/>
                  </a:ext>
                </a:extLst>
              </a:tr>
            </a:tbl>
          </a:graphicData>
        </a:graphic>
      </p:graphicFrame>
      <p:graphicFrame>
        <p:nvGraphicFramePr>
          <p:cNvPr id="62" name="object 37"/>
          <p:cNvGraphicFramePr>
            <a:graphicFrameLocks noGrp="1"/>
          </p:cNvGraphicFramePr>
          <p:nvPr/>
        </p:nvGraphicFramePr>
        <p:xfrm>
          <a:off x="4198843" y="4111923"/>
          <a:ext cx="1066800" cy="106680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533400">
                <a:tc>
                  <a:txBody>
                    <a:bodyPr/>
                    <a:lstStyle/>
                    <a:p>
                      <a:pPr algn="ctr">
                        <a:lnSpc>
                          <a:spcPct val="100000"/>
                        </a:lnSpc>
                      </a:pPr>
                      <a:r>
                        <a:rPr sz="2400" b="1" dirty="0">
                          <a:solidFill>
                            <a:srgbClr val="FFFF00"/>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tc>
                  <a:txBody>
                    <a:bodyPr/>
                    <a:lstStyle/>
                    <a:p>
                      <a:pPr marL="134620">
                        <a:lnSpc>
                          <a:spcPct val="100000"/>
                        </a:lnSpc>
                      </a:pPr>
                      <a:r>
                        <a:rPr sz="2400" b="1" spc="-5" dirty="0">
                          <a:solidFill>
                            <a:srgbClr val="FFFF00"/>
                          </a:solidFill>
                          <a:latin typeface="Times New Roman" panose="02020603050405020304"/>
                          <a:cs typeface="Times New Roman" panose="02020603050405020304"/>
                        </a:rPr>
                        <a:t>-1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extLst>
                  <a:ext uri="{0D108BD9-81ED-4DB2-BD59-A6C34878D82A}">
                    <a16:rowId xmlns:a16="http://schemas.microsoft.com/office/drawing/2014/main" val="10000"/>
                  </a:ext>
                </a:extLst>
              </a:tr>
              <a:tr h="533400">
                <a:tc>
                  <a:txBody>
                    <a:bodyPr/>
                    <a:lstStyle/>
                    <a:p>
                      <a:pPr algn="ctr">
                        <a:lnSpc>
                          <a:spcPct val="100000"/>
                        </a:lnSpc>
                      </a:pPr>
                      <a:r>
                        <a:rPr sz="2400" b="1" dirty="0">
                          <a:solidFill>
                            <a:srgbClr val="FFFF00"/>
                          </a:solidFill>
                          <a:latin typeface="Times New Roman" panose="02020603050405020304"/>
                          <a:cs typeface="Times New Roman" panose="02020603050405020304"/>
                        </a:rPr>
                        <a:t>1</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tc>
                  <a:txBody>
                    <a:bodyPr/>
                    <a:lstStyle/>
                    <a:p>
                      <a:pPr algn="ctr">
                        <a:lnSpc>
                          <a:spcPct val="100000"/>
                        </a:lnSpc>
                      </a:pPr>
                      <a:r>
                        <a:rPr sz="2400" b="1" dirty="0">
                          <a:solidFill>
                            <a:srgbClr val="FFFF00"/>
                          </a:solidFill>
                          <a:latin typeface="Times New Roman" panose="02020603050405020304"/>
                          <a:cs typeface="Times New Roman" panose="02020603050405020304"/>
                        </a:rPr>
                        <a:t>0</a:t>
                      </a:r>
                      <a:endParaRPr sz="24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0099"/>
                    </a:solidFill>
                  </a:tcPr>
                </a:tc>
                <a:extLst>
                  <a:ext uri="{0D108BD9-81ED-4DB2-BD59-A6C34878D82A}">
                    <a16:rowId xmlns:a16="http://schemas.microsoft.com/office/drawing/2014/main" val="10001"/>
                  </a:ext>
                </a:extLst>
              </a:tr>
            </a:tbl>
          </a:graphicData>
        </a:graphic>
      </p:graphicFrame>
      <p:sp>
        <p:nvSpPr>
          <p:cNvPr id="65" name="文本框 64"/>
          <p:cNvSpPr txBox="1"/>
          <p:nvPr/>
        </p:nvSpPr>
        <p:spPr>
          <a:xfrm>
            <a:off x="626906" y="1076205"/>
            <a:ext cx="10142693" cy="1815882"/>
          </a:xfrm>
          <a:prstGeom prst="rect">
            <a:avLst/>
          </a:prstGeom>
          <a:noFill/>
        </p:spPr>
        <p:txBody>
          <a:bodyPr wrap="square">
            <a:spAutoFit/>
          </a:bodyPr>
          <a:lstStyle/>
          <a:p>
            <a:pPr marL="298450" indent="-285750">
              <a:buClr>
                <a:srgbClr val="FF0000"/>
              </a:buClr>
              <a:buSzPct val="69000"/>
              <a:buFont typeface="Wingdings" panose="05000000000000000000" pitchFamily="2" charset="2"/>
              <a:buChar char="n"/>
              <a:tabLst>
                <a:tab pos="298450" algn="l"/>
              </a:tabLst>
            </a:pPr>
            <a:r>
              <a:rPr lang="fr-FR" altLang="zh-CN" sz="2800" b="1" spc="-5" dirty="0">
                <a:solidFill>
                  <a:srgbClr val="C00000"/>
                </a:solidFill>
                <a:latin typeface="微软雅黑" panose="020B0503020204020204" pitchFamily="34" charset="-122"/>
                <a:ea typeface="微软雅黑" panose="020B0503020204020204" pitchFamily="34" charset="-122"/>
              </a:rPr>
              <a:t>Roberts</a:t>
            </a:r>
            <a:r>
              <a:rPr lang="zh-CN" altLang="fr-FR" sz="2800" b="1" spc="-5" dirty="0">
                <a:solidFill>
                  <a:srgbClr val="C00000"/>
                </a:solidFill>
                <a:latin typeface="微软雅黑" panose="020B0503020204020204" pitchFamily="34" charset="-122"/>
                <a:ea typeface="微软雅黑" panose="020B0503020204020204" pitchFamily="34" charset="-122"/>
              </a:rPr>
              <a:t>交叉梯度算子</a:t>
            </a:r>
            <a:endParaRPr lang="en-US" altLang="zh-CN" sz="2800" b="1" spc="-5" dirty="0">
              <a:solidFill>
                <a:srgbClr val="C00000"/>
              </a:solidFill>
              <a:latin typeface="微软雅黑" panose="020B0503020204020204" pitchFamily="34" charset="-122"/>
              <a:ea typeface="微软雅黑" panose="020B0503020204020204" pitchFamily="34" charset="-122"/>
            </a:endParaRPr>
          </a:p>
          <a:p>
            <a:pPr marL="812800" lvl="1" indent="-342900">
              <a:lnSpc>
                <a:spcPts val="3645"/>
              </a:lnSpc>
              <a:buFont typeface="Wingdings" panose="05000000000000000000" pitchFamily="2" charset="2"/>
              <a:buChar char="p"/>
            </a:pPr>
            <a:r>
              <a:rPr lang="zh-CN" altLang="en-US" sz="2000" spc="-5" dirty="0">
                <a:latin typeface="微软雅黑" panose="020B0503020204020204" pitchFamily="34" charset="-122"/>
                <a:ea typeface="微软雅黑" panose="020B0503020204020204" pitchFamily="34" charset="-122"/>
                <a:cs typeface="新宋体" panose="02010609030101010101" charset="-122"/>
              </a:rPr>
              <a:t>梯度计算由两个模板组成，第一个求得梯度的第一项，第二个求得梯度的 第二项，然后求和，得到梯度。</a:t>
            </a:r>
            <a:endParaRPr lang="zh-CN" altLang="en-US" sz="2000" dirty="0">
              <a:latin typeface="微软雅黑" panose="020B0503020204020204" pitchFamily="34" charset="-122"/>
              <a:ea typeface="微软雅黑" panose="020B0503020204020204" pitchFamily="34" charset="-122"/>
              <a:cs typeface="新宋体" panose="02010609030101010101" charset="-122"/>
            </a:endParaRPr>
          </a:p>
          <a:p>
            <a:pPr marL="298450" indent="-285750">
              <a:buClr>
                <a:srgbClr val="FF0000"/>
              </a:buClr>
              <a:buSzPct val="69000"/>
              <a:buFont typeface="Wingdings" panose="05000000000000000000" pitchFamily="2" charset="2"/>
              <a:buChar char="n"/>
              <a:tabLst>
                <a:tab pos="298450" algn="l"/>
              </a:tabLst>
            </a:pPr>
            <a:endParaRPr lang="fr-FR" altLang="zh-CN" sz="2400" spc="-5" dirty="0">
              <a:latin typeface="微软雅黑" panose="020B0503020204020204" pitchFamily="34" charset="-122"/>
              <a:ea typeface="微软雅黑" panose="020B0503020204020204" pitchFamily="34" charset="-122"/>
            </a:endParaRPr>
          </a:p>
        </p:txBody>
      </p:sp>
      <p:sp>
        <p:nvSpPr>
          <p:cNvPr id="5" name="Rectangle 8"/>
          <p:cNvSpPr>
            <a:spLocks noChangeArrowheads="1"/>
          </p:cNvSpPr>
          <p:nvPr/>
        </p:nvSpPr>
        <p:spPr bwMode="auto">
          <a:xfrm>
            <a:off x="7040651" y="1165243"/>
            <a:ext cx="4414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C00000"/>
                </a:solidFill>
                <a:effectLst/>
                <a:latin typeface="Arial" panose="020B0604020202020204" pitchFamily="34" charset="0"/>
              </a:rPr>
              <a:t>[g, t] = edge(f, ‘roberts’,T, dir)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例子</a:t>
            </a:r>
          </a:p>
        </p:txBody>
      </p:sp>
      <p:sp>
        <p:nvSpPr>
          <p:cNvPr id="64" name="文本框 63"/>
          <p:cNvSpPr txBox="1"/>
          <p:nvPr/>
        </p:nvSpPr>
        <p:spPr>
          <a:xfrm>
            <a:off x="245980" y="1098150"/>
            <a:ext cx="4461328" cy="2436564"/>
          </a:xfrm>
          <a:prstGeom prst="rect">
            <a:avLst/>
          </a:prstGeom>
          <a:noFill/>
        </p:spPr>
        <p:txBody>
          <a:bodyPr wrap="square">
            <a:spAutoFit/>
          </a:bodyPr>
          <a:lstStyle/>
          <a:p>
            <a:pPr marL="355600" indent="-342900">
              <a:lnSpc>
                <a:spcPct val="100000"/>
              </a:lnSpc>
              <a:buFont typeface="Wingdings" panose="05000000000000000000" pitchFamily="2" charset="2"/>
              <a:buChar char="n"/>
              <a:tabLst>
                <a:tab pos="423545" algn="l"/>
              </a:tabLst>
            </a:pPr>
            <a:r>
              <a:rPr lang="zh-CN" altLang="en-US" sz="2400" spc="-5" dirty="0">
                <a:latin typeface="微软雅黑" panose="020B0503020204020204" pitchFamily="34" charset="-122"/>
                <a:ea typeface="微软雅黑" panose="020B0503020204020204" pitchFamily="34" charset="-122"/>
                <a:cs typeface="新宋体" panose="02010609030101010101" charset="-122"/>
              </a:rPr>
              <a:t>结论</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00000"/>
              </a:lnSpc>
              <a:spcBef>
                <a:spcPts val="1675"/>
              </a:spcBef>
              <a:buFont typeface="Wingdings" panose="05000000000000000000" pitchFamily="2" charset="2"/>
              <a:buChar char="n"/>
              <a:tabLst>
                <a:tab pos="848360" algn="l"/>
              </a:tabLst>
            </a:pPr>
            <a:r>
              <a:rPr lang="en-US" altLang="zh-CN" sz="2000" spc="-5" dirty="0">
                <a:latin typeface="微软雅黑" panose="020B0503020204020204" pitchFamily="34" charset="-122"/>
                <a:ea typeface="微软雅黑" panose="020B0503020204020204" pitchFamily="34" charset="-122"/>
                <a:cs typeface="新宋体" panose="02010609030101010101" charset="-122"/>
              </a:rPr>
              <a:t>Prewitt</a:t>
            </a:r>
            <a:r>
              <a:rPr lang="zh-CN" altLang="en-US" sz="2000" spc="-5" dirty="0">
                <a:latin typeface="微软雅黑" panose="020B0503020204020204" pitchFamily="34" charset="-122"/>
                <a:ea typeface="微软雅黑" panose="020B0503020204020204" pitchFamily="34" charset="-122"/>
                <a:cs typeface="新宋体" panose="02010609030101010101" charset="-122"/>
              </a:rPr>
              <a:t>和</a:t>
            </a:r>
            <a:r>
              <a:rPr lang="en-US" altLang="zh-CN" sz="2000" spc="-5" dirty="0">
                <a:latin typeface="微软雅黑" panose="020B0503020204020204" pitchFamily="34" charset="-122"/>
                <a:ea typeface="微软雅黑" panose="020B0503020204020204" pitchFamily="34" charset="-122"/>
                <a:cs typeface="新宋体" panose="02010609030101010101" charset="-122"/>
              </a:rPr>
              <a:t>Sobel</a:t>
            </a:r>
            <a:r>
              <a:rPr lang="zh-CN" altLang="en-US" sz="2000" spc="-5" dirty="0">
                <a:latin typeface="微软雅黑" panose="020B0503020204020204" pitchFamily="34" charset="-122"/>
                <a:ea typeface="微软雅黑" panose="020B0503020204020204" pitchFamily="34" charset="-122"/>
                <a:cs typeface="新宋体" panose="02010609030101010101" charset="-122"/>
              </a:rPr>
              <a:t>算子是计算数字梯度时最常用的算子</a:t>
            </a:r>
            <a:endParaRPr lang="en-US" altLang="zh-CN" sz="2000" spc="-5"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00000"/>
              </a:lnSpc>
              <a:spcBef>
                <a:spcPts val="1675"/>
              </a:spcBef>
              <a:buFont typeface="Wingdings" panose="05000000000000000000" pitchFamily="2" charset="2"/>
              <a:buChar char="n"/>
              <a:tabLst>
                <a:tab pos="848360" algn="l"/>
              </a:tabLst>
            </a:pPr>
            <a:r>
              <a:rPr lang="en-US" altLang="zh-CN" sz="2000" spc="-5" dirty="0">
                <a:latin typeface="微软雅黑" panose="020B0503020204020204" pitchFamily="34" charset="-122"/>
                <a:ea typeface="微软雅黑" panose="020B0503020204020204" pitchFamily="34" charset="-122"/>
                <a:cs typeface="新宋体" panose="02010609030101010101" charset="-122"/>
              </a:rPr>
              <a:t>Prewitt</a:t>
            </a:r>
            <a:r>
              <a:rPr lang="zh-CN" altLang="en-US" sz="2000" spc="-5" dirty="0">
                <a:latin typeface="微软雅黑" panose="020B0503020204020204" pitchFamily="34" charset="-122"/>
                <a:ea typeface="微软雅黑" panose="020B0503020204020204" pitchFamily="34" charset="-122"/>
                <a:cs typeface="宋体" panose="02010600030101010101" pitchFamily="2" charset="-122"/>
              </a:rPr>
              <a:t>模板</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比</a:t>
            </a:r>
            <a:r>
              <a:rPr lang="en-US" altLang="zh-CN" sz="2000" spc="-5" dirty="0">
                <a:latin typeface="微软雅黑" panose="020B0503020204020204" pitchFamily="34" charset="-122"/>
                <a:ea typeface="微软雅黑" panose="020B0503020204020204" pitchFamily="34" charset="-122"/>
                <a:cs typeface="新宋体" panose="02010609030101010101" charset="-122"/>
              </a:rPr>
              <a:t>Sobel</a:t>
            </a:r>
            <a:r>
              <a:rPr lang="zh-CN" altLang="en-US" sz="2000" spc="-5" dirty="0">
                <a:latin typeface="微软雅黑" panose="020B0503020204020204" pitchFamily="34" charset="-122"/>
                <a:ea typeface="微软雅黑" panose="020B0503020204020204" pitchFamily="34" charset="-122"/>
                <a:cs typeface="宋体" panose="02010600030101010101" pitchFamily="2" charset="-122"/>
              </a:rPr>
              <a:t>模板简单，</a:t>
            </a:r>
            <a:r>
              <a:rPr lang="zh-CN" altLang="en-US" sz="2000" spc="-10" dirty="0">
                <a:latin typeface="微软雅黑" panose="020B0503020204020204" pitchFamily="34" charset="-122"/>
                <a:ea typeface="微软雅黑" panose="020B0503020204020204" pitchFamily="34" charset="-122"/>
                <a:cs typeface="宋体" panose="02010600030101010101" pitchFamily="2" charset="-122"/>
              </a:rPr>
              <a:t>但</a:t>
            </a:r>
            <a:r>
              <a:rPr lang="en-US" altLang="zh-CN" sz="2000" spc="-5" dirty="0">
                <a:latin typeface="微软雅黑" panose="020B0503020204020204" pitchFamily="34" charset="-122"/>
                <a:ea typeface="微软雅黑" panose="020B0503020204020204" pitchFamily="34" charset="-122"/>
                <a:cs typeface="新宋体" panose="02010609030101010101" charset="-122"/>
              </a:rPr>
              <a:t>Sobe</a:t>
            </a:r>
            <a:r>
              <a:rPr lang="en-US" altLang="zh-CN" sz="2000" dirty="0">
                <a:latin typeface="微软雅黑" panose="020B0503020204020204" pitchFamily="34" charset="-122"/>
                <a:ea typeface="微软雅黑" panose="020B0503020204020204" pitchFamily="34" charset="-122"/>
                <a:cs typeface="新宋体" panose="02010609030101010101" charset="-122"/>
              </a:rPr>
              <a:t>l</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模 </a:t>
            </a:r>
            <a:r>
              <a:rPr lang="zh-CN" altLang="en-US" sz="2000" spc="-5" dirty="0">
                <a:latin typeface="微软雅黑" panose="020B0503020204020204" pitchFamily="34" charset="-122"/>
                <a:ea typeface="微软雅黑" panose="020B0503020204020204" pitchFamily="34" charset="-122"/>
                <a:cs typeface="宋体" panose="02010600030101010101" pitchFamily="2" charset="-122"/>
              </a:rPr>
              <a:t>板能够有效抑制噪声</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5" name="object 3"/>
          <p:cNvSpPr/>
          <p:nvPr/>
        </p:nvSpPr>
        <p:spPr>
          <a:xfrm>
            <a:off x="4941921" y="1551322"/>
            <a:ext cx="3886199" cy="76200"/>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7" name="object 6"/>
          <p:cNvSpPr/>
          <p:nvPr/>
        </p:nvSpPr>
        <p:spPr>
          <a:xfrm>
            <a:off x="5213193" y="1381396"/>
            <a:ext cx="6270497" cy="3817620"/>
          </a:xfrm>
          <a:prstGeom prst="rect">
            <a:avLst/>
          </a:prstGeom>
          <a:blipFill>
            <a:blip r:embed="rId4"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68" name="object 7"/>
          <p:cNvSpPr txBox="1"/>
          <p:nvPr/>
        </p:nvSpPr>
        <p:spPr>
          <a:xfrm>
            <a:off x="7386665" y="1092995"/>
            <a:ext cx="711200" cy="266548"/>
          </a:xfrm>
          <a:prstGeom prst="rect">
            <a:avLst/>
          </a:prstGeom>
        </p:spPr>
        <p:txBody>
          <a:bodyPr vert="horz" wrap="square" lIns="0" tIns="0" rIns="0" bIns="0" rtlCol="0">
            <a:spAutoFit/>
          </a:bodyPr>
          <a:lstStyle/>
          <a:p>
            <a:pPr marL="12700">
              <a:lnSpc>
                <a:spcPts val="2155"/>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原图像</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9" name="object 8"/>
          <p:cNvSpPr txBox="1"/>
          <p:nvPr/>
        </p:nvSpPr>
        <p:spPr>
          <a:xfrm>
            <a:off x="8995252" y="664380"/>
            <a:ext cx="2759710" cy="811184"/>
          </a:xfrm>
          <a:prstGeom prst="rect">
            <a:avLst/>
          </a:prstGeom>
        </p:spPr>
        <p:txBody>
          <a:bodyPr vert="horz" wrap="square" lIns="0" tIns="0" rIns="0" bIns="0" rtlCol="0">
            <a:spAutoFit/>
          </a:bodyPr>
          <a:lstStyle/>
          <a:p>
            <a:pPr marL="12700" marR="5080">
              <a:lnSpc>
                <a:spcPct val="156000"/>
              </a:lnSpc>
            </a:pP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x</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x</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方向上的梯度分量， 水平细节非常清楚</a:t>
            </a:r>
          </a:p>
        </p:txBody>
      </p:sp>
      <p:sp>
        <p:nvSpPr>
          <p:cNvPr id="70" name="object 9"/>
          <p:cNvSpPr txBox="1"/>
          <p:nvPr/>
        </p:nvSpPr>
        <p:spPr>
          <a:xfrm>
            <a:off x="5851235" y="5181887"/>
            <a:ext cx="5914390" cy="811184"/>
          </a:xfrm>
          <a:prstGeom prst="rect">
            <a:avLst/>
          </a:prstGeom>
        </p:spPr>
        <p:txBody>
          <a:bodyPr vert="horz" wrap="square" lIns="0" tIns="0" rIns="0" bIns="0" rtlCol="0">
            <a:spAutoFit/>
          </a:bodyPr>
          <a:lstStyle/>
          <a:p>
            <a:pPr marL="395605" marR="5080">
              <a:lnSpc>
                <a:spcPct val="156000"/>
              </a:lnSpc>
              <a:tabLst>
                <a:tab pos="3276600" algn="l"/>
              </a:tabLst>
            </a:pP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方向上的梯度分量，</a:t>
            </a:r>
            <a:r>
              <a:rPr sz="1800" spc="254"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梯度图像</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x</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1800"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水平和垂直细节非常清楚</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sz="1800"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垂直细节都非常清楚</a:t>
            </a:r>
            <a:endPar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文本框 9"/>
          <p:cNvSpPr txBox="1"/>
          <p:nvPr/>
        </p:nvSpPr>
        <p:spPr>
          <a:xfrm>
            <a:off x="726639" y="3639114"/>
            <a:ext cx="5124596" cy="3009927"/>
          </a:xfrm>
          <a:prstGeom prst="rect">
            <a:avLst/>
          </a:prstGeom>
          <a:noFill/>
        </p:spPr>
        <p:txBody>
          <a:bodyPr wrap="square">
            <a:spAutoFit/>
          </a:bodyPr>
          <a:lstStyle/>
          <a:p>
            <a:pPr marL="12700" marR="1778635" algn="just">
              <a:lnSpc>
                <a:spcPts val="3250"/>
              </a:lnSpc>
              <a:spcBef>
                <a:spcPts val="25"/>
              </a:spcBef>
            </a:pPr>
            <a:r>
              <a:rPr lang="zh-CN" altLang="en-US" sz="20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问题：砖墙等图像细节在边缘检测中通常是不符合需要的，因为它往往表现为噪声，使主要边缘的检测变得复杂处理</a:t>
            </a:r>
            <a:endParaRPr lang="en-US" altLang="zh-CN" sz="20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marR="1778635" algn="just">
              <a:lnSpc>
                <a:spcPts val="3250"/>
              </a:lnSpc>
              <a:spcBef>
                <a:spcPts val="25"/>
              </a:spcBef>
            </a:pPr>
            <a:endParaRPr lang="en-US" altLang="zh-CN" sz="20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2700" marR="1778635" algn="just">
              <a:lnSpc>
                <a:spcPts val="3250"/>
              </a:lnSpc>
              <a:spcBef>
                <a:spcPts val="25"/>
              </a:spcBef>
            </a:pPr>
            <a:r>
              <a:rPr lang="zh-CN" altLang="en-US" sz="20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办法：对图像进行平滑处理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例子</a:t>
            </a:r>
          </a:p>
        </p:txBody>
      </p:sp>
      <p:sp>
        <p:nvSpPr>
          <p:cNvPr id="9" name="object 5"/>
          <p:cNvSpPr txBox="1"/>
          <p:nvPr/>
        </p:nvSpPr>
        <p:spPr>
          <a:xfrm>
            <a:off x="2931391" y="1039470"/>
            <a:ext cx="2540000" cy="811184"/>
          </a:xfrm>
          <a:prstGeom prst="rect">
            <a:avLst/>
          </a:prstGeom>
        </p:spPr>
        <p:txBody>
          <a:bodyPr vert="horz" wrap="square" lIns="0" tIns="0" rIns="0" bIns="0" rtlCol="0">
            <a:spAutoFit/>
          </a:bodyPr>
          <a:lstStyle/>
          <a:p>
            <a:pPr marL="12700" marR="5080">
              <a:lnSpc>
                <a:spcPct val="156000"/>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原图像经过</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5</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5</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的均值滤 波器进行平滑处理</a:t>
            </a:r>
          </a:p>
        </p:txBody>
      </p:sp>
      <p:sp>
        <p:nvSpPr>
          <p:cNvPr id="10" name="object 6"/>
          <p:cNvSpPr txBox="1"/>
          <p:nvPr/>
        </p:nvSpPr>
        <p:spPr>
          <a:xfrm>
            <a:off x="5739361" y="1055856"/>
            <a:ext cx="2759710" cy="811184"/>
          </a:xfrm>
          <a:prstGeom prst="rect">
            <a:avLst/>
          </a:prstGeom>
        </p:spPr>
        <p:txBody>
          <a:bodyPr vert="horz" wrap="square" lIns="0" tIns="0" rIns="0" bIns="0" rtlCol="0">
            <a:spAutoFit/>
          </a:bodyPr>
          <a:lstStyle/>
          <a:p>
            <a:pPr marL="12700" marR="5080">
              <a:lnSpc>
                <a:spcPct val="156000"/>
              </a:lnSpc>
            </a:pP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x</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x</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方向上的梯度分量， 突出水平细节</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object 7"/>
          <p:cNvSpPr txBox="1"/>
          <p:nvPr/>
        </p:nvSpPr>
        <p:spPr>
          <a:xfrm>
            <a:off x="2931391" y="5664432"/>
            <a:ext cx="2759710" cy="811184"/>
          </a:xfrm>
          <a:prstGeom prst="rect">
            <a:avLst/>
          </a:prstGeom>
        </p:spPr>
        <p:txBody>
          <a:bodyPr vert="horz" wrap="square" lIns="0" tIns="0" rIns="0" bIns="0" rtlCol="0">
            <a:spAutoFit/>
          </a:bodyPr>
          <a:lstStyle/>
          <a:p>
            <a:pPr marL="12700" marR="5080">
              <a:lnSpc>
                <a:spcPct val="156000"/>
              </a:lnSpc>
            </a:pP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方向上的梯度分量， 突出垂直细节</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object 8"/>
          <p:cNvSpPr txBox="1"/>
          <p:nvPr/>
        </p:nvSpPr>
        <p:spPr>
          <a:xfrm>
            <a:off x="5812507" y="5664432"/>
            <a:ext cx="2226594" cy="811184"/>
          </a:xfrm>
          <a:prstGeom prst="rect">
            <a:avLst/>
          </a:prstGeom>
        </p:spPr>
        <p:txBody>
          <a:bodyPr vert="horz" wrap="square" lIns="0" tIns="0" rIns="0" bIns="0" rtlCol="0">
            <a:spAutoFit/>
          </a:bodyPr>
          <a:lstStyle/>
          <a:p>
            <a:pPr marL="12700" marR="5080" indent="-635">
              <a:lnSpc>
                <a:spcPct val="156000"/>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梯度图像</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x</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baseline="-23000"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，突出水平和 垂直细节</a:t>
            </a:r>
          </a:p>
        </p:txBody>
      </p:sp>
      <p:sp>
        <p:nvSpPr>
          <p:cNvPr id="13" name="object 9"/>
          <p:cNvSpPr/>
          <p:nvPr/>
        </p:nvSpPr>
        <p:spPr>
          <a:xfrm>
            <a:off x="3045451" y="1850988"/>
            <a:ext cx="6286500" cy="3802379"/>
          </a:xfrm>
          <a:prstGeom prst="rect">
            <a:avLst/>
          </a:prstGeom>
          <a:blipFill>
            <a:blip r:embed="rId3" cstate="print"/>
            <a:stretch>
              <a:fillRect/>
            </a:stretch>
          </a:blip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拉普拉斯算子</a:t>
            </a:r>
          </a:p>
        </p:txBody>
      </p:sp>
      <p:sp>
        <p:nvSpPr>
          <p:cNvPr id="17" name="Rectangle 40"/>
          <p:cNvSpPr txBox="1">
            <a:spLocks noChangeArrowheads="1"/>
          </p:cNvSpPr>
          <p:nvPr/>
        </p:nvSpPr>
        <p:spPr>
          <a:xfrm>
            <a:off x="1012647" y="2209451"/>
            <a:ext cx="8229600" cy="4906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定义</a:t>
            </a:r>
          </a:p>
          <a:p>
            <a:pPr lvl="1">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二维函数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的拉普拉斯是一个二阶的微分定义为： </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离散形式：</a:t>
            </a:r>
          </a:p>
          <a:p>
            <a:pPr>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模板：作用于中心像素的系数是一个负数，而且其周围像素的系数是正数，系数之和为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p>
        </p:txBody>
      </p:sp>
      <p:graphicFrame>
        <p:nvGraphicFramePr>
          <p:cNvPr id="18" name="Object 42"/>
          <p:cNvGraphicFramePr>
            <a:graphicFrameLocks noChangeAspect="1"/>
          </p:cNvGraphicFramePr>
          <p:nvPr/>
        </p:nvGraphicFramePr>
        <p:xfrm>
          <a:off x="1587934" y="4467215"/>
          <a:ext cx="6740525" cy="427037"/>
        </p:xfrm>
        <a:graphic>
          <a:graphicData uri="http://schemas.openxmlformats.org/presentationml/2006/ole">
            <mc:AlternateContent xmlns:mc="http://schemas.openxmlformats.org/markup-compatibility/2006">
              <mc:Choice xmlns:v="urn:schemas-microsoft-com:vml" Requires="v">
                <p:oleObj name="Equation" r:id="rId3" imgW="7239000" imgH="355600" progId="Equation.3">
                  <p:embed/>
                </p:oleObj>
              </mc:Choice>
              <mc:Fallback>
                <p:oleObj name="Equation" r:id="rId3" imgW="7239000" imgH="35560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934" y="4467215"/>
                        <a:ext cx="6740525" cy="427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 name="Group 43"/>
          <p:cNvGrpSpPr/>
          <p:nvPr/>
        </p:nvGrpSpPr>
        <p:grpSpPr bwMode="auto">
          <a:xfrm>
            <a:off x="9853967" y="2965100"/>
            <a:ext cx="1600200" cy="1600200"/>
            <a:chOff x="3840" y="2976"/>
            <a:chExt cx="1008" cy="1008"/>
          </a:xfrm>
        </p:grpSpPr>
        <p:sp>
          <p:nvSpPr>
            <p:cNvPr id="20" name="Rectangle 44"/>
            <p:cNvSpPr>
              <a:spLocks noChangeArrowheads="1"/>
            </p:cNvSpPr>
            <p:nvPr/>
          </p:nvSpPr>
          <p:spPr bwMode="auto">
            <a:xfrm>
              <a:off x="4176" y="2976"/>
              <a:ext cx="336" cy="336"/>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21" name="Rectangle 45"/>
            <p:cNvSpPr>
              <a:spLocks noChangeArrowheads="1"/>
            </p:cNvSpPr>
            <p:nvPr/>
          </p:nvSpPr>
          <p:spPr bwMode="auto">
            <a:xfrm>
              <a:off x="4176" y="3648"/>
              <a:ext cx="336" cy="336"/>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22" name="Rectangle 46"/>
            <p:cNvSpPr>
              <a:spLocks noChangeArrowheads="1"/>
            </p:cNvSpPr>
            <p:nvPr/>
          </p:nvSpPr>
          <p:spPr bwMode="auto">
            <a:xfrm>
              <a:off x="4176" y="3312"/>
              <a:ext cx="336" cy="336"/>
            </a:xfrm>
            <a:prstGeom prst="rect">
              <a:avLst/>
            </a:prstGeom>
            <a:solidFill>
              <a:srgbClr val="FF0000"/>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-4</a:t>
              </a:r>
              <a:endParaRPr lang="en-US" altLang="zh-CN" sz="2400" b="1">
                <a:latin typeface="Times New Roman" panose="02020603050405020304" pitchFamily="18" charset="0"/>
              </a:endParaRPr>
            </a:p>
          </p:txBody>
        </p:sp>
        <p:sp>
          <p:nvSpPr>
            <p:cNvPr id="23" name="Rectangle 47"/>
            <p:cNvSpPr>
              <a:spLocks noChangeArrowheads="1"/>
            </p:cNvSpPr>
            <p:nvPr/>
          </p:nvSpPr>
          <p:spPr bwMode="auto">
            <a:xfrm>
              <a:off x="4512" y="2976"/>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24" name="Rectangle 48"/>
            <p:cNvSpPr>
              <a:spLocks noChangeArrowheads="1"/>
            </p:cNvSpPr>
            <p:nvPr/>
          </p:nvSpPr>
          <p:spPr bwMode="auto">
            <a:xfrm>
              <a:off x="4512" y="364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26" name="Rectangle 49"/>
            <p:cNvSpPr>
              <a:spLocks noChangeArrowheads="1"/>
            </p:cNvSpPr>
            <p:nvPr/>
          </p:nvSpPr>
          <p:spPr bwMode="auto">
            <a:xfrm>
              <a:off x="4512" y="3312"/>
              <a:ext cx="336" cy="336"/>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sp>
          <p:nvSpPr>
            <p:cNvPr id="28" name="Rectangle 50"/>
            <p:cNvSpPr>
              <a:spLocks noChangeArrowheads="1"/>
            </p:cNvSpPr>
            <p:nvPr/>
          </p:nvSpPr>
          <p:spPr bwMode="auto">
            <a:xfrm>
              <a:off x="3840" y="2976"/>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29" name="Rectangle 51"/>
            <p:cNvSpPr>
              <a:spLocks noChangeArrowheads="1"/>
            </p:cNvSpPr>
            <p:nvPr/>
          </p:nvSpPr>
          <p:spPr bwMode="auto">
            <a:xfrm>
              <a:off x="3840" y="3648"/>
              <a:ext cx="336" cy="336"/>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0</a:t>
              </a:r>
              <a:endParaRPr lang="en-US" altLang="zh-CN" sz="2400" b="1">
                <a:latin typeface="Times New Roman" panose="02020603050405020304" pitchFamily="18" charset="0"/>
              </a:endParaRPr>
            </a:p>
          </p:txBody>
        </p:sp>
        <p:sp>
          <p:nvSpPr>
            <p:cNvPr id="30" name="Rectangle 52"/>
            <p:cNvSpPr>
              <a:spLocks noChangeArrowheads="1"/>
            </p:cNvSpPr>
            <p:nvPr/>
          </p:nvSpPr>
          <p:spPr bwMode="auto">
            <a:xfrm>
              <a:off x="3840" y="3312"/>
              <a:ext cx="336" cy="336"/>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FFFF00"/>
                  </a:solidFill>
                  <a:latin typeface="Times New Roman" panose="02020603050405020304" pitchFamily="18" charset="0"/>
                </a:rPr>
                <a:t>1</a:t>
              </a:r>
              <a:endParaRPr lang="en-US" altLang="zh-CN" sz="2400" b="1">
                <a:latin typeface="Times New Roman" panose="02020603050405020304" pitchFamily="18" charset="0"/>
              </a:endParaRPr>
            </a:p>
          </p:txBody>
        </p:sp>
      </p:grpSp>
      <p:sp>
        <p:nvSpPr>
          <p:cNvPr id="16" name="object 7"/>
          <p:cNvSpPr txBox="1"/>
          <p:nvPr/>
        </p:nvSpPr>
        <p:spPr>
          <a:xfrm>
            <a:off x="4958197" y="3638168"/>
            <a:ext cx="1317625" cy="427355"/>
          </a:xfrm>
          <a:prstGeom prst="rect">
            <a:avLst/>
          </a:prstGeom>
        </p:spPr>
        <p:txBody>
          <a:bodyPr vert="horz" wrap="square" lIns="0" tIns="0" rIns="0" bIns="0" rtlCol="0">
            <a:spAutoFit/>
          </a:bodyPr>
          <a:lstStyle/>
          <a:p>
            <a:pPr marL="12700">
              <a:lnSpc>
                <a:spcPct val="100000"/>
              </a:lnSpc>
              <a:tabLst>
                <a:tab pos="873760" algn="l"/>
              </a:tabLst>
            </a:pPr>
            <a:r>
              <a:rPr sz="2350" spc="-30" dirty="0">
                <a:latin typeface="Symbol" panose="05050102010706020507"/>
                <a:cs typeface="Symbol" panose="05050102010706020507"/>
              </a:rPr>
              <a:t></a:t>
            </a:r>
            <a:r>
              <a:rPr sz="2350" i="1" spc="125" dirty="0">
                <a:latin typeface="Times New Roman" panose="02020603050405020304"/>
                <a:cs typeface="Times New Roman" panose="02020603050405020304"/>
              </a:rPr>
              <a:t>x</a:t>
            </a:r>
            <a:r>
              <a:rPr sz="3075" baseline="28000" dirty="0">
                <a:latin typeface="Times New Roman" panose="02020603050405020304"/>
                <a:cs typeface="Times New Roman" panose="02020603050405020304"/>
              </a:rPr>
              <a:t>2	</a:t>
            </a:r>
            <a:r>
              <a:rPr sz="2350" spc="-30" dirty="0">
                <a:latin typeface="Symbol" panose="05050102010706020507"/>
                <a:cs typeface="Symbol" panose="05050102010706020507"/>
              </a:rPr>
              <a:t></a:t>
            </a:r>
            <a:r>
              <a:rPr sz="2350" i="1" spc="170" dirty="0">
                <a:latin typeface="Times New Roman" panose="02020603050405020304"/>
                <a:cs typeface="Times New Roman" panose="02020603050405020304"/>
              </a:rPr>
              <a:t>y</a:t>
            </a:r>
            <a:r>
              <a:rPr sz="3075" baseline="28000" dirty="0">
                <a:latin typeface="Times New Roman" panose="02020603050405020304"/>
                <a:cs typeface="Times New Roman" panose="02020603050405020304"/>
              </a:rPr>
              <a:t>2</a:t>
            </a:r>
          </a:p>
        </p:txBody>
      </p:sp>
      <p:sp>
        <p:nvSpPr>
          <p:cNvPr id="25" name="object 8"/>
          <p:cNvSpPr txBox="1"/>
          <p:nvPr/>
        </p:nvSpPr>
        <p:spPr>
          <a:xfrm>
            <a:off x="5094606" y="3145144"/>
            <a:ext cx="1020444" cy="287020"/>
          </a:xfrm>
          <a:prstGeom prst="rect">
            <a:avLst/>
          </a:prstGeom>
        </p:spPr>
        <p:txBody>
          <a:bodyPr vert="horz" wrap="square" lIns="0" tIns="0" rIns="0" bIns="0" rtlCol="0">
            <a:spAutoFit/>
          </a:bodyPr>
          <a:lstStyle/>
          <a:p>
            <a:pPr marL="12700">
              <a:lnSpc>
                <a:spcPct val="100000"/>
              </a:lnSpc>
              <a:tabLst>
                <a:tab pos="876300" algn="l"/>
              </a:tabLst>
            </a:pPr>
            <a:r>
              <a:rPr sz="2050" dirty="0">
                <a:latin typeface="Times New Roman" panose="02020603050405020304"/>
                <a:cs typeface="Times New Roman" panose="02020603050405020304"/>
              </a:rPr>
              <a:t>2	2</a:t>
            </a:r>
            <a:endParaRPr sz="2050">
              <a:latin typeface="Times New Roman" panose="02020603050405020304"/>
              <a:cs typeface="Times New Roman" panose="02020603050405020304"/>
            </a:endParaRPr>
          </a:p>
        </p:txBody>
      </p:sp>
      <p:sp>
        <p:nvSpPr>
          <p:cNvPr id="27" name="object 9"/>
          <p:cNvSpPr txBox="1"/>
          <p:nvPr/>
        </p:nvSpPr>
        <p:spPr>
          <a:xfrm>
            <a:off x="4014853" y="3244500"/>
            <a:ext cx="2343785" cy="520700"/>
          </a:xfrm>
          <a:prstGeom prst="rect">
            <a:avLst/>
          </a:prstGeom>
        </p:spPr>
        <p:txBody>
          <a:bodyPr vert="horz" wrap="square" lIns="0" tIns="0" rIns="0" bIns="0" rtlCol="0">
            <a:spAutoFit/>
          </a:bodyPr>
          <a:lstStyle/>
          <a:p>
            <a:pPr marL="12700">
              <a:lnSpc>
                <a:spcPct val="100000"/>
              </a:lnSpc>
              <a:tabLst>
                <a:tab pos="657860" algn="l"/>
                <a:tab pos="1288415" algn="l"/>
                <a:tab pos="2153285" algn="l"/>
              </a:tabLst>
            </a:pPr>
            <a:r>
              <a:rPr sz="3525" spc="187" baseline="-35000" dirty="0">
                <a:latin typeface="Symbol" panose="05050102010706020507"/>
                <a:cs typeface="Symbol" panose="05050102010706020507"/>
              </a:rPr>
              <a:t></a:t>
            </a:r>
            <a:r>
              <a:rPr sz="3075" baseline="-12000" dirty="0">
                <a:latin typeface="Times New Roman" panose="02020603050405020304"/>
                <a:cs typeface="Times New Roman" panose="02020603050405020304"/>
              </a:rPr>
              <a:t>2</a:t>
            </a:r>
            <a:r>
              <a:rPr sz="3075" spc="7" baseline="-12000" dirty="0">
                <a:latin typeface="Times New Roman" panose="02020603050405020304"/>
                <a:cs typeface="Times New Roman" panose="02020603050405020304"/>
              </a:rPr>
              <a:t> </a:t>
            </a:r>
            <a:r>
              <a:rPr sz="3525" i="1" spc="-7" baseline="-35000" dirty="0">
                <a:latin typeface="Times New Roman" panose="02020603050405020304"/>
                <a:cs typeface="Times New Roman" panose="02020603050405020304"/>
              </a:rPr>
              <a:t>f</a:t>
            </a:r>
            <a:r>
              <a:rPr sz="3525" i="1" baseline="-35000" dirty="0">
                <a:latin typeface="Times New Roman" panose="02020603050405020304"/>
                <a:cs typeface="Times New Roman" panose="02020603050405020304"/>
              </a:rPr>
              <a:t>	</a:t>
            </a:r>
            <a:r>
              <a:rPr sz="3525" spc="-7" baseline="-35000" dirty="0">
                <a:latin typeface="Symbol" panose="05050102010706020507"/>
                <a:cs typeface="Symbol" panose="05050102010706020507"/>
              </a:rPr>
              <a:t></a:t>
            </a:r>
            <a:r>
              <a:rPr sz="3525" spc="315" baseline="-35000" dirty="0">
                <a:latin typeface="Times New Roman" panose="02020603050405020304"/>
                <a:cs typeface="Times New Roman" panose="02020603050405020304"/>
              </a:rPr>
              <a:t> </a:t>
            </a:r>
            <a:r>
              <a:rPr sz="2350" u="heavy" spc="-5" dirty="0">
                <a:latin typeface="Symbol" panose="05050102010706020507"/>
                <a:cs typeface="Symbol" panose="05050102010706020507"/>
              </a:rPr>
              <a:t></a:t>
            </a:r>
            <a:r>
              <a:rPr sz="2350" u="heavy" spc="-5" dirty="0">
                <a:latin typeface="Times New Roman" panose="02020603050405020304"/>
                <a:cs typeface="Times New Roman" panose="02020603050405020304"/>
              </a:rPr>
              <a:t> </a:t>
            </a:r>
            <a:r>
              <a:rPr sz="2350" u="heavy" dirty="0">
                <a:latin typeface="Times New Roman" panose="02020603050405020304"/>
                <a:cs typeface="Times New Roman" panose="02020603050405020304"/>
              </a:rPr>
              <a:t>	</a:t>
            </a:r>
            <a:r>
              <a:rPr sz="2350" i="1" u="heavy" spc="-5" dirty="0">
                <a:latin typeface="Times New Roman" panose="02020603050405020304"/>
                <a:cs typeface="Times New Roman" panose="02020603050405020304"/>
              </a:rPr>
              <a:t>f </a:t>
            </a:r>
            <a:r>
              <a:rPr sz="2350" i="1" spc="-80" dirty="0">
                <a:latin typeface="Times New Roman" panose="02020603050405020304"/>
                <a:cs typeface="Times New Roman" panose="02020603050405020304"/>
              </a:rPr>
              <a:t> </a:t>
            </a:r>
            <a:r>
              <a:rPr sz="3525" spc="-7" baseline="-35000" dirty="0">
                <a:latin typeface="Symbol" panose="05050102010706020507"/>
                <a:cs typeface="Symbol" panose="05050102010706020507"/>
              </a:rPr>
              <a:t></a:t>
            </a:r>
            <a:r>
              <a:rPr sz="3525" spc="217" baseline="-35000" dirty="0">
                <a:latin typeface="Times New Roman" panose="02020603050405020304"/>
                <a:cs typeface="Times New Roman" panose="02020603050405020304"/>
              </a:rPr>
              <a:t> </a:t>
            </a:r>
            <a:r>
              <a:rPr sz="2350" u="heavy" spc="-5" dirty="0">
                <a:latin typeface="Symbol" panose="05050102010706020507"/>
                <a:cs typeface="Symbol" panose="05050102010706020507"/>
              </a:rPr>
              <a:t></a:t>
            </a:r>
            <a:r>
              <a:rPr sz="2350" u="heavy" spc="-5" dirty="0">
                <a:latin typeface="Times New Roman" panose="02020603050405020304"/>
                <a:cs typeface="Times New Roman" panose="02020603050405020304"/>
              </a:rPr>
              <a:t> </a:t>
            </a:r>
            <a:r>
              <a:rPr sz="2350" u="heavy" dirty="0">
                <a:latin typeface="Times New Roman" panose="02020603050405020304"/>
                <a:cs typeface="Times New Roman" panose="02020603050405020304"/>
              </a:rPr>
              <a:t>	</a:t>
            </a:r>
            <a:r>
              <a:rPr sz="2350" i="1" u="heavy" spc="-5" dirty="0">
                <a:latin typeface="Times New Roman" panose="02020603050405020304"/>
                <a:cs typeface="Times New Roman" panose="02020603050405020304"/>
              </a:rPr>
              <a:t>f</a:t>
            </a:r>
            <a:r>
              <a:rPr sz="2350" i="1" u="heavy" spc="145" dirty="0">
                <a:latin typeface="Times New Roman" panose="02020603050405020304"/>
                <a:cs typeface="Times New Roman" panose="02020603050405020304"/>
              </a:rPr>
              <a:t> </a:t>
            </a:r>
            <a:endParaRPr sz="2350" dirty="0">
              <a:latin typeface="Times New Roman" panose="02020603050405020304"/>
              <a:cs typeface="Times New Roman" panose="02020603050405020304"/>
            </a:endParaRPr>
          </a:p>
        </p:txBody>
      </p:sp>
      <p:sp>
        <p:nvSpPr>
          <p:cNvPr id="35" name="文本框 34"/>
          <p:cNvSpPr txBox="1"/>
          <p:nvPr/>
        </p:nvSpPr>
        <p:spPr>
          <a:xfrm>
            <a:off x="-53160" y="1023491"/>
            <a:ext cx="10479809" cy="850746"/>
          </a:xfrm>
          <a:prstGeom prst="rect">
            <a:avLst/>
          </a:prstGeom>
          <a:noFill/>
        </p:spPr>
        <p:txBody>
          <a:bodyPr wrap="square">
            <a:spAutoFit/>
          </a:bodyPr>
          <a:lstStyle/>
          <a:p>
            <a:pPr marL="755015" marR="5080" indent="-285750">
              <a:lnSpc>
                <a:spcPct val="106000"/>
              </a:lnSpc>
              <a:spcBef>
                <a:spcPts val="1705"/>
              </a:spcBef>
              <a:buFont typeface="Wingdings" panose="05000000000000000000" pitchFamily="2" charset="2"/>
              <a:buChar char="n"/>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高斯型函数的目的是对图像进行平滑处理</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拉普拉斯算子的目的是</a:t>
            </a:r>
            <a:r>
              <a:rPr lang="zh-CN" altLang="en-US" sz="2400" spc="-5"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提供一幅用零交叉确定边缘位置的图像</a:t>
            </a:r>
            <a:endParaRPr lang="zh-CN" altLang="en-US" sz="24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拉普拉斯算子</a:t>
            </a:r>
          </a:p>
        </p:txBody>
      </p:sp>
      <p:sp>
        <p:nvSpPr>
          <p:cNvPr id="15" name="Rectangle 3"/>
          <p:cNvSpPr txBox="1">
            <a:spLocks noChangeArrowheads="1"/>
          </p:cNvSpPr>
          <p:nvPr/>
        </p:nvSpPr>
        <p:spPr>
          <a:xfrm>
            <a:off x="723900" y="1054100"/>
            <a:ext cx="868838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拉普拉斯算子的特点</a:t>
            </a:r>
          </a:p>
          <a:p>
            <a:pPr lvl="1" algn="just">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优点：</a:t>
            </a:r>
          </a:p>
          <a:p>
            <a:pPr marL="1661160" indent="-342900">
              <a:lnSpc>
                <a:spcPct val="100000"/>
              </a:lnSpc>
              <a:spcBef>
                <a:spcPts val="2105"/>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cs typeface="宋体" panose="02010600030101010101" pitchFamily="2" charset="-122"/>
              </a:rPr>
              <a:t>可以利用零交叉的性质进行边缘定位</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a:p>
            <a:pPr marL="1661160" marR="5080" indent="-342900">
              <a:lnSpc>
                <a:spcPct val="105000"/>
              </a:lnSpc>
              <a:spcBef>
                <a:spcPts val="136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cs typeface="宋体" panose="02010600030101010101" pitchFamily="2" charset="-122"/>
              </a:rPr>
              <a:t>可以确定一个像素是在边缘暗的一边还是亮的一边</a:t>
            </a:r>
            <a:endParaRPr lang="en-US" altLang="zh-CN" sz="2400" b="0" dirty="0">
              <a:latin typeface="微软雅黑" panose="020B0503020204020204" pitchFamily="34" charset="-122"/>
              <a:ea typeface="微软雅黑" panose="020B0503020204020204" pitchFamily="34" charset="-122"/>
              <a:cs typeface="宋体" panose="02010600030101010101" pitchFamily="2" charset="-122"/>
            </a:endParaRPr>
          </a:p>
          <a:p>
            <a:pPr marL="1661160" marR="5080" indent="-342900">
              <a:lnSpc>
                <a:spcPct val="105000"/>
              </a:lnSpc>
              <a:spcBef>
                <a:spcPts val="1360"/>
              </a:spcBef>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对细线和孤立点检测效果较好。</a:t>
            </a:r>
          </a:p>
          <a:p>
            <a:pPr lvl="1" algn="just">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缺点：</a:t>
            </a:r>
          </a:p>
          <a:p>
            <a:pPr marL="1661160" indent="-342900">
              <a:lnSpc>
                <a:spcPct val="100000"/>
              </a:lnSpc>
              <a:spcBef>
                <a:spcPts val="211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cs typeface="宋体" panose="02010600030101010101" pitchFamily="2" charset="-122"/>
              </a:rPr>
              <a:t>拉普拉斯算子对噪声具有敏感性</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a:p>
            <a:pPr marL="1661160" indent="-342900">
              <a:lnSpc>
                <a:spcPct val="100000"/>
              </a:lnSpc>
              <a:spcBef>
                <a:spcPts val="151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cs typeface="宋体" panose="02010600030101010101" pitchFamily="2" charset="-122"/>
              </a:rPr>
              <a:t>拉普拉斯算子的幅值产生双边缘</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a:p>
            <a:pPr marL="1661160" indent="-342900">
              <a:lnSpc>
                <a:spcPct val="100000"/>
              </a:lnSpc>
              <a:spcBef>
                <a:spcPts val="1430"/>
              </a:spcBef>
              <a:buFont typeface="Wingdings" panose="05000000000000000000" pitchFamily="2" charset="2"/>
              <a:buChar char="p"/>
            </a:pPr>
            <a:r>
              <a:rPr lang="zh-CN" altLang="en-US" sz="2400" b="0" dirty="0">
                <a:latin typeface="微软雅黑" panose="020B0503020204020204" pitchFamily="34" charset="-122"/>
                <a:ea typeface="微软雅黑" panose="020B0503020204020204" pitchFamily="34" charset="-122"/>
                <a:cs typeface="宋体" panose="02010600030101010101" pitchFamily="2" charset="-122"/>
              </a:rPr>
              <a:t>拉普拉斯算子不能检测边缘的方向</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 Box 14"/>
          <p:cNvSpPr txBox="1">
            <a:spLocks noChangeArrowheads="1"/>
          </p:cNvSpPr>
          <p:nvPr/>
        </p:nvSpPr>
        <p:spPr bwMode="auto">
          <a:xfrm>
            <a:off x="1905000" y="6027003"/>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由于梯度算子和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Laplace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算子都对噪声敏感，因此一般在用它们检测边缘前要先对图像进行平滑。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LoG</a:t>
            </a:r>
            <a:r>
              <a:rPr lang="zh-CN" altLang="en-US" dirty="0"/>
              <a:t>算子</a:t>
            </a:r>
          </a:p>
        </p:txBody>
      </p:sp>
      <p:sp>
        <p:nvSpPr>
          <p:cNvPr id="35" name="文本框 34"/>
          <p:cNvSpPr txBox="1"/>
          <p:nvPr/>
        </p:nvSpPr>
        <p:spPr>
          <a:xfrm>
            <a:off x="273916" y="1230757"/>
            <a:ext cx="10479809" cy="4854919"/>
          </a:xfrm>
          <a:prstGeom prst="rect">
            <a:avLst/>
          </a:prstGeom>
          <a:noFill/>
        </p:spPr>
        <p:txBody>
          <a:bodyPr wrap="square">
            <a:spAutoFit/>
          </a:bodyPr>
          <a:lstStyle/>
          <a:p>
            <a:pPr marL="755015" marR="5080" indent="-285750">
              <a:lnSpc>
                <a:spcPct val="106000"/>
              </a:lnSpc>
              <a:spcBef>
                <a:spcPts val="1705"/>
              </a:spcBef>
              <a:buFont typeface="Wingdings" panose="05000000000000000000" pitchFamily="2" charset="2"/>
              <a:buChar char="n"/>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在原始图像上进行边缘检测，由于噪声的影响，可能把噪声当 边缘点检测出来了，而真正的边缘又没被检测出来</a:t>
            </a: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噪声点对 边缘检测有较大的影响。</a:t>
            </a:r>
            <a:endParaRPr lang="en-US" altLang="zh-CN" sz="2400" spc="-5" dirty="0">
              <a:latin typeface="微软雅黑" panose="020B0503020204020204" pitchFamily="34" charset="-122"/>
              <a:ea typeface="微软雅黑" panose="020B0503020204020204" pitchFamily="34" charset="-122"/>
              <a:cs typeface="宋体" panose="02010600030101010101" pitchFamily="2" charset="-122"/>
            </a:endParaRPr>
          </a:p>
          <a:p>
            <a:pPr marL="755015" marR="5080" indent="-285750">
              <a:lnSpc>
                <a:spcPct val="106000"/>
              </a:lnSpc>
              <a:spcBef>
                <a:spcPts val="1705"/>
              </a:spcBef>
              <a:buFont typeface="Wingdings" panose="05000000000000000000" pitchFamily="2" charset="2"/>
              <a:buChar char="n"/>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马尔算子</a:t>
            </a: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(Marr-Hildreth)</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思想</a:t>
            </a:r>
            <a:endParaRPr lang="en-US" altLang="zh-CN" sz="2400" spc="-5" dirty="0">
              <a:latin typeface="微软雅黑" panose="020B0503020204020204" pitchFamily="34" charset="-122"/>
              <a:ea typeface="微软雅黑" panose="020B0503020204020204" pitchFamily="34" charset="-122"/>
              <a:cs typeface="宋体" panose="02010600030101010101" pitchFamily="2" charset="-122"/>
            </a:endParaRPr>
          </a:p>
          <a:p>
            <a:pPr marL="1212215" marR="5080" lvl="1" indent="-285750">
              <a:lnSpc>
                <a:spcPct val="106000"/>
              </a:lnSpc>
              <a:spcBef>
                <a:spcPts val="1705"/>
              </a:spcBef>
              <a:buFont typeface="Wingdings" panose="05000000000000000000" pitchFamily="2" charset="2"/>
              <a:buChar char="n"/>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在拉普拉斯算子的基础上实现。由于拉普拉斯算子对噪声比较敏感，为了减少噪声影响，可先对待检测图进行平滑然后再用拉普拉斯算子检测边缘。</a:t>
            </a:r>
            <a:endParaRPr lang="en-US" altLang="zh-CN" sz="2400" spc="-5" dirty="0">
              <a:latin typeface="微软雅黑" panose="020B0503020204020204" pitchFamily="34" charset="-122"/>
              <a:ea typeface="微软雅黑" panose="020B0503020204020204" pitchFamily="34" charset="-122"/>
              <a:cs typeface="宋体" panose="02010600030101010101" pitchFamily="2" charset="-122"/>
            </a:endParaRPr>
          </a:p>
          <a:p>
            <a:pPr marL="755015" marR="5080" indent="-285750">
              <a:lnSpc>
                <a:spcPct val="106000"/>
              </a:lnSpc>
              <a:spcBef>
                <a:spcPts val="1705"/>
              </a:spcBef>
              <a:buFont typeface="Wingdings" panose="05000000000000000000" pitchFamily="2" charset="2"/>
              <a:buChar char="n"/>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特点 ：把高斯平滑滤波器和拉普拉斯锐化滤波器结合起来，先平滑掉噪声，再进行边缘检测，所以效果更好。</a:t>
            </a:r>
          </a:p>
          <a:p>
            <a:pPr marL="755015" marR="5080" indent="-285750">
              <a:lnSpc>
                <a:spcPct val="106000"/>
              </a:lnSpc>
              <a:spcBef>
                <a:spcPts val="1705"/>
              </a:spcBef>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Rectangle 1"/>
          <p:cNvSpPr>
            <a:spLocks noChangeArrowheads="1"/>
          </p:cNvSpPr>
          <p:nvPr/>
        </p:nvSpPr>
        <p:spPr bwMode="auto">
          <a:xfrm>
            <a:off x="1635680" y="5627243"/>
            <a:ext cx="48084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555666"/>
                </a:solidFill>
                <a:effectLst/>
                <a:latin typeface="Arial" panose="020B0604020202020204" pitchFamily="34" charset="0"/>
              </a:rPr>
              <a:t>[g, t] = edge(f, ‘log’, T, sigma)</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LoG</a:t>
            </a:r>
            <a:r>
              <a:rPr lang="zh-CN" altLang="en-US" dirty="0"/>
              <a:t>算子</a:t>
            </a:r>
          </a:p>
        </p:txBody>
      </p:sp>
      <p:sp>
        <p:nvSpPr>
          <p:cNvPr id="35" name="文本框 34"/>
          <p:cNvSpPr txBox="1"/>
          <p:nvPr/>
        </p:nvSpPr>
        <p:spPr>
          <a:xfrm>
            <a:off x="273916" y="1230757"/>
            <a:ext cx="10479809" cy="3898375"/>
          </a:xfrm>
          <a:prstGeom prst="rect">
            <a:avLst/>
          </a:prstGeom>
          <a:noFill/>
        </p:spPr>
        <p:txBody>
          <a:bodyPr wrap="square">
            <a:spAutoFit/>
          </a:bodyPr>
          <a:lstStyle/>
          <a:p>
            <a:pPr marL="755015" marR="5080" indent="-285750">
              <a:lnSpc>
                <a:spcPct val="106000"/>
              </a:lnSpc>
              <a:spcBef>
                <a:spcPts val="1705"/>
              </a:spcBef>
              <a:buFont typeface="Wingdings" panose="05000000000000000000" pitchFamily="2" charset="2"/>
              <a:buChar char="n"/>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步骤：</a:t>
            </a:r>
            <a:endParaRPr lang="en-US" altLang="zh-CN" sz="2400" spc="-5" dirty="0">
              <a:latin typeface="微软雅黑" panose="020B0503020204020204" pitchFamily="34" charset="-122"/>
              <a:ea typeface="微软雅黑" panose="020B0503020204020204" pitchFamily="34" charset="-122"/>
              <a:cs typeface="宋体" panose="02010600030101010101" pitchFamily="2" charset="-122"/>
            </a:endParaRPr>
          </a:p>
          <a:p>
            <a:pPr marL="926465" marR="5080" lvl="1">
              <a:lnSpc>
                <a:spcPct val="106000"/>
              </a:lnSpc>
              <a:spcBef>
                <a:spcPts val="1705"/>
              </a:spcBef>
            </a:pP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Step1</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：平滑滤波器采用</a:t>
            </a:r>
            <a:r>
              <a:rPr lang="zh-CN" altLang="en-US" sz="2400" spc="-5"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高斯滤波器</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a:t>
            </a:r>
          </a:p>
          <a:p>
            <a:pPr marL="926465" marR="5080" lvl="1">
              <a:lnSpc>
                <a:spcPct val="106000"/>
              </a:lnSpc>
              <a:spcBef>
                <a:spcPts val="1705"/>
              </a:spcBef>
            </a:pP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Step2</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：边缘增强用</a:t>
            </a:r>
            <a:r>
              <a:rPr lang="zh-CN" altLang="en-US" sz="2400" spc="-5"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二阶导数（二维拉普拉斯函数）</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a:t>
            </a:r>
          </a:p>
          <a:p>
            <a:pPr marL="926465" marR="5080" lvl="1">
              <a:lnSpc>
                <a:spcPct val="106000"/>
              </a:lnSpc>
              <a:spcBef>
                <a:spcPts val="1705"/>
              </a:spcBef>
            </a:pP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Step3</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：边缘检测判据是</a:t>
            </a:r>
            <a:r>
              <a:rPr lang="zh-CN" altLang="en-US" sz="2400" spc="-5"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二阶导数零交叉点</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a:t>
            </a:r>
          </a:p>
          <a:p>
            <a:pPr marL="926465" marR="5080" lvl="1">
              <a:lnSpc>
                <a:spcPct val="106000"/>
              </a:lnSpc>
              <a:spcBef>
                <a:spcPts val="1705"/>
              </a:spcBef>
            </a:pP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Step4</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：采用线性插值的方法估计</a:t>
            </a:r>
            <a:r>
              <a:rPr lang="zh-CN" altLang="en-US" sz="2400" spc="-5"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边缘的位置</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spc="-5" dirty="0">
              <a:latin typeface="微软雅黑" panose="020B0503020204020204" pitchFamily="34" charset="-122"/>
              <a:ea typeface="微软雅黑" panose="020B0503020204020204" pitchFamily="34" charset="-122"/>
              <a:cs typeface="宋体" panose="02010600030101010101" pitchFamily="2" charset="-122"/>
            </a:endParaRPr>
          </a:p>
          <a:p>
            <a:pPr marL="926465" marR="5080" lvl="1">
              <a:lnSpc>
                <a:spcPct val="106000"/>
              </a:lnSpc>
              <a:spcBef>
                <a:spcPts val="1705"/>
              </a:spcBef>
            </a:pP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因为采用</a:t>
            </a: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Laplacian</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算子，故又称</a:t>
            </a:r>
            <a:r>
              <a:rPr lang="en-US" altLang="zh-CN" sz="2400" spc="-5" dirty="0" err="1">
                <a:latin typeface="微软雅黑" panose="020B0503020204020204" pitchFamily="34" charset="-122"/>
                <a:ea typeface="微软雅黑" panose="020B0503020204020204" pitchFamily="34" charset="-122"/>
                <a:cs typeface="宋体" panose="02010600030101010101" pitchFamily="2" charset="-122"/>
              </a:rPr>
              <a:t>LoG</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a:t>
            </a:r>
            <a:r>
              <a:rPr lang="en-US" altLang="zh-CN" sz="2400" spc="-5" dirty="0">
                <a:latin typeface="微软雅黑" panose="020B0503020204020204" pitchFamily="34" charset="-122"/>
                <a:ea typeface="微软雅黑" panose="020B0503020204020204" pitchFamily="34" charset="-122"/>
                <a:cs typeface="宋体" panose="02010600030101010101" pitchFamily="2" charset="-122"/>
              </a:rPr>
              <a:t>Laplacian of Gaussian</a:t>
            </a:r>
            <a:r>
              <a:rPr lang="zh-CN" altLang="en-US" sz="2400" spc="-5" dirty="0">
                <a:latin typeface="微软雅黑" panose="020B0503020204020204" pitchFamily="34" charset="-122"/>
                <a:ea typeface="微软雅黑" panose="020B0503020204020204" pitchFamily="34" charset="-122"/>
                <a:cs typeface="宋体" panose="02010600030101010101" pitchFamily="2" charset="-122"/>
              </a:rPr>
              <a:t>）滤波器。</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概念</a:t>
            </a:r>
          </a:p>
        </p:txBody>
      </p:sp>
      <p:sp>
        <p:nvSpPr>
          <p:cNvPr id="11" name="Rectangle 1027"/>
          <p:cNvSpPr txBox="1">
            <a:spLocks noChangeArrowheads="1"/>
          </p:cNvSpPr>
          <p:nvPr/>
        </p:nvSpPr>
        <p:spPr>
          <a:xfrm>
            <a:off x="0" y="922312"/>
            <a:ext cx="11536681" cy="4324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algn="just">
              <a:lnSpc>
                <a:spcPct val="100000"/>
              </a:lnSpc>
              <a:spcBef>
                <a:spcPts val="1675"/>
              </a:spcBef>
            </a:pPr>
            <a:r>
              <a:rPr lang="zh-CN" altLang="en-US" sz="2400" spc="-5" dirty="0">
                <a:latin typeface="微软雅黑" panose="020B0503020204020204" pitchFamily="34" charset="-122"/>
                <a:ea typeface="微软雅黑" panose="020B0503020204020204" pitchFamily="34" charset="-122"/>
                <a:cs typeface="新宋体" panose="02010609030101010101" charset="-122"/>
              </a:rPr>
              <a:t>在对图像的研究和应用中，人们往往仅对图像中的某些部分感兴趣，这些部分一般称为</a:t>
            </a:r>
            <a:r>
              <a:rPr lang="zh-CN" altLang="en-US" sz="24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目标或前景</a:t>
            </a:r>
            <a:r>
              <a:rPr lang="zh-CN" altLang="en-US" sz="2400" spc="-5" dirty="0">
                <a:latin typeface="微软雅黑" panose="020B0503020204020204" pitchFamily="34" charset="-122"/>
                <a:ea typeface="微软雅黑" panose="020B0503020204020204" pitchFamily="34" charset="-122"/>
                <a:cs typeface="新宋体" panose="02010609030101010101" charset="-122"/>
              </a:rPr>
              <a:t>。</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469265" marR="5080" algn="just">
              <a:lnSpc>
                <a:spcPct val="100000"/>
              </a:lnSpc>
              <a:spcBef>
                <a:spcPts val="1685"/>
              </a:spcBef>
            </a:pPr>
            <a:r>
              <a:rPr lang="zh-CN" altLang="en-US" sz="2400" spc="-5" dirty="0">
                <a:latin typeface="微软雅黑" panose="020B0503020204020204" pitchFamily="34" charset="-122"/>
                <a:ea typeface="微软雅黑" panose="020B0503020204020204" pitchFamily="34" charset="-122"/>
                <a:cs typeface="新宋体" panose="02010609030101010101" charset="-122"/>
              </a:rPr>
              <a:t>为了辨识和分析目标，需要将有关区域分离提取出来，在此基础上对目标进一步利用，如进行</a:t>
            </a:r>
            <a:r>
              <a:rPr lang="zh-CN" altLang="en-US" sz="24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特征提取和测量</a:t>
            </a:r>
            <a:r>
              <a:rPr lang="zh-CN" altLang="en-US" sz="2400" spc="-5" dirty="0">
                <a:latin typeface="微软雅黑" panose="020B0503020204020204" pitchFamily="34" charset="-122"/>
                <a:ea typeface="微软雅黑" panose="020B0503020204020204" pitchFamily="34" charset="-122"/>
                <a:cs typeface="新宋体" panose="02010609030101010101" charset="-122"/>
              </a:rPr>
              <a:t>。</a:t>
            </a:r>
            <a:endParaRPr lang="zh-CN" altLang="en-US" sz="2400" dirty="0">
              <a:latin typeface="微软雅黑" panose="020B0503020204020204" pitchFamily="34" charset="-122"/>
              <a:ea typeface="微软雅黑" panose="020B0503020204020204" pitchFamily="34" charset="-122"/>
              <a:cs typeface="新宋体" panose="02010609030101010101" charset="-122"/>
            </a:endParaRPr>
          </a:p>
          <a:p>
            <a:pPr marL="469265" marR="5080" algn="just">
              <a:lnSpc>
                <a:spcPct val="100000"/>
              </a:lnSpc>
              <a:spcBef>
                <a:spcPts val="1690"/>
              </a:spcBef>
            </a:pPr>
            <a:r>
              <a:rPr lang="zh-CN" altLang="en-US" sz="24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图像分割</a:t>
            </a:r>
            <a:r>
              <a:rPr lang="zh-CN" altLang="en-US" sz="2400" spc="-5" dirty="0">
                <a:latin typeface="微软雅黑" panose="020B0503020204020204" pitchFamily="34" charset="-122"/>
                <a:ea typeface="微软雅黑" panose="020B0503020204020204" pitchFamily="34" charset="-122"/>
                <a:cs typeface="新宋体" panose="02010609030101010101" charset="-122"/>
              </a:rPr>
              <a:t>就是指把图像分成各具</a:t>
            </a:r>
            <a:r>
              <a:rPr lang="zh-CN" altLang="en-US" sz="24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特性</a:t>
            </a:r>
            <a:r>
              <a:rPr lang="zh-CN" altLang="en-US" sz="2400" spc="-5" dirty="0">
                <a:latin typeface="微软雅黑" panose="020B0503020204020204" pitchFamily="34" charset="-122"/>
                <a:ea typeface="微软雅黑" panose="020B0503020204020204" pitchFamily="34" charset="-122"/>
                <a:cs typeface="新宋体" panose="02010609030101010101" charset="-122"/>
              </a:rPr>
              <a:t>的区域并提取出感兴趣目标的技术和过程。</a:t>
            </a:r>
            <a:endParaRPr lang="en-US" altLang="zh-CN" sz="2400" spc="-5" dirty="0">
              <a:latin typeface="微软雅黑" panose="020B0503020204020204" pitchFamily="34" charset="-122"/>
              <a:ea typeface="微软雅黑" panose="020B0503020204020204" pitchFamily="34" charset="-122"/>
              <a:cs typeface="新宋体" panose="02010609030101010101" charset="-122"/>
            </a:endParaRPr>
          </a:p>
          <a:p>
            <a:pPr marL="469265" marR="5080" algn="just">
              <a:lnSpc>
                <a:spcPct val="100000"/>
              </a:lnSpc>
              <a:spcBef>
                <a:spcPts val="1690"/>
              </a:spcBef>
            </a:pPr>
            <a:r>
              <a:rPr lang="zh-CN" altLang="en-US" sz="2400" b="1" dirty="0">
                <a:solidFill>
                  <a:srgbClr val="C00000"/>
                </a:solidFill>
                <a:latin typeface="微软雅黑" panose="020B0503020204020204" pitchFamily="34" charset="-122"/>
                <a:ea typeface="微软雅黑" panose="020B0503020204020204" pitchFamily="34" charset="-122"/>
                <a:cs typeface="新宋体" panose="02010609030101010101" charset="-122"/>
              </a:rPr>
              <a:t>特性</a:t>
            </a:r>
            <a:r>
              <a:rPr lang="zh-CN" altLang="en-US" sz="2400" dirty="0">
                <a:latin typeface="微软雅黑" panose="020B0503020204020204" pitchFamily="34" charset="-122"/>
                <a:ea typeface="微软雅黑" panose="020B0503020204020204" pitchFamily="34" charset="-122"/>
                <a:cs typeface="新宋体" panose="02010609030101010101" charset="-122"/>
              </a:rPr>
              <a:t>可以是灰度、颜色、纹理等，目标可以对应单个区域，也可以对应多个区域。</a:t>
            </a:r>
          </a:p>
        </p:txBody>
      </p:sp>
      <p:pic>
        <p:nvPicPr>
          <p:cNvPr id="4" name="Picture 1029" descr="ferrari015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923" y="4067175"/>
            <a:ext cx="35814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30" descr="ferrari015e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8273" y="4067175"/>
            <a:ext cx="3584575"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通过零交叉检测边缘</a:t>
            </a:r>
          </a:p>
        </p:txBody>
      </p:sp>
      <p:sp>
        <p:nvSpPr>
          <p:cNvPr id="7" name="object 6"/>
          <p:cNvSpPr/>
          <p:nvPr/>
        </p:nvSpPr>
        <p:spPr>
          <a:xfrm>
            <a:off x="3661410" y="887349"/>
            <a:ext cx="4869179" cy="5083302"/>
          </a:xfrm>
          <a:prstGeom prst="rect">
            <a:avLst/>
          </a:prstGeom>
          <a:blipFill>
            <a:blip r:embed="rId3" cstate="print"/>
            <a:stretch>
              <a:fillRect/>
            </a:stretch>
          </a:blip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8" name="object 7"/>
          <p:cNvSpPr txBox="1"/>
          <p:nvPr/>
        </p:nvSpPr>
        <p:spPr>
          <a:xfrm>
            <a:off x="3667754" y="1716040"/>
            <a:ext cx="482600" cy="266548"/>
          </a:xfrm>
          <a:prstGeom prst="rect">
            <a:avLst/>
          </a:prstGeom>
        </p:spPr>
        <p:txBody>
          <a:bodyPr vert="horz" wrap="square" lIns="0" tIns="0" rIns="0" bIns="0" rtlCol="0">
            <a:spAutoFit/>
          </a:bodyPr>
          <a:lstStyle/>
          <a:p>
            <a:pPr marL="12700">
              <a:lnSpc>
                <a:spcPts val="2155"/>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原图</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object 8"/>
          <p:cNvSpPr txBox="1"/>
          <p:nvPr/>
        </p:nvSpPr>
        <p:spPr>
          <a:xfrm>
            <a:off x="7917428" y="1708428"/>
            <a:ext cx="2323852" cy="276999"/>
          </a:xfrm>
          <a:prstGeom prst="rect">
            <a:avLst/>
          </a:prstGeom>
        </p:spPr>
        <p:txBody>
          <a:bodyPr vert="horz" wrap="square" lIns="0" tIns="0" rIns="0" bIns="0" rtlCol="0">
            <a:spAutoFit/>
          </a:bodyPr>
          <a:lstStyle/>
          <a:p>
            <a:pPr marL="12700">
              <a:lnSpc>
                <a:spcPct val="100000"/>
              </a:lnSpc>
            </a:pP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Sobe</a:t>
            </a: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l</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算子检测结果</a:t>
            </a:r>
          </a:p>
        </p:txBody>
      </p:sp>
      <p:sp>
        <p:nvSpPr>
          <p:cNvPr id="11" name="object 9"/>
          <p:cNvSpPr txBox="1"/>
          <p:nvPr/>
        </p:nvSpPr>
        <p:spPr>
          <a:xfrm>
            <a:off x="2588762" y="3235476"/>
            <a:ext cx="2082800" cy="266548"/>
          </a:xfrm>
          <a:prstGeom prst="rect">
            <a:avLst/>
          </a:prstGeom>
        </p:spPr>
        <p:txBody>
          <a:bodyPr vert="horz" wrap="square" lIns="0" tIns="0" rIns="0" bIns="0" rtlCol="0">
            <a:spAutoFit/>
          </a:bodyPr>
          <a:lstStyle/>
          <a:p>
            <a:pPr marL="12700">
              <a:lnSpc>
                <a:spcPts val="2155"/>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空间高斯型平滑函数</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object 10"/>
          <p:cNvSpPr txBox="1"/>
          <p:nvPr/>
        </p:nvSpPr>
        <p:spPr>
          <a:xfrm>
            <a:off x="7920469" y="3229372"/>
            <a:ext cx="1854200" cy="266548"/>
          </a:xfrm>
          <a:prstGeom prst="rect">
            <a:avLst/>
          </a:prstGeom>
        </p:spPr>
        <p:txBody>
          <a:bodyPr vert="horz" wrap="square" lIns="0" tIns="0" rIns="0" bIns="0" rtlCol="0">
            <a:spAutoFit/>
          </a:bodyPr>
          <a:lstStyle/>
          <a:p>
            <a:pPr marL="12700">
              <a:lnSpc>
                <a:spcPts val="2155"/>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拉普拉斯算子模板</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object 11"/>
          <p:cNvSpPr txBox="1"/>
          <p:nvPr/>
        </p:nvSpPr>
        <p:spPr>
          <a:xfrm>
            <a:off x="2366243" y="4948444"/>
            <a:ext cx="1358900" cy="553998"/>
          </a:xfrm>
          <a:prstGeom prst="rect">
            <a:avLst/>
          </a:prstGeom>
        </p:spPr>
        <p:txBody>
          <a:bodyPr vert="horz" wrap="square" lIns="0" tIns="0" rIns="0" bIns="0" rtlCol="0">
            <a:spAutoFit/>
          </a:bodyPr>
          <a:lstStyle/>
          <a:p>
            <a:pPr marL="12700">
              <a:lnSpc>
                <a:spcPct val="100000"/>
              </a:lnSpc>
            </a:pPr>
            <a:r>
              <a:rPr sz="1800" spc="-5" dirty="0">
                <a:solidFill>
                  <a:srgbClr val="C00000"/>
                </a:solidFill>
                <a:latin typeface="微软雅黑" panose="020B0503020204020204" pitchFamily="34" charset="-122"/>
                <a:ea typeface="微软雅黑" panose="020B0503020204020204" pitchFamily="34" charset="-122"/>
                <a:cs typeface="Times New Roman" panose="02020603050405020304"/>
              </a:rPr>
              <a:t>Lo</a:t>
            </a:r>
            <a:r>
              <a:rPr sz="1800" dirty="0">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检测结果</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4" name="object 12"/>
          <p:cNvSpPr txBox="1"/>
          <p:nvPr/>
        </p:nvSpPr>
        <p:spPr>
          <a:xfrm>
            <a:off x="4316955" y="6027437"/>
            <a:ext cx="4102100" cy="811184"/>
          </a:xfrm>
          <a:prstGeom prst="rect">
            <a:avLst/>
          </a:prstGeom>
        </p:spPr>
        <p:txBody>
          <a:bodyPr vert="horz" wrap="square" lIns="0" tIns="0" rIns="0" bIns="0" rtlCol="0">
            <a:spAutoFit/>
          </a:bodyPr>
          <a:lstStyle/>
          <a:p>
            <a:pPr marL="12700" marR="5080">
              <a:lnSpc>
                <a:spcPct val="156000"/>
              </a:lnSpc>
            </a:pPr>
            <a:r>
              <a:rPr sz="1800"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对</a:t>
            </a:r>
            <a:r>
              <a:rPr sz="1800" spc="-5" dirty="0" err="1">
                <a:solidFill>
                  <a:srgbClr val="C00000"/>
                </a:solidFill>
                <a:latin typeface="微软雅黑" panose="020B0503020204020204" pitchFamily="34" charset="-122"/>
                <a:ea typeface="微软雅黑" panose="020B0503020204020204" pitchFamily="34" charset="-122"/>
                <a:cs typeface="Times New Roman" panose="02020603050405020304"/>
              </a:rPr>
              <a:t>Lo</a:t>
            </a:r>
            <a:r>
              <a:rPr sz="1800" dirty="0" err="1">
                <a:solidFill>
                  <a:srgbClr val="C00000"/>
                </a:solidFill>
                <a:latin typeface="微软雅黑" panose="020B0503020204020204" pitchFamily="34" charset="-122"/>
                <a:ea typeface="微软雅黑" panose="020B0503020204020204" pitchFamily="34" charset="-122"/>
                <a:cs typeface="Times New Roman" panose="02020603050405020304"/>
              </a:rPr>
              <a:t>G</a:t>
            </a:r>
            <a:r>
              <a:rPr sz="1800"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图像设置阈值的结果，所有正值区域为白色，所有负值区域为黑色</a:t>
            </a:r>
            <a:endPar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5" name="object 13"/>
          <p:cNvSpPr/>
          <p:nvPr/>
        </p:nvSpPr>
        <p:spPr>
          <a:xfrm>
            <a:off x="6123432" y="5899023"/>
            <a:ext cx="114300" cy="287655"/>
          </a:xfrm>
          <a:custGeom>
            <a:avLst/>
            <a:gdLst/>
            <a:ahLst/>
            <a:cxnLst/>
            <a:rect l="l" t="t" r="r" b="b"/>
            <a:pathLst>
              <a:path w="114300" h="287654">
                <a:moveTo>
                  <a:pt x="114300" y="172974"/>
                </a:moveTo>
                <a:lnTo>
                  <a:pt x="0" y="172974"/>
                </a:lnTo>
                <a:lnTo>
                  <a:pt x="38100" y="249174"/>
                </a:lnTo>
                <a:lnTo>
                  <a:pt x="38100" y="192024"/>
                </a:lnTo>
                <a:lnTo>
                  <a:pt x="76200" y="192024"/>
                </a:lnTo>
                <a:lnTo>
                  <a:pt x="76200" y="249174"/>
                </a:lnTo>
                <a:lnTo>
                  <a:pt x="114300" y="172974"/>
                </a:lnTo>
                <a:close/>
              </a:path>
              <a:path w="114300" h="287654">
                <a:moveTo>
                  <a:pt x="76200" y="172974"/>
                </a:moveTo>
                <a:lnTo>
                  <a:pt x="76200" y="0"/>
                </a:lnTo>
                <a:lnTo>
                  <a:pt x="38100" y="0"/>
                </a:lnTo>
                <a:lnTo>
                  <a:pt x="38100" y="172974"/>
                </a:lnTo>
                <a:lnTo>
                  <a:pt x="76200" y="172974"/>
                </a:lnTo>
                <a:close/>
              </a:path>
              <a:path w="114300" h="287654">
                <a:moveTo>
                  <a:pt x="76200" y="249174"/>
                </a:moveTo>
                <a:lnTo>
                  <a:pt x="76200" y="192024"/>
                </a:lnTo>
                <a:lnTo>
                  <a:pt x="38100" y="192024"/>
                </a:lnTo>
                <a:lnTo>
                  <a:pt x="38100" y="249174"/>
                </a:lnTo>
                <a:lnTo>
                  <a:pt x="57150" y="287274"/>
                </a:lnTo>
                <a:lnTo>
                  <a:pt x="76200" y="249174"/>
                </a:lnTo>
                <a:close/>
              </a:path>
            </a:pathLst>
          </a:custGeom>
          <a:solidFill>
            <a:srgbClr val="FF0000"/>
          </a:solid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16" name="object 14"/>
          <p:cNvSpPr txBox="1"/>
          <p:nvPr/>
        </p:nvSpPr>
        <p:spPr>
          <a:xfrm>
            <a:off x="8491976" y="4564396"/>
            <a:ext cx="2082800" cy="1197572"/>
          </a:xfrm>
          <a:prstGeom prst="rect">
            <a:avLst/>
          </a:prstGeom>
        </p:spPr>
        <p:txBody>
          <a:bodyPr vert="horz" wrap="square" lIns="0" tIns="0" rIns="0" bIns="0" rtlCol="0">
            <a:spAutoFit/>
          </a:bodyPr>
          <a:lstStyle/>
          <a:p>
            <a:pPr marL="12700" marR="5080" algn="just">
              <a:lnSpc>
                <a:spcPct val="150000"/>
              </a:lnSpc>
            </a:pPr>
            <a:r>
              <a:rPr sz="1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检测边缘：寻找零交 叉点，检测黑色和白 色区域之间的过渡点</a:t>
            </a:r>
            <a:endParaRPr sz="180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4294967295"/>
          </p:nvPr>
        </p:nvSpPr>
        <p:spPr>
          <a:xfrm>
            <a:off x="827087" y="1455737"/>
            <a:ext cx="10059987" cy="3946525"/>
          </a:xfrm>
        </p:spPr>
        <p:txBody>
          <a:bodyPr>
            <a:normAutofit/>
          </a:bodyPr>
          <a:lstStyle/>
          <a:p>
            <a:r>
              <a:rPr lang="zh-CN" altLang="en-US" b="1" dirty="0"/>
              <a:t>图像分割的概念</a:t>
            </a:r>
            <a:endParaRPr lang="en-US" altLang="zh-CN" b="1" dirty="0"/>
          </a:p>
          <a:p>
            <a:r>
              <a:rPr lang="zh-CN" altLang="en-US" b="1" dirty="0"/>
              <a:t>点、线、边缘检测</a:t>
            </a:r>
            <a:endParaRPr lang="en-US" altLang="zh-CN" b="1" dirty="0"/>
          </a:p>
          <a:p>
            <a:r>
              <a:rPr lang="zh-CN" altLang="en-US" b="1" dirty="0">
                <a:solidFill>
                  <a:srgbClr val="C00000"/>
                </a:solidFill>
              </a:rPr>
              <a:t>霍夫变换</a:t>
            </a:r>
            <a:endParaRPr lang="en-US" altLang="zh-CN" b="1" dirty="0">
              <a:solidFill>
                <a:srgbClr val="C00000"/>
              </a:solidFill>
            </a:endParaRPr>
          </a:p>
          <a:p>
            <a:r>
              <a:rPr lang="zh-CN" altLang="en-US" b="1" dirty="0"/>
              <a:t>阈值处理</a:t>
            </a:r>
            <a:endParaRPr lang="en-US" altLang="zh-CN" b="1" dirty="0"/>
          </a:p>
          <a:p>
            <a:r>
              <a:rPr lang="zh-CN" altLang="en-US" b="1" dirty="0"/>
              <a:t>基于区域的分割</a:t>
            </a:r>
            <a:endParaRPr lang="en-US" altLang="zh-CN" b="1" dirty="0"/>
          </a:p>
          <a:p>
            <a:r>
              <a:rPr lang="zh-CN" altLang="en-US" b="1" dirty="0"/>
              <a:t>使用分水岭变换的分割</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使用霍夫变换进行线检测</a:t>
            </a:r>
          </a:p>
        </p:txBody>
      </p:sp>
      <p:sp>
        <p:nvSpPr>
          <p:cNvPr id="4" name="object 5"/>
          <p:cNvSpPr/>
          <p:nvPr/>
        </p:nvSpPr>
        <p:spPr>
          <a:xfrm>
            <a:off x="4216400" y="5290999"/>
            <a:ext cx="4038600" cy="838200"/>
          </a:xfrm>
          <a:custGeom>
            <a:avLst/>
            <a:gdLst/>
            <a:ahLst/>
            <a:cxnLst/>
            <a:rect l="l" t="t" r="r" b="b"/>
            <a:pathLst>
              <a:path w="4038600" h="838200">
                <a:moveTo>
                  <a:pt x="0" y="838200"/>
                </a:moveTo>
                <a:lnTo>
                  <a:pt x="4038600" y="0"/>
                </a:lnTo>
              </a:path>
            </a:pathLst>
          </a:custGeom>
          <a:ln w="38100">
            <a:solidFill>
              <a:srgbClr val="000000"/>
            </a:solidFill>
          </a:ln>
        </p:spPr>
        <p:txBody>
          <a:bodyPr wrap="square" lIns="0" tIns="0" rIns="0" bIns="0" rtlCol="0"/>
          <a:lstStyle/>
          <a:p>
            <a:endParaRPr/>
          </a:p>
        </p:txBody>
      </p:sp>
      <p:sp>
        <p:nvSpPr>
          <p:cNvPr id="5" name="object 6"/>
          <p:cNvSpPr/>
          <p:nvPr/>
        </p:nvSpPr>
        <p:spPr>
          <a:xfrm>
            <a:off x="5283362" y="59005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6" name="object 7"/>
          <p:cNvSpPr/>
          <p:nvPr/>
        </p:nvSpPr>
        <p:spPr>
          <a:xfrm>
            <a:off x="5283362" y="59005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7" name="object 8"/>
          <p:cNvSpPr/>
          <p:nvPr/>
        </p:nvSpPr>
        <p:spPr>
          <a:xfrm>
            <a:off x="4521362" y="60529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8" name="object 9"/>
          <p:cNvSpPr/>
          <p:nvPr/>
        </p:nvSpPr>
        <p:spPr>
          <a:xfrm>
            <a:off x="4521362" y="60529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9" name="object 10"/>
          <p:cNvSpPr/>
          <p:nvPr/>
        </p:nvSpPr>
        <p:spPr>
          <a:xfrm>
            <a:off x="4673762" y="5976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10" name="object 11"/>
          <p:cNvSpPr/>
          <p:nvPr/>
        </p:nvSpPr>
        <p:spPr>
          <a:xfrm>
            <a:off x="4673762" y="5976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11" name="object 12"/>
          <p:cNvSpPr/>
          <p:nvPr/>
        </p:nvSpPr>
        <p:spPr>
          <a:xfrm>
            <a:off x="4826162" y="59005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12" name="object 13"/>
          <p:cNvSpPr/>
          <p:nvPr/>
        </p:nvSpPr>
        <p:spPr>
          <a:xfrm>
            <a:off x="4826162" y="59005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13" name="object 14"/>
          <p:cNvSpPr/>
          <p:nvPr/>
        </p:nvSpPr>
        <p:spPr>
          <a:xfrm>
            <a:off x="4978562" y="59005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14" name="object 15"/>
          <p:cNvSpPr/>
          <p:nvPr/>
        </p:nvSpPr>
        <p:spPr>
          <a:xfrm>
            <a:off x="4978562" y="59005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15" name="object 16"/>
          <p:cNvSpPr/>
          <p:nvPr/>
        </p:nvSpPr>
        <p:spPr>
          <a:xfrm>
            <a:off x="5816762" y="57481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16" name="object 17"/>
          <p:cNvSpPr/>
          <p:nvPr/>
        </p:nvSpPr>
        <p:spPr>
          <a:xfrm>
            <a:off x="5816762" y="57481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17" name="object 18"/>
          <p:cNvSpPr/>
          <p:nvPr/>
        </p:nvSpPr>
        <p:spPr>
          <a:xfrm>
            <a:off x="5969162" y="56719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18" name="object 19"/>
          <p:cNvSpPr/>
          <p:nvPr/>
        </p:nvSpPr>
        <p:spPr>
          <a:xfrm>
            <a:off x="5969162" y="56719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19" name="object 20"/>
          <p:cNvSpPr/>
          <p:nvPr/>
        </p:nvSpPr>
        <p:spPr>
          <a:xfrm>
            <a:off x="5130962" y="58243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20" name="object 21"/>
          <p:cNvSpPr/>
          <p:nvPr/>
        </p:nvSpPr>
        <p:spPr>
          <a:xfrm>
            <a:off x="5130962" y="58243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21" name="object 22"/>
          <p:cNvSpPr/>
          <p:nvPr/>
        </p:nvSpPr>
        <p:spPr>
          <a:xfrm>
            <a:off x="5435762" y="58243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22" name="object 23"/>
          <p:cNvSpPr/>
          <p:nvPr/>
        </p:nvSpPr>
        <p:spPr>
          <a:xfrm>
            <a:off x="5435762" y="58243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23" name="object 24"/>
          <p:cNvSpPr/>
          <p:nvPr/>
        </p:nvSpPr>
        <p:spPr>
          <a:xfrm>
            <a:off x="5664362" y="58243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24" name="object 25"/>
          <p:cNvSpPr/>
          <p:nvPr/>
        </p:nvSpPr>
        <p:spPr>
          <a:xfrm>
            <a:off x="5664362" y="58243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25" name="object 26"/>
          <p:cNvSpPr/>
          <p:nvPr/>
        </p:nvSpPr>
        <p:spPr>
          <a:xfrm>
            <a:off x="5892962" y="57481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26" name="object 27"/>
          <p:cNvSpPr/>
          <p:nvPr/>
        </p:nvSpPr>
        <p:spPr>
          <a:xfrm>
            <a:off x="5892962" y="57481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27" name="object 28"/>
          <p:cNvSpPr/>
          <p:nvPr/>
        </p:nvSpPr>
        <p:spPr>
          <a:xfrm>
            <a:off x="64263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28" name="object 29"/>
          <p:cNvSpPr/>
          <p:nvPr/>
        </p:nvSpPr>
        <p:spPr>
          <a:xfrm>
            <a:off x="64263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29" name="object 30"/>
          <p:cNvSpPr/>
          <p:nvPr/>
        </p:nvSpPr>
        <p:spPr>
          <a:xfrm>
            <a:off x="5588162" y="59005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30" name="object 31"/>
          <p:cNvSpPr/>
          <p:nvPr/>
        </p:nvSpPr>
        <p:spPr>
          <a:xfrm>
            <a:off x="5588162" y="59005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31" name="object 32"/>
          <p:cNvSpPr/>
          <p:nvPr/>
        </p:nvSpPr>
        <p:spPr>
          <a:xfrm>
            <a:off x="6197762" y="56719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32" name="object 33"/>
          <p:cNvSpPr/>
          <p:nvPr/>
        </p:nvSpPr>
        <p:spPr>
          <a:xfrm>
            <a:off x="6197762" y="56719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33" name="object 34"/>
          <p:cNvSpPr/>
          <p:nvPr/>
        </p:nvSpPr>
        <p:spPr>
          <a:xfrm>
            <a:off x="69597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34" name="object 35"/>
          <p:cNvSpPr/>
          <p:nvPr/>
        </p:nvSpPr>
        <p:spPr>
          <a:xfrm>
            <a:off x="69597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35" name="object 36"/>
          <p:cNvSpPr/>
          <p:nvPr/>
        </p:nvSpPr>
        <p:spPr>
          <a:xfrm>
            <a:off x="66549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36" name="object 37"/>
          <p:cNvSpPr/>
          <p:nvPr/>
        </p:nvSpPr>
        <p:spPr>
          <a:xfrm>
            <a:off x="66549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37" name="object 38"/>
          <p:cNvSpPr/>
          <p:nvPr/>
        </p:nvSpPr>
        <p:spPr>
          <a:xfrm>
            <a:off x="6121562" y="62815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38" name="object 39"/>
          <p:cNvSpPr/>
          <p:nvPr/>
        </p:nvSpPr>
        <p:spPr>
          <a:xfrm>
            <a:off x="6121562" y="62815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39" name="object 40"/>
          <p:cNvSpPr/>
          <p:nvPr/>
        </p:nvSpPr>
        <p:spPr>
          <a:xfrm>
            <a:off x="6578762" y="56719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40" name="object 41"/>
          <p:cNvSpPr/>
          <p:nvPr/>
        </p:nvSpPr>
        <p:spPr>
          <a:xfrm>
            <a:off x="6578762" y="56719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41" name="object 42"/>
          <p:cNvSpPr/>
          <p:nvPr/>
        </p:nvSpPr>
        <p:spPr>
          <a:xfrm>
            <a:off x="71121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42" name="object 43"/>
          <p:cNvSpPr/>
          <p:nvPr/>
        </p:nvSpPr>
        <p:spPr>
          <a:xfrm>
            <a:off x="71121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43" name="object 44"/>
          <p:cNvSpPr/>
          <p:nvPr/>
        </p:nvSpPr>
        <p:spPr>
          <a:xfrm>
            <a:off x="7188362" y="54433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44" name="object 45"/>
          <p:cNvSpPr/>
          <p:nvPr/>
        </p:nvSpPr>
        <p:spPr>
          <a:xfrm>
            <a:off x="7188362" y="54433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45" name="object 46"/>
          <p:cNvSpPr/>
          <p:nvPr/>
        </p:nvSpPr>
        <p:spPr>
          <a:xfrm>
            <a:off x="7569350" y="5367199"/>
            <a:ext cx="75565" cy="76200"/>
          </a:xfrm>
          <a:custGeom>
            <a:avLst/>
            <a:gdLst/>
            <a:ahLst/>
            <a:cxnLst/>
            <a:rect l="l" t="t" r="r" b="b"/>
            <a:pathLst>
              <a:path w="75565"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46" name="object 47"/>
          <p:cNvSpPr/>
          <p:nvPr/>
        </p:nvSpPr>
        <p:spPr>
          <a:xfrm>
            <a:off x="7569350" y="5367199"/>
            <a:ext cx="75565" cy="76200"/>
          </a:xfrm>
          <a:custGeom>
            <a:avLst/>
            <a:gdLst/>
            <a:ahLst/>
            <a:cxnLst/>
            <a:rect l="l" t="t" r="r" b="b"/>
            <a:pathLst>
              <a:path w="75565"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47" name="object 48"/>
          <p:cNvSpPr/>
          <p:nvPr/>
        </p:nvSpPr>
        <p:spPr>
          <a:xfrm>
            <a:off x="68073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48" name="object 49"/>
          <p:cNvSpPr/>
          <p:nvPr/>
        </p:nvSpPr>
        <p:spPr>
          <a:xfrm>
            <a:off x="68073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49" name="object 50"/>
          <p:cNvSpPr/>
          <p:nvPr/>
        </p:nvSpPr>
        <p:spPr>
          <a:xfrm>
            <a:off x="63501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50" name="object 51"/>
          <p:cNvSpPr/>
          <p:nvPr/>
        </p:nvSpPr>
        <p:spPr>
          <a:xfrm>
            <a:off x="63501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51" name="object 52"/>
          <p:cNvSpPr/>
          <p:nvPr/>
        </p:nvSpPr>
        <p:spPr>
          <a:xfrm>
            <a:off x="7340750" y="54433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52" name="object 53"/>
          <p:cNvSpPr/>
          <p:nvPr/>
        </p:nvSpPr>
        <p:spPr>
          <a:xfrm>
            <a:off x="7340750" y="54433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53" name="object 54"/>
          <p:cNvSpPr/>
          <p:nvPr/>
        </p:nvSpPr>
        <p:spPr>
          <a:xfrm>
            <a:off x="7035962" y="5595799"/>
            <a:ext cx="75565" cy="76200"/>
          </a:xfrm>
          <a:custGeom>
            <a:avLst/>
            <a:gdLst/>
            <a:ahLst/>
            <a:cxnLst/>
            <a:rect l="l" t="t" r="r" b="b"/>
            <a:pathLst>
              <a:path w="75564" h="76200">
                <a:moveTo>
                  <a:pt x="75110" y="46570"/>
                </a:moveTo>
                <a:lnTo>
                  <a:pt x="59221" y="7001"/>
                </a:lnTo>
                <a:lnTo>
                  <a:pt x="37937" y="0"/>
                </a:ln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close/>
              </a:path>
            </a:pathLst>
          </a:custGeom>
          <a:solidFill>
            <a:srgbClr val="FF3399"/>
          </a:solidFill>
        </p:spPr>
        <p:txBody>
          <a:bodyPr wrap="square" lIns="0" tIns="0" rIns="0" bIns="0" rtlCol="0"/>
          <a:lstStyle/>
          <a:p>
            <a:endParaRPr/>
          </a:p>
        </p:txBody>
      </p:sp>
      <p:sp>
        <p:nvSpPr>
          <p:cNvPr id="54" name="object 55"/>
          <p:cNvSpPr/>
          <p:nvPr/>
        </p:nvSpPr>
        <p:spPr>
          <a:xfrm>
            <a:off x="7035962" y="5595799"/>
            <a:ext cx="75565" cy="76200"/>
          </a:xfrm>
          <a:custGeom>
            <a:avLst/>
            <a:gdLst/>
            <a:ahLst/>
            <a:cxnLst/>
            <a:rect l="l" t="t" r="r" b="b"/>
            <a:pathLst>
              <a:path w="75564" h="76200">
                <a:moveTo>
                  <a:pt x="37937" y="0"/>
                </a:moveTo>
                <a:lnTo>
                  <a:pt x="23772" y="2731"/>
                </a:lnTo>
                <a:lnTo>
                  <a:pt x="12089" y="10167"/>
                </a:lnTo>
                <a:lnTo>
                  <a:pt x="3845" y="21170"/>
                </a:lnTo>
                <a:lnTo>
                  <a:pt x="0" y="34602"/>
                </a:lnTo>
                <a:lnTo>
                  <a:pt x="2314" y="50022"/>
                </a:lnTo>
                <a:lnTo>
                  <a:pt x="8915" y="62405"/>
                </a:lnTo>
                <a:lnTo>
                  <a:pt x="18962" y="71159"/>
                </a:lnTo>
                <a:lnTo>
                  <a:pt x="31614" y="75694"/>
                </a:lnTo>
                <a:lnTo>
                  <a:pt x="47939" y="73736"/>
                </a:lnTo>
                <a:lnTo>
                  <a:pt x="60866" y="67719"/>
                </a:lnTo>
                <a:lnTo>
                  <a:pt x="70041" y="58409"/>
                </a:lnTo>
                <a:lnTo>
                  <a:pt x="75110" y="46570"/>
                </a:lnTo>
                <a:lnTo>
                  <a:pt x="73493" y="29922"/>
                </a:lnTo>
                <a:lnTo>
                  <a:pt x="67957" y="16623"/>
                </a:lnTo>
                <a:lnTo>
                  <a:pt x="59221" y="7001"/>
                </a:lnTo>
                <a:lnTo>
                  <a:pt x="48004" y="1386"/>
                </a:lnTo>
                <a:lnTo>
                  <a:pt x="37937" y="0"/>
                </a:lnTo>
                <a:close/>
              </a:path>
            </a:pathLst>
          </a:custGeom>
          <a:ln w="9525">
            <a:solidFill>
              <a:srgbClr val="000000"/>
            </a:solidFill>
          </a:ln>
        </p:spPr>
        <p:txBody>
          <a:bodyPr wrap="square" lIns="0" tIns="0" rIns="0" bIns="0" rtlCol="0"/>
          <a:lstStyle/>
          <a:p>
            <a:endParaRPr/>
          </a:p>
        </p:txBody>
      </p:sp>
      <p:sp>
        <p:nvSpPr>
          <p:cNvPr id="55" name="object 56"/>
          <p:cNvSpPr txBox="1"/>
          <p:nvPr/>
        </p:nvSpPr>
        <p:spPr>
          <a:xfrm>
            <a:off x="468296" y="764478"/>
            <a:ext cx="11377880" cy="4450321"/>
          </a:xfrm>
          <a:prstGeom prst="rect">
            <a:avLst/>
          </a:prstGeom>
        </p:spPr>
        <p:txBody>
          <a:bodyPr vert="horz" wrap="square" lIns="0" tIns="0" rIns="0" bIns="0" rtlCol="0">
            <a:spAutoFit/>
          </a:bodyPr>
          <a:lstStyle/>
          <a:p>
            <a:pPr marL="457200" indent="-457200">
              <a:lnSpc>
                <a:spcPct val="100000"/>
              </a:lnSpc>
              <a:spcBef>
                <a:spcPts val="15"/>
              </a:spcBef>
              <a:buFont typeface="Wingdings" panose="05000000000000000000" pitchFamily="2" charset="2"/>
              <a:buChar char="n"/>
            </a:pPr>
            <a:endParaRPr sz="2850" dirty="0">
              <a:latin typeface="Times New Roman" panose="02020603050405020304"/>
              <a:cs typeface="Times New Roman" panose="02020603050405020304"/>
            </a:endParaRPr>
          </a:p>
          <a:p>
            <a:pPr marL="355600" indent="-342900">
              <a:lnSpc>
                <a:spcPct val="100000"/>
              </a:lnSpc>
              <a:buFont typeface="Wingdings" panose="05000000000000000000" pitchFamily="2" charset="2"/>
              <a:buChar char="n"/>
            </a:pPr>
            <a:r>
              <a:rPr sz="2800" b="1" spc="-5" dirty="0" err="1">
                <a:latin typeface="微软雅黑" panose="020B0503020204020204" pitchFamily="34" charset="-122"/>
                <a:ea typeface="微软雅黑" panose="020B0503020204020204" pitchFamily="34" charset="-122"/>
                <a:cs typeface="新宋体" panose="02010609030101010101" charset="-122"/>
              </a:rPr>
              <a:t>Hough变换问题的提出</a:t>
            </a:r>
            <a:endParaRPr sz="2800" b="1" dirty="0">
              <a:latin typeface="微软雅黑" panose="020B0503020204020204" pitchFamily="34" charset="-122"/>
              <a:ea typeface="微软雅黑" panose="020B0503020204020204" pitchFamily="34" charset="-122"/>
              <a:cs typeface="新宋体" panose="02010609030101010101" charset="-122"/>
            </a:endParaRPr>
          </a:p>
          <a:p>
            <a:pPr marL="812165" marR="5080" indent="-342900">
              <a:lnSpc>
                <a:spcPct val="110000"/>
              </a:lnSpc>
              <a:spcBef>
                <a:spcPts val="695"/>
              </a:spcBef>
              <a:buFont typeface="Wingdings" panose="05000000000000000000" pitchFamily="2" charset="2"/>
              <a:buChar char="n"/>
              <a:tabLst>
                <a:tab pos="958850" algn="l"/>
              </a:tabLst>
            </a:pPr>
            <a:r>
              <a:rPr lang="zh-CN" altLang="en-US" sz="2400" dirty="0">
                <a:latin typeface="微软雅黑" panose="020B0503020204020204" pitchFamily="34" charset="-122"/>
                <a:ea typeface="微软雅黑" panose="020B0503020204020204" pitchFamily="34" charset="-122"/>
              </a:rPr>
              <a:t>边缘检测得到的边缘像素，由于存在噪声、不均匀照明引起的边缘断裂，以及引入杂散灰度不连续等，导致不能完全表征边缘。</a:t>
            </a:r>
            <a:endParaRPr lang="en-US" altLang="zh-CN" sz="2400" dirty="0">
              <a:latin typeface="微软雅黑" panose="020B0503020204020204" pitchFamily="34" charset="-122"/>
              <a:ea typeface="微软雅黑" panose="020B0503020204020204" pitchFamily="34" charset="-122"/>
            </a:endParaRPr>
          </a:p>
          <a:p>
            <a:pPr marL="812165" marR="5080" indent="-342900">
              <a:lnSpc>
                <a:spcPct val="110000"/>
              </a:lnSpc>
              <a:spcBef>
                <a:spcPts val="695"/>
              </a:spcBef>
              <a:buFont typeface="Wingdings" panose="05000000000000000000" pitchFamily="2" charset="2"/>
              <a:buChar char="n"/>
              <a:tabLst>
                <a:tab pos="958850" algn="l"/>
              </a:tabLst>
            </a:pPr>
            <a:r>
              <a:rPr lang="zh-CN" altLang="en-US" sz="2400" dirty="0">
                <a:latin typeface="微软雅黑" panose="020B0503020204020204" pitchFamily="34" charset="-122"/>
                <a:ea typeface="微软雅黑" panose="020B0503020204020204" pitchFamily="34" charset="-122"/>
              </a:rPr>
              <a:t>在执行边缘检测算法后，通常需要使用连接过程来把边缘像素组装成有意义的边缘图形描述。</a:t>
            </a:r>
            <a:endParaRPr lang="en-US" altLang="zh-CN" sz="2400" dirty="0">
              <a:latin typeface="微软雅黑" panose="020B0503020204020204" pitchFamily="34" charset="-122"/>
              <a:ea typeface="微软雅黑" panose="020B0503020204020204" pitchFamily="34" charset="-122"/>
            </a:endParaRPr>
          </a:p>
          <a:p>
            <a:pPr marL="812165" marR="5080" indent="-342900">
              <a:lnSpc>
                <a:spcPct val="110000"/>
              </a:lnSpc>
              <a:spcBef>
                <a:spcPts val="695"/>
              </a:spcBef>
              <a:buFont typeface="Wingdings" panose="05000000000000000000" pitchFamily="2" charset="2"/>
              <a:buChar char="n"/>
              <a:tabLst>
                <a:tab pos="958850" algn="l"/>
              </a:tabLst>
            </a:pPr>
            <a:r>
              <a:rPr lang="zh-CN" altLang="en-US" sz="2400" b="1" dirty="0">
                <a:solidFill>
                  <a:srgbClr val="C00000"/>
                </a:solidFill>
                <a:latin typeface="微软雅黑" panose="020B0503020204020204" pitchFamily="34" charset="-122"/>
                <a:ea typeface="微软雅黑" panose="020B0503020204020204" pitchFamily="34" charset="-122"/>
              </a:rPr>
              <a:t>霍夫变换</a:t>
            </a:r>
            <a:r>
              <a:rPr lang="zh-CN" altLang="en-US" sz="2400" dirty="0">
                <a:latin typeface="微软雅黑" panose="020B0503020204020204" pitchFamily="34" charset="-122"/>
                <a:ea typeface="微软雅黑" panose="020B0503020204020204" pitchFamily="34" charset="-122"/>
              </a:rPr>
              <a:t>可以用于将边缘像素连接起来得到边界曲线，它的主要优点在于受噪声和曲线间断的影响较小。</a:t>
            </a:r>
            <a:endParaRPr lang="en-US" altLang="zh-CN" sz="2400" dirty="0">
              <a:latin typeface="微软雅黑" panose="020B0503020204020204" pitchFamily="34" charset="-122"/>
              <a:ea typeface="微软雅黑" panose="020B0503020204020204" pitchFamily="34" charset="-122"/>
            </a:endParaRPr>
          </a:p>
          <a:p>
            <a:pPr marL="812165" marR="5080" indent="-342900">
              <a:lnSpc>
                <a:spcPct val="110000"/>
              </a:lnSpc>
              <a:spcBef>
                <a:spcPts val="695"/>
              </a:spcBef>
              <a:buFont typeface="Wingdings" panose="05000000000000000000" pitchFamily="2" charset="2"/>
              <a:buChar char="n"/>
              <a:tabLst>
                <a:tab pos="958850" algn="l"/>
              </a:tabLst>
            </a:pPr>
            <a:r>
              <a:rPr lang="zh-CN" altLang="en-US" sz="2400" dirty="0">
                <a:latin typeface="微软雅黑" panose="020B0503020204020204" pitchFamily="34" charset="-122"/>
                <a:ea typeface="微软雅黑" panose="020B0503020204020204" pitchFamily="34" charset="-122"/>
              </a:rPr>
              <a:t>例如：给定一幅图像中的</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个点，假设我们希望找到这些点中一个位于直线上的子集。</a:t>
            </a:r>
            <a:endParaRPr sz="2400" dirty="0">
              <a:latin typeface="微软雅黑" panose="020B0503020204020204" pitchFamily="34" charset="-122"/>
              <a:ea typeface="微软雅黑" panose="020B0503020204020204" pitchFamily="34" charset="-122"/>
              <a:cs typeface="新宋体" panose="0201060903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78691" y="84526"/>
            <a:ext cx="11377880" cy="719600"/>
          </a:xfrm>
          <a:prstGeom prst="rect">
            <a:avLst/>
          </a:prstGeom>
        </p:spPr>
        <p:txBody>
          <a:bodyPr vert="horz" wrap="square" lIns="0" tIns="224961" rIns="0" bIns="0" rtlCol="0" anchor="ctr">
            <a:spAutoFit/>
          </a:bodyPr>
          <a:lstStyle/>
          <a:p>
            <a:pPr marL="53975">
              <a:lnSpc>
                <a:spcPct val="100000"/>
              </a:lnSpc>
            </a:pPr>
            <a:r>
              <a:rPr spc="-10" dirty="0" err="1">
                <a:latin typeface="新宋体" panose="02010609030101010101" charset="-122"/>
                <a:cs typeface="新宋体" panose="02010609030101010101" charset="-122"/>
              </a:rPr>
              <a:t>通</a:t>
            </a:r>
            <a:r>
              <a:rPr spc="-6" dirty="0" err="1">
                <a:latin typeface="新宋体" panose="02010609030101010101" charset="-122"/>
                <a:cs typeface="新宋体" panose="02010609030101010101" charset="-122"/>
              </a:rPr>
              <a:t>过</a:t>
            </a:r>
            <a:r>
              <a:rPr spc="-6" dirty="0" err="1">
                <a:latin typeface="Times New Roman" panose="02020603050405020304"/>
                <a:cs typeface="Times New Roman" panose="02020603050405020304"/>
              </a:rPr>
              <a:t>Houg</a:t>
            </a:r>
            <a:r>
              <a:rPr spc="-10" dirty="0" err="1">
                <a:latin typeface="Times New Roman" panose="02020603050405020304"/>
                <a:cs typeface="Times New Roman" panose="02020603050405020304"/>
              </a:rPr>
              <a:t>h</a:t>
            </a:r>
            <a:r>
              <a:rPr spc="-10" dirty="0" err="1">
                <a:latin typeface="新宋体" panose="02010609030101010101" charset="-122"/>
                <a:cs typeface="新宋体" panose="02010609030101010101" charset="-122"/>
              </a:rPr>
              <a:t>变换进行整体处理</a:t>
            </a:r>
            <a:endParaRPr spc="-10" dirty="0">
              <a:latin typeface="新宋体" panose="02010609030101010101" charset="-122"/>
              <a:cs typeface="新宋体" panose="02010609030101010101" charset="-122"/>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550" y="2735740"/>
            <a:ext cx="4895850" cy="16859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67988" y="1022900"/>
            <a:ext cx="5474236" cy="5524589"/>
          </a:xfrm>
          <a:prstGeom prst="rect">
            <a:avLst/>
          </a:prstGeom>
          <a:noFill/>
        </p:spPr>
        <p:txBody>
          <a:bodyPr wrap="square">
            <a:spAutoFit/>
          </a:bodyPr>
          <a:lstStyle/>
          <a:p>
            <a:pPr marL="294005" indent="-285750">
              <a:buFont typeface="Wingdings" panose="05000000000000000000" pitchFamily="2" charset="2"/>
              <a:buChar char="n"/>
              <a:tabLst>
                <a:tab pos="227330" algn="l"/>
              </a:tabLst>
            </a:pPr>
            <a:r>
              <a:rPr lang="en-US" altLang="zh-CN" sz="2800" b="1" spc="-3" dirty="0">
                <a:latin typeface="微软雅黑" panose="020B0503020204020204" pitchFamily="34" charset="-122"/>
                <a:ea typeface="微软雅黑" panose="020B0503020204020204" pitchFamily="34" charset="-122"/>
                <a:cs typeface="新宋体" panose="02010609030101010101" charset="-122"/>
              </a:rPr>
              <a:t>Hough</a:t>
            </a:r>
            <a:r>
              <a:rPr lang="zh-CN" altLang="en-US" sz="2800" b="1" spc="-3" dirty="0">
                <a:latin typeface="微软雅黑" panose="020B0503020204020204" pitchFamily="34" charset="-122"/>
                <a:ea typeface="微软雅黑" panose="020B0503020204020204" pitchFamily="34" charset="-122"/>
                <a:cs typeface="新宋体" panose="02010609030101010101" charset="-122"/>
              </a:rPr>
              <a:t>变换的基本思想</a:t>
            </a:r>
            <a:endParaRPr lang="zh-CN" altLang="en-US" sz="2800" b="1" dirty="0">
              <a:latin typeface="微软雅黑" panose="020B0503020204020204" pitchFamily="34" charset="-122"/>
              <a:ea typeface="微软雅黑" panose="020B0503020204020204" pitchFamily="34" charset="-122"/>
              <a:cs typeface="新宋体" panose="02010609030101010101" charset="-122"/>
            </a:endParaRPr>
          </a:p>
          <a:p>
            <a:pPr marL="586740" marR="10160" indent="-285750" algn="just">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霍夫变换本质上是</a:t>
            </a:r>
            <a:r>
              <a:rPr lang="zh-CN" altLang="en-US" sz="2000" b="1" spc="-3" dirty="0">
                <a:solidFill>
                  <a:srgbClr val="C00000"/>
                </a:solidFill>
                <a:latin typeface="微软雅黑" panose="020B0503020204020204" pitchFamily="34" charset="-122"/>
                <a:ea typeface="微软雅黑" panose="020B0503020204020204" pitchFamily="34" charset="-122"/>
                <a:cs typeface="Times New Roman" panose="02020603050405020304"/>
              </a:rPr>
              <a:t>坐标变换</a:t>
            </a:r>
            <a:r>
              <a:rPr lang="zh-CN" altLang="en-US" sz="2000" spc="-3" dirty="0">
                <a:latin typeface="微软雅黑" panose="020B0503020204020204" pitchFamily="34" charset="-122"/>
                <a:ea typeface="微软雅黑" panose="020B0503020204020204" pitchFamily="34" charset="-122"/>
                <a:cs typeface="Times New Roman" panose="02020603050405020304"/>
              </a:rPr>
              <a:t>。</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a:p>
            <a:pPr marL="586740" marR="10160" indent="-285750" algn="just">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左半部分表示直线的</a:t>
            </a:r>
            <a:r>
              <a:rPr lang="en-US" altLang="zh-CN" sz="2000" spc="-3" dirty="0">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空间，直线方程为</a:t>
            </a:r>
            <a:r>
              <a:rPr lang="en-US" altLang="zh-CN" sz="2000" spc="-3" dirty="0">
                <a:solidFill>
                  <a:srgbClr val="C00000"/>
                </a:solidFill>
                <a:latin typeface="微软雅黑" panose="020B0503020204020204" pitchFamily="34" charset="-122"/>
                <a:ea typeface="微软雅黑" panose="020B0503020204020204" pitchFamily="34" charset="-122"/>
                <a:cs typeface="Times New Roman" panose="02020603050405020304"/>
              </a:rPr>
              <a:t>y=</a:t>
            </a:r>
            <a:r>
              <a:rPr lang="en-US" altLang="zh-CN" sz="2000" spc="-3" dirty="0" err="1">
                <a:solidFill>
                  <a:srgbClr val="C00000"/>
                </a:solidFill>
                <a:latin typeface="微软雅黑" panose="020B0503020204020204" pitchFamily="34" charset="-122"/>
                <a:ea typeface="微软雅黑" panose="020B0503020204020204" pitchFamily="34" charset="-122"/>
                <a:cs typeface="Times New Roman" panose="02020603050405020304"/>
              </a:rPr>
              <a:t>mx+c</a:t>
            </a:r>
            <a:r>
              <a:rPr lang="zh-CN" altLang="en-US" sz="2000" spc="-3" dirty="0">
                <a:latin typeface="微软雅黑" panose="020B0503020204020204" pitchFamily="34" charset="-122"/>
                <a:ea typeface="微软雅黑" panose="020B0503020204020204" pitchFamily="34" charset="-122"/>
                <a:cs typeface="Times New Roman" panose="02020603050405020304"/>
              </a:rPr>
              <a:t>，其中斜率为</a:t>
            </a:r>
            <a:r>
              <a:rPr lang="en-US" altLang="zh-CN" sz="2000" spc="-3" dirty="0">
                <a:latin typeface="微软雅黑" panose="020B0503020204020204" pitchFamily="34" charset="-122"/>
                <a:ea typeface="微软雅黑" panose="020B0503020204020204" pitchFamily="34" charset="-122"/>
                <a:cs typeface="Times New Roman" panose="02020603050405020304"/>
              </a:rPr>
              <a:t>m</a:t>
            </a:r>
            <a:r>
              <a:rPr lang="zh-CN" altLang="en-US" sz="2000" spc="-3" dirty="0">
                <a:latin typeface="微软雅黑" panose="020B0503020204020204" pitchFamily="34" charset="-122"/>
                <a:ea typeface="微软雅黑" panose="020B0503020204020204" pitchFamily="34" charset="-122"/>
                <a:cs typeface="Times New Roman" panose="02020603050405020304"/>
              </a:rPr>
              <a:t>，截距为</a:t>
            </a:r>
            <a:r>
              <a:rPr lang="en-US" altLang="zh-CN" sz="2000" spc="-3" dirty="0">
                <a:latin typeface="微软雅黑" panose="020B0503020204020204" pitchFamily="34" charset="-122"/>
                <a:ea typeface="微软雅黑" panose="020B0503020204020204" pitchFamily="34" charset="-122"/>
                <a:cs typeface="Times New Roman" panose="02020603050405020304"/>
              </a:rPr>
              <a:t>c</a:t>
            </a:r>
            <a:r>
              <a:rPr lang="zh-CN" altLang="en-US" sz="2000" spc="-3" dirty="0">
                <a:latin typeface="微软雅黑" panose="020B0503020204020204" pitchFamily="34" charset="-122"/>
                <a:ea typeface="微软雅黑" panose="020B0503020204020204" pitchFamily="34" charset="-122"/>
                <a:cs typeface="Times New Roman" panose="02020603050405020304"/>
              </a:rPr>
              <a:t>。</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a:p>
            <a:pPr marL="586740" marR="10160" indent="-285750" algn="just">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右半部分表示将直线从</a:t>
            </a:r>
            <a:r>
              <a:rPr lang="en-US" altLang="zh-CN" sz="2000" spc="-3" dirty="0">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空间变换到</a:t>
            </a:r>
            <a:r>
              <a:rPr lang="en-US" altLang="zh-CN" sz="2000" spc="-3" dirty="0">
                <a:latin typeface="微软雅黑" panose="020B0503020204020204" pitchFamily="34" charset="-122"/>
                <a:ea typeface="微软雅黑" panose="020B0503020204020204" pitchFamily="34" charset="-122"/>
                <a:cs typeface="Times New Roman" panose="02020603050405020304"/>
              </a:rPr>
              <a:t>m-c</a:t>
            </a:r>
            <a:r>
              <a:rPr lang="zh-CN" altLang="en-US" sz="2000" spc="-3" dirty="0">
                <a:latin typeface="微软雅黑" panose="020B0503020204020204" pitchFamily="34" charset="-122"/>
                <a:ea typeface="微软雅黑" panose="020B0503020204020204" pitchFamily="34" charset="-122"/>
                <a:cs typeface="Times New Roman" panose="02020603050405020304"/>
              </a:rPr>
              <a:t>空间，取直线在</a:t>
            </a:r>
            <a:r>
              <a:rPr lang="en-US" altLang="zh-CN" sz="2000" spc="-3" dirty="0">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空间上的四点</a:t>
            </a:r>
            <a:r>
              <a:rPr lang="en-US" altLang="zh-CN" sz="2000" spc="-3" dirty="0">
                <a:latin typeface="微软雅黑" panose="020B0503020204020204" pitchFamily="34" charset="-122"/>
                <a:ea typeface="微软雅黑" panose="020B0503020204020204" pitchFamily="34" charset="-122"/>
                <a:cs typeface="Times New Roman" panose="02020603050405020304"/>
              </a:rPr>
              <a:t>1</a:t>
            </a:r>
            <a:r>
              <a:rPr lang="zh-CN" altLang="en-US" sz="2000" spc="-3" dirty="0">
                <a:latin typeface="微软雅黑" panose="020B0503020204020204" pitchFamily="34" charset="-122"/>
                <a:ea typeface="微软雅黑" panose="020B0503020204020204" pitchFamily="34" charset="-122"/>
                <a:cs typeface="Times New Roman" panose="02020603050405020304"/>
              </a:rPr>
              <a:t>、</a:t>
            </a:r>
            <a:r>
              <a:rPr lang="en-US" altLang="zh-CN" sz="2000" spc="-3" dirty="0">
                <a:latin typeface="微软雅黑" panose="020B0503020204020204" pitchFamily="34" charset="-122"/>
                <a:ea typeface="微软雅黑" panose="020B0503020204020204" pitchFamily="34" charset="-122"/>
                <a:cs typeface="Times New Roman" panose="02020603050405020304"/>
              </a:rPr>
              <a:t>2</a:t>
            </a:r>
            <a:r>
              <a:rPr lang="zh-CN" altLang="en-US" sz="2000" spc="-3" dirty="0">
                <a:latin typeface="微软雅黑" panose="020B0503020204020204" pitchFamily="34" charset="-122"/>
                <a:ea typeface="微软雅黑" panose="020B0503020204020204" pitchFamily="34" charset="-122"/>
                <a:cs typeface="Times New Roman" panose="02020603050405020304"/>
              </a:rPr>
              <a:t>、</a:t>
            </a:r>
            <a:r>
              <a:rPr lang="en-US" altLang="zh-CN" sz="2000" spc="-3" dirty="0">
                <a:latin typeface="微软雅黑" panose="020B0503020204020204" pitchFamily="34" charset="-122"/>
                <a:ea typeface="微软雅黑" panose="020B0503020204020204" pitchFamily="34" charset="-122"/>
                <a:cs typeface="Times New Roman" panose="02020603050405020304"/>
              </a:rPr>
              <a:t>3</a:t>
            </a:r>
            <a:r>
              <a:rPr lang="zh-CN" altLang="en-US" sz="2000" spc="-3" dirty="0">
                <a:latin typeface="微软雅黑" panose="020B0503020204020204" pitchFamily="34" charset="-122"/>
                <a:ea typeface="微软雅黑" panose="020B0503020204020204" pitchFamily="34" charset="-122"/>
                <a:cs typeface="Times New Roman" panose="02020603050405020304"/>
              </a:rPr>
              <a:t>、</a:t>
            </a:r>
            <a:r>
              <a:rPr lang="en-US" altLang="zh-CN" sz="2000" spc="-3" dirty="0">
                <a:latin typeface="微软雅黑" panose="020B0503020204020204" pitchFamily="34" charset="-122"/>
                <a:ea typeface="微软雅黑" panose="020B0503020204020204" pitchFamily="34" charset="-122"/>
                <a:cs typeface="Times New Roman" panose="02020603050405020304"/>
              </a:rPr>
              <a:t>4</a:t>
            </a:r>
            <a:r>
              <a:rPr lang="zh-CN" altLang="en-US" sz="2000" spc="-3" dirty="0">
                <a:latin typeface="微软雅黑" panose="020B0503020204020204" pitchFamily="34" charset="-122"/>
                <a:ea typeface="微软雅黑" panose="020B0503020204020204" pitchFamily="34" charset="-122"/>
                <a:cs typeface="Times New Roman" panose="02020603050405020304"/>
              </a:rPr>
              <a:t>，在</a:t>
            </a:r>
            <a:r>
              <a:rPr lang="en-US" altLang="zh-CN" sz="2000" spc="-3" dirty="0">
                <a:latin typeface="微软雅黑" panose="020B0503020204020204" pitchFamily="34" charset="-122"/>
                <a:ea typeface="微软雅黑" panose="020B0503020204020204" pitchFamily="34" charset="-122"/>
                <a:cs typeface="Times New Roman" panose="02020603050405020304"/>
              </a:rPr>
              <a:t>m-c</a:t>
            </a:r>
            <a:r>
              <a:rPr lang="zh-CN" altLang="en-US" sz="2000" spc="-3" dirty="0">
                <a:latin typeface="微软雅黑" panose="020B0503020204020204" pitchFamily="34" charset="-122"/>
                <a:ea typeface="微软雅黑" panose="020B0503020204020204" pitchFamily="34" charset="-122"/>
                <a:cs typeface="Times New Roman" panose="02020603050405020304"/>
              </a:rPr>
              <a:t>空间就是不同斜率和截距的四条直线。</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a:p>
            <a:pPr marL="586740" marR="10160" indent="-285750" algn="just">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在</a:t>
            </a:r>
            <a:r>
              <a:rPr lang="en-US" altLang="zh-CN" sz="2000" spc="-3" dirty="0">
                <a:latin typeface="微软雅黑" panose="020B0503020204020204" pitchFamily="34" charset="-122"/>
                <a:ea typeface="微软雅黑" panose="020B0503020204020204" pitchFamily="34" charset="-122"/>
                <a:cs typeface="Times New Roman" panose="02020603050405020304"/>
              </a:rPr>
              <a:t>m-c</a:t>
            </a:r>
            <a:r>
              <a:rPr lang="zh-CN" altLang="en-US" sz="2000" spc="-3" dirty="0">
                <a:latin typeface="微软雅黑" panose="020B0503020204020204" pitchFamily="34" charset="-122"/>
                <a:ea typeface="微软雅黑" panose="020B0503020204020204" pitchFamily="34" charset="-122"/>
                <a:cs typeface="Times New Roman" panose="02020603050405020304"/>
              </a:rPr>
              <a:t>空间中四条直线的交点处的</a:t>
            </a:r>
            <a:r>
              <a:rPr lang="en-US" altLang="zh-CN" sz="2000" spc="-3" dirty="0">
                <a:latin typeface="微软雅黑" panose="020B0503020204020204" pitchFamily="34" charset="-122"/>
                <a:ea typeface="微软雅黑" panose="020B0503020204020204" pitchFamily="34" charset="-122"/>
                <a:cs typeface="Times New Roman" panose="02020603050405020304"/>
              </a:rPr>
              <a:t>m</a:t>
            </a:r>
            <a:r>
              <a:rPr lang="zh-CN" altLang="en-US" sz="2000" spc="-3" dirty="0">
                <a:latin typeface="微软雅黑" panose="020B0503020204020204" pitchFamily="34" charset="-122"/>
                <a:ea typeface="微软雅黑" panose="020B0503020204020204" pitchFamily="34" charset="-122"/>
                <a:cs typeface="Times New Roman" panose="02020603050405020304"/>
              </a:rPr>
              <a:t>值和</a:t>
            </a:r>
            <a:r>
              <a:rPr lang="en-US" altLang="zh-CN" sz="2000" spc="-3" dirty="0">
                <a:latin typeface="微软雅黑" panose="020B0503020204020204" pitchFamily="34" charset="-122"/>
                <a:ea typeface="微软雅黑" panose="020B0503020204020204" pitchFamily="34" charset="-122"/>
                <a:cs typeface="Times New Roman" panose="02020603050405020304"/>
              </a:rPr>
              <a:t>c</a:t>
            </a:r>
            <a:r>
              <a:rPr lang="zh-CN" altLang="en-US" sz="2000" spc="-3" dirty="0">
                <a:latin typeface="微软雅黑" panose="020B0503020204020204" pitchFamily="34" charset="-122"/>
                <a:ea typeface="微软雅黑" panose="020B0503020204020204" pitchFamily="34" charset="-122"/>
                <a:cs typeface="Times New Roman" panose="02020603050405020304"/>
              </a:rPr>
              <a:t>值就对应</a:t>
            </a:r>
            <a:r>
              <a:rPr lang="en-US" altLang="zh-CN" sz="2000" spc="-3" dirty="0">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空间中直线。</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a:p>
            <a:pPr marL="586740" marR="10160" indent="-285750" algn="just">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过</a:t>
            </a:r>
            <a:r>
              <a:rPr lang="en-US" altLang="zh-CN" sz="2000" spc="-3" dirty="0">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平面一个点</a:t>
            </a:r>
            <a:r>
              <a:rPr lang="en-US" altLang="zh-CN" sz="2000" spc="-3" dirty="0">
                <a:latin typeface="微软雅黑" panose="020B0503020204020204" pitchFamily="34" charset="-122"/>
                <a:ea typeface="微软雅黑" panose="020B0503020204020204" pitchFamily="34" charset="-122"/>
                <a:cs typeface="Times New Roman" panose="02020603050405020304"/>
              </a:rPr>
              <a:t>(</a:t>
            </a:r>
            <a:r>
              <a:rPr lang="en-US" altLang="zh-CN" sz="2000" spc="-3" dirty="0" err="1">
                <a:latin typeface="微软雅黑" panose="020B0503020204020204" pitchFamily="34" charset="-122"/>
                <a:ea typeface="微软雅黑" panose="020B0503020204020204" pitchFamily="34" charset="-122"/>
                <a:cs typeface="Times New Roman" panose="02020603050405020304"/>
              </a:rPr>
              <a:t>x,y</a:t>
            </a:r>
            <a:r>
              <a:rPr lang="en-US" altLang="zh-CN" sz="2000" spc="-3" dirty="0">
                <a:latin typeface="微软雅黑" panose="020B0503020204020204" pitchFamily="34" charset="-122"/>
                <a:ea typeface="微软雅黑" panose="020B0503020204020204" pitchFamily="34" charset="-122"/>
                <a:cs typeface="Times New Roman" panose="02020603050405020304"/>
              </a:rPr>
              <a:t>)</a:t>
            </a:r>
            <a:r>
              <a:rPr lang="zh-CN" altLang="en-US" sz="2000" spc="-3" dirty="0">
                <a:latin typeface="微软雅黑" panose="020B0503020204020204" pitchFamily="34" charset="-122"/>
                <a:ea typeface="微软雅黑" panose="020B0503020204020204" pitchFamily="34" charset="-122"/>
                <a:cs typeface="Times New Roman" panose="02020603050405020304"/>
              </a:rPr>
              <a:t>的所有直线，构成参数</a:t>
            </a:r>
            <a:r>
              <a:rPr lang="en-US" altLang="zh-CN" sz="2000" spc="-3" dirty="0">
                <a:latin typeface="微软雅黑" panose="020B0503020204020204" pitchFamily="34" charset="-122"/>
                <a:ea typeface="微软雅黑" panose="020B0503020204020204" pitchFamily="34" charset="-122"/>
                <a:cs typeface="Times New Roman" panose="02020603050405020304"/>
              </a:rPr>
              <a:t>m-c</a:t>
            </a:r>
            <a:r>
              <a:rPr lang="zh-CN" altLang="en-US" sz="2000" spc="-3" dirty="0">
                <a:latin typeface="微软雅黑" panose="020B0503020204020204" pitchFamily="34" charset="-122"/>
                <a:ea typeface="微软雅黑" panose="020B0503020204020204" pitchFamily="34" charset="-122"/>
                <a:cs typeface="Times New Roman" panose="02020603050405020304"/>
              </a:rPr>
              <a:t>平面上的一条直线。</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a:p>
            <a:pPr marL="586740" marR="10160" indent="-285750" algn="just">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同理，对图片中的直线来说，将</a:t>
            </a:r>
            <a:r>
              <a:rPr lang="en-US" altLang="zh-CN" sz="2000" spc="-3" dirty="0">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空间的直线上的每个点都变换到</a:t>
            </a:r>
            <a:r>
              <a:rPr lang="en-US" altLang="zh-CN" sz="2000" spc="-3" dirty="0">
                <a:latin typeface="微软雅黑" panose="020B0503020204020204" pitchFamily="34" charset="-122"/>
                <a:ea typeface="微软雅黑" panose="020B0503020204020204" pitchFamily="34" charset="-122"/>
                <a:cs typeface="Times New Roman" panose="02020603050405020304"/>
              </a:rPr>
              <a:t>m-c</a:t>
            </a:r>
            <a:r>
              <a:rPr lang="zh-CN" altLang="en-US" sz="2000" spc="-3" dirty="0">
                <a:latin typeface="微软雅黑" panose="020B0503020204020204" pitchFamily="34" charset="-122"/>
                <a:ea typeface="微软雅黑" panose="020B0503020204020204" pitchFamily="34" charset="-122"/>
                <a:cs typeface="Times New Roman" panose="02020603050405020304"/>
              </a:rPr>
              <a:t>空间，找出在参数</a:t>
            </a:r>
            <a:r>
              <a:rPr lang="en-US" altLang="zh-CN" sz="2000" spc="-3" dirty="0">
                <a:latin typeface="微软雅黑" panose="020B0503020204020204" pitchFamily="34" charset="-122"/>
                <a:ea typeface="微软雅黑" panose="020B0503020204020204" pitchFamily="34" charset="-122"/>
                <a:cs typeface="Times New Roman" panose="02020603050405020304"/>
              </a:rPr>
              <a:t>m-c</a:t>
            </a:r>
            <a:r>
              <a:rPr lang="zh-CN" altLang="en-US" sz="2000" spc="-3" dirty="0">
                <a:latin typeface="微软雅黑" panose="020B0503020204020204" pitchFamily="34" charset="-122"/>
                <a:ea typeface="微软雅黑" panose="020B0503020204020204" pitchFamily="34" charset="-122"/>
                <a:cs typeface="Times New Roman" panose="02020603050405020304"/>
              </a:rPr>
              <a:t>平面上相交直线最多的点，对应的</a:t>
            </a:r>
            <a:r>
              <a:rPr lang="en-US" altLang="zh-CN" sz="2000" spc="-3" dirty="0" err="1">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平面上的直线就是我们的解。</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霍夫变换</a:t>
            </a:r>
          </a:p>
        </p:txBody>
      </p:sp>
      <p:sp>
        <p:nvSpPr>
          <p:cNvPr id="4" name="Rectangle 3"/>
          <p:cNvSpPr txBox="1">
            <a:spLocks noChangeArrowheads="1"/>
          </p:cNvSpPr>
          <p:nvPr/>
        </p:nvSpPr>
        <p:spPr>
          <a:xfrm>
            <a:off x="194121" y="1417264"/>
            <a:ext cx="7273476" cy="4954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基本思想</a:t>
            </a:r>
          </a:p>
          <a:p>
            <a:pPr marL="586740" marR="10160" indent="-285750" algn="just">
              <a:lnSpc>
                <a:spcPct val="150000"/>
              </a:lnSpc>
              <a:spcBef>
                <a:spcPts val="485"/>
              </a:spcBef>
              <a:buFont typeface="Wingdings" panose="05000000000000000000" pitchFamily="2" charset="2"/>
              <a:buChar char="p"/>
            </a:pPr>
            <a:r>
              <a:rPr lang="zh-CN" altLang="en-US" sz="2000" spc="-3" dirty="0">
                <a:latin typeface="微软雅黑" panose="020B0503020204020204" pitchFamily="34" charset="-122"/>
                <a:ea typeface="微软雅黑" panose="020B0503020204020204" pitchFamily="34" charset="-122"/>
                <a:cs typeface="Times New Roman" panose="02020603050405020304"/>
              </a:rPr>
              <a:t>在实际应用中是将</a:t>
            </a:r>
            <a:r>
              <a:rPr lang="en-US" altLang="zh-CN" sz="2000" spc="-3" dirty="0" err="1">
                <a:latin typeface="微软雅黑" panose="020B0503020204020204" pitchFamily="34" charset="-122"/>
                <a:ea typeface="微软雅黑" panose="020B0503020204020204" pitchFamily="34" charset="-122"/>
                <a:cs typeface="Times New Roman" panose="02020603050405020304"/>
              </a:rPr>
              <a:t>xy</a:t>
            </a:r>
            <a:r>
              <a:rPr lang="zh-CN" altLang="en-US" sz="2000" spc="-3" dirty="0">
                <a:latin typeface="微软雅黑" panose="020B0503020204020204" pitchFamily="34" charset="-122"/>
                <a:ea typeface="微软雅黑" panose="020B0503020204020204" pitchFamily="34" charset="-122"/>
                <a:cs typeface="Times New Roman" panose="02020603050405020304"/>
              </a:rPr>
              <a:t>空间变换到极坐标系。</a:t>
            </a:r>
            <a:endParaRPr lang="en-US" altLang="zh-CN" sz="2000" spc="-3" dirty="0">
              <a:latin typeface="微软雅黑" panose="020B0503020204020204" pitchFamily="34" charset="-122"/>
              <a:ea typeface="微软雅黑" panose="020B0503020204020204" pitchFamily="34" charset="-122"/>
              <a:cs typeface="Times New Roman" panose="02020603050405020304"/>
            </a:endParaRPr>
          </a:p>
          <a:p>
            <a:pPr marL="586740" marR="10160" indent="-285750" algn="just">
              <a:lnSpc>
                <a:spcPct val="150000"/>
              </a:lnSpc>
              <a:spcBef>
                <a:spcPts val="485"/>
              </a:spcBef>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对于直角坐标系中的一条直线</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，可用</a:t>
            </a:r>
            <a:r>
              <a:rPr lang="en-US" altLang="zh-CN" sz="2000" dirty="0">
                <a:latin typeface="微软雅黑" panose="020B0503020204020204" pitchFamily="34" charset="-122"/>
                <a:ea typeface="微软雅黑" panose="020B0503020204020204" pitchFamily="34" charset="-122"/>
              </a:rPr>
              <a:t>ρ</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来表示该直线，且直线方程为：</a:t>
            </a:r>
          </a:p>
          <a:p>
            <a:pPr lvl="1" algn="just">
              <a:lnSpc>
                <a:spcPct val="15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ρ</a:t>
            </a:r>
            <a:r>
              <a:rPr lang="zh-CN" altLang="en-US" sz="2000" dirty="0">
                <a:latin typeface="微软雅黑" panose="020B0503020204020204" pitchFamily="34" charset="-122"/>
                <a:ea typeface="微软雅黑" panose="020B0503020204020204" pitchFamily="34" charset="-122"/>
              </a:rPr>
              <a:t>为原点到该直线的垂直距离，</a:t>
            </a:r>
            <a:r>
              <a:rPr lang="en-US"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为垂线与</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轴的夹角，这条直线是唯一的。</a:t>
            </a:r>
          </a:p>
          <a:p>
            <a:pPr lvl="1" algn="just">
              <a:lnSpc>
                <a:spcPct val="150000"/>
              </a:lnSpc>
            </a:pPr>
            <a:r>
              <a:rPr lang="zh-CN" altLang="en-US" sz="2000" dirty="0">
                <a:latin typeface="微软雅黑" panose="020B0503020204020204" pitchFamily="34" charset="-122"/>
                <a:ea typeface="微软雅黑" panose="020B0503020204020204" pitchFamily="34" charset="-122"/>
              </a:rPr>
              <a:t>构造一个参数</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ρ,θ</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的平面，从而有如下结论</a:t>
            </a:r>
            <a:r>
              <a:rPr lang="zh-CN" altLang="en-US" sz="2000" b="1" dirty="0">
                <a:latin typeface="微软雅黑" panose="020B0503020204020204" pitchFamily="34" charset="-122"/>
                <a:ea typeface="微软雅黑" panose="020B0503020204020204" pitchFamily="34" charset="-122"/>
              </a:rPr>
              <a:t>：</a:t>
            </a:r>
          </a:p>
        </p:txBody>
      </p:sp>
      <p:graphicFrame>
        <p:nvGraphicFramePr>
          <p:cNvPr id="5" name="Object 11"/>
          <p:cNvGraphicFramePr>
            <a:graphicFrameLocks noChangeAspect="1"/>
          </p:cNvGraphicFramePr>
          <p:nvPr/>
        </p:nvGraphicFramePr>
        <p:xfrm>
          <a:off x="2388502" y="3429000"/>
          <a:ext cx="2362200" cy="358775"/>
        </p:xfrm>
        <a:graphic>
          <a:graphicData uri="http://schemas.openxmlformats.org/presentationml/2006/ole">
            <mc:AlternateContent xmlns:mc="http://schemas.openxmlformats.org/markup-compatibility/2006">
              <mc:Choice xmlns:v="urn:schemas-microsoft-com:vml" Requires="v">
                <p:oleObj name="Equation" r:id="rId3" imgW="2005965" imgH="304800" progId="Equation.3">
                  <p:embed/>
                </p:oleObj>
              </mc:Choice>
              <mc:Fallback>
                <p:oleObj name="Equation" r:id="rId3" imgW="2005965" imgH="304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502" y="3429000"/>
                        <a:ext cx="2362200" cy="358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文本框 18"/>
          <p:cNvSpPr txBox="1"/>
          <p:nvPr/>
        </p:nvSpPr>
        <p:spPr>
          <a:xfrm>
            <a:off x="854043" y="5505686"/>
            <a:ext cx="6139542" cy="646331"/>
          </a:xfrm>
          <a:prstGeom prst="rect">
            <a:avLst/>
          </a:prstGeom>
          <a:noFill/>
        </p:spPr>
        <p:txBody>
          <a:bodyPr wrap="square">
            <a:spAutoFit/>
          </a:bodyPr>
          <a:lstStyle/>
          <a:p>
            <a:pPr algn="just"/>
            <a:r>
              <a:rPr lang="zh-CN" altLang="en-US" sz="1800" dirty="0">
                <a:latin typeface="微软雅黑" panose="020B0503020204020204" pitchFamily="34" charset="-122"/>
                <a:ea typeface="微软雅黑" panose="020B0503020204020204" pitchFamily="34" charset="-122"/>
              </a:rPr>
              <a:t>直角坐标系中的一条直线对应极坐标系中的一点，这种线到点的变换就是</a:t>
            </a:r>
            <a:r>
              <a:rPr lang="en-US" altLang="zh-CN" sz="1800" b="1" dirty="0">
                <a:solidFill>
                  <a:srgbClr val="C00000"/>
                </a:solidFill>
                <a:latin typeface="微软雅黑" panose="020B0503020204020204" pitchFamily="34" charset="-122"/>
                <a:ea typeface="微软雅黑" panose="020B0503020204020204" pitchFamily="34" charset="-122"/>
              </a:rPr>
              <a:t>Hough</a:t>
            </a:r>
            <a:r>
              <a:rPr lang="zh-CN" altLang="en-US" sz="1800" b="1" dirty="0">
                <a:solidFill>
                  <a:srgbClr val="C00000"/>
                </a:solidFill>
                <a:latin typeface="微软雅黑" panose="020B0503020204020204" pitchFamily="34" charset="-122"/>
                <a:ea typeface="微软雅黑" panose="020B0503020204020204" pitchFamily="34" charset="-122"/>
              </a:rPr>
              <a:t>变换</a:t>
            </a:r>
            <a:r>
              <a:rPr lang="zh-CN" altLang="en-US" sz="1800" b="1"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 </a:t>
            </a:r>
          </a:p>
        </p:txBody>
      </p:sp>
      <p:sp>
        <p:nvSpPr>
          <p:cNvPr id="20" name="AutoShape 15"/>
          <p:cNvSpPr>
            <a:spLocks noChangeArrowheads="1"/>
          </p:cNvSpPr>
          <p:nvPr/>
        </p:nvSpPr>
        <p:spPr bwMode="auto">
          <a:xfrm>
            <a:off x="9684657" y="4118429"/>
            <a:ext cx="1447800" cy="381000"/>
          </a:xfrm>
          <a:prstGeom prst="wedgeRectCallout">
            <a:avLst>
              <a:gd name="adj1" fmla="val -70065"/>
              <a:gd name="adj2" fmla="val 172083"/>
            </a:avLst>
          </a:prstGeom>
          <a:solidFill>
            <a:srgbClr val="FFFF00"/>
          </a:solidFill>
          <a:ln w="9525">
            <a:solidFill>
              <a:schemeClr val="tx1"/>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600">
                <a:solidFill>
                  <a:schemeClr val="hlink"/>
                </a:solidFill>
              </a:rPr>
              <a:t>对应一条直线</a:t>
            </a:r>
          </a:p>
        </p:txBody>
      </p:sp>
      <p:grpSp>
        <p:nvGrpSpPr>
          <p:cNvPr id="21" name="Group 17"/>
          <p:cNvGrpSpPr/>
          <p:nvPr/>
        </p:nvGrpSpPr>
        <p:grpSpPr bwMode="auto">
          <a:xfrm>
            <a:off x="7981270" y="3864429"/>
            <a:ext cx="3227387" cy="2287588"/>
            <a:chOff x="1845" y="2682"/>
            <a:chExt cx="2283" cy="1627"/>
          </a:xfrm>
        </p:grpSpPr>
        <p:sp>
          <p:nvSpPr>
            <p:cNvPr id="22" name="Line 5"/>
            <p:cNvSpPr>
              <a:spLocks noChangeShapeType="1"/>
            </p:cNvSpPr>
            <p:nvPr/>
          </p:nvSpPr>
          <p:spPr bwMode="auto">
            <a:xfrm>
              <a:off x="2016" y="4128"/>
              <a:ext cx="1872"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6"/>
            <p:cNvSpPr>
              <a:spLocks noChangeShapeType="1"/>
            </p:cNvSpPr>
            <p:nvPr/>
          </p:nvSpPr>
          <p:spPr bwMode="auto">
            <a:xfrm>
              <a:off x="2016" y="2976"/>
              <a:ext cx="0" cy="1152"/>
            </a:xfrm>
            <a:prstGeom prst="line">
              <a:avLst/>
            </a:prstGeom>
            <a:noFill/>
            <a:ln w="381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8"/>
            <p:cNvSpPr>
              <a:spLocks noChangeArrowheads="1"/>
            </p:cNvSpPr>
            <p:nvPr/>
          </p:nvSpPr>
          <p:spPr bwMode="auto">
            <a:xfrm>
              <a:off x="1845" y="2682"/>
              <a:ext cx="34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b="1">
                  <a:solidFill>
                    <a:srgbClr val="A1010C"/>
                  </a:solidFill>
                  <a:latin typeface="宋体" panose="02010600030101010101" pitchFamily="2" charset="-122"/>
                </a:rPr>
                <a:t>θ</a:t>
              </a:r>
              <a:endParaRPr lang="en-US" altLang="zh-CN" sz="2000">
                <a:solidFill>
                  <a:srgbClr val="A1010C"/>
                </a:solidFill>
                <a:latin typeface="宋体" panose="02010600030101010101" pitchFamily="2" charset="-122"/>
              </a:endParaRPr>
            </a:p>
          </p:txBody>
        </p:sp>
        <p:sp>
          <p:nvSpPr>
            <p:cNvPr id="25" name="Text Box 10"/>
            <p:cNvSpPr txBox="1">
              <a:spLocks noChangeArrowheads="1"/>
            </p:cNvSpPr>
            <p:nvPr/>
          </p:nvSpPr>
          <p:spPr bwMode="auto">
            <a:xfrm>
              <a:off x="3888" y="3984"/>
              <a:ext cx="24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solidFill>
                    <a:srgbClr val="A1010C"/>
                  </a:solidFill>
                  <a:latin typeface="宋体" panose="02010600030101010101" pitchFamily="2" charset="-122"/>
                </a:rPr>
                <a:t>ρ</a:t>
              </a:r>
            </a:p>
          </p:txBody>
        </p:sp>
        <p:sp>
          <p:nvSpPr>
            <p:cNvPr id="26" name="Oval 12"/>
            <p:cNvSpPr>
              <a:spLocks noChangeArrowheads="1"/>
            </p:cNvSpPr>
            <p:nvPr/>
          </p:nvSpPr>
          <p:spPr bwMode="auto">
            <a:xfrm>
              <a:off x="2736" y="3504"/>
              <a:ext cx="48" cy="48"/>
            </a:xfrm>
            <a:prstGeom prst="ellipse">
              <a:avLst/>
            </a:prstGeom>
            <a:solidFill>
              <a:schemeClr val="accent1"/>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27" name="Text Box 16"/>
            <p:cNvSpPr txBox="1">
              <a:spLocks noChangeArrowheads="1"/>
            </p:cNvSpPr>
            <p:nvPr/>
          </p:nvSpPr>
          <p:spPr bwMode="auto">
            <a:xfrm>
              <a:off x="2784" y="3456"/>
              <a:ext cx="52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zh-CN" sz="1200"/>
                <a:t>(ρ,θ)</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霍夫变换</a:t>
            </a:r>
          </a:p>
        </p:txBody>
      </p:sp>
      <p:pic>
        <p:nvPicPr>
          <p:cNvPr id="15" name="Picture 1028"/>
          <p:cNvPicPr>
            <a:picLocks noChangeAspect="1" noChangeArrowheads="1"/>
          </p:cNvPicPr>
          <p:nvPr/>
        </p:nvPicPr>
        <p:blipFill>
          <a:blip r:embed="rId3">
            <a:extLst>
              <a:ext uri="{28A0092B-C50C-407E-A947-70E740481C1C}">
                <a14:useLocalDpi xmlns:a14="http://schemas.microsoft.com/office/drawing/2010/main" val="0"/>
              </a:ext>
            </a:extLst>
          </a:blip>
          <a:srcRect l="45076"/>
          <a:stretch>
            <a:fillRect/>
          </a:stretch>
        </p:blipFill>
        <p:spPr bwMode="auto">
          <a:xfrm>
            <a:off x="7023100" y="1905000"/>
            <a:ext cx="3524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027"/>
          <p:cNvSpPr txBox="1">
            <a:spLocks noChangeArrowheads="1"/>
          </p:cNvSpPr>
          <p:nvPr/>
        </p:nvSpPr>
        <p:spPr>
          <a:xfrm>
            <a:off x="323850" y="1341438"/>
            <a:ext cx="4933950" cy="4760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0033CC"/>
                </a:solidFill>
                <a:latin typeface="微软雅黑" panose="020B0503020204020204" pitchFamily="34" charset="-122"/>
                <a:ea typeface="微软雅黑" panose="020B0503020204020204" pitchFamily="34" charset="-122"/>
              </a:rPr>
              <a:t>算法步骤：</a:t>
            </a:r>
          </a:p>
          <a:p>
            <a:pPr marL="381000" lvl="1" algn="just"/>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ρ</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θ</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的极值范围内对其分别进行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等分，设一个二维数组的下标与</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ρ</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i="1" baseline="-25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θ</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的取值对应；</a:t>
            </a:r>
          </a:p>
          <a:p>
            <a:pPr marL="381000" lvl="1" algn="just"/>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．对图像上的所有边缘点作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Hough</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变换，求每个点在</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θ</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Hough</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变换后的</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ρ</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，判断（</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ρ</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θ</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）与哪个数组元素对应，则让该数组元素值加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a:p>
            <a:pPr marL="381000" lvl="1" algn="just"/>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．比较数组元素值的大小，最大值所对应的（</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ρ</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θ</a:t>
            </a:r>
            <a:r>
              <a:rPr lang="en-US" altLang="zh-CN" sz="2000" i="1" baseline="-25000" dirty="0" err="1">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）就是这些共线点对应的直线方程的参数。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224961" rIns="0" bIns="0" rtlCol="0" anchor="ctr">
            <a:spAutoFit/>
          </a:bodyPr>
          <a:lstStyle/>
          <a:p>
            <a:pPr marL="53975">
              <a:lnSpc>
                <a:spcPct val="100000"/>
              </a:lnSpc>
            </a:pPr>
            <a:r>
              <a:rPr spc="-10" dirty="0">
                <a:latin typeface="新宋体" panose="02010609030101010101" charset="-122"/>
                <a:cs typeface="新宋体" panose="02010609030101010101" charset="-122"/>
              </a:rPr>
              <a:t>通</a:t>
            </a:r>
            <a:r>
              <a:rPr spc="-6" dirty="0">
                <a:latin typeface="新宋体" panose="02010609030101010101" charset="-122"/>
                <a:cs typeface="新宋体" panose="02010609030101010101" charset="-122"/>
              </a:rPr>
              <a:t>过</a:t>
            </a:r>
            <a:r>
              <a:rPr spc="-6" dirty="0">
                <a:latin typeface="Times New Roman" panose="02020603050405020304"/>
                <a:cs typeface="Times New Roman" panose="02020603050405020304"/>
              </a:rPr>
              <a:t>Houg</a:t>
            </a:r>
            <a:r>
              <a:rPr spc="-10" dirty="0">
                <a:latin typeface="Times New Roman" panose="02020603050405020304"/>
                <a:cs typeface="Times New Roman" panose="02020603050405020304"/>
              </a:rPr>
              <a:t>h</a:t>
            </a:r>
            <a:r>
              <a:rPr spc="-10" dirty="0">
                <a:latin typeface="新宋体" panose="02010609030101010101" charset="-122"/>
                <a:cs typeface="新宋体" panose="02010609030101010101" charset="-122"/>
              </a:rPr>
              <a:t>变换进行整体处理</a:t>
            </a:r>
          </a:p>
        </p:txBody>
      </p:sp>
      <p:sp>
        <p:nvSpPr>
          <p:cNvPr id="7" name="文本框 6"/>
          <p:cNvSpPr txBox="1"/>
          <p:nvPr/>
        </p:nvSpPr>
        <p:spPr>
          <a:xfrm>
            <a:off x="819978" y="1364970"/>
            <a:ext cx="10470874" cy="830997"/>
          </a:xfrm>
          <a:prstGeom prst="rect">
            <a:avLst/>
          </a:prstGeom>
          <a:noFill/>
        </p:spPr>
        <p:txBody>
          <a:bodyPr wrap="square">
            <a:spAutoFit/>
          </a:bodyPr>
          <a:lstStyle/>
          <a:p>
            <a:r>
              <a:rPr lang="zh-CN" altLang="en-US" sz="2400" b="0" i="0" dirty="0">
                <a:effectLst/>
                <a:latin typeface="微软雅黑" panose="020B0503020204020204" pitchFamily="34" charset="-122"/>
                <a:ea typeface="微软雅黑" panose="020B0503020204020204" pitchFamily="34" charset="-122"/>
              </a:rPr>
              <a:t>图像处理工具箱提供了 </a:t>
            </a:r>
            <a:r>
              <a:rPr lang="en-US" altLang="zh-CN" sz="2400" b="0" i="0" dirty="0">
                <a:effectLst/>
                <a:latin typeface="微软雅黑" panose="020B0503020204020204" pitchFamily="34" charset="-122"/>
                <a:ea typeface="微软雅黑" panose="020B0503020204020204" pitchFamily="34" charset="-122"/>
              </a:rPr>
              <a:t>3 </a:t>
            </a:r>
            <a:r>
              <a:rPr lang="zh-CN" altLang="en-US" sz="2400" b="0" i="0" dirty="0">
                <a:effectLst/>
                <a:latin typeface="微软雅黑" panose="020B0503020204020204" pitchFamily="34" charset="-122"/>
                <a:ea typeface="微软雅黑" panose="020B0503020204020204" pitchFamily="34" charset="-122"/>
              </a:rPr>
              <a:t>个与霍夫变换有关的函数。</a:t>
            </a:r>
            <a:br>
              <a:rPr lang="zh-CN" altLang="en-US" sz="2400" dirty="0">
                <a:latin typeface="微软雅黑" panose="020B0503020204020204" pitchFamily="34" charset="-122"/>
                <a:ea typeface="微软雅黑" panose="020B0503020204020204" pitchFamily="34" charset="-122"/>
              </a:rPr>
            </a:br>
            <a:endParaRPr lang="en-US" altLang="zh-CN"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01148" y="1932525"/>
            <a:ext cx="9608456" cy="4444550"/>
          </a:xfrm>
          <a:prstGeom prst="rect">
            <a:avLst/>
          </a:prstGeom>
          <a:noFill/>
        </p:spPr>
        <p:txBody>
          <a:bodyPr wrap="square">
            <a:spAutoFit/>
          </a:bodyPr>
          <a:lstStyle/>
          <a:p>
            <a:pPr algn="l">
              <a:lnSpc>
                <a:spcPct val="200000"/>
              </a:lnSpc>
            </a:pP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1" i="0" dirty="0">
                <a:solidFill>
                  <a:srgbClr val="C00000"/>
                </a:solidFill>
                <a:effectLst/>
                <a:latin typeface="微软雅黑" panose="020B0503020204020204" pitchFamily="34" charset="-122"/>
                <a:ea typeface="微软雅黑" panose="020B0503020204020204" pitchFamily="34" charset="-122"/>
              </a:rPr>
              <a:t>[H,T,R] = </a:t>
            </a:r>
            <a:r>
              <a:rPr lang="en-US" altLang="zh-CN" b="1" i="0" dirty="0" err="1">
                <a:solidFill>
                  <a:srgbClr val="C00000"/>
                </a:solidFill>
                <a:effectLst/>
                <a:latin typeface="微软雅黑" panose="020B0503020204020204" pitchFamily="34" charset="-122"/>
                <a:ea typeface="微软雅黑" panose="020B0503020204020204" pitchFamily="34" charset="-122"/>
              </a:rPr>
              <a:t>hough</a:t>
            </a:r>
            <a:r>
              <a:rPr lang="en-US" altLang="zh-CN" b="1" i="0" dirty="0">
                <a:solidFill>
                  <a:srgbClr val="C00000"/>
                </a:solidFill>
                <a:effectLst/>
                <a:latin typeface="微软雅黑" panose="020B0503020204020204" pitchFamily="34" charset="-122"/>
                <a:ea typeface="微软雅黑" panose="020B0503020204020204" pitchFamily="34" charset="-122"/>
              </a:rPr>
              <a:t>(BW,‘Theta’,20:0.1:75)</a:t>
            </a:r>
            <a:r>
              <a:rPr lang="en-US" altLang="zh-CN" b="0" i="0" dirty="0">
                <a:solidFill>
                  <a:srgbClr val="000000"/>
                </a:solidFill>
                <a:effectLst/>
                <a:latin typeface="微软雅黑" panose="020B0503020204020204" pitchFamily="34" charset="-122"/>
                <a:ea typeface="微软雅黑" panose="020B0503020204020204" pitchFamily="34" charset="-122"/>
              </a:rPr>
              <a:t>; </a:t>
            </a:r>
          </a:p>
          <a:p>
            <a:pPr algn="l">
              <a:lnSpc>
                <a:spcPct val="200000"/>
              </a:lnSpc>
            </a:pP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sz="1800" b="0" i="0" dirty="0">
                <a:effectLst/>
                <a:latin typeface="微软雅黑" panose="020B0503020204020204" pitchFamily="34" charset="-122"/>
                <a:ea typeface="微软雅黑" panose="020B0503020204020204" pitchFamily="34" charset="-122"/>
              </a:rPr>
              <a:t>实现霍夫变换的概念。</a:t>
            </a:r>
            <a:r>
              <a:rPr lang="zh-CN" altLang="en-US" b="0" i="0" dirty="0">
                <a:solidFill>
                  <a:srgbClr val="000000"/>
                </a:solidFill>
                <a:effectLst/>
                <a:latin typeface="微软雅黑" panose="020B0503020204020204" pitchFamily="34" charset="-122"/>
                <a:ea typeface="微软雅黑" panose="020B0503020204020204" pitchFamily="34" charset="-122"/>
              </a:rPr>
              <a:t>输入二值图像</a:t>
            </a:r>
            <a:r>
              <a:rPr lang="en-US" altLang="zh-CN" b="0" i="0" dirty="0">
                <a:solidFill>
                  <a:srgbClr val="000000"/>
                </a:solidFill>
                <a:effectLst/>
                <a:latin typeface="微软雅黑" panose="020B0503020204020204" pitchFamily="34" charset="-122"/>
                <a:ea typeface="微软雅黑" panose="020B0503020204020204" pitchFamily="34" charset="-122"/>
              </a:rPr>
              <a:t>BW</a:t>
            </a:r>
            <a:r>
              <a:rPr lang="zh-CN" altLang="en-US" b="0" i="0" dirty="0">
                <a:solidFill>
                  <a:srgbClr val="000000"/>
                </a:solidFill>
                <a:effectLst/>
                <a:latin typeface="微软雅黑" panose="020B0503020204020204" pitchFamily="34" charset="-122"/>
                <a:ea typeface="微软雅黑" panose="020B0503020204020204" pitchFamily="34" charset="-122"/>
              </a:rPr>
              <a:t>，角度范围与步进（最大，</a:t>
            </a:r>
            <a:r>
              <a:rPr lang="en-US" altLang="zh-CN" b="0" i="0" dirty="0">
                <a:solidFill>
                  <a:srgbClr val="000000"/>
                </a:solidFill>
                <a:effectLst/>
                <a:latin typeface="微软雅黑" panose="020B0503020204020204" pitchFamily="34" charset="-122"/>
                <a:ea typeface="微软雅黑" panose="020B0503020204020204" pitchFamily="34" charset="-122"/>
              </a:rPr>
              <a:t>[-90, 90)</a:t>
            </a:r>
            <a:r>
              <a:rPr lang="zh-CN" altLang="en-US" b="0" i="0" dirty="0">
                <a:solidFill>
                  <a:srgbClr val="000000"/>
                </a:solidFill>
                <a:effectLst/>
                <a:latin typeface="微软雅黑" panose="020B0503020204020204" pitchFamily="34" charset="-122"/>
                <a:ea typeface="微软雅黑" panose="020B0503020204020204" pitchFamily="34" charset="-122"/>
              </a:rPr>
              <a:t>），返回 </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霍夫空间，</a:t>
            </a:r>
            <a:r>
              <a:rPr lang="en-US" altLang="zh-CN" b="0" i="0" dirty="0">
                <a:solidFill>
                  <a:srgbClr val="000000"/>
                </a:solidFill>
                <a:effectLst/>
                <a:latin typeface="微软雅黑" panose="020B0503020204020204" pitchFamily="34" charset="-122"/>
                <a:ea typeface="微软雅黑" panose="020B0503020204020204" pitchFamily="34" charset="-122"/>
              </a:rPr>
              <a:t>T-theta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R-p)</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l">
              <a:lnSpc>
                <a:spcPct val="200000"/>
              </a:lnSpc>
            </a:pP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1" i="0" dirty="0">
                <a:solidFill>
                  <a:srgbClr val="C00000"/>
                </a:solidFill>
                <a:effectLst/>
                <a:latin typeface="微软雅黑" panose="020B0503020204020204" pitchFamily="34" charset="-122"/>
                <a:ea typeface="微软雅黑" panose="020B0503020204020204" pitchFamily="34" charset="-122"/>
              </a:rPr>
              <a:t>PEAKS = </a:t>
            </a:r>
            <a:r>
              <a:rPr lang="en-US" altLang="zh-CN" b="1" i="0" dirty="0" err="1">
                <a:solidFill>
                  <a:srgbClr val="C00000"/>
                </a:solidFill>
                <a:effectLst/>
                <a:latin typeface="微软雅黑" panose="020B0503020204020204" pitchFamily="34" charset="-122"/>
                <a:ea typeface="微软雅黑" panose="020B0503020204020204" pitchFamily="34" charset="-122"/>
              </a:rPr>
              <a:t>houghpeaks</a:t>
            </a:r>
            <a:r>
              <a:rPr lang="en-US" altLang="zh-CN" b="1" i="0" dirty="0">
                <a:solidFill>
                  <a:srgbClr val="C00000"/>
                </a:solidFill>
                <a:effectLst/>
                <a:latin typeface="微软雅黑" panose="020B0503020204020204" pitchFamily="34" charset="-122"/>
                <a:ea typeface="微软雅黑" panose="020B0503020204020204" pitchFamily="34" charset="-122"/>
              </a:rPr>
              <a:t>(H,NUMPEAKS)</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algn="l">
              <a:lnSpc>
                <a:spcPct val="200000"/>
              </a:lnSpc>
            </a:pP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sz="1800" b="0" i="0" dirty="0">
                <a:effectLst/>
                <a:latin typeface="微软雅黑" panose="020B0503020204020204" pitchFamily="34" charset="-122"/>
                <a:ea typeface="微软雅黑" panose="020B0503020204020204" pitchFamily="34" charset="-122"/>
              </a:rPr>
              <a:t>寻找霍夫变换中的峰值（高计数累加器单元）。</a:t>
            </a:r>
            <a:r>
              <a:rPr lang="zh-CN" altLang="en-US" b="0" i="0" dirty="0">
                <a:solidFill>
                  <a:srgbClr val="000000"/>
                </a:solidFill>
                <a:effectLst/>
                <a:latin typeface="微软雅黑" panose="020B0503020204020204" pitchFamily="34" charset="-122"/>
                <a:ea typeface="微软雅黑" panose="020B0503020204020204" pitchFamily="34" charset="-122"/>
              </a:rPr>
              <a:t>输入霍夫空间和极值数量，返回极值的坐标）</a:t>
            </a:r>
          </a:p>
          <a:p>
            <a:pPr algn="l">
              <a:lnSpc>
                <a:spcPct val="200000"/>
              </a:lnSpc>
            </a:pP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1" i="0" dirty="0">
                <a:solidFill>
                  <a:srgbClr val="C00000"/>
                </a:solidFill>
                <a:effectLst/>
                <a:latin typeface="微软雅黑" panose="020B0503020204020204" pitchFamily="34" charset="-122"/>
                <a:ea typeface="微软雅黑" panose="020B0503020204020204" pitchFamily="34" charset="-122"/>
              </a:rPr>
              <a:t>LINES=</a:t>
            </a:r>
            <a:r>
              <a:rPr lang="en-US" altLang="zh-CN" b="1" i="0" dirty="0" err="1">
                <a:solidFill>
                  <a:srgbClr val="C00000"/>
                </a:solidFill>
                <a:effectLst/>
                <a:latin typeface="微软雅黑" panose="020B0503020204020204" pitchFamily="34" charset="-122"/>
                <a:ea typeface="微软雅黑" panose="020B0503020204020204" pitchFamily="34" charset="-122"/>
              </a:rPr>
              <a:t>houghlines</a:t>
            </a:r>
            <a:r>
              <a:rPr lang="en-US" altLang="zh-CN" b="1" i="0" dirty="0">
                <a:solidFill>
                  <a:srgbClr val="C00000"/>
                </a:solidFill>
                <a:effectLst/>
                <a:latin typeface="微软雅黑" panose="020B0503020204020204" pitchFamily="34" charset="-122"/>
                <a:ea typeface="微软雅黑" panose="020B0503020204020204" pitchFamily="34" charset="-122"/>
              </a:rPr>
              <a:t>(</a:t>
            </a:r>
            <a:r>
              <a:rPr lang="en-US" altLang="zh-CN" b="1" i="0" dirty="0" err="1">
                <a:solidFill>
                  <a:srgbClr val="C00000"/>
                </a:solidFill>
                <a:effectLst/>
                <a:latin typeface="微软雅黑" panose="020B0503020204020204" pitchFamily="34" charset="-122"/>
                <a:ea typeface="微软雅黑" panose="020B0503020204020204" pitchFamily="34" charset="-122"/>
              </a:rPr>
              <a:t>BW,T,R,Peaks</a:t>
            </a:r>
            <a:r>
              <a:rPr lang="en-US" altLang="zh-CN" b="1" i="0" dirty="0">
                <a:solidFill>
                  <a:srgbClr val="C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a:t>
            </a:r>
          </a:p>
          <a:p>
            <a:pPr algn="l">
              <a:lnSpc>
                <a:spcPct val="200000"/>
              </a:lnSpc>
            </a:pP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sz="1800" b="0" i="0" dirty="0">
                <a:effectLst/>
                <a:latin typeface="微软雅黑" panose="020B0503020204020204" pitchFamily="34" charset="-122"/>
                <a:ea typeface="微软雅黑" panose="020B0503020204020204" pitchFamily="34" charset="-122"/>
              </a:rPr>
              <a:t>基于前两个函数的结果，提取原始图像中的线段。</a:t>
            </a:r>
            <a:r>
              <a:rPr lang="zh-CN" altLang="en-US" b="0" i="0" dirty="0">
                <a:solidFill>
                  <a:srgbClr val="000000"/>
                </a:solidFill>
                <a:effectLst/>
                <a:latin typeface="微软雅黑" panose="020B0503020204020204" pitchFamily="34" charset="-122"/>
                <a:ea typeface="微软雅黑" panose="020B0503020204020204" pitchFamily="34" charset="-122"/>
              </a:rPr>
              <a:t>返回</a:t>
            </a:r>
            <a:r>
              <a:rPr lang="en-US" altLang="zh-CN" b="0" i="0" dirty="0">
                <a:solidFill>
                  <a:srgbClr val="000000"/>
                </a:solidFill>
                <a:effectLst/>
                <a:latin typeface="微软雅黑" panose="020B0503020204020204" pitchFamily="34" charset="-122"/>
                <a:ea typeface="微软雅黑" panose="020B0503020204020204" pitchFamily="34" charset="-122"/>
              </a:rPr>
              <a:t>lines</a:t>
            </a:r>
            <a:r>
              <a:rPr lang="zh-CN" altLang="en-US" b="0" i="0" dirty="0">
                <a:solidFill>
                  <a:srgbClr val="000000"/>
                </a:solidFill>
                <a:effectLst/>
                <a:latin typeface="微软雅黑" panose="020B0503020204020204" pitchFamily="34" charset="-122"/>
                <a:ea typeface="微软雅黑" panose="020B0503020204020204" pitchFamily="34" charset="-122"/>
              </a:rPr>
              <a:t>是一个包含图像中线段首末点、</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theta</a:t>
            </a:r>
            <a:r>
              <a:rPr lang="zh-CN" altLang="en-US" b="0" i="0" dirty="0">
                <a:solidFill>
                  <a:srgbClr val="000000"/>
                </a:solidFill>
                <a:effectLst/>
                <a:latin typeface="微软雅黑" panose="020B0503020204020204" pitchFamily="34" charset="-122"/>
                <a:ea typeface="微软雅黑" panose="020B0503020204020204" pitchFamily="34" charset="-122"/>
              </a:rPr>
              <a:t>的结构体）</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4294967295"/>
          </p:nvPr>
        </p:nvSpPr>
        <p:spPr>
          <a:xfrm>
            <a:off x="827087" y="1455737"/>
            <a:ext cx="10059987" cy="3946525"/>
          </a:xfrm>
        </p:spPr>
        <p:txBody>
          <a:bodyPr>
            <a:normAutofit/>
          </a:bodyPr>
          <a:lstStyle/>
          <a:p>
            <a:r>
              <a:rPr lang="zh-CN" altLang="en-US" b="1" dirty="0"/>
              <a:t>图像分割的概念</a:t>
            </a:r>
            <a:endParaRPr lang="en-US" altLang="zh-CN" b="1" dirty="0"/>
          </a:p>
          <a:p>
            <a:r>
              <a:rPr lang="zh-CN" altLang="en-US" b="1" dirty="0"/>
              <a:t>点、线、边缘检测</a:t>
            </a:r>
            <a:endParaRPr lang="en-US" altLang="zh-CN" b="1" dirty="0"/>
          </a:p>
          <a:p>
            <a:r>
              <a:rPr lang="zh-CN" altLang="en-US" b="1" dirty="0"/>
              <a:t>霍夫变换</a:t>
            </a:r>
            <a:endParaRPr lang="en-US" altLang="zh-CN" b="1" dirty="0"/>
          </a:p>
          <a:p>
            <a:r>
              <a:rPr lang="zh-CN" altLang="en-US" b="1" dirty="0">
                <a:solidFill>
                  <a:srgbClr val="C00000"/>
                </a:solidFill>
              </a:rPr>
              <a:t>阈值处理</a:t>
            </a:r>
            <a:endParaRPr lang="en-US" altLang="zh-CN" b="1" dirty="0">
              <a:solidFill>
                <a:srgbClr val="C00000"/>
              </a:solidFill>
            </a:endParaRPr>
          </a:p>
          <a:p>
            <a:r>
              <a:rPr lang="zh-CN" altLang="en-US" b="1" dirty="0"/>
              <a:t>基于区域的分割</a:t>
            </a:r>
            <a:endParaRPr lang="en-US" altLang="zh-CN" b="1" dirty="0"/>
          </a:p>
          <a:p>
            <a:r>
              <a:rPr lang="zh-CN" altLang="en-US" b="1" dirty="0"/>
              <a:t>使用分水岭变换的分割</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图像阈值处理</a:t>
            </a:r>
          </a:p>
        </p:txBody>
      </p:sp>
      <p:sp>
        <p:nvSpPr>
          <p:cNvPr id="4" name="Rectangle 3"/>
          <p:cNvSpPr txBox="1">
            <a:spLocks noChangeArrowheads="1"/>
          </p:cNvSpPr>
          <p:nvPr/>
        </p:nvSpPr>
        <p:spPr>
          <a:xfrm>
            <a:off x="783092" y="1869538"/>
            <a:ext cx="10319657" cy="5140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阈值分割法的基本思想</a:t>
            </a:r>
          </a:p>
          <a:p>
            <a:pPr lvl="1" algn="just">
              <a:lnSpc>
                <a:spcPct val="150000"/>
              </a:lnSpc>
              <a:buFont typeface="Wingdings" panose="05000000000000000000" pitchFamily="2" charset="2"/>
              <a:buChar char="p"/>
            </a:pPr>
            <a:r>
              <a:rPr lang="zh-CN" altLang="en-US" sz="2100" dirty="0">
                <a:latin typeface="微软雅黑" panose="020B0503020204020204" pitchFamily="34" charset="-122"/>
                <a:ea typeface="微软雅黑" panose="020B0503020204020204" pitchFamily="34" charset="-122"/>
              </a:rPr>
              <a:t>确定一个合适的阈值</a:t>
            </a:r>
            <a:r>
              <a:rPr lang="en-US" altLang="zh-CN" sz="2100" dirty="0">
                <a:latin typeface="微软雅黑" panose="020B0503020204020204" pitchFamily="34" charset="-122"/>
                <a:ea typeface="微软雅黑" panose="020B0503020204020204" pitchFamily="34" charset="-122"/>
              </a:rPr>
              <a:t>T（</a:t>
            </a:r>
            <a:r>
              <a:rPr lang="zh-CN" altLang="en-US" sz="2100" dirty="0">
                <a:latin typeface="微软雅黑" panose="020B0503020204020204" pitchFamily="34" charset="-122"/>
                <a:ea typeface="微软雅黑" panose="020B0503020204020204" pitchFamily="34" charset="-122"/>
              </a:rPr>
              <a:t>阈值的好坏是此方法成败的关键）。</a:t>
            </a:r>
            <a:endParaRPr lang="en-US" altLang="zh-CN" sz="2100" dirty="0">
              <a:latin typeface="微软雅黑" panose="020B0503020204020204" pitchFamily="34" charset="-122"/>
              <a:ea typeface="微软雅黑" panose="020B0503020204020204" pitchFamily="34" charset="-122"/>
            </a:endParaRPr>
          </a:p>
          <a:p>
            <a:pPr lvl="1" algn="just">
              <a:lnSpc>
                <a:spcPct val="150000"/>
              </a:lnSpc>
              <a:buFont typeface="Wingdings" panose="05000000000000000000" pitchFamily="2" charset="2"/>
              <a:buChar char="p"/>
            </a:pPr>
            <a:r>
              <a:rPr lang="zh-CN" altLang="en-US" sz="2100" dirty="0">
                <a:latin typeface="微软雅黑" panose="020B0503020204020204" pitchFamily="34" charset="-122"/>
                <a:ea typeface="微软雅黑" panose="020B0503020204020204" pitchFamily="34" charset="-122"/>
              </a:rPr>
              <a:t>将</a:t>
            </a:r>
            <a:r>
              <a:rPr lang="zh-CN" altLang="en-US" sz="2100" dirty="0">
                <a:solidFill>
                  <a:srgbClr val="C00000"/>
                </a:solidFill>
                <a:latin typeface="微软雅黑" panose="020B0503020204020204" pitchFamily="34" charset="-122"/>
                <a:ea typeface="微软雅黑" panose="020B0503020204020204" pitchFamily="34" charset="-122"/>
              </a:rPr>
              <a:t>大于等于阈值</a:t>
            </a:r>
            <a:r>
              <a:rPr lang="zh-CN" altLang="en-US" sz="2100" dirty="0">
                <a:latin typeface="微软雅黑" panose="020B0503020204020204" pitchFamily="34" charset="-122"/>
                <a:ea typeface="微软雅黑" panose="020B0503020204020204" pitchFamily="34" charset="-122"/>
              </a:rPr>
              <a:t>的像素作为物体或背景，生成一个二值图像。</a:t>
            </a:r>
            <a:endParaRPr lang="en-US" altLang="zh-CN" sz="2100" dirty="0">
              <a:latin typeface="微软雅黑" panose="020B0503020204020204" pitchFamily="34" charset="-122"/>
              <a:ea typeface="微软雅黑" panose="020B0503020204020204" pitchFamily="34" charset="-122"/>
            </a:endParaRPr>
          </a:p>
          <a:p>
            <a:pPr lvl="1" algn="just">
              <a:lnSpc>
                <a:spcPct val="150000"/>
              </a:lnSpc>
              <a:buFont typeface="Wingdings" panose="05000000000000000000" pitchFamily="2" charset="2"/>
              <a:buChar char="p"/>
            </a:pPr>
            <a:r>
              <a:rPr lang="zh-CN" altLang="en-US" sz="2100" dirty="0">
                <a:latin typeface="微软雅黑" panose="020B0503020204020204" pitchFamily="34" charset="-122"/>
                <a:ea typeface="微软雅黑" panose="020B0503020204020204" pitchFamily="34" charset="-122"/>
              </a:rPr>
              <a:t>适用于物体与背景有较强对比的情况，重要的是背景或物体的灰度比较单一。可通过先求背景，然后求反得到物体）</a:t>
            </a:r>
          </a:p>
          <a:p>
            <a:pPr lvl="1" algn="just">
              <a:lnSpc>
                <a:spcPct val="150000"/>
              </a:lnSpc>
              <a:buFont typeface="Wingdings" panose="05000000000000000000" pitchFamily="2" charset="2"/>
              <a:buChar char="p"/>
            </a:pPr>
            <a:r>
              <a:rPr lang="zh-CN" altLang="en-US" sz="2100" dirty="0">
                <a:latin typeface="微软雅黑" panose="020B0503020204020204" pitchFamily="34" charset="-122"/>
                <a:ea typeface="微软雅黑" panose="020B0503020204020204" pitchFamily="34" charset="-122"/>
              </a:rPr>
              <a:t>这种方法总可以得到封闭且连通区域的边界。</a:t>
            </a:r>
          </a:p>
          <a:p>
            <a:pPr lvl="1" algn="just">
              <a:lnSpc>
                <a:spcPct val="150000"/>
              </a:lnSpc>
              <a:buFont typeface="Wingdings" panose="05000000000000000000" pitchFamily="2" charset="2"/>
              <a:buChar char="l"/>
            </a:pPr>
            <a:endParaRPr lang="zh-CN" altLang="en-US" sz="2100" dirty="0">
              <a:solidFill>
                <a:srgbClr val="A1010C"/>
              </a:solidFill>
              <a:latin typeface="微软雅黑" panose="020B0503020204020204" pitchFamily="34" charset="-122"/>
              <a:ea typeface="微软雅黑" panose="020B0503020204020204" pitchFamily="34" charset="-122"/>
            </a:endParaRPr>
          </a:p>
        </p:txBody>
      </p:sp>
      <p:sp>
        <p:nvSpPr>
          <p:cNvPr id="15" name="Rectangle 4"/>
          <p:cNvSpPr>
            <a:spLocks noChangeArrowheads="1"/>
          </p:cNvSpPr>
          <p:nvPr/>
        </p:nvSpPr>
        <p:spPr bwMode="auto">
          <a:xfrm>
            <a:off x="4290226" y="5057427"/>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zh-CN" altLang="en-US" sz="2400">
                <a:solidFill>
                  <a:srgbClr val="C00000"/>
                </a:solidFill>
                <a:ea typeface="方正大黑简体" pitchFamily="65" charset="-122"/>
              </a:rPr>
              <a:t>灰度值</a:t>
            </a:r>
            <a:endParaRPr lang="zh-CN" altLang="en-US" sz="2400">
              <a:solidFill>
                <a:srgbClr val="C00000"/>
              </a:solidFill>
            </a:endParaRPr>
          </a:p>
        </p:txBody>
      </p:sp>
      <p:sp>
        <p:nvSpPr>
          <p:cNvPr id="16" name="Rectangle 5"/>
          <p:cNvSpPr>
            <a:spLocks noChangeArrowheads="1"/>
          </p:cNvSpPr>
          <p:nvPr/>
        </p:nvSpPr>
        <p:spPr bwMode="auto">
          <a:xfrm>
            <a:off x="2964525" y="5569792"/>
            <a:ext cx="1130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dirty="0">
                <a:solidFill>
                  <a:srgbClr val="C00000"/>
                </a:solidFill>
                <a:latin typeface="方正大黑简体" pitchFamily="65" charset="-122"/>
                <a:ea typeface="方正大黑简体" pitchFamily="65" charset="-122"/>
              </a:rPr>
              <a:t>f(x</a:t>
            </a:r>
            <a:r>
              <a:rPr lang="en-US" altLang="zh-CN" sz="2400" baseline="-25000" dirty="0">
                <a:solidFill>
                  <a:srgbClr val="C00000"/>
                </a:solidFill>
                <a:latin typeface="方正大黑简体" pitchFamily="65" charset="-122"/>
                <a:ea typeface="方正大黑简体" pitchFamily="65" charset="-122"/>
              </a:rPr>
              <a:t>0</a:t>
            </a:r>
            <a:r>
              <a:rPr lang="en-US" altLang="zh-CN" sz="2400" dirty="0">
                <a:solidFill>
                  <a:srgbClr val="C00000"/>
                </a:solidFill>
                <a:latin typeface="方正大黑简体" pitchFamily="65" charset="-122"/>
                <a:ea typeface="方正大黑简体" pitchFamily="65" charset="-122"/>
              </a:rPr>
              <a:t>,y</a:t>
            </a:r>
            <a:r>
              <a:rPr lang="en-US" altLang="zh-CN" sz="2400" baseline="-25000" dirty="0">
                <a:solidFill>
                  <a:srgbClr val="C00000"/>
                </a:solidFill>
                <a:latin typeface="方正大黑简体" pitchFamily="65" charset="-122"/>
                <a:ea typeface="方正大黑简体" pitchFamily="65" charset="-122"/>
              </a:rPr>
              <a:t>0</a:t>
            </a:r>
            <a:r>
              <a:rPr lang="en-US" altLang="zh-CN" sz="2400" dirty="0">
                <a:solidFill>
                  <a:srgbClr val="C00000"/>
                </a:solidFill>
                <a:latin typeface="方正大黑简体" pitchFamily="65" charset="-122"/>
                <a:ea typeface="方正大黑简体" pitchFamily="65" charset="-122"/>
              </a:rPr>
              <a:t>)</a:t>
            </a:r>
            <a:endParaRPr lang="en-US" altLang="zh-CN" sz="2400" dirty="0">
              <a:solidFill>
                <a:srgbClr val="C00000"/>
              </a:solidFill>
            </a:endParaRPr>
          </a:p>
        </p:txBody>
      </p:sp>
      <p:sp>
        <p:nvSpPr>
          <p:cNvPr id="17" name="Rectangle 6"/>
          <p:cNvSpPr>
            <a:spLocks noChangeArrowheads="1"/>
          </p:cNvSpPr>
          <p:nvPr/>
        </p:nvSpPr>
        <p:spPr bwMode="auto">
          <a:xfrm>
            <a:off x="3553468" y="6121994"/>
            <a:ext cx="360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400">
                <a:solidFill>
                  <a:srgbClr val="C00000"/>
                </a:solidFill>
                <a:latin typeface="方正大黑简体" pitchFamily="65" charset="-122"/>
                <a:ea typeface="方正大黑简体" pitchFamily="65" charset="-122"/>
              </a:rPr>
              <a:t>T</a:t>
            </a:r>
            <a:endParaRPr lang="en-US" altLang="zh-CN" sz="2400">
              <a:solidFill>
                <a:srgbClr val="C00000"/>
              </a:solidFill>
            </a:endParaRPr>
          </a:p>
        </p:txBody>
      </p:sp>
      <p:sp>
        <p:nvSpPr>
          <p:cNvPr id="18" name="Line 7"/>
          <p:cNvSpPr>
            <a:spLocks noChangeShapeType="1"/>
          </p:cNvSpPr>
          <p:nvPr/>
        </p:nvSpPr>
        <p:spPr bwMode="auto">
          <a:xfrm>
            <a:off x="3904463" y="6657627"/>
            <a:ext cx="5334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19" name="Line 8"/>
          <p:cNvSpPr>
            <a:spLocks noChangeShapeType="1"/>
          </p:cNvSpPr>
          <p:nvPr/>
        </p:nvSpPr>
        <p:spPr bwMode="auto">
          <a:xfrm flipV="1">
            <a:off x="4133063" y="5057427"/>
            <a:ext cx="0" cy="16764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0" name="Line 9"/>
          <p:cNvSpPr>
            <a:spLocks noChangeShapeType="1"/>
          </p:cNvSpPr>
          <p:nvPr/>
        </p:nvSpPr>
        <p:spPr bwMode="auto">
          <a:xfrm>
            <a:off x="4133063" y="6505227"/>
            <a:ext cx="1219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1" name="Line 10"/>
          <p:cNvSpPr>
            <a:spLocks noChangeShapeType="1"/>
          </p:cNvSpPr>
          <p:nvPr/>
        </p:nvSpPr>
        <p:spPr bwMode="auto">
          <a:xfrm flipV="1">
            <a:off x="5352263" y="5819427"/>
            <a:ext cx="2286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2" name="Line 11"/>
          <p:cNvSpPr>
            <a:spLocks noChangeShapeType="1"/>
          </p:cNvSpPr>
          <p:nvPr/>
        </p:nvSpPr>
        <p:spPr bwMode="auto">
          <a:xfrm>
            <a:off x="5580863" y="5819427"/>
            <a:ext cx="1981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3" name="Line 12"/>
          <p:cNvSpPr>
            <a:spLocks noChangeShapeType="1"/>
          </p:cNvSpPr>
          <p:nvPr/>
        </p:nvSpPr>
        <p:spPr bwMode="auto">
          <a:xfrm>
            <a:off x="7562063" y="5819427"/>
            <a:ext cx="1524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4" name="Line 13"/>
          <p:cNvSpPr>
            <a:spLocks noChangeShapeType="1"/>
          </p:cNvSpPr>
          <p:nvPr/>
        </p:nvSpPr>
        <p:spPr bwMode="auto">
          <a:xfrm>
            <a:off x="7714463" y="6505227"/>
            <a:ext cx="1447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5" name="Line 14"/>
          <p:cNvSpPr>
            <a:spLocks noChangeShapeType="1"/>
          </p:cNvSpPr>
          <p:nvPr/>
        </p:nvSpPr>
        <p:spPr bwMode="auto">
          <a:xfrm>
            <a:off x="4056863" y="6352827"/>
            <a:ext cx="51054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6" name="Line 15"/>
          <p:cNvSpPr>
            <a:spLocks noChangeShapeType="1"/>
          </p:cNvSpPr>
          <p:nvPr/>
        </p:nvSpPr>
        <p:spPr bwMode="auto">
          <a:xfrm>
            <a:off x="4056863" y="5819427"/>
            <a:ext cx="1524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C00000"/>
              </a:solidFill>
            </a:endParaRPr>
          </a:p>
        </p:txBody>
      </p:sp>
      <p:sp>
        <p:nvSpPr>
          <p:cNvPr id="27" name="文本框 26"/>
          <p:cNvSpPr txBox="1"/>
          <p:nvPr/>
        </p:nvSpPr>
        <p:spPr>
          <a:xfrm>
            <a:off x="783092" y="1115901"/>
            <a:ext cx="10139832"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在前面的章节中，我们采用首先寻找边缘线段，然后将这些线段连接为边界的方法来识别区域。本节讨论基于灰度值或灰度值的特性来将图像</a:t>
            </a:r>
            <a:r>
              <a:rPr lang="zh-CN" altLang="en-US" b="1" dirty="0">
                <a:solidFill>
                  <a:srgbClr val="C00000"/>
                </a:solidFill>
                <a:latin typeface="微软雅黑" panose="020B0503020204020204" pitchFamily="34" charset="-122"/>
                <a:ea typeface="微软雅黑" panose="020B0503020204020204" pitchFamily="34" charset="-122"/>
              </a:rPr>
              <a:t>直接划分为区域</a:t>
            </a:r>
            <a:r>
              <a:rPr lang="zh-CN" altLang="en-US" dirty="0">
                <a:latin typeface="微软雅黑" panose="020B0503020204020204" pitchFamily="34" charset="-122"/>
                <a:ea typeface="微软雅黑" panose="020B0503020204020204" pitchFamily="34" charset="-122"/>
              </a:rPr>
              <a:t>的技术。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lang="zh-CN" altLang="en-US" dirty="0"/>
              <a:t>图像阈值处理</a:t>
            </a:r>
            <a:endParaRPr spc="-10" dirty="0">
              <a:latin typeface="新宋体" panose="02010609030101010101" charset="-122"/>
              <a:cs typeface="新宋体" panose="02010609030101010101" charset="-122"/>
            </a:endParaRPr>
          </a:p>
        </p:txBody>
      </p:sp>
      <p:sp>
        <p:nvSpPr>
          <p:cNvPr id="16" name="object 16"/>
          <p:cNvSpPr txBox="1"/>
          <p:nvPr/>
        </p:nvSpPr>
        <p:spPr>
          <a:xfrm>
            <a:off x="8463193" y="4596253"/>
            <a:ext cx="2843410" cy="307777"/>
          </a:xfrm>
          <a:prstGeom prst="rect">
            <a:avLst/>
          </a:prstGeom>
        </p:spPr>
        <p:txBody>
          <a:bodyPr vert="horz" wrap="square" lIns="0" tIns="0" rIns="0" bIns="0" rtlCol="0">
            <a:spAutoFit/>
          </a:bodyPr>
          <a:lstStyle/>
          <a:p>
            <a:pPr marL="8255"/>
            <a:r>
              <a:rPr sz="2000" dirty="0">
                <a:latin typeface="宋体" panose="02010600030101010101" pitchFamily="2" charset="-122"/>
                <a:cs typeface="宋体" panose="02010600030101010101" pitchFamily="2" charset="-122"/>
              </a:rPr>
              <a:t>暗的背景：</a:t>
            </a:r>
            <a:r>
              <a:rPr sz="2000" dirty="0">
                <a:latin typeface="Times New Roman" panose="02020603050405020304"/>
                <a:cs typeface="Times New Roman" panose="02020603050405020304"/>
              </a:rPr>
              <a:t>f(x,y)</a:t>
            </a:r>
            <a:r>
              <a:rPr sz="2000" dirty="0">
                <a:latin typeface="宋体" panose="02010600030101010101" pitchFamily="2" charset="-122"/>
                <a:cs typeface="宋体" panose="02010600030101010101" pitchFamily="2" charset="-122"/>
              </a:rPr>
              <a:t>≤</a:t>
            </a:r>
            <a:r>
              <a:rPr sz="2000" spc="-3" dirty="0">
                <a:latin typeface="Times New Roman" panose="02020603050405020304"/>
                <a:cs typeface="Times New Roman" panose="02020603050405020304"/>
              </a:rPr>
              <a:t>T1</a:t>
            </a:r>
            <a:endParaRPr sz="2000" dirty="0">
              <a:latin typeface="Times New Roman" panose="02020603050405020304"/>
              <a:cs typeface="Times New Roman" panose="02020603050405020304"/>
            </a:endParaRPr>
          </a:p>
        </p:txBody>
      </p:sp>
      <p:sp>
        <p:nvSpPr>
          <p:cNvPr id="17" name="object 17"/>
          <p:cNvSpPr txBox="1"/>
          <p:nvPr/>
        </p:nvSpPr>
        <p:spPr>
          <a:xfrm>
            <a:off x="8463193" y="5065259"/>
            <a:ext cx="1921207" cy="179536"/>
          </a:xfrm>
          <a:prstGeom prst="rect">
            <a:avLst/>
          </a:prstGeom>
        </p:spPr>
        <p:txBody>
          <a:bodyPr vert="horz" wrap="square" lIns="0" tIns="0" rIns="0" bIns="0" rtlCol="0">
            <a:spAutoFit/>
          </a:bodyPr>
          <a:lstStyle/>
          <a:p>
            <a:pPr marL="8255">
              <a:lnSpc>
                <a:spcPts val="1380"/>
              </a:lnSpc>
            </a:pPr>
            <a:r>
              <a:rPr sz="2000" dirty="0">
                <a:latin typeface="宋体" panose="02010600030101010101" pitchFamily="2" charset="-122"/>
                <a:cs typeface="宋体" panose="02010600030101010101" pitchFamily="2" charset="-122"/>
              </a:rPr>
              <a:t>亮的一个对象：</a:t>
            </a:r>
          </a:p>
        </p:txBody>
      </p:sp>
      <p:sp>
        <p:nvSpPr>
          <p:cNvPr id="18" name="object 18"/>
          <p:cNvSpPr txBox="1"/>
          <p:nvPr/>
        </p:nvSpPr>
        <p:spPr>
          <a:xfrm>
            <a:off x="10275927" y="4937018"/>
            <a:ext cx="1916073" cy="307777"/>
          </a:xfrm>
          <a:prstGeom prst="rect">
            <a:avLst/>
          </a:prstGeom>
        </p:spPr>
        <p:txBody>
          <a:bodyPr vert="horz" wrap="square" lIns="0" tIns="0" rIns="0" bIns="0" rtlCol="0">
            <a:spAutoFit/>
          </a:bodyPr>
          <a:lstStyle/>
          <a:p>
            <a:pPr marL="8255"/>
            <a:r>
              <a:rPr sz="2000" spc="-3" dirty="0">
                <a:latin typeface="Times New Roman" panose="02020603050405020304"/>
                <a:cs typeface="Times New Roman" panose="02020603050405020304"/>
              </a:rPr>
              <a:t>T</a:t>
            </a:r>
            <a:r>
              <a:rPr sz="2000" baseline="-23000" dirty="0">
                <a:latin typeface="Times New Roman" panose="02020603050405020304"/>
                <a:cs typeface="Times New Roman" panose="02020603050405020304"/>
              </a:rPr>
              <a:t>1</a:t>
            </a:r>
            <a:r>
              <a:rPr sz="2000" dirty="0">
                <a:latin typeface="Times New Roman" panose="02020603050405020304"/>
                <a:cs typeface="Times New Roman" panose="02020603050405020304"/>
              </a:rPr>
              <a:t>&lt;f(x,y) </a:t>
            </a:r>
            <a:r>
              <a:rPr sz="2000" dirty="0">
                <a:latin typeface="宋体" panose="02010600030101010101" pitchFamily="2" charset="-122"/>
                <a:cs typeface="宋体" panose="02010600030101010101" pitchFamily="2" charset="-122"/>
              </a:rPr>
              <a:t>≤</a:t>
            </a:r>
            <a:r>
              <a:rPr sz="2000" spc="-289" dirty="0">
                <a:latin typeface="宋体" panose="02010600030101010101" pitchFamily="2" charset="-122"/>
                <a:cs typeface="宋体" panose="02010600030101010101" pitchFamily="2" charset="-122"/>
              </a:rPr>
              <a:t> </a:t>
            </a:r>
            <a:r>
              <a:rPr sz="2000" spc="-3" dirty="0">
                <a:latin typeface="Times New Roman" panose="02020603050405020304"/>
                <a:cs typeface="Times New Roman" panose="02020603050405020304"/>
              </a:rPr>
              <a:t>T</a:t>
            </a:r>
            <a:r>
              <a:rPr sz="2000" baseline="-23000" dirty="0">
                <a:latin typeface="Times New Roman" panose="02020603050405020304"/>
                <a:cs typeface="Times New Roman" panose="02020603050405020304"/>
              </a:rPr>
              <a:t>2</a:t>
            </a:r>
          </a:p>
        </p:txBody>
      </p:sp>
      <p:sp>
        <p:nvSpPr>
          <p:cNvPr id="19" name="object 19"/>
          <p:cNvSpPr txBox="1"/>
          <p:nvPr/>
        </p:nvSpPr>
        <p:spPr>
          <a:xfrm>
            <a:off x="8504737" y="5319108"/>
            <a:ext cx="3511136" cy="307777"/>
          </a:xfrm>
          <a:prstGeom prst="rect">
            <a:avLst/>
          </a:prstGeom>
        </p:spPr>
        <p:txBody>
          <a:bodyPr vert="horz" wrap="square" lIns="0" tIns="0" rIns="0" bIns="0" rtlCol="0">
            <a:spAutoFit/>
          </a:bodyPr>
          <a:lstStyle/>
          <a:p>
            <a:pPr marL="8255"/>
            <a:r>
              <a:rPr sz="2000" dirty="0">
                <a:latin typeface="宋体" panose="02010600030101010101" pitchFamily="2" charset="-122"/>
                <a:cs typeface="宋体" panose="02010600030101010101" pitchFamily="2" charset="-122"/>
              </a:rPr>
              <a:t>亮的另一个对象：</a:t>
            </a:r>
            <a:r>
              <a:rPr sz="2000" dirty="0">
                <a:latin typeface="Times New Roman" panose="02020603050405020304"/>
                <a:cs typeface="Times New Roman" panose="02020603050405020304"/>
              </a:rPr>
              <a:t>f(x,y) &gt; </a:t>
            </a:r>
            <a:r>
              <a:rPr sz="2000" spc="-3" dirty="0">
                <a:latin typeface="Times New Roman" panose="02020603050405020304"/>
                <a:cs typeface="Times New Roman" panose="02020603050405020304"/>
              </a:rPr>
              <a:t>T</a:t>
            </a:r>
            <a:r>
              <a:rPr sz="2000" baseline="-23000" dirty="0">
                <a:latin typeface="Times New Roman" panose="02020603050405020304"/>
                <a:cs typeface="Times New Roman" panose="02020603050405020304"/>
              </a:rPr>
              <a:t>2</a:t>
            </a:r>
          </a:p>
        </p:txBody>
      </p:sp>
      <p:pic>
        <p:nvPicPr>
          <p:cNvPr id="2" name="图片 1"/>
          <p:cNvPicPr>
            <a:picLocks noChangeAspect="1"/>
          </p:cNvPicPr>
          <p:nvPr/>
        </p:nvPicPr>
        <p:blipFill>
          <a:blip r:embed="rId3"/>
          <a:stretch>
            <a:fillRect/>
          </a:stretch>
        </p:blipFill>
        <p:spPr>
          <a:xfrm>
            <a:off x="5774537" y="1692253"/>
            <a:ext cx="5805907" cy="4086044"/>
          </a:xfrm>
          <a:prstGeom prst="rect">
            <a:avLst/>
          </a:prstGeom>
        </p:spPr>
      </p:pic>
      <p:sp>
        <p:nvSpPr>
          <p:cNvPr id="20" name="object 5"/>
          <p:cNvSpPr txBox="1"/>
          <p:nvPr/>
        </p:nvSpPr>
        <p:spPr>
          <a:xfrm>
            <a:off x="392819" y="1254155"/>
            <a:ext cx="4886121" cy="2214965"/>
          </a:xfrm>
          <a:prstGeom prst="rect">
            <a:avLst/>
          </a:prstGeom>
        </p:spPr>
        <p:txBody>
          <a:bodyPr vert="horz" wrap="square" lIns="0" tIns="0" rIns="0" bIns="0" rtlCol="0">
            <a:spAutoFit/>
          </a:bodyPr>
          <a:lstStyle/>
          <a:p>
            <a:pPr marL="644525" indent="-342900">
              <a:lnSpc>
                <a:spcPts val="2050"/>
              </a:lnSpc>
              <a:spcBef>
                <a:spcPts val="1075"/>
              </a:spcBef>
              <a:buFont typeface="Wingdings" panose="05000000000000000000" pitchFamily="2" charset="2"/>
              <a:buChar char="n"/>
              <a:tabLst>
                <a:tab pos="543560" algn="l"/>
              </a:tabLst>
            </a:pPr>
            <a:r>
              <a:rPr sz="2000" spc="-3" dirty="0" err="1">
                <a:latin typeface="微软雅黑" panose="020B0503020204020204" pitchFamily="34" charset="-122"/>
                <a:ea typeface="微软雅黑" panose="020B0503020204020204" pitchFamily="34" charset="-122"/>
                <a:cs typeface="新宋体" panose="02010609030101010101" charset="-122"/>
              </a:rPr>
              <a:t>阈值处理操作</a:t>
            </a:r>
            <a:endParaRPr sz="2000" dirty="0">
              <a:latin typeface="微软雅黑" panose="020B0503020204020204" pitchFamily="34" charset="-122"/>
              <a:ea typeface="微软雅黑" panose="020B0503020204020204" pitchFamily="34" charset="-122"/>
              <a:cs typeface="新宋体" panose="02010609030101010101" charset="-122"/>
            </a:endParaRPr>
          </a:p>
          <a:p>
            <a:pPr marL="431800" indent="1248410">
              <a:lnSpc>
                <a:spcPts val="2740"/>
              </a:lnSpc>
            </a:pPr>
            <a:r>
              <a:rPr sz="2000" i="1" spc="-3" dirty="0">
                <a:latin typeface="Times New Roman" panose="02020603050405020304"/>
                <a:cs typeface="Times New Roman" panose="02020603050405020304"/>
              </a:rPr>
              <a:t>T</a:t>
            </a:r>
            <a:r>
              <a:rPr sz="2000" i="1" spc="-61" dirty="0">
                <a:latin typeface="Times New Roman" panose="02020603050405020304"/>
                <a:cs typeface="Times New Roman" panose="02020603050405020304"/>
              </a:rPr>
              <a:t> </a:t>
            </a:r>
            <a:r>
              <a:rPr sz="2000" spc="103" dirty="0">
                <a:latin typeface="Symbol" panose="05050102010706020507"/>
                <a:cs typeface="Symbol" panose="05050102010706020507"/>
              </a:rPr>
              <a:t></a:t>
            </a:r>
            <a:r>
              <a:rPr sz="2000" i="1" spc="-10" dirty="0">
                <a:latin typeface="Times New Roman" panose="02020603050405020304"/>
                <a:cs typeface="Times New Roman" panose="02020603050405020304"/>
              </a:rPr>
              <a:t>T</a:t>
            </a:r>
            <a:r>
              <a:rPr sz="2800" spc="-337" dirty="0">
                <a:latin typeface="Symbol" panose="05050102010706020507"/>
                <a:cs typeface="Symbol" panose="05050102010706020507"/>
              </a:rPr>
              <a:t></a:t>
            </a:r>
            <a:r>
              <a:rPr sz="2000" i="1" spc="-119" dirty="0">
                <a:latin typeface="Times New Roman" panose="02020603050405020304"/>
                <a:cs typeface="Times New Roman" panose="02020603050405020304"/>
              </a:rPr>
              <a:t>x</a:t>
            </a:r>
            <a:r>
              <a:rPr sz="2000" spc="-3" dirty="0">
                <a:latin typeface="Times New Roman" panose="02020603050405020304"/>
                <a:cs typeface="Times New Roman" panose="02020603050405020304"/>
              </a:rPr>
              <a:t>,</a:t>
            </a:r>
            <a:r>
              <a:rPr sz="2000" spc="-189" dirty="0">
                <a:latin typeface="Times New Roman" panose="02020603050405020304"/>
                <a:cs typeface="Times New Roman" panose="02020603050405020304"/>
              </a:rPr>
              <a:t> </a:t>
            </a:r>
            <a:r>
              <a:rPr sz="2000" i="1" spc="-93" dirty="0">
                <a:latin typeface="Times New Roman" panose="02020603050405020304"/>
                <a:cs typeface="Times New Roman" panose="02020603050405020304"/>
              </a:rPr>
              <a:t>y</a:t>
            </a:r>
            <a:r>
              <a:rPr sz="2000" spc="-3" dirty="0">
                <a:latin typeface="Times New Roman" panose="02020603050405020304"/>
                <a:cs typeface="Times New Roman" panose="02020603050405020304"/>
              </a:rPr>
              <a:t>,</a:t>
            </a:r>
            <a:r>
              <a:rPr sz="2000" spc="-147" dirty="0">
                <a:latin typeface="Times New Roman" panose="02020603050405020304"/>
                <a:cs typeface="Times New Roman" panose="02020603050405020304"/>
              </a:rPr>
              <a:t> </a:t>
            </a:r>
            <a:r>
              <a:rPr sz="2000" i="1" spc="-109" dirty="0">
                <a:latin typeface="Times New Roman" panose="02020603050405020304"/>
                <a:cs typeface="Times New Roman" panose="02020603050405020304"/>
              </a:rPr>
              <a:t>p</a:t>
            </a:r>
            <a:r>
              <a:rPr sz="2800" spc="-273" dirty="0">
                <a:latin typeface="Symbol" panose="05050102010706020507"/>
                <a:cs typeface="Symbol" panose="05050102010706020507"/>
              </a:rPr>
              <a:t></a:t>
            </a:r>
            <a:r>
              <a:rPr sz="2000" i="1" spc="-115" dirty="0">
                <a:latin typeface="Times New Roman" panose="02020603050405020304"/>
                <a:cs typeface="Times New Roman" panose="02020603050405020304"/>
              </a:rPr>
              <a:t>x</a:t>
            </a:r>
            <a:r>
              <a:rPr sz="2000" spc="-3" dirty="0">
                <a:latin typeface="Times New Roman" panose="02020603050405020304"/>
                <a:cs typeface="Times New Roman" panose="02020603050405020304"/>
              </a:rPr>
              <a:t>,</a:t>
            </a:r>
            <a:r>
              <a:rPr sz="2000" spc="-189" dirty="0">
                <a:latin typeface="Times New Roman" panose="02020603050405020304"/>
                <a:cs typeface="Times New Roman" panose="02020603050405020304"/>
              </a:rPr>
              <a:t> </a:t>
            </a:r>
            <a:r>
              <a:rPr sz="2000" i="1" spc="-32" dirty="0">
                <a:latin typeface="Times New Roman" panose="02020603050405020304"/>
                <a:cs typeface="Times New Roman" panose="02020603050405020304"/>
              </a:rPr>
              <a:t>y</a:t>
            </a:r>
            <a:r>
              <a:rPr sz="2800" spc="-433" dirty="0">
                <a:latin typeface="Symbol" panose="05050102010706020507"/>
                <a:cs typeface="Symbol" panose="05050102010706020507"/>
              </a:rPr>
              <a:t></a:t>
            </a:r>
            <a:r>
              <a:rPr sz="2000" spc="-3" dirty="0">
                <a:latin typeface="Times New Roman" panose="02020603050405020304"/>
                <a:cs typeface="Times New Roman" panose="02020603050405020304"/>
              </a:rPr>
              <a:t>,</a:t>
            </a:r>
            <a:r>
              <a:rPr sz="2000" spc="-58" dirty="0">
                <a:latin typeface="Times New Roman" panose="02020603050405020304"/>
                <a:cs typeface="Times New Roman" panose="02020603050405020304"/>
              </a:rPr>
              <a:t> </a:t>
            </a:r>
            <a:r>
              <a:rPr sz="2000" i="1" spc="-3" dirty="0">
                <a:latin typeface="Times New Roman" panose="02020603050405020304"/>
                <a:cs typeface="Times New Roman" panose="02020603050405020304"/>
              </a:rPr>
              <a:t>f</a:t>
            </a:r>
            <a:r>
              <a:rPr sz="2000" i="1" spc="-170" dirty="0">
                <a:latin typeface="Times New Roman" panose="02020603050405020304"/>
                <a:cs typeface="Times New Roman" panose="02020603050405020304"/>
              </a:rPr>
              <a:t> </a:t>
            </a:r>
            <a:r>
              <a:rPr sz="2800" spc="-273" dirty="0">
                <a:latin typeface="Symbol" panose="05050102010706020507"/>
                <a:cs typeface="Symbol" panose="05050102010706020507"/>
              </a:rPr>
              <a:t></a:t>
            </a:r>
            <a:r>
              <a:rPr sz="2000" i="1" spc="-119" dirty="0">
                <a:latin typeface="Times New Roman" panose="02020603050405020304"/>
                <a:cs typeface="Times New Roman" panose="02020603050405020304"/>
              </a:rPr>
              <a:t>x</a:t>
            </a:r>
            <a:r>
              <a:rPr sz="2000" spc="-3" dirty="0">
                <a:latin typeface="Times New Roman" panose="02020603050405020304"/>
                <a:cs typeface="Times New Roman" panose="02020603050405020304"/>
              </a:rPr>
              <a:t>,</a:t>
            </a:r>
            <a:r>
              <a:rPr sz="2000" spc="-189" dirty="0">
                <a:latin typeface="Times New Roman" panose="02020603050405020304"/>
                <a:cs typeface="Times New Roman" panose="02020603050405020304"/>
              </a:rPr>
              <a:t> </a:t>
            </a:r>
            <a:r>
              <a:rPr sz="2000" i="1" spc="-29" dirty="0">
                <a:latin typeface="Times New Roman" panose="02020603050405020304"/>
                <a:cs typeface="Times New Roman" panose="02020603050405020304"/>
              </a:rPr>
              <a:t>y</a:t>
            </a:r>
            <a:r>
              <a:rPr sz="2800" spc="-404" dirty="0">
                <a:latin typeface="Symbol" panose="05050102010706020507"/>
                <a:cs typeface="Symbol" panose="05050102010706020507"/>
              </a:rPr>
              <a:t></a:t>
            </a:r>
            <a:r>
              <a:rPr sz="2800" spc="-326" dirty="0">
                <a:latin typeface="Symbol" panose="05050102010706020507"/>
                <a:cs typeface="Symbol" panose="05050102010706020507"/>
              </a:rPr>
              <a:t></a:t>
            </a:r>
            <a:endParaRPr sz="2800" dirty="0">
              <a:latin typeface="Symbol" panose="05050102010706020507"/>
              <a:cs typeface="Symbol" panose="05050102010706020507"/>
            </a:endParaRPr>
          </a:p>
          <a:p>
            <a:pPr marL="300990" marR="3175" indent="130175" algn="just">
              <a:lnSpc>
                <a:spcPct val="101000"/>
              </a:lnSpc>
              <a:spcBef>
                <a:spcPts val="2075"/>
              </a:spcBef>
            </a:pPr>
            <a:r>
              <a:rPr sz="2000" spc="-3" dirty="0">
                <a:latin typeface="微软雅黑" panose="020B0503020204020204" pitchFamily="34" charset="-122"/>
                <a:ea typeface="微软雅黑" panose="020B0503020204020204" pitchFamily="34" charset="-122"/>
                <a:cs typeface="新宋体" panose="02010609030101010101" charset="-122"/>
              </a:rPr>
              <a:t>f(x,y)是点(x,y)的灰度级，p(x,y)</a:t>
            </a:r>
            <a:r>
              <a:rPr sz="2000" spc="-3" dirty="0" err="1">
                <a:latin typeface="微软雅黑" panose="020B0503020204020204" pitchFamily="34" charset="-122"/>
                <a:ea typeface="微软雅黑" panose="020B0503020204020204" pitchFamily="34" charset="-122"/>
                <a:cs typeface="新宋体" panose="02010609030101010101" charset="-122"/>
              </a:rPr>
              <a:t>表示该点的局部性质，如以</a:t>
            </a:r>
            <a:r>
              <a:rPr sz="2000" spc="-3" dirty="0">
                <a:latin typeface="微软雅黑" panose="020B0503020204020204" pitchFamily="34" charset="-122"/>
                <a:ea typeface="微软雅黑" panose="020B0503020204020204" pitchFamily="34" charset="-122"/>
                <a:cs typeface="新宋体" panose="02010609030101010101" charset="-122"/>
              </a:rPr>
              <a:t>(x,y)</a:t>
            </a:r>
            <a:r>
              <a:rPr sz="2000" spc="-3" dirty="0" err="1">
                <a:latin typeface="微软雅黑" panose="020B0503020204020204" pitchFamily="34" charset="-122"/>
                <a:ea typeface="微软雅黑" panose="020B0503020204020204" pitchFamily="34" charset="-122"/>
                <a:cs typeface="新宋体" panose="02010609030101010101" charset="-122"/>
              </a:rPr>
              <a:t>为中心的邻域的平均灰度级</a:t>
            </a:r>
            <a:endParaRPr sz="2000" dirty="0">
              <a:latin typeface="微软雅黑" panose="020B0503020204020204" pitchFamily="34" charset="-122"/>
              <a:ea typeface="微软雅黑" panose="020B0503020204020204" pitchFamily="34" charset="-122"/>
              <a:cs typeface="新宋体" panose="02010609030101010101" charset="-122"/>
            </a:endParaRPr>
          </a:p>
          <a:p>
            <a:pPr marL="644525" indent="-342900">
              <a:lnSpc>
                <a:spcPts val="2050"/>
              </a:lnSpc>
              <a:spcBef>
                <a:spcPts val="1075"/>
              </a:spcBef>
              <a:buFont typeface="Wingdings" panose="05000000000000000000" pitchFamily="2" charset="2"/>
              <a:buChar char="n"/>
              <a:tabLst>
                <a:tab pos="543560" algn="l"/>
              </a:tabLst>
            </a:pPr>
            <a:r>
              <a:rPr sz="2000" spc="-3" dirty="0" err="1">
                <a:latin typeface="微软雅黑" panose="020B0503020204020204" pitchFamily="34" charset="-122"/>
                <a:ea typeface="微软雅黑" panose="020B0503020204020204" pitchFamily="34" charset="-122"/>
              </a:rPr>
              <a:t>阈值处理后的图像g</a:t>
            </a:r>
            <a:r>
              <a:rPr sz="2000" spc="-3" dirty="0">
                <a:latin typeface="微软雅黑" panose="020B0503020204020204" pitchFamily="34" charset="-122"/>
                <a:ea typeface="微软雅黑" panose="020B0503020204020204" pitchFamily="34" charset="-122"/>
              </a:rPr>
              <a:t>(x,y)定义为</a:t>
            </a:r>
          </a:p>
        </p:txBody>
      </p:sp>
      <p:sp>
        <p:nvSpPr>
          <p:cNvPr id="21" name="object 6"/>
          <p:cNvSpPr txBox="1"/>
          <p:nvPr/>
        </p:nvSpPr>
        <p:spPr>
          <a:xfrm>
            <a:off x="1735709" y="3735275"/>
            <a:ext cx="1215809" cy="430887"/>
          </a:xfrm>
          <a:prstGeom prst="rect">
            <a:avLst/>
          </a:prstGeom>
        </p:spPr>
        <p:txBody>
          <a:bodyPr vert="horz" wrap="square" lIns="0" tIns="0" rIns="0" bIns="0" rtlCol="0">
            <a:spAutoFit/>
          </a:bodyPr>
          <a:lstStyle/>
          <a:p>
            <a:pPr marL="8255"/>
            <a:r>
              <a:rPr sz="2000" i="1" spc="-16" dirty="0">
                <a:latin typeface="Times New Roman" panose="02020603050405020304"/>
                <a:cs typeface="Times New Roman" panose="02020603050405020304"/>
              </a:rPr>
              <a:t>g</a:t>
            </a:r>
            <a:r>
              <a:rPr sz="2800" spc="-208" dirty="0">
                <a:latin typeface="Symbol" panose="05050102010706020507"/>
                <a:cs typeface="Symbol" panose="05050102010706020507"/>
              </a:rPr>
              <a:t></a:t>
            </a:r>
            <a:r>
              <a:rPr sz="2000" i="1" spc="-87" dirty="0">
                <a:latin typeface="Times New Roman" panose="02020603050405020304"/>
                <a:cs typeface="Times New Roman" panose="02020603050405020304"/>
              </a:rPr>
              <a:t>x</a:t>
            </a:r>
            <a:r>
              <a:rPr sz="2000" spc="-3" dirty="0">
                <a:latin typeface="Times New Roman" panose="02020603050405020304"/>
                <a:cs typeface="Times New Roman" panose="02020603050405020304"/>
              </a:rPr>
              <a:t>,</a:t>
            </a:r>
            <a:r>
              <a:rPr sz="2000" spc="-141" dirty="0">
                <a:latin typeface="Times New Roman" panose="02020603050405020304"/>
                <a:cs typeface="Times New Roman" panose="02020603050405020304"/>
              </a:rPr>
              <a:t> </a:t>
            </a:r>
            <a:r>
              <a:rPr sz="2000" i="1" spc="-10" dirty="0">
                <a:latin typeface="Times New Roman" panose="02020603050405020304"/>
                <a:cs typeface="Times New Roman" panose="02020603050405020304"/>
              </a:rPr>
              <a:t>y</a:t>
            </a:r>
            <a:r>
              <a:rPr sz="2800" spc="-237" dirty="0">
                <a:latin typeface="Symbol" panose="05050102010706020507"/>
                <a:cs typeface="Symbol" panose="05050102010706020507"/>
              </a:rPr>
              <a:t></a:t>
            </a:r>
            <a:r>
              <a:rPr sz="2800" spc="-278" dirty="0">
                <a:latin typeface="Times New Roman" panose="02020603050405020304"/>
                <a:cs typeface="Times New Roman" panose="02020603050405020304"/>
              </a:rPr>
              <a:t> </a:t>
            </a:r>
            <a:r>
              <a:rPr sz="2000" spc="-3" dirty="0">
                <a:latin typeface="Symbol" panose="05050102010706020507"/>
                <a:cs typeface="Symbol" panose="05050102010706020507"/>
              </a:rPr>
              <a:t></a:t>
            </a:r>
            <a:r>
              <a:rPr sz="2000" spc="-167" dirty="0">
                <a:latin typeface="Times New Roman" panose="02020603050405020304"/>
                <a:cs typeface="Times New Roman" panose="02020603050405020304"/>
              </a:rPr>
              <a:t> </a:t>
            </a:r>
            <a:r>
              <a:rPr sz="3200" spc="-4" baseline="-10000" dirty="0">
                <a:latin typeface="Symbol" panose="05050102010706020507"/>
                <a:cs typeface="Symbol" panose="05050102010706020507"/>
              </a:rPr>
              <a:t></a:t>
            </a:r>
            <a:endParaRPr sz="3200" baseline="-10000" dirty="0">
              <a:latin typeface="Symbol" panose="05050102010706020507"/>
              <a:cs typeface="Symbol" panose="05050102010706020507"/>
            </a:endParaRPr>
          </a:p>
        </p:txBody>
      </p:sp>
      <p:sp>
        <p:nvSpPr>
          <p:cNvPr id="22" name="object 7"/>
          <p:cNvSpPr txBox="1"/>
          <p:nvPr/>
        </p:nvSpPr>
        <p:spPr>
          <a:xfrm>
            <a:off x="2600064" y="3735275"/>
            <a:ext cx="1928393" cy="570990"/>
          </a:xfrm>
          <a:prstGeom prst="rect">
            <a:avLst/>
          </a:prstGeom>
        </p:spPr>
        <p:txBody>
          <a:bodyPr vert="horz" wrap="square" lIns="0" tIns="0" rIns="0" bIns="0" rtlCol="0">
            <a:spAutoFit/>
          </a:bodyPr>
          <a:lstStyle/>
          <a:p>
            <a:pPr marL="8255">
              <a:lnSpc>
                <a:spcPts val="2190"/>
              </a:lnSpc>
              <a:tabLst>
                <a:tab pos="379730" algn="l"/>
              </a:tabLst>
            </a:pPr>
            <a:r>
              <a:rPr sz="3200" spc="-346" baseline="-4000" dirty="0">
                <a:latin typeface="Symbol" panose="05050102010706020507"/>
                <a:cs typeface="Symbol" panose="05050102010706020507"/>
              </a:rPr>
              <a:t></a:t>
            </a:r>
            <a:r>
              <a:rPr sz="2000" spc="-3" dirty="0">
                <a:latin typeface="Times New Roman" panose="02020603050405020304"/>
                <a:cs typeface="Times New Roman" panose="02020603050405020304"/>
              </a:rPr>
              <a:t>1</a:t>
            </a:r>
            <a:r>
              <a:rPr sz="2000" dirty="0">
                <a:latin typeface="Times New Roman" panose="02020603050405020304"/>
                <a:cs typeface="Times New Roman" panose="02020603050405020304"/>
              </a:rPr>
              <a:t>	</a:t>
            </a:r>
            <a:r>
              <a:rPr sz="2000" i="1" spc="-3" dirty="0">
                <a:latin typeface="Times New Roman" panose="02020603050405020304"/>
                <a:cs typeface="Times New Roman" panose="02020603050405020304"/>
              </a:rPr>
              <a:t>f</a:t>
            </a:r>
            <a:r>
              <a:rPr sz="2000" i="1" spc="-128" dirty="0">
                <a:latin typeface="Times New Roman" panose="02020603050405020304"/>
                <a:cs typeface="Times New Roman" panose="02020603050405020304"/>
              </a:rPr>
              <a:t> </a:t>
            </a:r>
            <a:r>
              <a:rPr sz="2800" spc="-208" dirty="0">
                <a:latin typeface="Symbol" panose="05050102010706020507"/>
                <a:cs typeface="Symbol" panose="05050102010706020507"/>
              </a:rPr>
              <a:t></a:t>
            </a:r>
            <a:r>
              <a:rPr sz="2000" i="1" spc="-83" dirty="0">
                <a:latin typeface="Times New Roman" panose="02020603050405020304"/>
                <a:cs typeface="Times New Roman" panose="02020603050405020304"/>
              </a:rPr>
              <a:t>x</a:t>
            </a:r>
            <a:r>
              <a:rPr sz="2000" spc="-3" dirty="0">
                <a:latin typeface="Times New Roman" panose="02020603050405020304"/>
                <a:cs typeface="Times New Roman" panose="02020603050405020304"/>
              </a:rPr>
              <a:t>,</a:t>
            </a:r>
            <a:r>
              <a:rPr sz="2000" spc="-144" dirty="0">
                <a:latin typeface="Times New Roman" panose="02020603050405020304"/>
                <a:cs typeface="Times New Roman" panose="02020603050405020304"/>
              </a:rPr>
              <a:t> </a:t>
            </a:r>
            <a:r>
              <a:rPr sz="2000" i="1" spc="-10" dirty="0">
                <a:latin typeface="Times New Roman" panose="02020603050405020304"/>
                <a:cs typeface="Times New Roman" panose="02020603050405020304"/>
              </a:rPr>
              <a:t>y</a:t>
            </a:r>
            <a:r>
              <a:rPr sz="2800" spc="-237" dirty="0">
                <a:latin typeface="Symbol" panose="05050102010706020507"/>
                <a:cs typeface="Symbol" panose="05050102010706020507"/>
              </a:rPr>
              <a:t></a:t>
            </a:r>
            <a:r>
              <a:rPr sz="2800" spc="-278" dirty="0">
                <a:latin typeface="Times New Roman" panose="02020603050405020304"/>
                <a:cs typeface="Times New Roman" panose="02020603050405020304"/>
              </a:rPr>
              <a:t> </a:t>
            </a:r>
            <a:r>
              <a:rPr sz="2000" spc="109" dirty="0">
                <a:latin typeface="Symbol" panose="05050102010706020507"/>
                <a:cs typeface="Symbol" panose="05050102010706020507"/>
              </a:rPr>
              <a:t></a:t>
            </a:r>
            <a:r>
              <a:rPr sz="2000" i="1" spc="-3" dirty="0">
                <a:latin typeface="Times New Roman" panose="02020603050405020304"/>
                <a:cs typeface="Times New Roman" panose="02020603050405020304"/>
              </a:rPr>
              <a:t>T</a:t>
            </a:r>
            <a:endParaRPr sz="2000">
              <a:latin typeface="Times New Roman" panose="02020603050405020304"/>
              <a:cs typeface="Times New Roman" panose="02020603050405020304"/>
            </a:endParaRPr>
          </a:p>
          <a:p>
            <a:pPr marL="8255">
              <a:lnSpc>
                <a:spcPts val="2190"/>
              </a:lnSpc>
              <a:tabLst>
                <a:tab pos="405765" algn="l"/>
              </a:tabLst>
            </a:pPr>
            <a:r>
              <a:rPr sz="3200" spc="-173" baseline="-14000" dirty="0">
                <a:latin typeface="Symbol" panose="05050102010706020507"/>
                <a:cs typeface="Symbol" panose="05050102010706020507"/>
              </a:rPr>
              <a:t></a:t>
            </a:r>
            <a:r>
              <a:rPr sz="2000" spc="-3" dirty="0">
                <a:latin typeface="Times New Roman" panose="02020603050405020304"/>
                <a:cs typeface="Times New Roman" panose="02020603050405020304"/>
              </a:rPr>
              <a:t>0</a:t>
            </a:r>
            <a:r>
              <a:rPr sz="2000" dirty="0">
                <a:latin typeface="Times New Roman" panose="02020603050405020304"/>
                <a:cs typeface="Times New Roman" panose="02020603050405020304"/>
              </a:rPr>
              <a:t>	</a:t>
            </a:r>
            <a:r>
              <a:rPr sz="2000" i="1" spc="-3" dirty="0">
                <a:latin typeface="Times New Roman" panose="02020603050405020304"/>
                <a:cs typeface="Times New Roman" panose="02020603050405020304"/>
              </a:rPr>
              <a:t>f</a:t>
            </a:r>
            <a:r>
              <a:rPr sz="2000" i="1" spc="-128" dirty="0">
                <a:latin typeface="Times New Roman" panose="02020603050405020304"/>
                <a:cs typeface="Times New Roman" panose="02020603050405020304"/>
              </a:rPr>
              <a:t> </a:t>
            </a:r>
            <a:r>
              <a:rPr sz="2800" spc="-208" dirty="0">
                <a:latin typeface="Symbol" panose="05050102010706020507"/>
                <a:cs typeface="Symbol" panose="05050102010706020507"/>
              </a:rPr>
              <a:t></a:t>
            </a:r>
            <a:r>
              <a:rPr sz="2000" i="1" spc="-87" dirty="0">
                <a:latin typeface="Times New Roman" panose="02020603050405020304"/>
                <a:cs typeface="Times New Roman" panose="02020603050405020304"/>
              </a:rPr>
              <a:t>x</a:t>
            </a:r>
            <a:r>
              <a:rPr sz="2000" spc="-3" dirty="0">
                <a:latin typeface="Times New Roman" panose="02020603050405020304"/>
                <a:cs typeface="Times New Roman" panose="02020603050405020304"/>
              </a:rPr>
              <a:t>,</a:t>
            </a:r>
            <a:r>
              <a:rPr sz="2000" spc="-141" dirty="0">
                <a:latin typeface="Times New Roman" panose="02020603050405020304"/>
                <a:cs typeface="Times New Roman" panose="02020603050405020304"/>
              </a:rPr>
              <a:t> </a:t>
            </a:r>
            <a:r>
              <a:rPr sz="2000" i="1" spc="-10" dirty="0">
                <a:latin typeface="Times New Roman" panose="02020603050405020304"/>
                <a:cs typeface="Times New Roman" panose="02020603050405020304"/>
              </a:rPr>
              <a:t>y</a:t>
            </a:r>
            <a:r>
              <a:rPr sz="2800" spc="-64" dirty="0">
                <a:latin typeface="Symbol" panose="05050102010706020507"/>
                <a:cs typeface="Symbol" panose="05050102010706020507"/>
              </a:rPr>
              <a:t></a:t>
            </a:r>
            <a:r>
              <a:rPr sz="2000" spc="109" dirty="0">
                <a:latin typeface="Symbol" panose="05050102010706020507"/>
                <a:cs typeface="Symbol" panose="05050102010706020507"/>
              </a:rPr>
              <a:t></a:t>
            </a:r>
            <a:r>
              <a:rPr sz="2000" i="1" spc="-3" dirty="0">
                <a:latin typeface="Times New Roman" panose="02020603050405020304"/>
                <a:cs typeface="Times New Roman" panose="02020603050405020304"/>
              </a:rPr>
              <a:t>T</a:t>
            </a:r>
            <a:endParaRPr sz="2000">
              <a:latin typeface="Times New Roman" panose="02020603050405020304"/>
              <a:cs typeface="Times New Roman" panose="02020603050405020304"/>
            </a:endParaRPr>
          </a:p>
        </p:txBody>
      </p:sp>
      <p:sp>
        <p:nvSpPr>
          <p:cNvPr id="23" name="object 6"/>
          <p:cNvSpPr txBox="1"/>
          <p:nvPr/>
        </p:nvSpPr>
        <p:spPr>
          <a:xfrm>
            <a:off x="688071" y="4561284"/>
            <a:ext cx="4590869" cy="2081339"/>
          </a:xfrm>
          <a:prstGeom prst="rect">
            <a:avLst/>
          </a:prstGeom>
        </p:spPr>
        <p:txBody>
          <a:bodyPr vert="horz" wrap="square" lIns="0" tIns="0" rIns="0" bIns="0" rtlCol="0">
            <a:spAutoFit/>
          </a:bodyPr>
          <a:lstStyle/>
          <a:p>
            <a:pPr marL="8255" marR="3175">
              <a:tabLst>
                <a:tab pos="250190" algn="l"/>
              </a:tabLst>
            </a:pPr>
            <a:r>
              <a:rPr sz="1795" spc="-3" dirty="0">
                <a:latin typeface="微软雅黑" panose="020B0503020204020204" pitchFamily="34" charset="-122"/>
                <a:ea typeface="微软雅黑" panose="020B0503020204020204" pitchFamily="34" charset="-122"/>
                <a:cs typeface="新宋体" panose="02010609030101010101" charset="-122"/>
              </a:rPr>
              <a:t>标记为1的像素对应于</a:t>
            </a:r>
            <a:r>
              <a:rPr sz="1795"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对象</a:t>
            </a:r>
            <a:r>
              <a:rPr sz="1795" spc="-3" dirty="0">
                <a:latin typeface="微软雅黑" panose="020B0503020204020204" pitchFamily="34" charset="-122"/>
                <a:ea typeface="微软雅黑" panose="020B0503020204020204" pitchFamily="34" charset="-122"/>
                <a:cs typeface="新宋体" panose="02010609030101010101" charset="-122"/>
              </a:rPr>
              <a:t>，标记为0的像素 对应于</a:t>
            </a:r>
            <a:r>
              <a:rPr sz="1795"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背景</a:t>
            </a:r>
            <a:endParaRPr sz="1795"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a:p>
            <a:pPr marL="294005" indent="-285750">
              <a:spcBef>
                <a:spcPts val="1085"/>
              </a:spcBef>
              <a:buFont typeface="Wingdings" panose="05000000000000000000" pitchFamily="2" charset="2"/>
              <a:buChar char="p"/>
              <a:tabLst>
                <a:tab pos="250190" algn="l"/>
              </a:tabLst>
            </a:pPr>
            <a:r>
              <a:rPr sz="1795" spc="-3" dirty="0" err="1">
                <a:latin typeface="微软雅黑" panose="020B0503020204020204" pitchFamily="34" charset="-122"/>
                <a:ea typeface="微软雅黑" panose="020B0503020204020204" pitchFamily="34" charset="-122"/>
                <a:cs typeface="新宋体" panose="02010609030101010101" charset="-122"/>
              </a:rPr>
              <a:t>当T仅取决于f</a:t>
            </a:r>
            <a:r>
              <a:rPr sz="1795" spc="-3" dirty="0">
                <a:latin typeface="微软雅黑" panose="020B0503020204020204" pitchFamily="34" charset="-122"/>
                <a:ea typeface="微软雅黑" panose="020B0503020204020204" pitchFamily="34" charset="-122"/>
                <a:cs typeface="新宋体" panose="02010609030101010101" charset="-122"/>
              </a:rPr>
              <a:t>(x,y)，阈值称为</a:t>
            </a:r>
            <a:r>
              <a:rPr sz="1795"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全局</a:t>
            </a:r>
            <a:r>
              <a:rPr sz="1795" spc="-3" dirty="0">
                <a:latin typeface="微软雅黑" panose="020B0503020204020204" pitchFamily="34" charset="-122"/>
                <a:ea typeface="微软雅黑" panose="020B0503020204020204" pitchFamily="34" charset="-122"/>
                <a:cs typeface="新宋体" panose="02010609030101010101" charset="-122"/>
              </a:rPr>
              <a:t>的</a:t>
            </a:r>
            <a:endParaRPr sz="1795" dirty="0">
              <a:latin typeface="微软雅黑" panose="020B0503020204020204" pitchFamily="34" charset="-122"/>
              <a:ea typeface="微软雅黑" panose="020B0503020204020204" pitchFamily="34" charset="-122"/>
              <a:cs typeface="新宋体" panose="02010609030101010101" charset="-122"/>
            </a:endParaRPr>
          </a:p>
          <a:p>
            <a:pPr marL="294005" indent="-285750">
              <a:spcBef>
                <a:spcPts val="1080"/>
              </a:spcBef>
              <a:buFont typeface="Wingdings" panose="05000000000000000000" pitchFamily="2" charset="2"/>
              <a:buChar char="p"/>
              <a:tabLst>
                <a:tab pos="250190" algn="l"/>
              </a:tabLst>
            </a:pPr>
            <a:r>
              <a:rPr sz="1795" spc="-3" dirty="0" err="1">
                <a:latin typeface="微软雅黑" panose="020B0503020204020204" pitchFamily="34" charset="-122"/>
                <a:ea typeface="微软雅黑" panose="020B0503020204020204" pitchFamily="34" charset="-122"/>
                <a:cs typeface="新宋体" panose="02010609030101010101" charset="-122"/>
              </a:rPr>
              <a:t>当T取决于f</a:t>
            </a:r>
            <a:r>
              <a:rPr sz="1795" spc="-3" dirty="0">
                <a:latin typeface="微软雅黑" panose="020B0503020204020204" pitchFamily="34" charset="-122"/>
                <a:ea typeface="微软雅黑" panose="020B0503020204020204" pitchFamily="34" charset="-122"/>
                <a:cs typeface="新宋体" panose="02010609030101010101" charset="-122"/>
              </a:rPr>
              <a:t>(x,y)和p(x,y)，阈值是</a:t>
            </a:r>
            <a:r>
              <a:rPr sz="1795"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局部</a:t>
            </a:r>
            <a:r>
              <a:rPr sz="1795" spc="-3" dirty="0">
                <a:latin typeface="微软雅黑" panose="020B0503020204020204" pitchFamily="34" charset="-122"/>
                <a:ea typeface="微软雅黑" panose="020B0503020204020204" pitchFamily="34" charset="-122"/>
                <a:cs typeface="新宋体" panose="02010609030101010101" charset="-122"/>
              </a:rPr>
              <a:t>的</a:t>
            </a:r>
            <a:endParaRPr sz="1795" dirty="0">
              <a:latin typeface="微软雅黑" panose="020B0503020204020204" pitchFamily="34" charset="-122"/>
              <a:ea typeface="微软雅黑" panose="020B0503020204020204" pitchFamily="34" charset="-122"/>
              <a:cs typeface="新宋体" panose="02010609030101010101" charset="-122"/>
            </a:endParaRPr>
          </a:p>
          <a:p>
            <a:pPr marL="294005" marR="116840" indent="-285750">
              <a:spcBef>
                <a:spcPts val="1085"/>
              </a:spcBef>
              <a:buFont typeface="Wingdings" panose="05000000000000000000" pitchFamily="2" charset="2"/>
              <a:buChar char="p"/>
              <a:tabLst>
                <a:tab pos="250190" algn="l"/>
              </a:tabLst>
            </a:pPr>
            <a:r>
              <a:rPr sz="1795" spc="-3" dirty="0" err="1">
                <a:latin typeface="微软雅黑" panose="020B0503020204020204" pitchFamily="34" charset="-122"/>
                <a:ea typeface="微软雅黑" panose="020B0503020204020204" pitchFamily="34" charset="-122"/>
                <a:cs typeface="新宋体" panose="02010609030101010101" charset="-122"/>
              </a:rPr>
              <a:t>当T取决于空间坐标x和y，阈值就是</a:t>
            </a:r>
            <a:r>
              <a:rPr sz="1795" b="1" spc="-3" dirty="0" err="1">
                <a:solidFill>
                  <a:srgbClr val="C00000"/>
                </a:solidFill>
                <a:latin typeface="微软雅黑" panose="020B0503020204020204" pitchFamily="34" charset="-122"/>
                <a:ea typeface="微软雅黑" panose="020B0503020204020204" pitchFamily="34" charset="-122"/>
                <a:cs typeface="新宋体" panose="02010609030101010101" charset="-122"/>
              </a:rPr>
              <a:t>动态的或自适应的</a:t>
            </a:r>
            <a:endParaRPr sz="1795"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p:txBody>
      </p:sp>
      <p:sp>
        <p:nvSpPr>
          <p:cNvPr id="11" name="object 11"/>
          <p:cNvSpPr txBox="1"/>
          <p:nvPr/>
        </p:nvSpPr>
        <p:spPr>
          <a:xfrm>
            <a:off x="6532457" y="4471994"/>
            <a:ext cx="1469384" cy="1802866"/>
          </a:xfrm>
          <a:prstGeom prst="rect">
            <a:avLst/>
          </a:prstGeom>
          <a:solidFill>
            <a:schemeClr val="bg1"/>
          </a:solidFill>
        </p:spPr>
        <p:txBody>
          <a:bodyPr vert="horz" wrap="square" lIns="0" tIns="0" rIns="0" bIns="0" rtlCol="0">
            <a:spAutoFit/>
          </a:bodyPr>
          <a:lstStyle/>
          <a:p>
            <a:pPr marL="8255" marR="3175">
              <a:lnSpc>
                <a:spcPct val="151000"/>
              </a:lnSpc>
            </a:pPr>
            <a:r>
              <a:rPr sz="2000" dirty="0">
                <a:latin typeface="宋体" panose="02010600030101010101" pitchFamily="2" charset="-122"/>
                <a:cs typeface="宋体" panose="02010600030101010101" pitchFamily="2" charset="-122"/>
              </a:rPr>
              <a:t>暗的背景：</a:t>
            </a:r>
            <a:r>
              <a:rPr sz="2000" dirty="0">
                <a:latin typeface="Times New Roman" panose="02020603050405020304"/>
                <a:cs typeface="Times New Roman" panose="02020603050405020304"/>
              </a:rPr>
              <a:t>f(x,y)</a:t>
            </a:r>
            <a:r>
              <a:rPr sz="2000" dirty="0">
                <a:latin typeface="宋体" panose="02010600030101010101" pitchFamily="2" charset="-122"/>
                <a:cs typeface="宋体" panose="02010600030101010101" pitchFamily="2" charset="-122"/>
              </a:rPr>
              <a:t>≤</a:t>
            </a:r>
            <a:r>
              <a:rPr sz="2000" dirty="0">
                <a:latin typeface="Times New Roman" panose="02020603050405020304"/>
                <a:cs typeface="Times New Roman" panose="02020603050405020304"/>
              </a:rPr>
              <a:t>T </a:t>
            </a:r>
            <a:endParaRPr lang="en-US" sz="2000" dirty="0">
              <a:latin typeface="Times New Roman" panose="02020603050405020304"/>
              <a:cs typeface="Times New Roman" panose="02020603050405020304"/>
            </a:endParaRPr>
          </a:p>
          <a:p>
            <a:pPr marL="8255" marR="3175">
              <a:lnSpc>
                <a:spcPct val="151000"/>
              </a:lnSpc>
            </a:pPr>
            <a:r>
              <a:rPr sz="2000" dirty="0" err="1">
                <a:latin typeface="宋体" panose="02010600030101010101" pitchFamily="2" charset="-122"/>
                <a:cs typeface="宋体" panose="02010600030101010101" pitchFamily="2" charset="-122"/>
              </a:rPr>
              <a:t>亮的对象：</a:t>
            </a:r>
            <a:r>
              <a:rPr sz="2000" dirty="0" err="1">
                <a:latin typeface="Times New Roman" panose="02020603050405020304"/>
                <a:cs typeface="Times New Roman" panose="02020603050405020304"/>
              </a:rPr>
              <a:t>f</a:t>
            </a:r>
            <a:r>
              <a:rPr sz="2000" dirty="0">
                <a:latin typeface="Times New Roman" panose="02020603050405020304"/>
                <a:cs typeface="Times New Roman" panose="02020603050405020304"/>
              </a:rPr>
              <a:t>(x,y) &gt; 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图像分割算法的基本策略</a:t>
            </a:r>
          </a:p>
        </p:txBody>
      </p:sp>
      <p:sp>
        <p:nvSpPr>
          <p:cNvPr id="6" name="Rectangle 3"/>
          <p:cNvSpPr txBox="1">
            <a:spLocks noChangeArrowheads="1"/>
          </p:cNvSpPr>
          <p:nvPr/>
        </p:nvSpPr>
        <p:spPr>
          <a:xfrm>
            <a:off x="80345" y="1043878"/>
            <a:ext cx="11377879" cy="304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zh-CN" altLang="en-US" dirty="0">
                <a:latin typeface="微软雅黑" panose="020B0503020204020204" pitchFamily="34" charset="-122"/>
                <a:ea typeface="微软雅黑" panose="020B0503020204020204" pitchFamily="34" charset="-122"/>
              </a:rPr>
              <a:t>分割算法基于</a:t>
            </a:r>
            <a:r>
              <a:rPr lang="zh-CN" altLang="en-US" b="1" dirty="0">
                <a:solidFill>
                  <a:srgbClr val="C00000"/>
                </a:solidFill>
                <a:latin typeface="微软雅黑" panose="020B0503020204020204" pitchFamily="34" charset="-122"/>
                <a:ea typeface="微软雅黑" panose="020B0503020204020204" pitchFamily="34" charset="-122"/>
              </a:rPr>
              <a:t>图像灰度值</a:t>
            </a:r>
            <a:r>
              <a:rPr lang="zh-CN" altLang="en-US" dirty="0">
                <a:latin typeface="微软雅黑" panose="020B0503020204020204" pitchFamily="34" charset="-122"/>
                <a:ea typeface="微软雅黑" panose="020B0503020204020204" pitchFamily="34" charset="-122"/>
              </a:rPr>
              <a:t>的两个基本特性：</a:t>
            </a:r>
            <a:r>
              <a:rPr lang="zh-CN" altLang="en-US" b="1" dirty="0">
                <a:solidFill>
                  <a:srgbClr val="C00000"/>
                </a:solidFill>
                <a:latin typeface="微软雅黑" panose="020B0503020204020204" pitchFamily="34" charset="-122"/>
                <a:ea typeface="微软雅黑" panose="020B0503020204020204" pitchFamily="34" charset="-122"/>
              </a:rPr>
              <a:t>不连续性</a:t>
            </a:r>
            <a:r>
              <a:rPr lang="zh-CN" altLang="en-US" dirty="0">
                <a:latin typeface="微软雅黑" panose="020B0503020204020204" pitchFamily="34" charset="-122"/>
                <a:ea typeface="微软雅黑" panose="020B0503020204020204" pitchFamily="34" charset="-122"/>
              </a:rPr>
              <a:t>和</a:t>
            </a:r>
            <a:r>
              <a:rPr lang="zh-CN" altLang="en-US" b="1" dirty="0">
                <a:solidFill>
                  <a:srgbClr val="C00000"/>
                </a:solidFill>
                <a:latin typeface="微软雅黑" panose="020B0503020204020204" pitchFamily="34" charset="-122"/>
                <a:ea typeface="微软雅黑" panose="020B0503020204020204" pitchFamily="34" charset="-122"/>
              </a:rPr>
              <a:t>相似性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gn="just"/>
            <a:endParaRPr lang="en-US" altLang="zh-CN" dirty="0">
              <a:latin typeface="微软雅黑" panose="020B0503020204020204" pitchFamily="34" charset="-122"/>
              <a:ea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rPr>
              <a:t>基于不连续性：基于灰度的突变（如</a:t>
            </a:r>
            <a:r>
              <a:rPr lang="zh-CN" altLang="en-US" b="1" dirty="0">
                <a:solidFill>
                  <a:srgbClr val="C00000"/>
                </a:solidFill>
                <a:latin typeface="微软雅黑" panose="020B0503020204020204" pitchFamily="34" charset="-122"/>
                <a:ea typeface="微软雅黑" panose="020B0503020204020204" pitchFamily="34" charset="-122"/>
              </a:rPr>
              <a:t>边缘</a:t>
            </a:r>
            <a:r>
              <a:rPr lang="zh-CN" altLang="en-US" dirty="0">
                <a:latin typeface="微软雅黑" panose="020B0503020204020204" pitchFamily="34" charset="-122"/>
                <a:ea typeface="微软雅黑" panose="020B0503020204020204" pitchFamily="34" charset="-122"/>
              </a:rPr>
              <a:t>），检测图像像素灰度级的</a:t>
            </a:r>
            <a:r>
              <a:rPr lang="zh-CN" altLang="en-US" dirty="0">
                <a:solidFill>
                  <a:srgbClr val="C00000"/>
                </a:solidFill>
                <a:latin typeface="微软雅黑" panose="020B0503020204020204" pitchFamily="34" charset="-122"/>
                <a:ea typeface="微软雅黑" panose="020B0503020204020204" pitchFamily="34" charset="-122"/>
              </a:rPr>
              <a:t>不连续性</a:t>
            </a:r>
            <a:r>
              <a:rPr lang="zh-CN" altLang="en-US" dirty="0">
                <a:latin typeface="微软雅黑" panose="020B0503020204020204" pitchFamily="34" charset="-122"/>
                <a:ea typeface="微软雅黑" panose="020B0503020204020204" pitchFamily="34" charset="-122"/>
              </a:rPr>
              <a:t>，找到点、线（宽度为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）、边（不定宽度）；</a:t>
            </a:r>
            <a:endParaRPr lang="en-US" altLang="zh-CN" dirty="0">
              <a:latin typeface="微软雅黑" panose="020B0503020204020204" pitchFamily="34" charset="-122"/>
              <a:ea typeface="微软雅黑" panose="020B0503020204020204" pitchFamily="34" charset="-122"/>
            </a:endParaRPr>
          </a:p>
          <a:p>
            <a:pPr lvl="1" algn="just"/>
            <a:endParaRPr lang="en-US" altLang="zh-CN" dirty="0">
              <a:latin typeface="微软雅黑" panose="020B0503020204020204" pitchFamily="34" charset="-122"/>
              <a:ea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rPr>
              <a:t>相似性：根据一组</a:t>
            </a:r>
            <a:r>
              <a:rPr lang="zh-CN" altLang="en-US" dirty="0">
                <a:solidFill>
                  <a:srgbClr val="C00000"/>
                </a:solidFill>
                <a:latin typeface="微软雅黑" panose="020B0503020204020204" pitchFamily="34" charset="-122"/>
                <a:ea typeface="微软雅黑" panose="020B0503020204020204" pitchFamily="34" charset="-122"/>
              </a:rPr>
              <a:t>预定义的规则</a:t>
            </a:r>
            <a:r>
              <a:rPr lang="zh-CN" altLang="en-US" dirty="0">
                <a:latin typeface="微软雅黑" panose="020B0503020204020204" pitchFamily="34" charset="-122"/>
                <a:ea typeface="微软雅黑" panose="020B0503020204020204" pitchFamily="34" charset="-122"/>
              </a:rPr>
              <a:t>，检测图像像素的灰度值的</a:t>
            </a:r>
            <a:r>
              <a:rPr lang="zh-CN" altLang="en-US" dirty="0">
                <a:solidFill>
                  <a:srgbClr val="C00000"/>
                </a:solidFill>
                <a:latin typeface="微软雅黑" panose="020B0503020204020204" pitchFamily="34" charset="-122"/>
                <a:ea typeface="微软雅黑" panose="020B0503020204020204" pitchFamily="34" charset="-122"/>
              </a:rPr>
              <a:t>相似性，</a:t>
            </a:r>
            <a:r>
              <a:rPr lang="zh-CN" altLang="en-US" dirty="0">
                <a:latin typeface="微软雅黑" panose="020B0503020204020204" pitchFamily="34" charset="-122"/>
                <a:ea typeface="微软雅黑" panose="020B0503020204020204" pitchFamily="34" charset="-122"/>
              </a:rPr>
              <a:t>通过选择阈值，将图像分割成相似的区域，区域的外轮廓就是对象的边（阈值处理、区域生长、区域分裂和聚合）</a:t>
            </a:r>
          </a:p>
          <a:p>
            <a:pPr lvl="1" algn="just"/>
            <a:endParaRPr lang="zh-CN" altLang="en-US" b="1" dirty="0">
              <a:solidFill>
                <a:srgbClr val="A1010C"/>
              </a:solidFill>
            </a:endParaRPr>
          </a:p>
        </p:txBody>
      </p:sp>
      <p:sp>
        <p:nvSpPr>
          <p:cNvPr id="7" name="Rectangle 5"/>
          <p:cNvSpPr>
            <a:spLocks noChangeArrowheads="1"/>
          </p:cNvSpPr>
          <p:nvPr/>
        </p:nvSpPr>
        <p:spPr bwMode="auto">
          <a:xfrm>
            <a:off x="894977" y="4559300"/>
            <a:ext cx="2931767" cy="1219200"/>
          </a:xfrm>
          <a:prstGeom prst="rect">
            <a:avLst/>
          </a:prstGeom>
          <a:solidFill>
            <a:srgbClr val="969696"/>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8" name="Oval 6"/>
          <p:cNvSpPr>
            <a:spLocks noChangeArrowheads="1"/>
          </p:cNvSpPr>
          <p:nvPr/>
        </p:nvSpPr>
        <p:spPr bwMode="auto">
          <a:xfrm>
            <a:off x="1733177" y="4940300"/>
            <a:ext cx="1358624" cy="533400"/>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9" name="Line 8"/>
          <p:cNvSpPr>
            <a:spLocks noChangeShapeType="1"/>
          </p:cNvSpPr>
          <p:nvPr/>
        </p:nvSpPr>
        <p:spPr bwMode="auto">
          <a:xfrm>
            <a:off x="3973675" y="5592956"/>
            <a:ext cx="6957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p:cNvSpPr>
            <a:spLocks noChangeShapeType="1"/>
          </p:cNvSpPr>
          <p:nvPr/>
        </p:nvSpPr>
        <p:spPr bwMode="auto">
          <a:xfrm flipV="1">
            <a:off x="4662342" y="5059556"/>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a:off x="4669425" y="5059556"/>
            <a:ext cx="143013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a:off x="6099555" y="5059556"/>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2"/>
          <p:cNvSpPr>
            <a:spLocks noChangeShapeType="1"/>
          </p:cNvSpPr>
          <p:nvPr/>
        </p:nvSpPr>
        <p:spPr bwMode="auto">
          <a:xfrm>
            <a:off x="6099555" y="5592956"/>
            <a:ext cx="6782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5"/>
          <p:cNvSpPr>
            <a:spLocks noChangeArrowheads="1"/>
          </p:cNvSpPr>
          <p:nvPr/>
        </p:nvSpPr>
        <p:spPr bwMode="auto">
          <a:xfrm>
            <a:off x="7769970" y="4411856"/>
            <a:ext cx="3527053" cy="1366644"/>
          </a:xfrm>
          <a:prstGeom prst="rect">
            <a:avLst/>
          </a:prstGeom>
          <a:solidFill>
            <a:srgbClr val="969696"/>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18" name="Freeform 6"/>
          <p:cNvSpPr/>
          <p:nvPr/>
        </p:nvSpPr>
        <p:spPr bwMode="auto">
          <a:xfrm>
            <a:off x="8200772" y="4767456"/>
            <a:ext cx="2593976" cy="825500"/>
          </a:xfrm>
          <a:custGeom>
            <a:avLst/>
            <a:gdLst>
              <a:gd name="T0" fmla="*/ 2147483647 w 2696"/>
              <a:gd name="T1" fmla="*/ 2147483647 h 816"/>
              <a:gd name="T2" fmla="*/ 2147483647 w 2696"/>
              <a:gd name="T3" fmla="*/ 2147483647 h 816"/>
              <a:gd name="T4" fmla="*/ 2147483647 w 2696"/>
              <a:gd name="T5" fmla="*/ 2147483647 h 816"/>
              <a:gd name="T6" fmla="*/ 2147483647 w 2696"/>
              <a:gd name="T7" fmla="*/ 2147483647 h 816"/>
              <a:gd name="T8" fmla="*/ 2147483647 w 2696"/>
              <a:gd name="T9" fmla="*/ 2147483647 h 816"/>
              <a:gd name="T10" fmla="*/ 2147483647 w 2696"/>
              <a:gd name="T11" fmla="*/ 2147483647 h 816"/>
              <a:gd name="T12" fmla="*/ 2147483647 w 2696"/>
              <a:gd name="T13" fmla="*/ 2147483647 h 816"/>
              <a:gd name="T14" fmla="*/ 2147483647 w 2696"/>
              <a:gd name="T15" fmla="*/ 2147483647 h 816"/>
              <a:gd name="T16" fmla="*/ 2147483647 w 2696"/>
              <a:gd name="T17" fmla="*/ 2147483647 h 816"/>
              <a:gd name="T18" fmla="*/ 2147483647 w 2696"/>
              <a:gd name="T19" fmla="*/ 2147483647 h 816"/>
              <a:gd name="T20" fmla="*/ 2147483647 w 2696"/>
              <a:gd name="T21" fmla="*/ 2147483647 h 816"/>
              <a:gd name="T22" fmla="*/ 2147483647 w 2696"/>
              <a:gd name="T23" fmla="*/ 2147483647 h 816"/>
              <a:gd name="T24" fmla="*/ 2147483647 w 2696"/>
              <a:gd name="T25" fmla="*/ 2147483647 h 816"/>
              <a:gd name="T26" fmla="*/ 2147483647 w 2696"/>
              <a:gd name="T27" fmla="*/ 2147483647 h 816"/>
              <a:gd name="T28" fmla="*/ 2147483647 w 2696"/>
              <a:gd name="T29" fmla="*/ 2147483647 h 8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6"/>
              <a:gd name="T46" fmla="*/ 0 h 816"/>
              <a:gd name="T47" fmla="*/ 2696 w 2696"/>
              <a:gd name="T48" fmla="*/ 816 h 8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6" h="816">
                <a:moveTo>
                  <a:pt x="480" y="592"/>
                </a:moveTo>
                <a:cubicBezTo>
                  <a:pt x="344" y="552"/>
                  <a:pt x="96" y="480"/>
                  <a:pt x="48" y="400"/>
                </a:cubicBezTo>
                <a:cubicBezTo>
                  <a:pt x="0" y="320"/>
                  <a:pt x="88" y="152"/>
                  <a:pt x="192" y="112"/>
                </a:cubicBezTo>
                <a:cubicBezTo>
                  <a:pt x="296" y="72"/>
                  <a:pt x="568" y="112"/>
                  <a:pt x="672" y="160"/>
                </a:cubicBezTo>
                <a:cubicBezTo>
                  <a:pt x="776" y="208"/>
                  <a:pt x="720" y="352"/>
                  <a:pt x="816" y="400"/>
                </a:cubicBezTo>
                <a:cubicBezTo>
                  <a:pt x="912" y="448"/>
                  <a:pt x="1120" y="504"/>
                  <a:pt x="1248" y="448"/>
                </a:cubicBezTo>
                <a:cubicBezTo>
                  <a:pt x="1376" y="392"/>
                  <a:pt x="1440" y="128"/>
                  <a:pt x="1584" y="64"/>
                </a:cubicBezTo>
                <a:cubicBezTo>
                  <a:pt x="1728" y="0"/>
                  <a:pt x="1992" y="24"/>
                  <a:pt x="2112" y="64"/>
                </a:cubicBezTo>
                <a:cubicBezTo>
                  <a:pt x="2232" y="104"/>
                  <a:pt x="2208" y="208"/>
                  <a:pt x="2304" y="304"/>
                </a:cubicBezTo>
                <a:cubicBezTo>
                  <a:pt x="2400" y="400"/>
                  <a:pt x="2696" y="560"/>
                  <a:pt x="2688" y="640"/>
                </a:cubicBezTo>
                <a:cubicBezTo>
                  <a:pt x="2680" y="720"/>
                  <a:pt x="2360" y="816"/>
                  <a:pt x="2256" y="784"/>
                </a:cubicBezTo>
                <a:cubicBezTo>
                  <a:pt x="2152" y="752"/>
                  <a:pt x="2176" y="456"/>
                  <a:pt x="2064" y="448"/>
                </a:cubicBezTo>
                <a:cubicBezTo>
                  <a:pt x="1952" y="440"/>
                  <a:pt x="1784" y="704"/>
                  <a:pt x="1584" y="736"/>
                </a:cubicBezTo>
                <a:cubicBezTo>
                  <a:pt x="1384" y="768"/>
                  <a:pt x="1048" y="656"/>
                  <a:pt x="864" y="640"/>
                </a:cubicBezTo>
                <a:cubicBezTo>
                  <a:pt x="680" y="624"/>
                  <a:pt x="616" y="632"/>
                  <a:pt x="480" y="592"/>
                </a:cubicBezTo>
                <a:close/>
              </a:path>
            </a:pathLst>
          </a:custGeom>
          <a:solidFill>
            <a:srgbClr val="33CC33"/>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图像阈值处理</a:t>
            </a:r>
          </a:p>
        </p:txBody>
      </p:sp>
      <p:sp>
        <p:nvSpPr>
          <p:cNvPr id="28" name="Rectangle 2"/>
          <p:cNvSpPr txBox="1">
            <a:spLocks noChangeArrowheads="1"/>
          </p:cNvSpPr>
          <p:nvPr/>
        </p:nvSpPr>
        <p:spPr>
          <a:xfrm>
            <a:off x="876300" y="1282700"/>
            <a:ext cx="6629400" cy="3962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阈值分割方法</a:t>
            </a:r>
          </a:p>
          <a:p>
            <a:pPr lvl="1">
              <a:lnSpc>
                <a:spcPct val="150000"/>
              </a:lnSpc>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基本全局阈值</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 Otsu</a:t>
            </a:r>
            <a:r>
              <a:rPr lang="zh-CN" altLang="en-US" dirty="0">
                <a:latin typeface="微软雅黑" panose="020B0503020204020204" pitchFamily="34" charset="-122"/>
                <a:ea typeface="微软雅黑" panose="020B0503020204020204" pitchFamily="34" charset="-122"/>
              </a:rPr>
              <a:t>方法进行全局阈值处理</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图像平滑改进全局阈值处理</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通过边缘改进选择阈值</a:t>
            </a:r>
          </a:p>
          <a:p>
            <a:pPr lvl="1">
              <a:lnSpc>
                <a:spcPct val="150000"/>
              </a:lnSpc>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基于局部统计的可变阈值处理</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基于移动平均的阈值处理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lang="zh-CN" altLang="en-US" spc="-10" dirty="0">
                <a:latin typeface="新宋体" panose="02010609030101010101" charset="-122"/>
                <a:cs typeface="新宋体" panose="02010609030101010101" charset="-122"/>
              </a:rPr>
              <a:t>基本全局阈值</a:t>
            </a:r>
          </a:p>
        </p:txBody>
      </p:sp>
      <p:sp>
        <p:nvSpPr>
          <p:cNvPr id="8" name="object 8"/>
          <p:cNvSpPr txBox="1"/>
          <p:nvPr/>
        </p:nvSpPr>
        <p:spPr>
          <a:xfrm>
            <a:off x="499236" y="1268116"/>
            <a:ext cx="10016364" cy="4642296"/>
          </a:xfrm>
          <a:prstGeom prst="rect">
            <a:avLst/>
          </a:prstGeom>
        </p:spPr>
        <p:txBody>
          <a:bodyPr vert="horz" wrap="square" lIns="0" tIns="0" rIns="0" bIns="0" rtlCol="0">
            <a:spAutoFit/>
          </a:bodyPr>
          <a:lstStyle/>
          <a:p>
            <a:pPr marR="1950720">
              <a:tabLst>
                <a:tab pos="292735" algn="l"/>
              </a:tabLst>
            </a:pPr>
            <a:r>
              <a:rPr sz="2800" b="1" spc="-3" dirty="0" err="1">
                <a:latin typeface="微软雅黑" panose="020B0503020204020204" pitchFamily="34" charset="-122"/>
                <a:ea typeface="微软雅黑" panose="020B0503020204020204" pitchFamily="34" charset="-122"/>
                <a:cs typeface="新宋体" panose="02010609030101010101" charset="-122"/>
              </a:rPr>
              <a:t>基本全局阈值算法</a:t>
            </a:r>
            <a:r>
              <a:rPr lang="en-US" altLang="zh-CN" sz="2800" b="1" spc="-3" dirty="0">
                <a:latin typeface="微软雅黑" panose="020B0503020204020204" pitchFamily="34" charset="-122"/>
                <a:ea typeface="微软雅黑" panose="020B0503020204020204" pitchFamily="34" charset="-122"/>
                <a:cs typeface="新宋体" panose="02010609030101010101" charset="-122"/>
              </a:rPr>
              <a:t>——</a:t>
            </a:r>
            <a:r>
              <a:rPr lang="zh-CN" altLang="en-US" sz="2800" b="1" spc="-3" dirty="0">
                <a:latin typeface="微软雅黑" panose="020B0503020204020204" pitchFamily="34" charset="-122"/>
                <a:ea typeface="微软雅黑" panose="020B0503020204020204" pitchFamily="34" charset="-122"/>
                <a:cs typeface="新宋体" panose="02010609030101010101" charset="-122"/>
              </a:rPr>
              <a:t>自动选择阈值</a:t>
            </a:r>
            <a:endParaRPr sz="2800" b="1" dirty="0">
              <a:latin typeface="微软雅黑" panose="020B0503020204020204" pitchFamily="34" charset="-122"/>
              <a:ea typeface="微软雅黑" panose="020B0503020204020204" pitchFamily="34" charset="-122"/>
              <a:cs typeface="新宋体" panose="02010609030101010101" charset="-122"/>
            </a:endParaRPr>
          </a:p>
          <a:p>
            <a:pPr marL="301625">
              <a:lnSpc>
                <a:spcPct val="150000"/>
              </a:lnSpc>
              <a:spcBef>
                <a:spcPts val="905"/>
              </a:spcBef>
              <a:tabLst>
                <a:tab pos="593725" algn="l"/>
              </a:tabLst>
            </a:pPr>
            <a:r>
              <a:rPr sz="2400" spc="-3" dirty="0">
                <a:solidFill>
                  <a:srgbClr val="EE2B0A"/>
                </a:solidFill>
                <a:latin typeface="微软雅黑" panose="020B0503020204020204" pitchFamily="34" charset="-122"/>
                <a:ea typeface="微软雅黑" panose="020B0503020204020204" pitchFamily="34" charset="-122"/>
                <a:cs typeface="新宋体" panose="02010609030101010101" charset="-122"/>
              </a:rPr>
              <a:t>1. </a:t>
            </a:r>
            <a:r>
              <a:rPr sz="2400" spc="-3" dirty="0" err="1">
                <a:latin typeface="微软雅黑" panose="020B0503020204020204" pitchFamily="34" charset="-122"/>
                <a:ea typeface="微软雅黑" panose="020B0503020204020204" pitchFamily="34" charset="-122"/>
                <a:cs typeface="新宋体" panose="02010609030101010101" charset="-122"/>
              </a:rPr>
              <a:t>选择一个T的初始估计值</a:t>
            </a:r>
            <a:r>
              <a:rPr lang="zh-CN" altLang="en-US" sz="2400" spc="-3" dirty="0">
                <a:latin typeface="微软雅黑" panose="020B0503020204020204" pitchFamily="34" charset="-122"/>
                <a:ea typeface="微软雅黑" panose="020B0503020204020204" pitchFamily="34" charset="-122"/>
                <a:cs typeface="新宋体" panose="02010609030101010101" charset="-122"/>
              </a:rPr>
              <a:t>。</a:t>
            </a:r>
            <a:endParaRPr sz="2400" dirty="0">
              <a:latin typeface="微软雅黑" panose="020B0503020204020204" pitchFamily="34" charset="-122"/>
              <a:ea typeface="微软雅黑" panose="020B0503020204020204" pitchFamily="34" charset="-122"/>
              <a:cs typeface="新宋体" panose="02010609030101010101" charset="-122"/>
            </a:endParaRPr>
          </a:p>
          <a:p>
            <a:pPr marL="594360" marR="3175" indent="-293370">
              <a:lnSpc>
                <a:spcPct val="150000"/>
              </a:lnSpc>
              <a:spcBef>
                <a:spcPts val="915"/>
              </a:spcBef>
              <a:tabLst>
                <a:tab pos="593725" algn="l"/>
              </a:tabLst>
            </a:pPr>
            <a:r>
              <a:rPr sz="2400" spc="-3" dirty="0">
                <a:solidFill>
                  <a:srgbClr val="EE2B0A"/>
                </a:solidFill>
                <a:latin typeface="微软雅黑" panose="020B0503020204020204" pitchFamily="34" charset="-122"/>
                <a:ea typeface="微软雅黑" panose="020B0503020204020204" pitchFamily="34" charset="-122"/>
                <a:cs typeface="新宋体" panose="02010609030101010101" charset="-122"/>
              </a:rPr>
              <a:t>2.	</a:t>
            </a:r>
            <a:r>
              <a:rPr sz="2400" spc="-3" dirty="0">
                <a:latin typeface="微软雅黑" panose="020B0503020204020204" pitchFamily="34" charset="-122"/>
                <a:ea typeface="微软雅黑" panose="020B0503020204020204" pitchFamily="34" charset="-122"/>
                <a:cs typeface="新宋体" panose="02010609030101010101" charset="-122"/>
              </a:rPr>
              <a:t>用T分割图像，生成两组像素：</a:t>
            </a:r>
            <a:r>
              <a:rPr sz="2400"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G</a:t>
            </a:r>
            <a:r>
              <a:rPr sz="2400" b="1" spc="-4" baseline="-21000" dirty="0">
                <a:solidFill>
                  <a:srgbClr val="C00000"/>
                </a:solidFill>
                <a:latin typeface="微软雅黑" panose="020B0503020204020204" pitchFamily="34" charset="-122"/>
                <a:ea typeface="微软雅黑" panose="020B0503020204020204" pitchFamily="34" charset="-122"/>
                <a:cs typeface="新宋体" panose="02010609030101010101" charset="-122"/>
              </a:rPr>
              <a:t>1</a:t>
            </a:r>
            <a:r>
              <a:rPr sz="2400" dirty="0">
                <a:latin typeface="微软雅黑" panose="020B0503020204020204" pitchFamily="34" charset="-122"/>
                <a:ea typeface="微软雅黑" panose="020B0503020204020204" pitchFamily="34" charset="-122"/>
                <a:cs typeface="新宋体" panose="02010609030101010101" charset="-122"/>
              </a:rPr>
              <a:t>由所有灰度值大于T的像素组成，而</a:t>
            </a:r>
            <a:r>
              <a:rPr sz="2400" b="1" dirty="0">
                <a:solidFill>
                  <a:srgbClr val="C00000"/>
                </a:solidFill>
                <a:latin typeface="微软雅黑" panose="020B0503020204020204" pitchFamily="34" charset="-122"/>
                <a:ea typeface="微软雅黑" panose="020B0503020204020204" pitchFamily="34" charset="-122"/>
                <a:cs typeface="新宋体" panose="02010609030101010101" charset="-122"/>
              </a:rPr>
              <a:t>G</a:t>
            </a:r>
            <a:r>
              <a:rPr sz="2400" b="1" baseline="-21000" dirty="0">
                <a:solidFill>
                  <a:srgbClr val="C00000"/>
                </a:solidFill>
                <a:latin typeface="微软雅黑" panose="020B0503020204020204" pitchFamily="34" charset="-122"/>
                <a:ea typeface="微软雅黑" panose="020B0503020204020204" pitchFamily="34" charset="-122"/>
                <a:cs typeface="新宋体" panose="02010609030101010101" charset="-122"/>
              </a:rPr>
              <a:t>2</a:t>
            </a:r>
            <a:r>
              <a:rPr sz="2400" spc="-3" dirty="0">
                <a:latin typeface="微软雅黑" panose="020B0503020204020204" pitchFamily="34" charset="-122"/>
                <a:ea typeface="微软雅黑" panose="020B0503020204020204" pitchFamily="34" charset="-122"/>
                <a:cs typeface="新宋体" panose="02010609030101010101" charset="-122"/>
              </a:rPr>
              <a:t>由所有灰度值小于或等于T的</a:t>
            </a:r>
            <a:r>
              <a:rPr sz="2400" dirty="0">
                <a:latin typeface="微软雅黑" panose="020B0503020204020204" pitchFamily="34" charset="-122"/>
                <a:ea typeface="微软雅黑" panose="020B0503020204020204" pitchFamily="34" charset="-122"/>
                <a:cs typeface="新宋体" panose="02010609030101010101" charset="-122"/>
              </a:rPr>
              <a:t>像素组成</a:t>
            </a:r>
            <a:r>
              <a:rPr lang="zh-CN" altLang="en-US" sz="2400" dirty="0">
                <a:latin typeface="微软雅黑" panose="020B0503020204020204" pitchFamily="34" charset="-122"/>
                <a:ea typeface="微软雅黑" panose="020B0503020204020204" pitchFamily="34" charset="-122"/>
                <a:cs typeface="新宋体" panose="02010609030101010101" charset="-122"/>
              </a:rPr>
              <a:t>。</a:t>
            </a:r>
            <a:endParaRPr sz="2400" dirty="0">
              <a:latin typeface="微软雅黑" panose="020B0503020204020204" pitchFamily="34" charset="-122"/>
              <a:ea typeface="微软雅黑" panose="020B0503020204020204" pitchFamily="34" charset="-122"/>
              <a:cs typeface="新宋体" panose="02010609030101010101" charset="-122"/>
            </a:endParaRPr>
          </a:p>
          <a:p>
            <a:pPr marL="301625">
              <a:lnSpc>
                <a:spcPct val="150000"/>
              </a:lnSpc>
              <a:spcBef>
                <a:spcPts val="815"/>
              </a:spcBef>
              <a:tabLst>
                <a:tab pos="593725" algn="l"/>
              </a:tabLst>
            </a:pPr>
            <a:r>
              <a:rPr sz="2400" spc="-3" dirty="0">
                <a:solidFill>
                  <a:srgbClr val="EE2B0A"/>
                </a:solidFill>
                <a:latin typeface="微软雅黑" panose="020B0503020204020204" pitchFamily="34" charset="-122"/>
                <a:ea typeface="微软雅黑" panose="020B0503020204020204" pitchFamily="34" charset="-122"/>
                <a:cs typeface="新宋体" panose="02010609030101010101" charset="-122"/>
              </a:rPr>
              <a:t>3. </a:t>
            </a:r>
            <a:r>
              <a:rPr sz="2400" spc="-3" dirty="0">
                <a:latin typeface="微软雅黑" panose="020B0503020204020204" pitchFamily="34" charset="-122"/>
                <a:ea typeface="微软雅黑" panose="020B0503020204020204" pitchFamily="34" charset="-122"/>
                <a:cs typeface="新宋体" panose="02010609030101010101" charset="-122"/>
              </a:rPr>
              <a:t>对区域G</a:t>
            </a:r>
            <a:r>
              <a:rPr sz="2400" spc="-4" baseline="-21000" dirty="0">
                <a:latin typeface="微软雅黑" panose="020B0503020204020204" pitchFamily="34" charset="-122"/>
                <a:ea typeface="微软雅黑" panose="020B0503020204020204" pitchFamily="34" charset="-122"/>
                <a:cs typeface="新宋体" panose="02010609030101010101" charset="-122"/>
              </a:rPr>
              <a:t>1</a:t>
            </a:r>
            <a:r>
              <a:rPr sz="2400" dirty="0">
                <a:latin typeface="微软雅黑" panose="020B0503020204020204" pitchFamily="34" charset="-122"/>
                <a:ea typeface="微软雅黑" panose="020B0503020204020204" pitchFamily="34" charset="-122"/>
                <a:cs typeface="新宋体" panose="02010609030101010101" charset="-122"/>
              </a:rPr>
              <a:t>和G</a:t>
            </a:r>
            <a:r>
              <a:rPr sz="2400" spc="-4" baseline="-21000" dirty="0">
                <a:latin typeface="微软雅黑" panose="020B0503020204020204" pitchFamily="34" charset="-122"/>
                <a:ea typeface="微软雅黑" panose="020B0503020204020204" pitchFamily="34" charset="-122"/>
                <a:cs typeface="新宋体" panose="02010609030101010101" charset="-122"/>
              </a:rPr>
              <a:t>2</a:t>
            </a:r>
            <a:r>
              <a:rPr sz="2400" dirty="0">
                <a:latin typeface="微软雅黑" panose="020B0503020204020204" pitchFamily="34" charset="-122"/>
                <a:ea typeface="微软雅黑" panose="020B0503020204020204" pitchFamily="34" charset="-122"/>
                <a:cs typeface="新宋体" panose="02010609030101010101" charset="-122"/>
              </a:rPr>
              <a:t>中的所有像素计算平均灰度值</a:t>
            </a:r>
            <a:r>
              <a:rPr lang="en-US" altLang="zh-CN" sz="2400" spc="-3" dirty="0">
                <a:latin typeface="微软雅黑" panose="020B0503020204020204" pitchFamily="34" charset="-122"/>
                <a:ea typeface="微软雅黑" panose="020B0503020204020204" pitchFamily="34" charset="-122"/>
                <a:cs typeface="Times New Roman" panose="02020603050405020304"/>
              </a:rPr>
              <a:t>m</a:t>
            </a:r>
            <a:r>
              <a:rPr sz="2400" spc="4" baseline="-21000" dirty="0">
                <a:latin typeface="微软雅黑" panose="020B0503020204020204" pitchFamily="34" charset="-122"/>
                <a:ea typeface="微软雅黑" panose="020B0503020204020204" pitchFamily="34" charset="-122"/>
                <a:cs typeface="新宋体" panose="02010609030101010101" charset="-122"/>
              </a:rPr>
              <a:t>1</a:t>
            </a:r>
            <a:r>
              <a:rPr sz="2400" dirty="0">
                <a:latin typeface="微软雅黑" panose="020B0503020204020204" pitchFamily="34" charset="-122"/>
                <a:ea typeface="微软雅黑" panose="020B0503020204020204" pitchFamily="34" charset="-122"/>
                <a:cs typeface="新宋体" panose="02010609030101010101" charset="-122"/>
              </a:rPr>
              <a:t>和</a:t>
            </a:r>
            <a:r>
              <a:rPr lang="en-US" altLang="zh-CN" sz="2400" spc="-3" dirty="0">
                <a:latin typeface="微软雅黑" panose="020B0503020204020204" pitchFamily="34" charset="-122"/>
                <a:ea typeface="微软雅黑" panose="020B0503020204020204" pitchFamily="34" charset="-122"/>
                <a:cs typeface="Times New Roman" panose="02020603050405020304"/>
              </a:rPr>
              <a:t>m</a:t>
            </a:r>
            <a:r>
              <a:rPr sz="2400" baseline="-21000" dirty="0">
                <a:latin typeface="微软雅黑" panose="020B0503020204020204" pitchFamily="34" charset="-122"/>
                <a:ea typeface="微软雅黑" panose="020B0503020204020204" pitchFamily="34" charset="-122"/>
                <a:cs typeface="Times New Roman" panose="02020603050405020304"/>
              </a:rPr>
              <a:t>2</a:t>
            </a:r>
            <a:r>
              <a:rPr lang="zh-CN" altLang="en-US" sz="2400" baseline="-21000" dirty="0">
                <a:latin typeface="微软雅黑" panose="020B0503020204020204" pitchFamily="34" charset="-122"/>
                <a:ea typeface="微软雅黑" panose="020B0503020204020204" pitchFamily="34" charset="-122"/>
                <a:cs typeface="Times New Roman" panose="02020603050405020304"/>
              </a:rPr>
              <a:t>。</a:t>
            </a:r>
            <a:endParaRPr lang="en-US" altLang="zh-CN" sz="2400" baseline="-21000" dirty="0">
              <a:latin typeface="微软雅黑" panose="020B0503020204020204" pitchFamily="34" charset="-122"/>
              <a:ea typeface="微软雅黑" panose="020B0503020204020204" pitchFamily="34" charset="-122"/>
              <a:cs typeface="Times New Roman" panose="02020603050405020304"/>
            </a:endParaRPr>
          </a:p>
          <a:p>
            <a:pPr marL="301625">
              <a:lnSpc>
                <a:spcPct val="150000"/>
              </a:lnSpc>
              <a:spcBef>
                <a:spcPts val="815"/>
              </a:spcBef>
              <a:tabLst>
                <a:tab pos="593725" algn="l"/>
              </a:tabLst>
            </a:pPr>
            <a:r>
              <a:rPr lang="en-US" altLang="zh-CN" sz="2400" spc="-3" dirty="0">
                <a:solidFill>
                  <a:srgbClr val="EE2B0A"/>
                </a:solidFill>
                <a:latin typeface="微软雅黑" panose="020B0503020204020204" pitchFamily="34" charset="-122"/>
                <a:ea typeface="微软雅黑" panose="020B0503020204020204" pitchFamily="34" charset="-122"/>
                <a:cs typeface="Times New Roman" panose="02020603050405020304"/>
              </a:rPr>
              <a:t>4.	</a:t>
            </a:r>
            <a:r>
              <a:rPr lang="zh-CN" altLang="en-US" sz="2400" spc="-3" dirty="0">
                <a:latin typeface="微软雅黑" panose="020B0503020204020204" pitchFamily="34" charset="-122"/>
                <a:ea typeface="微软雅黑" panose="020B0503020204020204" pitchFamily="34" charset="-122"/>
                <a:cs typeface="宋体" panose="02010600030101010101" pitchFamily="2" charset="-122"/>
              </a:rPr>
              <a:t>计算新的阈值</a:t>
            </a:r>
            <a:endParaRPr lang="zh-CN" altLang="en-US" sz="2400" baseline="3000" dirty="0">
              <a:latin typeface="微软雅黑" panose="020B0503020204020204" pitchFamily="34" charset="-122"/>
              <a:ea typeface="微软雅黑" panose="020B0503020204020204" pitchFamily="34" charset="-122"/>
              <a:cs typeface="Times New Roman" panose="02020603050405020304"/>
            </a:endParaRPr>
          </a:p>
          <a:p>
            <a:pPr marL="301625">
              <a:lnSpc>
                <a:spcPct val="150000"/>
              </a:lnSpc>
              <a:spcBef>
                <a:spcPts val="815"/>
              </a:spcBef>
              <a:tabLst>
                <a:tab pos="593725" algn="l"/>
              </a:tabLst>
            </a:pPr>
            <a:r>
              <a:rPr lang="en-US" altLang="zh-CN" sz="2400" spc="-3" dirty="0">
                <a:solidFill>
                  <a:srgbClr val="EE2B0A"/>
                </a:solidFill>
                <a:latin typeface="微软雅黑" panose="020B0503020204020204" pitchFamily="34" charset="-122"/>
                <a:ea typeface="微软雅黑" panose="020B0503020204020204" pitchFamily="34" charset="-122"/>
                <a:cs typeface="Times New Roman" panose="02020603050405020304"/>
              </a:rPr>
              <a:t>5.	</a:t>
            </a:r>
            <a:r>
              <a:rPr lang="zh-CN" altLang="en-US" sz="2400" spc="-3" dirty="0">
                <a:latin typeface="微软雅黑" panose="020B0503020204020204" pitchFamily="34" charset="-122"/>
                <a:ea typeface="微软雅黑" panose="020B0503020204020204" pitchFamily="34" charset="-122"/>
                <a:cs typeface="宋体" panose="02010600030101010101" pitchFamily="2" charset="-122"/>
              </a:rPr>
              <a:t>重复步骤</a:t>
            </a:r>
            <a:r>
              <a:rPr lang="en-US" altLang="zh-CN" sz="2400" spc="-3" dirty="0">
                <a:latin typeface="微软雅黑" panose="020B0503020204020204" pitchFamily="34" charset="-122"/>
                <a:ea typeface="微软雅黑" panose="020B0503020204020204" pitchFamily="34" charset="-122"/>
                <a:cs typeface="Times New Roman" panose="02020603050405020304"/>
              </a:rPr>
              <a:t>2</a:t>
            </a:r>
            <a:r>
              <a:rPr lang="zh-CN" altLang="en-US" sz="2400" spc="-3" dirty="0">
                <a:latin typeface="微软雅黑" panose="020B0503020204020204" pitchFamily="34" charset="-122"/>
                <a:ea typeface="微软雅黑" panose="020B0503020204020204" pitchFamily="34" charset="-122"/>
                <a:cs typeface="宋体" panose="02010600030101010101" pitchFamily="2" charset="-122"/>
              </a:rPr>
              <a:t>到</a:t>
            </a:r>
            <a:r>
              <a:rPr lang="en-US" altLang="zh-CN" sz="2400" spc="-3" dirty="0">
                <a:latin typeface="微软雅黑" panose="020B0503020204020204" pitchFamily="34" charset="-122"/>
                <a:ea typeface="微软雅黑" panose="020B0503020204020204" pitchFamily="34" charset="-122"/>
                <a:cs typeface="Times New Roman" panose="02020603050405020304"/>
              </a:rPr>
              <a:t>4</a:t>
            </a:r>
            <a:r>
              <a:rPr lang="zh-CN" altLang="en-US" sz="2400" spc="-3" dirty="0">
                <a:latin typeface="微软雅黑" panose="020B0503020204020204" pitchFamily="34" charset="-122"/>
                <a:ea typeface="微软雅黑" panose="020B0503020204020204" pitchFamily="34" charset="-122"/>
                <a:cs typeface="宋体" panose="02010600030101010101" pitchFamily="2" charset="-122"/>
              </a:rPr>
              <a:t>，直到逐次迭代所得的</a:t>
            </a:r>
            <a:r>
              <a:rPr lang="en-US" altLang="zh-CN" sz="2400" spc="-3" dirty="0">
                <a:solidFill>
                  <a:srgbClr val="C00000"/>
                </a:solidFill>
                <a:latin typeface="微软雅黑" panose="020B0503020204020204" pitchFamily="34" charset="-122"/>
                <a:ea typeface="微软雅黑" panose="020B0503020204020204" pitchFamily="34" charset="-122"/>
                <a:cs typeface="Times New Roman" panose="02020603050405020304"/>
              </a:rPr>
              <a:t>T</a:t>
            </a:r>
            <a:r>
              <a:rPr lang="zh-CN" altLang="en-US" sz="24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值之差</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小于事先定义的</a:t>
            </a:r>
            <a:r>
              <a:rPr lang="zh-CN" altLang="en-US" sz="240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参数</a:t>
            </a:r>
            <a:r>
              <a:rPr lang="zh-CN" altLang="en-US" sz="2400" i="1" dirty="0"/>
              <a:t>∆</a:t>
            </a:r>
            <a:r>
              <a:rPr lang="en-US" altLang="zh-CN" sz="2400" i="1" dirty="0"/>
              <a:t>T</a:t>
            </a:r>
            <a:r>
              <a:rPr lang="zh-CN" altLang="en-US" sz="2400" i="1" baseline="-21000" dirty="0">
                <a:solidFill>
                  <a:srgbClr val="C00000"/>
                </a:solidFill>
                <a:latin typeface="微软雅黑" panose="020B0503020204020204" pitchFamily="34" charset="-122"/>
                <a:ea typeface="微软雅黑" panose="020B0503020204020204" pitchFamily="34" charset="-122"/>
                <a:cs typeface="Times New Roman" panose="02020603050405020304"/>
              </a:rPr>
              <a:t>    </a:t>
            </a:r>
          </a:p>
          <a:p>
            <a:pPr marL="301625">
              <a:spcBef>
                <a:spcPts val="815"/>
              </a:spcBef>
              <a:tabLst>
                <a:tab pos="593725" algn="l"/>
              </a:tabLst>
            </a:pPr>
            <a:endParaRPr sz="2400" baseline="-21000" dirty="0">
              <a:latin typeface="微软雅黑" panose="020B0503020204020204" pitchFamily="34" charset="-122"/>
              <a:ea typeface="微软雅黑" panose="020B0503020204020204" pitchFamily="34" charset="-122"/>
              <a:cs typeface="Times New Roman" panose="02020603050405020304"/>
            </a:endParaRPr>
          </a:p>
        </p:txBody>
      </p:sp>
      <p:sp>
        <p:nvSpPr>
          <p:cNvPr id="12" name="文本框 11"/>
          <p:cNvSpPr txBox="1"/>
          <p:nvPr/>
        </p:nvSpPr>
        <p:spPr>
          <a:xfrm>
            <a:off x="754856" y="5907670"/>
            <a:ext cx="7474744"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参数∆𝑇用于控制迭代的次数。通常， ∆𝑇越大，则算法执行的迭代次数少。图像的平均灰度对于</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来说是较好的初始选择。</a:t>
            </a:r>
          </a:p>
        </p:txBody>
      </p:sp>
      <p:pic>
        <p:nvPicPr>
          <p:cNvPr id="4" name="图片 3"/>
          <p:cNvPicPr>
            <a:picLocks noChangeAspect="1"/>
          </p:cNvPicPr>
          <p:nvPr/>
        </p:nvPicPr>
        <p:blipFill>
          <a:blip r:embed="rId3"/>
          <a:stretch>
            <a:fillRect/>
          </a:stretch>
        </p:blipFill>
        <p:spPr>
          <a:xfrm>
            <a:off x="3105150" y="4248058"/>
            <a:ext cx="2162466" cy="6813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242066" rIns="0" bIns="0" rtlCol="0" anchor="ctr">
            <a:spAutoFit/>
          </a:bodyPr>
          <a:lstStyle/>
          <a:p>
            <a:pPr marL="53975">
              <a:lnSpc>
                <a:spcPts val="2405"/>
              </a:lnSpc>
            </a:pPr>
            <a:r>
              <a:rPr spc="-10" dirty="0"/>
              <a:t>利用基本全局阈值算法的例子</a:t>
            </a:r>
          </a:p>
        </p:txBody>
      </p:sp>
      <p:sp>
        <p:nvSpPr>
          <p:cNvPr id="6" name="object 6"/>
          <p:cNvSpPr/>
          <p:nvPr/>
        </p:nvSpPr>
        <p:spPr>
          <a:xfrm>
            <a:off x="6028287" y="996880"/>
            <a:ext cx="5910136" cy="5660747"/>
          </a:xfrm>
          <a:prstGeom prst="rect">
            <a:avLst/>
          </a:prstGeom>
          <a:blipFill>
            <a:blip r:embed="rId3" cstate="print"/>
            <a:stretch>
              <a:fillRect/>
            </a:stretch>
          </a:blipFill>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7" name="object 7"/>
          <p:cNvSpPr txBox="1"/>
          <p:nvPr/>
        </p:nvSpPr>
        <p:spPr>
          <a:xfrm>
            <a:off x="5591826" y="1556201"/>
            <a:ext cx="528909" cy="189604"/>
          </a:xfrm>
          <a:prstGeom prst="rect">
            <a:avLst/>
          </a:prstGeom>
        </p:spPr>
        <p:txBody>
          <a:bodyPr vert="horz" wrap="square" lIns="0" tIns="0" rIns="0" bIns="0" rtlCol="0">
            <a:spAutoFit/>
          </a:bodyPr>
          <a:lstStyle/>
          <a:p>
            <a:pPr marL="8255">
              <a:lnSpc>
                <a:spcPts val="1380"/>
              </a:lnSpc>
            </a:pP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原图</a:t>
            </a:r>
            <a:endParaRPr>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8"/>
          <p:cNvSpPr txBox="1"/>
          <p:nvPr/>
        </p:nvSpPr>
        <p:spPr>
          <a:xfrm>
            <a:off x="8863949" y="1716940"/>
            <a:ext cx="1531051" cy="189604"/>
          </a:xfrm>
          <a:prstGeom prst="rect">
            <a:avLst/>
          </a:prstGeom>
        </p:spPr>
        <p:txBody>
          <a:bodyPr vert="horz" wrap="square" lIns="0" tIns="0" rIns="0" bIns="0" rtlCol="0">
            <a:spAutoFit/>
          </a:bodyPr>
          <a:lstStyle/>
          <a:p>
            <a:pPr marL="8255">
              <a:lnSpc>
                <a:spcPts val="1380"/>
              </a:lnSpc>
            </a:pP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原图的直方图</a:t>
            </a:r>
          </a:p>
        </p:txBody>
      </p:sp>
      <p:sp>
        <p:nvSpPr>
          <p:cNvPr id="9" name="object 9"/>
          <p:cNvSpPr/>
          <p:nvPr/>
        </p:nvSpPr>
        <p:spPr>
          <a:xfrm>
            <a:off x="9317678" y="3393076"/>
            <a:ext cx="395290" cy="311870"/>
          </a:xfrm>
          <a:custGeom>
            <a:avLst/>
            <a:gdLst/>
            <a:ahLst/>
            <a:cxnLst/>
            <a:rect l="l" t="t" r="r" b="b"/>
            <a:pathLst>
              <a:path w="360679" h="287654">
                <a:moveTo>
                  <a:pt x="179824" y="0"/>
                </a:moveTo>
                <a:lnTo>
                  <a:pt x="132368" y="5051"/>
                </a:lnTo>
                <a:lnTo>
                  <a:pt x="89632" y="19316"/>
                </a:lnTo>
                <a:lnTo>
                  <a:pt x="53321" y="41465"/>
                </a:lnTo>
                <a:lnTo>
                  <a:pt x="25141" y="70166"/>
                </a:lnTo>
                <a:lnTo>
                  <a:pt x="6799" y="104086"/>
                </a:lnTo>
                <a:lnTo>
                  <a:pt x="0" y="141895"/>
                </a:lnTo>
                <a:lnTo>
                  <a:pt x="719" y="155137"/>
                </a:lnTo>
                <a:lnTo>
                  <a:pt x="11026" y="192512"/>
                </a:lnTo>
                <a:lnTo>
                  <a:pt x="32254" y="225391"/>
                </a:lnTo>
                <a:lnTo>
                  <a:pt x="62726" y="252521"/>
                </a:lnTo>
                <a:lnTo>
                  <a:pt x="100765" y="272652"/>
                </a:lnTo>
                <a:lnTo>
                  <a:pt x="144694" y="284531"/>
                </a:lnTo>
                <a:lnTo>
                  <a:pt x="176423" y="287248"/>
                </a:lnTo>
                <a:lnTo>
                  <a:pt x="193045" y="286693"/>
                </a:lnTo>
                <a:lnTo>
                  <a:pt x="239962" y="278679"/>
                </a:lnTo>
                <a:lnTo>
                  <a:pt x="281276" y="262117"/>
                </a:lnTo>
                <a:lnTo>
                  <a:pt x="315469" y="238256"/>
                </a:lnTo>
                <a:lnTo>
                  <a:pt x="341025" y="208345"/>
                </a:lnTo>
                <a:lnTo>
                  <a:pt x="359042" y="161212"/>
                </a:lnTo>
                <a:lnTo>
                  <a:pt x="360304" y="148442"/>
                </a:lnTo>
                <a:lnTo>
                  <a:pt x="359617" y="134874"/>
                </a:lnTo>
                <a:lnTo>
                  <a:pt x="349562" y="96756"/>
                </a:lnTo>
                <a:lnTo>
                  <a:pt x="328764" y="63400"/>
                </a:lnTo>
                <a:lnTo>
                  <a:pt x="298829" y="35935"/>
                </a:lnTo>
                <a:lnTo>
                  <a:pt x="261361" y="15492"/>
                </a:lnTo>
                <a:lnTo>
                  <a:pt x="217963" y="3202"/>
                </a:lnTo>
                <a:lnTo>
                  <a:pt x="179824" y="0"/>
                </a:lnTo>
                <a:close/>
              </a:path>
            </a:pathLst>
          </a:custGeom>
          <a:ln w="12699">
            <a:solidFill>
              <a:srgbClr val="C00000"/>
            </a:solidFill>
          </a:ln>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10" name="object 10"/>
          <p:cNvSpPr txBox="1"/>
          <p:nvPr/>
        </p:nvSpPr>
        <p:spPr>
          <a:xfrm>
            <a:off x="8831862" y="2764764"/>
            <a:ext cx="1531051" cy="189604"/>
          </a:xfrm>
          <a:prstGeom prst="rect">
            <a:avLst/>
          </a:prstGeom>
        </p:spPr>
        <p:txBody>
          <a:bodyPr vert="horz" wrap="square" lIns="0" tIns="0" rIns="0" bIns="0" rtlCol="0">
            <a:spAutoFit/>
          </a:bodyPr>
          <a:lstStyle/>
          <a:p>
            <a:pPr marL="8255">
              <a:lnSpc>
                <a:spcPts val="1380"/>
              </a:lnSpc>
            </a:pP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波谷作为阈值</a:t>
            </a:r>
          </a:p>
        </p:txBody>
      </p:sp>
      <p:sp>
        <p:nvSpPr>
          <p:cNvPr id="11" name="object 11"/>
          <p:cNvSpPr/>
          <p:nvPr/>
        </p:nvSpPr>
        <p:spPr>
          <a:xfrm rot="14018636">
            <a:off x="9333387" y="3065323"/>
            <a:ext cx="396681" cy="239580"/>
          </a:xfrm>
          <a:custGeom>
            <a:avLst/>
            <a:gdLst/>
            <a:ahLst/>
            <a:cxnLst/>
            <a:rect l="l" t="t" r="r" b="b"/>
            <a:pathLst>
              <a:path w="361950" h="220979">
                <a:moveTo>
                  <a:pt x="300165" y="176441"/>
                </a:moveTo>
                <a:lnTo>
                  <a:pt x="6096" y="0"/>
                </a:lnTo>
                <a:lnTo>
                  <a:pt x="0" y="10668"/>
                </a:lnTo>
                <a:lnTo>
                  <a:pt x="293706" y="187333"/>
                </a:lnTo>
                <a:lnTo>
                  <a:pt x="300165" y="176441"/>
                </a:lnTo>
                <a:close/>
              </a:path>
              <a:path w="361950" h="220979">
                <a:moveTo>
                  <a:pt x="310896" y="217300"/>
                </a:moveTo>
                <a:lnTo>
                  <a:pt x="310896" y="182879"/>
                </a:lnTo>
                <a:lnTo>
                  <a:pt x="304038" y="193547"/>
                </a:lnTo>
                <a:lnTo>
                  <a:pt x="293706" y="187333"/>
                </a:lnTo>
                <a:lnTo>
                  <a:pt x="277368" y="214884"/>
                </a:lnTo>
                <a:lnTo>
                  <a:pt x="310896" y="217300"/>
                </a:lnTo>
                <a:close/>
              </a:path>
              <a:path w="361950" h="220979">
                <a:moveTo>
                  <a:pt x="310896" y="182879"/>
                </a:moveTo>
                <a:lnTo>
                  <a:pt x="300165" y="176441"/>
                </a:lnTo>
                <a:lnTo>
                  <a:pt x="293706" y="187333"/>
                </a:lnTo>
                <a:lnTo>
                  <a:pt x="304038" y="193547"/>
                </a:lnTo>
                <a:lnTo>
                  <a:pt x="310896" y="182879"/>
                </a:lnTo>
                <a:close/>
              </a:path>
              <a:path w="361950" h="220979">
                <a:moveTo>
                  <a:pt x="361950" y="220979"/>
                </a:moveTo>
                <a:lnTo>
                  <a:pt x="316230" y="149351"/>
                </a:lnTo>
                <a:lnTo>
                  <a:pt x="300165" y="176441"/>
                </a:lnTo>
                <a:lnTo>
                  <a:pt x="310896" y="182879"/>
                </a:lnTo>
                <a:lnTo>
                  <a:pt x="310896" y="217300"/>
                </a:lnTo>
                <a:lnTo>
                  <a:pt x="361950" y="220979"/>
                </a:lnTo>
                <a:close/>
              </a:path>
            </a:pathLst>
          </a:custGeom>
          <a:solidFill>
            <a:srgbClr val="EE2B0A"/>
          </a:solidFill>
          <a:ln>
            <a:solidFill>
              <a:srgbClr val="C00000"/>
            </a:solidFill>
          </a:ln>
        </p:spPr>
        <p:txBody>
          <a:bodyPr wrap="square" lIns="0" tIns="0" rIns="0" bIns="0" rtlCol="0"/>
          <a:lstStyle/>
          <a:p>
            <a:endParaRPr>
              <a:solidFill>
                <a:srgbClr val="C00000"/>
              </a:solidFill>
              <a:latin typeface="微软雅黑" panose="020B0503020204020204" pitchFamily="34" charset="-122"/>
              <a:ea typeface="微软雅黑" panose="020B0503020204020204" pitchFamily="34" charset="-122"/>
            </a:endParaRPr>
          </a:p>
        </p:txBody>
      </p:sp>
      <p:sp>
        <p:nvSpPr>
          <p:cNvPr id="12" name="object 12"/>
          <p:cNvSpPr txBox="1"/>
          <p:nvPr/>
        </p:nvSpPr>
        <p:spPr>
          <a:xfrm>
            <a:off x="9745778" y="4113841"/>
            <a:ext cx="2201235" cy="2017732"/>
          </a:xfrm>
          <a:prstGeom prst="rect">
            <a:avLst/>
          </a:prstGeom>
        </p:spPr>
        <p:txBody>
          <a:bodyPr vert="horz" wrap="square" lIns="0" tIns="0" rIns="0" bIns="0" rtlCol="0">
            <a:spAutoFit/>
          </a:bodyPr>
          <a:lstStyle/>
          <a:p>
            <a:pPr marL="8255" marR="3175">
              <a:lnSpc>
                <a:spcPct val="149000"/>
              </a:lnSpc>
            </a:pPr>
            <a:r>
              <a:rPr dirty="0" err="1">
                <a:solidFill>
                  <a:srgbClr val="C00000"/>
                </a:solidFill>
                <a:latin typeface="微软雅黑" panose="020B0503020204020204" pitchFamily="34" charset="-122"/>
                <a:ea typeface="微软雅黑" panose="020B0503020204020204" pitchFamily="34" charset="-122"/>
                <a:cs typeface="宋体" panose="02010600030101010101" pitchFamily="2" charset="-122"/>
              </a:rPr>
              <a:t>基本全局阈值算法处理的结果</a:t>
            </a: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1800" spc="-3" dirty="0">
                <a:solidFill>
                  <a:srgbClr val="C00000"/>
                </a:solidFill>
                <a:latin typeface="微软雅黑" panose="020B0503020204020204" pitchFamily="34" charset="-122"/>
                <a:ea typeface="微软雅黑" panose="020B0503020204020204" pitchFamily="34" charset="-122"/>
                <a:cs typeface="Times New Roman" panose="02020603050405020304"/>
              </a:rPr>
              <a:t>∆T</a:t>
            </a:r>
            <a:r>
              <a:rPr lang="zh-CN" altLang="en-US" sz="1800" baseline="-21000" dirty="0">
                <a:solidFill>
                  <a:srgbClr val="C00000"/>
                </a:solidFill>
                <a:latin typeface="微软雅黑" panose="020B0503020204020204" pitchFamily="34" charset="-122"/>
                <a:ea typeface="微软雅黑" panose="020B0503020204020204" pitchFamily="34" charset="-122"/>
                <a:cs typeface="Times New Roman" panose="02020603050405020304"/>
              </a:rPr>
              <a:t> </a:t>
            </a:r>
            <a:r>
              <a:rPr spc="-3" dirty="0">
                <a:solidFill>
                  <a:srgbClr val="C00000"/>
                </a:solidFill>
                <a:latin typeface="微软雅黑" panose="020B0503020204020204" pitchFamily="34" charset="-122"/>
                <a:ea typeface="微软雅黑" panose="020B0503020204020204" pitchFamily="34" charset="-122"/>
                <a:cs typeface="Times New Roman" panose="02020603050405020304"/>
              </a:rPr>
              <a:t>=0</a:t>
            </a:r>
            <a:r>
              <a:rPr lang="en-US" spc="-3" dirty="0">
                <a:solidFill>
                  <a:srgbClr val="C00000"/>
                </a:solidFill>
                <a:latin typeface="微软雅黑" panose="020B0503020204020204" pitchFamily="34" charset="-122"/>
                <a:ea typeface="微软雅黑" panose="020B0503020204020204" pitchFamily="34" charset="-122"/>
                <a:cs typeface="Times New Roman" panose="02020603050405020304"/>
              </a:rPr>
              <a:t>.5</a:t>
            </a: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lang="en-US" dirty="0">
                <a:solidFill>
                  <a:srgbClr val="C00000"/>
                </a:solidFill>
                <a:latin typeface="微软雅黑" panose="020B0503020204020204" pitchFamily="34" charset="-122"/>
                <a:ea typeface="微软雅黑" panose="020B0503020204020204" pitchFamily="34" charset="-122"/>
                <a:cs typeface="Times New Roman" panose="02020603050405020304"/>
              </a:rPr>
              <a:t>2</a:t>
            </a: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次迭代得到值为</a:t>
            </a:r>
            <a:r>
              <a:rPr dirty="0">
                <a:solidFill>
                  <a:srgbClr val="C00000"/>
                </a:solidFill>
                <a:latin typeface="微软雅黑" panose="020B0503020204020204" pitchFamily="34" charset="-122"/>
                <a:ea typeface="微软雅黑" panose="020B0503020204020204" pitchFamily="34" charset="-122"/>
                <a:cs typeface="Times New Roman" panose="02020603050405020304"/>
              </a:rPr>
              <a:t>125.</a:t>
            </a:r>
            <a:r>
              <a:rPr lang="en-US" dirty="0">
                <a:solidFill>
                  <a:srgbClr val="C00000"/>
                </a:solidFill>
                <a:latin typeface="微软雅黑" panose="020B0503020204020204" pitchFamily="34" charset="-122"/>
                <a:ea typeface="微软雅黑" panose="020B0503020204020204" pitchFamily="34" charset="-122"/>
                <a:cs typeface="Times New Roman" panose="02020603050405020304"/>
              </a:rPr>
              <a:t>38</a:t>
            </a:r>
            <a:endParaRPr dirty="0">
              <a:solidFill>
                <a:srgbClr val="C00000"/>
              </a:solidFill>
              <a:latin typeface="微软雅黑" panose="020B0503020204020204" pitchFamily="34" charset="-122"/>
              <a:ea typeface="微软雅黑" panose="020B0503020204020204" pitchFamily="34" charset="-122"/>
              <a:cs typeface="Times New Roman" panose="02020603050405020304"/>
            </a:endParaRPr>
          </a:p>
          <a:p>
            <a:pPr marL="8255">
              <a:spcBef>
                <a:spcPts val="700"/>
              </a:spcBef>
            </a:pPr>
            <a:r>
              <a:rPr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最后确定</a:t>
            </a:r>
            <a:r>
              <a:rPr spc="-3" dirty="0">
                <a:solidFill>
                  <a:srgbClr val="C00000"/>
                </a:solidFill>
                <a:latin typeface="微软雅黑" panose="020B0503020204020204" pitchFamily="34" charset="-122"/>
                <a:ea typeface="微软雅黑" panose="020B0503020204020204" pitchFamily="34" charset="-122"/>
                <a:cs typeface="Times New Roman" panose="02020603050405020304"/>
              </a:rPr>
              <a:t>T=125</a:t>
            </a:r>
            <a:endParaRPr dirty="0">
              <a:solidFill>
                <a:srgbClr val="C00000"/>
              </a:solidFill>
              <a:latin typeface="微软雅黑" panose="020B0503020204020204" pitchFamily="34" charset="-122"/>
              <a:ea typeface="微软雅黑" panose="020B0503020204020204" pitchFamily="34" charset="-122"/>
              <a:cs typeface="Times New Roman" panose="02020603050405020304"/>
            </a:endParaRPr>
          </a:p>
        </p:txBody>
      </p:sp>
      <p:sp>
        <p:nvSpPr>
          <p:cNvPr id="2" name="Rectangle 1"/>
          <p:cNvSpPr>
            <a:spLocks noChangeArrowheads="1"/>
          </p:cNvSpPr>
          <p:nvPr/>
        </p:nvSpPr>
        <p:spPr bwMode="auto">
          <a:xfrm>
            <a:off x="399619" y="1020420"/>
            <a:ext cx="407097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g = im2bw(f, T/den</a:t>
            </a:r>
            <a:r>
              <a:rPr kumimoji="0" lang="zh-CN" altLang="en-US" sz="24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a:t>
            </a:r>
            <a:r>
              <a:rPr kumimoji="0" lang="zh-CN" altLang="en-US" sz="12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   </a:t>
            </a:r>
            <a:endParaRPr kumimoji="0" lang="en-US" altLang="zh-CN" sz="12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200"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rPr>
              <a:t>其中，den 是整数(例如一幅8比特图像的255) 。</a:t>
            </a:r>
            <a:endParaRPr kumimoji="0" lang="zh-CN" altLang="zh-CN" sz="24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399619" y="2256422"/>
            <a:ext cx="6096000" cy="4401205"/>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f = imread(‘ </a:t>
            </a:r>
            <a:r>
              <a:rPr lang="en-US" altLang="zh-CN" sz="1400" dirty="0">
                <a:latin typeface="微软雅黑" panose="020B0503020204020204" pitchFamily="34" charset="-122"/>
                <a:ea typeface="微软雅黑" panose="020B0503020204020204" pitchFamily="34" charset="-122"/>
              </a:rPr>
              <a:t>xxx</a:t>
            </a:r>
            <a:r>
              <a:rPr lang="zh-CN" altLang="en-US" sz="1400" dirty="0">
                <a:latin typeface="微软雅黑" panose="020B0503020204020204" pitchFamily="34" charset="-122"/>
                <a:ea typeface="微软雅黑" panose="020B0503020204020204" pitchFamily="34" charset="-122"/>
              </a:rPr>
              <a:t>.tif');    </a:t>
            </a:r>
          </a:p>
          <a:p>
            <a:r>
              <a:rPr lang="zh-CN" altLang="en-US" sz="1400" dirty="0">
                <a:latin typeface="微软雅黑" panose="020B0503020204020204" pitchFamily="34" charset="-122"/>
                <a:ea typeface="微软雅黑" panose="020B0503020204020204" pitchFamily="34" charset="-122"/>
              </a:rPr>
              <a:t>count=0;</a:t>
            </a:r>
          </a:p>
          <a:p>
            <a:r>
              <a:rPr lang="zh-CN" altLang="en-US" sz="1400" dirty="0">
                <a:solidFill>
                  <a:srgbClr val="C00000"/>
                </a:solidFill>
                <a:latin typeface="微软雅黑" panose="020B0503020204020204" pitchFamily="34" charset="-122"/>
                <a:ea typeface="微软雅黑" panose="020B0503020204020204" pitchFamily="34" charset="-122"/>
              </a:rPr>
              <a:t>T=mean2(f);</a:t>
            </a:r>
          </a:p>
          <a:p>
            <a:r>
              <a:rPr lang="zh-CN" altLang="en-US" sz="1400" dirty="0">
                <a:latin typeface="微软雅黑" panose="020B0503020204020204" pitchFamily="34" charset="-122"/>
                <a:ea typeface="微软雅黑" panose="020B0503020204020204" pitchFamily="34" charset="-122"/>
              </a:rPr>
              <a:t>done=false;</a:t>
            </a:r>
          </a:p>
          <a:p>
            <a:r>
              <a:rPr lang="zh-CN" altLang="en-US" sz="1400" dirty="0">
                <a:latin typeface="微软雅黑" panose="020B0503020204020204" pitchFamily="34" charset="-122"/>
                <a:ea typeface="微软雅黑" panose="020B0503020204020204" pitchFamily="34" charset="-122"/>
              </a:rPr>
              <a:t>while ~done</a:t>
            </a:r>
          </a:p>
          <a:p>
            <a:r>
              <a:rPr lang="zh-CN" altLang="en-US" sz="1400" dirty="0">
                <a:latin typeface="微软雅黑" panose="020B0503020204020204" pitchFamily="34" charset="-122"/>
                <a:ea typeface="微软雅黑" panose="020B0503020204020204" pitchFamily="34" charset="-122"/>
              </a:rPr>
              <a:t>      count=count+1;</a:t>
            </a:r>
          </a:p>
          <a:p>
            <a:r>
              <a:rPr lang="zh-CN" altLang="en-US" sz="1400" dirty="0">
                <a:solidFill>
                  <a:srgbClr val="C00000"/>
                </a:solidFill>
                <a:latin typeface="微软雅黑" panose="020B0503020204020204" pitchFamily="34" charset="-122"/>
                <a:ea typeface="微软雅黑" panose="020B0503020204020204" pitchFamily="34" charset="-122"/>
              </a:rPr>
              <a:t>      g=f&gt;T;</a:t>
            </a:r>
          </a:p>
          <a:p>
            <a:r>
              <a:rPr lang="zh-CN" altLang="en-US" sz="1400" dirty="0">
                <a:solidFill>
                  <a:srgbClr val="C00000"/>
                </a:solidFill>
                <a:latin typeface="微软雅黑" panose="020B0503020204020204" pitchFamily="34" charset="-122"/>
                <a:ea typeface="微软雅黑" panose="020B0503020204020204" pitchFamily="34" charset="-122"/>
              </a:rPr>
              <a:t>      Tnext=0.5*(mean(f(g))+mean(f(~g)));</a:t>
            </a:r>
          </a:p>
          <a:p>
            <a:r>
              <a:rPr lang="zh-CN" altLang="en-US" sz="1400" dirty="0">
                <a:solidFill>
                  <a:srgbClr val="C00000"/>
                </a:solidFill>
                <a:latin typeface="微软雅黑" panose="020B0503020204020204" pitchFamily="34" charset="-122"/>
                <a:ea typeface="微软雅黑" panose="020B0503020204020204" pitchFamily="34" charset="-122"/>
              </a:rPr>
              <a:t>      done=abs(T-Tnext)&lt;0.5;</a:t>
            </a:r>
          </a:p>
          <a:p>
            <a:r>
              <a:rPr lang="zh-CN" altLang="en-US" sz="1400" dirty="0">
                <a:solidFill>
                  <a:srgbClr val="C00000"/>
                </a:solidFill>
                <a:latin typeface="微软雅黑" panose="020B0503020204020204" pitchFamily="34" charset="-122"/>
                <a:ea typeface="微软雅黑" panose="020B0503020204020204" pitchFamily="34" charset="-122"/>
              </a:rPr>
              <a:t>      T=Tnext;</a:t>
            </a:r>
          </a:p>
          <a:p>
            <a:r>
              <a:rPr lang="zh-CN" altLang="en-US" sz="1400" dirty="0">
                <a:latin typeface="微软雅黑" panose="020B0503020204020204" pitchFamily="34" charset="-122"/>
                <a:ea typeface="微软雅黑" panose="020B0503020204020204" pitchFamily="34" charset="-122"/>
              </a:rPr>
              <a:t>end</a:t>
            </a:r>
          </a:p>
          <a:p>
            <a:r>
              <a:rPr lang="zh-CN" altLang="en-US" sz="1400" dirty="0">
                <a:latin typeface="微软雅黑" panose="020B0503020204020204" pitchFamily="34" charset="-122"/>
                <a:ea typeface="微软雅黑" panose="020B0503020204020204" pitchFamily="34" charset="-122"/>
              </a:rPr>
              <a:t>disp('count的值为：');</a:t>
            </a:r>
          </a:p>
          <a:p>
            <a:r>
              <a:rPr lang="zh-CN" altLang="en-US" sz="1400" dirty="0">
                <a:latin typeface="微软雅黑" panose="020B0503020204020204" pitchFamily="34" charset="-122"/>
                <a:ea typeface="微软雅黑" panose="020B0503020204020204" pitchFamily="34" charset="-122"/>
              </a:rPr>
              <a:t>disp(['count=',num2str(count)]) %打印输出count的值</a:t>
            </a:r>
          </a:p>
          <a:p>
            <a:r>
              <a:rPr lang="zh-CN" altLang="en-US" sz="1400" dirty="0">
                <a:latin typeface="微软雅黑" panose="020B0503020204020204" pitchFamily="34" charset="-122"/>
                <a:ea typeface="微软雅黑" panose="020B0503020204020204" pitchFamily="34" charset="-122"/>
              </a:rPr>
              <a:t>disp('T的值为：');</a:t>
            </a:r>
          </a:p>
          <a:p>
            <a:r>
              <a:rPr lang="zh-CN" altLang="en-US" sz="1400" dirty="0">
                <a:latin typeface="微软雅黑" panose="020B0503020204020204" pitchFamily="34" charset="-122"/>
                <a:ea typeface="微软雅黑" panose="020B0503020204020204" pitchFamily="34" charset="-122"/>
              </a:rPr>
              <a:t>disp(['T=',num2str(T)])  %打印输出T的值</a:t>
            </a:r>
          </a:p>
          <a:p>
            <a:r>
              <a:rPr lang="zh-CN" altLang="en-US" sz="1400" dirty="0">
                <a:solidFill>
                  <a:srgbClr val="C00000"/>
                </a:solidFill>
                <a:latin typeface="微软雅黑" panose="020B0503020204020204" pitchFamily="34" charset="-122"/>
                <a:ea typeface="微软雅黑" panose="020B0503020204020204" pitchFamily="34" charset="-122"/>
              </a:rPr>
              <a:t>g=im2bw(f,T/255);</a:t>
            </a:r>
            <a:endParaRPr lang="en-US" altLang="zh-CN" sz="1400" dirty="0">
              <a:solidFill>
                <a:srgbClr val="C00000"/>
              </a:solidFill>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figure;subplot(1,3,1);imshow(f);title('(a)带噪声的指纹');</a:t>
            </a:r>
          </a:p>
          <a:p>
            <a:r>
              <a:rPr lang="zh-CN" altLang="en-US" sz="1400" dirty="0">
                <a:latin typeface="微软雅黑" panose="020B0503020204020204" pitchFamily="34" charset="-122"/>
                <a:ea typeface="微软雅黑" panose="020B0503020204020204" pitchFamily="34" charset="-122"/>
              </a:rPr>
              <a:t>subplot(1,3,2);imhist(f);title('(b)直方图');</a:t>
            </a:r>
          </a:p>
          <a:p>
            <a:r>
              <a:rPr lang="zh-CN" altLang="en-US" sz="1400" dirty="0">
                <a:latin typeface="微软雅黑" panose="020B0503020204020204" pitchFamily="34" charset="-122"/>
                <a:ea typeface="微软雅黑" panose="020B0503020204020204" pitchFamily="34" charset="-122"/>
              </a:rPr>
              <a:t>subplot(1,3,3);imshow(g);title('(c)用全局阈值分割的结果');</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用</a:t>
            </a:r>
            <a:r>
              <a:rPr lang="en-US" altLang="zh-CN" dirty="0"/>
              <a:t>Otsu</a:t>
            </a:r>
            <a:r>
              <a:rPr lang="zh-CN" altLang="en-US" dirty="0"/>
              <a:t>方法的最佳全局阈值处理</a:t>
            </a:r>
          </a:p>
        </p:txBody>
      </p:sp>
      <p:sp>
        <p:nvSpPr>
          <p:cNvPr id="5" name="Rectangle 3"/>
          <p:cNvSpPr txBox="1">
            <a:spLocks noChangeArrowheads="1"/>
          </p:cNvSpPr>
          <p:nvPr/>
        </p:nvSpPr>
        <p:spPr>
          <a:xfrm>
            <a:off x="304800" y="1143000"/>
            <a:ext cx="1137788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 Otsu</a:t>
            </a:r>
            <a:r>
              <a:rPr lang="zh-CN" altLang="en-US" sz="2400" b="1" dirty="0">
                <a:latin typeface="微软雅黑" panose="020B0503020204020204" pitchFamily="34" charset="-122"/>
                <a:ea typeface="微软雅黑" panose="020B0503020204020204" pitchFamily="34" charset="-122"/>
              </a:rPr>
              <a:t>方法进行全局最佳阈值处理</a:t>
            </a:r>
            <a:endParaRPr lang="en-US" altLang="zh-CN" sz="2400" b="1" dirty="0">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取一个最优阈值把原图像分为</a:t>
            </a:r>
            <a:r>
              <a:rPr lang="zh-CN" altLang="en-US" sz="2000" dirty="0">
                <a:solidFill>
                  <a:srgbClr val="C00000"/>
                </a:solidFill>
                <a:latin typeface="微软雅黑" panose="020B0503020204020204" pitchFamily="34" charset="-122"/>
                <a:ea typeface="微软雅黑" panose="020B0503020204020204" pitchFamily="34" charset="-122"/>
              </a:rPr>
              <a:t>前景色（</a:t>
            </a:r>
            <a:r>
              <a:rPr lang="en-US" altLang="zh-CN" sz="2000" dirty="0">
                <a:solidFill>
                  <a:srgbClr val="C00000"/>
                </a:solidFill>
                <a:latin typeface="微软雅黑" panose="020B0503020204020204" pitchFamily="34" charset="-122"/>
                <a:ea typeface="微软雅黑" panose="020B0503020204020204" pitchFamily="34" charset="-122"/>
              </a:rPr>
              <a:t>A</a:t>
            </a:r>
            <a:r>
              <a:rPr lang="zh-CN" altLang="en-US" sz="2000" dirty="0">
                <a:solidFill>
                  <a:srgbClr val="C00000"/>
                </a:solidFill>
                <a:latin typeface="微软雅黑" panose="020B0503020204020204" pitchFamily="34" charset="-122"/>
                <a:ea typeface="微软雅黑" panose="020B0503020204020204" pitchFamily="34" charset="-122"/>
              </a:rPr>
              <a:t>部分）与背景色（</a:t>
            </a:r>
            <a:r>
              <a:rPr lang="en-US" altLang="zh-CN" sz="2000" dirty="0">
                <a:solidFill>
                  <a:srgbClr val="C00000"/>
                </a:solidFill>
                <a:latin typeface="微软雅黑" panose="020B0503020204020204" pitchFamily="34" charset="-122"/>
                <a:ea typeface="微软雅黑" panose="020B0503020204020204" pitchFamily="34" charset="-122"/>
              </a:rPr>
              <a:t>B</a:t>
            </a:r>
            <a:r>
              <a:rPr lang="zh-CN" altLang="en-US" sz="2000" dirty="0">
                <a:solidFill>
                  <a:srgbClr val="C00000"/>
                </a:solidFill>
                <a:latin typeface="微软雅黑" panose="020B0503020204020204" pitchFamily="34" charset="-122"/>
                <a:ea typeface="微软雅黑" panose="020B0503020204020204" pitchFamily="34" charset="-122"/>
              </a:rPr>
              <a:t>部分），</a:t>
            </a:r>
            <a:r>
              <a:rPr lang="zh-CN" altLang="en-US" sz="2000" dirty="0">
                <a:latin typeface="微软雅黑" panose="020B0503020204020204" pitchFamily="34" charset="-122"/>
                <a:ea typeface="微软雅黑" panose="020B0503020204020204" pitchFamily="34" charset="-122"/>
              </a:rPr>
              <a:t>两部分的类间方差越大，说明两部分差别越大，便能有效的分割图像，所以该算法最关键的是找到</a:t>
            </a:r>
            <a:r>
              <a:rPr lang="zh-CN" altLang="en-US" sz="2000" dirty="0">
                <a:solidFill>
                  <a:srgbClr val="C00000"/>
                </a:solidFill>
                <a:latin typeface="微软雅黑" panose="020B0503020204020204" pitchFamily="34" charset="-122"/>
                <a:ea typeface="微软雅黑" panose="020B0503020204020204" pitchFamily="34" charset="-122"/>
              </a:rPr>
              <a:t>最优阈值</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405760" y="2384919"/>
            <a:ext cx="9380479" cy="409208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用</a:t>
            </a:r>
            <a:r>
              <a:rPr lang="en-US" altLang="zh-CN" dirty="0"/>
              <a:t>Otsu</a:t>
            </a:r>
            <a:r>
              <a:rPr lang="zh-CN" altLang="en-US" dirty="0"/>
              <a:t>方法的最佳全局阈值处理</a:t>
            </a:r>
          </a:p>
        </p:txBody>
      </p:sp>
      <p:sp>
        <p:nvSpPr>
          <p:cNvPr id="5" name="Rectangle 3"/>
          <p:cNvSpPr txBox="1">
            <a:spLocks noChangeArrowheads="1"/>
          </p:cNvSpPr>
          <p:nvPr/>
        </p:nvSpPr>
        <p:spPr>
          <a:xfrm>
            <a:off x="304800" y="1143000"/>
            <a:ext cx="845820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Otsu</a:t>
            </a:r>
            <a:r>
              <a:rPr lang="zh-CN" altLang="en-US" sz="2400" b="1" dirty="0">
                <a:latin typeface="微软雅黑" panose="020B0503020204020204" pitchFamily="34" charset="-122"/>
                <a:ea typeface="微软雅黑" panose="020B0503020204020204" pitchFamily="34" charset="-122"/>
              </a:rPr>
              <a:t>方法进行全局最佳阈值处理</a:t>
            </a:r>
            <a:endParaRPr lang="en-US" altLang="zh-CN" sz="2400" b="1" dirty="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232" y="1489075"/>
            <a:ext cx="5913953" cy="49879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13591" y="1610091"/>
            <a:ext cx="6096000" cy="5047536"/>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f = imread(‘</a:t>
            </a:r>
            <a:r>
              <a:rPr lang="en-US" altLang="zh-CN" sz="1400" dirty="0">
                <a:latin typeface="微软雅黑" panose="020B0503020204020204" pitchFamily="34" charset="-122"/>
                <a:ea typeface="微软雅黑" panose="020B0503020204020204" pitchFamily="34" charset="-122"/>
              </a:rPr>
              <a:t>XXX.</a:t>
            </a:r>
            <a:r>
              <a:rPr lang="zh-CN" altLang="en-US" sz="1400" dirty="0">
                <a:latin typeface="微软雅黑" panose="020B0503020204020204" pitchFamily="34" charset="-122"/>
                <a:ea typeface="微软雅黑" panose="020B0503020204020204" pitchFamily="34" charset="-122"/>
              </a:rPr>
              <a:t>tif');    </a:t>
            </a:r>
          </a:p>
          <a:p>
            <a:r>
              <a:rPr lang="zh-CN" altLang="en-US" sz="1400" dirty="0">
                <a:latin typeface="微软雅黑" panose="020B0503020204020204" pitchFamily="34" charset="-122"/>
                <a:ea typeface="微软雅黑" panose="020B0503020204020204" pitchFamily="34" charset="-122"/>
              </a:rPr>
              <a:t>count=0;</a:t>
            </a:r>
          </a:p>
          <a:p>
            <a:r>
              <a:rPr lang="zh-CN" altLang="en-US" sz="1400" dirty="0">
                <a:latin typeface="微软雅黑" panose="020B0503020204020204" pitchFamily="34" charset="-122"/>
                <a:ea typeface="微软雅黑" panose="020B0503020204020204" pitchFamily="34" charset="-122"/>
              </a:rPr>
              <a:t>T=mean2(f);</a:t>
            </a:r>
          </a:p>
          <a:p>
            <a:r>
              <a:rPr lang="zh-CN" altLang="en-US" sz="1400" dirty="0">
                <a:latin typeface="微软雅黑" panose="020B0503020204020204" pitchFamily="34" charset="-122"/>
                <a:ea typeface="微软雅黑" panose="020B0503020204020204" pitchFamily="34" charset="-122"/>
              </a:rPr>
              <a:t>done=false;</a:t>
            </a:r>
          </a:p>
          <a:p>
            <a:r>
              <a:rPr lang="zh-CN" altLang="en-US" sz="1400" dirty="0">
                <a:latin typeface="微软雅黑" panose="020B0503020204020204" pitchFamily="34" charset="-122"/>
                <a:ea typeface="微软雅黑" panose="020B0503020204020204" pitchFamily="34" charset="-122"/>
              </a:rPr>
              <a:t>while ~done</a:t>
            </a:r>
          </a:p>
          <a:p>
            <a:r>
              <a:rPr lang="zh-CN" altLang="en-US" sz="1400" dirty="0">
                <a:latin typeface="微软雅黑" panose="020B0503020204020204" pitchFamily="34" charset="-122"/>
                <a:ea typeface="微软雅黑" panose="020B0503020204020204" pitchFamily="34" charset="-122"/>
              </a:rPr>
              <a:t>   count=count+1;</a:t>
            </a:r>
          </a:p>
          <a:p>
            <a:r>
              <a:rPr lang="zh-CN" altLang="en-US" sz="1400" dirty="0">
                <a:latin typeface="微软雅黑" panose="020B0503020204020204" pitchFamily="34" charset="-122"/>
                <a:ea typeface="微软雅黑" panose="020B0503020204020204" pitchFamily="34" charset="-122"/>
              </a:rPr>
              <a:t>   g=f&gt;T;</a:t>
            </a:r>
          </a:p>
          <a:p>
            <a:r>
              <a:rPr lang="zh-CN" altLang="en-US" sz="1400" dirty="0">
                <a:latin typeface="微软雅黑" panose="020B0503020204020204" pitchFamily="34" charset="-122"/>
                <a:ea typeface="微软雅黑" panose="020B0503020204020204" pitchFamily="34" charset="-122"/>
              </a:rPr>
              <a:t>   Tnext=0.5*(mean(f(g))+mean(f(~g)));</a:t>
            </a:r>
          </a:p>
          <a:p>
            <a:r>
              <a:rPr lang="zh-CN" altLang="en-US" sz="1400" dirty="0">
                <a:latin typeface="微软雅黑" panose="020B0503020204020204" pitchFamily="34" charset="-122"/>
                <a:ea typeface="微软雅黑" panose="020B0503020204020204" pitchFamily="34" charset="-122"/>
              </a:rPr>
              <a:t>   done=abs(T-Tnext)&lt;0.5;</a:t>
            </a:r>
          </a:p>
          <a:p>
            <a:r>
              <a:rPr lang="zh-CN" altLang="en-US" sz="1400" dirty="0">
                <a:latin typeface="微软雅黑" panose="020B0503020204020204" pitchFamily="34" charset="-122"/>
                <a:ea typeface="微软雅黑" panose="020B0503020204020204" pitchFamily="34" charset="-122"/>
              </a:rPr>
              <a:t>   T=Tnext;</a:t>
            </a:r>
          </a:p>
          <a:p>
            <a:r>
              <a:rPr lang="zh-CN" altLang="en-US" sz="1400" dirty="0">
                <a:latin typeface="微软雅黑" panose="020B0503020204020204" pitchFamily="34" charset="-122"/>
                <a:ea typeface="微软雅黑" panose="020B0503020204020204" pitchFamily="34" charset="-122"/>
              </a:rPr>
              <a:t>end</a:t>
            </a:r>
          </a:p>
          <a:p>
            <a:r>
              <a:rPr lang="zh-CN" altLang="en-US" sz="1400" dirty="0">
                <a:latin typeface="微软雅黑" panose="020B0503020204020204" pitchFamily="34" charset="-122"/>
                <a:ea typeface="微软雅黑" panose="020B0503020204020204" pitchFamily="34" charset="-122"/>
              </a:rPr>
              <a:t>disp('count的值为：');</a:t>
            </a:r>
          </a:p>
          <a:p>
            <a:r>
              <a:rPr lang="zh-CN" altLang="en-US" sz="1400" dirty="0">
                <a:latin typeface="微软雅黑" panose="020B0503020204020204" pitchFamily="34" charset="-122"/>
                <a:ea typeface="微软雅黑" panose="020B0503020204020204" pitchFamily="34" charset="-122"/>
              </a:rPr>
              <a:t>disp(['count=',num2str(count)]) %打印输出count的值</a:t>
            </a:r>
          </a:p>
          <a:p>
            <a:r>
              <a:rPr lang="zh-CN" altLang="en-US" sz="1400" dirty="0">
                <a:latin typeface="微软雅黑" panose="020B0503020204020204" pitchFamily="34" charset="-122"/>
                <a:ea typeface="微软雅黑" panose="020B0503020204020204" pitchFamily="34" charset="-122"/>
              </a:rPr>
              <a:t>disp('T的值为：');</a:t>
            </a:r>
          </a:p>
          <a:p>
            <a:r>
              <a:rPr lang="zh-CN" altLang="en-US" sz="1400" dirty="0">
                <a:latin typeface="微软雅黑" panose="020B0503020204020204" pitchFamily="34" charset="-122"/>
                <a:ea typeface="微软雅黑" panose="020B0503020204020204" pitchFamily="34" charset="-122"/>
              </a:rPr>
              <a:t>disp(['T=',num2str(T)])  %打印输出T的值</a:t>
            </a:r>
          </a:p>
          <a:p>
            <a:r>
              <a:rPr lang="zh-CN" altLang="en-US" sz="1400" dirty="0">
                <a:solidFill>
                  <a:srgbClr val="C00000"/>
                </a:solidFill>
                <a:latin typeface="微软雅黑" panose="020B0503020204020204" pitchFamily="34" charset="-122"/>
                <a:ea typeface="微软雅黑" panose="020B0503020204020204" pitchFamily="34" charset="-122"/>
              </a:rPr>
              <a:t>g=im2bw(f,  T/255); </a:t>
            </a:r>
            <a:r>
              <a:rPr lang="en-US" altLang="zh-CN" sz="1400" dirty="0">
                <a:solidFill>
                  <a:srgbClr val="C00000"/>
                </a:solidFill>
                <a:latin typeface="微软雅黑" panose="020B0503020204020204" pitchFamily="34" charset="-122"/>
                <a:ea typeface="微软雅黑" panose="020B0503020204020204" pitchFamily="34" charset="-122"/>
              </a:rPr>
              <a:t>%T=169.4</a:t>
            </a:r>
            <a:endParaRPr lang="zh-CN" altLang="en-US" sz="1400" dirty="0">
              <a:solidFill>
                <a:srgbClr val="C00000"/>
              </a:solidFill>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zh-CN" altLang="en-US" sz="1400" dirty="0">
                <a:solidFill>
                  <a:srgbClr val="C00000"/>
                </a:solidFill>
                <a:latin typeface="微软雅黑" panose="020B0503020204020204" pitchFamily="34" charset="-122"/>
                <a:ea typeface="微软雅黑" panose="020B0503020204020204" pitchFamily="34" charset="-122"/>
              </a:rPr>
              <a:t>[T, SM] = graythresh(f);</a:t>
            </a:r>
          </a:p>
          <a:p>
            <a:r>
              <a:rPr lang="zh-CN" altLang="en-US" sz="1400" dirty="0">
                <a:solidFill>
                  <a:srgbClr val="C00000"/>
                </a:solidFill>
                <a:latin typeface="微软雅黑" panose="020B0503020204020204" pitchFamily="34" charset="-122"/>
                <a:ea typeface="微软雅黑" panose="020B0503020204020204" pitchFamily="34" charset="-122"/>
              </a:rPr>
              <a:t>g1 = im2bw(f, T); </a:t>
            </a:r>
            <a:r>
              <a:rPr lang="en-US" altLang="zh-CN" sz="1400" dirty="0">
                <a:solidFill>
                  <a:srgbClr val="C00000"/>
                </a:solidFill>
                <a:latin typeface="微软雅黑" panose="020B0503020204020204" pitchFamily="34" charset="-122"/>
                <a:ea typeface="微软雅黑" panose="020B0503020204020204" pitchFamily="34" charset="-122"/>
              </a:rPr>
              <a:t>% T=181</a:t>
            </a:r>
            <a:endParaRPr lang="zh-CN" altLang="en-US" sz="1400" dirty="0">
              <a:solidFill>
                <a:srgbClr val="C00000"/>
              </a:solidFill>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figure;subplot(2,2,1);imshow(f);title('(a)带噪声的指纹');</a:t>
            </a:r>
          </a:p>
          <a:p>
            <a:r>
              <a:rPr lang="zh-CN" altLang="en-US" sz="1400" dirty="0">
                <a:latin typeface="微软雅黑" panose="020B0503020204020204" pitchFamily="34" charset="-122"/>
                <a:ea typeface="微软雅黑" panose="020B0503020204020204" pitchFamily="34" charset="-122"/>
              </a:rPr>
              <a:t>subplot(2,2,2);imhist(f);title('(b)直方图');</a:t>
            </a:r>
          </a:p>
          <a:p>
            <a:r>
              <a:rPr lang="zh-CN" altLang="en-US" sz="1400" dirty="0">
                <a:latin typeface="微软雅黑" panose="020B0503020204020204" pitchFamily="34" charset="-122"/>
                <a:ea typeface="微软雅黑" panose="020B0503020204020204" pitchFamily="34" charset="-122"/>
              </a:rPr>
              <a:t>subplot(2,2,3);imshow(g);title('(c)用全局阈值分割的结果');</a:t>
            </a:r>
          </a:p>
          <a:p>
            <a:r>
              <a:rPr lang="zh-CN" altLang="en-US" sz="1400" dirty="0">
                <a:latin typeface="微软雅黑" panose="020B0503020204020204" pitchFamily="34" charset="-122"/>
                <a:ea typeface="微软雅黑" panose="020B0503020204020204" pitchFamily="34" charset="-122"/>
              </a:rPr>
              <a:t>subplot(2,2,4);imshow(g1);title('(d)使用 Otsu s算法得到的结果 ');</a:t>
            </a:r>
          </a:p>
        </p:txBody>
      </p:sp>
      <p:sp>
        <p:nvSpPr>
          <p:cNvPr id="8" name="Rectangle 3"/>
          <p:cNvSpPr>
            <a:spLocks noChangeArrowheads="1"/>
          </p:cNvSpPr>
          <p:nvPr/>
        </p:nvSpPr>
        <p:spPr bwMode="auto">
          <a:xfrm>
            <a:off x="6915150" y="789056"/>
            <a:ext cx="36286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r>
              <a:rPr lang="zh-CN" altLang="zh-CN" sz="2400" dirty="0">
                <a:solidFill>
                  <a:srgbClr val="C00000"/>
                </a:solidFill>
                <a:latin typeface="微软雅黑" panose="020B0503020204020204" pitchFamily="34" charset="-122"/>
                <a:ea typeface="微软雅黑" panose="020B0503020204020204" pitchFamily="34" charset="-122"/>
              </a:rPr>
              <a:t>[T, SM] = graythresh(f)</a:t>
            </a:r>
            <a:endParaRPr lang="en-US" altLang="zh-CN" sz="2400" dirty="0">
              <a:solidFill>
                <a:srgbClr val="C00000"/>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pPr>
            <a:r>
              <a:rPr lang="en-US" altLang="zh-CN" sz="1600" dirty="0">
                <a:solidFill>
                  <a:srgbClr val="C00000"/>
                </a:solidFill>
                <a:latin typeface="微软雅黑" panose="020B0503020204020204" pitchFamily="34" charset="-122"/>
                <a:ea typeface="微软雅黑" panose="020B0503020204020204" pitchFamily="34" charset="-122"/>
              </a:rPr>
              <a:t>T:</a:t>
            </a:r>
            <a:r>
              <a:rPr lang="zh-CN" altLang="en-US" sz="1600" dirty="0">
                <a:solidFill>
                  <a:srgbClr val="C00000"/>
                </a:solidFill>
                <a:latin typeface="微软雅黑" panose="020B0503020204020204" pitchFamily="34" charset="-122"/>
                <a:ea typeface="微软雅黑" panose="020B0503020204020204" pitchFamily="34" charset="-122"/>
              </a:rPr>
              <a:t>阈值</a:t>
            </a:r>
            <a:r>
              <a:rPr lang="en-US" altLang="zh-CN" sz="1600" dirty="0">
                <a:solidFill>
                  <a:srgbClr val="C00000"/>
                </a:solidFill>
                <a:latin typeface="微软雅黑" panose="020B0503020204020204" pitchFamily="34" charset="-122"/>
                <a:ea typeface="微软雅黑" panose="020B0503020204020204" pitchFamily="34" charset="-122"/>
              </a:rPr>
              <a:t>,</a:t>
            </a:r>
            <a:r>
              <a:rPr lang="zh-CN" altLang="en-US" sz="1600" dirty="0">
                <a:solidFill>
                  <a:srgbClr val="C00000"/>
                </a:solidFill>
                <a:latin typeface="微软雅黑" panose="020B0503020204020204" pitchFamily="34" charset="-122"/>
                <a:ea typeface="微软雅黑" panose="020B0503020204020204" pitchFamily="34" charset="-122"/>
              </a:rPr>
              <a:t>被归一化；</a:t>
            </a:r>
            <a:r>
              <a:rPr lang="en-US" altLang="zh-CN" sz="1600" dirty="0">
                <a:solidFill>
                  <a:srgbClr val="C00000"/>
                </a:solidFill>
                <a:latin typeface="微软雅黑" panose="020B0503020204020204" pitchFamily="34" charset="-122"/>
                <a:ea typeface="微软雅黑" panose="020B0503020204020204" pitchFamily="34" charset="-122"/>
              </a:rPr>
              <a:t>SM</a:t>
            </a:r>
            <a:r>
              <a:rPr lang="zh-CN" altLang="en-US" sz="1600" dirty="0">
                <a:solidFill>
                  <a:srgbClr val="C00000"/>
                </a:solidFill>
                <a:latin typeface="微软雅黑" panose="020B0503020204020204" pitchFamily="34" charset="-122"/>
                <a:ea typeface="微软雅黑" panose="020B0503020204020204" pitchFamily="34" charset="-122"/>
              </a:rPr>
              <a:t>：可分性测度</a:t>
            </a:r>
            <a:endParaRPr lang="zh-CN" altLang="zh-CN"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用图像平滑改善全局阈值处理</a:t>
            </a:r>
          </a:p>
        </p:txBody>
      </p:sp>
      <p:sp>
        <p:nvSpPr>
          <p:cNvPr id="5" name="Rectangle 3"/>
          <p:cNvSpPr txBox="1">
            <a:spLocks noChangeArrowheads="1"/>
          </p:cNvSpPr>
          <p:nvPr/>
        </p:nvSpPr>
        <p:spPr>
          <a:xfrm>
            <a:off x="294378" y="1000125"/>
            <a:ext cx="845820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用图像平滑改善全局阈值处理</a:t>
            </a:r>
            <a:endParaRPr lang="en-US" altLang="zh-CN" sz="2400" b="1" dirty="0">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噪声会将简单的阈值处理问题变为不可解决的问题 </a:t>
            </a:r>
            <a:endParaRPr lang="en-US" altLang="zh-CN" sz="2000" dirty="0">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解决方法：在阈值处理之前平滑图像</a:t>
            </a:r>
            <a:endParaRPr lang="en-US" altLang="zh-CN" sz="2000" dirty="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25" y="2266950"/>
            <a:ext cx="7486650" cy="452437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11125" y="2579251"/>
            <a:ext cx="4452731" cy="3754874"/>
          </a:xfrm>
          <a:prstGeom prst="rect">
            <a:avLst/>
          </a:prstGeom>
          <a:noFill/>
        </p:spPr>
        <p:txBody>
          <a:bodyPr wrap="square">
            <a:spAutoFit/>
          </a:bodyPr>
          <a:lstStyle/>
          <a:p>
            <a:r>
              <a:rPr lang="en-US" altLang="zh-CN" sz="1400" dirty="0"/>
              <a:t>f = </a:t>
            </a:r>
            <a:r>
              <a:rPr lang="en-US" altLang="zh-CN" sz="1400" dirty="0" err="1"/>
              <a:t>imread</a:t>
            </a:r>
            <a:r>
              <a:rPr lang="en-US" altLang="zh-CN" sz="1400" dirty="0"/>
              <a:t>(‘</a:t>
            </a:r>
            <a:r>
              <a:rPr lang="en-US" altLang="zh-CN" sz="1400" dirty="0" err="1"/>
              <a:t>xxx.tif</a:t>
            </a:r>
            <a:r>
              <a:rPr lang="en-US" altLang="zh-CN" sz="1400" dirty="0"/>
              <a:t>');    </a:t>
            </a:r>
          </a:p>
          <a:p>
            <a:r>
              <a:rPr lang="en-US" altLang="zh-CN" sz="1400" dirty="0" err="1">
                <a:solidFill>
                  <a:srgbClr val="C00000"/>
                </a:solidFill>
              </a:rPr>
              <a:t>fn</a:t>
            </a:r>
            <a:r>
              <a:rPr lang="en-US" altLang="zh-CN" sz="1400" dirty="0">
                <a:solidFill>
                  <a:srgbClr val="C00000"/>
                </a:solidFill>
              </a:rPr>
              <a:t> = </a:t>
            </a:r>
            <a:r>
              <a:rPr lang="en-US" altLang="zh-CN" sz="1400" dirty="0" err="1">
                <a:solidFill>
                  <a:srgbClr val="C00000"/>
                </a:solidFill>
              </a:rPr>
              <a:t>imnoise</a:t>
            </a:r>
            <a:r>
              <a:rPr lang="en-US" altLang="zh-CN" sz="1400" dirty="0">
                <a:solidFill>
                  <a:srgbClr val="C00000"/>
                </a:solidFill>
              </a:rPr>
              <a:t>(f,'gaussian',0,0.038);</a:t>
            </a:r>
          </a:p>
          <a:p>
            <a:r>
              <a:rPr lang="en-US" altLang="zh-CN" sz="1400" dirty="0"/>
              <a:t>subplot(2,3,1),</a:t>
            </a:r>
            <a:r>
              <a:rPr lang="en-US" altLang="zh-CN" sz="1400" dirty="0" err="1"/>
              <a:t>imshow</a:t>
            </a:r>
            <a:r>
              <a:rPr lang="en-US" altLang="zh-CN" sz="1400" dirty="0"/>
              <a:t>(</a:t>
            </a:r>
            <a:r>
              <a:rPr lang="en-US" altLang="zh-CN" sz="1400" dirty="0" err="1"/>
              <a:t>fn</a:t>
            </a:r>
            <a:r>
              <a:rPr lang="en-US" altLang="zh-CN" sz="1400" dirty="0"/>
              <a:t>);title('(a) </a:t>
            </a:r>
            <a:r>
              <a:rPr lang="zh-CN" altLang="en-US" sz="1400" dirty="0"/>
              <a:t>带噪图像</a:t>
            </a:r>
            <a:r>
              <a:rPr lang="en-US" altLang="zh-CN" sz="1400" dirty="0"/>
              <a:t>');</a:t>
            </a:r>
          </a:p>
          <a:p>
            <a:r>
              <a:rPr lang="en-US" altLang="zh-CN" sz="1400" dirty="0"/>
              <a:t>subplot(2,3,2),</a:t>
            </a:r>
            <a:r>
              <a:rPr lang="en-US" altLang="zh-CN" sz="1400" dirty="0" err="1"/>
              <a:t>imhist</a:t>
            </a:r>
            <a:r>
              <a:rPr lang="en-US" altLang="zh-CN" sz="1400" dirty="0"/>
              <a:t>(</a:t>
            </a:r>
            <a:r>
              <a:rPr lang="en-US" altLang="zh-CN" sz="1400" dirty="0" err="1"/>
              <a:t>fn</a:t>
            </a:r>
            <a:r>
              <a:rPr lang="en-US" altLang="zh-CN" sz="1400" dirty="0"/>
              <a:t>);title('(b) </a:t>
            </a:r>
            <a:r>
              <a:rPr lang="zh-CN" altLang="en-US" sz="1400" dirty="0"/>
              <a:t>直方图</a:t>
            </a:r>
            <a:r>
              <a:rPr lang="en-US" altLang="zh-CN" sz="1400" dirty="0"/>
              <a:t>');</a:t>
            </a:r>
          </a:p>
          <a:p>
            <a:r>
              <a:rPr lang="en-US" altLang="zh-CN" sz="1400" dirty="0">
                <a:solidFill>
                  <a:srgbClr val="C00000"/>
                </a:solidFill>
              </a:rPr>
              <a:t>Tn = </a:t>
            </a:r>
            <a:r>
              <a:rPr lang="en-US" altLang="zh-CN" sz="1400" dirty="0" err="1">
                <a:solidFill>
                  <a:srgbClr val="C00000"/>
                </a:solidFill>
              </a:rPr>
              <a:t>graythresh</a:t>
            </a:r>
            <a:r>
              <a:rPr lang="en-US" altLang="zh-CN" sz="1400" dirty="0">
                <a:solidFill>
                  <a:srgbClr val="C00000"/>
                </a:solidFill>
              </a:rPr>
              <a:t>(</a:t>
            </a:r>
            <a:r>
              <a:rPr lang="en-US" altLang="zh-CN" sz="1400" dirty="0" err="1">
                <a:solidFill>
                  <a:srgbClr val="C00000"/>
                </a:solidFill>
              </a:rPr>
              <a:t>fn</a:t>
            </a:r>
            <a:r>
              <a:rPr lang="en-US" altLang="zh-CN" sz="1400" dirty="0">
                <a:solidFill>
                  <a:srgbClr val="C00000"/>
                </a:solidFill>
              </a:rPr>
              <a:t>);</a:t>
            </a:r>
          </a:p>
          <a:p>
            <a:r>
              <a:rPr lang="en-US" altLang="zh-CN" sz="1400" dirty="0" err="1">
                <a:solidFill>
                  <a:srgbClr val="C00000"/>
                </a:solidFill>
              </a:rPr>
              <a:t>gn</a:t>
            </a:r>
            <a:r>
              <a:rPr lang="en-US" altLang="zh-CN" sz="1400" dirty="0">
                <a:solidFill>
                  <a:srgbClr val="C00000"/>
                </a:solidFill>
              </a:rPr>
              <a:t> = im2bw(</a:t>
            </a:r>
            <a:r>
              <a:rPr lang="en-US" altLang="zh-CN" sz="1400" dirty="0" err="1">
                <a:solidFill>
                  <a:srgbClr val="C00000"/>
                </a:solidFill>
              </a:rPr>
              <a:t>fn,Tn</a:t>
            </a:r>
            <a:r>
              <a:rPr lang="en-US" altLang="zh-CN" sz="1400" dirty="0">
                <a:solidFill>
                  <a:srgbClr val="C00000"/>
                </a:solidFill>
              </a:rPr>
              <a:t>);</a:t>
            </a:r>
          </a:p>
          <a:p>
            <a:r>
              <a:rPr lang="en-US" altLang="zh-CN" sz="1400" dirty="0"/>
              <a:t>subplot(2,3,3),</a:t>
            </a:r>
            <a:r>
              <a:rPr lang="en-US" altLang="zh-CN" sz="1400" dirty="0" err="1"/>
              <a:t>imshow</a:t>
            </a:r>
            <a:r>
              <a:rPr lang="en-US" altLang="zh-CN" sz="1400" dirty="0"/>
              <a:t>(</a:t>
            </a:r>
            <a:r>
              <a:rPr lang="en-US" altLang="zh-CN" sz="1400" dirty="0" err="1"/>
              <a:t>gn</a:t>
            </a:r>
            <a:r>
              <a:rPr lang="en-US" altLang="zh-CN" sz="1400" dirty="0"/>
              <a:t>);title('(c)</a:t>
            </a:r>
            <a:r>
              <a:rPr lang="zh-CN" altLang="en-US" sz="1400" dirty="0"/>
              <a:t>用 </a:t>
            </a:r>
            <a:r>
              <a:rPr lang="en-US" altLang="zh-CN" sz="1400" dirty="0"/>
              <a:t>Otsu s </a:t>
            </a:r>
            <a:r>
              <a:rPr lang="zh-CN" altLang="en-US" sz="1400" dirty="0"/>
              <a:t>方法得到的结果</a:t>
            </a:r>
            <a:r>
              <a:rPr lang="en-US" altLang="zh-CN" sz="1400" dirty="0"/>
              <a:t>');</a:t>
            </a:r>
          </a:p>
          <a:p>
            <a:r>
              <a:rPr lang="en-US" altLang="zh-CN" sz="1400" dirty="0"/>
              <a:t>w = </a:t>
            </a:r>
            <a:r>
              <a:rPr lang="en-US" altLang="zh-CN" sz="1400" dirty="0" err="1"/>
              <a:t>fspecial</a:t>
            </a:r>
            <a:r>
              <a:rPr lang="en-US" altLang="zh-CN" sz="1400" dirty="0"/>
              <a:t>('average',5);</a:t>
            </a:r>
          </a:p>
          <a:p>
            <a:r>
              <a:rPr lang="en-US" altLang="zh-CN" sz="1400" dirty="0">
                <a:solidFill>
                  <a:srgbClr val="C00000"/>
                </a:solidFill>
              </a:rPr>
              <a:t>fa = </a:t>
            </a:r>
            <a:r>
              <a:rPr lang="en-US" altLang="zh-CN" sz="1400" dirty="0" err="1">
                <a:solidFill>
                  <a:srgbClr val="C00000"/>
                </a:solidFill>
              </a:rPr>
              <a:t>imfilter</a:t>
            </a:r>
            <a:r>
              <a:rPr lang="en-US" altLang="zh-CN" sz="1400" dirty="0">
                <a:solidFill>
                  <a:srgbClr val="C00000"/>
                </a:solidFill>
              </a:rPr>
              <a:t>(</a:t>
            </a:r>
            <a:r>
              <a:rPr lang="en-US" altLang="zh-CN" sz="1400" dirty="0" err="1">
                <a:solidFill>
                  <a:srgbClr val="C00000"/>
                </a:solidFill>
              </a:rPr>
              <a:t>fn,w,'replicate</a:t>
            </a:r>
            <a:r>
              <a:rPr lang="en-US" altLang="zh-CN" sz="1400" dirty="0">
                <a:solidFill>
                  <a:srgbClr val="C00000"/>
                </a:solidFill>
              </a:rPr>
              <a:t>');</a:t>
            </a:r>
          </a:p>
          <a:p>
            <a:r>
              <a:rPr lang="en-US" altLang="zh-CN" sz="1400" dirty="0"/>
              <a:t>subplot(2,3,4),</a:t>
            </a:r>
            <a:r>
              <a:rPr lang="en-US" altLang="zh-CN" sz="1400" dirty="0" err="1"/>
              <a:t>imshow</a:t>
            </a:r>
            <a:r>
              <a:rPr lang="en-US" altLang="zh-CN" sz="1400" dirty="0"/>
              <a:t>(fa);title('(d)</a:t>
            </a:r>
            <a:r>
              <a:rPr lang="zh-CN" altLang="en-US" sz="1400" dirty="0"/>
              <a:t>用 </a:t>
            </a:r>
            <a:r>
              <a:rPr lang="en-US" altLang="zh-CN" sz="1400" dirty="0"/>
              <a:t>5×5 </a:t>
            </a:r>
            <a:r>
              <a:rPr lang="zh-CN" altLang="en-US" sz="1400" dirty="0"/>
              <a:t>均值模板平滑后的图像</a:t>
            </a:r>
            <a:r>
              <a:rPr lang="en-US" altLang="zh-CN" sz="1400" dirty="0"/>
              <a:t>');</a:t>
            </a:r>
          </a:p>
          <a:p>
            <a:r>
              <a:rPr lang="en-US" altLang="zh-CN" sz="1400" dirty="0"/>
              <a:t>subplot(2,3,5),</a:t>
            </a:r>
            <a:r>
              <a:rPr lang="en-US" altLang="zh-CN" sz="1400" dirty="0" err="1"/>
              <a:t>imhist</a:t>
            </a:r>
            <a:r>
              <a:rPr lang="en-US" altLang="zh-CN" sz="1400" dirty="0"/>
              <a:t>(fa);title('(e) </a:t>
            </a:r>
            <a:r>
              <a:rPr lang="zh-CN" altLang="en-US" sz="1400" dirty="0"/>
              <a:t>直方图</a:t>
            </a:r>
            <a:r>
              <a:rPr lang="en-US" altLang="zh-CN" sz="1400" dirty="0"/>
              <a:t>');</a:t>
            </a:r>
          </a:p>
          <a:p>
            <a:r>
              <a:rPr lang="en-US" altLang="zh-CN" sz="1400" dirty="0">
                <a:solidFill>
                  <a:srgbClr val="C00000"/>
                </a:solidFill>
              </a:rPr>
              <a:t>Ta = </a:t>
            </a:r>
            <a:r>
              <a:rPr lang="en-US" altLang="zh-CN" sz="1400" dirty="0" err="1">
                <a:solidFill>
                  <a:srgbClr val="C00000"/>
                </a:solidFill>
              </a:rPr>
              <a:t>graythresh</a:t>
            </a:r>
            <a:r>
              <a:rPr lang="en-US" altLang="zh-CN" sz="1400" dirty="0">
                <a:solidFill>
                  <a:srgbClr val="C00000"/>
                </a:solidFill>
              </a:rPr>
              <a:t>(fa);</a:t>
            </a:r>
          </a:p>
          <a:p>
            <a:r>
              <a:rPr lang="en-US" altLang="zh-CN" sz="1400" dirty="0">
                <a:solidFill>
                  <a:srgbClr val="C00000"/>
                </a:solidFill>
              </a:rPr>
              <a:t>ga = im2bw(</a:t>
            </a:r>
            <a:r>
              <a:rPr lang="en-US" altLang="zh-CN" sz="1400" dirty="0" err="1">
                <a:solidFill>
                  <a:srgbClr val="C00000"/>
                </a:solidFill>
              </a:rPr>
              <a:t>fa,Ta</a:t>
            </a:r>
            <a:r>
              <a:rPr lang="en-US" altLang="zh-CN" sz="1400" dirty="0">
                <a:solidFill>
                  <a:srgbClr val="C00000"/>
                </a:solidFill>
              </a:rPr>
              <a:t>);</a:t>
            </a:r>
          </a:p>
          <a:p>
            <a:r>
              <a:rPr lang="en-US" altLang="zh-CN" sz="1400" dirty="0"/>
              <a:t>subplot(2,3,6),</a:t>
            </a:r>
            <a:r>
              <a:rPr lang="en-US" altLang="zh-CN" sz="1400" dirty="0" err="1"/>
              <a:t>imshow</a:t>
            </a:r>
            <a:r>
              <a:rPr lang="en-US" altLang="zh-CN" sz="1400" dirty="0"/>
              <a:t>(ga);title('(f)</a:t>
            </a:r>
            <a:r>
              <a:rPr lang="zh-CN" altLang="en-US" sz="1400" dirty="0"/>
              <a:t>使用 </a:t>
            </a:r>
            <a:r>
              <a:rPr lang="en-US" altLang="zh-CN" sz="1400" dirty="0"/>
              <a:t>Otsu s </a:t>
            </a:r>
            <a:r>
              <a:rPr lang="zh-CN" altLang="en-US" sz="1400" dirty="0"/>
              <a:t>方法的阈值处理后的结果</a:t>
            </a:r>
            <a:r>
              <a:rPr lang="en-US" altLang="zh-CN" sz="14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用图像平滑改善全局阈值处理</a:t>
            </a:r>
          </a:p>
        </p:txBody>
      </p:sp>
      <p:sp>
        <p:nvSpPr>
          <p:cNvPr id="5" name="Rectangle 3"/>
          <p:cNvSpPr txBox="1">
            <a:spLocks noChangeArrowheads="1"/>
          </p:cNvSpPr>
          <p:nvPr/>
        </p:nvSpPr>
        <p:spPr>
          <a:xfrm>
            <a:off x="304800" y="1143000"/>
            <a:ext cx="11263086"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考虑降低图中相对于背景的区域大小所带来的影响 </a:t>
            </a:r>
            <a:endParaRPr lang="en-US" altLang="zh-CN" dirty="0">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失败的原因可归于这样一个事实，即区域太小，以至于该区域对直方图的贡献与由噪声引起的灰度扩散相比无足轻重。</a:t>
            </a:r>
            <a:endParaRPr lang="en-US" altLang="zh-CN" sz="2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768838" y="2599731"/>
            <a:ext cx="6335009" cy="4258269"/>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利用边缘改进全局阈值处理</a:t>
            </a:r>
          </a:p>
        </p:txBody>
      </p:sp>
      <p:sp>
        <p:nvSpPr>
          <p:cNvPr id="5" name="Rectangle 3"/>
          <p:cNvSpPr txBox="1">
            <a:spLocks noChangeArrowheads="1"/>
          </p:cNvSpPr>
          <p:nvPr/>
        </p:nvSpPr>
        <p:spPr>
          <a:xfrm>
            <a:off x="304799" y="1143000"/>
            <a:ext cx="10906126"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利用边缘改进全局阈值处理</a:t>
            </a:r>
            <a:endParaRPr lang="en-US" altLang="zh-CN" sz="2400" b="1" dirty="0">
              <a:latin typeface="微软雅黑" panose="020B0503020204020204" pitchFamily="34" charset="-122"/>
              <a:ea typeface="微软雅黑" panose="020B0503020204020204" pitchFamily="34" charset="-122"/>
            </a:endParaRPr>
          </a:p>
          <a:p>
            <a:pPr lvl="1" algn="just">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基本思想：</a:t>
            </a:r>
          </a:p>
          <a:p>
            <a:pPr marL="914400" lvl="2" indent="0" algn="just">
              <a:lnSpc>
                <a:spcPct val="150000"/>
              </a:lnSpc>
              <a:buNone/>
              <a:defRPr/>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）如果直方图的各个波峰很高、很窄、对称，且被很深的波谷分开时，有利于选择阈值。</a:t>
            </a:r>
          </a:p>
          <a:p>
            <a:pPr marL="914400" lvl="2" indent="0" algn="just">
              <a:lnSpc>
                <a:spcPct val="150000"/>
              </a:lnSpc>
              <a:buNone/>
              <a:defRPr/>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）为了改善直方图的波峰形状，我们只把</a:t>
            </a:r>
            <a:r>
              <a:rPr lang="zh-CN" altLang="en-US" sz="1800" b="1" dirty="0">
                <a:solidFill>
                  <a:srgbClr val="C00000"/>
                </a:solidFill>
                <a:latin typeface="微软雅黑" panose="020B0503020204020204" pitchFamily="34" charset="-122"/>
                <a:ea typeface="微软雅黑" panose="020B0503020204020204" pitchFamily="34" charset="-122"/>
              </a:rPr>
              <a:t>区域边缘的像素</a:t>
            </a:r>
            <a:r>
              <a:rPr lang="zh-CN" altLang="en-US" sz="1800" dirty="0">
                <a:latin typeface="微软雅黑" panose="020B0503020204020204" pitchFamily="34" charset="-122"/>
                <a:ea typeface="微软雅黑" panose="020B0503020204020204" pitchFamily="34" charset="-122"/>
              </a:rPr>
              <a:t>绘入直方图，而不考虑区域中间的像素。</a:t>
            </a:r>
          </a:p>
          <a:p>
            <a:pPr marL="914400" lvl="2" indent="0" algn="just">
              <a:lnSpc>
                <a:spcPct val="150000"/>
              </a:lnSpc>
              <a:buNone/>
              <a:defRPr/>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）用</a:t>
            </a:r>
            <a:r>
              <a:rPr lang="zh-CN" altLang="en-US" sz="1800" b="1" dirty="0">
                <a:solidFill>
                  <a:srgbClr val="C00000"/>
                </a:solidFill>
                <a:latin typeface="微软雅黑" panose="020B0503020204020204" pitchFamily="34" charset="-122"/>
                <a:ea typeface="微软雅黑" panose="020B0503020204020204" pitchFamily="34" charset="-122"/>
              </a:rPr>
              <a:t>微分算子</a:t>
            </a:r>
            <a:r>
              <a:rPr lang="zh-CN" altLang="en-US" sz="1800" dirty="0">
                <a:latin typeface="微软雅黑" panose="020B0503020204020204" pitchFamily="34" charset="-122"/>
                <a:ea typeface="微软雅黑" panose="020B0503020204020204" pitchFamily="34" charset="-122"/>
              </a:rPr>
              <a:t>处理图像，使图像只剩下边界中心两边的值。</a:t>
            </a:r>
          </a:p>
          <a:p>
            <a:pPr lvl="1" algn="just">
              <a:lnSpc>
                <a:spcPct val="150000"/>
              </a:lnSpc>
              <a:spcAft>
                <a:spcPct val="5000"/>
              </a:spcAft>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rPr>
              <a:t>方法优点：</a:t>
            </a:r>
          </a:p>
          <a:p>
            <a:pPr lvl="2" algn="just">
              <a:lnSpc>
                <a:spcPct val="150000"/>
              </a:lnSpc>
              <a:spcAft>
                <a:spcPct val="5000"/>
              </a:spcAft>
              <a:buFont typeface="Wingdings" panose="05000000000000000000" pitchFamily="2" charset="2"/>
              <a:buChar char="p"/>
              <a:defRPr/>
            </a:pPr>
            <a:r>
              <a:rPr lang="zh-CN" altLang="en-US" sz="1800" dirty="0">
                <a:latin typeface="微软雅黑" panose="020B0503020204020204" pitchFamily="34" charset="-122"/>
                <a:ea typeface="微软雅黑" panose="020B0503020204020204" pitchFamily="34" charset="-122"/>
              </a:rPr>
              <a:t>1)在前景和背景所占区域面积差别很大时，不会造一个灰度级的波峰过高，而另一个过低。</a:t>
            </a:r>
          </a:p>
          <a:p>
            <a:pPr lvl="2" algn="just">
              <a:lnSpc>
                <a:spcPct val="150000"/>
              </a:lnSpc>
              <a:spcAft>
                <a:spcPct val="5000"/>
              </a:spcAft>
              <a:buFont typeface="Wingdings" panose="05000000000000000000" pitchFamily="2" charset="2"/>
              <a:buChar char="p"/>
              <a:defRPr/>
            </a:pPr>
            <a:r>
              <a:rPr lang="zh-CN" altLang="en-US" sz="1800" dirty="0">
                <a:latin typeface="微软雅黑" panose="020B0503020204020204" pitchFamily="34" charset="-122"/>
                <a:ea typeface="微软雅黑" panose="020B0503020204020204" pitchFamily="34" charset="-122"/>
              </a:rPr>
              <a:t>2)边缘上的点在区域内还是区域外的概率是相等的，因此可以增加波峰的对称性。</a:t>
            </a:r>
          </a:p>
          <a:p>
            <a:pPr lvl="2" algn="just">
              <a:lnSpc>
                <a:spcPct val="150000"/>
              </a:lnSpc>
              <a:spcAft>
                <a:spcPct val="5000"/>
              </a:spcAft>
              <a:buFont typeface="Wingdings" panose="05000000000000000000" pitchFamily="2" charset="2"/>
              <a:buChar char="p"/>
              <a:defRPr/>
            </a:pPr>
            <a:r>
              <a:rPr lang="zh-CN" altLang="en-US" sz="1800" dirty="0">
                <a:latin typeface="微软雅黑" panose="020B0503020204020204" pitchFamily="34" charset="-122"/>
                <a:ea typeface="微软雅黑" panose="020B0503020204020204" pitchFamily="34" charset="-122"/>
              </a:rPr>
              <a:t>3)基于梯度和拉普拉斯算子选择的像素，可以增加波峰的高度。</a:t>
            </a:r>
          </a:p>
          <a:p>
            <a:pPr algn="just">
              <a:buFont typeface="Wingdings" panose="05000000000000000000" pitchFamily="2" charset="2"/>
              <a:buNone/>
              <a:defRPr/>
            </a:pPr>
            <a:endParaRPr lang="zh-CN" altLang="en-US" sz="2400" dirty="0">
              <a:latin typeface="微软雅黑" panose="020B0503020204020204" pitchFamily="34" charset="-122"/>
              <a:ea typeface="微软雅黑" panose="020B0503020204020204" pitchFamily="34" charset="-122"/>
            </a:endParaRPr>
          </a:p>
          <a:p>
            <a:pPr algn="just">
              <a:buFont typeface="Wingdings" panose="05000000000000000000" pitchFamily="2" charset="2"/>
              <a:buNone/>
              <a:defRPr/>
            </a:pPr>
            <a:endParaRPr lang="en-US" altLang="zh-CN" sz="2400" dirty="0">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190500" y="4152900"/>
            <a:ext cx="11363960" cy="19138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84225" lvl="2">
              <a:spcBef>
                <a:spcPct val="5000"/>
              </a:spcBef>
              <a:spcAft>
                <a:spcPct val="5000"/>
              </a:spcAft>
              <a:buFont typeface="Arial" panose="020B0604020202020204" pitchFamily="34" charset="0"/>
              <a:buNone/>
            </a:pPr>
            <a:endParaRPr lang="zh-CN" altLang="en-US" sz="2600" u="sng"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利用边缘改进全局阈值处理</a:t>
            </a:r>
          </a:p>
        </p:txBody>
      </p:sp>
      <p:sp>
        <p:nvSpPr>
          <p:cNvPr id="5" name="Rectangle 3"/>
          <p:cNvSpPr txBox="1">
            <a:spLocks noChangeArrowheads="1"/>
          </p:cNvSpPr>
          <p:nvPr/>
        </p:nvSpPr>
        <p:spPr>
          <a:xfrm>
            <a:off x="435428" y="1143000"/>
            <a:ext cx="845820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该算法可小结如下，其中</a:t>
            </a:r>
            <a:r>
              <a:rPr lang="en-US" altLang="zh-CN" sz="2400" dirty="0">
                <a:latin typeface="微软雅黑" panose="020B0503020204020204" pitchFamily="34" charset="-122"/>
                <a:ea typeface="微软雅黑" panose="020B0503020204020204" pitchFamily="34" charset="-122"/>
              </a:rPr>
              <a:t>f(</a:t>
            </a:r>
            <a:r>
              <a:rPr lang="en-US" altLang="zh-CN" sz="2400" dirty="0" err="1">
                <a:latin typeface="微软雅黑" panose="020B0503020204020204" pitchFamily="34" charset="-122"/>
                <a:ea typeface="微软雅黑" panose="020B0503020204020204" pitchFamily="34" charset="-122"/>
              </a:rPr>
              <a:t>x,y</a:t>
            </a:r>
            <a:r>
              <a:rPr lang="en-US" altLang="zh-CN"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是输入图像：</a:t>
            </a:r>
            <a:endParaRPr lang="en-US" altLang="zh-CN" sz="2400"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877513" y="1676400"/>
            <a:ext cx="9723812" cy="449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计算一副边缘图像（</a:t>
            </a:r>
            <a:r>
              <a:rPr lang="zh-CN" altLang="en-US" sz="2000" dirty="0">
                <a:solidFill>
                  <a:srgbClr val="C00000"/>
                </a:solidFill>
                <a:latin typeface="微软雅黑" panose="020B0503020204020204" pitchFamily="34" charset="-122"/>
                <a:ea typeface="微软雅黑" panose="020B0503020204020204" pitchFamily="34" charset="-122"/>
              </a:rPr>
              <a:t>梯度和拉普拉斯</a:t>
            </a:r>
            <a:r>
              <a:rPr lang="zh-CN" altLang="en-US" sz="2000" dirty="0">
                <a:latin typeface="微软雅黑" panose="020B0503020204020204" pitchFamily="34" charset="-122"/>
                <a:ea typeface="微软雅黑" panose="020B0503020204020204" pitchFamily="34" charset="-122"/>
              </a:rPr>
              <a:t>都可以）。</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指定一个阈值</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用步骤</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中的阈值对步骤</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中产生的图像进行</a:t>
            </a:r>
            <a:r>
              <a:rPr lang="zh-CN" altLang="en-US" sz="2000" dirty="0">
                <a:solidFill>
                  <a:srgbClr val="C00000"/>
                </a:solidFill>
                <a:latin typeface="微软雅黑" panose="020B0503020204020204" pitchFamily="34" charset="-122"/>
                <a:ea typeface="微软雅黑" panose="020B0503020204020204" pitchFamily="34" charset="-122"/>
              </a:rPr>
              <a:t>阈值处理</a:t>
            </a:r>
            <a:r>
              <a:rPr lang="zh-CN" altLang="en-US" sz="2000" dirty="0">
                <a:latin typeface="微软雅黑" panose="020B0503020204020204" pitchFamily="34" charset="-122"/>
                <a:ea typeface="微软雅黑" panose="020B0503020204020204" pitchFamily="34" charset="-122"/>
              </a:rPr>
              <a:t>，产生一副二值图像</a:t>
            </a:r>
            <a:r>
              <a:rPr lang="en-US" altLang="zh-CN" sz="2000" dirty="0" err="1">
                <a:solidFill>
                  <a:srgbClr val="C00000"/>
                </a:solidFill>
                <a:latin typeface="微软雅黑" panose="020B0503020204020204" pitchFamily="34" charset="-122"/>
                <a:ea typeface="微软雅黑" panose="020B0503020204020204" pitchFamily="34" charset="-122"/>
              </a:rPr>
              <a:t>gT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err="1">
                <a:solidFill>
                  <a:srgbClr val="C00000"/>
                </a:solidFill>
                <a:latin typeface="微软雅黑" panose="020B0503020204020204" pitchFamily="34" charset="-122"/>
                <a:ea typeface="微软雅黑" panose="020B0503020204020204" pitchFamily="34" charset="-122"/>
              </a:rPr>
              <a:t>x,y</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。在步骤</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中，该图像作为一副模板图像。</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仅用</a:t>
            </a:r>
            <a:r>
              <a:rPr lang="en-US" altLang="zh-CN" sz="2000" dirty="0">
                <a:latin typeface="微软雅黑" panose="020B0503020204020204" pitchFamily="34" charset="-122"/>
                <a:ea typeface="微软雅黑" panose="020B0503020204020204" pitchFamily="34" charset="-122"/>
              </a:rPr>
              <a:t>f(</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中对应于</a:t>
            </a:r>
            <a:r>
              <a:rPr lang="en-US" altLang="zh-CN" sz="2000" dirty="0" err="1">
                <a:latin typeface="微软雅黑" panose="020B0503020204020204" pitchFamily="34" charset="-122"/>
                <a:ea typeface="微软雅黑" panose="020B0503020204020204" pitchFamily="34" charset="-122"/>
              </a:rPr>
              <a:t>gT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a:t>
            </a:r>
            <a:r>
              <a:rPr lang="zh-CN" altLang="en-US" sz="2000" dirty="0">
                <a:solidFill>
                  <a:srgbClr val="C00000"/>
                </a:solidFill>
                <a:latin typeface="微软雅黑" panose="020B0503020204020204" pitchFamily="34" charset="-122"/>
                <a:ea typeface="微软雅黑" panose="020B0503020204020204" pitchFamily="34" charset="-122"/>
              </a:rPr>
              <a:t>像素为</a:t>
            </a: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的位置的像素（</a:t>
            </a:r>
            <a:r>
              <a:rPr lang="zh-CN" altLang="en-US" sz="2000" dirty="0">
                <a:solidFill>
                  <a:srgbClr val="C00000"/>
                </a:solidFill>
                <a:latin typeface="微软雅黑" panose="020B0503020204020204" pitchFamily="34" charset="-122"/>
                <a:ea typeface="微软雅黑" panose="020B0503020204020204" pitchFamily="34" charset="-122"/>
              </a:rPr>
              <a:t>强边缘像素</a:t>
            </a:r>
            <a:r>
              <a:rPr lang="zh-CN" altLang="en-US" sz="2000" dirty="0">
                <a:latin typeface="微软雅黑" panose="020B0503020204020204" pitchFamily="34" charset="-122"/>
                <a:ea typeface="微软雅黑" panose="020B0503020204020204" pitchFamily="34" charset="-122"/>
              </a:rPr>
              <a:t>）计算直方图。</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用步骤</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中的直方图全局地分割</a:t>
            </a:r>
            <a:r>
              <a:rPr lang="en-US" altLang="zh-CN" sz="2000" dirty="0">
                <a:latin typeface="微软雅黑" panose="020B0503020204020204" pitchFamily="34" charset="-122"/>
                <a:ea typeface="微软雅黑" panose="020B0503020204020204" pitchFamily="34" charset="-122"/>
              </a:rPr>
              <a:t>f(</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利用边缘改进全局阈值处理</a:t>
            </a:r>
          </a:p>
        </p:txBody>
      </p:sp>
      <p:sp>
        <p:nvSpPr>
          <p:cNvPr id="5" name="Rectangle 3"/>
          <p:cNvSpPr txBox="1">
            <a:spLocks noChangeArrowheads="1"/>
          </p:cNvSpPr>
          <p:nvPr/>
        </p:nvSpPr>
        <p:spPr>
          <a:xfrm>
            <a:off x="304800" y="1143000"/>
            <a:ext cx="845820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defRPr/>
            </a:pPr>
            <a:r>
              <a:rPr lang="zh-CN" altLang="en-US" sz="2400" b="1" dirty="0">
                <a:latin typeface="微软雅黑" panose="020B0503020204020204" pitchFamily="34" charset="-122"/>
                <a:ea typeface="微软雅黑" panose="020B0503020204020204" pitchFamily="34" charset="-122"/>
              </a:rPr>
              <a:t>用以梯度为基础的边缘信息改进全局阈值处理</a:t>
            </a:r>
            <a:endParaRPr lang="en-US" altLang="zh-CN" sz="2400" dirty="0">
              <a:latin typeface="微软雅黑" panose="020B0503020204020204" pitchFamily="34" charset="-122"/>
              <a:ea typeface="微软雅黑" panose="020B0503020204020204" pitchFamily="34" charset="-122"/>
            </a:endParaRPr>
          </a:p>
        </p:txBody>
      </p:sp>
      <p:pic>
        <p:nvPicPr>
          <p:cNvPr id="22530"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5" y="1904652"/>
            <a:ext cx="7229475" cy="475297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0" y="1506259"/>
            <a:ext cx="4988719" cy="5262979"/>
          </a:xfrm>
          <a:prstGeom prst="rect">
            <a:avLst/>
          </a:prstGeom>
          <a:noFill/>
        </p:spPr>
        <p:txBody>
          <a:bodyPr wrap="square">
            <a:spAutoFit/>
          </a:bodyPr>
          <a:lstStyle/>
          <a:p>
            <a:r>
              <a:rPr lang="zh-CN" altLang="en-US" sz="1400" dirty="0"/>
              <a:t>f = tofloat(imread(‘</a:t>
            </a:r>
            <a:r>
              <a:rPr lang="en-US" altLang="zh-CN" sz="1400" dirty="0"/>
              <a:t>xxx</a:t>
            </a:r>
            <a:r>
              <a:rPr lang="zh-CN" altLang="en-US" sz="1400" dirty="0"/>
              <a:t>.tif'));    </a:t>
            </a:r>
          </a:p>
          <a:p>
            <a:r>
              <a:rPr lang="zh-CN" altLang="en-US" sz="1400" dirty="0"/>
              <a:t>subplot(2,3,1),imshow(f);title('(a) 酵母细胞的图像');</a:t>
            </a:r>
          </a:p>
          <a:p>
            <a:r>
              <a:rPr lang="zh-CN" altLang="en-US" sz="1400" dirty="0"/>
              <a:t>subplot(2,3,2),imhist(f);title('(b) 直方图');</a:t>
            </a:r>
          </a:p>
          <a:p>
            <a:r>
              <a:rPr lang="zh-CN" altLang="en-US" sz="1400" dirty="0"/>
              <a:t>hf = imhist(f); </a:t>
            </a:r>
          </a:p>
          <a:p>
            <a:r>
              <a:rPr lang="zh-CN" altLang="en-US" sz="1400" dirty="0">
                <a:solidFill>
                  <a:srgbClr val="C00000"/>
                </a:solidFill>
              </a:rPr>
              <a:t>[Tf SMf] = graythresh(f); </a:t>
            </a:r>
          </a:p>
          <a:p>
            <a:r>
              <a:rPr lang="zh-CN" altLang="en-US" sz="1400" dirty="0">
                <a:solidFill>
                  <a:srgbClr val="C00000"/>
                </a:solidFill>
              </a:rPr>
              <a:t>gf = im2bw(f, Tf); </a:t>
            </a:r>
          </a:p>
          <a:p>
            <a:r>
              <a:rPr lang="zh-CN" altLang="en-US" sz="1400" dirty="0"/>
              <a:t>subplot(2,3,3),imshow(gf);title('(c) 用函数graythresh对(a)进行分割');</a:t>
            </a:r>
          </a:p>
          <a:p>
            <a:r>
              <a:rPr lang="zh-CN" altLang="en-US" sz="1400" dirty="0"/>
              <a:t>w = [-1 -1 -1; -1 8 -1; -1 -1 -1];  </a:t>
            </a:r>
            <a:r>
              <a:rPr lang="en-US" altLang="zh-CN" sz="1400" dirty="0"/>
              <a:t>%</a:t>
            </a:r>
            <a:r>
              <a:rPr lang="zh-CN" altLang="en-US" sz="1400" dirty="0"/>
              <a:t>拉普拉斯算子</a:t>
            </a:r>
          </a:p>
          <a:p>
            <a:r>
              <a:rPr lang="zh-CN" altLang="en-US" sz="1400" dirty="0">
                <a:solidFill>
                  <a:srgbClr val="C00000"/>
                </a:solidFill>
              </a:rPr>
              <a:t>lap = abs(imfilter(f, w, 'replicate')); </a:t>
            </a:r>
          </a:p>
          <a:p>
            <a:r>
              <a:rPr lang="zh-CN" altLang="en-US" sz="1400" dirty="0">
                <a:solidFill>
                  <a:srgbClr val="C00000"/>
                </a:solidFill>
              </a:rPr>
              <a:t>lap = lap/max(lap(:)); </a:t>
            </a:r>
          </a:p>
          <a:p>
            <a:r>
              <a:rPr lang="zh-CN" altLang="en-US" sz="1400" dirty="0">
                <a:solidFill>
                  <a:srgbClr val="C00000"/>
                </a:solidFill>
              </a:rPr>
              <a:t>h = imhist(lap);</a:t>
            </a:r>
          </a:p>
          <a:p>
            <a:r>
              <a:rPr lang="zh-CN" altLang="en-US" sz="1400" dirty="0">
                <a:solidFill>
                  <a:srgbClr val="C00000"/>
                </a:solidFill>
              </a:rPr>
              <a:t>Q = percentile2i(h, 0.995); </a:t>
            </a:r>
          </a:p>
          <a:p>
            <a:r>
              <a:rPr lang="zh-CN" altLang="en-US" sz="1400" dirty="0">
                <a:solidFill>
                  <a:srgbClr val="C00000"/>
                </a:solidFill>
              </a:rPr>
              <a:t>markerImage = lap &gt; Q; </a:t>
            </a:r>
          </a:p>
          <a:p>
            <a:r>
              <a:rPr lang="zh-CN" altLang="en-US" sz="1400" dirty="0">
                <a:solidFill>
                  <a:srgbClr val="C00000"/>
                </a:solidFill>
              </a:rPr>
              <a:t>fp = f.*markerImage; </a:t>
            </a:r>
          </a:p>
          <a:p>
            <a:r>
              <a:rPr lang="zh-CN" altLang="en-US" sz="1400" dirty="0"/>
              <a:t>subplot(2,3,4),imshow(fp);title('(d) 标记图像与原始图像的乘积');</a:t>
            </a:r>
          </a:p>
          <a:p>
            <a:r>
              <a:rPr lang="zh-CN" altLang="en-US" sz="1400" dirty="0"/>
              <a:t>hp = imhist(fp);</a:t>
            </a:r>
          </a:p>
          <a:p>
            <a:r>
              <a:rPr lang="zh-CN" altLang="en-US" sz="1400" dirty="0"/>
              <a:t>hp(1) = 0;</a:t>
            </a:r>
          </a:p>
          <a:p>
            <a:r>
              <a:rPr lang="zh-CN" altLang="en-US" sz="1400" dirty="0"/>
              <a:t>subplot(2,3,5),bar(hp,0) ;title('(e)(d)中非0像素的直方图');</a:t>
            </a:r>
          </a:p>
          <a:p>
            <a:r>
              <a:rPr lang="zh-CN" altLang="en-US" sz="1400" dirty="0"/>
              <a:t>T = otsuthresh(hp);</a:t>
            </a:r>
          </a:p>
          <a:p>
            <a:r>
              <a:rPr lang="zh-CN" altLang="en-US" sz="1400" dirty="0"/>
              <a:t>g = im2bw(f, T); </a:t>
            </a:r>
          </a:p>
          <a:p>
            <a:r>
              <a:rPr lang="zh-CN" altLang="en-US" sz="1400" dirty="0"/>
              <a:t>subplot(2,3,6),imshow(g);title('(f)用 Otsu s 方法进行阈值处理后的图像');</a:t>
            </a:r>
          </a:p>
        </p:txBody>
      </p:sp>
      <p:pic>
        <p:nvPicPr>
          <p:cNvPr id="11" name="图片 10"/>
          <p:cNvPicPr>
            <a:picLocks noChangeAspect="1"/>
          </p:cNvPicPr>
          <p:nvPr/>
        </p:nvPicPr>
        <p:blipFill>
          <a:blip r:embed="rId4"/>
          <a:stretch>
            <a:fillRect/>
          </a:stretch>
        </p:blipFill>
        <p:spPr>
          <a:xfrm>
            <a:off x="7581519" y="4538480"/>
            <a:ext cx="1819656" cy="1938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图像分割方法</a:t>
            </a:r>
          </a:p>
        </p:txBody>
      </p:sp>
      <p:sp>
        <p:nvSpPr>
          <p:cNvPr id="6" name="Rectangle 3"/>
          <p:cNvSpPr txBox="1">
            <a:spLocks noChangeArrowheads="1"/>
          </p:cNvSpPr>
          <p:nvPr/>
        </p:nvSpPr>
        <p:spPr>
          <a:xfrm>
            <a:off x="598843" y="1264920"/>
            <a:ext cx="10350500" cy="4092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defRPr/>
            </a:pPr>
            <a:endParaRPr lang="zh-CN" altLang="en-US" sz="3200" b="1" dirty="0">
              <a:solidFill>
                <a:srgbClr val="0033CC"/>
              </a:solidFill>
              <a:latin typeface="微软雅黑" panose="020B0503020204020204" pitchFamily="34" charset="-122"/>
              <a:ea typeface="微软雅黑" panose="020B0503020204020204" pitchFamily="34" charset="-122"/>
            </a:endParaRPr>
          </a:p>
          <a:p>
            <a:pPr lvl="1" algn="just">
              <a:buFont typeface="Arial" panose="020B0604020202020204" pitchFamily="34" charset="0"/>
              <a:buChar char="–"/>
              <a:defRPr/>
            </a:pPr>
            <a:r>
              <a:rPr lang="zh-CN" altLang="en-US" sz="2800" b="1" dirty="0">
                <a:solidFill>
                  <a:srgbClr val="C00000"/>
                </a:solidFill>
                <a:latin typeface="微软雅黑" panose="020B0503020204020204" pitchFamily="34" charset="-122"/>
                <a:ea typeface="微软雅黑" panose="020B0503020204020204" pitchFamily="34" charset="-122"/>
              </a:rPr>
              <a:t>基于边缘的分割方法</a:t>
            </a:r>
          </a:p>
          <a:p>
            <a:pPr lvl="2" algn="just">
              <a:buFont typeface="Arial" panose="020B0604020202020204" pitchFamily="34" charset="0"/>
              <a:buChar char="•"/>
              <a:defRPr/>
            </a:pPr>
            <a:r>
              <a:rPr lang="zh-CN" altLang="en-US" sz="2400" b="1" dirty="0">
                <a:latin typeface="微软雅黑" panose="020B0503020204020204" pitchFamily="34" charset="-122"/>
                <a:ea typeface="微软雅黑" panose="020B0503020204020204" pitchFamily="34" charset="-122"/>
              </a:rPr>
              <a:t>先提取区域边界，再确定边界限定的区域；</a:t>
            </a:r>
          </a:p>
          <a:p>
            <a:pPr lvl="1" algn="just">
              <a:buFont typeface="Arial" panose="020B0604020202020204" pitchFamily="34" charset="0"/>
              <a:buChar char="–"/>
              <a:defRPr/>
            </a:pPr>
            <a:r>
              <a:rPr lang="zh-CN" altLang="en-US" sz="2800" b="1" dirty="0">
                <a:solidFill>
                  <a:srgbClr val="C00000"/>
                </a:solidFill>
                <a:latin typeface="微软雅黑" panose="020B0503020204020204" pitchFamily="34" charset="-122"/>
                <a:ea typeface="微软雅黑" panose="020B0503020204020204" pitchFamily="34" charset="-122"/>
              </a:rPr>
              <a:t>区域分割</a:t>
            </a:r>
          </a:p>
          <a:p>
            <a:pPr lvl="2" algn="just">
              <a:buFont typeface="Arial" panose="020B0604020202020204" pitchFamily="34" charset="0"/>
              <a:buChar char="•"/>
              <a:defRPr/>
            </a:pPr>
            <a:r>
              <a:rPr lang="zh-CN" altLang="en-US" sz="2400" b="1" dirty="0">
                <a:latin typeface="微软雅黑" panose="020B0503020204020204" pitchFamily="34" charset="-122"/>
                <a:ea typeface="微软雅黑" panose="020B0503020204020204" pitchFamily="34" charset="-122"/>
              </a:rPr>
              <a:t>确定每个像素的归属区域，从而形成一个区域图；</a:t>
            </a:r>
          </a:p>
          <a:p>
            <a:pPr lvl="1" algn="just">
              <a:buFont typeface="Arial" panose="020B0604020202020204" pitchFamily="34" charset="0"/>
              <a:buChar char="–"/>
              <a:defRPr/>
            </a:pPr>
            <a:r>
              <a:rPr lang="zh-CN" altLang="en-US" sz="2800" b="1" dirty="0">
                <a:solidFill>
                  <a:srgbClr val="C00000"/>
                </a:solidFill>
                <a:latin typeface="微软雅黑" panose="020B0503020204020204" pitchFamily="34" charset="-122"/>
                <a:ea typeface="微软雅黑" panose="020B0503020204020204" pitchFamily="34" charset="-122"/>
              </a:rPr>
              <a:t>区域生长</a:t>
            </a:r>
          </a:p>
          <a:p>
            <a:pPr lvl="2" algn="just">
              <a:buFont typeface="Arial" panose="020B0604020202020204" pitchFamily="34" charset="0"/>
              <a:buChar char="•"/>
              <a:defRPr/>
            </a:pPr>
            <a:r>
              <a:rPr lang="zh-CN" altLang="en-US" sz="2400" b="1" dirty="0">
                <a:latin typeface="微软雅黑" panose="020B0503020204020204" pitchFamily="34" charset="-122"/>
                <a:ea typeface="微软雅黑" panose="020B0503020204020204" pitchFamily="34" charset="-122"/>
              </a:rPr>
              <a:t>将属性接近的连通像素聚集成区域；</a:t>
            </a:r>
          </a:p>
          <a:p>
            <a:pPr lvl="1" algn="just">
              <a:buFont typeface="Arial" panose="020B0604020202020204" pitchFamily="34" charset="0"/>
              <a:buChar char="–"/>
              <a:defRPr/>
            </a:pPr>
            <a:r>
              <a:rPr lang="zh-CN" altLang="en-US" sz="2800" b="1" dirty="0">
                <a:solidFill>
                  <a:srgbClr val="C00000"/>
                </a:solidFill>
                <a:latin typeface="微软雅黑" panose="020B0503020204020204" pitchFamily="34" charset="-122"/>
                <a:ea typeface="微软雅黑" panose="020B0503020204020204" pitchFamily="34" charset="-122"/>
              </a:rPr>
              <a:t>分裂－合并分割</a:t>
            </a:r>
          </a:p>
          <a:p>
            <a:pPr lvl="2" algn="just">
              <a:buFont typeface="Arial" panose="020B0604020202020204" pitchFamily="34" charset="0"/>
              <a:buChar char="•"/>
              <a:defRPr/>
            </a:pPr>
            <a:r>
              <a:rPr lang="zh-CN" altLang="en-US" sz="2400" b="1" dirty="0">
                <a:latin typeface="微软雅黑" panose="020B0503020204020204" pitchFamily="34" charset="-122"/>
                <a:ea typeface="微软雅黑" panose="020B0503020204020204" pitchFamily="34" charset="-122"/>
              </a:rPr>
              <a:t>综合利用前两种方法，既存在图像的划分，又有图像的合并；</a:t>
            </a:r>
          </a:p>
          <a:p>
            <a:pPr lvl="1" algn="just"/>
            <a:endParaRPr lang="zh-CN" altLang="en-US" sz="2800" b="1" dirty="0">
              <a:solidFill>
                <a:srgbClr val="A1010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基于局部统计的可变阈值处理</a:t>
            </a:r>
          </a:p>
        </p:txBody>
      </p:sp>
      <p:sp>
        <p:nvSpPr>
          <p:cNvPr id="7" name="Rectangle 3"/>
          <p:cNvSpPr txBox="1">
            <a:spLocks noChangeArrowheads="1"/>
          </p:cNvSpPr>
          <p:nvPr/>
        </p:nvSpPr>
        <p:spPr>
          <a:xfrm>
            <a:off x="-307109" y="1016000"/>
            <a:ext cx="10677236"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lvl="2"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基于局部统计的可变阈值处理</a:t>
            </a:r>
            <a:endParaRPr lang="en-US" altLang="zh-CN" sz="2400" dirty="0">
              <a:latin typeface="微软雅黑" panose="020B0503020204020204" pitchFamily="34" charset="-122"/>
              <a:ea typeface="微软雅黑" panose="020B0503020204020204" pitchFamily="34" charset="-122"/>
            </a:endParaRPr>
          </a:p>
          <a:p>
            <a:pPr marL="1355725" lvl="3" indent="-342900">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可变阈值处理最简单的方法之一是，把一幅图像分成</a:t>
            </a:r>
            <a:r>
              <a:rPr lang="zh-CN" altLang="en-US" sz="2000" dirty="0">
                <a:solidFill>
                  <a:srgbClr val="C00000"/>
                </a:solidFill>
                <a:latin typeface="微软雅黑" panose="020B0503020204020204" pitchFamily="34" charset="-122"/>
                <a:ea typeface="微软雅黑" panose="020B0503020204020204" pitchFamily="34" charset="-122"/>
              </a:rPr>
              <a:t>不重叠的矩形</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1355725" lvl="3" indent="-342900">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这种方法用于补偿光照和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或反射的不均匀性。选择的矩形要足够小，以便每个矩形的光照都近似是均匀的</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138074" y="2780731"/>
            <a:ext cx="5915851" cy="407726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基于局部统计的可变阈值处理</a:t>
            </a:r>
          </a:p>
        </p:txBody>
      </p:sp>
      <p:sp>
        <p:nvSpPr>
          <p:cNvPr id="7" name="Rectangle 3"/>
          <p:cNvSpPr txBox="1">
            <a:spLocks noChangeArrowheads="1"/>
          </p:cNvSpPr>
          <p:nvPr/>
        </p:nvSpPr>
        <p:spPr>
          <a:xfrm>
            <a:off x="0" y="1028700"/>
            <a:ext cx="10677236"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lvl="2"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基于局部统计的可变阈值处理</a:t>
            </a:r>
            <a:endParaRPr lang="en-US" altLang="zh-CN"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821096" y="1584009"/>
            <a:ext cx="8131120" cy="4757714"/>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基于局部统计的可变阈值处理</a:t>
            </a:r>
          </a:p>
        </p:txBody>
      </p:sp>
      <p:sp>
        <p:nvSpPr>
          <p:cNvPr id="7" name="Rectangle 3"/>
          <p:cNvSpPr txBox="1">
            <a:spLocks noChangeArrowheads="1"/>
          </p:cNvSpPr>
          <p:nvPr/>
        </p:nvSpPr>
        <p:spPr>
          <a:xfrm>
            <a:off x="-154709" y="1075977"/>
            <a:ext cx="10677236"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lvl="2"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基于局部统计的可变阈值处理</a:t>
            </a:r>
            <a:endParaRPr lang="en-US" altLang="zh-CN" sz="2400" dirty="0">
              <a:latin typeface="微软雅黑" panose="020B0503020204020204" pitchFamily="34" charset="-122"/>
              <a:ea typeface="微软雅黑" panose="020B0503020204020204" pitchFamily="34" charset="-122"/>
            </a:endParaRPr>
          </a:p>
        </p:txBody>
      </p:sp>
      <p:pic>
        <p:nvPicPr>
          <p:cNvPr id="17410"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571" y="1028352"/>
            <a:ext cx="5334000" cy="56292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35429" y="2222480"/>
            <a:ext cx="5660571" cy="3416320"/>
          </a:xfrm>
          <a:prstGeom prst="rect">
            <a:avLst/>
          </a:prstGeom>
          <a:noFill/>
        </p:spPr>
        <p:txBody>
          <a:bodyPr wrap="square">
            <a:spAutoFit/>
          </a:bodyPr>
          <a:lstStyle/>
          <a:p>
            <a:r>
              <a:rPr lang="zh-CN" altLang="en-US" dirty="0"/>
              <a:t>f = tofloat(imread('</a:t>
            </a:r>
            <a:r>
              <a:rPr lang="en-US" altLang="zh-CN" dirty="0"/>
              <a:t>xxx</a:t>
            </a:r>
            <a:r>
              <a:rPr lang="zh-CN" altLang="en-US" dirty="0"/>
              <a:t>.tif'));    </a:t>
            </a:r>
          </a:p>
          <a:p>
            <a:r>
              <a:rPr lang="zh-CN" altLang="en-US" dirty="0"/>
              <a:t>subplot(2,2,1),imshow(f);title('(a) 酵母细胞的图像');</a:t>
            </a:r>
          </a:p>
          <a:p>
            <a:r>
              <a:rPr lang="zh-CN" altLang="en-US" dirty="0">
                <a:solidFill>
                  <a:srgbClr val="C00000"/>
                </a:solidFill>
              </a:rPr>
              <a:t>[TGlobal] = graythresh(f); </a:t>
            </a:r>
          </a:p>
          <a:p>
            <a:r>
              <a:rPr lang="zh-CN" altLang="en-US" dirty="0">
                <a:solidFill>
                  <a:srgbClr val="C00000"/>
                </a:solidFill>
              </a:rPr>
              <a:t>gGlobal = im2bw(f, TGlobal); </a:t>
            </a:r>
          </a:p>
          <a:p>
            <a:r>
              <a:rPr lang="zh-CN" altLang="en-US" dirty="0"/>
              <a:t>subplot(2,2,2),imshow(gGlobal);title('(b)用 Otsus 方法分割的图像');</a:t>
            </a:r>
          </a:p>
          <a:p>
            <a:r>
              <a:rPr lang="zh-CN" altLang="en-US" dirty="0">
                <a:solidFill>
                  <a:srgbClr val="C00000"/>
                </a:solidFill>
              </a:rPr>
              <a:t>g = localthresh(f, ones(3), 30, 1.5, 'global'); </a:t>
            </a:r>
          </a:p>
          <a:p>
            <a:r>
              <a:rPr lang="zh-CN" altLang="en-US" dirty="0">
                <a:solidFill>
                  <a:srgbClr val="C00000"/>
                </a:solidFill>
              </a:rPr>
              <a:t>SIG = stdfilt(f, ones(3)); </a:t>
            </a:r>
            <a:r>
              <a:rPr lang="en-US" altLang="zh-CN" dirty="0">
                <a:solidFill>
                  <a:srgbClr val="C00000"/>
                </a:solidFill>
              </a:rPr>
              <a:t>%</a:t>
            </a:r>
            <a:r>
              <a:rPr lang="zh-CN" altLang="en-US" dirty="0">
                <a:solidFill>
                  <a:srgbClr val="C00000"/>
                </a:solidFill>
              </a:rPr>
              <a:t>局部标准差</a:t>
            </a:r>
          </a:p>
          <a:p>
            <a:r>
              <a:rPr lang="zh-CN" altLang="en-US" dirty="0"/>
              <a:t>subplot(2,2,3), imshow(SIG, [ ]) ;title('(c) 局部标准差图像');</a:t>
            </a:r>
          </a:p>
          <a:p>
            <a:r>
              <a:rPr lang="zh-CN" altLang="en-US" dirty="0"/>
              <a:t>subplot(2,2,4),imshow(g);title('(d)  用局部阈值处理分割的图像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基于移动平均的阈值处理</a:t>
            </a:r>
          </a:p>
        </p:txBody>
      </p:sp>
      <p:sp>
        <p:nvSpPr>
          <p:cNvPr id="7" name="Rectangle 3"/>
          <p:cNvSpPr txBox="1">
            <a:spLocks noChangeArrowheads="1"/>
          </p:cNvSpPr>
          <p:nvPr/>
        </p:nvSpPr>
        <p:spPr>
          <a:xfrm>
            <a:off x="-526184" y="1085850"/>
            <a:ext cx="10677236"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55725" lvl="3" indent="-342900">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刚才讨论的局部阈值处理方法的一种特殊情形，是以一幅图像的扫描行计算移动平均为基础的。</a:t>
            </a:r>
            <a:endParaRPr lang="en-US" altLang="zh-CN" sz="22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1605653" y="2110499"/>
            <a:ext cx="8980693" cy="4185177"/>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基于局部统计的可变阈值处理</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324" y="2221958"/>
            <a:ext cx="6881247" cy="302357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378691" y="2136338"/>
            <a:ext cx="3564659" cy="2585323"/>
          </a:xfrm>
          <a:prstGeom prst="rect">
            <a:avLst/>
          </a:prstGeom>
          <a:noFill/>
        </p:spPr>
        <p:txBody>
          <a:bodyPr wrap="square">
            <a:spAutoFit/>
          </a:bodyPr>
          <a:lstStyle/>
          <a:p>
            <a:r>
              <a:rPr lang="zh-CN" altLang="en-US" dirty="0"/>
              <a:t>f = tofloat(imread('</a:t>
            </a:r>
            <a:r>
              <a:rPr lang="en-US" altLang="zh-CN" dirty="0"/>
              <a:t>xxx.</a:t>
            </a:r>
            <a:r>
              <a:rPr lang="zh-CN" altLang="en-US" dirty="0"/>
              <a:t>tif'));    </a:t>
            </a:r>
          </a:p>
          <a:p>
            <a:r>
              <a:rPr lang="zh-CN" altLang="en-US" dirty="0"/>
              <a:t>subplot(1, 2, 1);imshow(f);title('(a)由斑点阴影污染了的文本图像');</a:t>
            </a:r>
          </a:p>
          <a:p>
            <a:r>
              <a:rPr lang="zh-CN" altLang="en-US" dirty="0"/>
              <a:t>T = graythresh(f);</a:t>
            </a:r>
          </a:p>
          <a:p>
            <a:r>
              <a:rPr lang="zh-CN" altLang="en-US" dirty="0"/>
              <a:t>g1 = im2bw(f, T);</a:t>
            </a:r>
          </a:p>
          <a:p>
            <a:r>
              <a:rPr lang="zh-CN" altLang="en-US" dirty="0"/>
              <a:t>g2 = movingthresh(f, 20, 0.5);</a:t>
            </a:r>
          </a:p>
          <a:p>
            <a:r>
              <a:rPr lang="zh-CN" altLang="en-US" dirty="0"/>
              <a:t>subplot(1, 2, 2); imshow(g2);title('(b)用移动平均进行局部阈值处理的结果');</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4294967295"/>
          </p:nvPr>
        </p:nvSpPr>
        <p:spPr>
          <a:xfrm>
            <a:off x="827087" y="1455737"/>
            <a:ext cx="10059987" cy="3946525"/>
          </a:xfrm>
        </p:spPr>
        <p:txBody>
          <a:bodyPr>
            <a:normAutofit/>
          </a:bodyPr>
          <a:lstStyle/>
          <a:p>
            <a:r>
              <a:rPr lang="zh-CN" altLang="en-US" b="1" dirty="0"/>
              <a:t>图像分割的概念</a:t>
            </a:r>
            <a:endParaRPr lang="en-US" altLang="zh-CN" b="1" dirty="0"/>
          </a:p>
          <a:p>
            <a:r>
              <a:rPr lang="zh-CN" altLang="en-US" b="1" dirty="0"/>
              <a:t>点、线、边缘检测</a:t>
            </a:r>
            <a:endParaRPr lang="en-US" altLang="zh-CN" b="1" dirty="0"/>
          </a:p>
          <a:p>
            <a:r>
              <a:rPr lang="zh-CN" altLang="en-US" b="1" dirty="0"/>
              <a:t>霍夫变换</a:t>
            </a:r>
            <a:endParaRPr lang="en-US" altLang="zh-CN" b="1" dirty="0"/>
          </a:p>
          <a:p>
            <a:r>
              <a:rPr lang="zh-CN" altLang="en-US" b="1" dirty="0"/>
              <a:t>阈值处理</a:t>
            </a:r>
            <a:endParaRPr lang="en-US" altLang="zh-CN" b="1" dirty="0"/>
          </a:p>
          <a:p>
            <a:r>
              <a:rPr lang="zh-CN" altLang="en-US" b="1" dirty="0">
                <a:solidFill>
                  <a:srgbClr val="C00000"/>
                </a:solidFill>
              </a:rPr>
              <a:t>基于区域的分割</a:t>
            </a:r>
            <a:endParaRPr lang="en-US" altLang="zh-CN" b="1" dirty="0">
              <a:solidFill>
                <a:srgbClr val="C00000"/>
              </a:solidFill>
            </a:endParaRPr>
          </a:p>
          <a:p>
            <a:r>
              <a:rPr lang="zh-CN" altLang="en-US" b="1" dirty="0"/>
              <a:t>使用分水岭变换的分割</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基于区域的分割 </a:t>
            </a:r>
          </a:p>
        </p:txBody>
      </p:sp>
      <p:sp>
        <p:nvSpPr>
          <p:cNvPr id="4" name="Rectangle 3"/>
          <p:cNvSpPr>
            <a:spLocks noChangeArrowheads="1"/>
          </p:cNvSpPr>
          <p:nvPr/>
        </p:nvSpPr>
        <p:spPr bwMode="auto">
          <a:xfrm>
            <a:off x="763134" y="1085289"/>
            <a:ext cx="10108066" cy="3416320"/>
          </a:xfrm>
          <a:prstGeom prst="rect">
            <a:avLst/>
          </a:prstGeom>
          <a:noFill/>
          <a:ln w="9525">
            <a:noFill/>
            <a:miter lim="800000"/>
          </a:ln>
          <a:effectLst/>
        </p:spPr>
        <p:txBody>
          <a:bodyPr wrap="square">
            <a:spAutoFit/>
          </a:bodyPr>
          <a:lstStyle/>
          <a:p>
            <a:pPr marL="457200" indent="-457200" algn="just">
              <a:buFont typeface="Wingdings" panose="05000000000000000000" pitchFamily="2" charset="2"/>
              <a:buChar char="n"/>
              <a:defRPr/>
            </a:pPr>
            <a:r>
              <a:rPr lang="zh-CN" altLang="en-US" sz="2800" dirty="0">
                <a:latin typeface="微软雅黑" panose="020B0503020204020204" pitchFamily="34" charset="-122"/>
                <a:ea typeface="微软雅黑" panose="020B0503020204020204" pitchFamily="34" charset="-122"/>
              </a:rPr>
              <a:t>分割的目的是将一幅图像划分为多个区域。 </a:t>
            </a:r>
            <a:endParaRPr lang="en-US" altLang="zh-CN" sz="2800" dirty="0">
              <a:latin typeface="微软雅黑" panose="020B0503020204020204" pitchFamily="34" charset="-122"/>
              <a:ea typeface="微软雅黑" panose="020B0503020204020204" pitchFamily="34" charset="-122"/>
            </a:endParaRPr>
          </a:p>
          <a:p>
            <a:pPr marL="457200" indent="-457200" algn="just">
              <a:buFont typeface="Wingdings" panose="05000000000000000000" pitchFamily="2" charset="2"/>
              <a:buChar char="n"/>
              <a:defRPr/>
            </a:pPr>
            <a:r>
              <a:rPr lang="zh-CN" altLang="en-US" sz="2800" dirty="0">
                <a:latin typeface="微软雅黑" panose="020B0503020204020204" pitchFamily="34" charset="-122"/>
                <a:ea typeface="微软雅黑" panose="020B0503020204020204" pitchFamily="34" charset="-122"/>
              </a:rPr>
              <a:t>基于灰度级的不连续性尝试寻找区域间的边界</a:t>
            </a:r>
            <a:endParaRPr lang="en-US" altLang="zh-CN" sz="2800" dirty="0">
              <a:latin typeface="微软雅黑" panose="020B0503020204020204" pitchFamily="34" charset="-122"/>
              <a:ea typeface="微软雅黑" panose="020B0503020204020204" pitchFamily="34" charset="-122"/>
            </a:endParaRPr>
          </a:p>
          <a:p>
            <a:pPr marL="457200" indent="-457200" algn="just">
              <a:buFont typeface="Wingdings" panose="05000000000000000000" pitchFamily="2" charset="2"/>
              <a:buChar char="n"/>
              <a:defRPr/>
            </a:pPr>
            <a:r>
              <a:rPr lang="zh-CN" altLang="en-US" sz="2800" dirty="0">
                <a:latin typeface="微软雅黑" panose="020B0503020204020204" pitchFamily="34" charset="-122"/>
                <a:ea typeface="微软雅黑" panose="020B0503020204020204" pitchFamily="34" charset="-122"/>
              </a:rPr>
              <a:t>以像素特性分布为基础的阈值处理来完成</a:t>
            </a:r>
            <a:endParaRPr lang="en-US" altLang="zh-CN" sz="2800" dirty="0">
              <a:latin typeface="微软雅黑" panose="020B0503020204020204" pitchFamily="34" charset="-122"/>
              <a:ea typeface="微软雅黑" panose="020B0503020204020204" pitchFamily="34" charset="-122"/>
            </a:endParaRPr>
          </a:p>
          <a:p>
            <a:pPr algn="just">
              <a:defRPr/>
            </a:pPr>
            <a:endParaRPr lang="en-US" altLang="zh-CN" sz="2800" dirty="0">
              <a:latin typeface="微软雅黑" panose="020B0503020204020204" pitchFamily="34" charset="-122"/>
              <a:ea typeface="微软雅黑" panose="020B0503020204020204" pitchFamily="34" charset="-122"/>
            </a:endParaRPr>
          </a:p>
          <a:p>
            <a:pPr algn="just">
              <a:defRPr/>
            </a:pPr>
            <a:r>
              <a:rPr lang="zh-CN" altLang="en-US" sz="2800" dirty="0">
                <a:latin typeface="微软雅黑" panose="020B0503020204020204" pitchFamily="34" charset="-122"/>
                <a:ea typeface="微软雅黑" panose="020B0503020204020204" pitchFamily="34" charset="-122"/>
              </a:rPr>
              <a:t>本节讨论以</a:t>
            </a:r>
            <a:r>
              <a:rPr lang="zh-CN" altLang="en-US" sz="2800" b="1" dirty="0">
                <a:solidFill>
                  <a:srgbClr val="C00000"/>
                </a:solidFill>
                <a:latin typeface="微软雅黑" panose="020B0503020204020204" pitchFamily="34" charset="-122"/>
                <a:ea typeface="微软雅黑" panose="020B0503020204020204" pitchFamily="34" charset="-122"/>
              </a:rPr>
              <a:t>直接寻找区域为基础</a:t>
            </a:r>
            <a:r>
              <a:rPr lang="zh-CN" altLang="en-US" sz="2800" dirty="0">
                <a:latin typeface="微软雅黑" panose="020B0503020204020204" pitchFamily="34" charset="-122"/>
                <a:ea typeface="微软雅黑" panose="020B0503020204020204" pitchFamily="34" charset="-122"/>
              </a:rPr>
              <a:t>的分割技术。</a:t>
            </a:r>
            <a:endParaRPr lang="en-US" altLang="zh-CN" sz="2800" dirty="0">
              <a:latin typeface="微软雅黑" panose="020B0503020204020204" pitchFamily="34" charset="-122"/>
              <a:ea typeface="微软雅黑" panose="020B0503020204020204" pitchFamily="34" charset="-122"/>
            </a:endParaRPr>
          </a:p>
          <a:p>
            <a:pPr algn="just">
              <a:defRPr/>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区域生长</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区域分裂与聚合 </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区域分割</a:t>
            </a:r>
          </a:p>
        </p:txBody>
      </p:sp>
      <p:sp>
        <p:nvSpPr>
          <p:cNvPr id="4" name="Rectangle 3"/>
          <p:cNvSpPr>
            <a:spLocks noChangeArrowheads="1"/>
          </p:cNvSpPr>
          <p:nvPr/>
        </p:nvSpPr>
        <p:spPr bwMode="auto">
          <a:xfrm>
            <a:off x="763134" y="1085289"/>
            <a:ext cx="10108066" cy="4702826"/>
          </a:xfrm>
          <a:prstGeom prst="rect">
            <a:avLst/>
          </a:prstGeom>
          <a:noFill/>
          <a:ln w="9525">
            <a:noFill/>
            <a:miter lim="800000"/>
          </a:ln>
          <a:effectLst/>
        </p:spPr>
        <p:txBody>
          <a:bodyPr wrap="square">
            <a:spAutoFit/>
          </a:bodyPr>
          <a:lstStyle/>
          <a:p>
            <a:pPr algn="just">
              <a:defRPr/>
            </a:pPr>
            <a:r>
              <a:rPr lang="zh-CN" altLang="en-US" sz="2800" b="1" dirty="0">
                <a:latin typeface="微软雅黑" panose="020B0503020204020204" pitchFamily="34" charset="-122"/>
                <a:ea typeface="微软雅黑" panose="020B0503020204020204" pitchFamily="34" charset="-122"/>
              </a:rPr>
              <a:t>基本表达式</a:t>
            </a:r>
            <a:endParaRPr lang="en-US" altLang="zh-CN" sz="2400" dirty="0">
              <a:latin typeface="Times New Roman" panose="02020603050405020304" pitchFamily="18" charset="0"/>
              <a:cs typeface="Times New Roman" panose="02020603050405020304" pitchFamily="18" charset="0"/>
            </a:endParaRPr>
          </a:p>
          <a:p>
            <a:pPr algn="just">
              <a:lnSpc>
                <a:spcPct val="120000"/>
              </a:lnSpc>
              <a:defRPr/>
            </a:pPr>
            <a:r>
              <a:rPr lang="zh-CN" altLang="en-US" sz="2400" dirty="0">
                <a:latin typeface="Times New Roman" panose="02020603050405020304" pitchFamily="18" charset="0"/>
                <a:cs typeface="Times New Roman" panose="02020603050405020304" pitchFamily="18" charset="0"/>
              </a:rPr>
              <a:t>令集合</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代表整个图像区域，对</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的分割可看作将</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分成</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个满足以下五个条件的非空子集（子区域）</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N</a:t>
            </a:r>
            <a:endParaRPr lang="zh-CN" altLang="en-US" sz="2400" dirty="0">
              <a:latin typeface="Times New Roman" panose="02020603050405020304" pitchFamily="18" charset="0"/>
              <a:cs typeface="Times New Roman" panose="02020603050405020304" pitchFamily="18" charset="0"/>
            </a:endParaRPr>
          </a:p>
          <a:p>
            <a:pPr indent="266700" algn="just">
              <a:lnSpc>
                <a:spcPct val="180000"/>
              </a:lnSpc>
              <a:buFontTx/>
              <a:buAutoNum type="circleNumDbPlain"/>
              <a:defRPr/>
            </a:pPr>
            <a:r>
              <a:rPr lang="zh-CN" altLang="en-US" sz="2400" b="1" spc="-3" dirty="0">
                <a:solidFill>
                  <a:srgbClr val="C00000"/>
                </a:solidFill>
                <a:latin typeface="新宋体" panose="02010609030101010101" charset="-122"/>
                <a:cs typeface="新宋体" panose="02010609030101010101" charset="-122"/>
              </a:rPr>
              <a:t>完备性：</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R</a:t>
            </a:r>
            <a:r>
              <a:rPr lang="zh-CN" altLang="en-US" sz="2400" dirty="0">
                <a:latin typeface="Times New Roman" panose="02020603050405020304" pitchFamily="18" charset="0"/>
                <a:cs typeface="Times New Roman" panose="02020603050405020304" pitchFamily="18" charset="0"/>
              </a:rPr>
              <a:t>；</a:t>
            </a:r>
          </a:p>
          <a:p>
            <a:pPr indent="266700" algn="just">
              <a:lnSpc>
                <a:spcPct val="120000"/>
              </a:lnSpc>
              <a:buFontTx/>
              <a:buAutoNum type="circleNumDbPlain"/>
              <a:defRPr/>
            </a:pPr>
            <a:r>
              <a:rPr lang="zh-CN" altLang="en-US" sz="2400" b="1" spc="-3" dirty="0">
                <a:solidFill>
                  <a:srgbClr val="C00000"/>
                </a:solidFill>
                <a:latin typeface="新宋体" panose="02010609030101010101" charset="-122"/>
                <a:cs typeface="新宋体" panose="02010609030101010101" charset="-122"/>
              </a:rPr>
              <a:t>独立性：</a:t>
            </a:r>
            <a:r>
              <a:rPr lang="zh-CN" altLang="en-US" sz="2400" dirty="0">
                <a:latin typeface="Times New Roman" panose="02020603050405020304" pitchFamily="18" charset="0"/>
                <a:cs typeface="Times New Roman" panose="02020603050405020304" pitchFamily="18" charset="0"/>
              </a:rPr>
              <a:t>对所有的</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i≠j</a:t>
            </a:r>
            <a:r>
              <a:rPr lang="zh-CN" altLang="en-US" sz="2400" dirty="0">
                <a:latin typeface="Times New Roman" panose="02020603050405020304" pitchFamily="18" charset="0"/>
                <a:cs typeface="Times New Roman" panose="02020603050405020304" pitchFamily="18" charset="0"/>
              </a:rPr>
              <a:t>，有</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 =φ</a:t>
            </a:r>
            <a:r>
              <a:rPr lang="zh-CN" altLang="en-US" sz="2400" dirty="0">
                <a:latin typeface="Times New Roman" panose="02020603050405020304" pitchFamily="18" charset="0"/>
                <a:cs typeface="Times New Roman" panose="02020603050405020304" pitchFamily="18" charset="0"/>
              </a:rPr>
              <a:t>；</a:t>
            </a:r>
          </a:p>
          <a:p>
            <a:pPr indent="266700" algn="just">
              <a:lnSpc>
                <a:spcPct val="120000"/>
              </a:lnSpc>
              <a:buFontTx/>
              <a:buAutoNum type="circleNumDbPlain"/>
              <a:defRPr/>
            </a:pPr>
            <a:r>
              <a:rPr lang="zh-CN" altLang="en-US" sz="2400" b="1" spc="-3" dirty="0">
                <a:solidFill>
                  <a:srgbClr val="C00000"/>
                </a:solidFill>
                <a:latin typeface="新宋体" panose="02010609030101010101" charset="-122"/>
                <a:cs typeface="新宋体" panose="02010609030101010101" charset="-122"/>
              </a:rPr>
              <a:t>单一性：</a:t>
            </a:r>
            <a:r>
              <a:rPr lang="zh-CN" altLang="en-US" sz="2400" spc="-3" dirty="0">
                <a:latin typeface="新宋体" panose="02010609030101010101" charset="-122"/>
                <a:cs typeface="新宋体" panose="02010609030101010101" charset="-122"/>
              </a:rPr>
              <a:t>每个区域内的灰度级相等。</a:t>
            </a:r>
            <a:r>
              <a:rPr lang="zh-CN" altLang="en-US" sz="2400" dirty="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1,2,…,N</a:t>
            </a:r>
            <a:r>
              <a:rPr lang="zh-CN" altLang="en-US" sz="2400" dirty="0">
                <a:latin typeface="Times New Roman" panose="02020603050405020304" pitchFamily="18" charset="0"/>
                <a:cs typeface="Times New Roman" panose="02020603050405020304" pitchFamily="18" charset="0"/>
              </a:rPr>
              <a:t>，有</a:t>
            </a:r>
            <a:r>
              <a:rPr lang="en-US" altLang="zh-CN" sz="2400" dirty="0">
                <a:latin typeface="Times New Roman" panose="02020603050405020304" pitchFamily="18" charset="0"/>
                <a:cs typeface="Times New Roman" panose="02020603050405020304" pitchFamily="18" charset="0"/>
              </a:rPr>
              <a:t>P(</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TRUE</a:t>
            </a:r>
            <a:r>
              <a:rPr lang="zh-CN" altLang="en-US" sz="2400" dirty="0">
                <a:latin typeface="Times New Roman" panose="02020603050405020304" pitchFamily="18" charset="0"/>
                <a:cs typeface="Times New Roman" panose="02020603050405020304" pitchFamily="18" charset="0"/>
              </a:rPr>
              <a:t>；</a:t>
            </a:r>
          </a:p>
          <a:p>
            <a:pPr indent="266700" algn="just">
              <a:lnSpc>
                <a:spcPct val="120000"/>
              </a:lnSpc>
              <a:buFontTx/>
              <a:buAutoNum type="circleNumDbPlain"/>
              <a:defRPr/>
            </a:pPr>
            <a:r>
              <a:rPr lang="zh-CN" altLang="en-US" sz="2400" b="1" spc="-3" dirty="0">
                <a:solidFill>
                  <a:srgbClr val="C00000"/>
                </a:solidFill>
                <a:latin typeface="新宋体" panose="02010609030101010101" charset="-122"/>
                <a:cs typeface="新宋体" panose="02010609030101010101" charset="-122"/>
              </a:rPr>
              <a:t>互斥性：</a:t>
            </a:r>
            <a:r>
              <a:rPr lang="zh-CN" altLang="en-US" sz="2400" spc="-3" dirty="0">
                <a:latin typeface="新宋体" panose="02010609030101010101" charset="-122"/>
                <a:cs typeface="新宋体" panose="02010609030101010101" charset="-122"/>
              </a:rPr>
              <a:t>任两个区域的灰度级不等，</a:t>
            </a:r>
            <a:r>
              <a:rPr lang="zh-CN" altLang="en-US" sz="2400" dirty="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i≠j</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有</a:t>
            </a:r>
            <a:r>
              <a:rPr lang="en-US" altLang="zh-CN" sz="2400" dirty="0">
                <a:latin typeface="Times New Roman" panose="02020603050405020304" pitchFamily="18" charset="0"/>
                <a:cs typeface="Times New Roman" panose="02020603050405020304" pitchFamily="18" charset="0"/>
              </a:rPr>
              <a:t>P(</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 = FALSE</a:t>
            </a:r>
            <a:r>
              <a:rPr lang="zh-CN" altLang="en-US" sz="2400" dirty="0">
                <a:latin typeface="Times New Roman" panose="02020603050405020304" pitchFamily="18" charset="0"/>
                <a:cs typeface="Times New Roman" panose="02020603050405020304" pitchFamily="18" charset="0"/>
              </a:rPr>
              <a:t>；</a:t>
            </a:r>
          </a:p>
          <a:p>
            <a:pPr indent="266700" algn="just">
              <a:lnSpc>
                <a:spcPct val="120000"/>
              </a:lnSpc>
              <a:buFontTx/>
              <a:buAutoNum type="circleNumDbPlain"/>
              <a:defRPr/>
            </a:pPr>
            <a:r>
              <a:rPr lang="zh-CN" altLang="en-US" sz="2400" b="1" spc="-3" dirty="0">
                <a:solidFill>
                  <a:srgbClr val="C00000"/>
                </a:solidFill>
                <a:latin typeface="新宋体" panose="02010609030101010101" charset="-122"/>
                <a:cs typeface="新宋体" panose="02010609030101010101" charset="-122"/>
              </a:rPr>
              <a:t>连通性：</a:t>
            </a:r>
            <a:r>
              <a:rPr lang="zh-CN" altLang="en-US" sz="2400" dirty="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=1,2,…,N</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是连通的区域。</a:t>
            </a:r>
            <a:endParaRPr lang="en-US" altLang="zh-CN" sz="2400" dirty="0">
              <a:latin typeface="Times New Roman" panose="02020603050405020304" pitchFamily="18" charset="0"/>
              <a:cs typeface="Times New Roman" panose="02020603050405020304" pitchFamily="18" charset="0"/>
            </a:endParaRPr>
          </a:p>
          <a:p>
            <a:pPr algn="just">
              <a:lnSpc>
                <a:spcPct val="120000"/>
              </a:lnSpc>
              <a:defRPr/>
            </a:pPr>
            <a:endParaRPr lang="en-US" altLang="zh-CN" sz="2400" dirty="0">
              <a:latin typeface="Times New Roman" panose="02020603050405020304" pitchFamily="18" charset="0"/>
              <a:cs typeface="Times New Roman" panose="02020603050405020304" pitchFamily="18" charset="0"/>
            </a:endParaRPr>
          </a:p>
          <a:p>
            <a:pPr algn="just">
              <a:lnSpc>
                <a:spcPct val="120000"/>
              </a:lnSpc>
              <a:defRPr/>
            </a:pPr>
            <a:r>
              <a:rPr lang="zh-CN" altLang="en-US"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P(</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是对所有在集合</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中元素的逻辑谓词</a:t>
            </a:r>
            <a:r>
              <a:rPr lang="en-US" altLang="zh-CN" sz="2400" dirty="0">
                <a:latin typeface="Times New Roman" panose="02020603050405020304" pitchFamily="18" charset="0"/>
                <a:cs typeface="Times New Roman" panose="02020603050405020304" pitchFamily="18" charset="0"/>
              </a:rPr>
              <a:t>,φ</a:t>
            </a:r>
            <a:r>
              <a:rPr lang="zh-CN" altLang="en-US" sz="2400" dirty="0">
                <a:latin typeface="Times New Roman" panose="02020603050405020304" pitchFamily="18" charset="0"/>
                <a:cs typeface="Times New Roman" panose="02020603050405020304" pitchFamily="18" charset="0"/>
              </a:rPr>
              <a:t>代表空集。 </a:t>
            </a:r>
          </a:p>
        </p:txBody>
      </p:sp>
      <p:sp>
        <p:nvSpPr>
          <p:cNvPr id="5" name="矩形 1"/>
          <p:cNvSpPr>
            <a:spLocks noChangeArrowheads="1"/>
          </p:cNvSpPr>
          <p:nvPr/>
        </p:nvSpPr>
        <p:spPr bwMode="auto">
          <a:xfrm>
            <a:off x="1504950" y="5918963"/>
            <a:ext cx="8991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sz="1400" dirty="0">
                <a:latin typeface="微软雅黑" panose="020B0503020204020204" pitchFamily="34" charset="-122"/>
                <a:ea typeface="微软雅黑" panose="020B0503020204020204" pitchFamily="34" charset="-122"/>
              </a:rPr>
              <a:t>条件①指出在对一幅图像的分割应将图像中的每个像素都分进某个子区域中；条件②指出在分割结果中各个子区域是互不重叠的；条件③指出在分割结果中每个子区域都有独特的特性；条件④指出在分割结果中，各个子区域具有不同的特性，没有共同元素；条件⑤指出分割结果中同一个子区域内的像素应该是连通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区域生长</a:t>
            </a:r>
          </a:p>
        </p:txBody>
      </p:sp>
      <p:sp>
        <p:nvSpPr>
          <p:cNvPr id="6" name="Rectangle 3"/>
          <p:cNvSpPr txBox="1">
            <a:spLocks noChangeArrowheads="1"/>
          </p:cNvSpPr>
          <p:nvPr/>
        </p:nvSpPr>
        <p:spPr>
          <a:xfrm>
            <a:off x="378691" y="1056458"/>
            <a:ext cx="10546484" cy="2286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区域生长：</a:t>
            </a:r>
            <a:r>
              <a:rPr lang="zh-CN" altLang="en-US" sz="2400" dirty="0">
                <a:latin typeface="微软雅黑" panose="020B0503020204020204" pitchFamily="34" charset="-122"/>
                <a:ea typeface="微软雅黑" panose="020B0503020204020204" pitchFamily="34" charset="-122"/>
              </a:rPr>
              <a:t>根据预先定义的生长准则，将像素或子区域组合为</a:t>
            </a:r>
            <a:r>
              <a:rPr lang="zh-CN" altLang="en-US" sz="2400" b="1" dirty="0">
                <a:solidFill>
                  <a:srgbClr val="C00000"/>
                </a:solidFill>
                <a:latin typeface="微软雅黑" panose="020B0503020204020204" pitchFamily="34" charset="-122"/>
                <a:ea typeface="微软雅黑" panose="020B0503020204020204" pitchFamily="34" charset="-122"/>
              </a:rPr>
              <a:t>更大区域</a:t>
            </a:r>
            <a:r>
              <a:rPr lang="zh-CN" altLang="en-US" sz="2400" dirty="0">
                <a:latin typeface="微软雅黑" panose="020B0503020204020204" pitchFamily="34" charset="-122"/>
                <a:ea typeface="微软雅黑" panose="020B0503020204020204" pitchFamily="34" charset="-122"/>
              </a:rPr>
              <a:t>的过程。</a:t>
            </a:r>
            <a:endParaRPr lang="en-US" altLang="zh-CN" sz="2400" dirty="0">
              <a:latin typeface="微软雅黑" panose="020B0503020204020204" pitchFamily="34" charset="-122"/>
              <a:ea typeface="微软雅黑" panose="020B0503020204020204" pitchFamily="34" charset="-122"/>
            </a:endParaRPr>
          </a:p>
          <a:p>
            <a:pPr algn="just">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基本方法：</a:t>
            </a:r>
            <a:r>
              <a:rPr lang="zh-CN" altLang="en-US" sz="2400" dirty="0">
                <a:latin typeface="微软雅黑" panose="020B0503020204020204" pitchFamily="34" charset="-122"/>
                <a:ea typeface="微软雅黑" panose="020B0503020204020204" pitchFamily="34" charset="-122"/>
              </a:rPr>
              <a:t>从一组</a:t>
            </a:r>
            <a:r>
              <a:rPr lang="zh-CN" altLang="en-US" sz="2400" dirty="0">
                <a:solidFill>
                  <a:srgbClr val="C00000"/>
                </a:solidFill>
                <a:latin typeface="微软雅黑" panose="020B0503020204020204" pitchFamily="34" charset="-122"/>
                <a:ea typeface="微软雅黑" panose="020B0503020204020204" pitchFamily="34" charset="-122"/>
              </a:rPr>
              <a:t>“种子”</a:t>
            </a:r>
            <a:r>
              <a:rPr lang="zh-CN" altLang="en-US" sz="2400" dirty="0">
                <a:latin typeface="微软雅黑" panose="020B0503020204020204" pitchFamily="34" charset="-122"/>
                <a:ea typeface="微软雅黑" panose="020B0503020204020204" pitchFamily="34" charset="-122"/>
              </a:rPr>
              <a:t>点开始，将与种子预先定义的</a:t>
            </a:r>
            <a:r>
              <a:rPr lang="zh-CN" altLang="en-US" sz="2400" b="1" dirty="0">
                <a:solidFill>
                  <a:srgbClr val="C00000"/>
                </a:solidFill>
                <a:latin typeface="微软雅黑" panose="020B0503020204020204" pitchFamily="34" charset="-122"/>
                <a:ea typeface="微软雅黑" panose="020B0503020204020204" pitchFamily="34" charset="-122"/>
              </a:rPr>
              <a:t>性质相似的</a:t>
            </a:r>
            <a:r>
              <a:rPr lang="zh-CN" altLang="en-US" sz="2400" dirty="0">
                <a:latin typeface="微软雅黑" panose="020B0503020204020204" pitchFamily="34" charset="-122"/>
                <a:ea typeface="微软雅黑" panose="020B0503020204020204" pitchFamily="34" charset="-122"/>
              </a:rPr>
              <a:t>那些领域像素添加到每个种子上，来形成这些</a:t>
            </a:r>
            <a:r>
              <a:rPr lang="zh-CN" altLang="en-US" sz="2400" b="1" dirty="0">
                <a:solidFill>
                  <a:srgbClr val="C00000"/>
                </a:solidFill>
                <a:latin typeface="微软雅黑" panose="020B0503020204020204" pitchFamily="34" charset="-122"/>
                <a:ea typeface="微软雅黑" panose="020B0503020204020204" pitchFamily="34" charset="-122"/>
              </a:rPr>
              <a:t>生长区域</a:t>
            </a:r>
            <a:r>
              <a:rPr lang="zh-CN" altLang="en-US" sz="2400" dirty="0">
                <a:latin typeface="微软雅黑" panose="020B0503020204020204" pitchFamily="34" charset="-122"/>
                <a:ea typeface="微软雅黑" panose="020B0503020204020204" pitchFamily="34" charset="-122"/>
              </a:rPr>
              <a:t>。</a:t>
            </a:r>
          </a:p>
        </p:txBody>
      </p:sp>
      <p:grpSp>
        <p:nvGrpSpPr>
          <p:cNvPr id="7" name="Group 61"/>
          <p:cNvGrpSpPr/>
          <p:nvPr/>
        </p:nvGrpSpPr>
        <p:grpSpPr bwMode="auto">
          <a:xfrm>
            <a:off x="2714139" y="3252726"/>
            <a:ext cx="6536189" cy="2700051"/>
            <a:chOff x="-16" y="58"/>
            <a:chExt cx="6123" cy="2755"/>
          </a:xfrm>
        </p:grpSpPr>
        <p:sp>
          <p:nvSpPr>
            <p:cNvPr id="8" name="Rectangle 62"/>
            <p:cNvSpPr>
              <a:spLocks noChangeArrowheads="1"/>
            </p:cNvSpPr>
            <p:nvPr/>
          </p:nvSpPr>
          <p:spPr bwMode="auto">
            <a:xfrm>
              <a:off x="1429" y="845"/>
              <a:ext cx="3168" cy="1968"/>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9" name="Freeform 63"/>
            <p:cNvSpPr/>
            <p:nvPr/>
          </p:nvSpPr>
          <p:spPr bwMode="auto">
            <a:xfrm>
              <a:off x="1746" y="1117"/>
              <a:ext cx="1288" cy="1406"/>
            </a:xfrm>
            <a:custGeom>
              <a:avLst/>
              <a:gdLst>
                <a:gd name="T0" fmla="*/ 120 w 1288"/>
                <a:gd name="T1" fmla="*/ 19923 h 1176"/>
                <a:gd name="T2" fmla="*/ 24 w 1288"/>
                <a:gd name="T3" fmla="*/ 9164 h 1176"/>
                <a:gd name="T4" fmla="*/ 264 w 1288"/>
                <a:gd name="T5" fmla="*/ 791 h 1176"/>
                <a:gd name="T6" fmla="*/ 744 w 1288"/>
                <a:gd name="T7" fmla="*/ 4372 h 1176"/>
                <a:gd name="T8" fmla="*/ 792 w 1288"/>
                <a:gd name="T9" fmla="*/ 15137 h 1176"/>
                <a:gd name="T10" fmla="*/ 1224 w 1288"/>
                <a:gd name="T11" fmla="*/ 16322 h 1176"/>
                <a:gd name="T12" fmla="*/ 1176 w 1288"/>
                <a:gd name="T13" fmla="*/ 28311 h 1176"/>
                <a:gd name="T14" fmla="*/ 696 w 1288"/>
                <a:gd name="T15" fmla="*/ 22300 h 1176"/>
                <a:gd name="T16" fmla="*/ 456 w 1288"/>
                <a:gd name="T17" fmla="*/ 9164 h 1176"/>
                <a:gd name="T18" fmla="*/ 264 w 1288"/>
                <a:gd name="T19" fmla="*/ 7984 h 1176"/>
                <a:gd name="T20" fmla="*/ 264 w 1288"/>
                <a:gd name="T21" fmla="*/ 18724 h 1176"/>
                <a:gd name="T22" fmla="*/ 360 w 1288"/>
                <a:gd name="T23" fmla="*/ 23524 h 1176"/>
                <a:gd name="T24" fmla="*/ 216 w 1288"/>
                <a:gd name="T25" fmla="*/ 27107 h 1176"/>
                <a:gd name="T26" fmla="*/ 120 w 1288"/>
                <a:gd name="T27" fmla="*/ 19923 h 11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88"/>
                <a:gd name="T43" fmla="*/ 0 h 1176"/>
                <a:gd name="T44" fmla="*/ 1288 w 1288"/>
                <a:gd name="T45" fmla="*/ 1176 h 11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88" h="1176">
                  <a:moveTo>
                    <a:pt x="120" y="800"/>
                  </a:moveTo>
                  <a:cubicBezTo>
                    <a:pt x="88" y="680"/>
                    <a:pt x="0" y="496"/>
                    <a:pt x="24" y="368"/>
                  </a:cubicBezTo>
                  <a:cubicBezTo>
                    <a:pt x="48" y="240"/>
                    <a:pt x="144" y="64"/>
                    <a:pt x="264" y="32"/>
                  </a:cubicBezTo>
                  <a:cubicBezTo>
                    <a:pt x="384" y="0"/>
                    <a:pt x="656" y="80"/>
                    <a:pt x="744" y="176"/>
                  </a:cubicBezTo>
                  <a:cubicBezTo>
                    <a:pt x="832" y="272"/>
                    <a:pt x="712" y="528"/>
                    <a:pt x="792" y="608"/>
                  </a:cubicBezTo>
                  <a:cubicBezTo>
                    <a:pt x="872" y="688"/>
                    <a:pt x="1160" y="568"/>
                    <a:pt x="1224" y="656"/>
                  </a:cubicBezTo>
                  <a:cubicBezTo>
                    <a:pt x="1288" y="744"/>
                    <a:pt x="1264" y="1096"/>
                    <a:pt x="1176" y="1136"/>
                  </a:cubicBezTo>
                  <a:cubicBezTo>
                    <a:pt x="1088" y="1176"/>
                    <a:pt x="816" y="1024"/>
                    <a:pt x="696" y="896"/>
                  </a:cubicBezTo>
                  <a:cubicBezTo>
                    <a:pt x="576" y="768"/>
                    <a:pt x="528" y="464"/>
                    <a:pt x="456" y="368"/>
                  </a:cubicBezTo>
                  <a:cubicBezTo>
                    <a:pt x="384" y="272"/>
                    <a:pt x="296" y="256"/>
                    <a:pt x="264" y="320"/>
                  </a:cubicBezTo>
                  <a:cubicBezTo>
                    <a:pt x="232" y="384"/>
                    <a:pt x="248" y="648"/>
                    <a:pt x="264" y="752"/>
                  </a:cubicBezTo>
                  <a:cubicBezTo>
                    <a:pt x="280" y="856"/>
                    <a:pt x="368" y="888"/>
                    <a:pt x="360" y="944"/>
                  </a:cubicBezTo>
                  <a:cubicBezTo>
                    <a:pt x="352" y="1000"/>
                    <a:pt x="256" y="1112"/>
                    <a:pt x="216" y="1088"/>
                  </a:cubicBezTo>
                  <a:cubicBezTo>
                    <a:pt x="176" y="1064"/>
                    <a:pt x="152" y="920"/>
                    <a:pt x="120" y="800"/>
                  </a:cubicBezTo>
                  <a:close/>
                </a:path>
              </a:pathLst>
            </a:custGeom>
            <a:solidFill>
              <a:srgbClr val="33CC33"/>
            </a:solidFill>
            <a:ln w="9525" cap="flat" cmpd="sng">
              <a:solidFill>
                <a:schemeClr val="tx1"/>
              </a:solidFill>
              <a:prstDash val="solid"/>
              <a:round/>
            </a:ln>
          </p:spPr>
          <p:txBody>
            <a:bodyPr wrap="none" anchor="ctr"/>
            <a:lstStyle/>
            <a:p>
              <a:endParaRPr lang="zh-CN" altLang="en-US" sz="1200"/>
            </a:p>
          </p:txBody>
        </p:sp>
        <p:sp>
          <p:nvSpPr>
            <p:cNvPr id="10" name="Freeform 64"/>
            <p:cNvSpPr/>
            <p:nvPr/>
          </p:nvSpPr>
          <p:spPr bwMode="auto">
            <a:xfrm>
              <a:off x="2789" y="981"/>
              <a:ext cx="1664" cy="1744"/>
            </a:xfrm>
            <a:custGeom>
              <a:avLst/>
              <a:gdLst>
                <a:gd name="T0" fmla="*/ 632 w 1664"/>
                <a:gd name="T1" fmla="*/ 91 h 1880"/>
                <a:gd name="T2" fmla="*/ 8 w 1664"/>
                <a:gd name="T3" fmla="*/ 117 h 1880"/>
                <a:gd name="T4" fmla="*/ 584 w 1664"/>
                <a:gd name="T5" fmla="*/ 339 h 1880"/>
                <a:gd name="T6" fmla="*/ 728 w 1664"/>
                <a:gd name="T7" fmla="*/ 463 h 1880"/>
                <a:gd name="T8" fmla="*/ 1352 w 1664"/>
                <a:gd name="T9" fmla="*/ 463 h 1880"/>
                <a:gd name="T10" fmla="*/ 1448 w 1664"/>
                <a:gd name="T11" fmla="*/ 327 h 1880"/>
                <a:gd name="T12" fmla="*/ 1640 w 1664"/>
                <a:gd name="T13" fmla="*/ 66 h 1880"/>
                <a:gd name="T14" fmla="*/ 1304 w 1664"/>
                <a:gd name="T15" fmla="*/ 6 h 1880"/>
                <a:gd name="T16" fmla="*/ 776 w 1664"/>
                <a:gd name="T17" fmla="*/ 91 h 1880"/>
                <a:gd name="T18" fmla="*/ 632 w 1664"/>
                <a:gd name="T19" fmla="*/ 91 h 18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4"/>
                <a:gd name="T31" fmla="*/ 0 h 1880"/>
                <a:gd name="T32" fmla="*/ 1664 w 1664"/>
                <a:gd name="T33" fmla="*/ 1880 h 18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4" h="1880">
                  <a:moveTo>
                    <a:pt x="632" y="352"/>
                  </a:moveTo>
                  <a:cubicBezTo>
                    <a:pt x="504" y="368"/>
                    <a:pt x="16" y="288"/>
                    <a:pt x="8" y="448"/>
                  </a:cubicBezTo>
                  <a:cubicBezTo>
                    <a:pt x="0" y="608"/>
                    <a:pt x="464" y="1088"/>
                    <a:pt x="584" y="1312"/>
                  </a:cubicBezTo>
                  <a:cubicBezTo>
                    <a:pt x="704" y="1536"/>
                    <a:pt x="600" y="1712"/>
                    <a:pt x="728" y="1792"/>
                  </a:cubicBezTo>
                  <a:cubicBezTo>
                    <a:pt x="856" y="1872"/>
                    <a:pt x="1232" y="1880"/>
                    <a:pt x="1352" y="1792"/>
                  </a:cubicBezTo>
                  <a:cubicBezTo>
                    <a:pt x="1472" y="1704"/>
                    <a:pt x="1400" y="1520"/>
                    <a:pt x="1448" y="1264"/>
                  </a:cubicBezTo>
                  <a:cubicBezTo>
                    <a:pt x="1496" y="1008"/>
                    <a:pt x="1664" y="464"/>
                    <a:pt x="1640" y="256"/>
                  </a:cubicBezTo>
                  <a:cubicBezTo>
                    <a:pt x="1616" y="48"/>
                    <a:pt x="1448" y="0"/>
                    <a:pt x="1304" y="16"/>
                  </a:cubicBezTo>
                  <a:cubicBezTo>
                    <a:pt x="1160" y="32"/>
                    <a:pt x="888" y="296"/>
                    <a:pt x="776" y="352"/>
                  </a:cubicBezTo>
                  <a:cubicBezTo>
                    <a:pt x="664" y="408"/>
                    <a:pt x="760" y="336"/>
                    <a:pt x="632" y="352"/>
                  </a:cubicBezTo>
                  <a:close/>
                </a:path>
              </a:pathLst>
            </a:custGeom>
            <a:solidFill>
              <a:srgbClr val="000099"/>
            </a:solidFill>
            <a:ln w="9525" cap="flat" cmpd="sng">
              <a:solidFill>
                <a:schemeClr val="tx1"/>
              </a:solidFill>
              <a:prstDash val="solid"/>
              <a:round/>
            </a:ln>
          </p:spPr>
          <p:txBody>
            <a:bodyPr wrap="none" anchor="ctr"/>
            <a:lstStyle/>
            <a:p>
              <a:endParaRPr lang="zh-CN" altLang="en-US" sz="1200"/>
            </a:p>
          </p:txBody>
        </p:sp>
        <p:sp>
          <p:nvSpPr>
            <p:cNvPr id="11" name="Rectangle 65"/>
            <p:cNvSpPr>
              <a:spLocks noChangeArrowheads="1"/>
            </p:cNvSpPr>
            <p:nvPr/>
          </p:nvSpPr>
          <p:spPr bwMode="auto">
            <a:xfrm>
              <a:off x="3584" y="1495"/>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2" name="Rectangle 66"/>
            <p:cNvSpPr>
              <a:spLocks noChangeArrowheads="1"/>
            </p:cNvSpPr>
            <p:nvPr/>
          </p:nvSpPr>
          <p:spPr bwMode="auto">
            <a:xfrm>
              <a:off x="3440" y="1495"/>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3" name="Rectangle 67"/>
            <p:cNvSpPr>
              <a:spLocks noChangeArrowheads="1"/>
            </p:cNvSpPr>
            <p:nvPr/>
          </p:nvSpPr>
          <p:spPr bwMode="auto">
            <a:xfrm>
              <a:off x="3584" y="1639"/>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4" name="Rectangle 68"/>
            <p:cNvSpPr>
              <a:spLocks noChangeArrowheads="1"/>
            </p:cNvSpPr>
            <p:nvPr/>
          </p:nvSpPr>
          <p:spPr bwMode="auto">
            <a:xfrm>
              <a:off x="2480" y="2023"/>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5" name="Rectangle 69"/>
            <p:cNvSpPr>
              <a:spLocks noChangeArrowheads="1"/>
            </p:cNvSpPr>
            <p:nvPr/>
          </p:nvSpPr>
          <p:spPr bwMode="auto">
            <a:xfrm>
              <a:off x="2624" y="2167"/>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6" name="Rectangle 70"/>
            <p:cNvSpPr>
              <a:spLocks noChangeArrowheads="1"/>
            </p:cNvSpPr>
            <p:nvPr/>
          </p:nvSpPr>
          <p:spPr bwMode="auto">
            <a:xfrm>
              <a:off x="2768" y="2023"/>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7" name="Rectangle 71"/>
            <p:cNvSpPr>
              <a:spLocks noChangeArrowheads="1"/>
            </p:cNvSpPr>
            <p:nvPr/>
          </p:nvSpPr>
          <p:spPr bwMode="auto">
            <a:xfrm>
              <a:off x="2624" y="2023"/>
              <a:ext cx="144" cy="144"/>
            </a:xfrm>
            <a:prstGeom prst="rect">
              <a:avLst/>
            </a:prstGeom>
            <a:solidFill>
              <a:srgbClr val="FF0000"/>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8" name="Rectangle 72"/>
            <p:cNvSpPr>
              <a:spLocks noChangeArrowheads="1"/>
            </p:cNvSpPr>
            <p:nvPr/>
          </p:nvSpPr>
          <p:spPr bwMode="auto">
            <a:xfrm>
              <a:off x="3728" y="1495"/>
              <a:ext cx="144" cy="144"/>
            </a:xfrm>
            <a:prstGeom prst="rect">
              <a:avLst/>
            </a:prstGeom>
            <a:solidFill>
              <a:srgbClr val="FF0000"/>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19" name="Rectangle 73"/>
            <p:cNvSpPr>
              <a:spLocks noChangeArrowheads="1"/>
            </p:cNvSpPr>
            <p:nvPr/>
          </p:nvSpPr>
          <p:spPr bwMode="auto">
            <a:xfrm>
              <a:off x="3728" y="1639"/>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0" name="Rectangle 74"/>
            <p:cNvSpPr>
              <a:spLocks noChangeArrowheads="1"/>
            </p:cNvSpPr>
            <p:nvPr/>
          </p:nvSpPr>
          <p:spPr bwMode="auto">
            <a:xfrm>
              <a:off x="2608" y="1888"/>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1" name="Rectangle 75"/>
            <p:cNvSpPr>
              <a:spLocks noChangeArrowheads="1"/>
            </p:cNvSpPr>
            <p:nvPr/>
          </p:nvSpPr>
          <p:spPr bwMode="auto">
            <a:xfrm>
              <a:off x="3584" y="1351"/>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2" name="Rectangle 76"/>
            <p:cNvSpPr>
              <a:spLocks noChangeArrowheads="1"/>
            </p:cNvSpPr>
            <p:nvPr/>
          </p:nvSpPr>
          <p:spPr bwMode="auto">
            <a:xfrm>
              <a:off x="4016" y="1495"/>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3" name="Rectangle 77"/>
            <p:cNvSpPr>
              <a:spLocks noChangeArrowheads="1"/>
            </p:cNvSpPr>
            <p:nvPr/>
          </p:nvSpPr>
          <p:spPr bwMode="auto">
            <a:xfrm>
              <a:off x="3742" y="1207"/>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4" name="Rectangle 78"/>
            <p:cNvSpPr>
              <a:spLocks noChangeArrowheads="1"/>
            </p:cNvSpPr>
            <p:nvPr/>
          </p:nvSpPr>
          <p:spPr bwMode="auto">
            <a:xfrm>
              <a:off x="3872" y="1351"/>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5" name="Rectangle 79"/>
            <p:cNvSpPr>
              <a:spLocks noChangeArrowheads="1"/>
            </p:cNvSpPr>
            <p:nvPr/>
          </p:nvSpPr>
          <p:spPr bwMode="auto">
            <a:xfrm>
              <a:off x="3878" y="1480"/>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6" name="Rectangle 80"/>
            <p:cNvSpPr>
              <a:spLocks noChangeArrowheads="1"/>
            </p:cNvSpPr>
            <p:nvPr/>
          </p:nvSpPr>
          <p:spPr bwMode="auto">
            <a:xfrm>
              <a:off x="3742" y="1344"/>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7" name="Rectangle 81"/>
            <p:cNvSpPr>
              <a:spLocks noChangeArrowheads="1"/>
            </p:cNvSpPr>
            <p:nvPr/>
          </p:nvSpPr>
          <p:spPr bwMode="auto">
            <a:xfrm>
              <a:off x="3728" y="1783"/>
              <a:ext cx="144" cy="144"/>
            </a:xfrm>
            <a:prstGeom prst="rect">
              <a:avLst/>
            </a:prstGeom>
            <a:solidFill>
              <a:srgbClr val="FF3399"/>
            </a:solidFill>
            <a:ln w="9525">
              <a:solidFill>
                <a:schemeClr val="tx1"/>
              </a:solidFill>
              <a:miter lim="800000"/>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sz="1200"/>
            </a:p>
          </p:txBody>
        </p:sp>
        <p:sp>
          <p:nvSpPr>
            <p:cNvPr id="28" name="Text Box 82"/>
            <p:cNvSpPr txBox="1">
              <a:spLocks noChangeArrowheads="1"/>
            </p:cNvSpPr>
            <p:nvPr/>
          </p:nvSpPr>
          <p:spPr bwMode="auto">
            <a:xfrm>
              <a:off x="4540" y="58"/>
              <a:ext cx="89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a:latin typeface="方正大黑简体" pitchFamily="65" charset="-122"/>
                  <a:ea typeface="方正大黑简体" pitchFamily="65" charset="-122"/>
                </a:rPr>
                <a:t> </a:t>
              </a:r>
              <a:r>
                <a:rPr lang="zh-CN" altLang="en-US" sz="2000">
                  <a:latin typeface="方正大黑简体" pitchFamily="65" charset="-122"/>
                  <a:ea typeface="方正大黑简体" pitchFamily="65" charset="-122"/>
                </a:rPr>
                <a:t>区域</a:t>
              </a:r>
              <a:r>
                <a:rPr lang="en-US" altLang="zh-CN" sz="2000">
                  <a:latin typeface="方正大黑简体" pitchFamily="65" charset="-122"/>
                  <a:ea typeface="方正大黑简体" pitchFamily="65" charset="-122"/>
                </a:rPr>
                <a:t>A</a:t>
              </a:r>
              <a:endParaRPr lang="en-US" altLang="zh-CN" b="1">
                <a:latin typeface="Times New Roman" panose="02020603050405020304" pitchFamily="18" charset="0"/>
              </a:endParaRPr>
            </a:p>
          </p:txBody>
        </p:sp>
        <p:sp>
          <p:nvSpPr>
            <p:cNvPr id="29" name="Text Box 83"/>
            <p:cNvSpPr txBox="1">
              <a:spLocks noChangeArrowheads="1"/>
            </p:cNvSpPr>
            <p:nvPr/>
          </p:nvSpPr>
          <p:spPr bwMode="auto">
            <a:xfrm>
              <a:off x="52" y="447"/>
              <a:ext cx="8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a:latin typeface="方正大黑简体" pitchFamily="65" charset="-122"/>
                  <a:ea typeface="方正大黑简体" pitchFamily="65" charset="-122"/>
                </a:rPr>
                <a:t> </a:t>
              </a:r>
              <a:r>
                <a:rPr lang="zh-CN" altLang="en-US" sz="2000">
                  <a:latin typeface="方正大黑简体" pitchFamily="65" charset="-122"/>
                  <a:ea typeface="方正大黑简体" pitchFamily="65" charset="-122"/>
                </a:rPr>
                <a:t>区域</a:t>
              </a:r>
              <a:r>
                <a:rPr lang="en-US" altLang="zh-CN" sz="2000">
                  <a:latin typeface="方正大黑简体" pitchFamily="65" charset="-122"/>
                  <a:ea typeface="方正大黑简体" pitchFamily="65" charset="-122"/>
                </a:rPr>
                <a:t>B</a:t>
              </a:r>
              <a:endParaRPr lang="en-US" altLang="zh-CN" b="1">
                <a:latin typeface="Times New Roman" panose="02020603050405020304" pitchFamily="18" charset="0"/>
              </a:endParaRPr>
            </a:p>
          </p:txBody>
        </p:sp>
        <p:sp>
          <p:nvSpPr>
            <p:cNvPr id="30" name="Line 84"/>
            <p:cNvSpPr>
              <a:spLocks noChangeShapeType="1"/>
            </p:cNvSpPr>
            <p:nvPr/>
          </p:nvSpPr>
          <p:spPr bwMode="auto">
            <a:xfrm>
              <a:off x="1118" y="714"/>
              <a:ext cx="1026" cy="734"/>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a:defRPr/>
              </a:pPr>
              <a:endParaRPr lang="zh-CN" altLang="en-US" sz="1200"/>
            </a:p>
          </p:txBody>
        </p:sp>
        <p:sp>
          <p:nvSpPr>
            <p:cNvPr id="31" name="Line 85"/>
            <p:cNvSpPr>
              <a:spLocks noChangeShapeType="1"/>
            </p:cNvSpPr>
            <p:nvPr/>
          </p:nvSpPr>
          <p:spPr bwMode="auto">
            <a:xfrm flipH="1">
              <a:off x="4160" y="558"/>
              <a:ext cx="669" cy="65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a:defRPr/>
              </a:pPr>
              <a:endParaRPr lang="zh-CN" altLang="en-US" sz="1200"/>
            </a:p>
          </p:txBody>
        </p:sp>
        <p:sp>
          <p:nvSpPr>
            <p:cNvPr id="32" name="Line 86"/>
            <p:cNvSpPr>
              <a:spLocks noChangeShapeType="1"/>
            </p:cNvSpPr>
            <p:nvPr/>
          </p:nvSpPr>
          <p:spPr bwMode="auto">
            <a:xfrm flipH="1" flipV="1">
              <a:off x="3787" y="1571"/>
              <a:ext cx="1114" cy="76"/>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a:defRPr/>
              </a:pPr>
              <a:endParaRPr lang="zh-CN" altLang="en-US" sz="1200"/>
            </a:p>
          </p:txBody>
        </p:sp>
        <p:sp>
          <p:nvSpPr>
            <p:cNvPr id="33" name="Text Box 87"/>
            <p:cNvSpPr txBox="1">
              <a:spLocks noChangeArrowheads="1"/>
            </p:cNvSpPr>
            <p:nvPr/>
          </p:nvSpPr>
          <p:spPr bwMode="auto">
            <a:xfrm>
              <a:off x="4998" y="1427"/>
              <a:ext cx="11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a:latin typeface="方正大黑简体" pitchFamily="65" charset="-122"/>
                  <a:ea typeface="方正大黑简体" pitchFamily="65" charset="-122"/>
                </a:rPr>
                <a:t> </a:t>
              </a:r>
              <a:r>
                <a:rPr lang="zh-CN" altLang="en-US">
                  <a:latin typeface="方正大黑简体" pitchFamily="65" charset="-122"/>
                  <a:ea typeface="方正大黑简体" pitchFamily="65" charset="-122"/>
                </a:rPr>
                <a:t>种子像素</a:t>
              </a:r>
              <a:endParaRPr lang="zh-CN" altLang="en-US" b="1">
                <a:latin typeface="Times New Roman" panose="02020603050405020304" pitchFamily="18" charset="0"/>
              </a:endParaRPr>
            </a:p>
          </p:txBody>
        </p:sp>
        <p:sp>
          <p:nvSpPr>
            <p:cNvPr id="34" name="Line 88"/>
            <p:cNvSpPr>
              <a:spLocks noChangeShapeType="1"/>
            </p:cNvSpPr>
            <p:nvPr/>
          </p:nvSpPr>
          <p:spPr bwMode="auto">
            <a:xfrm flipV="1">
              <a:off x="1260" y="2120"/>
              <a:ext cx="1411" cy="227"/>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a:defRPr/>
              </a:pPr>
              <a:endParaRPr lang="zh-CN" altLang="en-US" sz="1200"/>
            </a:p>
          </p:txBody>
        </p:sp>
        <p:sp>
          <p:nvSpPr>
            <p:cNvPr id="35" name="Text Box 89"/>
            <p:cNvSpPr txBox="1">
              <a:spLocks noChangeArrowheads="1"/>
            </p:cNvSpPr>
            <p:nvPr/>
          </p:nvSpPr>
          <p:spPr bwMode="auto">
            <a:xfrm>
              <a:off x="-16" y="2080"/>
              <a:ext cx="11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zh-CN" sz="2000">
                  <a:latin typeface="方正大黑简体" pitchFamily="65" charset="-122"/>
                  <a:ea typeface="方正大黑简体" pitchFamily="65" charset="-122"/>
                </a:rPr>
                <a:t> </a:t>
              </a:r>
              <a:r>
                <a:rPr lang="zh-CN" altLang="en-US">
                  <a:latin typeface="方正大黑简体" pitchFamily="65" charset="-122"/>
                  <a:ea typeface="方正大黑简体" pitchFamily="65" charset="-122"/>
                </a:rPr>
                <a:t>种子像素</a:t>
              </a:r>
              <a:endParaRPr lang="zh-CN" altLang="en-US" b="1">
                <a:latin typeface="Times New Roman" panose="02020603050405020304" pitchFamily="18"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61412" y="1054581"/>
            <a:ext cx="9744638" cy="3328604"/>
          </a:xfrm>
          <a:prstGeom prst="rect">
            <a:avLst/>
          </a:prstGeom>
        </p:spPr>
        <p:txBody>
          <a:bodyPr vert="horz" wrap="square" lIns="0" tIns="0" rIns="0" bIns="0" rtlCol="0">
            <a:spAutoFit/>
          </a:bodyPr>
          <a:lstStyle/>
          <a:p>
            <a:pPr marL="351155" indent="-342900">
              <a:buFont typeface="Wingdings" panose="05000000000000000000" pitchFamily="2" charset="2"/>
              <a:buChar char="n"/>
            </a:pPr>
            <a:r>
              <a:rPr sz="2400" b="1" dirty="0" err="1">
                <a:latin typeface="微软雅黑" panose="020B0503020204020204" pitchFamily="34" charset="-122"/>
                <a:ea typeface="微软雅黑" panose="020B0503020204020204" pitchFamily="34" charset="-122"/>
                <a:cs typeface="新宋体" panose="02010609030101010101" charset="-122"/>
              </a:rPr>
              <a:t>区域</a:t>
            </a:r>
            <a:r>
              <a:rPr lang="zh-CN" altLang="en-US" sz="2400" b="1" dirty="0">
                <a:latin typeface="微软雅黑" panose="020B0503020204020204" pitchFamily="34" charset="-122"/>
                <a:ea typeface="微软雅黑" panose="020B0503020204020204" pitchFamily="34" charset="-122"/>
                <a:cs typeface="新宋体" panose="02010609030101010101" charset="-122"/>
              </a:rPr>
              <a:t>生长</a:t>
            </a:r>
            <a:r>
              <a:rPr sz="2400" b="1" dirty="0" err="1">
                <a:latin typeface="微软雅黑" panose="020B0503020204020204" pitchFamily="34" charset="-122"/>
                <a:ea typeface="微软雅黑" panose="020B0503020204020204" pitchFamily="34" charset="-122"/>
                <a:cs typeface="新宋体" panose="02010609030101010101" charset="-122"/>
              </a:rPr>
              <a:t>的算法实现</a:t>
            </a:r>
            <a:r>
              <a:rPr sz="2400" b="1" dirty="0">
                <a:latin typeface="微软雅黑" panose="020B0503020204020204" pitchFamily="34" charset="-122"/>
                <a:ea typeface="微软雅黑" panose="020B0503020204020204" pitchFamily="34" charset="-122"/>
                <a:cs typeface="新宋体" panose="02010609030101010101" charset="-122"/>
              </a:rPr>
              <a:t>：</a:t>
            </a:r>
          </a:p>
          <a:p>
            <a:pPr marL="937260" marR="198120" indent="-342900">
              <a:lnSpc>
                <a:spcPct val="150000"/>
              </a:lnSpc>
              <a:spcBef>
                <a:spcPts val="375"/>
              </a:spcBef>
              <a:buFont typeface="Wingdings" panose="05000000000000000000" pitchFamily="2" charset="2"/>
              <a:buChar char="p"/>
            </a:pPr>
            <a:r>
              <a:rPr sz="2000" spc="-3" dirty="0">
                <a:latin typeface="微软雅黑" panose="020B0503020204020204" pitchFamily="34" charset="-122"/>
                <a:ea typeface="微软雅黑" panose="020B0503020204020204" pitchFamily="34" charset="-122"/>
                <a:cs typeface="新宋体" panose="02010609030101010101" charset="-122"/>
              </a:rPr>
              <a:t>1）根据图像的不同应用选择</a:t>
            </a:r>
            <a:r>
              <a:rPr sz="2000" b="1" spc="-3" dirty="0">
                <a:solidFill>
                  <a:srgbClr val="C00000"/>
                </a:solidFill>
                <a:latin typeface="微软雅黑" panose="020B0503020204020204" pitchFamily="34" charset="-122"/>
                <a:ea typeface="微软雅黑" panose="020B0503020204020204" pitchFamily="34" charset="-122"/>
                <a:cs typeface="新宋体" panose="02010609030101010101" charset="-122"/>
              </a:rPr>
              <a:t>一个或一组种子</a:t>
            </a:r>
            <a:r>
              <a:rPr sz="2000" spc="-3" dirty="0">
                <a:latin typeface="微软雅黑" panose="020B0503020204020204" pitchFamily="34" charset="-122"/>
                <a:ea typeface="微软雅黑" panose="020B0503020204020204" pitchFamily="34" charset="-122"/>
                <a:cs typeface="新宋体" panose="02010609030101010101" charset="-122"/>
              </a:rPr>
              <a:t>，它或者是最亮或最暗的点，或者是位于点簇中心的点</a:t>
            </a:r>
            <a:r>
              <a:rPr lang="zh-CN" altLang="en-US" sz="2000" spc="-3" dirty="0">
                <a:latin typeface="微软雅黑" panose="020B0503020204020204" pitchFamily="34" charset="-122"/>
                <a:ea typeface="微软雅黑" panose="020B0503020204020204" pitchFamily="34" charset="-122"/>
                <a:cs typeface="新宋体" panose="02010609030101010101" charset="-122"/>
              </a:rPr>
              <a:t>。</a:t>
            </a:r>
            <a:endParaRPr sz="2000" dirty="0">
              <a:latin typeface="微软雅黑" panose="020B0503020204020204" pitchFamily="34" charset="-122"/>
              <a:ea typeface="微软雅黑" panose="020B0503020204020204" pitchFamily="34" charset="-122"/>
              <a:cs typeface="新宋体" panose="02010609030101010101" charset="-122"/>
            </a:endParaRPr>
          </a:p>
          <a:p>
            <a:pPr marL="937260" indent="-342900">
              <a:lnSpc>
                <a:spcPct val="150000"/>
              </a:lnSpc>
              <a:spcBef>
                <a:spcPts val="655"/>
              </a:spcBef>
              <a:buFont typeface="Wingdings" panose="05000000000000000000" pitchFamily="2" charset="2"/>
              <a:buChar char="p"/>
            </a:pPr>
            <a:r>
              <a:rPr sz="2000" spc="-3" dirty="0">
                <a:latin typeface="微软雅黑" panose="020B0503020204020204" pitchFamily="34" charset="-122"/>
                <a:ea typeface="微软雅黑" panose="020B0503020204020204" pitchFamily="34" charset="-122"/>
                <a:cs typeface="新宋体" panose="02010609030101010101" charset="-122"/>
              </a:rPr>
              <a:t>2）选择一个描述符（条件）</a:t>
            </a:r>
            <a:r>
              <a:rPr lang="zh-CN" altLang="en-US" sz="2000" spc="-3" dirty="0">
                <a:latin typeface="微软雅黑" panose="020B0503020204020204" pitchFamily="34" charset="-122"/>
                <a:ea typeface="微软雅黑" panose="020B0503020204020204" pitchFamily="34" charset="-122"/>
                <a:cs typeface="新宋体" panose="02010609030101010101" charset="-122"/>
              </a:rPr>
              <a:t>。</a:t>
            </a:r>
            <a:endParaRPr sz="2000" dirty="0">
              <a:latin typeface="微软雅黑" panose="020B0503020204020204" pitchFamily="34" charset="-122"/>
              <a:ea typeface="微软雅黑" panose="020B0503020204020204" pitchFamily="34" charset="-122"/>
              <a:cs typeface="新宋体" panose="02010609030101010101" charset="-122"/>
            </a:endParaRPr>
          </a:p>
          <a:p>
            <a:pPr marL="937260" marR="3175" indent="-342900">
              <a:lnSpc>
                <a:spcPct val="150000"/>
              </a:lnSpc>
              <a:spcBef>
                <a:spcPts val="435"/>
              </a:spcBef>
              <a:buFont typeface="Wingdings" panose="05000000000000000000" pitchFamily="2" charset="2"/>
              <a:buChar char="p"/>
            </a:pPr>
            <a:r>
              <a:rPr sz="2000" spc="-3" dirty="0">
                <a:latin typeface="微软雅黑" panose="020B0503020204020204" pitchFamily="34" charset="-122"/>
                <a:ea typeface="微软雅黑" panose="020B0503020204020204" pitchFamily="34" charset="-122"/>
                <a:cs typeface="新宋体" panose="02010609030101010101" charset="-122"/>
              </a:rPr>
              <a:t>3）从该种子开始向外扩张，首先把种子像素加入结果集合，</a:t>
            </a:r>
            <a:r>
              <a:rPr sz="2000" spc="-3" dirty="0">
                <a:solidFill>
                  <a:srgbClr val="C00000"/>
                </a:solidFill>
                <a:latin typeface="微软雅黑" panose="020B0503020204020204" pitchFamily="34" charset="-122"/>
                <a:ea typeface="微软雅黑" panose="020B0503020204020204" pitchFamily="34" charset="-122"/>
                <a:cs typeface="新宋体" panose="02010609030101010101" charset="-122"/>
              </a:rPr>
              <a:t>然后不断将与集合中各个像素连通、且满足描述符的像素加入集合</a:t>
            </a:r>
            <a:r>
              <a:rPr lang="zh-CN" altLang="en-US" sz="2000" spc="-3" dirty="0">
                <a:latin typeface="微软雅黑" panose="020B0503020204020204" pitchFamily="34" charset="-122"/>
                <a:ea typeface="微软雅黑" panose="020B0503020204020204" pitchFamily="34" charset="-122"/>
                <a:cs typeface="新宋体" panose="02010609030101010101" charset="-122"/>
              </a:rPr>
              <a:t>。</a:t>
            </a:r>
            <a:endParaRPr sz="2000" dirty="0">
              <a:latin typeface="微软雅黑" panose="020B0503020204020204" pitchFamily="34" charset="-122"/>
              <a:ea typeface="微软雅黑" panose="020B0503020204020204" pitchFamily="34" charset="-122"/>
              <a:cs typeface="新宋体" panose="02010609030101010101" charset="-122"/>
            </a:endParaRPr>
          </a:p>
          <a:p>
            <a:pPr marL="937260" marR="3175" indent="-342900">
              <a:lnSpc>
                <a:spcPct val="150000"/>
              </a:lnSpc>
              <a:spcBef>
                <a:spcPts val="430"/>
              </a:spcBef>
              <a:buFont typeface="Wingdings" panose="05000000000000000000" pitchFamily="2" charset="2"/>
              <a:buChar char="p"/>
            </a:pPr>
            <a:r>
              <a:rPr sz="2000" spc="-3" dirty="0">
                <a:latin typeface="微软雅黑" panose="020B0503020204020204" pitchFamily="34" charset="-122"/>
                <a:ea typeface="微软雅黑" panose="020B0503020204020204" pitchFamily="34" charset="-122"/>
                <a:cs typeface="新宋体" panose="02010609030101010101" charset="-122"/>
              </a:rPr>
              <a:t>4）上一过程进行到不再有满足条件的新结点加入集合为止</a:t>
            </a:r>
            <a:r>
              <a:rPr lang="zh-CN" altLang="en-US" sz="2000" spc="-3" dirty="0">
                <a:latin typeface="微软雅黑" panose="020B0503020204020204" pitchFamily="34" charset="-122"/>
                <a:ea typeface="微软雅黑" panose="020B0503020204020204" pitchFamily="34" charset="-122"/>
                <a:cs typeface="新宋体" panose="02010609030101010101" charset="-122"/>
              </a:rPr>
              <a:t>。</a:t>
            </a:r>
            <a:endParaRPr sz="2000" dirty="0">
              <a:latin typeface="微软雅黑" panose="020B0503020204020204" pitchFamily="34" charset="-122"/>
              <a:ea typeface="微软雅黑" panose="020B0503020204020204" pitchFamily="34" charset="-122"/>
              <a:cs typeface="新宋体" panose="02010609030101010101" charset="-122"/>
            </a:endParaRPr>
          </a:p>
        </p:txBody>
      </p:sp>
      <p:sp>
        <p:nvSpPr>
          <p:cNvPr id="6" name="object 6"/>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lang="zh-CN" altLang="en-US" dirty="0"/>
              <a:t>区域生长</a:t>
            </a:r>
            <a:endParaRPr spc="-10" dirty="0">
              <a:latin typeface="新宋体" panose="02010609030101010101" charset="-122"/>
              <a:cs typeface="新宋体" panose="0201060903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4294967295"/>
          </p:nvPr>
        </p:nvSpPr>
        <p:spPr>
          <a:xfrm>
            <a:off x="827087" y="1455737"/>
            <a:ext cx="10059987" cy="3946525"/>
          </a:xfrm>
        </p:spPr>
        <p:txBody>
          <a:bodyPr>
            <a:normAutofit/>
          </a:bodyPr>
          <a:lstStyle/>
          <a:p>
            <a:r>
              <a:rPr lang="zh-CN" altLang="en-US" b="1" dirty="0"/>
              <a:t>图像分割的概念</a:t>
            </a:r>
            <a:endParaRPr lang="en-US" altLang="zh-CN" b="1" dirty="0"/>
          </a:p>
          <a:p>
            <a:r>
              <a:rPr lang="zh-CN" altLang="en-US" b="1" dirty="0">
                <a:solidFill>
                  <a:srgbClr val="C00000"/>
                </a:solidFill>
              </a:rPr>
              <a:t>点、线、边缘检测</a:t>
            </a:r>
            <a:endParaRPr lang="en-US" altLang="zh-CN" b="1" dirty="0">
              <a:solidFill>
                <a:srgbClr val="C00000"/>
              </a:solidFill>
            </a:endParaRPr>
          </a:p>
          <a:p>
            <a:r>
              <a:rPr lang="zh-CN" altLang="en-US" b="1" dirty="0"/>
              <a:t>霍夫变换</a:t>
            </a:r>
            <a:endParaRPr lang="en-US" altLang="zh-CN" b="1" dirty="0"/>
          </a:p>
          <a:p>
            <a:r>
              <a:rPr lang="zh-CN" altLang="en-US" b="1" dirty="0"/>
              <a:t>阈值处理</a:t>
            </a:r>
            <a:endParaRPr lang="en-US" altLang="zh-CN" b="1" dirty="0"/>
          </a:p>
          <a:p>
            <a:r>
              <a:rPr lang="zh-CN" altLang="en-US" b="1" dirty="0"/>
              <a:t>基于区域的分割</a:t>
            </a:r>
            <a:endParaRPr lang="en-US" altLang="zh-CN" b="1" dirty="0"/>
          </a:p>
          <a:p>
            <a:r>
              <a:rPr lang="zh-CN" altLang="en-US" b="1" dirty="0"/>
              <a:t>使用分水岭变换的分割</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52219" y="1174629"/>
            <a:ext cx="5626457" cy="5306389"/>
          </a:xfrm>
          <a:prstGeom prst="rect">
            <a:avLst/>
          </a:prstGeom>
        </p:spPr>
        <p:txBody>
          <a:bodyPr vert="horz" wrap="square" lIns="0" tIns="0" rIns="0" bIns="0" rtlCol="0">
            <a:spAutoFit/>
          </a:bodyPr>
          <a:lstStyle/>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f = </a:t>
            </a:r>
            <a:r>
              <a:rPr lang="en-US" sz="1600" dirty="0" err="1">
                <a:latin typeface="微软雅黑" panose="020B0503020204020204" pitchFamily="34" charset="-122"/>
                <a:ea typeface="微软雅黑" panose="020B0503020204020204" pitchFamily="34" charset="-122"/>
                <a:cs typeface="新宋体" panose="02010609030101010101" charset="-122"/>
              </a:rPr>
              <a:t>imread</a:t>
            </a:r>
            <a:r>
              <a:rPr lang="en-US" sz="1600" dirty="0">
                <a:latin typeface="微软雅黑" panose="020B0503020204020204" pitchFamily="34" charset="-122"/>
                <a:ea typeface="微软雅黑" panose="020B0503020204020204" pitchFamily="34" charset="-122"/>
                <a:cs typeface="新宋体" panose="02010609030101010101" charset="-122"/>
              </a:rPr>
              <a:t>(‘</a:t>
            </a:r>
            <a:r>
              <a:rPr lang="en-US" altLang="zh-CN" sz="1600" dirty="0" err="1">
                <a:latin typeface="微软雅黑" panose="020B0503020204020204" pitchFamily="34" charset="-122"/>
                <a:ea typeface="微软雅黑" panose="020B0503020204020204" pitchFamily="34" charset="-122"/>
                <a:cs typeface="新宋体" panose="02010609030101010101" charset="-122"/>
              </a:rPr>
              <a:t>xxx</a:t>
            </a:r>
            <a:r>
              <a:rPr lang="en-US" sz="1600" dirty="0" err="1">
                <a:latin typeface="微软雅黑" panose="020B0503020204020204" pitchFamily="34" charset="-122"/>
                <a:ea typeface="微软雅黑" panose="020B0503020204020204" pitchFamily="34" charset="-122"/>
                <a:cs typeface="新宋体" panose="02010609030101010101" charset="-122"/>
              </a:rPr>
              <a:t>.tif</a:t>
            </a:r>
            <a:r>
              <a:rPr lang="en-US" sz="1600" dirty="0">
                <a:latin typeface="微软雅黑" panose="020B0503020204020204" pitchFamily="34" charset="-122"/>
                <a:ea typeface="微软雅黑" panose="020B0503020204020204" pitchFamily="34" charset="-122"/>
                <a:cs typeface="新宋体" panose="02010609030101010101" charset="-122"/>
              </a:rPr>
              <a:t>');    </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subplot(2,2,1),</a:t>
            </a:r>
            <a:r>
              <a:rPr lang="en-US" sz="1600" dirty="0" err="1">
                <a:latin typeface="微软雅黑" panose="020B0503020204020204" pitchFamily="34" charset="-122"/>
                <a:ea typeface="微软雅黑" panose="020B0503020204020204" pitchFamily="34" charset="-122"/>
                <a:cs typeface="新宋体" panose="02010609030101010101" charset="-122"/>
              </a:rPr>
              <a:t>imshow</a:t>
            </a:r>
            <a:r>
              <a:rPr lang="en-US" sz="1600" dirty="0">
                <a:latin typeface="微软雅黑" panose="020B0503020204020204" pitchFamily="34" charset="-122"/>
                <a:ea typeface="微软雅黑" panose="020B0503020204020204" pitchFamily="34" charset="-122"/>
                <a:cs typeface="新宋体" panose="02010609030101010101" charset="-122"/>
              </a:rPr>
              <a:t>(f);</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title('(a)</a:t>
            </a:r>
            <a:r>
              <a:rPr lang="zh-CN" altLang="en-US" sz="1600" dirty="0">
                <a:latin typeface="微软雅黑" panose="020B0503020204020204" pitchFamily="34" charset="-122"/>
                <a:ea typeface="微软雅黑" panose="020B0503020204020204" pitchFamily="34" charset="-122"/>
                <a:cs typeface="新宋体" panose="02010609030101010101" charset="-122"/>
              </a:rPr>
              <a:t>显示有焊接缺陷的图像</a:t>
            </a:r>
            <a:r>
              <a:rPr lang="en-US" altLang="zh-CN" sz="1600" dirty="0">
                <a:latin typeface="微软雅黑" panose="020B0503020204020204" pitchFamily="34" charset="-122"/>
                <a:ea typeface="微软雅黑" panose="020B0503020204020204" pitchFamily="34" charset="-122"/>
                <a:cs typeface="新宋体" panose="02010609030101010101" charset="-122"/>
              </a:rPr>
              <a:t>');</a:t>
            </a:r>
          </a:p>
          <a:p>
            <a:pPr marL="8255">
              <a:lnSpc>
                <a:spcPct val="150000"/>
              </a:lnSpc>
            </a:pPr>
            <a:r>
              <a:rPr lang="en-US" altLang="zh-CN" sz="1600" dirty="0">
                <a:latin typeface="微软雅黑" panose="020B0503020204020204" pitchFamily="34" charset="-122"/>
                <a:ea typeface="微软雅黑" panose="020B0503020204020204" pitchFamily="34" charset="-122"/>
                <a:cs typeface="新宋体" panose="02010609030101010101" charset="-122"/>
              </a:rPr>
              <a:t>%</a:t>
            </a:r>
            <a:r>
              <a:rPr lang="zh-CN" altLang="en-US" sz="1600" dirty="0">
                <a:latin typeface="微软雅黑" panose="020B0503020204020204" pitchFamily="34" charset="-122"/>
                <a:ea typeface="微软雅黑" panose="020B0503020204020204" pitchFamily="34" charset="-122"/>
                <a:cs typeface="新宋体" panose="02010609030101010101" charset="-122"/>
              </a:rPr>
              <a:t>函数</a:t>
            </a:r>
            <a:r>
              <a:rPr lang="en-US" sz="1600" dirty="0" err="1">
                <a:latin typeface="微软雅黑" panose="020B0503020204020204" pitchFamily="34" charset="-122"/>
                <a:ea typeface="微软雅黑" panose="020B0503020204020204" pitchFamily="34" charset="-122"/>
                <a:cs typeface="新宋体" panose="02010609030101010101" charset="-122"/>
              </a:rPr>
              <a:t>regiongrow</a:t>
            </a:r>
            <a:r>
              <a:rPr lang="zh-CN" altLang="en-US" sz="1600" dirty="0">
                <a:latin typeface="微软雅黑" panose="020B0503020204020204" pitchFamily="34" charset="-122"/>
                <a:ea typeface="微软雅黑" panose="020B0503020204020204" pitchFamily="34" charset="-122"/>
                <a:cs typeface="新宋体" panose="02010609030101010101" charset="-122"/>
              </a:rPr>
              <a:t>返回的</a:t>
            </a:r>
            <a:r>
              <a:rPr lang="en-US" sz="1600" dirty="0">
                <a:latin typeface="微软雅黑" panose="020B0503020204020204" pitchFamily="34" charset="-122"/>
                <a:ea typeface="微软雅黑" panose="020B0503020204020204" pitchFamily="34" charset="-122"/>
                <a:cs typeface="新宋体" panose="02010609030101010101" charset="-122"/>
              </a:rPr>
              <a:t>NR</a:t>
            </a:r>
            <a:r>
              <a:rPr lang="zh-CN" altLang="en-US" sz="1600" dirty="0">
                <a:latin typeface="微软雅黑" panose="020B0503020204020204" pitchFamily="34" charset="-122"/>
                <a:ea typeface="微软雅黑" panose="020B0503020204020204" pitchFamily="34" charset="-122"/>
                <a:cs typeface="新宋体" panose="02010609030101010101" charset="-122"/>
              </a:rPr>
              <a:t>为是不同区域的数目，参数</a:t>
            </a:r>
            <a:r>
              <a:rPr lang="en-US" sz="1600" dirty="0">
                <a:latin typeface="微软雅黑" panose="020B0503020204020204" pitchFamily="34" charset="-122"/>
                <a:ea typeface="微软雅黑" panose="020B0503020204020204" pitchFamily="34" charset="-122"/>
                <a:cs typeface="新宋体" panose="02010609030101010101" charset="-122"/>
              </a:rPr>
              <a:t>SI</a:t>
            </a:r>
            <a:r>
              <a:rPr lang="zh-CN" altLang="en-US" sz="1600" dirty="0">
                <a:latin typeface="微软雅黑" panose="020B0503020204020204" pitchFamily="34" charset="-122"/>
                <a:ea typeface="微软雅黑" panose="020B0503020204020204" pitchFamily="34" charset="-122"/>
                <a:cs typeface="新宋体" panose="02010609030101010101" charset="-122"/>
              </a:rPr>
              <a:t>是一副含有种子点的图像</a:t>
            </a:r>
          </a:p>
          <a:p>
            <a:pPr marL="8255">
              <a:lnSpc>
                <a:spcPct val="150000"/>
              </a:lnSpc>
            </a:pPr>
            <a:r>
              <a:rPr lang="en-US" altLang="zh-CN" sz="1600" dirty="0">
                <a:latin typeface="微软雅黑" panose="020B0503020204020204" pitchFamily="34" charset="-122"/>
                <a:ea typeface="微软雅黑" panose="020B0503020204020204" pitchFamily="34" charset="-122"/>
                <a:cs typeface="新宋体" panose="02010609030101010101" charset="-122"/>
              </a:rPr>
              <a:t>%</a:t>
            </a:r>
            <a:r>
              <a:rPr lang="en-US" sz="1600" dirty="0">
                <a:latin typeface="微软雅黑" panose="020B0503020204020204" pitchFamily="34" charset="-122"/>
                <a:ea typeface="微软雅黑" panose="020B0503020204020204" pitchFamily="34" charset="-122"/>
                <a:cs typeface="新宋体" panose="02010609030101010101" charset="-122"/>
              </a:rPr>
              <a:t>TI</a:t>
            </a:r>
            <a:r>
              <a:rPr lang="zh-CN" altLang="en-US" sz="1600" dirty="0">
                <a:latin typeface="微软雅黑" panose="020B0503020204020204" pitchFamily="34" charset="-122"/>
                <a:ea typeface="微软雅黑" panose="020B0503020204020204" pitchFamily="34" charset="-122"/>
                <a:cs typeface="新宋体" panose="02010609030101010101" charset="-122"/>
              </a:rPr>
              <a:t>是包含在经过连通前通过阈值测试的像素</a:t>
            </a:r>
          </a:p>
          <a:p>
            <a:pPr marL="8255">
              <a:lnSpc>
                <a:spcPct val="150000"/>
              </a:lnSpc>
            </a:pPr>
            <a:r>
              <a:rPr lang="en-US" altLang="zh-CN"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a:t>
            </a:r>
            <a:r>
              <a:rPr lang="en-US" sz="1600" dirty="0" err="1">
                <a:solidFill>
                  <a:srgbClr val="C00000"/>
                </a:solidFill>
                <a:latin typeface="微软雅黑" panose="020B0503020204020204" pitchFamily="34" charset="-122"/>
                <a:ea typeface="微软雅黑" panose="020B0503020204020204" pitchFamily="34" charset="-122"/>
                <a:cs typeface="新宋体" panose="02010609030101010101" charset="-122"/>
              </a:rPr>
              <a:t>g,NR,SI,TI</a:t>
            </a:r>
            <a:r>
              <a:rPr lang="en-US"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a:t>
            </a:r>
            <a:r>
              <a:rPr lang="en-US" sz="1600" dirty="0" err="1">
                <a:solidFill>
                  <a:srgbClr val="C00000"/>
                </a:solidFill>
                <a:latin typeface="微软雅黑" panose="020B0503020204020204" pitchFamily="34" charset="-122"/>
                <a:ea typeface="微软雅黑" panose="020B0503020204020204" pitchFamily="34" charset="-122"/>
                <a:cs typeface="新宋体" panose="02010609030101010101" charset="-122"/>
              </a:rPr>
              <a:t>regiongrow</a:t>
            </a:r>
            <a:r>
              <a:rPr lang="en-US"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(f,1,0.26);%</a:t>
            </a:r>
            <a:r>
              <a:rPr lang="zh-CN" altLang="en-US"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种子的像素值为</a:t>
            </a:r>
            <a:r>
              <a:rPr lang="en-US" altLang="zh-CN"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255</a:t>
            </a:r>
            <a:r>
              <a:rPr lang="zh-CN" altLang="en-US"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a:t>
            </a:r>
            <a:r>
              <a:rPr lang="en-US" altLang="zh-CN"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65</a:t>
            </a:r>
            <a:r>
              <a:rPr lang="zh-CN" altLang="en-US" sz="1600" dirty="0">
                <a:solidFill>
                  <a:srgbClr val="C00000"/>
                </a:solidFill>
                <a:latin typeface="微软雅黑" panose="020B0503020204020204" pitchFamily="34" charset="-122"/>
                <a:ea typeface="微软雅黑" panose="020B0503020204020204" pitchFamily="34" charset="-122"/>
                <a:cs typeface="新宋体" panose="02010609030101010101" charset="-122"/>
              </a:rPr>
              <a:t>为阈值</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subplot(2,2,2),</a:t>
            </a:r>
            <a:r>
              <a:rPr lang="en-US" sz="1600" dirty="0" err="1">
                <a:latin typeface="微软雅黑" panose="020B0503020204020204" pitchFamily="34" charset="-122"/>
                <a:ea typeface="微软雅黑" panose="020B0503020204020204" pitchFamily="34" charset="-122"/>
                <a:cs typeface="新宋体" panose="02010609030101010101" charset="-122"/>
              </a:rPr>
              <a:t>imshow</a:t>
            </a:r>
            <a:r>
              <a:rPr lang="en-US" sz="1600" dirty="0">
                <a:latin typeface="微软雅黑" panose="020B0503020204020204" pitchFamily="34" charset="-122"/>
                <a:ea typeface="微软雅黑" panose="020B0503020204020204" pitchFamily="34" charset="-122"/>
                <a:cs typeface="新宋体" panose="02010609030101010101" charset="-122"/>
              </a:rPr>
              <a:t>(SI);</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title('(b)</a:t>
            </a:r>
            <a:r>
              <a:rPr lang="zh-CN" altLang="en-US" sz="1600" dirty="0">
                <a:latin typeface="微软雅黑" panose="020B0503020204020204" pitchFamily="34" charset="-122"/>
                <a:ea typeface="微软雅黑" panose="020B0503020204020204" pitchFamily="34" charset="-122"/>
                <a:cs typeface="新宋体" panose="02010609030101010101" charset="-122"/>
              </a:rPr>
              <a:t>种子点</a:t>
            </a:r>
            <a:r>
              <a:rPr lang="en-US" altLang="zh-CN" sz="1600" dirty="0">
                <a:latin typeface="微软雅黑" panose="020B0503020204020204" pitchFamily="34" charset="-122"/>
                <a:ea typeface="微软雅黑" panose="020B0503020204020204" pitchFamily="34" charset="-122"/>
                <a:cs typeface="新宋体" panose="02010609030101010101" charset="-122"/>
              </a:rPr>
              <a:t>');</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subplot(2,2,3),</a:t>
            </a:r>
            <a:r>
              <a:rPr lang="en-US" sz="1600" dirty="0" err="1">
                <a:latin typeface="微软雅黑" panose="020B0503020204020204" pitchFamily="34" charset="-122"/>
                <a:ea typeface="微软雅黑" panose="020B0503020204020204" pitchFamily="34" charset="-122"/>
                <a:cs typeface="新宋体" panose="02010609030101010101" charset="-122"/>
              </a:rPr>
              <a:t>imshow</a:t>
            </a:r>
            <a:r>
              <a:rPr lang="en-US" sz="1600" dirty="0">
                <a:latin typeface="微软雅黑" panose="020B0503020204020204" pitchFamily="34" charset="-122"/>
                <a:ea typeface="微软雅黑" panose="020B0503020204020204" pitchFamily="34" charset="-122"/>
                <a:cs typeface="新宋体" panose="02010609030101010101" charset="-122"/>
              </a:rPr>
              <a:t>(TI);</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title('(c)</a:t>
            </a:r>
            <a:r>
              <a:rPr lang="zh-CN" altLang="en-US" sz="1600" dirty="0">
                <a:latin typeface="微软雅黑" panose="020B0503020204020204" pitchFamily="34" charset="-122"/>
                <a:ea typeface="微软雅黑" panose="020B0503020204020204" pitchFamily="34" charset="-122"/>
                <a:cs typeface="新宋体" panose="02010609030101010101" charset="-122"/>
              </a:rPr>
              <a:t>通过了阈值测试的像素的二值图像</a:t>
            </a:r>
            <a:r>
              <a:rPr lang="en-US" altLang="zh-CN" sz="1600" dirty="0">
                <a:latin typeface="微软雅黑" panose="020B0503020204020204" pitchFamily="34" charset="-122"/>
                <a:ea typeface="微软雅黑" panose="020B0503020204020204" pitchFamily="34" charset="-122"/>
                <a:cs typeface="新宋体" panose="02010609030101010101" charset="-122"/>
              </a:rPr>
              <a:t>(</a:t>
            </a:r>
            <a:r>
              <a:rPr lang="zh-CN" altLang="en-US" sz="1600" dirty="0">
                <a:latin typeface="微软雅黑" panose="020B0503020204020204" pitchFamily="34" charset="-122"/>
                <a:ea typeface="微软雅黑" panose="020B0503020204020204" pitchFamily="34" charset="-122"/>
                <a:cs typeface="新宋体" panose="02010609030101010101" charset="-122"/>
              </a:rPr>
              <a:t>白色</a:t>
            </a:r>
            <a:r>
              <a:rPr lang="en-US" altLang="zh-CN" sz="1600" dirty="0">
                <a:latin typeface="微软雅黑" panose="020B0503020204020204" pitchFamily="34" charset="-122"/>
                <a:ea typeface="微软雅黑" panose="020B0503020204020204" pitchFamily="34" charset="-122"/>
                <a:cs typeface="新宋体" panose="02010609030101010101" charset="-122"/>
              </a:rPr>
              <a:t>)');</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subplot(2,2,4),</a:t>
            </a:r>
            <a:r>
              <a:rPr lang="en-US" sz="1600" dirty="0" err="1">
                <a:latin typeface="微软雅黑" panose="020B0503020204020204" pitchFamily="34" charset="-122"/>
                <a:ea typeface="微软雅黑" panose="020B0503020204020204" pitchFamily="34" charset="-122"/>
                <a:cs typeface="新宋体" panose="02010609030101010101" charset="-122"/>
              </a:rPr>
              <a:t>imshow</a:t>
            </a:r>
            <a:r>
              <a:rPr lang="en-US" sz="1600" dirty="0">
                <a:latin typeface="微软雅黑" panose="020B0503020204020204" pitchFamily="34" charset="-122"/>
                <a:ea typeface="微软雅黑" panose="020B0503020204020204" pitchFamily="34" charset="-122"/>
                <a:cs typeface="新宋体" panose="02010609030101010101" charset="-122"/>
              </a:rPr>
              <a:t>(g);</a:t>
            </a:r>
          </a:p>
          <a:p>
            <a:pPr marL="8255">
              <a:lnSpc>
                <a:spcPct val="150000"/>
              </a:lnSpc>
            </a:pPr>
            <a:r>
              <a:rPr lang="en-US" sz="1600" dirty="0">
                <a:latin typeface="微软雅黑" panose="020B0503020204020204" pitchFamily="34" charset="-122"/>
                <a:ea typeface="微软雅黑" panose="020B0503020204020204" pitchFamily="34" charset="-122"/>
                <a:cs typeface="新宋体" panose="02010609030101010101" charset="-122"/>
              </a:rPr>
              <a:t>title('(d)</a:t>
            </a:r>
            <a:r>
              <a:rPr lang="zh-CN" altLang="en-US" sz="1600" dirty="0">
                <a:latin typeface="微软雅黑" panose="020B0503020204020204" pitchFamily="34" charset="-122"/>
                <a:ea typeface="微软雅黑" panose="020B0503020204020204" pitchFamily="34" charset="-122"/>
                <a:cs typeface="新宋体" panose="02010609030101010101" charset="-122"/>
              </a:rPr>
              <a:t>对种子点进行</a:t>
            </a:r>
            <a:r>
              <a:rPr lang="en-US" altLang="zh-CN" sz="1600" dirty="0">
                <a:latin typeface="微软雅黑" panose="020B0503020204020204" pitchFamily="34" charset="-122"/>
                <a:ea typeface="微软雅黑" panose="020B0503020204020204" pitchFamily="34" charset="-122"/>
                <a:cs typeface="新宋体" panose="02010609030101010101" charset="-122"/>
              </a:rPr>
              <a:t>8</a:t>
            </a:r>
            <a:r>
              <a:rPr lang="zh-CN" altLang="en-US" sz="1600" dirty="0">
                <a:latin typeface="微软雅黑" panose="020B0503020204020204" pitchFamily="34" charset="-122"/>
                <a:ea typeface="微软雅黑" panose="020B0503020204020204" pitchFamily="34" charset="-122"/>
                <a:cs typeface="新宋体" panose="02010609030101010101" charset="-122"/>
              </a:rPr>
              <a:t>连通分析后的结果</a:t>
            </a:r>
            <a:r>
              <a:rPr lang="en-US" altLang="zh-CN" sz="1600" dirty="0">
                <a:latin typeface="微软雅黑" panose="020B0503020204020204" pitchFamily="34" charset="-122"/>
                <a:ea typeface="微软雅黑" panose="020B0503020204020204" pitchFamily="34" charset="-122"/>
                <a:cs typeface="新宋体" panose="02010609030101010101" charset="-122"/>
              </a:rPr>
              <a:t>');</a:t>
            </a:r>
          </a:p>
        </p:txBody>
      </p:sp>
      <p:sp>
        <p:nvSpPr>
          <p:cNvPr id="6" name="object 6"/>
          <p:cNvSpPr txBox="1">
            <a:spLocks noGrp="1"/>
          </p:cNvSpPr>
          <p:nvPr>
            <p:ph type="title"/>
          </p:nvPr>
        </p:nvSpPr>
        <p:spPr>
          <a:xfrm>
            <a:off x="378691" y="160528"/>
            <a:ext cx="11377880" cy="567595"/>
          </a:xfrm>
          <a:prstGeom prst="rect">
            <a:avLst/>
          </a:prstGeom>
        </p:spPr>
        <p:txBody>
          <a:bodyPr vert="horz" wrap="square" lIns="0" tIns="242066" rIns="0" bIns="0" rtlCol="0" anchor="ctr">
            <a:spAutoFit/>
          </a:bodyPr>
          <a:lstStyle/>
          <a:p>
            <a:pPr marL="53975">
              <a:lnSpc>
                <a:spcPts val="2405"/>
              </a:lnSpc>
            </a:pPr>
            <a:r>
              <a:rPr lang="zh-CN" altLang="en-US" dirty="0"/>
              <a:t>区域生长</a:t>
            </a:r>
            <a:endParaRPr spc="-10" dirty="0">
              <a:latin typeface="新宋体" panose="02010609030101010101" charset="-122"/>
              <a:cs typeface="新宋体" panose="02010609030101010101" charset="-122"/>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631" y="1570399"/>
            <a:ext cx="5772150" cy="451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区域分离与聚合</a:t>
            </a:r>
          </a:p>
        </p:txBody>
      </p:sp>
      <p:sp>
        <p:nvSpPr>
          <p:cNvPr id="36" name="Text Box 4"/>
          <p:cNvSpPr txBox="1">
            <a:spLocks noChangeArrowheads="1"/>
          </p:cNvSpPr>
          <p:nvPr/>
        </p:nvSpPr>
        <p:spPr bwMode="auto">
          <a:xfrm>
            <a:off x="539749" y="1196975"/>
            <a:ext cx="10658961" cy="2248950"/>
          </a:xfrm>
          <a:prstGeom prst="rect">
            <a:avLst/>
          </a:prstGeom>
          <a:noFill/>
          <a:ln w="9525">
            <a:noFill/>
            <a:miter lim="800000"/>
          </a:ln>
        </p:spPr>
        <p:txBody>
          <a:bodyPr wrap="square" lIns="90000" tIns="46800" rIns="90000" bIns="46800">
            <a:spAutoFit/>
          </a:bodyPr>
          <a:lstStyle/>
          <a:p>
            <a:pPr marL="342900" indent="-342900" algn="just">
              <a:lnSpc>
                <a:spcPct val="150000"/>
              </a:lnSpc>
              <a:buFont typeface="Wingdings" panose="05000000000000000000" pitchFamily="2" charset="2"/>
              <a:buChar char="n"/>
              <a:defRPr/>
            </a:pPr>
            <a:r>
              <a:rPr lang="zh-CN" altLang="en-US" sz="2000" b="1" dirty="0">
                <a:solidFill>
                  <a:srgbClr val="C00000"/>
                </a:solidFill>
                <a:latin typeface="微软雅黑" panose="020B0503020204020204" pitchFamily="34" charset="-122"/>
                <a:ea typeface="微软雅黑" panose="020B0503020204020204" pitchFamily="34" charset="-122"/>
              </a:rPr>
              <a:t>区域分裂合并法</a:t>
            </a:r>
            <a:r>
              <a:rPr lang="zh-CN" altLang="en-US" sz="2000" dirty="0">
                <a:latin typeface="微软雅黑" panose="020B0503020204020204" pitchFamily="34" charset="-122"/>
                <a:ea typeface="微软雅黑" panose="020B0503020204020204" pitchFamily="34" charset="-122"/>
              </a:rPr>
              <a:t>无需预先指定种子点，它按某种</a:t>
            </a:r>
            <a:r>
              <a:rPr lang="zh-CN" altLang="en-US" sz="2000" b="1" dirty="0">
                <a:solidFill>
                  <a:srgbClr val="C00000"/>
                </a:solidFill>
                <a:latin typeface="微软雅黑" panose="020B0503020204020204" pitchFamily="34" charset="-122"/>
                <a:ea typeface="微软雅黑" panose="020B0503020204020204" pitchFamily="34" charset="-122"/>
              </a:rPr>
              <a:t>一致性准则</a:t>
            </a:r>
            <a:r>
              <a:rPr lang="zh-CN" altLang="en-US" sz="2000" dirty="0">
                <a:latin typeface="微软雅黑" panose="020B0503020204020204" pitchFamily="34" charset="-122"/>
                <a:ea typeface="微软雅黑" panose="020B0503020204020204" pitchFamily="34" charset="-122"/>
              </a:rPr>
              <a:t>分裂或者合并区域。</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可以先进行</a:t>
            </a:r>
            <a:r>
              <a:rPr lang="zh-CN" altLang="en-US" sz="2000" dirty="0">
                <a:solidFill>
                  <a:srgbClr val="C00000"/>
                </a:solidFill>
                <a:latin typeface="微软雅黑" panose="020B0503020204020204" pitchFamily="34" charset="-122"/>
                <a:ea typeface="微软雅黑" panose="020B0503020204020204" pitchFamily="34" charset="-122"/>
              </a:rPr>
              <a:t>分裂运算</a:t>
            </a:r>
            <a:r>
              <a:rPr lang="zh-CN" altLang="en-US" sz="2000" dirty="0">
                <a:latin typeface="微软雅黑" panose="020B0503020204020204" pitchFamily="34" charset="-122"/>
                <a:ea typeface="微软雅黑" panose="020B0503020204020204" pitchFamily="34" charset="-122"/>
              </a:rPr>
              <a:t>，然后再进行</a:t>
            </a:r>
            <a:r>
              <a:rPr lang="zh-CN" altLang="en-US" sz="2000" dirty="0">
                <a:solidFill>
                  <a:srgbClr val="C00000"/>
                </a:solidFill>
                <a:latin typeface="微软雅黑" panose="020B0503020204020204" pitchFamily="34" charset="-122"/>
                <a:ea typeface="微软雅黑" panose="020B0503020204020204" pitchFamily="34" charset="-122"/>
              </a:rPr>
              <a:t>合并运算</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也可以分裂和合并运算同时进行</a:t>
            </a:r>
            <a:r>
              <a:rPr lang="zh-CN" altLang="en-US" sz="2000" dirty="0">
                <a:latin typeface="微软雅黑" panose="020B0503020204020204" pitchFamily="34" charset="-122"/>
                <a:ea typeface="微软雅黑" panose="020B0503020204020204" pitchFamily="34" charset="-122"/>
              </a:rPr>
              <a:t>，经过连续的分裂和合并，最后得到图像的精确分割效果。</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分裂合并法对分割复杂的场景图像比较有效。</a:t>
            </a:r>
            <a:endParaRPr lang="en-US" altLang="zh-CN" sz="2000" dirty="0">
              <a:latin typeface="微软雅黑" panose="020B0503020204020204" pitchFamily="34" charset="-122"/>
              <a:ea typeface="微软雅黑" panose="020B0503020204020204" pitchFamily="34" charset="-122"/>
            </a:endParaRPr>
          </a:p>
          <a:p>
            <a:pPr>
              <a:defRPr/>
            </a:pPr>
            <a:endParaRPr lang="en-US" altLang="zh-CN" sz="2000" dirty="0">
              <a:latin typeface="楷体_GB2312" pitchFamily="49" charset="-122"/>
              <a:ea typeface="楷体_GB2312" pitchFamily="49" charset="-122"/>
            </a:endParaRPr>
          </a:p>
        </p:txBody>
      </p:sp>
      <p:sp>
        <p:nvSpPr>
          <p:cNvPr id="37" name="Rectangle 6"/>
          <p:cNvSpPr>
            <a:spLocks noChangeArrowheads="1"/>
          </p:cNvSpPr>
          <p:nvPr/>
        </p:nvSpPr>
        <p:spPr bwMode="auto">
          <a:xfrm>
            <a:off x="539749" y="3154424"/>
            <a:ext cx="1008419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just">
              <a:buFont typeface="Wingdings" panose="05000000000000000000" pitchFamily="2" charset="2"/>
              <a:buChar char="n"/>
            </a:pPr>
            <a:r>
              <a:rPr lang="zh-CN" altLang="en-US" sz="2000" dirty="0">
                <a:latin typeface="楷体_GB2312" pitchFamily="49" charset="-122"/>
                <a:ea typeface="楷体_GB2312" pitchFamily="49" charset="-122"/>
              </a:rPr>
              <a:t>具体实现时，</a:t>
            </a:r>
            <a:r>
              <a:rPr lang="zh-CN" altLang="en-US" sz="2000" b="1" dirty="0">
                <a:solidFill>
                  <a:srgbClr val="C00000"/>
                </a:solidFill>
                <a:latin typeface="楷体_GB2312" pitchFamily="49" charset="-122"/>
                <a:ea typeface="楷体_GB2312" pitchFamily="49" charset="-122"/>
              </a:rPr>
              <a:t>分裂合并算法</a:t>
            </a:r>
            <a:r>
              <a:rPr lang="zh-CN" altLang="en-US" sz="2000" dirty="0">
                <a:latin typeface="楷体_GB2312" pitchFamily="49" charset="-122"/>
                <a:ea typeface="楷体_GB2312" pitchFamily="49" charset="-122"/>
              </a:rPr>
              <a:t>是基于四叉树数据表示方式进行的。</a:t>
            </a:r>
            <a:endParaRPr lang="en-US" altLang="zh-CN" sz="2000" dirty="0">
              <a:latin typeface="楷体_GB2312" pitchFamily="49" charset="-122"/>
              <a:ea typeface="楷体_GB2312" pitchFamily="49" charset="-122"/>
            </a:endParaRPr>
          </a:p>
        </p:txBody>
      </p:sp>
      <p:pic>
        <p:nvPicPr>
          <p:cNvPr id="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2" y="3922955"/>
            <a:ext cx="559117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区域分离聚合法</a:t>
            </a:r>
          </a:p>
        </p:txBody>
      </p:sp>
      <p:sp>
        <p:nvSpPr>
          <p:cNvPr id="67586" name="Rectangle 3"/>
          <p:cNvSpPr>
            <a:spLocks noGrp="1" noChangeArrowheads="1"/>
          </p:cNvSpPr>
          <p:nvPr>
            <p:ph type="body" idx="4294967295"/>
          </p:nvPr>
        </p:nvSpPr>
        <p:spPr>
          <a:xfrm>
            <a:off x="661147" y="1200374"/>
            <a:ext cx="10355196" cy="5568950"/>
          </a:xfrm>
        </p:spPr>
        <p:txBody>
          <a:bodyPr>
            <a:normAutofit/>
          </a:bodyPr>
          <a:lstStyle/>
          <a:p>
            <a:pPr>
              <a:buFont typeface="Wingdings" panose="05000000000000000000" pitchFamily="2" charset="2"/>
              <a:buNone/>
              <a:defRPr/>
            </a:pPr>
            <a:r>
              <a:rPr lang="zh-CN" altLang="en-US" sz="2000" b="1" dirty="0">
                <a:latin typeface="微软雅黑" panose="020B0503020204020204" pitchFamily="34" charset="-122"/>
                <a:ea typeface="微软雅黑" panose="020B0503020204020204" pitchFamily="34" charset="-122"/>
              </a:rPr>
              <a:t>⑴ 初始分割</a:t>
            </a:r>
            <a:r>
              <a:rPr lang="zh-CN" altLang="en-US" sz="2000" dirty="0">
                <a:latin typeface="微软雅黑" panose="020B0503020204020204" pitchFamily="34" charset="-122"/>
                <a:ea typeface="微软雅黑" panose="020B0503020204020204" pitchFamily="34" charset="-122"/>
              </a:rPr>
              <a:t>   </a:t>
            </a:r>
          </a:p>
          <a:p>
            <a:pPr marL="0" indent="0" algn="just">
              <a:buNone/>
              <a:defRPr/>
            </a:pPr>
            <a:r>
              <a:rPr lang="zh-CN" altLang="en-US" sz="2000" dirty="0">
                <a:latin typeface="微软雅黑" panose="020B0503020204020204" pitchFamily="34" charset="-122"/>
                <a:ea typeface="微软雅黑" panose="020B0503020204020204" pitchFamily="34" charset="-122"/>
              </a:rPr>
              <a:t>    把一幅图像分裂到第二层，子块数</a:t>
            </a:r>
            <a:r>
              <a:rPr lang="en-US" altLang="zh-CN" sz="2000" i="1" dirty="0">
                <a:latin typeface="微软雅黑" panose="020B0503020204020204" pitchFamily="34" charset="-122"/>
                <a:ea typeface="微软雅黑" panose="020B0503020204020204" pitchFamily="34" charset="-122"/>
              </a:rPr>
              <a:t>n </a:t>
            </a:r>
            <a:r>
              <a:rPr lang="en-US" altLang="zh-CN" sz="2000" dirty="0">
                <a:latin typeface="微软雅黑" panose="020B0503020204020204" pitchFamily="34" charset="-122"/>
                <a:ea typeface="微软雅黑" panose="020B0503020204020204" pitchFamily="34" charset="-122"/>
              </a:rPr>
              <a:t>= 16</a:t>
            </a:r>
            <a:r>
              <a:rPr lang="zh-CN" altLang="en-US" sz="2000" dirty="0">
                <a:latin typeface="微软雅黑" panose="020B0503020204020204" pitchFamily="34" charset="-122"/>
                <a:ea typeface="微软雅黑" panose="020B0503020204020204" pitchFamily="34" charset="-122"/>
              </a:rPr>
              <a:t>，子块标号如下图。</a:t>
            </a:r>
            <a:endParaRPr lang="en-US" altLang="zh-CN" sz="2000" dirty="0">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2000" b="1" dirty="0">
                <a:latin typeface="微软雅黑" panose="020B0503020204020204" pitchFamily="34" charset="-122"/>
                <a:ea typeface="微软雅黑" panose="020B0503020204020204" pitchFamily="34" charset="-122"/>
              </a:rPr>
              <a:t>⑵ </a:t>
            </a:r>
            <a:r>
              <a:rPr lang="zh-CN" altLang="en-US" sz="2000" b="1" dirty="0">
                <a:latin typeface="微软雅黑" panose="020B0503020204020204" pitchFamily="34" charset="-122"/>
                <a:ea typeface="微软雅黑" panose="020B0503020204020204" pitchFamily="34" charset="-122"/>
              </a:rPr>
              <a:t>合并处理  </a:t>
            </a:r>
          </a:p>
          <a:p>
            <a:pPr marL="0" indent="0" algn="just">
              <a:buNone/>
              <a:defRPr/>
            </a:pPr>
            <a:r>
              <a:rPr lang="zh-CN" altLang="en-US" sz="2000" dirty="0">
                <a:latin typeface="微软雅黑" panose="020B0503020204020204" pitchFamily="34" charset="-122"/>
                <a:ea typeface="微软雅黑" panose="020B0503020204020204" pitchFamily="34" charset="-122"/>
              </a:rPr>
              <a:t>    按预先给定的合并原则，对第二层的每</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个子块分别进行检查。假定子块</a:t>
            </a: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24</a:t>
            </a:r>
            <a:r>
              <a:rPr lang="zh-CN" altLang="en-US" sz="2000" dirty="0">
                <a:latin typeface="微软雅黑" panose="020B0503020204020204" pitchFamily="34" charset="-122"/>
                <a:ea typeface="微软雅黑" panose="020B0503020204020204" pitchFamily="34" charset="-122"/>
              </a:rPr>
              <a:t>符合合并原则，合并后标记为</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 </a:t>
            </a:r>
          </a:p>
          <a:p>
            <a:pPr marL="0" indent="0" algn="just">
              <a:buNone/>
              <a:defRPr/>
            </a:pPr>
            <a:r>
              <a:rPr lang="zh-CN" altLang="en-US" sz="2000" dirty="0">
                <a:latin typeface="微软雅黑" panose="020B0503020204020204" pitchFamily="34" charset="-122"/>
                <a:ea typeface="微软雅黑" panose="020B0503020204020204" pitchFamily="34" charset="-122"/>
              </a:rPr>
              <a:t> </a:t>
            </a:r>
          </a:p>
        </p:txBody>
      </p:sp>
      <p:pic>
        <p:nvPicPr>
          <p:cNvPr id="675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200" y="3346102"/>
            <a:ext cx="302418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45"/>
          <p:cNvGraphicFramePr>
            <a:graphicFrameLocks noGrp="1"/>
          </p:cNvGraphicFramePr>
          <p:nvPr/>
        </p:nvGraphicFramePr>
        <p:xfrm>
          <a:off x="6570851" y="4795614"/>
          <a:ext cx="1079500" cy="862012"/>
        </p:xfrm>
        <a:graphic>
          <a:graphicData uri="http://schemas.openxmlformats.org/drawingml/2006/table">
            <a:tbl>
              <a:tblPr/>
              <a:tblGrid>
                <a:gridCol w="538162">
                  <a:extLst>
                    <a:ext uri="{9D8B030D-6E8A-4147-A177-3AD203B41FA5}">
                      <a16:colId xmlns:a16="http://schemas.microsoft.com/office/drawing/2014/main" val="20000"/>
                    </a:ext>
                  </a:extLst>
                </a:gridCol>
                <a:gridCol w="541338">
                  <a:extLst>
                    <a:ext uri="{9D8B030D-6E8A-4147-A177-3AD203B41FA5}">
                      <a16:colId xmlns:a16="http://schemas.microsoft.com/office/drawing/2014/main" val="20001"/>
                    </a:ext>
                  </a:extLst>
                </a:gridCol>
              </a:tblGrid>
              <a:tr h="43179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46"/>
          <p:cNvGraphicFramePr>
            <a:graphicFrameLocks noGrp="1"/>
          </p:cNvGraphicFramePr>
          <p:nvPr/>
        </p:nvGraphicFramePr>
        <p:xfrm>
          <a:off x="9234677" y="4795614"/>
          <a:ext cx="935037" cy="768350"/>
        </p:xfrm>
        <a:graphic>
          <a:graphicData uri="http://schemas.openxmlformats.org/drawingml/2006/table">
            <a:tbl>
              <a:tblPr/>
              <a:tblGrid>
                <a:gridCol w="935037">
                  <a:extLst>
                    <a:ext uri="{9D8B030D-6E8A-4147-A177-3AD203B41FA5}">
                      <a16:colId xmlns:a16="http://schemas.microsoft.com/office/drawing/2014/main" val="20000"/>
                    </a:ext>
                  </a:extLst>
                </a:gridCol>
              </a:tblGrid>
              <a:tr h="768350">
                <a:tc>
                  <a:txBody>
                    <a:bodyPr/>
                    <a:lstStyle/>
                    <a:p>
                      <a:pPr marL="0" marR="0" lvl="0" indent="0" algn="ctr" defTabSz="914400" rtl="0" eaLnBrk="0" fontAlgn="base" latinLnBrk="0" hangingPunct="0">
                        <a:lnSpc>
                          <a:spcPct val="100000"/>
                        </a:lnSpc>
                        <a:spcBef>
                          <a:spcPct val="0"/>
                        </a:spcBef>
                        <a:spcAft>
                          <a:spcPct val="0"/>
                        </a:spcAft>
                        <a:buClrTx/>
                        <a:buSzTx/>
                        <a:buFontTx/>
                        <a:buNone/>
                      </a:pPr>
                      <a:endPar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AutoShape 4"/>
          <p:cNvSpPr>
            <a:spLocks noChangeArrowheads="1"/>
          </p:cNvSpPr>
          <p:nvPr/>
        </p:nvSpPr>
        <p:spPr bwMode="auto">
          <a:xfrm>
            <a:off x="7866252" y="5082952"/>
            <a:ext cx="1038225" cy="296863"/>
          </a:xfrm>
          <a:prstGeom prst="rightArrow">
            <a:avLst>
              <a:gd name="adj1" fmla="val 50000"/>
              <a:gd name="adj2" fmla="val 87433"/>
            </a:avLst>
          </a:prstGeom>
          <a:solidFill>
            <a:srgbClr val="FFFFFF"/>
          </a:solidFill>
          <a:ln w="9525">
            <a:solidFill>
              <a:srgbClr val="000000"/>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区域分离聚合法</a:t>
            </a:r>
          </a:p>
        </p:txBody>
      </p:sp>
      <p:sp>
        <p:nvSpPr>
          <p:cNvPr id="69634" name="Rectangle 3"/>
          <p:cNvSpPr>
            <a:spLocks noGrp="1" noChangeArrowheads="1"/>
          </p:cNvSpPr>
          <p:nvPr>
            <p:ph type="body" sz="half" idx="4294967295"/>
          </p:nvPr>
        </p:nvSpPr>
        <p:spPr>
          <a:xfrm>
            <a:off x="438306" y="1330099"/>
            <a:ext cx="7723991" cy="2128837"/>
          </a:xfrm>
        </p:spPr>
        <p:txBody>
          <a:bodyPr>
            <a:normAutofit/>
          </a:bodyPr>
          <a:lstStyle/>
          <a:p>
            <a:pPr>
              <a:buFont typeface="Arial" panose="020B0604020202020204" pitchFamily="34" charset="0"/>
              <a:buNone/>
              <a:defRPr/>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）分裂处理</a:t>
            </a:r>
          </a:p>
          <a:p>
            <a:pPr marL="0" algn="just">
              <a:buNone/>
              <a:defRPr/>
            </a:pPr>
            <a:r>
              <a:rPr lang="zh-CN" altLang="en-US" sz="2000" dirty="0">
                <a:latin typeface="微软雅黑" panose="020B0503020204020204" pitchFamily="34" charset="-122"/>
                <a:ea typeface="微软雅黑" panose="020B0503020204020204" pitchFamily="34" charset="-122"/>
              </a:rPr>
              <a:t>    当第二层中的某一子块内像素不满足特性均匀性条件时，将它们分裂成</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个子块。如对</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子块分裂。</a:t>
            </a:r>
            <a:endParaRPr lang="en-US" altLang="zh-CN" sz="2000" dirty="0">
              <a:latin typeface="微软雅黑" panose="020B0503020204020204" pitchFamily="34" charset="-122"/>
              <a:ea typeface="微软雅黑" panose="020B0503020204020204" pitchFamily="34" charset="-122"/>
            </a:endParaRPr>
          </a:p>
        </p:txBody>
      </p:sp>
      <p:graphicFrame>
        <p:nvGraphicFramePr>
          <p:cNvPr id="248075" name="Group 267"/>
          <p:cNvGraphicFramePr>
            <a:graphicFrameLocks noGrp="1"/>
          </p:cNvGraphicFramePr>
          <p:nvPr>
            <p:ph sz="quarter" idx="4294967295"/>
          </p:nvPr>
        </p:nvGraphicFramePr>
        <p:xfrm>
          <a:off x="9457872" y="1417637"/>
          <a:ext cx="1295400" cy="1354137"/>
        </p:xfrm>
        <a:graphic>
          <a:graphicData uri="http://schemas.openxmlformats.org/drawingml/2006/table">
            <a:tbl>
              <a:tblPr/>
              <a:tblGrid>
                <a:gridCol w="1295400">
                  <a:extLst>
                    <a:ext uri="{9D8B030D-6E8A-4147-A177-3AD203B41FA5}">
                      <a16:colId xmlns:a16="http://schemas.microsoft.com/office/drawing/2014/main" val="20000"/>
                    </a:ext>
                  </a:extLst>
                </a:gridCol>
              </a:tblGrid>
              <a:tr h="1354137">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8074" name="Group 266"/>
          <p:cNvGraphicFramePr>
            <a:graphicFrameLocks noGrp="1"/>
          </p:cNvGraphicFramePr>
          <p:nvPr>
            <p:ph sz="quarter" idx="4294967295"/>
          </p:nvPr>
        </p:nvGraphicFramePr>
        <p:xfrm>
          <a:off x="9457872" y="1417637"/>
          <a:ext cx="1295400" cy="1368425"/>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712787">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5638">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9641" name="AutoShape 237"/>
          <p:cNvSpPr>
            <a:spLocks noChangeArrowheads="1"/>
          </p:cNvSpPr>
          <p:nvPr/>
        </p:nvSpPr>
        <p:spPr bwMode="auto">
          <a:xfrm>
            <a:off x="8305800" y="1846263"/>
            <a:ext cx="800100" cy="296862"/>
          </a:xfrm>
          <a:prstGeom prst="rightArrow">
            <a:avLst>
              <a:gd name="adj1" fmla="val 50000"/>
              <a:gd name="adj2" fmla="val 87432"/>
            </a:avLst>
          </a:prstGeom>
          <a:solidFill>
            <a:srgbClr val="FFFFFF"/>
          </a:solidFill>
          <a:ln w="9525">
            <a:solidFill>
              <a:srgbClr val="000000"/>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69653" name="Rectangle 269"/>
          <p:cNvSpPr>
            <a:spLocks noChangeArrowheads="1"/>
          </p:cNvSpPr>
          <p:nvPr/>
        </p:nvSpPr>
        <p:spPr bwMode="auto">
          <a:xfrm>
            <a:off x="2818947" y="3301110"/>
            <a:ext cx="8556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spcBef>
                <a:spcPct val="20000"/>
              </a:spcBef>
              <a:buClr>
                <a:schemeClr val="folHlink"/>
              </a:buClr>
              <a:buSzPct val="60000"/>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经对图像分裂与合并处理，共分成</a:t>
            </a:r>
            <a:r>
              <a:rPr lang="en-US" altLang="zh-CN" sz="2000" dirty="0">
                <a:latin typeface="微软雅黑" panose="020B0503020204020204" pitchFamily="34" charset="-122"/>
                <a:ea typeface="微软雅黑" panose="020B0503020204020204" pitchFamily="34" charset="-122"/>
              </a:rPr>
              <a:t>28</a:t>
            </a:r>
            <a:r>
              <a:rPr lang="zh-CN" altLang="en-US" sz="2000" dirty="0">
                <a:latin typeface="微软雅黑" panose="020B0503020204020204" pitchFamily="34" charset="-122"/>
                <a:ea typeface="微软雅黑" panose="020B0503020204020204" pitchFamily="34" charset="-122"/>
              </a:rPr>
              <a:t>块。</a:t>
            </a:r>
          </a:p>
          <a:p>
            <a:pPr>
              <a:lnSpc>
                <a:spcPct val="80000"/>
              </a:lnSpc>
              <a:spcBef>
                <a:spcPct val="20000"/>
              </a:spcBef>
              <a:buClr>
                <a:schemeClr val="folHlink"/>
              </a:buClr>
              <a:buSzPct val="60000"/>
              <a:buFont typeface="Wingdings" panose="05000000000000000000" pitchFamily="2" charset="2"/>
              <a:buNone/>
            </a:pPr>
            <a:endParaRPr lang="zh-CN" altLang="en-US" sz="2400" dirty="0"/>
          </a:p>
          <a:p>
            <a:pPr>
              <a:lnSpc>
                <a:spcPct val="80000"/>
              </a:lnSpc>
              <a:spcBef>
                <a:spcPct val="20000"/>
              </a:spcBef>
              <a:buClr>
                <a:schemeClr val="folHlink"/>
              </a:buClr>
              <a:buSzPct val="60000"/>
              <a:buFont typeface="Wingdings" panose="05000000000000000000" pitchFamily="2" charset="2"/>
              <a:buNone/>
            </a:pPr>
            <a:endParaRPr lang="zh-CN" altLang="en-US" sz="2400" dirty="0"/>
          </a:p>
          <a:p>
            <a:pPr>
              <a:lnSpc>
                <a:spcPct val="80000"/>
              </a:lnSpc>
              <a:spcBef>
                <a:spcPct val="20000"/>
              </a:spcBef>
              <a:buClr>
                <a:schemeClr val="folHlink"/>
              </a:buClr>
              <a:buSzPct val="60000"/>
              <a:buFont typeface="Wingdings" panose="05000000000000000000" pitchFamily="2" charset="2"/>
              <a:buNone/>
            </a:pPr>
            <a:endParaRPr lang="zh-CN" altLang="en-US" sz="2400" dirty="0"/>
          </a:p>
          <a:p>
            <a:pPr>
              <a:lnSpc>
                <a:spcPct val="80000"/>
              </a:lnSpc>
              <a:spcBef>
                <a:spcPct val="20000"/>
              </a:spcBef>
              <a:buClr>
                <a:schemeClr val="folHlink"/>
              </a:buClr>
              <a:buSzPct val="60000"/>
              <a:buFont typeface="Wingdings" panose="05000000000000000000" pitchFamily="2" charset="2"/>
              <a:buNone/>
            </a:pPr>
            <a:endParaRPr lang="zh-CN" altLang="en-US" sz="2400" dirty="0"/>
          </a:p>
          <a:p>
            <a:pPr>
              <a:lnSpc>
                <a:spcPct val="80000"/>
              </a:lnSpc>
              <a:spcBef>
                <a:spcPct val="20000"/>
              </a:spcBef>
              <a:buClr>
                <a:schemeClr val="folHlink"/>
              </a:buClr>
              <a:buSzPct val="60000"/>
              <a:buFont typeface="Wingdings" panose="05000000000000000000" pitchFamily="2" charset="2"/>
              <a:buNone/>
            </a:pPr>
            <a:endParaRPr lang="zh-CN" altLang="en-US" sz="2400" dirty="0"/>
          </a:p>
          <a:p>
            <a:pPr>
              <a:lnSpc>
                <a:spcPct val="80000"/>
              </a:lnSpc>
              <a:spcBef>
                <a:spcPct val="20000"/>
              </a:spcBef>
              <a:buClr>
                <a:schemeClr val="folHlink"/>
              </a:buClr>
              <a:buSzPct val="60000"/>
              <a:buFont typeface="Wingdings" panose="05000000000000000000" pitchFamily="2" charset="2"/>
              <a:buNone/>
            </a:pPr>
            <a:endParaRPr lang="zh-CN" altLang="en-US" sz="2400" dirty="0"/>
          </a:p>
          <a:p>
            <a:pPr>
              <a:lnSpc>
                <a:spcPct val="80000"/>
              </a:lnSpc>
              <a:spcBef>
                <a:spcPct val="20000"/>
              </a:spcBef>
              <a:buClr>
                <a:schemeClr val="folHlink"/>
              </a:buClr>
              <a:buSzPct val="60000"/>
              <a:buFont typeface="Wingdings" panose="05000000000000000000" pitchFamily="2" charset="2"/>
              <a:buNone/>
            </a:pPr>
            <a:endParaRPr lang="en-US" altLang="zh-CN" sz="2400" dirty="0"/>
          </a:p>
        </p:txBody>
      </p:sp>
      <p:pic>
        <p:nvPicPr>
          <p:cNvPr id="69654" name="Picture 2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85" y="3691635"/>
            <a:ext cx="2592387"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5" name="AutoShape 271"/>
          <p:cNvSpPr>
            <a:spLocks noChangeArrowheads="1"/>
          </p:cNvSpPr>
          <p:nvPr/>
        </p:nvSpPr>
        <p:spPr bwMode="auto">
          <a:xfrm>
            <a:off x="6144760" y="4731447"/>
            <a:ext cx="301625" cy="114300"/>
          </a:xfrm>
          <a:prstGeom prst="rightArrow">
            <a:avLst>
              <a:gd name="adj1" fmla="val 50000"/>
              <a:gd name="adj2" fmla="val 65972"/>
            </a:avLst>
          </a:prstGeom>
          <a:solidFill>
            <a:srgbClr val="FFFFFF"/>
          </a:solidFill>
          <a:ln w="9525">
            <a:solidFill>
              <a:srgbClr val="000000"/>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pic>
        <p:nvPicPr>
          <p:cNvPr id="69656" name="Picture 2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434" y="3691634"/>
            <a:ext cx="2652712"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6"/>
          <p:cNvSpPr>
            <a:spLocks noChangeArrowheads="1"/>
          </p:cNvSpPr>
          <p:nvPr/>
        </p:nvSpPr>
        <p:spPr bwMode="auto">
          <a:xfrm>
            <a:off x="5907315" y="4666355"/>
            <a:ext cx="360363" cy="144462"/>
          </a:xfrm>
          <a:prstGeom prst="rightArrow">
            <a:avLst>
              <a:gd name="adj1" fmla="val 50000"/>
              <a:gd name="adj2" fmla="val 62363"/>
            </a:avLst>
          </a:prstGeom>
          <a:solidFill>
            <a:srgbClr val="FFFFFF"/>
          </a:solidFill>
          <a:ln w="9525">
            <a:solidFill>
              <a:srgbClr val="000000"/>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sp>
        <p:nvSpPr>
          <p:cNvPr id="2" name="标题 1"/>
          <p:cNvSpPr>
            <a:spLocks noGrp="1"/>
          </p:cNvSpPr>
          <p:nvPr>
            <p:ph type="title"/>
          </p:nvPr>
        </p:nvSpPr>
        <p:spPr/>
        <p:txBody>
          <a:bodyPr/>
          <a:lstStyle/>
          <a:p>
            <a:r>
              <a:rPr lang="zh-CN" altLang="en-US" dirty="0"/>
              <a:t>区域分离聚合法</a:t>
            </a:r>
          </a:p>
        </p:txBody>
      </p:sp>
      <p:sp>
        <p:nvSpPr>
          <p:cNvPr id="70659" name="Rectangle 10"/>
          <p:cNvSpPr>
            <a:spLocks noGrp="1" noChangeArrowheads="1"/>
          </p:cNvSpPr>
          <p:nvPr>
            <p:ph type="body" idx="4294967295"/>
          </p:nvPr>
        </p:nvSpPr>
        <p:spPr>
          <a:xfrm>
            <a:off x="814728" y="1372279"/>
            <a:ext cx="10185173" cy="4760912"/>
          </a:xfrm>
        </p:spPr>
        <p:txBody>
          <a:bodyPr>
            <a:normAutofit/>
          </a:bodyPr>
          <a:lstStyle/>
          <a:p>
            <a:pPr>
              <a:lnSpc>
                <a:spcPct val="80000"/>
              </a:lnSpc>
              <a:buFont typeface="Wingdings" panose="05000000000000000000" pitchFamily="2" charset="2"/>
              <a:buNone/>
              <a:defRPr/>
            </a:pPr>
            <a:r>
              <a:rPr lang="en-US" altLang="zh-CN" sz="2000" b="1" dirty="0">
                <a:latin typeface="微软雅黑" panose="020B0503020204020204" pitchFamily="34" charset="-122"/>
                <a:ea typeface="微软雅黑" panose="020B0503020204020204" pitchFamily="34" charset="-122"/>
              </a:rPr>
              <a:t>⑷ </a:t>
            </a:r>
            <a:r>
              <a:rPr lang="zh-CN" altLang="en-US" sz="2000" b="1" dirty="0">
                <a:latin typeface="微软雅黑" panose="020B0503020204020204" pitchFamily="34" charset="-122"/>
                <a:ea typeface="微软雅黑" panose="020B0503020204020204" pitchFamily="34" charset="-122"/>
              </a:rPr>
              <a:t>组合处理</a:t>
            </a:r>
          </a:p>
          <a:p>
            <a:pPr marL="0" indent="0">
              <a:lnSpc>
                <a:spcPct val="80000"/>
              </a:lnSpc>
              <a:buNone/>
              <a:defRPr/>
            </a:pPr>
            <a:r>
              <a:rPr lang="zh-CN" altLang="en-US" sz="2000" dirty="0">
                <a:latin typeface="微软雅黑" panose="020B0503020204020204" pitchFamily="34" charset="-122"/>
                <a:ea typeface="微软雅黑" panose="020B0503020204020204" pitchFamily="34" charset="-122"/>
              </a:rPr>
              <a:t>    以每块为中心，检查与其相邻各块，凡符合特征均匀性的，再次合并。</a:t>
            </a:r>
          </a:p>
        </p:txBody>
      </p:sp>
      <p:sp>
        <p:nvSpPr>
          <p:cNvPr id="70660" name="AutoShape 11"/>
          <p:cNvSpPr>
            <a:spLocks noChangeArrowheads="1"/>
          </p:cNvSpPr>
          <p:nvPr/>
        </p:nvSpPr>
        <p:spPr bwMode="auto">
          <a:xfrm>
            <a:off x="5907315" y="4666355"/>
            <a:ext cx="360363" cy="144462"/>
          </a:xfrm>
          <a:prstGeom prst="rightArrow">
            <a:avLst>
              <a:gd name="adj1" fmla="val 50000"/>
              <a:gd name="adj2" fmla="val 62363"/>
            </a:avLst>
          </a:prstGeom>
          <a:solidFill>
            <a:srgbClr val="FFFFFF"/>
          </a:solidFill>
          <a:ln w="9525">
            <a:solidFill>
              <a:srgbClr val="000000"/>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pic>
        <p:nvPicPr>
          <p:cNvPr id="706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765" y="2794693"/>
            <a:ext cx="309562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578" y="2866131"/>
            <a:ext cx="30241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区域分离聚合法</a:t>
            </a:r>
          </a:p>
        </p:txBody>
      </p:sp>
      <p:sp>
        <p:nvSpPr>
          <p:cNvPr id="71682" name="Rectangle 3"/>
          <p:cNvSpPr>
            <a:spLocks noGrp="1" noChangeArrowheads="1"/>
          </p:cNvSpPr>
          <p:nvPr>
            <p:ph type="body" idx="4294967295"/>
          </p:nvPr>
        </p:nvSpPr>
        <p:spPr>
          <a:xfrm>
            <a:off x="885371" y="1212485"/>
            <a:ext cx="10348685" cy="5364163"/>
          </a:xfrm>
        </p:spPr>
        <p:txBody>
          <a:bodyPr>
            <a:normAutofit/>
          </a:bodyPr>
          <a:lstStyle/>
          <a:p>
            <a:pPr>
              <a:buFont typeface="Wingdings" panose="05000000000000000000" pitchFamily="2" charset="2"/>
              <a:buNone/>
              <a:defRPr/>
            </a:pPr>
            <a:r>
              <a:rPr lang="en-US" altLang="zh-CN" sz="2000" b="1" dirty="0">
                <a:latin typeface="微软雅黑" panose="020B0503020204020204" pitchFamily="34" charset="-122"/>
                <a:ea typeface="微软雅黑" panose="020B0503020204020204" pitchFamily="34" charset="-122"/>
              </a:rPr>
              <a:t>⑸ </a:t>
            </a:r>
            <a:r>
              <a:rPr lang="zh-CN" altLang="en-US" sz="2000" b="1" dirty="0">
                <a:latin typeface="微软雅黑" panose="020B0503020204020204" pitchFamily="34" charset="-122"/>
                <a:ea typeface="微软雅黑" panose="020B0503020204020204" pitchFamily="34" charset="-122"/>
              </a:rPr>
              <a:t>消失小区    </a:t>
            </a:r>
          </a:p>
          <a:p>
            <a:pPr marL="0" indent="0" algn="just">
              <a:buNone/>
              <a:defRPr/>
            </a:pPr>
            <a:r>
              <a:rPr lang="zh-CN" altLang="en-US" sz="2000" dirty="0">
                <a:latin typeface="微软雅黑" panose="020B0503020204020204" pitchFamily="34" charset="-122"/>
                <a:ea typeface="微软雅黑" panose="020B0503020204020204" pitchFamily="34" charset="-122"/>
              </a:rPr>
              <a:t>    标号为⑤和⑦的两个小区，与相邻大块比较，按它们对邻近大块的均匀性程度分别划到区号为④和⑥中去，经这样处理后的输出结果为五个区域 。</a:t>
            </a:r>
          </a:p>
        </p:txBody>
      </p:sp>
      <p:pic>
        <p:nvPicPr>
          <p:cNvPr id="716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672" y="2880406"/>
            <a:ext cx="2879725"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AutoShape 6"/>
          <p:cNvSpPr>
            <a:spLocks noChangeArrowheads="1"/>
          </p:cNvSpPr>
          <p:nvPr/>
        </p:nvSpPr>
        <p:spPr bwMode="auto">
          <a:xfrm>
            <a:off x="6211434" y="4237718"/>
            <a:ext cx="431800" cy="215900"/>
          </a:xfrm>
          <a:prstGeom prst="rightArrow">
            <a:avLst>
              <a:gd name="adj1" fmla="val 50000"/>
              <a:gd name="adj2" fmla="val 50000"/>
            </a:avLst>
          </a:prstGeom>
          <a:solidFill>
            <a:srgbClr val="FFFFFF"/>
          </a:solidFill>
          <a:ln w="9525">
            <a:solidFill>
              <a:srgbClr val="000000"/>
            </a:solidFill>
            <a:miter lim="800000"/>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zh-CN" altLang="en-US"/>
          </a:p>
        </p:txBody>
      </p:sp>
      <p:pic>
        <p:nvPicPr>
          <p:cNvPr id="7168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521" y="2896281"/>
            <a:ext cx="3117850"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区域分离聚合法</a:t>
            </a:r>
          </a:p>
        </p:txBody>
      </p:sp>
      <p:sp>
        <p:nvSpPr>
          <p:cNvPr id="8" name="文本框 7"/>
          <p:cNvSpPr txBox="1"/>
          <p:nvPr/>
        </p:nvSpPr>
        <p:spPr>
          <a:xfrm>
            <a:off x="0" y="948690"/>
            <a:ext cx="6096000" cy="5909310"/>
          </a:xfrm>
          <a:prstGeom prst="rect">
            <a:avLst/>
          </a:prstGeom>
          <a:noFill/>
        </p:spPr>
        <p:txBody>
          <a:bodyPr wrap="square">
            <a:spAutoFit/>
          </a:bodyPr>
          <a:lstStyle/>
          <a:p>
            <a:r>
              <a:rPr lang="zh-CN" altLang="en-US" dirty="0"/>
              <a:t>f = imread(‘</a:t>
            </a:r>
            <a:r>
              <a:rPr lang="en-US" altLang="zh-CN" dirty="0"/>
              <a:t>xxx.</a:t>
            </a:r>
            <a:r>
              <a:rPr lang="zh-CN" altLang="en-US" dirty="0"/>
              <a:t>tif');    </a:t>
            </a:r>
          </a:p>
          <a:p>
            <a:r>
              <a:rPr lang="zh-CN" altLang="en-US" dirty="0"/>
              <a:t>subplot(2,3,1),imshow(f);</a:t>
            </a:r>
          </a:p>
          <a:p>
            <a:r>
              <a:rPr lang="zh-CN" altLang="en-US" dirty="0"/>
              <a:t>title('(a)区域分割原始图像');</a:t>
            </a:r>
          </a:p>
          <a:p>
            <a:r>
              <a:rPr lang="zh-CN" altLang="en-US" dirty="0">
                <a:solidFill>
                  <a:srgbClr val="C00000"/>
                </a:solidFill>
              </a:rPr>
              <a:t>g64=splitmerge(f,64,@predicate);%64代表分割中允许最小的块</a:t>
            </a:r>
          </a:p>
          <a:p>
            <a:r>
              <a:rPr lang="zh-CN" altLang="en-US" dirty="0"/>
              <a:t>subplot(2,3,2),imshow(g64);</a:t>
            </a:r>
          </a:p>
          <a:p>
            <a:r>
              <a:rPr lang="zh-CN" altLang="en-US" dirty="0"/>
              <a:t>title('(b)mindim为64时的分割图像');</a:t>
            </a:r>
          </a:p>
          <a:p>
            <a:r>
              <a:rPr lang="zh-CN" altLang="en-US" dirty="0">
                <a:solidFill>
                  <a:srgbClr val="C00000"/>
                </a:solidFill>
              </a:rPr>
              <a:t>g32=splitmerge(f,32,@predicate);%32代表分割中允许最小的块</a:t>
            </a:r>
          </a:p>
          <a:p>
            <a:r>
              <a:rPr lang="zh-CN" altLang="en-US" dirty="0"/>
              <a:t>subplot(2,3,3),imshow(g32);</a:t>
            </a:r>
          </a:p>
          <a:p>
            <a:r>
              <a:rPr lang="zh-CN" altLang="en-US" dirty="0"/>
              <a:t>title('(c)mindim为32时的分割图像');</a:t>
            </a:r>
          </a:p>
          <a:p>
            <a:r>
              <a:rPr lang="zh-CN" altLang="en-US" dirty="0">
                <a:solidFill>
                  <a:srgbClr val="C00000"/>
                </a:solidFill>
              </a:rPr>
              <a:t>g16=splitmerge(f,16,@predicate);%16代表分割中允许最小的块</a:t>
            </a:r>
          </a:p>
          <a:p>
            <a:r>
              <a:rPr lang="zh-CN" altLang="en-US" dirty="0"/>
              <a:t>subplot(2,3,4),imshow(g16);</a:t>
            </a:r>
          </a:p>
          <a:p>
            <a:r>
              <a:rPr lang="zh-CN" altLang="en-US" dirty="0"/>
              <a:t>title('(d)mindim为16时的分割图像');</a:t>
            </a:r>
          </a:p>
          <a:p>
            <a:r>
              <a:rPr lang="zh-CN" altLang="en-US" dirty="0">
                <a:solidFill>
                  <a:srgbClr val="C00000"/>
                </a:solidFill>
              </a:rPr>
              <a:t>g8=splitmerge(f,8,@predicate);%8代表分割中允许最小的块</a:t>
            </a:r>
          </a:p>
          <a:p>
            <a:r>
              <a:rPr lang="zh-CN" altLang="en-US" dirty="0"/>
              <a:t>subplot(2,3,5),imshow(g8);</a:t>
            </a:r>
          </a:p>
          <a:p>
            <a:r>
              <a:rPr lang="zh-CN" altLang="en-US" dirty="0"/>
              <a:t>title('(e)mindim为8时的分割图像'); </a:t>
            </a:r>
          </a:p>
          <a:p>
            <a:r>
              <a:rPr lang="zh-CN" altLang="en-US" dirty="0">
                <a:solidFill>
                  <a:srgbClr val="C00000"/>
                </a:solidFill>
              </a:rPr>
              <a:t>g4=splitmerge(f,4,@predicate);%4代表分割中允许最小的块</a:t>
            </a:r>
          </a:p>
          <a:p>
            <a:r>
              <a:rPr lang="zh-CN" altLang="en-US" dirty="0"/>
              <a:t>subplot(2,3,6),imshow(g4);</a:t>
            </a:r>
          </a:p>
          <a:p>
            <a:r>
              <a:rPr lang="zh-CN" altLang="en-US" dirty="0"/>
              <a:t>title('(f)mindim为4时的分割图像');</a:t>
            </a:r>
          </a:p>
        </p:txBody>
      </p:sp>
      <p:pic>
        <p:nvPicPr>
          <p:cNvPr id="20482"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721" y="2074863"/>
            <a:ext cx="5246850" cy="3843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4294967295"/>
          </p:nvPr>
        </p:nvSpPr>
        <p:spPr>
          <a:xfrm>
            <a:off x="827087" y="1455737"/>
            <a:ext cx="10059987" cy="3946525"/>
          </a:xfrm>
        </p:spPr>
        <p:txBody>
          <a:bodyPr>
            <a:normAutofit/>
          </a:bodyPr>
          <a:lstStyle/>
          <a:p>
            <a:r>
              <a:rPr lang="zh-CN" altLang="en-US" b="1" dirty="0"/>
              <a:t>图像分割的概念</a:t>
            </a:r>
            <a:endParaRPr lang="en-US" altLang="zh-CN" b="1" dirty="0"/>
          </a:p>
          <a:p>
            <a:r>
              <a:rPr lang="zh-CN" altLang="en-US" b="1" dirty="0"/>
              <a:t>点、线、边缘检测</a:t>
            </a:r>
            <a:endParaRPr lang="en-US" altLang="zh-CN" b="1" dirty="0"/>
          </a:p>
          <a:p>
            <a:r>
              <a:rPr lang="zh-CN" altLang="en-US" b="1" dirty="0"/>
              <a:t>霍夫变换</a:t>
            </a:r>
            <a:endParaRPr lang="en-US" altLang="zh-CN" b="1" dirty="0"/>
          </a:p>
          <a:p>
            <a:r>
              <a:rPr lang="zh-CN" altLang="en-US" b="1" dirty="0"/>
              <a:t>阈值处理</a:t>
            </a:r>
            <a:endParaRPr lang="en-US" altLang="zh-CN" b="1" dirty="0"/>
          </a:p>
          <a:p>
            <a:r>
              <a:rPr lang="zh-CN" altLang="en-US" b="1" dirty="0"/>
              <a:t>基于区域的分割</a:t>
            </a:r>
            <a:endParaRPr lang="en-US" altLang="zh-CN" b="1" dirty="0"/>
          </a:p>
          <a:p>
            <a:r>
              <a:rPr lang="zh-CN" altLang="en-US" b="1" dirty="0">
                <a:solidFill>
                  <a:srgbClr val="C00000"/>
                </a:solidFill>
              </a:rPr>
              <a:t>使用分水岭变换的分割</a:t>
            </a:r>
            <a:endParaRPr lang="en-US" altLang="zh-CN"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基于分水岭变换的分割</a:t>
            </a:r>
          </a:p>
        </p:txBody>
      </p:sp>
      <p:sp>
        <p:nvSpPr>
          <p:cNvPr id="3" name="内容占位符 2"/>
          <p:cNvSpPr>
            <a:spLocks noGrp="1"/>
          </p:cNvSpPr>
          <p:nvPr>
            <p:ph idx="4294967295"/>
          </p:nvPr>
        </p:nvSpPr>
        <p:spPr>
          <a:xfrm>
            <a:off x="692576" y="1053091"/>
            <a:ext cx="8037768" cy="5369480"/>
          </a:xfrm>
        </p:spPr>
        <p:txBody>
          <a:bodyPr>
            <a:normAutofit fontScale="77500" lnSpcReduction="20000"/>
          </a:bodyPr>
          <a:lstStyle/>
          <a:p>
            <a:pPr>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分水岭</a:t>
            </a:r>
            <a:r>
              <a:rPr lang="zh-CN" altLang="en-US" sz="2000" dirty="0">
                <a:latin typeface="微软雅黑" panose="020B0503020204020204" pitchFamily="34" charset="-122"/>
                <a:ea typeface="微软雅黑" panose="020B0503020204020204" pitchFamily="34" charset="-122"/>
              </a:rPr>
              <a:t>也称分水线</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水线，将图像看成三维地形表示。</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en-US" altLang="zh-CN" sz="20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基本思想：</a:t>
            </a:r>
            <a:endParaRPr lang="en-US" altLang="zh-CN" sz="2000" b="1" dirty="0">
              <a:latin typeface="微软雅黑" panose="020B0503020204020204" pitchFamily="34" charset="-122"/>
              <a:ea typeface="微软雅黑" panose="020B0503020204020204" pitchFamily="34" charset="-122"/>
            </a:endParaRPr>
          </a:p>
          <a:p>
            <a:pPr lvl="1">
              <a:lnSpc>
                <a:spcPct val="16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图像的灰度空间很像地球表面的整个地理结构，</a:t>
            </a:r>
            <a:r>
              <a:rPr lang="zh-CN" altLang="en-US" sz="2000" dirty="0">
                <a:solidFill>
                  <a:srgbClr val="C00000"/>
                </a:solidFill>
                <a:latin typeface="微软雅黑" panose="020B0503020204020204" pitchFamily="34" charset="-122"/>
                <a:ea typeface="微软雅黑" panose="020B0503020204020204" pitchFamily="34" charset="-122"/>
              </a:rPr>
              <a:t>每个像素的灰度值代表高度</a:t>
            </a:r>
            <a:r>
              <a:rPr lang="zh-CN" altLang="en-US" sz="2000" dirty="0">
                <a:latin typeface="微软雅黑" panose="020B0503020204020204" pitchFamily="34" charset="-122"/>
                <a:ea typeface="微软雅黑" panose="020B0503020204020204" pitchFamily="34" charset="-122"/>
              </a:rPr>
              <a:t>。其中的灰度值较大的像素连成的线可以看做</a:t>
            </a:r>
            <a:r>
              <a:rPr lang="zh-CN" altLang="en-US" sz="2000" dirty="0">
                <a:solidFill>
                  <a:srgbClr val="C00000"/>
                </a:solidFill>
                <a:latin typeface="微软雅黑" panose="020B0503020204020204" pitchFamily="34" charset="-122"/>
                <a:ea typeface="微软雅黑" panose="020B0503020204020204" pitchFamily="34" charset="-122"/>
              </a:rPr>
              <a:t>山脊</a:t>
            </a:r>
            <a:r>
              <a:rPr lang="zh-CN" altLang="en-US" sz="2000" dirty="0">
                <a:latin typeface="微软雅黑" panose="020B0503020204020204" pitchFamily="34" charset="-122"/>
                <a:ea typeface="微软雅黑" panose="020B0503020204020204" pitchFamily="34" charset="-122"/>
              </a:rPr>
              <a:t>，也就是</a:t>
            </a:r>
            <a:r>
              <a:rPr lang="zh-CN" altLang="en-US" sz="2000" dirty="0">
                <a:solidFill>
                  <a:srgbClr val="C00000"/>
                </a:solidFill>
                <a:latin typeface="微软雅黑" panose="020B0503020204020204" pitchFamily="34" charset="-122"/>
                <a:ea typeface="微软雅黑" panose="020B0503020204020204" pitchFamily="34" charset="-122"/>
              </a:rPr>
              <a:t>分水岭</a:t>
            </a:r>
            <a:r>
              <a:rPr lang="zh-CN" altLang="en-US" sz="2000" dirty="0">
                <a:latin typeface="微软雅黑" panose="020B0503020204020204" pitchFamily="34" charset="-122"/>
                <a:ea typeface="微软雅黑" panose="020B0503020204020204" pitchFamily="34" charset="-122"/>
              </a:rPr>
              <a:t>。二值化阈值可以理解为水平面，比水平面低的区域会被淹没，刚开始用水填充每个孤立的山谷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局部最小值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6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当水平面上升到一定高度时，水就会溢出当前山谷，可以通过在</a:t>
            </a:r>
            <a:r>
              <a:rPr lang="zh-CN" altLang="en-US" sz="2000" dirty="0">
                <a:solidFill>
                  <a:srgbClr val="C00000"/>
                </a:solidFill>
                <a:latin typeface="微软雅黑" panose="020B0503020204020204" pitchFamily="34" charset="-122"/>
                <a:ea typeface="微软雅黑" panose="020B0503020204020204" pitchFamily="34" charset="-122"/>
              </a:rPr>
              <a:t>分水岭上修大坝</a:t>
            </a:r>
            <a:r>
              <a:rPr lang="zh-CN" altLang="en-US" sz="2000" dirty="0">
                <a:latin typeface="微软雅黑" panose="020B0503020204020204" pitchFamily="34" charset="-122"/>
                <a:ea typeface="微软雅黑" panose="020B0503020204020204" pitchFamily="34" charset="-122"/>
              </a:rPr>
              <a:t>，从而避免两个山谷的水汇集，这样图像就被分成</a:t>
            </a:r>
            <a:r>
              <a:rPr lang="en-US" altLang="zh-CN" sz="2000" dirty="0">
                <a:solidFill>
                  <a:srgbClr val="C00000"/>
                </a:solidFill>
                <a:latin typeface="微软雅黑" panose="020B0503020204020204" pitchFamily="34" charset="-122"/>
                <a:ea typeface="微软雅黑" panose="020B0503020204020204" pitchFamily="34" charset="-122"/>
              </a:rPr>
              <a:t>2</a:t>
            </a:r>
            <a:r>
              <a:rPr lang="zh-CN" altLang="en-US" sz="2000" dirty="0">
                <a:solidFill>
                  <a:srgbClr val="C00000"/>
                </a:solidFill>
                <a:latin typeface="微软雅黑" panose="020B0503020204020204" pitchFamily="34" charset="-122"/>
                <a:ea typeface="微软雅黑" panose="020B0503020204020204" pitchFamily="34" charset="-122"/>
              </a:rPr>
              <a:t>个像素集</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一个是被水淹没的山谷像素集，一个是分水岭线像素集</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最终这些大坝形成的线就对整个图像进行了分区，实现对图像的分割。</a:t>
            </a:r>
          </a:p>
          <a:p>
            <a:pPr lvl="1">
              <a:lnSpc>
                <a:spcPct val="160000"/>
              </a:lnSpc>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a:p>
            <a:pPr lvl="1">
              <a:lnSpc>
                <a:spcPct val="160000"/>
              </a:lnSpc>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619447" y="1489629"/>
            <a:ext cx="6206241" cy="1881212"/>
          </a:xfrm>
          <a:prstGeom prst="rect">
            <a:avLst/>
          </a:prstGeom>
        </p:spPr>
      </p:pic>
      <p:pic>
        <p:nvPicPr>
          <p:cNvPr id="8" name="图片 7"/>
          <p:cNvPicPr>
            <a:picLocks noChangeAspect="1"/>
          </p:cNvPicPr>
          <p:nvPr/>
        </p:nvPicPr>
        <p:blipFill>
          <a:blip r:embed="rId4"/>
          <a:stretch>
            <a:fillRect/>
          </a:stretch>
        </p:blipFill>
        <p:spPr>
          <a:xfrm>
            <a:off x="9194633" y="2430235"/>
            <a:ext cx="2757903" cy="32648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基于分水岭变换的分割</a:t>
            </a:r>
          </a:p>
        </p:txBody>
      </p:sp>
      <p:sp>
        <p:nvSpPr>
          <p:cNvPr id="3" name="内容占位符 2"/>
          <p:cNvSpPr>
            <a:spLocks noGrp="1"/>
          </p:cNvSpPr>
          <p:nvPr>
            <p:ph idx="4294967295"/>
          </p:nvPr>
        </p:nvSpPr>
        <p:spPr>
          <a:xfrm>
            <a:off x="378691" y="688278"/>
            <a:ext cx="11223200" cy="5369480"/>
          </a:xfrm>
        </p:spPr>
        <p:txBody>
          <a:bodyPr>
            <a:normAutofit/>
          </a:bodyPr>
          <a:lstStyle/>
          <a:p>
            <a:pPr>
              <a:buFont typeface="Wingdings" panose="05000000000000000000" pitchFamily="2" charset="2"/>
              <a:buChar char="n"/>
            </a:pPr>
            <a:endParaRPr lang="en-US" altLang="zh-CN" sz="20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分水岭算法过程：</a:t>
            </a:r>
            <a:endParaRPr lang="zh-CN" altLang="en-US" sz="2000" dirty="0">
              <a:latin typeface="微软雅黑" panose="020B0503020204020204" pitchFamily="34" charset="-122"/>
              <a:ea typeface="微软雅黑" panose="020B0503020204020204" pitchFamily="34" charset="-122"/>
            </a:endParaRPr>
          </a:p>
          <a:p>
            <a:pPr marL="914400" lvl="1" indent="-457200">
              <a:lnSpc>
                <a:spcPct val="100000"/>
              </a:lnSpc>
              <a:buFont typeface="+mj-lt"/>
              <a:buAutoNum type="arabicPeriod"/>
            </a:pPr>
            <a:r>
              <a:rPr lang="zh-CN" altLang="en-US" sz="1800" dirty="0">
                <a:latin typeface="微软雅黑" panose="020B0503020204020204" pitchFamily="34" charset="-122"/>
                <a:ea typeface="微软雅黑" panose="020B0503020204020204" pitchFamily="34" charset="-122"/>
              </a:rPr>
              <a:t>把梯度图像中的所有像素按照灰度值进行分类，并设定一个</a:t>
            </a:r>
            <a:r>
              <a:rPr lang="zh-CN" altLang="en-US" sz="1800" dirty="0">
                <a:solidFill>
                  <a:srgbClr val="C00000"/>
                </a:solidFill>
                <a:latin typeface="微软雅黑" panose="020B0503020204020204" pitchFamily="34" charset="-122"/>
                <a:ea typeface="微软雅黑" panose="020B0503020204020204" pitchFamily="34" charset="-122"/>
              </a:rPr>
              <a:t>测地距离阈值</a:t>
            </a:r>
            <a:r>
              <a:rPr lang="zh-CN" altLang="en-US" sz="1800" dirty="0">
                <a:latin typeface="微软雅黑" panose="020B0503020204020204" pitchFamily="34" charset="-122"/>
                <a:ea typeface="微软雅黑" panose="020B0503020204020204" pitchFamily="34" charset="-122"/>
              </a:rPr>
              <a:t>。</a:t>
            </a:r>
          </a:p>
          <a:p>
            <a:pPr marL="914400" lvl="1" indent="-457200">
              <a:lnSpc>
                <a:spcPct val="100000"/>
              </a:lnSpc>
              <a:buFont typeface="+mj-lt"/>
              <a:buAutoNum type="arabicPeriod"/>
            </a:pPr>
            <a:r>
              <a:rPr lang="zh-CN" altLang="en-US" sz="1800" dirty="0">
                <a:latin typeface="微软雅黑" panose="020B0503020204020204" pitchFamily="34" charset="-122"/>
                <a:ea typeface="微软雅黑" panose="020B0503020204020204" pitchFamily="34" charset="-122"/>
              </a:rPr>
              <a:t>找到灰度值最小的像素点（默认标记为</a:t>
            </a:r>
            <a:r>
              <a:rPr lang="zh-CN" altLang="en-US" sz="1800" b="1" dirty="0">
                <a:solidFill>
                  <a:srgbClr val="C00000"/>
                </a:solidFill>
                <a:latin typeface="微软雅黑" panose="020B0503020204020204" pitchFamily="34" charset="-122"/>
                <a:ea typeface="微软雅黑" panose="020B0503020204020204" pitchFamily="34" charset="-122"/>
              </a:rPr>
              <a:t>灰度值最低点</a:t>
            </a:r>
            <a:r>
              <a:rPr lang="zh-CN" altLang="en-US" sz="1800" dirty="0">
                <a:latin typeface="微软雅黑" panose="020B0503020204020204" pitchFamily="34" charset="-122"/>
                <a:ea typeface="微软雅黑" panose="020B0503020204020204" pitchFamily="34" charset="-122"/>
              </a:rPr>
              <a:t>），让阈值从最小值开始增长。</a:t>
            </a:r>
          </a:p>
          <a:p>
            <a:pPr marL="914400" lvl="1" indent="-457200">
              <a:lnSpc>
                <a:spcPct val="100000"/>
              </a:lnSpc>
              <a:buFont typeface="+mj-lt"/>
              <a:buAutoNum type="arabicPeriod"/>
            </a:pPr>
            <a:r>
              <a:rPr lang="zh-CN" altLang="en-US" sz="1800" dirty="0">
                <a:latin typeface="微软雅黑" panose="020B0503020204020204" pitchFamily="34" charset="-122"/>
                <a:ea typeface="微软雅黑" panose="020B0503020204020204" pitchFamily="34" charset="-122"/>
              </a:rPr>
              <a:t>水平面在增长的过程中，会碰到周围的邻域像素，测量这些像素到起始点（灰度值最低点）的</a:t>
            </a:r>
            <a:r>
              <a:rPr lang="zh-CN" altLang="en-US" sz="1800" dirty="0">
                <a:solidFill>
                  <a:srgbClr val="C00000"/>
                </a:solidFill>
                <a:latin typeface="微软雅黑" panose="020B0503020204020204" pitchFamily="34" charset="-122"/>
                <a:ea typeface="微软雅黑" panose="020B0503020204020204" pitchFamily="34" charset="-122"/>
              </a:rPr>
              <a:t>测地距离</a:t>
            </a:r>
            <a:r>
              <a:rPr lang="zh-CN" altLang="en-US" sz="1800" dirty="0">
                <a:latin typeface="微软雅黑" panose="020B0503020204020204" pitchFamily="34" charset="-122"/>
                <a:ea typeface="微软雅黑" panose="020B0503020204020204" pitchFamily="34" charset="-122"/>
              </a:rPr>
              <a:t>，如果小于设定阈值，则将这些像素</a:t>
            </a:r>
            <a:r>
              <a:rPr lang="zh-CN" altLang="en-US" sz="1800" dirty="0">
                <a:solidFill>
                  <a:srgbClr val="C00000"/>
                </a:solidFill>
                <a:latin typeface="微软雅黑" panose="020B0503020204020204" pitchFamily="34" charset="-122"/>
                <a:ea typeface="微软雅黑" panose="020B0503020204020204" pitchFamily="34" charset="-122"/>
              </a:rPr>
              <a:t>淹没</a:t>
            </a:r>
            <a:r>
              <a:rPr lang="zh-CN" altLang="en-US" sz="1800" dirty="0">
                <a:latin typeface="微软雅黑" panose="020B0503020204020204" pitchFamily="34" charset="-122"/>
                <a:ea typeface="微软雅黑" panose="020B0503020204020204" pitchFamily="34" charset="-122"/>
              </a:rPr>
              <a:t>，否则在这些像素上</a:t>
            </a:r>
            <a:r>
              <a:rPr lang="zh-CN" altLang="en-US" sz="1800" dirty="0">
                <a:solidFill>
                  <a:srgbClr val="C00000"/>
                </a:solidFill>
                <a:latin typeface="微软雅黑" panose="020B0503020204020204" pitchFamily="34" charset="-122"/>
                <a:ea typeface="微软雅黑" panose="020B0503020204020204" pitchFamily="34" charset="-122"/>
              </a:rPr>
              <a:t>设置大坝</a:t>
            </a:r>
            <a:r>
              <a:rPr lang="zh-CN" altLang="en-US" sz="1800" dirty="0">
                <a:latin typeface="微软雅黑" panose="020B0503020204020204" pitchFamily="34" charset="-122"/>
                <a:ea typeface="微软雅黑" panose="020B0503020204020204" pitchFamily="34" charset="-122"/>
              </a:rPr>
              <a:t>，这样就对这些邻域像素进行了分类。</a:t>
            </a:r>
          </a:p>
          <a:p>
            <a:pPr marL="914400" lvl="1" indent="-457200">
              <a:lnSpc>
                <a:spcPct val="100000"/>
              </a:lnSpc>
              <a:buFont typeface="+mj-lt"/>
              <a:buAutoNum type="arabicPeriod"/>
            </a:pPr>
            <a:r>
              <a:rPr lang="zh-CN" altLang="en-US" sz="1800" dirty="0">
                <a:latin typeface="微软雅黑" panose="020B0503020204020204" pitchFamily="34" charset="-122"/>
                <a:ea typeface="微软雅黑" panose="020B0503020204020204" pitchFamily="34" charset="-122"/>
              </a:rPr>
              <a:t>随着水平面越来越高，会设置更多更高的大坝，直到灰度值的最大值，所有区域都在分水岭线上相遇，这些大坝就对整个图像像素的进行了分区。</a:t>
            </a:r>
          </a:p>
          <a:p>
            <a:pPr lvl="1">
              <a:lnSpc>
                <a:spcPct val="160000"/>
              </a:lnSpc>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a:p>
            <a:pPr lvl="1">
              <a:lnSpc>
                <a:spcPct val="160000"/>
              </a:lnSpc>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a:p>
            <a:pPr lvl="1">
              <a:lnSpc>
                <a:spcPct val="160000"/>
              </a:lnSpc>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14375" y="3910012"/>
            <a:ext cx="4838700" cy="2390775"/>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925" y="3862387"/>
            <a:ext cx="2438400" cy="243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间断检测</a:t>
            </a:r>
            <a:r>
              <a:rPr lang="en-US" altLang="zh-CN" dirty="0"/>
              <a:t>——</a:t>
            </a:r>
            <a:r>
              <a:rPr lang="zh-CN" altLang="en-US" dirty="0"/>
              <a:t>灰度局部剧烈变化的检测</a:t>
            </a:r>
          </a:p>
        </p:txBody>
      </p:sp>
      <p:sp>
        <p:nvSpPr>
          <p:cNvPr id="5" name="object 6"/>
          <p:cNvSpPr txBox="1"/>
          <p:nvPr/>
        </p:nvSpPr>
        <p:spPr>
          <a:xfrm>
            <a:off x="838201" y="1004534"/>
            <a:ext cx="8181974" cy="2846933"/>
          </a:xfrm>
          <a:prstGeom prst="rect">
            <a:avLst/>
          </a:prstGeom>
        </p:spPr>
        <p:txBody>
          <a:bodyPr vert="horz" wrap="square" lIns="0" tIns="0" rIns="0" bIns="0" rtlCol="0">
            <a:spAutoFit/>
          </a:bodyPr>
          <a:lstStyle/>
          <a:p>
            <a:pPr>
              <a:lnSpc>
                <a:spcPct val="100000"/>
              </a:lnSpc>
              <a:spcBef>
                <a:spcPts val="25"/>
              </a:spcBef>
            </a:pPr>
            <a:endParaRPr sz="2650" dirty="0">
              <a:latin typeface="Times New Roman" panose="02020603050405020304"/>
              <a:cs typeface="Times New Roman" panose="02020603050405020304"/>
            </a:endParaRPr>
          </a:p>
          <a:p>
            <a:pPr marL="355600" indent="-342900">
              <a:lnSpc>
                <a:spcPct val="100000"/>
              </a:lnSpc>
              <a:buFont typeface="Wingdings" panose="05000000000000000000" pitchFamily="2" charset="2"/>
              <a:buChar char="n"/>
              <a:tabLst>
                <a:tab pos="423545" algn="l"/>
              </a:tabLst>
            </a:pPr>
            <a:r>
              <a:rPr sz="3200" spc="-5" dirty="0" err="1">
                <a:latin typeface="微软雅黑" panose="020B0503020204020204" pitchFamily="34" charset="-122"/>
                <a:ea typeface="微软雅黑" panose="020B0503020204020204" pitchFamily="34" charset="-122"/>
                <a:cs typeface="新宋体" panose="02010609030101010101" charset="-122"/>
              </a:rPr>
              <a:t>间断检测</a:t>
            </a:r>
            <a:endParaRPr sz="3200" dirty="0">
              <a:latin typeface="微软雅黑" panose="020B0503020204020204" pitchFamily="34" charset="-122"/>
              <a:ea typeface="微软雅黑" panose="020B0503020204020204" pitchFamily="34" charset="-122"/>
              <a:cs typeface="新宋体" panose="02010609030101010101" charset="-122"/>
            </a:endParaRPr>
          </a:p>
          <a:p>
            <a:pPr marL="812800" indent="-342900">
              <a:lnSpc>
                <a:spcPct val="100000"/>
              </a:lnSpc>
              <a:spcBef>
                <a:spcPts val="1675"/>
              </a:spcBef>
              <a:buFont typeface="Wingdings" panose="05000000000000000000" pitchFamily="2" charset="2"/>
              <a:buChar char="n"/>
              <a:tabLst>
                <a:tab pos="847725" algn="l"/>
              </a:tabLst>
            </a:pPr>
            <a:r>
              <a:rPr sz="2800" b="1" dirty="0" err="1">
                <a:solidFill>
                  <a:srgbClr val="C00000"/>
                </a:solidFill>
                <a:latin typeface="微软雅黑" panose="020B0503020204020204" pitchFamily="34" charset="-122"/>
                <a:ea typeface="微软雅黑" panose="020B0503020204020204" pitchFamily="34" charset="-122"/>
                <a:cs typeface="新宋体" panose="02010609030101010101" charset="-122"/>
              </a:rPr>
              <a:t>点检测</a:t>
            </a:r>
            <a:endParaRPr sz="2800"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a:p>
            <a:pPr marL="812800" indent="-342900">
              <a:lnSpc>
                <a:spcPct val="100000"/>
              </a:lnSpc>
              <a:spcBef>
                <a:spcPts val="1685"/>
              </a:spcBef>
              <a:buFont typeface="Wingdings" panose="05000000000000000000" pitchFamily="2" charset="2"/>
              <a:buChar char="n"/>
              <a:tabLst>
                <a:tab pos="847725" algn="l"/>
              </a:tabLst>
            </a:pPr>
            <a:r>
              <a:rPr sz="2800" b="1" dirty="0" err="1">
                <a:solidFill>
                  <a:srgbClr val="C00000"/>
                </a:solidFill>
                <a:latin typeface="微软雅黑" panose="020B0503020204020204" pitchFamily="34" charset="-122"/>
                <a:ea typeface="微软雅黑" panose="020B0503020204020204" pitchFamily="34" charset="-122"/>
                <a:cs typeface="新宋体" panose="02010609030101010101" charset="-122"/>
              </a:rPr>
              <a:t>线检测</a:t>
            </a:r>
            <a:endParaRPr sz="2800"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a:p>
            <a:pPr marL="812800" indent="-342900">
              <a:lnSpc>
                <a:spcPct val="100000"/>
              </a:lnSpc>
              <a:spcBef>
                <a:spcPts val="1690"/>
              </a:spcBef>
              <a:buFont typeface="Wingdings" panose="05000000000000000000" pitchFamily="2" charset="2"/>
              <a:buChar char="n"/>
              <a:tabLst>
                <a:tab pos="847725" algn="l"/>
              </a:tabLst>
            </a:pPr>
            <a:r>
              <a:rPr sz="2800" b="1" spc="-5" dirty="0" err="1">
                <a:solidFill>
                  <a:srgbClr val="C00000"/>
                </a:solidFill>
                <a:latin typeface="微软雅黑" panose="020B0503020204020204" pitchFamily="34" charset="-122"/>
                <a:ea typeface="微软雅黑" panose="020B0503020204020204" pitchFamily="34" charset="-122"/>
                <a:cs typeface="新宋体" panose="02010609030101010101" charset="-122"/>
              </a:rPr>
              <a:t>边缘检测</a:t>
            </a:r>
            <a:endParaRPr sz="2800" b="1" dirty="0">
              <a:solidFill>
                <a:srgbClr val="C00000"/>
              </a:solidFill>
              <a:latin typeface="微软雅黑" panose="020B0503020204020204" pitchFamily="34" charset="-122"/>
              <a:ea typeface="微软雅黑" panose="020B0503020204020204" pitchFamily="34" charset="-122"/>
              <a:cs typeface="新宋体" panose="0201060903010101010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本章小结</a:t>
            </a:r>
          </a:p>
        </p:txBody>
      </p:sp>
      <p:sp>
        <p:nvSpPr>
          <p:cNvPr id="3" name="内容占位符 2"/>
          <p:cNvSpPr>
            <a:spLocks noGrp="1"/>
          </p:cNvSpPr>
          <p:nvPr>
            <p:ph idx="4294967295"/>
          </p:nvPr>
        </p:nvSpPr>
        <p:spPr>
          <a:xfrm>
            <a:off x="827087" y="1455737"/>
            <a:ext cx="10059987" cy="3946525"/>
          </a:xfrm>
        </p:spPr>
        <p:txBody>
          <a:bodyPr>
            <a:normAutofit/>
          </a:bodyPr>
          <a:lstStyle/>
          <a:p>
            <a:r>
              <a:rPr lang="zh-CN" altLang="en-US" b="1" dirty="0"/>
              <a:t>图像分割的概念</a:t>
            </a:r>
            <a:endParaRPr lang="en-US" altLang="zh-CN" b="1" dirty="0"/>
          </a:p>
          <a:p>
            <a:r>
              <a:rPr lang="zh-CN" altLang="en-US" b="1" dirty="0"/>
              <a:t>点、线、边缘检测</a:t>
            </a:r>
            <a:endParaRPr lang="en-US" altLang="zh-CN" b="1" dirty="0"/>
          </a:p>
          <a:p>
            <a:r>
              <a:rPr lang="zh-CN" altLang="en-US" b="1" dirty="0"/>
              <a:t>霍夫变换</a:t>
            </a:r>
            <a:endParaRPr lang="en-US" altLang="zh-CN" b="1" dirty="0"/>
          </a:p>
          <a:p>
            <a:r>
              <a:rPr lang="zh-CN" altLang="en-US" b="1" dirty="0"/>
              <a:t>阈值处理</a:t>
            </a:r>
            <a:endParaRPr lang="en-US" altLang="zh-CN" b="1" dirty="0"/>
          </a:p>
          <a:p>
            <a:r>
              <a:rPr lang="zh-CN" altLang="en-US" b="1" dirty="0"/>
              <a:t>基于区域的分割</a:t>
            </a:r>
            <a:endParaRPr lang="en-US" altLang="zh-CN" b="1" dirty="0"/>
          </a:p>
          <a:p>
            <a:r>
              <a:rPr lang="zh-CN" altLang="en-US" b="1" dirty="0"/>
              <a:t>使用分水岭变换的分割</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间断检测</a:t>
            </a:r>
            <a:r>
              <a:rPr lang="en-US" altLang="zh-CN" dirty="0"/>
              <a:t>——</a:t>
            </a:r>
            <a:r>
              <a:rPr lang="zh-CN" altLang="en-US" dirty="0"/>
              <a:t>灰度局部剧烈变化的检测</a:t>
            </a:r>
          </a:p>
        </p:txBody>
      </p:sp>
      <p:sp>
        <p:nvSpPr>
          <p:cNvPr id="4" name="object 5"/>
          <p:cNvSpPr/>
          <p:nvPr/>
        </p:nvSpPr>
        <p:spPr>
          <a:xfrm>
            <a:off x="9104335" y="4211682"/>
            <a:ext cx="2652175" cy="2205170"/>
          </a:xfrm>
          <a:prstGeom prst="rect">
            <a:avLst/>
          </a:prstGeom>
          <a:blipFill>
            <a:blip r:embed="rId3" cstate="print"/>
            <a:stretch>
              <a:fillRect/>
            </a:stretch>
          </a:blipFill>
        </p:spPr>
        <p:txBody>
          <a:bodyPr wrap="square" lIns="0" tIns="0" rIns="0" bIns="0" rtlCol="0"/>
          <a:lstStyle/>
          <a:p>
            <a:endParaRPr/>
          </a:p>
        </p:txBody>
      </p:sp>
      <p:sp>
        <p:nvSpPr>
          <p:cNvPr id="5" name="object 6"/>
          <p:cNvSpPr txBox="1"/>
          <p:nvPr/>
        </p:nvSpPr>
        <p:spPr>
          <a:xfrm>
            <a:off x="495301" y="928334"/>
            <a:ext cx="8181974" cy="5209118"/>
          </a:xfrm>
          <a:prstGeom prst="rect">
            <a:avLst/>
          </a:prstGeom>
        </p:spPr>
        <p:txBody>
          <a:bodyPr vert="horz" wrap="square" lIns="0" tIns="0" rIns="0" bIns="0" rtlCol="0">
            <a:spAutoFit/>
          </a:bodyPr>
          <a:lstStyle/>
          <a:p>
            <a:pPr marL="457200" indent="-457200">
              <a:lnSpc>
                <a:spcPct val="100000"/>
              </a:lnSpc>
              <a:spcBef>
                <a:spcPts val="25"/>
              </a:spcBef>
              <a:buFont typeface="Wingdings" panose="05000000000000000000" pitchFamily="2" charset="2"/>
              <a:buChar char="n"/>
            </a:pPr>
            <a:endParaRPr sz="2650" dirty="0">
              <a:latin typeface="微软雅黑" panose="020B0503020204020204" pitchFamily="34" charset="-122"/>
              <a:ea typeface="微软雅黑" panose="020B0503020204020204" pitchFamily="34" charset="-122"/>
              <a:cs typeface="Times New Roman" panose="02020603050405020304"/>
            </a:endParaRPr>
          </a:p>
          <a:p>
            <a:pPr marL="355600" indent="-342900">
              <a:lnSpc>
                <a:spcPct val="100000"/>
              </a:lnSpc>
              <a:buFont typeface="Wingdings" panose="05000000000000000000" pitchFamily="2" charset="2"/>
              <a:buChar char="n"/>
              <a:tabLst>
                <a:tab pos="423545" algn="l"/>
              </a:tabLst>
            </a:pPr>
            <a:r>
              <a:rPr lang="zh-CN" altLang="en-US" sz="2400" dirty="0">
                <a:latin typeface="微软雅黑" panose="020B0503020204020204" pitchFamily="34" charset="-122"/>
                <a:ea typeface="微软雅黑" panose="020B0503020204020204" pitchFamily="34" charset="-122"/>
              </a:rPr>
              <a:t>就像局部平均平滑一幅图像那样，假设</a:t>
            </a:r>
            <a:r>
              <a:rPr lang="zh-CN" altLang="en-US" sz="2400" b="1" dirty="0">
                <a:latin typeface="微软雅黑" panose="020B0503020204020204" pitchFamily="34" charset="-122"/>
                <a:ea typeface="微软雅黑" panose="020B0503020204020204" pitchFamily="34" charset="-122"/>
              </a:rPr>
              <a:t>平均处理</a:t>
            </a:r>
            <a:r>
              <a:rPr lang="zh-CN" altLang="en-US" sz="2400" dirty="0">
                <a:latin typeface="微软雅黑" panose="020B0503020204020204" pitchFamily="34" charset="-122"/>
                <a:ea typeface="微软雅黑" panose="020B0503020204020204" pitchFamily="34" charset="-122"/>
              </a:rPr>
              <a:t>类似于</a:t>
            </a:r>
            <a:r>
              <a:rPr lang="zh-CN" altLang="en-US" sz="2400" b="1" dirty="0">
                <a:solidFill>
                  <a:srgbClr val="C00000"/>
                </a:solidFill>
                <a:latin typeface="微软雅黑" panose="020B0503020204020204" pitchFamily="34" charset="-122"/>
                <a:ea typeface="微软雅黑" panose="020B0503020204020204" pitchFamily="34" charset="-122"/>
              </a:rPr>
              <a:t>积分</a:t>
            </a:r>
            <a:r>
              <a:rPr lang="zh-CN" altLang="en-US" sz="2400" dirty="0">
                <a:latin typeface="微软雅黑" panose="020B0503020204020204" pitchFamily="34" charset="-122"/>
                <a:ea typeface="微软雅黑" panose="020B0503020204020204" pitchFamily="34" charset="-122"/>
              </a:rPr>
              <a:t>，对于</a:t>
            </a:r>
            <a:r>
              <a:rPr lang="zh-CN" altLang="en-US" sz="2400" b="1" dirty="0">
                <a:solidFill>
                  <a:srgbClr val="C00000"/>
                </a:solidFill>
                <a:latin typeface="微软雅黑" panose="020B0503020204020204" pitchFamily="34" charset="-122"/>
                <a:ea typeface="微软雅黑" panose="020B0503020204020204" pitchFamily="34" charset="-122"/>
              </a:rPr>
              <a:t>灰度的突变</a:t>
            </a:r>
            <a:r>
              <a:rPr lang="zh-CN" altLang="en-US" sz="2400" dirty="0">
                <a:latin typeface="微软雅黑" panose="020B0503020204020204" pitchFamily="34" charset="-122"/>
                <a:ea typeface="微软雅黑" panose="020B0503020204020204" pitchFamily="34" charset="-122"/>
              </a:rPr>
              <a:t>，局部变化可以用</a:t>
            </a:r>
            <a:r>
              <a:rPr lang="zh-CN" altLang="en-US" sz="2400" b="1" dirty="0">
                <a:solidFill>
                  <a:srgbClr val="C00000"/>
                </a:solidFill>
                <a:latin typeface="微软雅黑" panose="020B0503020204020204" pitchFamily="34" charset="-122"/>
                <a:ea typeface="微软雅黑" panose="020B0503020204020204" pitchFamily="34" charset="-122"/>
              </a:rPr>
              <a:t>微分</a:t>
            </a:r>
            <a:r>
              <a:rPr lang="zh-CN" altLang="en-US" sz="2400" dirty="0">
                <a:latin typeface="微软雅黑" panose="020B0503020204020204" pitchFamily="34" charset="-122"/>
                <a:ea typeface="微软雅黑" panose="020B0503020204020204" pitchFamily="34" charset="-122"/>
              </a:rPr>
              <a:t>来检测。 </a:t>
            </a:r>
            <a:endParaRPr lang="en-US" altLang="zh-CN" sz="2400" dirty="0">
              <a:latin typeface="微软雅黑" panose="020B0503020204020204" pitchFamily="34" charset="-122"/>
              <a:ea typeface="微软雅黑" panose="020B0503020204020204" pitchFamily="34" charset="-122"/>
            </a:endParaRPr>
          </a:p>
          <a:p>
            <a:pPr marL="355600" indent="-342900">
              <a:lnSpc>
                <a:spcPct val="100000"/>
              </a:lnSpc>
              <a:buFont typeface="Wingdings" panose="05000000000000000000" pitchFamily="2" charset="2"/>
              <a:buChar char="n"/>
              <a:tabLst>
                <a:tab pos="423545" algn="l"/>
              </a:tabLst>
            </a:pPr>
            <a:r>
              <a:rPr lang="zh-CN" altLang="en-US" sz="2400" dirty="0">
                <a:latin typeface="微软雅黑" panose="020B0503020204020204" pitchFamily="34" charset="-122"/>
                <a:ea typeface="微软雅黑" panose="020B0503020204020204" pitchFamily="34" charset="-122"/>
              </a:rPr>
              <a:t>由于变化非常短促，因此一阶微分和二阶微分特别适合。 </a:t>
            </a:r>
            <a:endParaRPr lang="en-US" altLang="zh-CN" sz="2400" dirty="0">
              <a:latin typeface="微软雅黑" panose="020B0503020204020204" pitchFamily="34" charset="-122"/>
              <a:ea typeface="微软雅黑" panose="020B0503020204020204" pitchFamily="34" charset="-122"/>
            </a:endParaRPr>
          </a:p>
          <a:p>
            <a:pPr marL="355600" indent="-342900">
              <a:lnSpc>
                <a:spcPct val="100000"/>
              </a:lnSpc>
              <a:buFont typeface="Wingdings" panose="05000000000000000000" pitchFamily="2" charset="2"/>
              <a:buChar char="n"/>
              <a:tabLst>
                <a:tab pos="423545" algn="l"/>
              </a:tabLst>
            </a:pPr>
            <a:r>
              <a:rPr lang="zh-CN" altLang="en-US" sz="2400" dirty="0">
                <a:latin typeface="微软雅黑" panose="020B0503020204020204" pitchFamily="34" charset="-122"/>
                <a:ea typeface="微软雅黑" panose="020B0503020204020204" pitchFamily="34" charset="-122"/>
              </a:rPr>
              <a:t>数字函数的导数可用差分定义</a:t>
            </a:r>
            <a:endParaRPr lang="en-US" altLang="zh-CN" sz="2400" dirty="0">
              <a:latin typeface="微软雅黑" panose="020B0503020204020204" pitchFamily="34" charset="-122"/>
              <a:ea typeface="微软雅黑" panose="020B0503020204020204" pitchFamily="34" charset="-122"/>
            </a:endParaRPr>
          </a:p>
          <a:p>
            <a:pPr marL="812800" lvl="1" indent="-342900">
              <a:buFont typeface="Wingdings" panose="05000000000000000000" pitchFamily="2" charset="2"/>
              <a:buChar char="n"/>
              <a:tabLst>
                <a:tab pos="423545" algn="l"/>
              </a:tabLst>
            </a:pPr>
            <a:r>
              <a:rPr lang="zh-CN" altLang="en-US" sz="2400" dirty="0">
                <a:latin typeface="微软雅黑" panose="020B0503020204020204" pitchFamily="34" charset="-122"/>
                <a:ea typeface="微软雅黑" panose="020B0503020204020204" pitchFamily="34" charset="-122"/>
              </a:rPr>
              <a:t>一维函数𝑓</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在点𝑥处的导数的近似：数字差分</a:t>
            </a:r>
            <a:endParaRPr lang="en-US" altLang="zh-CN" sz="2400" dirty="0">
              <a:latin typeface="微软雅黑" panose="020B0503020204020204" pitchFamily="34" charset="-122"/>
              <a:ea typeface="微软雅黑" panose="020B0503020204020204" pitchFamily="34" charset="-122"/>
            </a:endParaRPr>
          </a:p>
          <a:p>
            <a:pPr marL="812800" lvl="1" indent="-342900">
              <a:buFont typeface="Wingdings" panose="05000000000000000000" pitchFamily="2" charset="2"/>
              <a:buChar char="n"/>
              <a:tabLst>
                <a:tab pos="423545" algn="l"/>
              </a:tabLst>
            </a:pPr>
            <a:endParaRPr lang="en-US" altLang="zh-CN" sz="2400" dirty="0">
              <a:latin typeface="微软雅黑" panose="020B0503020204020204" pitchFamily="34" charset="-122"/>
              <a:ea typeface="微软雅黑" panose="020B0503020204020204" pitchFamily="34" charset="-122"/>
            </a:endParaRPr>
          </a:p>
          <a:p>
            <a:pPr marL="812800" lvl="1" indent="-342900">
              <a:buFont typeface="Wingdings" panose="05000000000000000000" pitchFamily="2" charset="2"/>
              <a:buChar char="n"/>
              <a:tabLst>
                <a:tab pos="423545" algn="l"/>
              </a:tabLst>
            </a:pPr>
            <a:endParaRPr lang="en-US" altLang="zh-CN" sz="2400" dirty="0">
              <a:latin typeface="微软雅黑" panose="020B0503020204020204" pitchFamily="34" charset="-122"/>
              <a:ea typeface="微软雅黑" panose="020B0503020204020204" pitchFamily="34" charset="-122"/>
            </a:endParaRPr>
          </a:p>
          <a:p>
            <a:pPr marL="812800" lvl="1" indent="-342900">
              <a:buFont typeface="Wingdings" panose="05000000000000000000" pitchFamily="2" charset="2"/>
              <a:buChar char="n"/>
              <a:tabLst>
                <a:tab pos="423545" algn="l"/>
              </a:tabLst>
            </a:pPr>
            <a:r>
              <a:rPr lang="zh-CN" altLang="en-US" sz="2400" dirty="0">
                <a:latin typeface="微软雅黑" panose="020B0503020204020204" pitchFamily="34" charset="-122"/>
                <a:ea typeface="微软雅黑" panose="020B0503020204020204" pitchFamily="34" charset="-122"/>
              </a:rPr>
              <a:t>关于点𝑥处的二阶导数的近似： </a:t>
            </a:r>
            <a:endParaRPr lang="en-US" altLang="zh-CN" sz="2400" dirty="0">
              <a:latin typeface="微软雅黑" panose="020B0503020204020204" pitchFamily="34" charset="-122"/>
              <a:ea typeface="微软雅黑" panose="020B0503020204020204" pitchFamily="34" charset="-122"/>
            </a:endParaRPr>
          </a:p>
          <a:p>
            <a:pPr marL="355600" indent="-342900">
              <a:lnSpc>
                <a:spcPct val="100000"/>
              </a:lnSpc>
              <a:buFont typeface="Wingdings" panose="05000000000000000000" pitchFamily="2" charset="2"/>
              <a:buChar char="n"/>
              <a:tabLst>
                <a:tab pos="423545" algn="l"/>
              </a:tabLst>
            </a:pPr>
            <a:endParaRPr lang="en-US" altLang="zh-CN" sz="2400" dirty="0">
              <a:latin typeface="微软雅黑" panose="020B0503020204020204" pitchFamily="34" charset="-122"/>
              <a:ea typeface="微软雅黑" panose="020B0503020204020204" pitchFamily="34" charset="-122"/>
            </a:endParaRPr>
          </a:p>
          <a:p>
            <a:pPr marL="355600" indent="-342900">
              <a:lnSpc>
                <a:spcPct val="100000"/>
              </a:lnSpc>
              <a:buFont typeface="Wingdings" panose="05000000000000000000" pitchFamily="2" charset="2"/>
              <a:buChar char="n"/>
              <a:tabLst>
                <a:tab pos="423545" algn="l"/>
              </a:tabLst>
            </a:pPr>
            <a:endParaRPr lang="en-US" altLang="zh-CN" sz="2400" dirty="0">
              <a:latin typeface="微软雅黑" panose="020B0503020204020204" pitchFamily="34" charset="-122"/>
              <a:ea typeface="微软雅黑" panose="020B0503020204020204" pitchFamily="34" charset="-122"/>
            </a:endParaRPr>
          </a:p>
          <a:p>
            <a:pPr marL="355600" indent="-342900">
              <a:lnSpc>
                <a:spcPct val="100000"/>
              </a:lnSpc>
              <a:buFont typeface="Wingdings" panose="05000000000000000000" pitchFamily="2" charset="2"/>
              <a:buChar char="n"/>
              <a:tabLst>
                <a:tab pos="423545" algn="l"/>
              </a:tabLst>
            </a:pPr>
            <a:r>
              <a:rPr lang="zh-CN" altLang="en-US" sz="2400" dirty="0">
                <a:latin typeface="微软雅黑" panose="020B0503020204020204" pitchFamily="34" charset="-122"/>
                <a:ea typeface="微软雅黑" panose="020B0503020204020204" pitchFamily="34" charset="-122"/>
              </a:rPr>
              <a:t>计算图像中每个像素位置处的一阶导数和二阶导数的另一种方法是</a:t>
            </a:r>
            <a:r>
              <a:rPr lang="zh-CN" altLang="en-US" sz="2400" b="1" dirty="0">
                <a:solidFill>
                  <a:srgbClr val="C00000"/>
                </a:solidFill>
                <a:latin typeface="微软雅黑" panose="020B0503020204020204" pitchFamily="34" charset="-122"/>
                <a:ea typeface="微软雅黑" panose="020B0503020204020204" pitchFamily="34" charset="-122"/>
              </a:rPr>
              <a:t>使用空间模板滤波器</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355600" indent="-342900">
              <a:lnSpc>
                <a:spcPct val="100000"/>
              </a:lnSpc>
              <a:buFont typeface="Wingdings" panose="05000000000000000000" pitchFamily="2" charset="2"/>
              <a:buChar char="n"/>
              <a:tabLst>
                <a:tab pos="423545" algn="l"/>
              </a:tabLst>
            </a:pPr>
            <a:endParaRPr lang="en-US" altLang="zh-CN"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3490681" y="3294735"/>
            <a:ext cx="3305636" cy="476316"/>
          </a:xfrm>
          <a:prstGeom prst="rect">
            <a:avLst/>
          </a:prstGeom>
        </p:spPr>
      </p:pic>
      <p:pic>
        <p:nvPicPr>
          <p:cNvPr id="9" name="图片 8"/>
          <p:cNvPicPr>
            <a:picLocks noChangeAspect="1"/>
          </p:cNvPicPr>
          <p:nvPr/>
        </p:nvPicPr>
        <p:blipFill>
          <a:blip r:embed="rId5"/>
          <a:stretch>
            <a:fillRect/>
          </a:stretch>
        </p:blipFill>
        <p:spPr>
          <a:xfrm>
            <a:off x="2892866" y="4314773"/>
            <a:ext cx="4296375" cy="562053"/>
          </a:xfrm>
          <a:prstGeom prst="rect">
            <a:avLst/>
          </a:prstGeom>
        </p:spPr>
      </p:pic>
      <p:pic>
        <p:nvPicPr>
          <p:cNvPr id="11" name="图片 10"/>
          <p:cNvPicPr>
            <a:picLocks noChangeAspect="1"/>
          </p:cNvPicPr>
          <p:nvPr/>
        </p:nvPicPr>
        <p:blipFill>
          <a:blip r:embed="rId6"/>
          <a:stretch>
            <a:fillRect/>
          </a:stretch>
        </p:blipFill>
        <p:spPr>
          <a:xfrm>
            <a:off x="2459435" y="5728039"/>
            <a:ext cx="4934639" cy="9621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点检测</a:t>
            </a:r>
          </a:p>
        </p:txBody>
      </p:sp>
      <p:sp>
        <p:nvSpPr>
          <p:cNvPr id="9" name="object 10"/>
          <p:cNvSpPr txBox="1"/>
          <p:nvPr/>
        </p:nvSpPr>
        <p:spPr>
          <a:xfrm>
            <a:off x="726995" y="1427561"/>
            <a:ext cx="8159079" cy="4331955"/>
          </a:xfrm>
          <a:prstGeom prst="rect">
            <a:avLst/>
          </a:prstGeom>
        </p:spPr>
        <p:txBody>
          <a:bodyPr vert="horz" wrap="square" lIns="0" tIns="0" rIns="0" bIns="0" rtlCol="0">
            <a:spAutoFit/>
          </a:bodyPr>
          <a:lstStyle/>
          <a:p>
            <a:pPr marL="469900" indent="-457200">
              <a:lnSpc>
                <a:spcPct val="100000"/>
              </a:lnSpc>
              <a:buFont typeface="Wingdings" panose="05000000000000000000" pitchFamily="2" charset="2"/>
              <a:buChar char="n"/>
              <a:tabLst>
                <a:tab pos="423545" algn="l"/>
              </a:tabLst>
            </a:pPr>
            <a:r>
              <a:rPr lang="zh-CN" altLang="en-US" sz="2800" spc="-5" dirty="0">
                <a:latin typeface="微软雅黑" panose="020B0503020204020204" pitchFamily="34" charset="-122"/>
                <a:ea typeface="微软雅黑" panose="020B0503020204020204" pitchFamily="34" charset="-122"/>
                <a:cs typeface="新宋体" panose="02010609030101010101" charset="-122"/>
              </a:rPr>
              <a:t>使用如图所示的模板，如</a:t>
            </a:r>
            <a:r>
              <a:rPr lang="zh-CN" altLang="en-US" sz="2800" dirty="0">
                <a:latin typeface="微软雅黑" panose="020B0503020204020204" pitchFamily="34" charset="-122"/>
                <a:ea typeface="微软雅黑" panose="020B0503020204020204" pitchFamily="34" charset="-122"/>
                <a:cs typeface="新宋体" panose="02010609030101010101" charset="-122"/>
              </a:rPr>
              <a:t>果</a:t>
            </a:r>
            <a:r>
              <a:rPr lang="zh-CN" altLang="en-US" sz="2800" spc="-204" dirty="0">
                <a:latin typeface="微软雅黑" panose="020B0503020204020204" pitchFamily="34" charset="-122"/>
                <a:ea typeface="微软雅黑" panose="020B0503020204020204" pitchFamily="34" charset="-122"/>
                <a:cs typeface="新宋体" panose="02010609030101010101" charset="-122"/>
              </a:rPr>
              <a:t> </a:t>
            </a:r>
            <a:r>
              <a:rPr lang="en-US" altLang="zh-CN" sz="4000" i="1" spc="7" baseline="2000" dirty="0">
                <a:solidFill>
                  <a:srgbClr val="C00000"/>
                </a:solidFill>
                <a:latin typeface="Times New Roman" panose="02020603050405020304"/>
                <a:cs typeface="Times New Roman" panose="02020603050405020304"/>
              </a:rPr>
              <a:t>R</a:t>
            </a:r>
            <a:r>
              <a:rPr lang="zh-CN" altLang="en-US" sz="4000" i="1" baseline="2000" dirty="0">
                <a:solidFill>
                  <a:srgbClr val="C00000"/>
                </a:solidFill>
                <a:latin typeface="Times New Roman" panose="02020603050405020304"/>
                <a:cs typeface="Times New Roman" panose="02020603050405020304"/>
              </a:rPr>
              <a:t> </a:t>
            </a:r>
            <a:r>
              <a:rPr lang="zh-CN" altLang="en-US" sz="4000" i="1" spc="-337" baseline="2000" dirty="0">
                <a:solidFill>
                  <a:srgbClr val="C00000"/>
                </a:solidFill>
                <a:latin typeface="Times New Roman" panose="02020603050405020304"/>
                <a:cs typeface="Times New Roman" panose="02020603050405020304"/>
              </a:rPr>
              <a:t> </a:t>
            </a:r>
            <a:r>
              <a:rPr lang="zh-CN" altLang="en-US" sz="4000" baseline="2000" dirty="0">
                <a:solidFill>
                  <a:srgbClr val="C00000"/>
                </a:solidFill>
                <a:latin typeface="Symbol" panose="05050102010706020507"/>
                <a:cs typeface="Symbol" panose="05050102010706020507"/>
              </a:rPr>
              <a:t></a:t>
            </a:r>
            <a:r>
              <a:rPr lang="zh-CN" altLang="en-US" sz="4000" spc="-232" baseline="2000" dirty="0">
                <a:solidFill>
                  <a:srgbClr val="C00000"/>
                </a:solidFill>
                <a:latin typeface="Times New Roman" panose="02020603050405020304"/>
                <a:cs typeface="Times New Roman" panose="02020603050405020304"/>
              </a:rPr>
              <a:t> </a:t>
            </a:r>
            <a:r>
              <a:rPr lang="en-US" altLang="zh-CN" sz="4000" i="1" baseline="2000" dirty="0">
                <a:solidFill>
                  <a:srgbClr val="C00000"/>
                </a:solidFill>
                <a:latin typeface="Times New Roman" panose="02020603050405020304"/>
                <a:cs typeface="Times New Roman" panose="02020603050405020304"/>
              </a:rPr>
              <a:t>T</a:t>
            </a:r>
            <a:r>
              <a:rPr lang="zh-CN" altLang="en-US" sz="2800" spc="-5" dirty="0">
                <a:latin typeface="微软雅黑" panose="020B0503020204020204" pitchFamily="34" charset="-122"/>
                <a:ea typeface="微软雅黑" panose="020B0503020204020204" pitchFamily="34" charset="-122"/>
                <a:cs typeface="新宋体" panose="02010609030101010101" charset="-122"/>
              </a:rPr>
              <a:t>，则在模板中心位置检测到一个点</a:t>
            </a:r>
            <a:endParaRPr lang="en-US" altLang="zh-CN" sz="2800" spc="-5" dirty="0">
              <a:latin typeface="微软雅黑" panose="020B0503020204020204" pitchFamily="34" charset="-122"/>
              <a:ea typeface="微软雅黑" panose="020B0503020204020204" pitchFamily="34" charset="-122"/>
              <a:cs typeface="新宋体" panose="02010609030101010101" charset="-122"/>
            </a:endParaRPr>
          </a:p>
          <a:p>
            <a:pPr marL="469900" indent="-457200">
              <a:lnSpc>
                <a:spcPct val="100000"/>
              </a:lnSpc>
              <a:buFont typeface="Wingdings" panose="05000000000000000000" pitchFamily="2" charset="2"/>
              <a:buChar char="n"/>
            </a:pPr>
            <a:endParaRPr lang="en-US" altLang="zh-CN" sz="2800" spc="-5" dirty="0">
              <a:latin typeface="新宋体" panose="02010609030101010101" charset="-122"/>
              <a:cs typeface="新宋体" panose="02010609030101010101" charset="-122"/>
            </a:endParaRPr>
          </a:p>
          <a:p>
            <a:pPr marL="12700">
              <a:lnSpc>
                <a:spcPct val="100000"/>
              </a:lnSpc>
            </a:pPr>
            <a:r>
              <a:rPr lang="zh-CN" altLang="en-US" sz="2800" spc="-5" dirty="0">
                <a:latin typeface="微软雅黑" panose="020B0503020204020204" pitchFamily="34" charset="-122"/>
                <a:ea typeface="微软雅黑" panose="020B0503020204020204" pitchFamily="34" charset="-122"/>
                <a:cs typeface="新宋体" panose="02010609030101010101" charset="-122"/>
              </a:rPr>
              <a:t>    其中，</a:t>
            </a:r>
            <a:r>
              <a:rPr lang="en-US" altLang="zh-CN" sz="2800" i="1" baseline="2000" dirty="0">
                <a:latin typeface="Times New Roman" panose="02020603050405020304"/>
                <a:cs typeface="Times New Roman" panose="02020603050405020304"/>
              </a:rPr>
              <a:t> </a:t>
            </a:r>
            <a:r>
              <a:rPr lang="en-US" altLang="zh-CN" sz="4000" i="1" baseline="2000" dirty="0">
                <a:latin typeface="Times New Roman" panose="02020603050405020304"/>
                <a:cs typeface="Times New Roman" panose="02020603050405020304"/>
              </a:rPr>
              <a:t>T</a:t>
            </a:r>
            <a:r>
              <a:rPr lang="zh-CN" altLang="en-US" sz="2800" spc="-5" dirty="0">
                <a:latin typeface="微软雅黑" panose="020B0503020204020204" pitchFamily="34" charset="-122"/>
                <a:ea typeface="微软雅黑" panose="020B0503020204020204" pitchFamily="34" charset="-122"/>
                <a:cs typeface="新宋体" panose="02010609030101010101" charset="-122"/>
              </a:rPr>
              <a:t>是阈值，</a:t>
            </a:r>
            <a:r>
              <a:rPr lang="en-US" altLang="zh-CN" sz="2800" i="1" spc="7" baseline="2000" dirty="0">
                <a:latin typeface="Times New Roman" panose="02020603050405020304"/>
                <a:cs typeface="Times New Roman" panose="02020603050405020304"/>
              </a:rPr>
              <a:t> </a:t>
            </a:r>
            <a:r>
              <a:rPr lang="en-US" altLang="zh-CN" sz="4000" i="1" spc="7" baseline="2000" dirty="0">
                <a:latin typeface="Times New Roman" panose="02020603050405020304"/>
                <a:cs typeface="Times New Roman" panose="02020603050405020304"/>
              </a:rPr>
              <a:t>R</a:t>
            </a:r>
            <a:r>
              <a:rPr lang="zh-CN" altLang="en-US" sz="2800" spc="-5" dirty="0">
                <a:latin typeface="微软雅黑" panose="020B0503020204020204" pitchFamily="34" charset="-122"/>
                <a:ea typeface="微软雅黑" panose="020B0503020204020204" pitchFamily="34" charset="-122"/>
                <a:cs typeface="新宋体" panose="02010609030101010101" charset="-122"/>
              </a:rPr>
              <a:t>是模板计算值。</a:t>
            </a:r>
            <a:endParaRPr lang="zh-CN" altLang="en-US" sz="2800" dirty="0">
              <a:latin typeface="微软雅黑" panose="020B0503020204020204" pitchFamily="34" charset="-122"/>
              <a:ea typeface="微软雅黑" panose="020B0503020204020204" pitchFamily="34" charset="-122"/>
              <a:cs typeface="新宋体" panose="02010609030101010101" charset="-122"/>
            </a:endParaRPr>
          </a:p>
          <a:p>
            <a:pPr marL="457200" indent="-457200">
              <a:lnSpc>
                <a:spcPct val="100000"/>
              </a:lnSpc>
              <a:spcBef>
                <a:spcPts val="10"/>
              </a:spcBef>
              <a:buFont typeface="Wingdings" panose="05000000000000000000" pitchFamily="2" charset="2"/>
              <a:buChar char="n"/>
            </a:pPr>
            <a:endParaRPr lang="zh-CN" altLang="en-US" sz="2800" dirty="0">
              <a:latin typeface="Times New Roman" panose="02020603050405020304"/>
              <a:cs typeface="Times New Roman" panose="02020603050405020304"/>
            </a:endParaRPr>
          </a:p>
          <a:p>
            <a:pPr marL="570865" marR="5080" indent="-457200">
              <a:lnSpc>
                <a:spcPct val="100000"/>
              </a:lnSpc>
              <a:buFont typeface="Wingdings" panose="05000000000000000000" pitchFamily="2" charset="2"/>
              <a:buChar char="n"/>
              <a:tabLst>
                <a:tab pos="491490" algn="l"/>
              </a:tabLst>
            </a:pPr>
            <a:r>
              <a:rPr lang="zh-CN" altLang="en-US" sz="2800" b="1" spc="-5" dirty="0">
                <a:solidFill>
                  <a:srgbClr val="C00000"/>
                </a:solidFill>
                <a:latin typeface="微软雅黑" panose="020B0503020204020204" pitchFamily="34" charset="-122"/>
                <a:ea typeface="微软雅黑" panose="020B0503020204020204" pitchFamily="34" charset="-122"/>
                <a:cs typeface="新宋体" panose="02010609030101010101" charset="-122"/>
              </a:rPr>
              <a:t>基本思想：</a:t>
            </a:r>
            <a:r>
              <a:rPr lang="zh-CN" altLang="en-US" sz="2800" spc="-5" dirty="0">
                <a:latin typeface="微软雅黑" panose="020B0503020204020204" pitchFamily="34" charset="-122"/>
                <a:ea typeface="微软雅黑" panose="020B0503020204020204" pitchFamily="34" charset="-122"/>
                <a:cs typeface="新宋体" panose="02010609030101010101" charset="-122"/>
              </a:rPr>
              <a:t>如果一个孤立点与它周围的点不同，则可以使用模板进行检测。模板</a:t>
            </a:r>
            <a:r>
              <a:rPr lang="zh-CN" altLang="en-US" sz="2800" dirty="0">
                <a:latin typeface="微软雅黑" panose="020B0503020204020204" pitchFamily="34" charset="-122"/>
                <a:ea typeface="微软雅黑" panose="020B0503020204020204" pitchFamily="34" charset="-122"/>
              </a:rPr>
              <a:t>响应的绝对值超过了指定的阈值</a:t>
            </a:r>
            <a:r>
              <a:rPr lang="zh-CN" altLang="en-US" sz="2800" spc="-5" dirty="0">
                <a:latin typeface="微软雅黑" panose="020B0503020204020204" pitchFamily="34" charset="-122"/>
                <a:ea typeface="微软雅黑" panose="020B0503020204020204" pitchFamily="34" charset="-122"/>
                <a:cs typeface="新宋体" panose="02010609030101010101" charset="-122"/>
              </a:rPr>
              <a:t>，</a:t>
            </a:r>
            <a:r>
              <a:rPr lang="zh-CN" altLang="en-US" sz="2800" dirty="0">
                <a:latin typeface="微软雅黑" panose="020B0503020204020204" pitchFamily="34" charset="-122"/>
                <a:ea typeface="微软雅黑" panose="020B0503020204020204" pitchFamily="34" charset="-122"/>
              </a:rPr>
              <a:t>则在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处的点已被检测到。在输出图像中，该点标为</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，否则为</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cs typeface="新宋体" panose="02010609030101010101" charset="-122"/>
            </a:endParaRPr>
          </a:p>
          <a:p>
            <a:pPr marL="469900" indent="-457200">
              <a:lnSpc>
                <a:spcPts val="3295"/>
              </a:lnSpc>
              <a:buFont typeface="Wingdings" panose="05000000000000000000" pitchFamily="2" charset="2"/>
              <a:buChar char="n"/>
            </a:pPr>
            <a:endParaRPr lang="zh-CN" altLang="en-US" sz="2800" dirty="0">
              <a:latin typeface="新宋体" panose="02010609030101010101" charset="-122"/>
              <a:cs typeface="新宋体" panose="02010609030101010101" charset="-122"/>
            </a:endParaRPr>
          </a:p>
        </p:txBody>
      </p:sp>
      <p:sp>
        <p:nvSpPr>
          <p:cNvPr id="10" name="object 11"/>
          <p:cNvSpPr/>
          <p:nvPr/>
        </p:nvSpPr>
        <p:spPr>
          <a:xfrm>
            <a:off x="9059026" y="3124200"/>
            <a:ext cx="2697545" cy="242053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RkNjhmNmRkMGM4MDU1OWJlNzIzNzM1MjcxMzcyZ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7917</Words>
  <Application>Microsoft Office PowerPoint</Application>
  <PresentationFormat>宽屏</PresentationFormat>
  <Paragraphs>941</Paragraphs>
  <Slides>70</Slides>
  <Notes>65</Notes>
  <HiddenSlides>3</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5" baseType="lpstr">
      <vt:lpstr>-apple-system</vt:lpstr>
      <vt:lpstr>等线</vt:lpstr>
      <vt:lpstr>等线 Light</vt:lpstr>
      <vt:lpstr>方正大黑简体</vt:lpstr>
      <vt:lpstr>楷体_GB2312</vt:lpstr>
      <vt:lpstr>宋体</vt:lpstr>
      <vt:lpstr>微软雅黑</vt:lpstr>
      <vt:lpstr>新宋体</vt:lpstr>
      <vt:lpstr>Arial</vt:lpstr>
      <vt:lpstr>Calibri</vt:lpstr>
      <vt:lpstr>Symbol</vt:lpstr>
      <vt:lpstr>Times New Roman</vt:lpstr>
      <vt:lpstr>Wingdings</vt:lpstr>
      <vt:lpstr>Office 主题​​</vt:lpstr>
      <vt:lpstr>Equation</vt:lpstr>
      <vt:lpstr>数字图象处理</vt:lpstr>
      <vt:lpstr>本章内容</vt:lpstr>
      <vt:lpstr>概念</vt:lpstr>
      <vt:lpstr>图像分割算法的基本策略</vt:lpstr>
      <vt:lpstr>图像分割方法</vt:lpstr>
      <vt:lpstr>PowerPoint 演示文稿</vt:lpstr>
      <vt:lpstr>间断检测——灰度局部剧烈变化的检测</vt:lpstr>
      <vt:lpstr>间断检测——灰度局部剧烈变化的检测</vt:lpstr>
      <vt:lpstr>点检测</vt:lpstr>
      <vt:lpstr>点检测</vt:lpstr>
      <vt:lpstr>Matlab实例</vt:lpstr>
      <vt:lpstr>线检测</vt:lpstr>
      <vt:lpstr>线检测</vt:lpstr>
      <vt:lpstr>边缘定义</vt:lpstr>
      <vt:lpstr>数字边缘模型</vt:lpstr>
      <vt:lpstr>边缘检测</vt:lpstr>
      <vt:lpstr>边缘检测</vt:lpstr>
      <vt:lpstr>基本边缘检测——梯度算子</vt:lpstr>
      <vt:lpstr>基于梯度的边缘检测</vt:lpstr>
      <vt:lpstr>edge边缘检测</vt:lpstr>
      <vt:lpstr>Sobel算子</vt:lpstr>
      <vt:lpstr>Prewitt算子</vt:lpstr>
      <vt:lpstr>Roberts算子</vt:lpstr>
      <vt:lpstr>例子</vt:lpstr>
      <vt:lpstr>例子</vt:lpstr>
      <vt:lpstr>拉普拉斯算子</vt:lpstr>
      <vt:lpstr>拉普拉斯算子</vt:lpstr>
      <vt:lpstr>LoG算子</vt:lpstr>
      <vt:lpstr>LoG算子</vt:lpstr>
      <vt:lpstr>通过零交叉检测边缘</vt:lpstr>
      <vt:lpstr>PowerPoint 演示文稿</vt:lpstr>
      <vt:lpstr>使用霍夫变换进行线检测</vt:lpstr>
      <vt:lpstr>通过Hough变换进行整体处理</vt:lpstr>
      <vt:lpstr>霍夫变换</vt:lpstr>
      <vt:lpstr>霍夫变换</vt:lpstr>
      <vt:lpstr>通过Hough变换进行整体处理</vt:lpstr>
      <vt:lpstr>PowerPoint 演示文稿</vt:lpstr>
      <vt:lpstr>图像阈值处理</vt:lpstr>
      <vt:lpstr>图像阈值处理</vt:lpstr>
      <vt:lpstr>图像阈值处理</vt:lpstr>
      <vt:lpstr>基本全局阈值</vt:lpstr>
      <vt:lpstr>利用基本全局阈值算法的例子</vt:lpstr>
      <vt:lpstr>用Otsu方法的最佳全局阈值处理</vt:lpstr>
      <vt:lpstr>用Otsu方法的最佳全局阈值处理</vt:lpstr>
      <vt:lpstr>用图像平滑改善全局阈值处理</vt:lpstr>
      <vt:lpstr>用图像平滑改善全局阈值处理</vt:lpstr>
      <vt:lpstr>利用边缘改进全局阈值处理</vt:lpstr>
      <vt:lpstr>利用边缘改进全局阈值处理</vt:lpstr>
      <vt:lpstr>利用边缘改进全局阈值处理</vt:lpstr>
      <vt:lpstr>基于局部统计的可变阈值处理</vt:lpstr>
      <vt:lpstr>基于局部统计的可变阈值处理</vt:lpstr>
      <vt:lpstr>基于局部统计的可变阈值处理</vt:lpstr>
      <vt:lpstr>基于移动平均的阈值处理</vt:lpstr>
      <vt:lpstr>基于局部统计的可变阈值处理</vt:lpstr>
      <vt:lpstr>PowerPoint 演示文稿</vt:lpstr>
      <vt:lpstr>基于区域的分割 </vt:lpstr>
      <vt:lpstr>区域分割</vt:lpstr>
      <vt:lpstr>区域生长</vt:lpstr>
      <vt:lpstr>区域生长</vt:lpstr>
      <vt:lpstr>区域生长</vt:lpstr>
      <vt:lpstr>区域分离与聚合</vt:lpstr>
      <vt:lpstr>区域分离聚合法</vt:lpstr>
      <vt:lpstr>区域分离聚合法</vt:lpstr>
      <vt:lpstr>区域分离聚合法</vt:lpstr>
      <vt:lpstr>区域分离聚合法</vt:lpstr>
      <vt:lpstr>区域分离聚合法</vt:lpstr>
      <vt:lpstr>PowerPoint 演示文稿</vt:lpstr>
      <vt:lpstr>基于分水岭变换的分割</vt:lpstr>
      <vt:lpstr>基于分水岭变换的分割</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jinzhou cao</dc:creator>
  <cp:lastModifiedBy>黄 荣权</cp:lastModifiedBy>
  <cp:revision>16</cp:revision>
  <dcterms:created xsi:type="dcterms:W3CDTF">2022-03-25T06:47:00Z</dcterms:created>
  <dcterms:modified xsi:type="dcterms:W3CDTF">2022-07-03T18:31:24Z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BD30BAD55B4045DAAF3D0C2FEBE8D9FC</vt:lpwstr>
  </property>
  <property fmtid="{D5CDD505-2E9C-101B-9397-08002B2CF9AE}" pid="3" name="KSOProductBuildVer">
    <vt:lpwstr>2052-11.1.0.11636</vt:lpwstr>
  </property>
</Properties>
</file>