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8"/>
  </p:notesMasterIdLst>
  <p:handoutMasterIdLst>
    <p:handoutMasterId r:id="rId129"/>
  </p:handoutMasterIdLst>
  <p:sldIdLst>
    <p:sldId id="256" r:id="rId4"/>
    <p:sldId id="257" r:id="rId5"/>
    <p:sldId id="1507" r:id="rId6"/>
    <p:sldId id="1508" r:id="rId7"/>
    <p:sldId id="258" r:id="rId8"/>
    <p:sldId id="1509" r:id="rId9"/>
    <p:sldId id="259" r:id="rId10"/>
    <p:sldId id="715" r:id="rId11"/>
    <p:sldId id="311" r:id="rId12"/>
    <p:sldId id="1518" r:id="rId13"/>
    <p:sldId id="312" r:id="rId14"/>
    <p:sldId id="716" r:id="rId15"/>
    <p:sldId id="313" r:id="rId16"/>
    <p:sldId id="316" r:id="rId17"/>
    <p:sldId id="260" r:id="rId18"/>
    <p:sldId id="717" r:id="rId19"/>
    <p:sldId id="1510" r:id="rId20"/>
    <p:sldId id="1511" r:id="rId21"/>
    <p:sldId id="1519" r:id="rId22"/>
    <p:sldId id="261" r:id="rId23"/>
    <p:sldId id="718" r:id="rId24"/>
    <p:sldId id="719" r:id="rId25"/>
    <p:sldId id="263" r:id="rId26"/>
    <p:sldId id="264" r:id="rId27"/>
    <p:sldId id="266" r:id="rId28"/>
    <p:sldId id="317" r:id="rId29"/>
    <p:sldId id="318" r:id="rId30"/>
    <p:sldId id="320" r:id="rId31"/>
    <p:sldId id="1512" r:id="rId32"/>
    <p:sldId id="1513" r:id="rId33"/>
    <p:sldId id="321" r:id="rId34"/>
    <p:sldId id="322" r:id="rId35"/>
    <p:sldId id="268" r:id="rId36"/>
    <p:sldId id="269" r:id="rId37"/>
    <p:sldId id="270" r:id="rId38"/>
    <p:sldId id="271" r:id="rId39"/>
    <p:sldId id="1125" r:id="rId40"/>
    <p:sldId id="272" r:id="rId41"/>
    <p:sldId id="274" r:id="rId42"/>
    <p:sldId id="378" r:id="rId43"/>
    <p:sldId id="721" r:id="rId44"/>
    <p:sldId id="1625" r:id="rId45"/>
    <p:sldId id="801" r:id="rId46"/>
    <p:sldId id="326" r:id="rId47"/>
    <p:sldId id="323" r:id="rId48"/>
    <p:sldId id="325" r:id="rId49"/>
    <p:sldId id="802" r:id="rId50"/>
    <p:sldId id="803" r:id="rId51"/>
    <p:sldId id="804" r:id="rId52"/>
    <p:sldId id="805" r:id="rId53"/>
    <p:sldId id="806" r:id="rId54"/>
    <p:sldId id="807" r:id="rId55"/>
    <p:sldId id="328" r:id="rId56"/>
    <p:sldId id="1126" r:id="rId57"/>
    <p:sldId id="327" r:id="rId58"/>
    <p:sldId id="277" r:id="rId59"/>
    <p:sldId id="723" r:id="rId60"/>
    <p:sldId id="724" r:id="rId61"/>
    <p:sldId id="725" r:id="rId62"/>
    <p:sldId id="726" r:id="rId63"/>
    <p:sldId id="727" r:id="rId64"/>
    <p:sldId id="728" r:id="rId65"/>
    <p:sldId id="332" r:id="rId66"/>
    <p:sldId id="1127" r:id="rId67"/>
    <p:sldId id="1247" r:id="rId68"/>
    <p:sldId id="330" r:id="rId69"/>
    <p:sldId id="331" r:id="rId70"/>
    <p:sldId id="424" r:id="rId71"/>
    <p:sldId id="868" r:id="rId72"/>
    <p:sldId id="867" r:id="rId73"/>
    <p:sldId id="808" r:id="rId74"/>
    <p:sldId id="809" r:id="rId75"/>
    <p:sldId id="1084" r:id="rId76"/>
    <p:sldId id="814" r:id="rId77"/>
    <p:sldId id="810" r:id="rId78"/>
    <p:sldId id="811" r:id="rId79"/>
    <p:sldId id="970" r:id="rId80"/>
    <p:sldId id="1312" r:id="rId81"/>
    <p:sldId id="812" r:id="rId82"/>
    <p:sldId id="813" r:id="rId83"/>
    <p:sldId id="1429" r:id="rId84"/>
    <p:sldId id="815" r:id="rId85"/>
    <p:sldId id="968" r:id="rId86"/>
    <p:sldId id="280" r:id="rId87"/>
    <p:sldId id="337" r:id="rId88"/>
    <p:sldId id="281" r:id="rId89"/>
    <p:sldId id="1204" r:id="rId90"/>
    <p:sldId id="288" r:id="rId91"/>
    <p:sldId id="283" r:id="rId92"/>
    <p:sldId id="284" r:id="rId93"/>
    <p:sldId id="285" r:id="rId94"/>
    <p:sldId id="380" r:id="rId95"/>
    <p:sldId id="381" r:id="rId96"/>
    <p:sldId id="287" r:id="rId97"/>
    <p:sldId id="289" r:id="rId98"/>
    <p:sldId id="290" r:id="rId99"/>
    <p:sldId id="1231" r:id="rId100"/>
    <p:sldId id="1232" r:id="rId101"/>
    <p:sldId id="1515" r:id="rId102"/>
    <p:sldId id="291" r:id="rId103"/>
    <p:sldId id="382" r:id="rId104"/>
    <p:sldId id="292" r:id="rId105"/>
    <p:sldId id="340" r:id="rId106"/>
    <p:sldId id="293" r:id="rId107"/>
    <p:sldId id="1516" r:id="rId108"/>
    <p:sldId id="1517" r:id="rId109"/>
    <p:sldId id="295" r:id="rId110"/>
    <p:sldId id="620" r:id="rId111"/>
    <p:sldId id="621" r:id="rId112"/>
    <p:sldId id="1304" r:id="rId113"/>
    <p:sldId id="296" r:id="rId114"/>
    <p:sldId id="298" r:id="rId115"/>
    <p:sldId id="1227" r:id="rId116"/>
    <p:sldId id="1300" r:id="rId117"/>
    <p:sldId id="1700" r:id="rId118"/>
    <p:sldId id="1623" r:id="rId119"/>
    <p:sldId id="1701" r:id="rId120"/>
    <p:sldId id="1702" r:id="rId121"/>
    <p:sldId id="1703" r:id="rId122"/>
    <p:sldId id="1704" r:id="rId123"/>
    <p:sldId id="1705" r:id="rId124"/>
    <p:sldId id="1706" r:id="rId125"/>
    <p:sldId id="1707" r:id="rId126"/>
    <p:sldId id="294" r:id="rId127"/>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4" d="100"/>
          <a:sy n="84" d="100"/>
        </p:scale>
        <p:origin x="-96" y="-102"/>
      </p:cViewPr>
      <p:guideLst>
        <p:guide orient="horz" pos="1619"/>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10.xml"/><Relationship Id="rId129" Type="http://schemas.openxmlformats.org/officeDocument/2006/relationships/handoutMaster" Target="handoutMasters/handoutMaster1.xml"/><Relationship Id="rId128" Type="http://schemas.openxmlformats.org/officeDocument/2006/relationships/notesMaster" Target="notesMasters/notesMaster1.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7172" name="Rectangle 4"/>
          <p:cNvSpPr>
            <a:spLocks noGrp="1" noRot="1" noChangeAspect="1"/>
          </p:cNvSpPr>
          <p:nvPr>
            <p:ph type="sldImg"/>
          </p:nvPr>
        </p:nvSpPr>
        <p:spPr>
          <a:xfrm>
            <a:off x="381533" y="685800"/>
            <a:ext cx="6094934" cy="3429000"/>
          </a:xfrm>
          <a:prstGeom prst="rect">
            <a:avLst/>
          </a:prstGeom>
          <a:noFill/>
          <a:ln w="9525">
            <a:noFill/>
          </a:ln>
        </p:spPr>
      </p:sp>
      <p:sp>
        <p:nvSpPr>
          <p:cNvPr id="717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solidFill>
                  <a:schemeClr val="tx1"/>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lgn="l">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lgn="l">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727794"/>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44793" y="1175715"/>
            <a:ext cx="3526380" cy="532664"/>
          </a:xfrm>
        </p:spPr>
        <p:txBody>
          <a:bodyPr anchor="ctr" anchorCtr="0">
            <a:normAutofit/>
          </a:bodyPr>
          <a:lstStyle>
            <a:lvl1pPr marL="0" indent="0">
              <a:buNone/>
              <a:defRPr sz="1575" b="0"/>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944793" y="1754098"/>
            <a:ext cx="3526380" cy="2839970"/>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717212" y="1175715"/>
            <a:ext cx="3526381" cy="532664"/>
          </a:xfrm>
        </p:spPr>
        <p:txBody>
          <a:bodyPr vert="horz" lIns="91440" tIns="45720" rIns="91440" bIns="45720" rtlCol="0" anchor="ctr" anchorCtr="0">
            <a:normAutofit/>
          </a:bodyPr>
          <a:lstStyle>
            <a:lvl1pPr marL="128905" indent="-128905">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1768404"/>
            <a:ext cx="3526381" cy="2825663"/>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95638" cy="1200360"/>
          </a:xfrm>
        </p:spPr>
        <p:txBody>
          <a:bodyPr anchor="t" anchorCtr="0">
            <a:normAutofit/>
          </a:bodyPr>
          <a:lstStyle>
            <a:lvl1pPr>
              <a:defRPr sz="225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038600" y="342961"/>
            <a:ext cx="4477941"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95638" cy="28591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8.wmf"/><Relationship Id="rId1" Type="http://schemas.openxmlformats.org/officeDocument/2006/relationships/oleObject" Target="../embeddings/oleObject5.bin"/></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29.wmf"/><Relationship Id="rId1" Type="http://schemas.openxmlformats.org/officeDocument/2006/relationships/oleObject" Target="../embeddings/oleObject6.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0.wmf"/><Relationship Id="rId1" Type="http://schemas.openxmlformats.org/officeDocument/2006/relationships/oleObject" Target="../embeddings/oleObject7.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15.emf"/><Relationship Id="rId3" Type="http://schemas.openxmlformats.org/officeDocument/2006/relationships/oleObject" Target="../embeddings/oleObject2.bin"/><Relationship Id="rId2" Type="http://schemas.openxmlformats.org/officeDocument/2006/relationships/image" Target="../media/image14.e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6.wmf"/><Relationship Id="rId1"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7.e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9218" name="标题 5121"/>
          <p:cNvSpPr>
            <a:spLocks noGrp="1"/>
          </p:cNvSpPr>
          <p:nvPr>
            <p:ph type="ctrTitle"/>
          </p:nvPr>
        </p:nvSpPr>
        <p:spPr>
          <a:xfrm>
            <a:off x="1999800" y="1676167"/>
            <a:ext cx="5144400" cy="1791013"/>
          </a:xfrm>
        </p:spPr>
        <p:txBody>
          <a:bodyPr anchor="ctr"/>
          <a:lstStyle/>
          <a:p>
            <a:pPr defTabSz="914400">
              <a:buNone/>
            </a:pPr>
            <a:r>
              <a:rPr lang="zh-CN" altLang="en-US" b="1" kern="1200" baseline="0" dirty="0">
                <a:solidFill>
                  <a:schemeClr val="tx1"/>
                </a:solidFill>
                <a:latin typeface="隶书" panose="02010509060101010101" pitchFamily="1" charset="-122"/>
                <a:ea typeface="+mj-ea"/>
                <a:cs typeface="+mj-cs"/>
              </a:rPr>
              <a:t>第</a:t>
            </a:r>
            <a:r>
              <a:rPr lang="en-US" altLang="zh-CN" b="1" kern="1200" baseline="0" dirty="0">
                <a:solidFill>
                  <a:schemeClr val="tx1"/>
                </a:solidFill>
                <a:latin typeface="隶书" panose="02010509060101010101" pitchFamily="1" charset="-122"/>
                <a:ea typeface="+mj-ea"/>
                <a:cs typeface="+mj-cs"/>
              </a:rPr>
              <a:t>1</a:t>
            </a:r>
            <a:r>
              <a:rPr lang="zh-CN" altLang="en-US" b="1" kern="1200" baseline="0" dirty="0">
                <a:solidFill>
                  <a:schemeClr val="tx1"/>
                </a:solidFill>
                <a:latin typeface="隶书" panose="02010509060101010101" pitchFamily="1" charset="-122"/>
                <a:ea typeface="+mj-ea"/>
                <a:cs typeface="+mj-cs"/>
              </a:rPr>
              <a:t>章　基础知识</a:t>
            </a:r>
            <a:br>
              <a:rPr lang="zh-CN" altLang="en-US" b="1" kern="1200" baseline="0" dirty="0">
                <a:solidFill>
                  <a:schemeClr val="tx1"/>
                </a:solidFill>
                <a:latin typeface="隶书" panose="02010509060101010101" pitchFamily="1" charset="-122"/>
                <a:ea typeface="+mj-ea"/>
                <a:cs typeface="+mj-cs"/>
              </a:rPr>
            </a:br>
            <a:br>
              <a:rPr lang="zh-CN" altLang="en-US" b="1" kern="1200" baseline="0" dirty="0">
                <a:solidFill>
                  <a:schemeClr val="tx1"/>
                </a:solidFill>
                <a:latin typeface="隶书" panose="02010509060101010101" pitchFamily="1" charset="-122"/>
                <a:ea typeface="+mj-ea"/>
                <a:cs typeface="+mj-cs"/>
              </a:rPr>
            </a:br>
            <a:r>
              <a:rPr lang="zh-CN" altLang="en-US" sz="2000" b="1" kern="1200" baseline="0" dirty="0">
                <a:solidFill>
                  <a:schemeClr val="tx1"/>
                </a:solidFill>
                <a:latin typeface="隶书" panose="02010509060101010101" pitchFamily="1" charset="-122"/>
                <a:ea typeface="+mj-ea"/>
                <a:cs typeface="+mj-cs"/>
              </a:rPr>
              <a:t>董付国</a:t>
            </a:r>
            <a:br>
              <a:rPr lang="zh-CN" altLang="en-US" sz="2000" b="1" kern="1200" baseline="0" dirty="0">
                <a:solidFill>
                  <a:schemeClr val="tx1"/>
                </a:solidFill>
                <a:latin typeface="隶书" panose="02010509060101010101" pitchFamily="1" charset="-122"/>
                <a:ea typeface="+mj-ea"/>
                <a:cs typeface="+mj-cs"/>
              </a:rPr>
            </a:br>
            <a:r>
              <a:rPr lang="zh-CN" altLang="en-US" sz="2000" b="1" kern="1200" baseline="0" dirty="0">
                <a:solidFill>
                  <a:schemeClr val="tx1"/>
                </a:solidFill>
                <a:latin typeface="隶书" panose="02010509060101010101" pitchFamily="1" charset="-122"/>
                <a:ea typeface="+mj-ea"/>
                <a:cs typeface="+mj-cs"/>
              </a:rPr>
              <a:t>微信公众号：</a:t>
            </a:r>
            <a:r>
              <a:rPr lang="en-US" altLang="zh-CN" sz="2000" b="1" kern="1200" baseline="0" dirty="0">
                <a:solidFill>
                  <a:schemeClr val="tx1"/>
                </a:solidFill>
                <a:latin typeface="隶书" panose="02010509060101010101" pitchFamily="1" charset="-122"/>
                <a:ea typeface="+mj-ea"/>
                <a:cs typeface="+mj-cs"/>
              </a:rPr>
              <a:t>Python</a:t>
            </a:r>
            <a:r>
              <a:rPr lang="zh-CN" altLang="en-US" sz="2000" b="1" kern="1200" baseline="0" dirty="0">
                <a:solidFill>
                  <a:schemeClr val="tx1"/>
                </a:solidFill>
                <a:latin typeface="隶书" panose="02010509060101010101" pitchFamily="1" charset="-122"/>
                <a:ea typeface="+mj-ea"/>
                <a:cs typeface="+mj-cs"/>
              </a:rPr>
              <a:t>小屋</a:t>
            </a:r>
            <a:endParaRPr lang="zh-CN" altLang="en-US" sz="2000" b="1" kern="1200" baseline="0" dirty="0">
              <a:solidFill>
                <a:schemeClr val="tx1"/>
              </a:solidFill>
              <a:latin typeface="隶书" panose="02010509060101010101" pitchFamily="1" charset="-122"/>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1.2 Python</a:t>
            </a:r>
            <a:r>
              <a:rPr lang="zh-CN" altLang="en-US">
                <a:sym typeface="+mn-ea"/>
              </a:rPr>
              <a:t>安装与简单使用</a:t>
            </a:r>
            <a:endParaRPr lang="en-US"/>
          </a:p>
        </p:txBody>
      </p:sp>
      <p:sp>
        <p:nvSpPr>
          <p:cNvPr id="3" name="Content Placeholder 2"/>
          <p:cNvSpPr>
            <a:spLocks noGrp="1"/>
          </p:cNvSpPr>
          <p:nvPr>
            <p:ph idx="1"/>
          </p:nvPr>
        </p:nvSpPr>
        <p:spPr/>
        <p:txBody>
          <a:bodyPr/>
          <a:p>
            <a:pPr marL="0" indent="0">
              <a:spcBef>
                <a:spcPts val="0"/>
              </a:spcBef>
              <a:buNone/>
            </a:pPr>
            <a:r>
              <a:rPr lang="en-US" sz="1800">
                <a:latin typeface="Consolas" panose="020B0609020204030204" charset="0"/>
                <a:cs typeface="Consolas" panose="020B0609020204030204" charset="0"/>
              </a:rPr>
              <a:t>&gt;&gt;&gt; for i in range(5):</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    print(i)</a:t>
            </a:r>
            <a:endParaRPr lang="en-US" sz="1800">
              <a:latin typeface="Consolas" panose="020B0609020204030204" charset="0"/>
              <a:cs typeface="Consolas" panose="020B0609020204030204" charset="0"/>
            </a:endParaRPr>
          </a:p>
          <a:p>
            <a:pPr marL="0" indent="0">
              <a:spcBef>
                <a:spcPts val="0"/>
              </a:spcBef>
              <a:buNone/>
            </a:pP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	</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0</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1</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2</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3</a:t>
            </a:r>
            <a:endParaRPr lang="en-US" sz="1800">
              <a:latin typeface="Consolas" panose="020B0609020204030204" charset="0"/>
              <a:cs typeface="Consolas" panose="020B0609020204030204" charset="0"/>
            </a:endParaRPr>
          </a:p>
          <a:p>
            <a:pPr marL="0" indent="0">
              <a:spcBef>
                <a:spcPts val="0"/>
              </a:spcBef>
              <a:buNone/>
            </a:pPr>
            <a:r>
              <a:rPr lang="en-US" sz="1800">
                <a:latin typeface="Consolas" panose="020B0609020204030204" charset="0"/>
                <a:cs typeface="Consolas" panose="020B0609020204030204" charset="0"/>
              </a:rPr>
              <a:t>4</a:t>
            </a:r>
            <a:endParaRPr lang="en-US" sz="1800">
              <a:latin typeface="Consolas" panose="020B0609020204030204" charset="0"/>
              <a:cs typeface="Consolas" panose="020B0609020204030204" charset="0"/>
            </a:endParaRPr>
          </a:p>
        </p:txBody>
      </p:sp>
      <p:sp>
        <p:nvSpPr>
          <p:cNvPr id="4" name="Line Callout 2 3"/>
          <p:cNvSpPr/>
          <p:nvPr/>
        </p:nvSpPr>
        <p:spPr>
          <a:xfrm>
            <a:off x="3373120" y="2106295"/>
            <a:ext cx="2379980" cy="810260"/>
          </a:xfrm>
          <a:prstGeom prst="borderCallout2">
            <a:avLst>
              <a:gd name="adj1" fmla="val 45846"/>
              <a:gd name="adj2" fmla="val -606"/>
              <a:gd name="adj3" fmla="val 46708"/>
              <a:gd name="adj4" fmla="val -14502"/>
              <a:gd name="adj5" fmla="val -40438"/>
              <a:gd name="adj6" fmla="val -558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交互模式下，</a:t>
            </a:r>
            <a:r>
              <a:rPr lang="zh-CN" altLang="en-US">
                <a:solidFill>
                  <a:srgbClr val="FF0000"/>
                </a:solidFill>
              </a:rPr>
              <a:t>复合语句需要按两次回车</a:t>
            </a:r>
            <a:endParaRPr lang="zh-CN" altLang="en-US">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706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rPr>
              <a:t>1.</a:t>
            </a:r>
            <a:r>
              <a:rPr lang="en-US" altLang="zh-CN" kern="1200" baseline="0" dirty="0">
                <a:latin typeface="+mj-lt"/>
                <a:ea typeface="+mj-ea"/>
                <a:cs typeface="+mj-cs"/>
              </a:rPr>
              <a:t>6 Python</a:t>
            </a:r>
            <a:r>
              <a:rPr lang="zh-CN" altLang="en-US" kern="1200" baseline="0" dirty="0">
                <a:latin typeface="+mj-lt"/>
                <a:ea typeface="+mj-ea"/>
                <a:cs typeface="+mj-cs"/>
              </a:rPr>
              <a:t>文件名</a:t>
            </a:r>
            <a:endParaRPr lang="zh-CN" altLang="en-US" kern="1200" baseline="0" dirty="0">
              <a:latin typeface="+mj-lt"/>
              <a:ea typeface="+mj-ea"/>
              <a:cs typeface="+mj-cs"/>
            </a:endParaRPr>
          </a:p>
        </p:txBody>
      </p:sp>
      <p:sp>
        <p:nvSpPr>
          <p:cNvPr id="111618" name="文本占位符 70658"/>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源文件，由</a:t>
            </a:r>
            <a:r>
              <a:rPr lang="en-US" altLang="zh-CN" sz="1500">
                <a:latin typeface="宋体" panose="02010600030101010101" pitchFamily="2" charset="-122"/>
              </a:rPr>
              <a:t>Python</a:t>
            </a:r>
            <a:r>
              <a:rPr lang="zh-CN" altLang="en-US" sz="1500">
                <a:latin typeface="宋体" panose="02010600030101010101" pitchFamily="2" charset="-122"/>
              </a:rPr>
              <a:t>解释器负责解释执行。</a:t>
            </a:r>
            <a:endParaRPr lang="zh-CN" altLang="en-US" sz="1500">
              <a:latin typeface="宋体" panose="02010600030101010101" pitchFamily="2" charset="-122"/>
            </a:endParaRPr>
          </a:p>
          <a:p>
            <a:pPr defTabSz="914400">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.pyw</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源文件，常用于图形界面程序文件。</a:t>
            </a:r>
            <a:endParaRPr lang="zh-CN" altLang="en-US" sz="1500">
              <a:latin typeface="宋体" panose="02010600030101010101" pitchFamily="2" charset="-122"/>
            </a:endParaRP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rPr>
              <a:t>.pyc</a:t>
            </a:r>
            <a:r>
              <a:rPr lang="zh-CN" altLang="en-US" sz="1500">
                <a:latin typeface="宋体" panose="02010600030101010101" pitchFamily="2" charset="-122"/>
              </a:rPr>
              <a:t>：</a:t>
            </a:r>
            <a:r>
              <a:rPr lang="en-US" altLang="zh-CN" sz="1500">
                <a:latin typeface="宋体" panose="02010600030101010101" pitchFamily="2" charset="-122"/>
              </a:rPr>
              <a:t>Python</a:t>
            </a:r>
            <a:r>
              <a:rPr lang="zh-CN" altLang="en-US" sz="1500">
                <a:latin typeface="宋体" panose="02010600030101010101" pitchFamily="2" charset="-122"/>
              </a:rPr>
              <a:t>字节码文件，无法使用文本编辑器直接查看该类型文件内容，可用于隐藏</a:t>
            </a:r>
            <a:r>
              <a:rPr lang="en-US" altLang="zh-CN" sz="1500">
                <a:latin typeface="宋体" panose="02010600030101010101" pitchFamily="2" charset="-122"/>
              </a:rPr>
              <a:t>Python</a:t>
            </a:r>
            <a:r>
              <a:rPr lang="zh-CN" altLang="en-US" sz="1500">
                <a:latin typeface="宋体" panose="02010600030101010101" pitchFamily="2" charset="-122"/>
              </a:rPr>
              <a:t>源代码和提高运行速度。对于</a:t>
            </a:r>
            <a:r>
              <a:rPr lang="en-US" altLang="zh-CN" sz="1500">
                <a:latin typeface="宋体" panose="02010600030101010101" pitchFamily="2" charset="-122"/>
              </a:rPr>
              <a:t>Python</a:t>
            </a:r>
            <a:r>
              <a:rPr lang="zh-CN" altLang="en-US" sz="1500">
                <a:latin typeface="宋体" panose="02010600030101010101" pitchFamily="2" charset="-122"/>
              </a:rPr>
              <a:t>模块，第一次被导入时将被编译成字节码的形式，并在以后再次导入时优先使用“</a:t>
            </a:r>
            <a:r>
              <a:rPr lang="en-US" altLang="zh-CN" sz="1500">
                <a:latin typeface="宋体" panose="02010600030101010101" pitchFamily="2" charset="-122"/>
              </a:rPr>
              <a:t>.pyc”</a:t>
            </a:r>
            <a:r>
              <a:rPr lang="zh-CN" altLang="en-US" sz="1500">
                <a:latin typeface="宋体" panose="02010600030101010101" pitchFamily="2" charset="-122"/>
              </a:rPr>
              <a:t>文件，以提高模块的加载和运行速度。对于非模块文件，直接执行时并不生成“</a:t>
            </a:r>
            <a:r>
              <a:rPr lang="en-US" altLang="zh-CN" sz="1500">
                <a:latin typeface="宋体" panose="02010600030101010101" pitchFamily="2" charset="-122"/>
              </a:rPr>
              <a:t>.pyc”</a:t>
            </a:r>
            <a:r>
              <a:rPr lang="zh-CN" altLang="en-US" sz="1500">
                <a:latin typeface="宋体" panose="02010600030101010101" pitchFamily="2" charset="-122"/>
              </a:rPr>
              <a:t>文件，但可以使用</a:t>
            </a:r>
            <a:r>
              <a:rPr lang="en-US" altLang="zh-CN" sz="1500">
                <a:latin typeface="宋体" panose="02010600030101010101" pitchFamily="2" charset="-122"/>
              </a:rPr>
              <a:t>py_compile</a:t>
            </a:r>
            <a:r>
              <a:rPr lang="zh-CN" altLang="en-US" sz="1500">
                <a:latin typeface="宋体" panose="02010600030101010101" pitchFamily="2" charset="-122"/>
              </a:rPr>
              <a:t>模块的</a:t>
            </a:r>
            <a:r>
              <a:rPr lang="en-US" altLang="zh-CN" sz="1500">
                <a:latin typeface="宋体" panose="02010600030101010101" pitchFamily="2" charset="-122"/>
              </a:rPr>
              <a:t>compile()</a:t>
            </a:r>
            <a:r>
              <a:rPr lang="zh-CN" altLang="en-US" sz="1500">
                <a:latin typeface="宋体" panose="02010600030101010101" pitchFamily="2" charset="-122"/>
              </a:rPr>
              <a:t>函数进行编译以提高加载和运行速度。另外，</a:t>
            </a:r>
            <a:r>
              <a:rPr lang="en-US" altLang="zh-CN" sz="1500">
                <a:latin typeface="宋体" panose="02010600030101010101" pitchFamily="2" charset="-122"/>
              </a:rPr>
              <a:t>Python</a:t>
            </a:r>
            <a:r>
              <a:rPr lang="zh-CN" altLang="en-US" sz="1500">
                <a:latin typeface="宋体" panose="02010600030101010101" pitchFamily="2" charset="-122"/>
              </a:rPr>
              <a:t>还提供了</a:t>
            </a:r>
            <a:r>
              <a:rPr lang="en-US" altLang="zh-CN" sz="1500">
                <a:latin typeface="宋体" panose="02010600030101010101" pitchFamily="2" charset="-122"/>
              </a:rPr>
              <a:t>compileall</a:t>
            </a:r>
            <a:r>
              <a:rPr lang="zh-CN" altLang="en-US" sz="1500">
                <a:latin typeface="宋体" panose="02010600030101010101" pitchFamily="2" charset="-122"/>
              </a:rPr>
              <a:t>模块，其中包含</a:t>
            </a:r>
            <a:r>
              <a:rPr lang="en-US" altLang="zh-CN" sz="1500">
                <a:latin typeface="宋体" panose="02010600030101010101" pitchFamily="2" charset="-122"/>
              </a:rPr>
              <a:t>compile_dir()</a:t>
            </a:r>
            <a:r>
              <a:rPr lang="zh-CN" altLang="en-US" sz="1500">
                <a:latin typeface="宋体" panose="02010600030101010101" pitchFamily="2" charset="-122"/>
              </a:rPr>
              <a:t>、</a:t>
            </a:r>
            <a:r>
              <a:rPr lang="en-US" altLang="zh-CN" sz="1500">
                <a:latin typeface="宋体" panose="02010600030101010101" pitchFamily="2" charset="-122"/>
              </a:rPr>
              <a:t>compile_file()</a:t>
            </a:r>
            <a:r>
              <a:rPr lang="zh-CN" altLang="en-US" sz="1500">
                <a:latin typeface="宋体" panose="02010600030101010101" pitchFamily="2" charset="-122"/>
              </a:rPr>
              <a:t>和</a:t>
            </a:r>
            <a:r>
              <a:rPr lang="en-US" altLang="zh-CN" sz="1500">
                <a:latin typeface="宋体" panose="02010600030101010101" pitchFamily="2" charset="-122"/>
              </a:rPr>
              <a:t>compile_path()</a:t>
            </a:r>
            <a:r>
              <a:rPr lang="zh-CN" altLang="en-US" sz="1500">
                <a:latin typeface="宋体" panose="02010600030101010101" pitchFamily="2" charset="-122"/>
              </a:rPr>
              <a:t>等方法，用来支持批量</a:t>
            </a:r>
            <a:r>
              <a:rPr lang="en-US" altLang="zh-CN" sz="1500">
                <a:latin typeface="宋体" panose="02010600030101010101" pitchFamily="2" charset="-122"/>
              </a:rPr>
              <a:t>Python</a:t>
            </a:r>
            <a:r>
              <a:rPr lang="zh-CN" altLang="en-US" sz="1500">
                <a:latin typeface="宋体" panose="02010600030101010101" pitchFamily="2" charset="-122"/>
              </a:rPr>
              <a:t>源程序文件的编译。</a:t>
            </a:r>
            <a:endParaRPr lang="zh-CN" altLang="en-US" sz="1500">
              <a:latin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sym typeface="Arial" panose="020B0604020202020204" pitchFamily="34" charset="0"/>
              </a:rPr>
              <a:t>1.</a:t>
            </a:r>
            <a:r>
              <a:rPr lang="en-US" altLang="zh-CN" kern="1200" baseline="0" dirty="0">
                <a:latin typeface="+mj-lt"/>
                <a:ea typeface="+mj-ea"/>
                <a:cs typeface="+mj-cs"/>
                <a:sym typeface="Arial" panose="020B0604020202020204" pitchFamily="34" charset="0"/>
              </a:rPr>
              <a:t>6 Python</a:t>
            </a:r>
            <a:r>
              <a:rPr lang="zh-CN" altLang="en-US" kern="1200" baseline="0" dirty="0">
                <a:latin typeface="+mj-lt"/>
                <a:ea typeface="+mj-ea"/>
                <a:cs typeface="+mj-cs"/>
                <a:sym typeface="Arial" panose="020B0604020202020204" pitchFamily="34" charset="0"/>
              </a:rPr>
              <a:t>文件名</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：优化的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字节码文件，同样无法使用文本编辑器直接查看其内容。可以使用“</a:t>
            </a:r>
            <a:r>
              <a:rPr lang="en-US" altLang="zh-CN" sz="1500">
                <a:latin typeface="宋体" panose="02010600030101010101" pitchFamily="2" charset="-122"/>
                <a:sym typeface="Arial" panose="020B0604020202020204" pitchFamily="34" charset="0"/>
              </a:rPr>
              <a:t>python –O -m py_compile file.py”</a:t>
            </a:r>
            <a:r>
              <a:rPr lang="zh-CN" altLang="en-US" sz="1500">
                <a:latin typeface="宋体" panose="02010600030101010101" pitchFamily="2" charset="-122"/>
                <a:sym typeface="Arial" panose="020B0604020202020204" pitchFamily="34" charset="0"/>
              </a:rPr>
              <a:t>或“</a:t>
            </a:r>
            <a:r>
              <a:rPr lang="en-US" altLang="zh-CN" sz="1500">
                <a:latin typeface="宋体" panose="02010600030101010101" pitchFamily="2" charset="-122"/>
                <a:sym typeface="Arial" panose="020B0604020202020204" pitchFamily="34" charset="0"/>
              </a:rPr>
              <a:t>python –OO -m py_compile file.py”</a:t>
            </a:r>
            <a:r>
              <a:rPr lang="zh-CN" altLang="en-US" sz="1500">
                <a:latin typeface="宋体" panose="02010600030101010101" pitchFamily="2" charset="-122"/>
                <a:sym typeface="Arial" panose="020B0604020202020204" pitchFamily="34" charset="0"/>
              </a:rPr>
              <a:t>进行优化编译。</a:t>
            </a:r>
            <a:r>
              <a:rPr lang="en-US" altLang="zh-CN" sz="1500">
                <a:latin typeface="宋体" panose="02010600030101010101" pitchFamily="2" charset="-122"/>
                <a:sym typeface="Arial" panose="020B0604020202020204" pitchFamily="34" charset="0"/>
              </a:rPr>
              <a:t>Python 3.5</a:t>
            </a:r>
            <a:r>
              <a:rPr lang="zh-CN" altLang="en-US" sz="1500">
                <a:latin typeface="宋体" panose="02010600030101010101" pitchFamily="2" charset="-122"/>
                <a:sym typeface="Arial" panose="020B0604020202020204" pitchFamily="34" charset="0"/>
              </a:rPr>
              <a:t>不再支持</a:t>
            </a: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文件。</a:t>
            </a:r>
            <a:endParaRPr lang="zh-CN" altLang="en-US" sz="1500">
              <a:latin typeface="宋体" panose="02010600030101010101" pitchFamily="2" charset="-122"/>
              <a:sym typeface="Arial" panose="020B0604020202020204" pitchFamily="34" charset="0"/>
            </a:endParaRP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.pyd</a:t>
            </a:r>
            <a:r>
              <a:rPr lang="zh-CN" altLang="en-US" sz="1500">
                <a:latin typeface="宋体" panose="02010600030101010101" pitchFamily="2" charset="-122"/>
                <a:sym typeface="Arial" panose="020B0604020202020204" pitchFamily="34" charset="0"/>
              </a:rPr>
              <a:t>：一般是由其他语言编写并编译的二进制文件，常用于实现某些软件工具的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编程接口插件或</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动态链接库。</a:t>
            </a:r>
            <a:endParaRPr lang="zh-CN" altLang="en-US" sz="15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716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71683" name="文本占位符 71682"/>
          <p:cNvSpPr>
            <a:spLocks noGrp="1"/>
          </p:cNvSpPr>
          <p:nvPr>
            <p:ph idx="1"/>
          </p:nvPr>
        </p:nvSpPr>
        <p:spPr/>
        <p:txBody>
          <a:bodyPr/>
          <a:lstStyle/>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每个</a:t>
            </a:r>
            <a:r>
              <a:rPr lang="en-US" altLang="zh-CN" sz="1800" strike="noStrike" noProof="1">
                <a:latin typeface="宋体" panose="02010600030101010101" pitchFamily="2" charset="-122"/>
              </a:rPr>
              <a:t>Python</a:t>
            </a:r>
            <a:r>
              <a:rPr lang="zh-CN" altLang="en-US" sz="1800" strike="noStrike" noProof="1">
                <a:latin typeface="宋体" panose="02010600030101010101" pitchFamily="2" charset="-122"/>
              </a:rPr>
              <a:t>脚本在运行时都有一个“</a:t>
            </a:r>
            <a:r>
              <a:rPr lang="en-US" altLang="zh-CN" sz="1800" strike="noStrike" noProof="1">
                <a:latin typeface="宋体" panose="02010600030101010101" pitchFamily="2" charset="-122"/>
              </a:rPr>
              <a:t>__name__”</a:t>
            </a:r>
            <a:r>
              <a:rPr lang="zh-CN" altLang="en-US" sz="1800" strike="noStrike" noProof="1">
                <a:latin typeface="宋体" panose="02010600030101010101" pitchFamily="2" charset="-122"/>
              </a:rPr>
              <a:t>属性。</a:t>
            </a:r>
            <a:endParaRPr lang="zh-CN" altLang="en-US" sz="1800" strike="noStrike" noProof="1">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如果脚本作为模块被导入，则其“</a:t>
            </a:r>
            <a:r>
              <a:rPr lang="en-US" altLang="zh-CN" sz="1500" strike="noStrike" noProof="1">
                <a:solidFill>
                  <a:schemeClr val="tx1"/>
                </a:solidFill>
                <a:latin typeface="宋体" panose="02010600030101010101" pitchFamily="2" charset="-122"/>
              </a:rPr>
              <a:t>__name__”</a:t>
            </a:r>
            <a:r>
              <a:rPr lang="zh-CN" altLang="en-US" sz="1500" strike="noStrike" noProof="1">
                <a:solidFill>
                  <a:schemeClr val="tx1"/>
                </a:solidFill>
                <a:latin typeface="宋体" panose="02010600030101010101" pitchFamily="2" charset="-122"/>
              </a:rPr>
              <a:t>属性的值被自动设置为模块名；</a:t>
            </a:r>
            <a:endParaRPr lang="zh-CN" altLang="en-US" sz="1500" strike="noStrike" noProof="1">
              <a:solidFill>
                <a:schemeClr val="tx1"/>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如果脚本独立运行，则其“</a:t>
            </a:r>
            <a:r>
              <a:rPr lang="en-US" altLang="zh-CN" sz="1500" strike="noStrike" noProof="1">
                <a:solidFill>
                  <a:schemeClr val="tx1"/>
                </a:solidFill>
                <a:latin typeface="宋体" panose="02010600030101010101" pitchFamily="2" charset="-122"/>
              </a:rPr>
              <a:t>__name__”</a:t>
            </a:r>
            <a:r>
              <a:rPr lang="zh-CN" altLang="en-US" sz="1500" strike="noStrike" noProof="1">
                <a:solidFill>
                  <a:schemeClr val="tx1"/>
                </a:solidFill>
                <a:latin typeface="宋体" panose="02010600030101010101" pitchFamily="2" charset="-122"/>
              </a:rPr>
              <a:t>属性值被自动设置为“</a:t>
            </a:r>
            <a:r>
              <a:rPr lang="en-US" altLang="zh-CN" sz="1500" strike="noStrike" noProof="1">
                <a:solidFill>
                  <a:schemeClr val="tx1"/>
                </a:solidFill>
                <a:latin typeface="宋体" panose="02010600030101010101" pitchFamily="2" charset="-122"/>
              </a:rPr>
              <a:t>__main__”</a:t>
            </a:r>
            <a:r>
              <a:rPr lang="zh-CN" altLang="en-US" sz="1500" strike="noStrike" noProof="1">
                <a:solidFill>
                  <a:schemeClr val="tx1"/>
                </a:solidFill>
                <a:latin typeface="宋体" panose="02010600030101010101" pitchFamily="2" charset="-122"/>
              </a:rPr>
              <a:t>。</a:t>
            </a:r>
            <a:endParaRPr lang="zh-CN" altLang="en-US" sz="1500" strike="noStrike" noProof="1">
              <a:solidFill>
                <a:schemeClr val="tx1"/>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例如，假设文件</a:t>
            </a:r>
            <a:r>
              <a:rPr lang="en-US" altLang="zh-CN" sz="1800" strike="noStrike" noProof="1">
                <a:latin typeface="宋体" panose="02010600030101010101" pitchFamily="2" charset="-122"/>
              </a:rPr>
              <a:t>nametest.py</a:t>
            </a:r>
            <a:r>
              <a:rPr lang="zh-CN" altLang="en-US" sz="1800" strike="noStrike" noProof="1">
                <a:latin typeface="宋体" panose="02010600030101010101" pitchFamily="2" charset="-122"/>
              </a:rPr>
              <a:t>中只包含下面一行代码：</a:t>
            </a:r>
            <a:endParaRPr lang="zh-CN" altLang="en-US" sz="18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print(__name__)</a:t>
            </a:r>
            <a:endParaRPr lang="en-US" altLang="zh-CN" sz="1350" strike="noStrike" noProof="1">
              <a:latin typeface="Consolas" panose="020B0609020204030204" charset="0"/>
            </a:endParaRPr>
          </a:p>
          <a:p>
            <a:pPr marL="0" indent="0" fontAlgn="base">
              <a:spcBef>
                <a:spcPts val="1200"/>
              </a:spcBef>
              <a:spcAft>
                <a:spcPts val="1200"/>
              </a:spcAft>
              <a:buFont typeface="Wingdings" panose="05000000000000000000" charset="0"/>
              <a:buNone/>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IDLE</a:t>
            </a:r>
            <a:r>
              <a:rPr lang="zh-CN" altLang="en-US" sz="1500" strike="noStrike" noProof="1">
                <a:latin typeface="宋体" panose="02010600030101010101" pitchFamily="2" charset="-122"/>
              </a:rPr>
              <a:t>中直接运行该程序时，或者在命令行提示符环境中运行该程序文件时，运行结果如下：</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solidFill>
                  <a:srgbClr val="00B0F0"/>
                </a:solidFill>
                <a:latin typeface="Consolas" panose="020B0609020204030204" charset="0"/>
              </a:rPr>
              <a:t>__main__</a:t>
            </a:r>
            <a:endParaRPr lang="en-US" altLang="zh-CN" sz="1350" strike="noStrike" noProof="1">
              <a:solidFill>
                <a:srgbClr val="00B0F0"/>
              </a:solidFill>
              <a:latin typeface="Consolas" panose="020B0609020204030204" charset="0"/>
            </a:endParaRPr>
          </a:p>
          <a:p>
            <a:pPr marL="0" indent="0" fontAlgn="base">
              <a:lnSpc>
                <a:spcPct val="80000"/>
              </a:lnSpc>
              <a:spcBef>
                <a:spcPts val="600"/>
              </a:spcBef>
              <a:spcAft>
                <a:spcPts val="600"/>
              </a:spcAft>
              <a:buFont typeface="Wingdings" panose="05000000000000000000" charset="0"/>
              <a:buNone/>
            </a:pPr>
            <a:r>
              <a:rPr lang="zh-CN" altLang="en-US" sz="1500" strike="noStrike" noProof="1">
                <a:latin typeface="宋体" panose="02010600030101010101" pitchFamily="2" charset="-122"/>
              </a:rPr>
              <a:t>而将该文件作为模块导入时得到如下执行结果：</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&gt;&gt;&gt; import nametest</a:t>
            </a:r>
            <a:endParaRPr lang="en-US" altLang="zh-CN" sz="1350" strike="noStrike" noProof="1">
              <a:latin typeface="Consolas" panose="020B0609020204030204" charset="0"/>
            </a:endParaRPr>
          </a:p>
          <a:p>
            <a:pPr fontAlgn="base">
              <a:lnSpc>
                <a:spcPct val="80000"/>
              </a:lnSpc>
              <a:buNone/>
            </a:pPr>
            <a:r>
              <a:rPr lang="en-US" altLang="zh-CN" sz="1350" strike="noStrike" noProof="1">
                <a:solidFill>
                  <a:srgbClr val="00B0F0"/>
                </a:solidFill>
                <a:latin typeface="Consolas" panose="020B0609020204030204" charset="0"/>
              </a:rPr>
              <a:t>nametest</a:t>
            </a:r>
            <a:endParaRPr lang="en-US" altLang="zh-CN" sz="1350" strike="noStrike" noProof="1">
              <a:solidFill>
                <a:srgbClr val="00B0F0"/>
              </a:solidFill>
              <a:latin typeface="Consolas" panose="020B06090202040302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7270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114690" name="文本占位符 72706"/>
          <p:cNvSpPr>
            <a:spLocks noGrp="1"/>
          </p:cNvSpPr>
          <p:nvPr>
            <p:ph idx="1"/>
          </p:nvPr>
        </p:nvSpPr>
        <p:spPr/>
        <p:txBody>
          <a:bodyPr anchor="t"/>
          <a:lstStyle/>
          <a:p>
            <a:pPr>
              <a:lnSpc>
                <a:spcPct val="150000"/>
              </a:lnSpc>
              <a:buFont typeface="Wingdings" panose="05000000000000000000" charset="0"/>
              <a:buChar char="§"/>
            </a:pPr>
            <a:r>
              <a:rPr lang="zh-CN" altLang="en-US" sz="1800" dirty="0">
                <a:latin typeface="宋体" panose="02010600030101010101" pitchFamily="2" charset="-122"/>
              </a:rPr>
              <a:t>利用“__name__”属性即可控制Python程序的运行方式。例如，编写一个包含大量可被其他程序利用的函数的模块，而不希望该模块可以直接运行，则可以在程序文件中添加以下代码：</a:t>
            </a:r>
            <a:endParaRPr lang="zh-CN" altLang="en-US" sz="1800" dirty="0">
              <a:latin typeface="宋体" panose="02010600030101010101" pitchFamily="2" charset="-122"/>
            </a:endParaRPr>
          </a:p>
          <a:p>
            <a:pPr>
              <a:spcBef>
                <a:spcPct val="0"/>
              </a:spcBef>
              <a:buNone/>
            </a:pPr>
            <a:r>
              <a:rPr lang="zh-CN" altLang="en-US" sz="1350" dirty="0">
                <a:latin typeface="Consolas" panose="020B0609020204030204" charset="0"/>
              </a:rPr>
              <a:t>if __name__ == '__main__':</a:t>
            </a:r>
            <a:endParaRPr lang="zh-CN" altLang="en-US" sz="1350" dirty="0">
              <a:latin typeface="Consolas" panose="020B0609020204030204" charset="0"/>
            </a:endParaRPr>
          </a:p>
          <a:p>
            <a:pPr>
              <a:spcBef>
                <a:spcPct val="0"/>
              </a:spcBef>
              <a:buNone/>
            </a:pPr>
            <a:r>
              <a:rPr lang="zh-CN" altLang="en-US" sz="1350" dirty="0">
                <a:latin typeface="Consolas" panose="020B0609020204030204" charset="0"/>
              </a:rPr>
              <a:t>    print('Please use me as a module.')</a:t>
            </a:r>
            <a:endParaRPr lang="zh-CN" altLang="en-US" sz="1350" dirty="0">
              <a:latin typeface="Consolas" panose="020B0609020204030204" charset="0"/>
            </a:endParaRPr>
          </a:p>
          <a:p>
            <a:pPr>
              <a:lnSpc>
                <a:spcPct val="150000"/>
              </a:lnSpc>
              <a:spcBef>
                <a:spcPts val="600"/>
              </a:spcBef>
              <a:spcAft>
                <a:spcPts val="600"/>
              </a:spcAft>
              <a:buFont typeface="Wingdings" panose="05000000000000000000" charset="0"/>
              <a:buChar char="§"/>
            </a:pPr>
            <a:r>
              <a:rPr lang="zh-CN" altLang="en-US" sz="1800" dirty="0">
                <a:latin typeface="宋体" panose="02010600030101010101" pitchFamily="2" charset="-122"/>
              </a:rPr>
              <a:t>这样一来，程序直接执行时将会得到提示“Please use me as a module.”，而使用import语句将其作为模块导入后可以使用其中的类、方法、常量或其他成员。</a:t>
            </a:r>
            <a:endParaRPr lang="zh-CN" altLang="en-US" sz="1800" dirty="0">
              <a:latin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endParaRPr lang="zh-CN" altLang="en-US" kern="1200" baseline="0" dirty="0">
              <a:latin typeface="+mj-lt"/>
              <a:ea typeface="+mj-ea"/>
              <a:cs typeface="+mj-cs"/>
            </a:endParaRPr>
          </a:p>
        </p:txBody>
      </p:sp>
      <p:sp>
        <p:nvSpPr>
          <p:cNvPr id="1157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在包的每个目录中都必须包含一个</a:t>
            </a:r>
            <a:r>
              <a:rPr lang="en-US" altLang="zh-CN" sz="1800" dirty="0"/>
              <a:t>__init__.py</a:t>
            </a:r>
            <a:r>
              <a:rPr lang="zh-CN" altLang="en-US" sz="1800" dirty="0"/>
              <a:t>文件，该文件可以是一个空文件，仅用于表示该目录是一个包。</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en-US" altLang="zh-CN" sz="1800" dirty="0"/>
              <a:t>__init__.py</a:t>
            </a:r>
            <a:r>
              <a:rPr lang="zh-CN" altLang="en-US" sz="1800" dirty="0"/>
              <a:t>文件的主要用途是设置</a:t>
            </a:r>
            <a:r>
              <a:rPr lang="en-US" altLang="zh-CN" sz="1800" dirty="0"/>
              <a:t>__all__</a:t>
            </a:r>
            <a:r>
              <a:rPr lang="zh-CN" altLang="en-US" sz="1800" dirty="0"/>
              <a:t>变量以及所包含的包初始化所需的代码。其中</a:t>
            </a:r>
            <a:r>
              <a:rPr lang="en-US" altLang="zh-CN" sz="1800" dirty="0"/>
              <a:t>__all__</a:t>
            </a:r>
            <a:r>
              <a:rPr lang="zh-CN" altLang="en-US" sz="1800" dirty="0"/>
              <a:t>变量中定义的对象可以在使用</a:t>
            </a:r>
            <a:r>
              <a:rPr lang="en-US" altLang="zh-CN" sz="1800" dirty="0"/>
              <a:t>from …import *</a:t>
            </a:r>
            <a:r>
              <a:rPr lang="zh-CN" altLang="en-US" sz="1800" dirty="0"/>
              <a:t>时全部正确导入。</a:t>
            </a:r>
            <a:endParaRPr lang="zh-CN" altLang="en-US" sz="1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1.9  Python程序伪编译与打包</a:t>
            </a:r>
            <a:endParaRPr lang="en-US"/>
          </a:p>
        </p:txBody>
      </p:sp>
      <p:sp>
        <p:nvSpPr>
          <p:cNvPr id="3" name="Content Placeholder 2"/>
          <p:cNvSpPr>
            <a:spLocks noGrp="1"/>
          </p:cNvSpPr>
          <p:nvPr>
            <p:ph idx="1"/>
          </p:nvPr>
        </p:nvSpPr>
        <p:spPr/>
        <p:txBody>
          <a:bodyPr/>
          <a:p>
            <a:r>
              <a:rPr lang="en-US" sz="2000"/>
              <a:t>Python程序伪编译</a:t>
            </a:r>
            <a:endParaRPr lang="en-US"/>
          </a:p>
          <a:p>
            <a:pPr>
              <a:lnSpc>
                <a:spcPct val="150000"/>
              </a:lnSpc>
              <a:spcBef>
                <a:spcPts val="0"/>
              </a:spcBef>
              <a:buFont typeface="Wingdings" panose="05000000000000000000" charset="0"/>
              <a:buChar char="ü"/>
            </a:pPr>
            <a:r>
              <a:rPr lang="en-US" sz="1400"/>
              <a:t>可以使用py_compile模块的compile()函数或compileall模块的compile_file()函数对Python源程序文件进行伪编译得到扩展名为.pyc的字节码以提高加载和运行速度，同时还可以隐藏源代码。</a:t>
            </a:r>
            <a:endParaRPr lang="en-US" sz="1400"/>
          </a:p>
          <a:p>
            <a:pPr>
              <a:lnSpc>
                <a:spcPct val="150000"/>
              </a:lnSpc>
              <a:spcBef>
                <a:spcPts val="0"/>
              </a:spcBef>
              <a:buFont typeface="Wingdings" panose="05000000000000000000" charset="0"/>
              <a:buChar char="ü"/>
            </a:pPr>
            <a:r>
              <a:rPr lang="en-US" sz="1400"/>
              <a:t>假设有Python程序Stack.py文件，并已导入py_compile，那么可以使用语句py_compile.compile('Stack.py')把Stack.py伪编译为字节码，如果需要优化编译可以使用py_compile.compile('Stack.py', optimize=1)或py_compile.compile('Stack.py', optimize=2)生成不同优化级别的字节码文件。</a:t>
            </a:r>
            <a:endParaRPr lang="en-US" sz="1400"/>
          </a:p>
          <a:p>
            <a:pPr>
              <a:lnSpc>
                <a:spcPct val="150000"/>
              </a:lnSpc>
              <a:spcBef>
                <a:spcPts val="0"/>
              </a:spcBef>
              <a:buFont typeface="Wingdings" panose="05000000000000000000" charset="0"/>
              <a:buChar char="ü"/>
            </a:pPr>
            <a:r>
              <a:rPr lang="en-US" sz="1400"/>
              <a:t>生成的字节码文件都保存为__pycache__文件夹中。</a:t>
            </a:r>
            <a:endParaRPr lang="en-US" sz="1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1.9  Python程序伪编译与打包</a:t>
            </a:r>
            <a:endParaRPr lang="en-US"/>
          </a:p>
        </p:txBody>
      </p:sp>
      <p:sp>
        <p:nvSpPr>
          <p:cNvPr id="3" name="Content Placeholder 2"/>
          <p:cNvSpPr>
            <a:spLocks noGrp="1"/>
          </p:cNvSpPr>
          <p:nvPr>
            <p:ph idx="1"/>
          </p:nvPr>
        </p:nvSpPr>
        <p:spPr>
          <a:xfrm>
            <a:off x="457200" y="1200150"/>
            <a:ext cx="8540115" cy="3395345"/>
          </a:xfrm>
        </p:spPr>
        <p:txBody>
          <a:bodyPr/>
          <a:p>
            <a:r>
              <a:rPr lang="en-US" sz="2000"/>
              <a:t>Python程序打包</a:t>
            </a:r>
            <a:endParaRPr lang="en-US" sz="2000"/>
          </a:p>
          <a:p>
            <a:pPr>
              <a:lnSpc>
                <a:spcPct val="150000"/>
              </a:lnSpc>
              <a:spcBef>
                <a:spcPts val="0"/>
              </a:spcBef>
            </a:pPr>
            <a:r>
              <a:rPr lang="en-US" sz="1800"/>
              <a:t>可以把Python程序打包为可执行程序的工具有</a:t>
            </a:r>
            <a:r>
              <a:rPr lang="en-US" sz="1800">
                <a:solidFill>
                  <a:srgbClr val="FF0000"/>
                </a:solidFill>
              </a:rPr>
              <a:t>py2exe</a:t>
            </a:r>
            <a:r>
              <a:rPr lang="en-US" sz="1800"/>
              <a:t>（仅适用于Windows平台）、</a:t>
            </a:r>
            <a:r>
              <a:rPr lang="en-US" sz="1800">
                <a:solidFill>
                  <a:srgbClr val="FF0000"/>
                </a:solidFill>
              </a:rPr>
              <a:t>pyinstaller</a:t>
            </a:r>
            <a:r>
              <a:rPr lang="en-US" sz="1800"/>
              <a:t>、</a:t>
            </a:r>
            <a:r>
              <a:rPr lang="en-US" sz="1800">
                <a:solidFill>
                  <a:srgbClr val="FF0000"/>
                </a:solidFill>
              </a:rPr>
              <a:t>cx_Freeze</a:t>
            </a:r>
            <a:r>
              <a:rPr lang="en-US" sz="1800"/>
              <a:t>等等。</a:t>
            </a:r>
            <a:endParaRPr lang="en-US" sz="1800"/>
          </a:p>
          <a:p>
            <a:pPr>
              <a:lnSpc>
                <a:spcPct val="150000"/>
              </a:lnSpc>
              <a:spcBef>
                <a:spcPts val="0"/>
              </a:spcBef>
            </a:pPr>
            <a:r>
              <a:rPr lang="en-US" sz="1800"/>
              <a:t>以pyinstaller为例，使用pip工具安装该工具之后在命令提示符环境中使用命令“pyinstaller -F -w kousuan.pyw”或者“python pyinstaller-script.py -F -w kousuan.pyw”即可将Python程序kousuan.pyw及其所有依赖包打包成为当前所用平台上的可执行文件。</a:t>
            </a:r>
            <a:endParaRPr lang="en-US" sz="1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7475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16738" name="文本占位符 74754"/>
          <p:cNvSpPr>
            <a:spLocks noGrp="1"/>
          </p:cNvSpPr>
          <p:nvPr>
            <p:ph idx="1"/>
          </p:nvPr>
        </p:nvSpPr>
        <p:spPr/>
        <p:txBody>
          <a:bodyPr anchor="t"/>
          <a:lstStyle/>
          <a:p>
            <a:pPr defTabSz="914400">
              <a:lnSpc>
                <a:spcPct val="90000"/>
              </a:lnSpc>
              <a:buSzPct val="90000"/>
              <a:buFont typeface="Wingdings" panose="05000000000000000000" charset="0"/>
              <a:buChar char="v"/>
            </a:pPr>
            <a:r>
              <a:rPr lang="zh-CN" altLang="en-US" sz="1800" b="1"/>
              <a:t>例</a:t>
            </a:r>
            <a:r>
              <a:rPr lang="en-US" altLang="zh-CN" sz="1800" b="1"/>
              <a:t>1-1</a:t>
            </a:r>
            <a:r>
              <a:rPr lang="zh-CN" altLang="en-US" sz="1800"/>
              <a:t>  用户输入一个三位自然数，计算并输出其佰位、十位和个位上的数字。</a:t>
            </a:r>
            <a:endParaRPr lang="zh-CN" altLang="en-US" sz="1800"/>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input('</a:t>
            </a:r>
            <a:r>
              <a:rPr lang="zh-CN" altLang="en-US" sz="1600">
                <a:latin typeface="Consolas" panose="020B0609020204030204" charset="0"/>
                <a:cs typeface="Consolas" panose="020B0609020204030204" charset="0"/>
              </a:rPr>
              <a:t>请输入一个三位数：</a:t>
            </a:r>
            <a:r>
              <a:rPr lang="en-US" altLang="zh-CN" sz="1600">
                <a:latin typeface="Consolas" panose="020B0609020204030204" charset="0"/>
                <a:cs typeface="Consolas" panose="020B0609020204030204" charset="0"/>
              </a:rPr>
              <a:t>')</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int(x)</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a = x // 100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b = x // 10 %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c = x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print(a, b, c)</a:t>
            </a:r>
            <a:endParaRPr lang="en-US" altLang="zh-CN" sz="1350">
              <a:latin typeface="Consolas" panose="020B0609020204030204" charset="0"/>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charset="0"/>
              <a:buChar char=""/>
            </a:pPr>
            <a:r>
              <a:rPr lang="zh-CN" altLang="zh-CN" sz="1800"/>
              <a:t>想一想，还有别的办法吗？</a:t>
            </a:r>
            <a:endParaRPr lang="zh-CN" altLang="zh-CN"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a:latin typeface="+mj-lt"/>
              <a:ea typeface="+mj-ea"/>
              <a:cs typeface="+mj-cs"/>
            </a:endParaRPr>
          </a:p>
        </p:txBody>
      </p:sp>
      <p:sp>
        <p:nvSpPr>
          <p:cNvPr id="117762" name="内容占位符 2"/>
          <p:cNvSpPr>
            <a:spLocks noGrp="1"/>
          </p:cNvSpPr>
          <p:nvPr>
            <p:ph idx="1"/>
          </p:nvPr>
        </p:nvSpPr>
        <p:spPr/>
        <p:txBody>
          <a:bodyPr anchor="t"/>
          <a:lstStyle/>
          <a:p>
            <a:pPr>
              <a:buFont typeface="Wingdings" panose="05000000000000000000" charset="0"/>
              <a:buChar char="§"/>
            </a:pPr>
            <a:r>
              <a:rPr lang="zh-CN" altLang="en-US" sz="1800"/>
              <a:t>还可以这样写</a:t>
            </a:r>
            <a:endParaRPr lang="zh-CN" altLang="en-US" sz="1800"/>
          </a:p>
          <a:p>
            <a:pPr>
              <a:buNone/>
            </a:pPr>
            <a:endParaRPr lang="zh-CN" altLang="en-US" sz="15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x = int(x)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 divmod(x, 100)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b, c = divmod(b, 10)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800"/>
          </a:p>
          <a:p>
            <a:pPr>
              <a:buFont typeface="Wingdings" panose="05000000000000000000" charset="0"/>
              <a:buChar char=""/>
            </a:pPr>
            <a:r>
              <a:rPr lang="zh-CN" altLang="en-US" sz="1800"/>
              <a:t>还可以再简单些吗？</a:t>
            </a:r>
            <a:endParaRPr lang="zh-CN" altLang="en-US"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zh-CN" altLang="en-US" kern="1200" baseline="0">
              <a:latin typeface="+mj-lt"/>
              <a:ea typeface="+mj-ea"/>
              <a:cs typeface="+mj-cs"/>
            </a:endParaRPr>
          </a:p>
        </p:txBody>
      </p:sp>
      <p:sp>
        <p:nvSpPr>
          <p:cNvPr id="118786" name="内容占位符 2"/>
          <p:cNvSpPr>
            <a:spLocks noGrp="1"/>
          </p:cNvSpPr>
          <p:nvPr>
            <p:ph idx="1"/>
          </p:nvPr>
        </p:nvSpPr>
        <p:spPr/>
        <p:txBody>
          <a:bodyPr anchor="t"/>
          <a:lstStyle/>
          <a:p>
            <a:pPr>
              <a:buFont typeface="Wingdings" panose="05000000000000000000" charset="0"/>
              <a:buChar char="§"/>
            </a:pPr>
            <a:r>
              <a:rPr lang="zh-CN" altLang="en-US" sz="1800"/>
              <a:t>居然可以这样？</a:t>
            </a:r>
            <a:r>
              <a:rPr lang="en-US" altLang="zh-CN" sz="1800"/>
              <a:t>OMG</a:t>
            </a:r>
            <a:endParaRPr lang="en-US" altLang="zh-CN" sz="1800"/>
          </a:p>
          <a:p>
            <a:pPr>
              <a:buNone/>
            </a:pPr>
            <a:endParaRPr lang="zh-CN" altLang="en-US" sz="18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c = map(int, 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None/>
            </a:pPr>
            <a:endParaRPr lang="zh-CN" altLang="en-US" sz="1350">
              <a:latin typeface="Consolas" panose="020B0609020204030204" charset="0"/>
            </a:endParaRPr>
          </a:p>
          <a:p>
            <a:pPr>
              <a:buFont typeface="Wingdings" panose="05000000000000000000" charset="0"/>
              <a:buChar char=""/>
            </a:pPr>
            <a:r>
              <a:rPr lang="zh-CN" altLang="en-US" sz="1800">
                <a:latin typeface="Consolas" panose="020B0609020204030204" charset="0"/>
              </a:rPr>
              <a:t>不限位数怎么办？</a:t>
            </a:r>
            <a:endParaRPr lang="zh-CN" altLang="en-US" sz="1800">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5362" name="文本占位符 13314"/>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界面中使用菜单“</a:t>
            </a:r>
            <a:r>
              <a:rPr lang="en-US" altLang="zh-CN" sz="1800" b="1">
                <a:latin typeface="宋体" panose="02010600030101010101" pitchFamily="2" charset="-122"/>
              </a:rPr>
              <a:t>File</a:t>
            </a:r>
            <a:r>
              <a:rPr lang="en-US" altLang="zh-CN" sz="1800">
                <a:latin typeface="宋体" panose="02010600030101010101" pitchFamily="2" charset="-122"/>
              </a:rPr>
              <a:t>”==&gt;“</a:t>
            </a:r>
            <a:r>
              <a:rPr lang="en-US" altLang="zh-CN" sz="1800" b="1">
                <a:latin typeface="宋体" panose="02010600030101010101" pitchFamily="2" charset="-122"/>
              </a:rPr>
              <a:t>New File</a:t>
            </a:r>
            <a:r>
              <a:rPr lang="en-US" altLang="zh-CN" sz="1800">
                <a:latin typeface="宋体" panose="02010600030101010101" pitchFamily="2" charset="-122"/>
              </a:rPr>
              <a:t>”</a:t>
            </a:r>
            <a:r>
              <a:rPr lang="zh-CN" altLang="en-US" sz="1800">
                <a:latin typeface="宋体" panose="02010600030101010101" pitchFamily="2" charset="-122"/>
              </a:rPr>
              <a:t>创建一个</a:t>
            </a:r>
            <a:r>
              <a:rPr lang="zh-CN" altLang="en-US" sz="1800" b="1">
                <a:latin typeface="宋体" panose="02010600030101010101" pitchFamily="2" charset="-122"/>
              </a:rPr>
              <a:t>程序文件</a:t>
            </a:r>
            <a:r>
              <a:rPr lang="zh-CN" altLang="en-US" sz="1800">
                <a:latin typeface="宋体" panose="02010600030101010101" pitchFamily="2" charset="-122"/>
              </a:rPr>
              <a:t>，输入代码并保存为</a:t>
            </a:r>
            <a:r>
              <a:rPr lang="en-US" altLang="zh-CN" sz="1800" b="1">
                <a:solidFill>
                  <a:srgbClr val="FF0000"/>
                </a:solidFill>
                <a:latin typeface="宋体" panose="02010600030101010101" pitchFamily="2" charset="-122"/>
              </a:rPr>
              <a:t>.py</a:t>
            </a:r>
            <a:r>
              <a:rPr lang="zh-CN" altLang="en-US" sz="1800">
                <a:latin typeface="宋体" panose="02010600030101010101" pitchFamily="2" charset="-122"/>
              </a:rPr>
              <a:t>或</a:t>
            </a:r>
            <a:r>
              <a:rPr lang="en-US" altLang="zh-CN" sz="1800" b="1">
                <a:solidFill>
                  <a:srgbClr val="FF0000"/>
                </a:solidFill>
                <a:latin typeface="宋体" panose="02010600030101010101" pitchFamily="2" charset="-122"/>
              </a:rPr>
              <a:t>.pyw</a:t>
            </a:r>
            <a:r>
              <a:rPr lang="zh-CN" altLang="en-US" sz="1800">
                <a:latin typeface="宋体" panose="02010600030101010101" pitchFamily="2" charset="-122"/>
              </a:rPr>
              <a:t>文件。</a:t>
            </a:r>
            <a:endParaRPr lang="zh-CN" altLang="en-US" sz="1800">
              <a:latin typeface="宋体" panose="02010600030101010101" pitchFamily="2" charset="-122"/>
            </a:endParaRPr>
          </a:p>
        </p:txBody>
      </p:sp>
      <p:pic>
        <p:nvPicPr>
          <p:cNvPr id="15363" name="Picture 1"/>
          <p:cNvPicPr>
            <a:picLocks noChangeAspect="1"/>
          </p:cNvPicPr>
          <p:nvPr/>
        </p:nvPicPr>
        <p:blipFill>
          <a:blip r:embed="rId1"/>
          <a:stretch>
            <a:fillRect/>
          </a:stretch>
        </p:blipFill>
        <p:spPr>
          <a:xfrm>
            <a:off x="3361055" y="1690370"/>
            <a:ext cx="3344545" cy="2863215"/>
          </a:xfrm>
          <a:prstGeom prst="rect">
            <a:avLst/>
          </a:prstGeom>
          <a:noFill/>
          <a:ln w="9525">
            <a:solidFill>
              <a:schemeClr val="accent1"/>
            </a:solid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en-US" altLang="zh-CN" kern="1200" baseline="0">
              <a:latin typeface="+mj-lt"/>
              <a:ea typeface="+mj-ea"/>
              <a:cs typeface="+mj-cs"/>
            </a:endParaRPr>
          </a:p>
        </p:txBody>
      </p:sp>
      <p:sp>
        <p:nvSpPr>
          <p:cNvPr id="119810" name="Content Placeholder 2"/>
          <p:cNvSpPr>
            <a:spLocks noGrp="1"/>
          </p:cNvSpPr>
          <p:nvPr>
            <p:ph idx="1"/>
          </p:nvPr>
        </p:nvSpPr>
        <p:spPr/>
        <p:txBody>
          <a:bodyPr anchor="t"/>
          <a:lstStyle/>
          <a:p>
            <a:pPr>
              <a:buFont typeface="Wingdings" panose="05000000000000000000" charset="0"/>
              <a:buChar char=""/>
            </a:pPr>
            <a:r>
              <a:rPr lang="zh-CN" altLang="en-US" sz="1800"/>
              <a:t>终极解决方案</a:t>
            </a:r>
            <a:endParaRPr lang="zh-CN" altLang="en-US" sz="1800"/>
          </a:p>
          <a:p>
            <a:pPr>
              <a:buNone/>
            </a:pPr>
            <a:endParaRPr lang="zh-CN" altLang="en-US" sz="1500">
              <a:latin typeface="Consolas" panose="020B0609020204030204" charset="0"/>
            </a:endParaRPr>
          </a:p>
          <a:p>
            <a:pPr>
              <a:buNone/>
            </a:pPr>
            <a:r>
              <a:rPr lang="zh-CN" altLang="en-US" sz="1600">
                <a:latin typeface="Consolas" panose="020B0609020204030204" charset="0"/>
              </a:rPr>
              <a:t>x = input('请输入一个</a:t>
            </a:r>
            <a:r>
              <a:rPr lang="en-US" altLang="zh-CN" sz="1600">
                <a:latin typeface="Consolas" panose="020B0609020204030204" charset="0"/>
              </a:rPr>
              <a:t>n</a:t>
            </a:r>
            <a:r>
              <a:rPr lang="zh-CN" altLang="en-US" sz="1600">
                <a:latin typeface="Consolas" panose="020B0609020204030204" charset="0"/>
              </a:rPr>
              <a:t>位自然数：')</a:t>
            </a:r>
            <a:endParaRPr lang="zh-CN" altLang="en-US" sz="1600">
              <a:latin typeface="Consolas" panose="020B0609020204030204" charset="0"/>
            </a:endParaRPr>
          </a:p>
          <a:p>
            <a:pPr>
              <a:buNone/>
            </a:pPr>
            <a:r>
              <a:rPr lang="zh-CN" altLang="en-US" sz="1600">
                <a:latin typeface="Consolas" panose="020B0609020204030204" charset="0"/>
              </a:rPr>
              <a:t>print(</a:t>
            </a:r>
            <a:r>
              <a:rPr lang="en-US" altLang="zh-CN" sz="1600">
                <a:latin typeface="Consolas" panose="020B0609020204030204" charset="0"/>
              </a:rPr>
              <a:t>*</a:t>
            </a:r>
            <a:r>
              <a:rPr lang="zh-CN" altLang="en-US" sz="1600">
                <a:latin typeface="Consolas" panose="020B0609020204030204" charset="0"/>
                <a:sym typeface="Arial" panose="020B0604020202020204" pitchFamily="34" charset="0"/>
              </a:rPr>
              <a:t>map(int, x)</a:t>
            </a:r>
            <a:r>
              <a:rPr lang="zh-CN" altLang="en-US" sz="1600">
                <a:latin typeface="Consolas" panose="020B0609020204030204" charset="0"/>
              </a:rPr>
              <a:t>)</a:t>
            </a:r>
            <a:endParaRPr lang="zh-CN" altLang="en-US" sz="1600">
              <a:latin typeface="Consolas" panose="020B06090202040302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757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0834" name="文本占位符 75778"/>
          <p:cNvSpPr>
            <a:spLocks noGrp="1"/>
          </p:cNvSpPr>
          <p:nvPr>
            <p:ph idx="1"/>
          </p:nvPr>
        </p:nvSpPr>
        <p:spPr>
          <a:xfrm>
            <a:off x="370205" y="1200150"/>
            <a:ext cx="7437120" cy="3398520"/>
          </a:xfrm>
        </p:spPr>
        <p:txBody>
          <a:bodyPr anchor="t"/>
          <a:lstStyle/>
          <a:p>
            <a:pPr defTabSz="914400">
              <a:buSzPct val="90000"/>
              <a:buFont typeface="Wingdings" panose="05000000000000000000" charset="0"/>
              <a:buChar char="v"/>
            </a:pPr>
            <a:r>
              <a:rPr lang="zh-CN" altLang="en-US" sz="1800" b="1" dirty="0"/>
              <a:t>例</a:t>
            </a:r>
            <a:r>
              <a:rPr lang="en-US" altLang="zh-CN" sz="1800" b="1" dirty="0"/>
              <a:t>1-</a:t>
            </a:r>
            <a:r>
              <a:rPr lang="zh-CN" altLang="en-US" sz="1800" b="1" dirty="0"/>
              <a:t>2</a:t>
            </a:r>
            <a:r>
              <a:rPr lang="zh-CN" altLang="en-US" sz="1800" dirty="0"/>
              <a:t>  已知三角形的两边长及其夹角，求第三边长。</a:t>
            </a:r>
            <a:endParaRPr lang="zh-CN" altLang="en-US" sz="1800" dirty="0"/>
          </a:p>
          <a:p>
            <a:pPr defTabSz="914400">
              <a:buSzPct val="90000"/>
              <a:buFont typeface="Wingdings" panose="05000000000000000000" pitchFamily="2" charset="2"/>
              <a:buNone/>
            </a:pPr>
            <a:endParaRPr lang="en-US" altLang="zh-CN" sz="150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import math</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x = input('输入两边长及夹角（度）：')</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a, b, theta = map(float, x.split())</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c = math.sqrt(a**2 + b**2 - 2*a*b*math.cos(theta*math.pi/180))</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print('c=', c)</a:t>
            </a:r>
            <a:endParaRPr lang="en-US" altLang="zh-CN" sz="1600" dirty="0">
              <a:latin typeface="Consolas" panose="020B06090202040302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1858" name="文本占位符 76802"/>
          <p:cNvSpPr>
            <a:spLocks noGrp="1"/>
          </p:cNvSpPr>
          <p:nvPr>
            <p:ph idx="1"/>
          </p:nvPr>
        </p:nvSpPr>
        <p:spPr/>
        <p:txBody>
          <a:bodyPr anchor="t"/>
          <a:lstStyle/>
          <a:p>
            <a:pPr defTabSz="914400">
              <a:spcBef>
                <a:spcPct val="0"/>
              </a:spcBef>
              <a:spcAft>
                <a:spcPts val="600"/>
              </a:spcAft>
              <a:buSzPct val="90000"/>
              <a:buFont typeface="Wingdings" panose="05000000000000000000" charset="0"/>
              <a:buChar char="v"/>
            </a:pPr>
            <a:r>
              <a:rPr lang="zh-CN" altLang="en-US" sz="1800" b="1"/>
              <a:t>例</a:t>
            </a:r>
            <a:r>
              <a:rPr lang="en-US" altLang="zh-CN" sz="1800" b="1"/>
              <a:t>1-3</a:t>
            </a:r>
            <a:r>
              <a:rPr lang="zh-CN" altLang="en-US" sz="1800"/>
              <a:t>  任意输入三个英文单词，按字典顺序输出。</a:t>
            </a:r>
            <a:endParaRPr lang="zh-CN" altLang="en-US" sz="1800"/>
          </a:p>
          <a:p>
            <a:pPr defTabSz="914400">
              <a:spcBef>
                <a:spcPct val="0"/>
              </a:spcBef>
              <a:buSzPct val="90000"/>
              <a:buFont typeface="Wingdings" panose="05000000000000000000" pitchFamily="2" charset="2"/>
              <a:buNone/>
            </a:pPr>
            <a:r>
              <a:rPr lang="en-US" altLang="zh-CN" sz="1350">
                <a:latin typeface="Consolas" panose="020B0609020204030204" charset="0"/>
              </a:rPr>
              <a:t>s = input('x,y,z=')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x, y, z = s.split(',')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y = y, x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z = z, x</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y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y, z = z,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print(x, y, z)</a:t>
            </a:r>
            <a:endParaRPr lang="en-US" altLang="zh-CN" sz="135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US" altLang="zh-CN" sz="1500">
              <a:latin typeface="Times New Roman" panose="02020603050405020304" pitchFamily="2" charset="0"/>
            </a:endParaRPr>
          </a:p>
          <a:p>
            <a:pPr defTabSz="914400">
              <a:lnSpc>
                <a:spcPct val="80000"/>
              </a:lnSpc>
              <a:spcBef>
                <a:spcPts val="600"/>
              </a:spcBef>
              <a:spcAft>
                <a:spcPts val="600"/>
              </a:spcAft>
              <a:buSzPct val="90000"/>
              <a:buFont typeface="Wingdings" panose="05000000000000000000" charset="0"/>
              <a:buChar char="§"/>
            </a:pPr>
            <a:r>
              <a:rPr lang="zh-CN" altLang="en-US" sz="1800">
                <a:latin typeface="Times New Roman" panose="02020603050405020304" pitchFamily="2" charset="0"/>
              </a:rPr>
              <a:t>或直接写为：</a:t>
            </a:r>
            <a:endParaRPr lang="zh-CN" altLang="en-US" sz="1800">
              <a:latin typeface="Times New Roman" panose="02020603050405020304" pitchFamily="2"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s = input('x,y,z=')</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x, y, z = sorted(s.split(','))</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print(x, y, z)</a:t>
            </a:r>
            <a:endParaRPr lang="en-US" altLang="zh-CN" sz="1350">
              <a:latin typeface="Consolas" panose="020B0609020204030204" charset="0"/>
              <a:sym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465820" cy="3395345"/>
          </a:xfrm>
        </p:spPr>
        <p:txBody>
          <a:bodyPr/>
          <a:lstStyle/>
          <a:p>
            <a:pPr fontAlgn="base"/>
            <a:r>
              <a:rPr lang="zh-CN" altLang="en-US" sz="1800" b="1" strike="noStrike" noProof="1"/>
              <a:t>例</a:t>
            </a:r>
            <a:r>
              <a:rPr lang="en-US" altLang="zh-CN" sz="1800" b="1" strike="noStrike" noProof="1"/>
              <a:t>1-4</a:t>
            </a:r>
            <a:r>
              <a:rPr lang="en-US" altLang="zh-CN" sz="1800" strike="noStrike" noProof="1"/>
              <a:t>  </a:t>
            </a:r>
            <a:r>
              <a:rPr lang="zh-CN" altLang="en-US" sz="1800" strike="noStrike" noProof="1"/>
              <a:t>计算两点间曼哈顿距离。</a:t>
            </a:r>
            <a:endParaRPr lang="zh-CN" altLang="en-US" sz="1800" strike="noStrike" noProof="1"/>
          </a:p>
          <a:p>
            <a:pPr marL="0" indent="0" fontAlgn="base">
              <a:buNone/>
            </a:pPr>
            <a:r>
              <a:rPr lang="zh-CN" altLang="en-US" sz="1400" strike="noStrike" noProof="1">
                <a:latin typeface="Consolas" panose="020B0609020204030204" charset="0"/>
                <a:cs typeface="Consolas" panose="020B0609020204030204" charset="0"/>
              </a:rPr>
              <a:t>def manhattanDistance(x, y):</a:t>
            </a:r>
            <a:endParaRPr lang="zh-CN" altLang="en-US" sz="1400" strike="noStrike" noProof="1">
              <a:latin typeface="Consolas" panose="020B0609020204030204" charset="0"/>
              <a:cs typeface="Consolas" panose="020B0609020204030204" charset="0"/>
            </a:endParaRPr>
          </a:p>
          <a:p>
            <a:pPr marL="0" indent="0" fontAlgn="base">
              <a:buNone/>
            </a:pPr>
            <a:r>
              <a:rPr lang="en-US" altLang="zh-CN" sz="1400">
                <a:latin typeface="Consolas" panose="020B0609020204030204" charset="0"/>
                <a:cs typeface="Consolas" panose="020B0609020204030204" charset="0"/>
                <a:sym typeface="+mn-ea"/>
              </a:rPr>
              <a:t>    # </a:t>
            </a:r>
            <a:r>
              <a:rPr lang="zh-CN" altLang="en-US" sz="1400">
                <a:latin typeface="Consolas" panose="020B0609020204030204" charset="0"/>
                <a:cs typeface="Consolas" panose="020B0609020204030204" charset="0"/>
                <a:sym typeface="+mn-ea"/>
              </a:rPr>
              <a:t>等价于return sum(map(abs, map(sub, x, y)))</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return sum(map(lambda i, j: abs(i-j), x, y)) </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 [3,4]))</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print(manhattanDistance([1,2,3], [4,5,6]))</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print(manhattanDistance([1,2,3,4], [5,6,7,8]))</a:t>
            </a:r>
            <a:endParaRPr lang="zh-CN" altLang="en-US" sz="1400" strike="noStrike" noProof="1">
              <a:latin typeface="Consolas" panose="020B0609020204030204" charset="0"/>
              <a:cs typeface="Consolas" panose="020B0609020204030204" charset="0"/>
            </a:endParaRPr>
          </a:p>
        </p:txBody>
      </p:sp>
      <p:sp>
        <p:nvSpPr>
          <p:cNvPr id="122882"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pic>
        <p:nvPicPr>
          <p:cNvPr id="122883" name="Picture 3" descr="640[1]"/>
          <p:cNvPicPr>
            <a:picLocks noChangeAspect="1"/>
          </p:cNvPicPr>
          <p:nvPr/>
        </p:nvPicPr>
        <p:blipFill>
          <a:blip r:embed="rId1"/>
          <a:stretch>
            <a:fillRect/>
          </a:stretch>
        </p:blipFill>
        <p:spPr>
          <a:xfrm>
            <a:off x="1665176" y="3160472"/>
            <a:ext cx="1875562" cy="1875563"/>
          </a:xfrm>
          <a:prstGeom prst="rect">
            <a:avLst/>
          </a:prstGeom>
          <a:noFill/>
          <a:ln w="9525">
            <a:noFill/>
          </a:ln>
        </p:spPr>
      </p:pic>
      <p:sp>
        <p:nvSpPr>
          <p:cNvPr id="122884" name="Text Box 4"/>
          <p:cNvSpPr txBox="1"/>
          <p:nvPr/>
        </p:nvSpPr>
        <p:spPr>
          <a:xfrm>
            <a:off x="3914660" y="3091257"/>
            <a:ext cx="3195006" cy="1383665"/>
          </a:xfrm>
          <a:prstGeom prst="rect">
            <a:avLst/>
          </a:prstGeom>
          <a:noFill/>
          <a:ln w="9525">
            <a:noFill/>
          </a:ln>
        </p:spPr>
        <p:txBody>
          <a:bodyPr wrap="square" anchor="t">
            <a:spAutoFit/>
          </a:bodyPr>
          <a:lstStyle/>
          <a:p>
            <a:r>
              <a:rPr lang="en-US" altLang="zh-CN" sz="1400">
                <a:latin typeface="Arial" panose="020B0604020202020204" pitchFamily="34" charset="0"/>
                <a:ea typeface="宋体" panose="02010600030101010101" pitchFamily="2" charset="-122"/>
              </a:rPr>
              <a:t>对于平面上的两个点(x1,y1)和(x2,y2)，曼哈顿距离的定义如下：</a:t>
            </a:r>
            <a:endParaRPr lang="en-US" altLang="zh-CN" sz="14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endParaRPr lang="en-US" altLang="zh-CN" sz="1400">
              <a:latin typeface="Arial" panose="020B0604020202020204" pitchFamily="34" charset="0"/>
              <a:ea typeface="宋体" panose="02010600030101010101" pitchFamily="2" charset="-122"/>
            </a:endParaRPr>
          </a:p>
          <a:p>
            <a:r>
              <a:rPr lang="en-US" altLang="zh-CN" sz="1400">
                <a:latin typeface="Arial" panose="020B0604020202020204" pitchFamily="34" charset="0"/>
                <a:ea typeface="宋体" panose="02010600030101010101" pitchFamily="2" charset="-122"/>
              </a:rPr>
              <a:t>对于空间向量(x1,x2,x3,...,xn)和(y1,y2,y3,...,yn)，曼哈顿距离的定义为：</a:t>
            </a:r>
            <a:endParaRPr lang="en-US" altLang="zh-CN" sz="1400">
              <a:latin typeface="Arial" panose="020B0604020202020204" pitchFamily="34" charset="0"/>
              <a:ea typeface="宋体" panose="02010600030101010101" pitchFamily="2" charset="-122"/>
            </a:endParaRPr>
          </a:p>
        </p:txBody>
      </p:sp>
      <p:pic>
        <p:nvPicPr>
          <p:cNvPr id="122885" name="Picture 5" descr="640[2]"/>
          <p:cNvPicPr>
            <a:picLocks noChangeAspect="1"/>
          </p:cNvPicPr>
          <p:nvPr/>
        </p:nvPicPr>
        <p:blipFill>
          <a:blip r:embed="rId2"/>
          <a:stretch>
            <a:fillRect/>
          </a:stretch>
        </p:blipFill>
        <p:spPr>
          <a:xfrm>
            <a:off x="4433863" y="3592744"/>
            <a:ext cx="1582618" cy="348914"/>
          </a:xfrm>
          <a:prstGeom prst="rect">
            <a:avLst/>
          </a:prstGeom>
          <a:noFill/>
          <a:ln w="9525">
            <a:noFill/>
          </a:ln>
        </p:spPr>
      </p:pic>
      <p:pic>
        <p:nvPicPr>
          <p:cNvPr id="122886" name="Picture 6" descr="640[1]"/>
          <p:cNvPicPr>
            <a:picLocks noChangeAspect="1"/>
          </p:cNvPicPr>
          <p:nvPr/>
        </p:nvPicPr>
        <p:blipFill>
          <a:blip r:embed="rId3"/>
          <a:stretch>
            <a:fillRect/>
          </a:stretch>
        </p:blipFill>
        <p:spPr>
          <a:xfrm>
            <a:off x="4433863" y="4475151"/>
            <a:ext cx="1080086" cy="477525"/>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1.10  Python</a:t>
            </a:r>
            <a:r>
              <a:rPr lang="zh-CN" altLang="en-US" kern="1200" baseline="0">
                <a:latin typeface="+mj-lt"/>
                <a:ea typeface="宋体" panose="02010600030101010101" pitchFamily="2" charset="-122"/>
                <a:cs typeface="+mj-cs"/>
              </a:rPr>
              <a:t>快速入门</a:t>
            </a:r>
            <a:endParaRPr lang="zh-CN" altLang="en-US" kern="1200" baseline="0">
              <a:latin typeface="+mj-lt"/>
              <a:ea typeface="宋体" panose="02010600030101010101" pitchFamily="2" charset="-122"/>
              <a:cs typeface="+mj-cs"/>
            </a:endParaRPr>
          </a:p>
        </p:txBody>
      </p:sp>
      <p:sp>
        <p:nvSpPr>
          <p:cNvPr id="3" name="内容占位符 2"/>
          <p:cNvSpPr>
            <a:spLocks noGrp="1"/>
          </p:cNvSpPr>
          <p:nvPr>
            <p:ph idx="1"/>
          </p:nvPr>
        </p:nvSpPr>
        <p:spPr/>
        <p:txBody>
          <a:bodyPr/>
          <a:lstStyle/>
          <a:p>
            <a:pPr fontAlgn="base"/>
            <a:r>
              <a:rPr lang="zh-CN" altLang="en-US" sz="1800" b="1" strike="noStrike" noProof="1"/>
              <a:t>例</a:t>
            </a:r>
            <a:r>
              <a:rPr lang="en-US" altLang="zh-CN" sz="1800" b="1" strike="noStrike" noProof="1"/>
              <a:t>1-5</a:t>
            </a:r>
            <a:r>
              <a:rPr lang="en-US" altLang="zh-CN" sz="1800" strike="noStrike" noProof="1"/>
              <a:t>  </a:t>
            </a:r>
            <a:r>
              <a:rPr lang="zh-CN" altLang="en-US" sz="1800" strike="noStrike" noProof="1">
                <a:ea typeface="宋体" panose="02010600030101010101" pitchFamily="2" charset="-122"/>
              </a:rPr>
              <a:t>统计一个字符串中所有字符在另一个字符串中出现的总次数。</a:t>
            </a:r>
            <a:endParaRPr lang="zh-CN" altLang="en-US" sz="1500" strike="noStrike" noProof="1">
              <a:ea typeface="宋体" panose="02010600030101010101" pitchFamily="2" charset="-122"/>
            </a:endParaRPr>
          </a:p>
          <a:p>
            <a:pPr fontAlgn="base">
              <a:buFont typeface="Wingdings" panose="05000000000000000000" charset="0"/>
              <a:buChar char="ü"/>
            </a:pPr>
            <a:r>
              <a:rPr lang="zh-CN" altLang="en-US" sz="1500" strike="noStrike" noProof="1">
                <a:latin typeface="Consolas" panose="020B0609020204030204" charset="0"/>
                <a:ea typeface="宋体" panose="02010600030101010101" pitchFamily="2" charset="-122"/>
                <a:cs typeface="Consolas" panose="020B0609020204030204" charset="0"/>
              </a:rPr>
              <a:t>可能的应用：垃圾邮件分类。在大部分垃圾邮件中，为了防止被分类为垃圾邮件，会在一些关键字中间插入类似于【、】、*之类的字符来干扰分词。可以把这个特点作为一个判断依据，如果一封邮件中这样的干扰字符超过一定比例，则认为是垃圾邮件。</a:t>
            </a:r>
            <a:endParaRPr lang="zh-CN" altLang="en-US" sz="15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def check(s1, s2):</a:t>
            </a: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    return sum(map(s1.count, s2))</a:t>
            </a: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endParaRPr lang="zh-CN" altLang="en-US" sz="160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600" strike="noStrike" noProof="1">
                <a:latin typeface="Consolas" panose="020B0609020204030204" charset="0"/>
                <a:ea typeface="宋体" panose="02010600030101010101" pitchFamily="2" charset="-122"/>
                <a:cs typeface="Consolas" panose="020B0609020204030204" charset="0"/>
              </a:rPr>
              <a:t>print(check('这是一个测*#试邮#件，内】含广【告', '【】*#/\\'))</a:t>
            </a:r>
            <a:endParaRPr lang="zh-CN" altLang="en-US" sz="1600" strike="noStrike" noProof="1">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1-6</a:t>
            </a:r>
            <a:r>
              <a:rPr lang="en-US" altLang="zh-CN" sz="1800"/>
              <a:t>  </a:t>
            </a:r>
            <a:r>
              <a:rPr lang="zh-CN" altLang="en-US" sz="1800"/>
              <a:t>调整文本顺序，对抗垃圾邮件检测。</a:t>
            </a:r>
            <a:endParaRPr lang="zh-CN" altLang="en-US" sz="1800"/>
          </a:p>
          <a:p>
            <a:pPr marL="0" indent="0">
              <a:spcBef>
                <a:spcPts val="0"/>
              </a:spcBef>
              <a:buNone/>
            </a:pPr>
            <a:r>
              <a:rPr lang="zh-CN" altLang="en-US" sz="1200">
                <a:latin typeface="Consolas" panose="020B0609020204030204" charset="0"/>
                <a:cs typeface="Consolas" panose="020B0609020204030204" charset="0"/>
              </a:rPr>
              <a:t>from jieba import cut</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swap(word):</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'''交换长度为2的单词中的两个字顺序'''</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if len(word) == 2:</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word = word[1]+word[0]</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return word</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def antiCheck(text):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'''分词，处理长度为2个单词，然后再连接起来'''</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words = cut(text)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return ''.join(map(swap, words))</a:t>
            </a:r>
            <a:endParaRPr lang="zh-CN" altLang="en-US" sz="1200">
              <a:latin typeface="Consolas" panose="020B0609020204030204" charset="0"/>
              <a:cs typeface="Consolas" panose="020B0609020204030204" charset="0"/>
            </a:endParaRPr>
          </a:p>
          <a:p>
            <a:pPr marL="0" indent="0">
              <a:spcBef>
                <a:spcPts val="0"/>
              </a:spcBef>
              <a:buNone/>
            </a:pP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text = '由于人们阅读时一目十行的特点，有时候个别词语交换'+\</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'一下顺序并不影响，甚至无法察觉这种变化。'+\</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'更有意思的是，即使发现了顺序的调整，也不影响对内容的理解。'</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print(antiCheck(text))</a:t>
            </a:r>
            <a:endParaRPr lang="zh-CN" altLang="en-US" sz="1200">
              <a:latin typeface="Consolas" panose="020B0609020204030204" charset="0"/>
              <a:cs typeface="Consolas" panose="020B06090202040302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1.10  Python</a:t>
            </a:r>
            <a:r>
              <a:rPr lang="zh-CN" altLang="en-US">
                <a:ea typeface="宋体" panose="02010600030101010101" pitchFamily="2" charset="-122"/>
                <a:sym typeface="+mn-ea"/>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1-7  </a:t>
            </a:r>
            <a:r>
              <a:rPr lang="zh-CN" altLang="en-US" sz="1800"/>
              <a:t>计算给定数据的几何平均数，即</a:t>
            </a:r>
            <a:r>
              <a:rPr lang="en-US" altLang="zh-CN" sz="1800"/>
              <a:t>n</a:t>
            </a:r>
            <a:r>
              <a:rPr lang="zh-CN" altLang="en-US" sz="1800"/>
              <a:t>个数字连乘结果的</a:t>
            </a:r>
            <a:r>
              <a:rPr lang="en-US" altLang="zh-CN" sz="1800"/>
              <a:t>n</a:t>
            </a:r>
            <a:r>
              <a:rPr lang="zh-CN" altLang="en-US" sz="1800"/>
              <a:t>次方根。</a:t>
            </a:r>
            <a:endParaRPr lang="zh-CN" altLang="en-US"/>
          </a:p>
          <a:p>
            <a:pPr marL="0" indent="0">
              <a:spcBef>
                <a:spcPts val="0"/>
              </a:spcBef>
              <a:buNone/>
            </a:pPr>
            <a:r>
              <a:rPr lang="zh-CN" altLang="en-US" sz="1600">
                <a:latin typeface="Consolas" panose="020B0609020204030204" charset="0"/>
                <a:cs typeface="Consolas" panose="020B0609020204030204" charset="0"/>
              </a:rPr>
              <a:t>from operator import mul</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from random import choices</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from functools import reduce</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data = choices(range(1,100), k=5)</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result = reduce(mul,data) ** (1/len(data))</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print(data, result, sep='\n')</a:t>
            </a:r>
            <a:endParaRPr lang="zh-CN" altLang="en-US" sz="1600">
              <a:latin typeface="Consolas" panose="020B0609020204030204" charset="0"/>
              <a:cs typeface="Consolas" panose="020B060902020403020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1-8</a:t>
            </a:r>
            <a:r>
              <a:rPr lang="en-US" altLang="zh-CN" sz="1800"/>
              <a:t>  </a:t>
            </a:r>
            <a:r>
              <a:rPr lang="zh-CN" altLang="en-US" sz="1800"/>
              <a:t>计算向量的</a:t>
            </a:r>
            <a:r>
              <a:rPr lang="en-US" altLang="zh-CN" sz="1800"/>
              <a:t>L1</a:t>
            </a:r>
            <a:r>
              <a:rPr lang="zh-CN" altLang="en-US" sz="1800"/>
              <a:t>和</a:t>
            </a:r>
            <a:r>
              <a:rPr lang="en-US" altLang="zh-CN" sz="1800"/>
              <a:t>L2</a:t>
            </a:r>
            <a:r>
              <a:rPr lang="zh-CN" altLang="en-US" sz="1800"/>
              <a:t>范数。</a:t>
            </a:r>
            <a:endParaRPr lang="zh-CN" altLang="en-US" sz="1800"/>
          </a:p>
          <a:p>
            <a:pPr marL="0" indent="0">
              <a:spcBef>
                <a:spcPts val="0"/>
              </a:spcBef>
              <a:buNone/>
            </a:pPr>
            <a:r>
              <a:rPr lang="zh-CN" altLang="en-US" sz="1350">
                <a:latin typeface="Consolas" panose="020B0609020204030204" charset="0"/>
                <a:cs typeface="Consolas" panose="020B0609020204030204" charset="0"/>
              </a:rPr>
              <a:t>from random import choices</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import numpy as np</a:t>
            </a:r>
            <a:endParaRPr lang="zh-CN" altLang="en-US" sz="1350">
              <a:latin typeface="Consolas" panose="020B0609020204030204" charset="0"/>
              <a:cs typeface="Consolas" panose="020B0609020204030204" charset="0"/>
            </a:endParaRP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vector = choices(range(-50,50), k=10)</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L1范数，所有分量绝对值之和</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L1_norm = sum(map(abs, vector))</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L2范数，所有分量平方和的平方根</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L2_norm = sum([num**2 for num in vector]) ** 0.5</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print(vector, L1_norm, L2_norm, sep='\n')</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使用扩展库numpy计算向量范数</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print(np.linalg.norm(vector, 1))</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print(np.linalg.norm(vector, 2))</a:t>
            </a:r>
            <a:endParaRPr lang="zh-CN" altLang="en-US" sz="1350">
              <a:latin typeface="Consolas" panose="020B0609020204030204" charset="0"/>
              <a:cs typeface="Consolas" panose="020B0609020204030204" charset="0"/>
            </a:endParaRPr>
          </a:p>
          <a:p>
            <a:pPr marL="0" indent="0">
              <a:spcBef>
                <a:spcPts val="0"/>
              </a:spcBef>
              <a:buNone/>
            </a:pP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 使用内置函数+lambda表达式计算L2范数</a:t>
            </a:r>
            <a:endParaRPr lang="zh-CN" altLang="en-US" sz="1350">
              <a:latin typeface="Consolas" panose="020B0609020204030204" charset="0"/>
              <a:cs typeface="Consolas" panose="020B0609020204030204" charset="0"/>
            </a:endParaRPr>
          </a:p>
          <a:p>
            <a:pPr marL="0" indent="0">
              <a:spcBef>
                <a:spcPts val="0"/>
              </a:spcBef>
              <a:buNone/>
            </a:pPr>
            <a:r>
              <a:rPr lang="zh-CN" altLang="en-US" sz="1350">
                <a:latin typeface="Consolas" panose="020B0609020204030204" charset="0"/>
                <a:cs typeface="Consolas" panose="020B0609020204030204" charset="0"/>
              </a:rPr>
              <a:t>print(sum(map(lambda num: num**2, vector))**0.5)</a:t>
            </a:r>
            <a:endParaRPr lang="zh-CN" altLang="en-US" sz="135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5367338" y="1084898"/>
          <a:ext cx="2126933" cy="842010"/>
        </p:xfrm>
        <a:graphic>
          <a:graphicData uri="http://schemas.openxmlformats.org/presentationml/2006/ole">
            <mc:AlternateContent xmlns:mc="http://schemas.openxmlformats.org/markup-compatibility/2006">
              <mc:Choice xmlns:v="urn:schemas-microsoft-com:vml" Requires="v">
                <p:oleObj spid="_x0000_s3076" name="" r:id="rId1" imgW="1219200" imgH="482600" progId="Equation.KSEE3">
                  <p:embed/>
                </p:oleObj>
              </mc:Choice>
              <mc:Fallback>
                <p:oleObj name="" r:id="rId1" imgW="1219200" imgH="482600" progId="Equation.KSEE3">
                  <p:embed/>
                  <p:pic>
                    <p:nvPicPr>
                      <p:cNvPr id="0" name="Picture 3075"/>
                      <p:cNvPicPr/>
                      <p:nvPr/>
                    </p:nvPicPr>
                    <p:blipFill>
                      <a:blip r:embed="rId2"/>
                      <a:stretch>
                        <a:fillRect/>
                      </a:stretch>
                    </p:blipFill>
                    <p:spPr>
                      <a:xfrm>
                        <a:off x="5367338" y="1084898"/>
                        <a:ext cx="2126933" cy="842010"/>
                      </a:xfrm>
                      <a:prstGeom prst="rect">
                        <a:avLst/>
                      </a:prstGeom>
                      <a:noFill/>
                      <a:ln w="38100">
                        <a:solidFill>
                          <a:schemeClr val="accent1"/>
                        </a:solidFill>
                        <a:miter/>
                      </a:ln>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ym typeface="Arial" panose="020B0604020202020204" pitchFamily="34" charset="0"/>
              </a:rPr>
              <a:t>1.10 Python</a:t>
            </a:r>
            <a:r>
              <a:rPr lang="zh-CN" altLang="en-US" dirty="0">
                <a:sym typeface="Arial" panose="020B0604020202020204" pitchFamily="34" charset="0"/>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1-9</a:t>
            </a:r>
            <a:r>
              <a:rPr lang="en-US" altLang="zh-CN" sz="1800"/>
              <a:t>  </a:t>
            </a:r>
            <a:r>
              <a:rPr lang="zh-CN" altLang="en-US" sz="1800"/>
              <a:t>判断是否对称矩阵。</a:t>
            </a:r>
            <a:endParaRPr lang="zh-CN" altLang="en-US" sz="1800"/>
          </a:p>
          <a:p>
            <a:pPr marL="0" indent="0">
              <a:buNone/>
            </a:pPr>
            <a:r>
              <a:rPr lang="zh-CN" altLang="en-US" sz="1350">
                <a:latin typeface="Consolas" panose="020B0609020204030204" charset="0"/>
                <a:cs typeface="Consolas" panose="020B0609020204030204" charset="0"/>
              </a:rPr>
              <a:t>import numpy as np</a:t>
            </a:r>
            <a:endParaRPr lang="zh-CN" altLang="en-US" sz="1350">
              <a:latin typeface="Consolas" panose="020B0609020204030204" charset="0"/>
              <a:cs typeface="Consolas" panose="020B0609020204030204" charset="0"/>
            </a:endParaRPr>
          </a:p>
          <a:p>
            <a:pPr marL="0" indent="0">
              <a:buNone/>
            </a:pP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matrix1 = [[1,2,3], [4,5,6], [7,8,9]]</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matrix2 = [[1,2,3], [2,3,4], [3,4,5]]</a:t>
            </a:r>
            <a:endParaRPr lang="zh-CN" altLang="en-US" sz="1350">
              <a:latin typeface="Consolas" panose="020B0609020204030204" charset="0"/>
              <a:cs typeface="Consolas" panose="020B0609020204030204" charset="0"/>
            </a:endParaRP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使用内置函数转置</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matrix1_T = list(map(list, zip(*matrix1)))</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matrix2_T = list(map(list, zip(*matrix2)))</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print(matrix1==matrix1_T, matrix2==matrix2_T)</a:t>
            </a:r>
            <a:endParaRPr lang="zh-CN" altLang="en-US" sz="1350">
              <a:latin typeface="Consolas" panose="020B0609020204030204" charset="0"/>
              <a:cs typeface="Consolas" panose="020B0609020204030204" charset="0"/>
            </a:endParaRPr>
          </a:p>
          <a:p>
            <a:pPr marL="0" indent="0">
              <a:buNone/>
            </a:pPr>
            <a:r>
              <a:rPr lang="en-US" altLang="zh-CN" sz="1350">
                <a:latin typeface="Consolas" panose="020B0609020204030204" charset="0"/>
                <a:cs typeface="Consolas" panose="020B0609020204030204" charset="0"/>
              </a:rPr>
              <a:t># </a:t>
            </a:r>
            <a:r>
              <a:rPr lang="zh-CN" altLang="en-US" sz="1350">
                <a:latin typeface="Consolas" panose="020B0609020204030204" charset="0"/>
                <a:cs typeface="Consolas" panose="020B0609020204030204" charset="0"/>
              </a:rPr>
              <a:t>使用扩展库</a:t>
            </a:r>
            <a:r>
              <a:rPr lang="en-US" altLang="zh-CN" sz="1350">
                <a:latin typeface="Consolas" panose="020B0609020204030204" charset="0"/>
                <a:cs typeface="Consolas" panose="020B0609020204030204" charset="0"/>
              </a:rPr>
              <a:t>numpy</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print((np.matrix(matrix1) == np.matrix(matrix1).T).all(),</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      (np.matrix(matrix2) == np.matrix(matrix2).T).all())</a:t>
            </a:r>
            <a:endParaRPr lang="zh-CN" altLang="en-US" sz="135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6334125" y="1256030"/>
          <a:ext cx="1174750" cy="476250"/>
        </p:xfrm>
        <a:graphic>
          <a:graphicData uri="http://schemas.openxmlformats.org/presentationml/2006/ole">
            <mc:AlternateContent xmlns:mc="http://schemas.openxmlformats.org/markup-compatibility/2006">
              <mc:Choice xmlns:v="urn:schemas-microsoft-com:vml" Requires="v">
                <p:oleObj spid="_x0000_s3076" name="" r:id="rId1" imgW="469900" imgH="190500" progId="Equation.KSEE3">
                  <p:embed/>
                </p:oleObj>
              </mc:Choice>
              <mc:Fallback>
                <p:oleObj name="" r:id="rId1" imgW="469900" imgH="190500" progId="Equation.KSEE3">
                  <p:embed/>
                  <p:pic>
                    <p:nvPicPr>
                      <p:cNvPr id="0" name="Picture 3075"/>
                      <p:cNvPicPr/>
                      <p:nvPr/>
                    </p:nvPicPr>
                    <p:blipFill>
                      <a:blip r:embed="rId2"/>
                      <a:stretch>
                        <a:fillRect/>
                      </a:stretch>
                    </p:blipFill>
                    <p:spPr>
                      <a:xfrm>
                        <a:off x="6334125" y="1256030"/>
                        <a:ext cx="1174750" cy="476250"/>
                      </a:xfrm>
                      <a:prstGeom prst="rect">
                        <a:avLst/>
                      </a:prstGeom>
                      <a:noFill/>
                      <a:ln w="38100">
                        <a:noFill/>
                        <a:miter/>
                      </a:ln>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1.10 Python</a:t>
            </a:r>
            <a:r>
              <a:rPr lang="zh-CN" altLang="en-US"/>
              <a:t>快速入门</a:t>
            </a:r>
            <a:endParaRPr lang="zh-CN" altLang="en-US"/>
          </a:p>
        </p:txBody>
      </p:sp>
      <p:sp>
        <p:nvSpPr>
          <p:cNvPr id="3" name="Content Placeholder 2"/>
          <p:cNvSpPr>
            <a:spLocks noGrp="1"/>
          </p:cNvSpPr>
          <p:nvPr>
            <p:ph idx="1"/>
          </p:nvPr>
        </p:nvSpPr>
        <p:spPr/>
        <p:txBody>
          <a:bodyPr/>
          <a:p>
            <a:r>
              <a:rPr lang="zh-CN" altLang="en-US" sz="1800" b="1"/>
              <a:t>例</a:t>
            </a:r>
            <a:r>
              <a:rPr lang="en-US" altLang="zh-CN" sz="1800" b="1"/>
              <a:t>1-10</a:t>
            </a:r>
            <a:r>
              <a:rPr lang="en-US" altLang="zh-CN" sz="1800"/>
              <a:t>  </a:t>
            </a:r>
            <a:r>
              <a:rPr lang="zh-CN" altLang="en-US" sz="1800"/>
              <a:t>计算矩阵的迹。</a:t>
            </a:r>
            <a:endParaRPr lang="zh-CN" altLang="en-US" sz="1800"/>
          </a:p>
          <a:p>
            <a:pPr marL="0" indent="0">
              <a:buNone/>
            </a:pPr>
            <a:r>
              <a:rPr lang="zh-CN" altLang="en-US" sz="1500">
                <a:latin typeface="Consolas" panose="020B0609020204030204" charset="0"/>
                <a:cs typeface="Consolas" panose="020B0609020204030204" charset="0"/>
              </a:rPr>
              <a:t>import numpy as np</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data = [[1,2,3], [4,5,6], [7,8,9]]</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矩阵的迹定义为方阵对角线元素之和</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print(sum([data[i][i] for i in range(len(data))]))</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使用扩展库</a:t>
            </a:r>
            <a:r>
              <a:rPr lang="en-US" altLang="zh-CN" sz="1500">
                <a:latin typeface="Consolas" panose="020B0609020204030204" charset="0"/>
                <a:cs typeface="Consolas" panose="020B0609020204030204" charset="0"/>
              </a:rPr>
              <a:t>numpy</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print(np.trace(data))</a:t>
            </a:r>
            <a:endParaRPr lang="zh-CN" altLang="en-US"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a:t>
            </a:r>
            <a:r>
              <a:rPr lang="zh-CN" altLang="en-US" sz="1500">
                <a:latin typeface="Consolas" panose="020B0609020204030204" charset="0"/>
                <a:cs typeface="Consolas" panose="020B0609020204030204" charset="0"/>
              </a:rPr>
              <a:t>矩阵的迹也等于所有特征值之和</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print(sum(np.linalg.eig(data)[0]))</a:t>
            </a:r>
            <a:endParaRPr lang="zh-CN" altLang="en-US" sz="15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p:cNvSpPr>
          <p:nvPr>
            <p:ph idx="1"/>
          </p:nvPr>
        </p:nvSpPr>
        <p:spPr>
          <a:xfrm>
            <a:off x="475250" y="1193215"/>
            <a:ext cx="3191433" cy="3396257"/>
          </a:xfrm>
        </p:spPr>
        <p:txBody>
          <a:bodyPr anchor="t"/>
          <a:lstStyle/>
          <a:p>
            <a:pPr>
              <a:lnSpc>
                <a:spcPct val="150000"/>
              </a:lnSpc>
              <a:spcBef>
                <a:spcPct val="0"/>
              </a:spcBef>
            </a:pPr>
            <a:r>
              <a:rPr lang="zh-CN" altLang="en-US" sz="1800">
                <a:latin typeface="宋体" panose="02010600030101010101" pitchFamily="2" charset="-122"/>
              </a:rPr>
              <a:t>使用菜单“</a:t>
            </a:r>
            <a:r>
              <a:rPr lang="en-US" altLang="zh-CN" sz="1800">
                <a:latin typeface="宋体" panose="02010600030101010101" pitchFamily="2" charset="-122"/>
              </a:rPr>
              <a:t>Run”==&gt;“</a:t>
            </a:r>
            <a:r>
              <a:rPr lang="en-US" altLang="zh-CN" sz="1800" b="1">
                <a:latin typeface="宋体" panose="02010600030101010101" pitchFamily="2" charset="-122"/>
              </a:rPr>
              <a:t>Check Module</a:t>
            </a:r>
            <a:r>
              <a:rPr lang="en-US" altLang="zh-CN" sz="1800">
                <a:latin typeface="宋体" panose="02010600030101010101" pitchFamily="2" charset="-122"/>
              </a:rPr>
              <a:t>”</a:t>
            </a:r>
            <a:r>
              <a:rPr lang="zh-CN" altLang="en-US" sz="1800">
                <a:latin typeface="宋体" panose="02010600030101010101" pitchFamily="2" charset="-122"/>
              </a:rPr>
              <a:t>来检查程序中是否存在语法错误，或者使用菜单“</a:t>
            </a:r>
            <a:r>
              <a:rPr lang="en-US" altLang="zh-CN" sz="1800">
                <a:latin typeface="宋体" panose="02010600030101010101" pitchFamily="2" charset="-122"/>
              </a:rPr>
              <a:t>Run”==&gt;“</a:t>
            </a:r>
            <a:r>
              <a:rPr lang="en-US" altLang="zh-CN" sz="1800" b="1">
                <a:latin typeface="宋体" panose="02010600030101010101" pitchFamily="2" charset="-122"/>
              </a:rPr>
              <a:t>Run Module</a:t>
            </a:r>
            <a:r>
              <a:rPr lang="en-US" altLang="zh-CN" sz="1800">
                <a:latin typeface="宋体" panose="02010600030101010101" pitchFamily="2" charset="-122"/>
              </a:rPr>
              <a:t>”</a:t>
            </a:r>
            <a:r>
              <a:rPr lang="zh-CN" altLang="en-US" sz="1800">
                <a:latin typeface="宋体" panose="02010600030101010101" pitchFamily="2" charset="-122"/>
              </a:rPr>
              <a:t>运行程序，程序运行结果将直接显示在</a:t>
            </a:r>
            <a:r>
              <a:rPr lang="en-US" altLang="zh-CN" sz="1800">
                <a:latin typeface="宋体" panose="02010600030101010101" pitchFamily="2" charset="-122"/>
              </a:rPr>
              <a:t>IDLE</a:t>
            </a:r>
            <a:r>
              <a:rPr lang="zh-CN" altLang="en-US" sz="1800">
                <a:latin typeface="宋体" panose="02010600030101010101" pitchFamily="2" charset="-122"/>
              </a:rPr>
              <a:t>交互界面上。</a:t>
            </a:r>
            <a:endParaRPr lang="zh-CN" altLang="en-US" sz="1800">
              <a:latin typeface="宋体" panose="02010600030101010101" pitchFamily="2" charset="-122"/>
            </a:endParaRPr>
          </a:p>
          <a:p>
            <a:endParaRPr lang="en-US" altLang="en-US" sz="1800"/>
          </a:p>
        </p:txBody>
      </p:sp>
      <p:sp>
        <p:nvSpPr>
          <p:cNvPr id="16387" name="标题 133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pic>
        <p:nvPicPr>
          <p:cNvPr id="2" name="Picture 1"/>
          <p:cNvPicPr>
            <a:picLocks noChangeAspect="1"/>
          </p:cNvPicPr>
          <p:nvPr/>
        </p:nvPicPr>
        <p:blipFill>
          <a:blip r:embed="rId1"/>
          <a:stretch>
            <a:fillRect/>
          </a:stretch>
        </p:blipFill>
        <p:spPr>
          <a:xfrm>
            <a:off x="3648710" y="1097915"/>
            <a:ext cx="4302125" cy="3382645"/>
          </a:xfrm>
          <a:prstGeom prst="rect">
            <a:avLst/>
          </a:prstGeom>
          <a:ln>
            <a:solidFill>
              <a:schemeClr val="accent1"/>
            </a:solid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1-11</a:t>
            </a:r>
            <a:r>
              <a:rPr lang="en-US" altLang="zh-CN" sz="1800"/>
              <a:t>  </a:t>
            </a:r>
            <a:r>
              <a:rPr lang="zh-CN" altLang="en-US" sz="1800"/>
              <a:t>获取子列表中最大值和最小值。</a:t>
            </a:r>
            <a:endParaRPr lang="zh-CN" altLang="en-US" sz="1800"/>
          </a:p>
          <a:p>
            <a:pPr marL="0" indent="0">
              <a:buNone/>
            </a:pPr>
            <a:r>
              <a:rPr lang="en-US" altLang="zh-CN" sz="1500">
                <a:latin typeface="Consolas" panose="020B0609020204030204" charset="0"/>
                <a:cs typeface="Consolas" panose="020B0609020204030204" charset="0"/>
              </a:rPr>
              <a:t>from random import choices</a:t>
            </a:r>
            <a:endParaRPr lang="en-US" altLang="zh-CN" sz="1500">
              <a:latin typeface="Consolas" panose="020B0609020204030204" charset="0"/>
              <a:cs typeface="Consolas" panose="020B0609020204030204" charset="0"/>
            </a:endParaRPr>
          </a:p>
          <a:p>
            <a:pPr marL="0" indent="0">
              <a:buNone/>
            </a:pP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k = 10</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data =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        choices(range(100),k=k)]</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print(data)</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print(list(map(max, data)))</a:t>
            </a:r>
            <a:endParaRPr lang="en-US" altLang="zh-CN" sz="1500">
              <a:latin typeface="Consolas" panose="020B0609020204030204" charset="0"/>
              <a:cs typeface="Consolas" panose="020B0609020204030204" charset="0"/>
            </a:endParaRPr>
          </a:p>
          <a:p>
            <a:pPr marL="0" indent="0">
              <a:buNone/>
            </a:pPr>
            <a:r>
              <a:rPr lang="en-US" altLang="zh-CN" sz="1500">
                <a:latin typeface="Consolas" panose="020B0609020204030204" charset="0"/>
                <a:cs typeface="Consolas" panose="020B0609020204030204" charset="0"/>
              </a:rPr>
              <a:t>print(list(map(min, data)))</a:t>
            </a:r>
            <a:endParaRPr lang="en-US" altLang="zh-CN" sz="1500">
              <a:latin typeface="Consolas" panose="020B0609020204030204" charset="0"/>
              <a:cs typeface="Consolas" panose="020B06090202040302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1-12</a:t>
            </a:r>
            <a:r>
              <a:rPr lang="en-US" altLang="zh-CN" sz="1800"/>
              <a:t>  </a:t>
            </a:r>
            <a:r>
              <a:rPr lang="zh-CN" altLang="en-US" sz="1800"/>
              <a:t>计算加权平均。</a:t>
            </a:r>
            <a:endParaRPr lang="zh-CN" altLang="en-US" sz="1800"/>
          </a:p>
          <a:p>
            <a:pPr marL="0" indent="0">
              <a:buNone/>
            </a:pPr>
            <a:r>
              <a:rPr lang="zh-CN" altLang="en-US" sz="1800">
                <a:latin typeface="Consolas" panose="020B0609020204030204" charset="0"/>
                <a:cs typeface="Consolas" panose="020B0609020204030204" charset="0"/>
              </a:rPr>
              <a:t>from operator import mul</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import numpy as np</a:t>
            </a:r>
            <a:endParaRPr lang="zh-CN" altLang="en-US" sz="1800">
              <a:latin typeface="Consolas" panose="020B0609020204030204" charset="0"/>
              <a:cs typeface="Consolas" panose="020B0609020204030204" charset="0"/>
            </a:endParaRPr>
          </a:p>
          <a:p>
            <a:pPr marL="0" indent="0">
              <a:buNone/>
            </a:pP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values = [85, 95, 60, 80]</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weights = [30, 30, 25, 15]</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print(sum(map(mul, values, weights))/sum(weights))</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print(sum([i*j for i,j in zip(values, weights)])/sum(weights))</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print(np.average(values, weights=weights))</a:t>
            </a:r>
            <a:endParaRPr lang="zh-CN" altLang="en-US" sz="1800">
              <a:latin typeface="Consolas" panose="020B0609020204030204" charset="0"/>
              <a:cs typeface="Consolas" panose="020B060902020403020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1.10 Python</a:t>
            </a:r>
            <a:r>
              <a:rPr lang="zh-CN" altLang="en-US">
                <a:sym typeface="+mn-ea"/>
              </a:rPr>
              <a:t>快速入门</a:t>
            </a:r>
            <a:endParaRPr lang="en-US"/>
          </a:p>
        </p:txBody>
      </p:sp>
      <p:sp>
        <p:nvSpPr>
          <p:cNvPr id="3" name="Content Placeholder 2"/>
          <p:cNvSpPr>
            <a:spLocks noGrp="1"/>
          </p:cNvSpPr>
          <p:nvPr>
            <p:ph idx="1"/>
          </p:nvPr>
        </p:nvSpPr>
        <p:spPr/>
        <p:txBody>
          <a:bodyPr/>
          <a:p>
            <a:r>
              <a:rPr lang="zh-CN" altLang="en-US" sz="1800" b="1"/>
              <a:t>例</a:t>
            </a:r>
            <a:r>
              <a:rPr lang="en-US" altLang="zh-CN" sz="1800" b="1"/>
              <a:t>1-13</a:t>
            </a:r>
            <a:r>
              <a:rPr lang="en-US" altLang="zh-CN" sz="1800"/>
              <a:t>  </a:t>
            </a:r>
            <a:r>
              <a:rPr lang="zh-CN" altLang="en-US" sz="1800"/>
              <a:t>计算向量之间的余弦相似度。</a:t>
            </a:r>
            <a:endParaRPr lang="zh-CN" altLang="en-US" sz="1800"/>
          </a:p>
          <a:p>
            <a:pPr marL="0" indent="0">
              <a:buNone/>
            </a:pPr>
            <a:r>
              <a:rPr lang="zh-CN" altLang="en-US" sz="1500">
                <a:latin typeface="Consolas" panose="020B0609020204030204" charset="0"/>
                <a:cs typeface="Consolas" panose="020B0609020204030204" charset="0"/>
              </a:rPr>
              <a:t>from operator import mul</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x = [1, 2, 5, 4]</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y = [2, 3, 5, 1]</a:t>
            </a:r>
            <a:endParaRPr lang="zh-CN" altLang="en-US" sz="1500">
              <a:latin typeface="Consolas" panose="020B0609020204030204" charset="0"/>
              <a:cs typeface="Consolas" panose="020B0609020204030204" charset="0"/>
            </a:endParaRPr>
          </a:p>
          <a:p>
            <a:pPr marL="0" indent="0">
              <a:buNone/>
            </a:pP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result = (sum(map(mul, x, y))/</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          sum(map(mul, x, x))**0.5/</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          sum(map(mul, y, y))**0.5)</a:t>
            </a:r>
            <a:endParaRPr lang="zh-CN" altLang="en-US" sz="1500">
              <a:latin typeface="Consolas" panose="020B0609020204030204" charset="0"/>
              <a:cs typeface="Consolas" panose="020B0609020204030204" charset="0"/>
            </a:endParaRPr>
          </a:p>
          <a:p>
            <a:pPr marL="0" indent="0">
              <a:buNone/>
            </a:pPr>
            <a:r>
              <a:rPr lang="zh-CN" altLang="en-US" sz="1500">
                <a:latin typeface="Consolas" panose="020B0609020204030204" charset="0"/>
                <a:cs typeface="Consolas" panose="020B0609020204030204" charset="0"/>
              </a:rPr>
              <a:t>print(result)</a:t>
            </a:r>
            <a:endParaRPr lang="zh-CN" altLang="en-US" sz="1500">
              <a:latin typeface="Consolas" panose="020B0609020204030204" charset="0"/>
              <a:cs typeface="Consolas" panose="020B0609020204030204" charset="0"/>
            </a:endParaRPr>
          </a:p>
        </p:txBody>
      </p:sp>
      <p:graphicFrame>
        <p:nvGraphicFramePr>
          <p:cNvPr id="4" name="Object -2147482624"/>
          <p:cNvGraphicFramePr>
            <a:graphicFrameLocks noChangeAspect="1"/>
          </p:cNvGraphicFramePr>
          <p:nvPr/>
        </p:nvGraphicFramePr>
        <p:xfrm>
          <a:off x="4925378" y="1701641"/>
          <a:ext cx="1849279" cy="674370"/>
        </p:xfrm>
        <a:graphic>
          <a:graphicData uri="http://schemas.openxmlformats.org/presentationml/2006/ole">
            <mc:AlternateContent xmlns:mc="http://schemas.openxmlformats.org/markup-compatibility/2006">
              <mc:Choice xmlns:v="urn:schemas-microsoft-com:vml" Requires="v">
                <p:oleObj spid="_x0000_s3076" name="" r:id="rId1" imgW="1219200" imgH="444500" progId="Equation.KSEE3">
                  <p:embed/>
                </p:oleObj>
              </mc:Choice>
              <mc:Fallback>
                <p:oleObj name="" r:id="rId1" imgW="1219200" imgH="444500" progId="Equation.KSEE3">
                  <p:embed/>
                  <p:pic>
                    <p:nvPicPr>
                      <p:cNvPr id="0" name="Picture 3075"/>
                      <p:cNvPicPr/>
                      <p:nvPr/>
                    </p:nvPicPr>
                    <p:blipFill>
                      <a:blip r:embed="rId2"/>
                      <a:stretch>
                        <a:fillRect/>
                      </a:stretch>
                    </p:blipFill>
                    <p:spPr>
                      <a:xfrm>
                        <a:off x="4925378" y="1701641"/>
                        <a:ext cx="1849279" cy="674370"/>
                      </a:xfrm>
                      <a:prstGeom prst="rect">
                        <a:avLst/>
                      </a:prstGeom>
                      <a:noFill/>
                      <a:ln w="38100">
                        <a:solidFill>
                          <a:schemeClr val="accent1"/>
                        </a:solidFill>
                        <a:miter/>
                      </a:ln>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1.10 Python</a:t>
            </a:r>
            <a:r>
              <a:rPr lang="zh-CN" altLang="en-US">
                <a:ea typeface="宋体" panose="02010600030101010101" pitchFamily="2" charset="-122"/>
              </a:rPr>
              <a:t>快速入门</a:t>
            </a:r>
            <a:endParaRPr lang="zh-CN" altLang="en-US">
              <a:ea typeface="宋体" panose="02010600030101010101" pitchFamily="2" charset="-122"/>
            </a:endParaRPr>
          </a:p>
        </p:txBody>
      </p:sp>
      <p:sp>
        <p:nvSpPr>
          <p:cNvPr id="3" name="内容占位符 2"/>
          <p:cNvSpPr>
            <a:spLocks noGrp="1"/>
          </p:cNvSpPr>
          <p:nvPr>
            <p:ph idx="1"/>
          </p:nvPr>
        </p:nvSpPr>
        <p:spPr/>
        <p:txBody>
          <a:bodyPr/>
          <a:p>
            <a:r>
              <a:rPr lang="zh-CN" altLang="en-US" sz="1800" b="1"/>
              <a:t>例</a:t>
            </a:r>
            <a:r>
              <a:rPr lang="en-US" altLang="zh-CN" sz="1800" b="1"/>
              <a:t>1-14</a:t>
            </a:r>
            <a:r>
              <a:rPr lang="en-US" altLang="zh-CN" sz="1800"/>
              <a:t>  </a:t>
            </a:r>
            <a:r>
              <a:rPr lang="zh-CN" altLang="en-US" sz="1800">
                <a:ea typeface="宋体" panose="02010600030101010101" pitchFamily="2" charset="-122"/>
              </a:rPr>
              <a:t>把列表中若干介于</a:t>
            </a:r>
            <a:r>
              <a:rPr lang="en-US" altLang="zh-CN" sz="1800">
                <a:ea typeface="宋体" panose="02010600030101010101" pitchFamily="2" charset="-122"/>
              </a:rPr>
              <a:t>[0,9]</a:t>
            </a:r>
            <a:r>
              <a:rPr lang="zh-CN" altLang="en-US" sz="1800">
                <a:ea typeface="宋体" panose="02010600030101010101" pitchFamily="2" charset="-122"/>
              </a:rPr>
              <a:t>之间的数字连接成为大整数，前面的数字作为高位，后面的数字作为低位。</a:t>
            </a:r>
            <a:endParaRPr lang="zh-CN" altLang="en-US" sz="1800">
              <a:ea typeface="宋体" panose="02010600030101010101" pitchFamily="2" charset="-122"/>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from functools import reduce</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from random import choices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digits = choices(range(10), k=20)</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print(digits)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print(reduce(lambda x,y: x*10+y, digits))</a:t>
            </a:r>
            <a:endParaRPr lang="zh-CN" altLang="en-US" sz="1500">
              <a:latin typeface="Consolas" panose="020B0609020204030204" charset="0"/>
              <a:ea typeface="宋体" panose="02010600030101010101" pitchFamily="2" charset="-122"/>
              <a:cs typeface="Consolas" panose="020B0609020204030204" charset="0"/>
            </a:endParaRPr>
          </a:p>
          <a:p>
            <a:pPr marL="0" indent="0">
              <a:buNone/>
            </a:pPr>
            <a:r>
              <a:rPr lang="zh-CN" altLang="en-US" sz="1500">
                <a:latin typeface="Consolas" panose="020B0609020204030204" charset="0"/>
                <a:ea typeface="宋体" panose="02010600030101010101" pitchFamily="2" charset="-122"/>
                <a:cs typeface="Consolas" panose="020B0609020204030204" charset="0"/>
              </a:rPr>
              <a:t>print(int(''.join(map(str, digits))))</a:t>
            </a:r>
            <a:endParaRPr lang="zh-CN" altLang="en-US" sz="1500">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7884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1.11 The Zen of Python</a:t>
            </a:r>
            <a:endParaRPr lang="en-US" altLang="zh-CN" kern="1200" baseline="0" dirty="0">
              <a:latin typeface="+mj-lt"/>
              <a:ea typeface="+mj-ea"/>
              <a:cs typeface="+mj-cs"/>
            </a:endParaRPr>
          </a:p>
        </p:txBody>
      </p:sp>
      <p:sp>
        <p:nvSpPr>
          <p:cNvPr id="126978" name="文本占位符 78850"/>
          <p:cNvSpPr>
            <a:spLocks noGrp="1"/>
          </p:cNvSpPr>
          <p:nvPr>
            <p:ph idx="1"/>
          </p:nvPr>
        </p:nvSpPr>
        <p:spPr>
          <a:xfrm>
            <a:off x="388620" y="1071880"/>
            <a:ext cx="7660640" cy="3398520"/>
          </a:xfrm>
        </p:spPr>
        <p:txBody>
          <a:bodyPr anchor="t"/>
          <a:lstStyle/>
          <a:p>
            <a:pPr defTabSz="914400">
              <a:lnSpc>
                <a:spcPct val="80000"/>
              </a:lnSpc>
              <a:spcBef>
                <a:spcPts val="600"/>
              </a:spcBef>
              <a:buSzPct val="90000"/>
              <a:buFont typeface="Wingdings" panose="05000000000000000000" charset="0"/>
              <a:buChar char="Ø"/>
            </a:pPr>
            <a:r>
              <a:rPr lang="en-US" altLang="zh-CN" sz="1000" dirty="0"/>
              <a:t>Beautiful is better than ugly.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Explicit is better than implicit.</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Simple is better than complex.</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Complex is better than complicated.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Flat is better than nested.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Sparse is better than dense.</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solidFill>
                  <a:srgbClr val="FF0000"/>
                </a:solidFill>
              </a:rPr>
              <a:t>Readability counts.</a:t>
            </a:r>
            <a:endParaRPr lang="en-US" altLang="zh-CN" sz="1000" dirty="0">
              <a:solidFill>
                <a:srgbClr val="FF0000"/>
              </a:solidFill>
            </a:endParaRPr>
          </a:p>
          <a:p>
            <a:pPr defTabSz="914400">
              <a:lnSpc>
                <a:spcPct val="80000"/>
              </a:lnSpc>
              <a:spcBef>
                <a:spcPts val="600"/>
              </a:spcBef>
              <a:buSzPct val="90000"/>
              <a:buFont typeface="Wingdings" panose="05000000000000000000" charset="0"/>
              <a:buChar char="Ø"/>
            </a:pPr>
            <a:r>
              <a:rPr lang="en-US" altLang="zh-CN" sz="1000" dirty="0"/>
              <a:t>Special cases aren't special enough to break the rules.</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practicality beats purity.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Errors should never pass silently.</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Unless explicitly silenced.</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In the face of ambiguity, refuse the temptation to guess.</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There should be one-- and preferably only one --obvious way to do it.</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that way may not be obvious at first unless you're Dutch.</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Now is better than never.</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Although never is often better than </a:t>
            </a:r>
            <a:r>
              <a:rPr lang="en-US" altLang="zh-CN" sz="1000" i="1" dirty="0"/>
              <a:t>right</a:t>
            </a:r>
            <a:r>
              <a:rPr lang="en-US" altLang="zh-CN" sz="1000" dirty="0"/>
              <a:t> now.</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If the implementation is hard to explain, it's a bad idea.</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If the implementation is easy to explain, it may be a good idea.</a:t>
            </a:r>
            <a:endParaRPr lang="en-US" altLang="zh-CN" sz="1000" dirty="0"/>
          </a:p>
          <a:p>
            <a:pPr defTabSz="914400">
              <a:lnSpc>
                <a:spcPct val="80000"/>
              </a:lnSpc>
              <a:spcBef>
                <a:spcPts val="600"/>
              </a:spcBef>
              <a:buSzPct val="90000"/>
              <a:buFont typeface="Wingdings" panose="05000000000000000000" charset="0"/>
              <a:buChar char="Ø"/>
            </a:pPr>
            <a:r>
              <a:rPr lang="en-US" altLang="zh-CN" sz="1000" dirty="0"/>
              <a:t>Namespaces are one honking great idea -- let's do more of those!</a:t>
            </a:r>
            <a:endParaRPr lang="zh-CN" altLang="en-US" sz="1000" dirty="0"/>
          </a:p>
        </p:txBody>
      </p:sp>
      <p:pic>
        <p:nvPicPr>
          <p:cNvPr id="3076" name="图片 3" descr="qrcode_for_gh_6f2df669dea9_1280"/>
          <p:cNvPicPr>
            <a:picLocks noChangeAspect="1"/>
          </p:cNvPicPr>
          <p:nvPr userDrawn="1"/>
        </p:nvPicPr>
        <p:blipFill>
          <a:blip r:embed="rId1"/>
          <a:stretch>
            <a:fillRect/>
          </a:stretch>
        </p:blipFill>
        <p:spPr>
          <a:xfrm>
            <a:off x="7360285" y="3613150"/>
            <a:ext cx="1771015" cy="148463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3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7410" name="文本占位符 14338"/>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a:t>在有些情况下可能需要在命令提示符环境中运行</a:t>
            </a:r>
            <a:r>
              <a:rPr lang="en-US" altLang="zh-CN" sz="1800"/>
              <a:t>Python</a:t>
            </a:r>
            <a:r>
              <a:rPr lang="zh-CN" altLang="en-US" sz="1800"/>
              <a:t>程序文件。在“开始”菜单的“附件”中单击“命令提示符”，然后执行</a:t>
            </a:r>
            <a:r>
              <a:rPr lang="en-US" altLang="zh-CN" sz="1800"/>
              <a:t>Python</a:t>
            </a:r>
            <a:r>
              <a:rPr lang="zh-CN" altLang="en-US" sz="1800"/>
              <a:t>程序。假设有程序</a:t>
            </a:r>
            <a:r>
              <a:rPr lang="en-US" altLang="zh-CN" sz="1800"/>
              <a:t>HelloWorld.py</a:t>
            </a:r>
            <a:r>
              <a:rPr lang="zh-CN" altLang="en-US" sz="1800"/>
              <a:t>内容如下。</a:t>
            </a:r>
            <a:endParaRPr lang="zh-CN" altLang="en-US" sz="1800"/>
          </a:p>
          <a:p>
            <a:pPr>
              <a:lnSpc>
                <a:spcPct val="90000"/>
              </a:lnSpc>
              <a:buNone/>
            </a:pPr>
            <a:endParaRPr lang="en-US" altLang="zh-CN" sz="1500"/>
          </a:p>
          <a:p>
            <a:pPr>
              <a:lnSpc>
                <a:spcPct val="90000"/>
              </a:lnSpc>
              <a:buNone/>
            </a:pPr>
            <a:r>
              <a:rPr lang="en-US" altLang="zh-CN" sz="1350">
                <a:latin typeface="Consolas" panose="020B0609020204030204" charset="0"/>
              </a:rPr>
              <a:t>def main():</a:t>
            </a:r>
            <a:endParaRPr lang="en-US" altLang="zh-CN" sz="1350">
              <a:latin typeface="Consolas" panose="020B0609020204030204" charset="0"/>
            </a:endParaRPr>
          </a:p>
          <a:p>
            <a:pPr>
              <a:lnSpc>
                <a:spcPct val="90000"/>
              </a:lnSpc>
              <a:buNone/>
            </a:pPr>
            <a:r>
              <a:rPr lang="en-US" altLang="zh-CN" sz="1350">
                <a:latin typeface="Consolas" panose="020B0609020204030204" charset="0"/>
              </a:rPr>
              <a:t>    print('Hello world')</a:t>
            </a:r>
            <a:endParaRPr lang="en-US" altLang="zh-CN" sz="1350">
              <a:latin typeface="Consolas" panose="020B0609020204030204" charset="0"/>
            </a:endParaRPr>
          </a:p>
          <a:p>
            <a:pPr>
              <a:lnSpc>
                <a:spcPct val="90000"/>
              </a:lnSpc>
              <a:buNone/>
            </a:pPr>
            <a:endParaRPr lang="en-US" altLang="zh-CN" sz="1350">
              <a:latin typeface="Consolas" panose="020B0609020204030204" charset="0"/>
            </a:endParaRPr>
          </a:p>
          <a:p>
            <a:pPr>
              <a:lnSpc>
                <a:spcPct val="90000"/>
              </a:lnSpc>
              <a:buNone/>
            </a:pPr>
            <a:r>
              <a:rPr lang="en-US" altLang="zh-CN" sz="1350">
                <a:latin typeface="Consolas" panose="020B0609020204030204" charset="0"/>
              </a:rPr>
              <a:t>main()</a:t>
            </a:r>
            <a:endParaRPr lang="en-US" altLang="zh-CN" sz="1350">
              <a:latin typeface="Consolas" panose="020B0609020204030204" charset="0"/>
            </a:endParaRPr>
          </a:p>
        </p:txBody>
      </p:sp>
      <p:sp>
        <p:nvSpPr>
          <p:cNvPr id="4" name="线形标注 1 3"/>
          <p:cNvSpPr/>
          <p:nvPr/>
        </p:nvSpPr>
        <p:spPr>
          <a:xfrm>
            <a:off x="2755265" y="4074160"/>
            <a:ext cx="1385570" cy="690880"/>
          </a:xfrm>
          <a:prstGeom prst="borderCallout1">
            <a:avLst>
              <a:gd name="adj1" fmla="val 18750"/>
              <a:gd name="adj2" fmla="val -8333"/>
              <a:gd name="adj3" fmla="val -113655"/>
              <a:gd name="adj4" fmla="val -126678"/>
            </a:avLst>
          </a:prstGeom>
          <a:solidFill>
            <a:schemeClr val="accent1"/>
          </a:solidFill>
          <a:ln w="38100">
            <a:headEnd type="none"/>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b="1" strike="noStrike" noProof="1">
                <a:solidFill>
                  <a:srgbClr val="FF0000"/>
                </a:solidFill>
              </a:rPr>
              <a:t>这里的空行建议保留</a:t>
            </a:r>
            <a:endParaRPr lang="zh-CN" altLang="en-US" sz="1600" b="1" strike="noStrike" noProof="1">
              <a:solidFill>
                <a:srgbClr val="FF0000"/>
              </a:solidFill>
            </a:endParaRPr>
          </a:p>
        </p:txBody>
      </p:sp>
      <p:pic>
        <p:nvPicPr>
          <p:cNvPr id="5" name="Picture 5" descr="_MU[5~HV7ZO4GSR_)U}(@B4"/>
          <p:cNvPicPr>
            <a:picLocks noChangeAspect="1"/>
          </p:cNvPicPr>
          <p:nvPr/>
        </p:nvPicPr>
        <p:blipFill>
          <a:blip r:embed="rId1"/>
          <a:stretch>
            <a:fillRect/>
          </a:stretch>
        </p:blipFill>
        <p:spPr>
          <a:xfrm>
            <a:off x="4398645" y="2584450"/>
            <a:ext cx="2729865" cy="1568450"/>
          </a:xfrm>
          <a:prstGeom prst="rect">
            <a:avLst/>
          </a:prstGeom>
          <a:ln>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74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9458" name="文本框 17410"/>
          <p:cNvSpPr txBox="1"/>
          <p:nvPr/>
        </p:nvSpPr>
        <p:spPr>
          <a:xfrm>
            <a:off x="375920" y="1087120"/>
            <a:ext cx="8430895" cy="922020"/>
          </a:xfrm>
          <a:prstGeom prst="rect">
            <a:avLst/>
          </a:prstGeom>
          <a:noFill/>
          <a:ln w="9525">
            <a:noFill/>
          </a:ln>
        </p:spPr>
        <p:txBody>
          <a:bodyPr wrap="square" anchor="t">
            <a:spAutoFit/>
          </a:bodyPr>
          <a:lstStyle/>
          <a:p>
            <a:pPr marL="285750" indent="-285750">
              <a:spcAft>
                <a:spcPts val="600"/>
              </a:spcAft>
              <a:buFont typeface="Wingdings" panose="05000000000000000000" charset="0"/>
              <a:buChar char="§"/>
            </a:pPr>
            <a:r>
              <a:rPr lang="zh-CN" altLang="en-US" sz="1800" dirty="0">
                <a:latin typeface="宋体" panose="02010600030101010101" pitchFamily="2" charset="-122"/>
                <a:ea typeface="宋体" panose="02010600030101010101" pitchFamily="2" charset="-122"/>
                <a:sym typeface="宋体" panose="02010600030101010101" pitchFamily="2" charset="-122"/>
              </a:rPr>
              <a:t>在</a:t>
            </a:r>
            <a:r>
              <a:rPr lang="zh-CN" altLang="en-US" sz="1800" dirty="0">
                <a:latin typeface="宋体" panose="02010600030101010101" pitchFamily="2" charset="-122"/>
                <a:ea typeface="宋体" panose="02010600030101010101" pitchFamily="2" charset="-122"/>
                <a:sym typeface="Times New Roman" panose="02020603050405020304" pitchFamily="2" charset="0"/>
              </a:rPr>
              <a:t>IDLE</a:t>
            </a:r>
            <a:r>
              <a:rPr lang="zh-CN" altLang="en-US" sz="1800" dirty="0">
                <a:latin typeface="宋体" panose="02010600030101010101" pitchFamily="2" charset="-122"/>
                <a:ea typeface="宋体" panose="02010600030101010101" pitchFamily="2" charset="-122"/>
                <a:sym typeface="宋体" panose="02010600030101010101" pitchFamily="2" charset="-122"/>
              </a:rPr>
              <a:t>环境下，除了撤销（Ctrl+Z）、全选（Ctrl+A）、复制（Ctrl+C）、粘贴（Ctrl+V）、剪切（Ctrl+X）等常规快捷键之外，其他比较常用的快捷键如下表所示。</a:t>
            </a:r>
            <a:endParaRPr lang="zh-CN" altLang="en-US" sz="1800" dirty="0">
              <a:latin typeface="宋体" panose="02010600030101010101" pitchFamily="2" charset="-122"/>
              <a:ea typeface="宋体" panose="02010600030101010101" pitchFamily="2" charset="-122"/>
            </a:endParaRPr>
          </a:p>
        </p:txBody>
      </p:sp>
      <p:graphicFrame>
        <p:nvGraphicFramePr>
          <p:cNvPr id="17412" name="表格 17411"/>
          <p:cNvGraphicFramePr/>
          <p:nvPr/>
        </p:nvGraphicFramePr>
        <p:xfrm>
          <a:off x="1806885" y="1935104"/>
          <a:ext cx="5326380" cy="2999740"/>
        </p:xfrm>
        <a:graphic>
          <a:graphicData uri="http://schemas.openxmlformats.org/drawingml/2006/table">
            <a:tbl>
              <a:tblPr/>
              <a:tblGrid>
                <a:gridCol w="673100"/>
                <a:gridCol w="4653280"/>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快捷键</a:t>
                      </a:r>
                      <a:endParaRPr lang="zh-CN" altLang="en-US" sz="120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200" b="1" u="none">
                          <a:effectLst/>
                          <a:latin typeface="宋体" panose="02010600030101010101" pitchFamily="2" charset="-122"/>
                          <a:ea typeface="宋体" panose="02010600030101010101" pitchFamily="2" charset="-122"/>
                          <a:sym typeface="宋体" panose="02010600030101010101" pitchFamily="2" charset="-122"/>
                        </a:rPr>
                        <a:t>功能说明</a:t>
                      </a:r>
                      <a:endParaRPr lang="zh-CN" altLang="en-US" sz="1200" b="1"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Alt+p</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浏览历史命令（上一条）</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Alt+n</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浏览历史命令（下一条）</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Ctrl+F6</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重启</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Shell</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，之前定义的对象和导入的模块全部失效</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F1</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打开</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帮助文档</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自动补全前面曾经出现过的单词，如果之前有多个单词具有相同前缀，则在多个单词中循环选择</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缩进代码块</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Ctrl+[</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取消代码块缩进</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Alt+3</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注释代码块</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Alt+4</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取消代码块注释。</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Tab</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补全单词，选中多行时可</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用于缩进</a:t>
                      </a:r>
                      <a:endParaRPr lang="zh-CN" altLang="en-US"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84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mj-lt"/>
                <a:ea typeface="+mj-ea"/>
                <a:cs typeface="+mj-cs"/>
              </a:rPr>
              <a:t>1.3 </a:t>
            </a:r>
            <a:r>
              <a:rPr lang="zh-CN" altLang="en-US" b="1" kern="1200" baseline="0" dirty="0">
                <a:latin typeface="+mj-lt"/>
                <a:ea typeface="+mj-ea"/>
                <a:cs typeface="+mj-cs"/>
              </a:rPr>
              <a:t>使用</a:t>
            </a:r>
            <a:r>
              <a:rPr lang="en-US" altLang="zh-CN" b="1" kern="1200" baseline="0" dirty="0">
                <a:latin typeface="+mj-lt"/>
                <a:ea typeface="+mj-ea"/>
                <a:cs typeface="+mj-cs"/>
              </a:rPr>
              <a:t>pip</a:t>
            </a:r>
            <a:r>
              <a:rPr lang="zh-CN" altLang="en-US" b="1" kern="1200" baseline="0" dirty="0">
                <a:latin typeface="+mj-lt"/>
                <a:ea typeface="+mj-ea"/>
                <a:cs typeface="+mj-cs"/>
              </a:rPr>
              <a:t>管理第三方包</a:t>
            </a:r>
            <a:endParaRPr lang="zh-CN" altLang="en-US" b="1" kern="1200" baseline="0" dirty="0">
              <a:latin typeface="+mj-lt"/>
              <a:ea typeface="+mj-ea"/>
              <a:cs typeface="+mj-cs"/>
            </a:endParaRPr>
          </a:p>
        </p:txBody>
      </p:sp>
      <p:sp>
        <p:nvSpPr>
          <p:cNvPr id="20482" name="文本占位符 18434"/>
          <p:cNvSpPr>
            <a:spLocks noGrp="1"/>
          </p:cNvSpPr>
          <p:nvPr>
            <p:ph idx="1"/>
          </p:nvPr>
        </p:nvSpPr>
        <p:spPr/>
        <p:txBody>
          <a:bodyPr anchor="t"/>
          <a:lstStyle/>
          <a:p>
            <a:pPr defTabSz="914400">
              <a:lnSpc>
                <a:spcPct val="80000"/>
              </a:lnSpc>
              <a:buSzPct val="90000"/>
              <a:buFont typeface="Wingdings" panose="05000000000000000000" charset="0"/>
              <a:buChar char="§"/>
            </a:pPr>
            <a:r>
              <a:rPr lang="en-US" altLang="zh-CN" sz="1800" dirty="0"/>
              <a:t>pip</a:t>
            </a:r>
            <a:r>
              <a:rPr lang="zh-CN" altLang="en-US" sz="1800" dirty="0"/>
              <a:t>工具常用命令</a:t>
            </a:r>
            <a:endParaRPr lang="en-US" altLang="zh-CN" sz="1500" dirty="0"/>
          </a:p>
        </p:txBody>
      </p:sp>
      <p:graphicFrame>
        <p:nvGraphicFramePr>
          <p:cNvPr id="2" name="Table -1"/>
          <p:cNvGraphicFramePr/>
          <p:nvPr>
            <p:custDataLst>
              <p:tags r:id="rId1"/>
            </p:custDataLst>
          </p:nvPr>
        </p:nvGraphicFramePr>
        <p:xfrm>
          <a:off x="1618733" y="1595717"/>
          <a:ext cx="5708650" cy="2853055"/>
        </p:xfrm>
        <a:graphic>
          <a:graphicData uri="http://schemas.openxmlformats.org/drawingml/2006/table">
            <a:tbl>
              <a:tblPr firstRow="1" bandRow="1">
                <a:tableStyleId>{5940675A-B579-460E-94D1-54222C63F5DA}</a:tableStyleId>
              </a:tblPr>
              <a:tblGrid>
                <a:gridCol w="2842895"/>
                <a:gridCol w="2865755"/>
              </a:tblGrid>
              <a:tr h="259715">
                <a:tc>
                  <a:txBody>
                    <a:bodyPr/>
                    <a:lstStyle/>
                    <a:p>
                      <a:pPr marL="0" indent="0" algn="ctr">
                        <a:buNone/>
                      </a:pPr>
                      <a:r>
                        <a:rPr lang="en-US" altLang="zh-CN" sz="1200" b="1" u="none">
                          <a:latin typeface="宋体" panose="02010600030101010101" pitchFamily="2" charset="-122"/>
                          <a:ea typeface="宋体" panose="02010600030101010101" pitchFamily="2" charset="-122"/>
                          <a:cs typeface="宋体" panose="02010600030101010101" pitchFamily="2" charset="-122"/>
                        </a:rPr>
                        <a:t>pip</a:t>
                      </a:r>
                      <a:r>
                        <a:rPr lang="zh-CN" altLang="en-US" sz="1200" b="1" u="none">
                          <a:latin typeface="宋体" panose="02010600030101010101" pitchFamily="2" charset="-122"/>
                          <a:ea typeface="宋体" panose="02010600030101010101" pitchFamily="2" charset="-122"/>
                          <a:cs typeface="宋体" panose="02010600030101010101" pitchFamily="2" charset="-122"/>
                        </a:rPr>
                        <a:t>命令示例</a:t>
                      </a:r>
                      <a:endParaRPr lang="en-US" sz="12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download SomePackage[==version]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下载扩展库的指定版本，不安装</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freeze [&gt; requirements.txt]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以</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a:t>
                      </a:r>
                      <a:r>
                        <a:rPr lang="zh-CN" altLang="en-US" sz="1200" b="0" u="none">
                          <a:latin typeface="宋体" panose="02010600030101010101" pitchFamily="2" charset="-122"/>
                          <a:ea typeface="宋体" panose="02010600030101010101" pitchFamily="2" charset="-122"/>
                          <a:cs typeface="宋体" panose="02010600030101010101" pitchFamily="2" charset="-122"/>
                        </a:rPr>
                        <a:t>的格式列出已安装模块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list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列出当前已安装的所有模块</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SomePackage[==version]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在线安装</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SomePackage.whl</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通过</a:t>
                      </a:r>
                      <a:r>
                        <a:rPr lang="en-US" altLang="zh-CN" sz="1200" b="0" u="none">
                          <a:latin typeface="宋体" panose="02010600030101010101" pitchFamily="2" charset="-122"/>
                          <a:ea typeface="宋体" panose="02010600030101010101" pitchFamily="2" charset="-122"/>
                          <a:cs typeface="宋体" panose="02010600030101010101" pitchFamily="2" charset="-122"/>
                        </a:rPr>
                        <a:t>whl</a:t>
                      </a:r>
                      <a:r>
                        <a:rPr lang="zh-CN" altLang="en-US" sz="1200" b="0" u="none">
                          <a:latin typeface="宋体" panose="02010600030101010101" pitchFamily="2" charset="-122"/>
                          <a:ea typeface="宋体" panose="02010600030101010101" pitchFamily="2" charset="-122"/>
                          <a:cs typeface="宋体" panose="02010600030101010101" pitchFamily="2" charset="-122"/>
                        </a:rPr>
                        <a:t>文件离线安装扩展库</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package1 package2 ...</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依次（在线）安装</a:t>
                      </a:r>
                      <a:r>
                        <a:rPr lang="en-US" altLang="zh-CN" sz="1200" b="0" u="none">
                          <a:latin typeface="宋体" panose="02010600030101010101" pitchFamily="2" charset="-122"/>
                          <a:ea typeface="宋体" panose="02010600030101010101" pitchFamily="2" charset="-122"/>
                          <a:cs typeface="宋体" panose="02010600030101010101" pitchFamily="2" charset="-122"/>
                        </a:rPr>
                        <a:t>package1</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package2</a:t>
                      </a:r>
                      <a:r>
                        <a:rPr lang="zh-CN" altLang="en-US" sz="1200" b="0" u="none">
                          <a:latin typeface="宋体" panose="02010600030101010101" pitchFamily="2" charset="-122"/>
                          <a:ea typeface="宋体" panose="02010600030101010101" pitchFamily="2" charset="-122"/>
                          <a:cs typeface="宋体" panose="02010600030101010101" pitchFamily="2" charset="-122"/>
                        </a:rPr>
                        <a:t>等扩展模块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-r requirements.txt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安装</a:t>
                      </a:r>
                      <a:r>
                        <a:rPr lang="en-US" altLang="zh-CN" sz="1200" b="0" u="none">
                          <a:latin typeface="宋体" panose="02010600030101010101" pitchFamily="2" charset="-122"/>
                          <a:ea typeface="宋体" panose="02010600030101010101" pitchFamily="2" charset="-122"/>
                          <a:cs typeface="宋体" panose="02010600030101010101" pitchFamily="2" charset="-122"/>
                        </a:rPr>
                        <a:t>requirements.txt</a:t>
                      </a:r>
                      <a:r>
                        <a:rPr lang="zh-CN" altLang="en-US" sz="1200" b="0" u="none">
                          <a:latin typeface="宋体" panose="02010600030101010101" pitchFamily="2" charset="-122"/>
                          <a:ea typeface="宋体" panose="02010600030101010101" pitchFamily="2" charset="-122"/>
                          <a:cs typeface="宋体" panose="02010600030101010101" pitchFamily="2" charset="-122"/>
                        </a:rPr>
                        <a:t>文件中指定的扩展库</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install --upgrade SomePackage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升级</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pip uninstall SomePackage[==version]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卸载</a:t>
                      </a:r>
                      <a:r>
                        <a:rPr lang="en-US" altLang="zh-CN" sz="12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12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a:xfrm>
            <a:off x="396875" y="1163955"/>
            <a:ext cx="8089900" cy="958850"/>
          </a:xfrm>
        </p:spPr>
        <p:txBody>
          <a:bodyPr anchor="t"/>
          <a:lstStyle/>
          <a:p>
            <a:r>
              <a:rPr lang="zh-CN" altLang="en-US" sz="1800"/>
              <a:t>可以在资源管理器中切换至相应的文件夹并直接进入命令提示符环境。</a:t>
            </a:r>
            <a:r>
              <a:rPr lang="en-US" altLang="zh-CN" sz="1800" b="1">
                <a:solidFill>
                  <a:srgbClr val="FF0000"/>
                </a:solidFill>
              </a:rPr>
              <a:t>Shift+</a:t>
            </a:r>
            <a:r>
              <a:rPr lang="zh-CN" altLang="en-US" sz="1800" b="1">
                <a:solidFill>
                  <a:srgbClr val="FF0000"/>
                </a:solidFill>
                <a:ea typeface="宋体" panose="02010600030101010101" pitchFamily="2" charset="-122"/>
              </a:rPr>
              <a:t>鼠标右键</a:t>
            </a:r>
            <a:endParaRPr lang="zh-CN" altLang="en-US" sz="1800" b="1">
              <a:solidFill>
                <a:srgbClr val="FF0000"/>
              </a:solidFill>
              <a:ea typeface="宋体" panose="02010600030101010101" pitchFamily="2" charset="-122"/>
            </a:endParaRPr>
          </a:p>
        </p:txBody>
      </p:sp>
      <p:sp>
        <p:nvSpPr>
          <p:cNvPr id="18434" name="标题 14337"/>
          <p:cNvSpPr>
            <a:spLocks noGrp="1"/>
          </p:cNvSpPr>
          <p:nvPr>
            <p:ph type="title"/>
          </p:nvPr>
        </p:nvSpPr>
        <p:spPr>
          <a:xfrm>
            <a:off x="5715" y="9525"/>
            <a:ext cx="912939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zh-CN" altLang="en-US" kern="1200" baseline="0">
              <a:latin typeface="+mj-lt"/>
              <a:ea typeface="+mj-ea"/>
              <a:cs typeface="+mj-cs"/>
            </a:endParaRPr>
          </a:p>
        </p:txBody>
      </p:sp>
      <p:pic>
        <p:nvPicPr>
          <p:cNvPr id="18435" name="图片 232" descr="VLV3REJBJW9{DDT(P{7}0AG"/>
          <p:cNvPicPr>
            <a:picLocks noChangeAspect="1"/>
          </p:cNvPicPr>
          <p:nvPr/>
        </p:nvPicPr>
        <p:blipFill>
          <a:blip r:embed="rId1"/>
          <a:stretch>
            <a:fillRect/>
          </a:stretch>
        </p:blipFill>
        <p:spPr>
          <a:xfrm>
            <a:off x="396875" y="1806575"/>
            <a:ext cx="3174365" cy="3155315"/>
          </a:xfrm>
          <a:prstGeom prst="rect">
            <a:avLst/>
          </a:prstGeom>
          <a:noFill/>
          <a:ln w="9525">
            <a:solidFill>
              <a:schemeClr val="accent1"/>
            </a:solidFill>
          </a:ln>
        </p:spPr>
      </p:pic>
      <p:pic>
        <p:nvPicPr>
          <p:cNvPr id="2" name="Picture 1"/>
          <p:cNvPicPr>
            <a:picLocks noChangeAspect="1"/>
          </p:cNvPicPr>
          <p:nvPr/>
        </p:nvPicPr>
        <p:blipFill>
          <a:blip r:embed="rId2"/>
          <a:stretch>
            <a:fillRect/>
          </a:stretch>
        </p:blipFill>
        <p:spPr>
          <a:xfrm>
            <a:off x="3678555" y="1806575"/>
            <a:ext cx="5368290" cy="807085"/>
          </a:xfrm>
          <a:prstGeom prst="rect">
            <a:avLst/>
          </a:prstGeom>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p:txBody>
          <a:bodyPr/>
          <a:p>
            <a:pPr>
              <a:lnSpc>
                <a:spcPct val="150000"/>
              </a:lnSpc>
              <a:spcBef>
                <a:spcPts val="0"/>
              </a:spcBef>
            </a:pPr>
            <a:r>
              <a:rPr lang="en-US" sz="1800"/>
              <a:t>在Windows平台上，如果在线安装扩展库失败，可以从http://www.lfd.uci.edu/~gohlke/pythonlibs/下载扩展库编译好的.whl文件（</a:t>
            </a:r>
            <a:r>
              <a:rPr lang="zh-CN" altLang="en-US" sz="1800"/>
              <a:t>注意版本，并且</a:t>
            </a:r>
            <a:r>
              <a:rPr lang="en-US" sz="1800"/>
              <a:t>一定不要修改下载的文件名），然后在命令提示符环境中使用pip命令进行</a:t>
            </a:r>
            <a:r>
              <a:rPr lang="en-US" sz="1800">
                <a:solidFill>
                  <a:srgbClr val="FF0000"/>
                </a:solidFill>
              </a:rPr>
              <a:t>离线安装</a:t>
            </a:r>
            <a:r>
              <a:rPr lang="en-US" sz="1800"/>
              <a:t>。例如：</a:t>
            </a:r>
            <a:endParaRPr lang="en-US" sz="1800"/>
          </a:p>
          <a:p>
            <a:pPr marL="0" indent="0">
              <a:lnSpc>
                <a:spcPct val="150000"/>
              </a:lnSpc>
              <a:spcBef>
                <a:spcPts val="0"/>
              </a:spcBef>
              <a:buNone/>
            </a:pPr>
            <a:endParaRPr lang="en-US"/>
          </a:p>
          <a:p>
            <a:pPr marL="0" indent="0">
              <a:buNone/>
            </a:pPr>
            <a:r>
              <a:rPr lang="en-US" sz="2000">
                <a:latin typeface="Consolas" panose="020B0609020204030204" charset="0"/>
                <a:cs typeface="Consolas" panose="020B0609020204030204" charset="0"/>
              </a:rPr>
              <a:t>pip install Django-2.1.3-py3-none-any.whl</a:t>
            </a:r>
            <a:endParaRPr lang="en-US" sz="2000">
              <a:latin typeface="Consolas" panose="020B0609020204030204" charset="0"/>
              <a:cs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b="1"/>
          </a:p>
        </p:txBody>
      </p:sp>
      <p:sp>
        <p:nvSpPr>
          <p:cNvPr id="3" name="Content Placeholder 2"/>
          <p:cNvSpPr>
            <a:spLocks noGrp="1"/>
          </p:cNvSpPr>
          <p:nvPr>
            <p:ph idx="1"/>
          </p:nvPr>
        </p:nvSpPr>
        <p:spPr/>
        <p:txBody>
          <a:bodyPr/>
          <a:p>
            <a:pPr>
              <a:lnSpc>
                <a:spcPct val="150000"/>
              </a:lnSpc>
              <a:spcBef>
                <a:spcPts val="0"/>
              </a:spcBef>
            </a:pPr>
            <a:r>
              <a:rPr lang="en-US" sz="2000"/>
              <a:t>如果由于网速问题导致在线安装速度过慢的话，pip命令还支持指定国内的站点来提高速度，下面的命令用来从阿里云下载安装扩展库jieba，其他服务器地址可以自行查阅</a:t>
            </a:r>
            <a:r>
              <a:rPr lang="zh-CN" altLang="en-US" sz="2000">
                <a:ea typeface="宋体" panose="02010600030101010101" pitchFamily="2" charset="-122"/>
              </a:rPr>
              <a:t>。</a:t>
            </a:r>
            <a:endParaRPr lang="zh-CN" altLang="en-US" sz="2000">
              <a:ea typeface="宋体" panose="02010600030101010101" pitchFamily="2" charset="-122"/>
            </a:endParaRPr>
          </a:p>
          <a:p>
            <a:pPr marL="0" indent="0">
              <a:lnSpc>
                <a:spcPct val="150000"/>
              </a:lnSpc>
              <a:spcBef>
                <a:spcPts val="0"/>
              </a:spcBef>
              <a:buNone/>
            </a:pPr>
            <a:endParaRPr lang="en-US" sz="2000"/>
          </a:p>
          <a:p>
            <a:pPr marL="0" indent="0">
              <a:buNone/>
            </a:pPr>
            <a:r>
              <a:rPr lang="en-US" sz="1200">
                <a:latin typeface="Consolas" panose="020B0609020204030204" charset="0"/>
                <a:cs typeface="Consolas" panose="020B0609020204030204" charset="0"/>
              </a:rPr>
              <a:t>pip install jieba -i http://mirrors.aliyun.com/pypi/simple --trusted-host mirrors.aliyun.com</a:t>
            </a:r>
            <a:endParaRPr lang="en-US" sz="1200">
              <a:latin typeface="Consolas" panose="020B0609020204030204" charset="0"/>
              <a:cs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a:sym typeface="+mn-ea"/>
              </a:rPr>
              <a:t>1.3 </a:t>
            </a:r>
            <a:r>
              <a:rPr lang="zh-CN" altLang="en-US" b="1" dirty="0">
                <a:sym typeface="+mn-ea"/>
              </a:rPr>
              <a:t>使用</a:t>
            </a:r>
            <a:r>
              <a:rPr lang="en-US" altLang="zh-CN" b="1" dirty="0">
                <a:sym typeface="+mn-ea"/>
              </a:rPr>
              <a:t>pip</a:t>
            </a:r>
            <a:r>
              <a:rPr lang="zh-CN" altLang="en-US" b="1" dirty="0">
                <a:sym typeface="+mn-ea"/>
              </a:rPr>
              <a:t>管理第三方包</a:t>
            </a:r>
            <a:endParaRPr lang="en-US"/>
          </a:p>
        </p:txBody>
      </p:sp>
      <p:sp>
        <p:nvSpPr>
          <p:cNvPr id="3" name="Content Placeholder 2"/>
          <p:cNvSpPr>
            <a:spLocks noGrp="1"/>
          </p:cNvSpPr>
          <p:nvPr>
            <p:ph idx="1"/>
          </p:nvPr>
        </p:nvSpPr>
        <p:spPr/>
        <p:txBody>
          <a:bodyPr/>
          <a:p>
            <a:pPr>
              <a:lnSpc>
                <a:spcPct val="150000"/>
              </a:lnSpc>
              <a:spcBef>
                <a:spcPts val="0"/>
              </a:spcBef>
            </a:pPr>
            <a:r>
              <a:rPr lang="zh-CN" altLang="en-US" sz="2000"/>
              <a:t>如果遇到类似于</a:t>
            </a:r>
            <a:r>
              <a:rPr lang="en-US" altLang="zh-CN" sz="2000"/>
              <a:t>“</a:t>
            </a:r>
            <a:r>
              <a:rPr lang="zh-CN" altLang="en-US" sz="2000">
                <a:solidFill>
                  <a:srgbClr val="FF0000"/>
                </a:solidFill>
              </a:rPr>
              <a:t>拒绝访问</a:t>
            </a:r>
            <a:r>
              <a:rPr lang="en-US" altLang="zh-CN" sz="2000"/>
              <a:t>”</a:t>
            </a:r>
            <a:r>
              <a:rPr lang="zh-CN" altLang="en-US" sz="2000"/>
              <a:t>的出错信息，需要在执行</a:t>
            </a:r>
            <a:r>
              <a:rPr lang="en-US" altLang="zh-CN" sz="2000"/>
              <a:t>pip</a:t>
            </a:r>
            <a:r>
              <a:rPr lang="zh-CN" altLang="en-US" sz="2000"/>
              <a:t>命令时增加选项</a:t>
            </a:r>
            <a:r>
              <a:rPr lang="en-US" altLang="zh-CN" sz="2000"/>
              <a:t>--user</a:t>
            </a:r>
            <a:r>
              <a:rPr lang="zh-CN" altLang="en-US" sz="2000">
                <a:ea typeface="宋体" panose="02010600030101010101" pitchFamily="2" charset="-122"/>
              </a:rPr>
              <a:t>，例如</a:t>
            </a:r>
            <a:endParaRPr lang="zh-CN" altLang="en-US" sz="2000">
              <a:ea typeface="宋体" panose="02010600030101010101" pitchFamily="2" charset="-122"/>
            </a:endParaRPr>
          </a:p>
          <a:p>
            <a:pPr marL="0" indent="0">
              <a:buNone/>
            </a:pPr>
            <a:endParaRPr lang="zh-CN" altLang="en-US" sz="2000">
              <a:latin typeface="Consolas" panose="020B0609020204030204" charset="0"/>
              <a:ea typeface="宋体" panose="02010600030101010101" pitchFamily="2" charset="-122"/>
              <a:cs typeface="Consolas" panose="020B0609020204030204" charset="0"/>
            </a:endParaRPr>
          </a:p>
          <a:p>
            <a:pPr marL="0" indent="0">
              <a:buNone/>
            </a:pPr>
            <a:r>
              <a:rPr lang="zh-CN" altLang="en-US" sz="2000">
                <a:latin typeface="Consolas" panose="020B0609020204030204" charset="0"/>
                <a:ea typeface="宋体" panose="02010600030101010101" pitchFamily="2" charset="-122"/>
                <a:cs typeface="Consolas" panose="020B0609020204030204" charset="0"/>
              </a:rPr>
              <a:t>pip install jieba --user</a:t>
            </a:r>
            <a:endParaRPr lang="zh-CN" altLang="en-US" sz="2000">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61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1.0 Python</a:t>
            </a:r>
            <a:r>
              <a:rPr lang="zh-CN" altLang="en-US" kern="1200" baseline="0" dirty="0">
                <a:latin typeface="+mj-lt"/>
                <a:ea typeface="+mj-ea"/>
                <a:cs typeface="+mj-cs"/>
              </a:rPr>
              <a:t>是一种怎样的语言</a:t>
            </a:r>
            <a:endParaRPr lang="zh-CN" altLang="en-US" kern="1200" baseline="0" dirty="0">
              <a:latin typeface="+mj-lt"/>
              <a:ea typeface="+mj-ea"/>
              <a:cs typeface="+mj-cs"/>
            </a:endParaRPr>
          </a:p>
        </p:txBody>
      </p:sp>
      <p:sp>
        <p:nvSpPr>
          <p:cNvPr id="10242" name="文本占位符 6146"/>
          <p:cNvSpPr>
            <a:spLocks noGrp="1"/>
          </p:cNvSpPr>
          <p:nvPr>
            <p:ph idx="1"/>
          </p:nvPr>
        </p:nvSpPr>
        <p:spPr/>
        <p:txBody>
          <a:bodyPr anchor="t"/>
          <a:lstStyle/>
          <a:p>
            <a:pPr defTabSz="914400">
              <a:lnSpc>
                <a:spcPct val="150000"/>
              </a:lnSpc>
              <a:spcBef>
                <a:spcPts val="0"/>
              </a:spcBef>
              <a:spcAft>
                <a:spcPts val="600"/>
              </a:spcAft>
              <a:buSzPct val="90000"/>
              <a:buFont typeface="Wingdings" panose="05000000000000000000" charset="0"/>
              <a:buChar char="§"/>
            </a:pPr>
            <a:r>
              <a:rPr lang="zh-CN" altLang="en-US" sz="1800" dirty="0">
                <a:latin typeface="宋体" panose="02010600030101010101" pitchFamily="2" charset="-122"/>
              </a:rPr>
              <a:t>Python是一门</a:t>
            </a:r>
            <a:r>
              <a:rPr lang="zh-CN" altLang="en-US" sz="1800" dirty="0">
                <a:solidFill>
                  <a:srgbClr val="FF0000"/>
                </a:solidFill>
                <a:latin typeface="宋体" panose="02010600030101010101" pitchFamily="2" charset="-122"/>
              </a:rPr>
              <a:t>跨平台</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开源</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免费</a:t>
            </a:r>
            <a:r>
              <a:rPr lang="zh-CN" altLang="en-US" sz="1800" dirty="0">
                <a:latin typeface="宋体" panose="02010600030101010101" pitchFamily="2" charset="-122"/>
              </a:rPr>
              <a:t>的</a:t>
            </a:r>
            <a:r>
              <a:rPr lang="zh-CN" altLang="en-US" sz="1800" dirty="0">
                <a:solidFill>
                  <a:srgbClr val="FF0000"/>
                </a:solidFill>
                <a:latin typeface="宋体" panose="02010600030101010101" pitchFamily="2" charset="-122"/>
              </a:rPr>
              <a:t>解释型高级动态编程语言</a:t>
            </a:r>
            <a:r>
              <a:rPr lang="zh-CN" altLang="en-US" sz="1800" dirty="0">
                <a:latin typeface="宋体" panose="02010600030101010101" pitchFamily="2" charset="-122"/>
              </a:rPr>
              <a:t>，支持伪编译将Python源程序转换为字节码来优化程序和提高运行速度，支持使用py2exe、</a:t>
            </a:r>
            <a:r>
              <a:rPr lang="en-US" altLang="zh-CN" sz="1800" dirty="0">
                <a:solidFill>
                  <a:srgbClr val="FF0000"/>
                </a:solidFill>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工具将Python程序转换为二进制可执行文件。</a:t>
            </a:r>
            <a:endParaRPr lang="zh-CN" altLang="en-US" sz="1800" dirty="0">
              <a:latin typeface="宋体" panose="02010600030101010101" pitchFamily="2" charset="-122"/>
            </a:endParaRPr>
          </a:p>
          <a:p>
            <a:pPr defTabSz="914400">
              <a:lnSpc>
                <a:spcPct val="150000"/>
              </a:lnSpc>
              <a:spcBef>
                <a:spcPts val="0"/>
              </a:spcBef>
              <a:spcAft>
                <a:spcPts val="600"/>
              </a:spcAft>
              <a:buSzPct val="90000"/>
              <a:buFont typeface="Wingdings" panose="05000000000000000000" charset="0"/>
              <a:buChar char="§"/>
            </a:pPr>
            <a:r>
              <a:rPr lang="zh-CN" altLang="en-US" sz="1800" dirty="0">
                <a:latin typeface="宋体" panose="02010600030101010101" pitchFamily="2" charset="-122"/>
              </a:rPr>
              <a:t>Python支持</a:t>
            </a:r>
            <a:r>
              <a:rPr lang="zh-CN" altLang="en-US" sz="1800" dirty="0">
                <a:solidFill>
                  <a:srgbClr val="FF0000"/>
                </a:solidFill>
                <a:latin typeface="宋体" panose="02010600030101010101" pitchFamily="2" charset="-122"/>
              </a:rPr>
              <a:t>命令式编程</a:t>
            </a:r>
            <a:r>
              <a:rPr lang="zh-CN" altLang="en-US" sz="1800" dirty="0">
                <a:latin typeface="宋体" panose="02010600030101010101" pitchFamily="2" charset="-122"/>
              </a:rPr>
              <a:t>（</a:t>
            </a:r>
            <a:r>
              <a:rPr lang="en-US" altLang="zh-CN" sz="1800" dirty="0">
                <a:latin typeface="宋体" panose="02010600030101010101" pitchFamily="2" charset="-122"/>
              </a:rPr>
              <a:t>How to do</a:t>
            </a:r>
            <a:r>
              <a:rPr lang="zh-CN" altLang="en-US"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函数式编程</a:t>
            </a:r>
            <a:r>
              <a:rPr lang="zh-CN" altLang="en-US" sz="1800" dirty="0">
                <a:latin typeface="宋体" panose="02010600030101010101" pitchFamily="2" charset="-122"/>
              </a:rPr>
              <a:t>（</a:t>
            </a:r>
            <a:r>
              <a:rPr lang="en-US" altLang="zh-CN" sz="1800" dirty="0">
                <a:latin typeface="宋体" panose="02010600030101010101" pitchFamily="2" charset="-122"/>
              </a:rPr>
              <a:t>What to do</a:t>
            </a:r>
            <a:r>
              <a:rPr lang="zh-CN" altLang="en-US" sz="1800" dirty="0">
                <a:latin typeface="宋体" panose="02010600030101010101" pitchFamily="2" charset="-122"/>
              </a:rPr>
              <a:t>），完全支持面向对象程序设计，语法简洁清晰，拥有大量的几乎支持所有领域应用开发的成熟</a:t>
            </a:r>
            <a:r>
              <a:rPr lang="zh-CN" altLang="en-US" sz="1800" dirty="0">
                <a:solidFill>
                  <a:srgbClr val="FF0000"/>
                </a:solidFill>
                <a:latin typeface="宋体" panose="02010600030101010101" pitchFamily="2" charset="-122"/>
              </a:rPr>
              <a:t>扩展库</a:t>
            </a:r>
            <a:r>
              <a:rPr lang="zh-CN" altLang="en-US" sz="1800" dirty="0">
                <a:latin typeface="宋体" panose="02010600030101010101" pitchFamily="2" charset="-122"/>
              </a:rPr>
              <a:t>。</a:t>
            </a:r>
            <a:endParaRPr lang="zh-CN" altLang="en-US" sz="1800" dirty="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
        <p:nvSpPr>
          <p:cNvPr id="21506" name="文本占位符 19458"/>
          <p:cNvSpPr>
            <a:spLocks noGrp="1"/>
          </p:cNvSpPr>
          <p:nvPr>
            <p:ph idx="1"/>
          </p:nvPr>
        </p:nvSpPr>
        <p:spPr/>
        <p:txBody>
          <a:bodyPr anchor="t"/>
          <a:lstStyle/>
          <a:p>
            <a:pPr defTabSz="914400">
              <a:lnSpc>
                <a:spcPct val="150000"/>
              </a:lnSpc>
              <a:spcBef>
                <a:spcPts val="1400"/>
              </a:spcBef>
              <a:buSzPct val="90000"/>
              <a:buFont typeface="Wingdings" panose="05000000000000000000" charset="0"/>
              <a:buChar char="§"/>
            </a:pPr>
            <a:r>
              <a:rPr lang="zh-CN" altLang="en-US" sz="1800" dirty="0"/>
              <a:t>对象是</a:t>
            </a:r>
            <a:r>
              <a:rPr lang="en-US" altLang="zh-CN" sz="1800" dirty="0"/>
              <a:t>python</a:t>
            </a:r>
            <a:r>
              <a:rPr lang="zh-CN" altLang="en-US" sz="1800" dirty="0"/>
              <a:t>语言中最基本的概念，在</a:t>
            </a:r>
            <a:r>
              <a:rPr lang="en-US" altLang="zh-CN" sz="1800" dirty="0"/>
              <a:t>python</a:t>
            </a:r>
            <a:r>
              <a:rPr lang="zh-CN" altLang="en-US" sz="1800" dirty="0"/>
              <a:t>中处理的一切都是对象。</a:t>
            </a:r>
            <a:r>
              <a:rPr lang="en-US" altLang="zh-CN" sz="1800" dirty="0"/>
              <a:t>python</a:t>
            </a:r>
            <a:r>
              <a:rPr lang="zh-CN" altLang="en-US" sz="1800" dirty="0"/>
              <a:t>中有许多内置对象可供编程者使用，内置对象可直接使用，如数字、字符串、列表、</a:t>
            </a:r>
            <a:r>
              <a:rPr lang="en-US" altLang="zh-CN" sz="1800" dirty="0"/>
              <a:t>del</a:t>
            </a:r>
            <a:r>
              <a:rPr lang="zh-CN" altLang="en-US" sz="1800" dirty="0"/>
              <a:t>等；非</a:t>
            </a:r>
            <a:r>
              <a:rPr lang="en-US" altLang="zh-CN" sz="1800" dirty="0"/>
              <a:t>内置对象需要导入模块才能使用，如正弦函数sin(x)</a:t>
            </a:r>
            <a:r>
              <a:rPr lang="zh-CN" altLang="en-US" sz="1800" dirty="0"/>
              <a:t>，随机数产生函数</a:t>
            </a:r>
            <a:r>
              <a:rPr lang="en-US" altLang="zh-CN" sz="1800" dirty="0"/>
              <a:t>random( )</a:t>
            </a:r>
            <a:r>
              <a:rPr lang="zh-CN" altLang="en-US" sz="1800" dirty="0"/>
              <a:t>等。</a:t>
            </a: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94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graphicFrame>
        <p:nvGraphicFramePr>
          <p:cNvPr id="2" name="Table -1"/>
          <p:cNvGraphicFramePr/>
          <p:nvPr>
            <p:custDataLst>
              <p:tags r:id="rId1"/>
            </p:custDataLst>
          </p:nvPr>
        </p:nvGraphicFramePr>
        <p:xfrm>
          <a:off x="433705" y="1160145"/>
          <a:ext cx="7534910" cy="3242945"/>
        </p:xfrm>
        <a:graphic>
          <a:graphicData uri="http://schemas.openxmlformats.org/drawingml/2006/table">
            <a:tbl>
              <a:tblPr firstRow="1" bandRow="1">
                <a:tableStyleId>{5940675A-B579-460E-94D1-54222C63F5DA}</a:tableStyleId>
              </a:tblPr>
              <a:tblGrid>
                <a:gridCol w="1080770"/>
                <a:gridCol w="1067435"/>
                <a:gridCol w="2359025"/>
                <a:gridCol w="3027680"/>
              </a:tblGrid>
              <a:tr h="193675">
                <a:tc>
                  <a:txBody>
                    <a:bodyPr/>
                    <a:lstStyle/>
                    <a:p>
                      <a:pPr marL="0" indent="0" algn="ctr">
                        <a:buNone/>
                      </a:pPr>
                      <a:r>
                        <a:rPr lang="zh-CN" altLang="en-US" sz="1200" b="0" u="none">
                          <a:latin typeface="Calibri" panose="020F0502020204030204" charset="0"/>
                          <a:ea typeface="Calibri" panose="020F0502020204030204" charset="0"/>
                          <a:cs typeface="Calibri" panose="020F0502020204030204" charset="0"/>
                        </a:rPr>
                        <a:t>对象类型</a:t>
                      </a:r>
                      <a:endParaRPr lang="zh-CN" altLang="en-US" sz="120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Calibri" panose="020F0502020204030204" charset="0"/>
                          <a:ea typeface="Calibri" panose="020F0502020204030204" charset="0"/>
                          <a:cs typeface="Calibri" panose="020F0502020204030204" charset="0"/>
                        </a:rPr>
                        <a:t>示例</a:t>
                      </a:r>
                      <a:endParaRPr lang="zh-CN" altLang="en-US" sz="1200" b="0" u="none">
                        <a:latin typeface="Calibri" panose="020F0502020204030204" charset="0"/>
                        <a:ea typeface="Calibri" panose="020F0502020204030204" charset="0"/>
                        <a:cs typeface="Calibri" panose="020F050202020403020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3845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数字</a:t>
                      </a:r>
                      <a:endParaRPr lang="zh-CN" altLang="en-US" sz="1050" b="0" u="none">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int, float, complex</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1234,  3.14, </a:t>
                      </a:r>
                      <a:r>
                        <a:rPr lang="en-US" altLang="zh-CN" sz="1050" b="0" u="none">
                          <a:latin typeface="宋体" panose="02010600030101010101" pitchFamily="2" charset="-122"/>
                          <a:ea typeface="宋体" panose="02010600030101010101" pitchFamily="2" charset="-122"/>
                          <a:cs typeface="宋体" panose="02010600030101010101" pitchFamily="2" charset="-122"/>
                        </a:rPr>
                        <a:t>1.3e5,</a:t>
                      </a:r>
                      <a:r>
                        <a:rPr lang="en-US" altLang="zh-CN" sz="1050" b="0" u="none">
                          <a:latin typeface="Calibri" panose="020F0502020204030204" charset="0"/>
                          <a:ea typeface="Calibri" panose="020F0502020204030204" charset="0"/>
                          <a:cs typeface="Calibri" panose="020F0502020204030204" charset="0"/>
                        </a:rPr>
                        <a:t> 3+4j</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数字</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大小没有限制</a:t>
                      </a:r>
                      <a:r>
                        <a:rPr lang="zh-CN" altLang="en-US" sz="1050" b="0" u="none">
                          <a:latin typeface="宋体" panose="02010600030101010101" pitchFamily="2" charset="-122"/>
                          <a:ea typeface="宋体" panose="02010600030101010101" pitchFamily="2" charset="-122"/>
                          <a:cs typeface="宋体" panose="02010600030101010101" pitchFamily="2" charset="-122"/>
                        </a:rPr>
                        <a:t>，内置支持复数及其运算</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字符串</a:t>
                      </a:r>
                      <a:endParaRPr lang="zh-CN" altLang="en-US" sz="1050" b="0" u="none">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str</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'swfu', "I'm student", '''Python '''</a:t>
                      </a:r>
                      <a:r>
                        <a:rPr lang="en-US" altLang="zh-CN" sz="1050" b="0" u="none">
                          <a:latin typeface="宋体" panose="02010600030101010101" pitchFamily="2" charset="-122"/>
                          <a:ea typeface="宋体" panose="02010600030101010101" pitchFamily="2" charset="-122"/>
                          <a:cs typeface="宋体" panose="02010600030101010101" pitchFamily="2" charset="-122"/>
                        </a:rPr>
                        <a:t>, r</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abc</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 R</a:t>
                      </a:r>
                      <a:r>
                        <a:rPr lang="en-US" altLang="zh-CN" sz="1050" b="0">
                          <a:latin typeface="Calibri" panose="020F0502020204030204" charset="0"/>
                          <a:ea typeface="Calibri" panose="020F0502020204030204" charset="0"/>
                          <a:cs typeface="Calibri" panose="020F0502020204030204" charset="0"/>
                          <a:sym typeface="+mn-ea"/>
                        </a:rPr>
                        <a:t>'</a:t>
                      </a:r>
                      <a:r>
                        <a:rPr lang="en-US" altLang="zh-CN" sz="1050" b="0" u="none">
                          <a:latin typeface="宋体" panose="02010600030101010101" pitchFamily="2" charset="-122"/>
                          <a:ea typeface="宋体" panose="02010600030101010101" pitchFamily="2" charset="-122"/>
                          <a:cs typeface="宋体" panose="02010600030101010101" pitchFamily="2" charset="-122"/>
                        </a:rPr>
                        <a:t>bcd</a:t>
                      </a:r>
                      <a:r>
                        <a:rPr lang="en-US" altLang="zh-CN" sz="1050" b="0">
                          <a:latin typeface="Calibri" panose="020F0502020204030204" charset="0"/>
                          <a:ea typeface="Calibri" panose="020F0502020204030204" charset="0"/>
                          <a:cs typeface="Calibri" panose="020F0502020204030204" charset="0"/>
                          <a:sym typeface="+mn-ea"/>
                        </a:rPr>
                        <a:t>'</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zh-CN" altLang="en-US" sz="1050" b="0" u="none">
                          <a:latin typeface="宋体" panose="02010600030101010101" pitchFamily="2" charset="-122"/>
                          <a:ea typeface="宋体" panose="02010600030101010101" pitchFamily="2" charset="-122"/>
                          <a:cs typeface="宋体" panose="02010600030101010101" pitchFamily="2" charset="-122"/>
                        </a:rPr>
                        <a:t>或</a:t>
                      </a:r>
                      <a:r>
                        <a:rPr lang="en-US" altLang="zh-CN" sz="1050" b="0" u="none">
                          <a:latin typeface="宋体" panose="02010600030101010101" pitchFamily="2" charset="-122"/>
                          <a:ea typeface="宋体" panose="02010600030101010101" pitchFamily="2" charset="-122"/>
                          <a:cs typeface="宋体" panose="02010600030101010101" pitchFamily="2" charset="-122"/>
                        </a:rPr>
                        <a:t>R</a:t>
                      </a:r>
                      <a:r>
                        <a:rPr lang="zh-CN" altLang="en-US" sz="1050" b="0" u="none">
                          <a:latin typeface="宋体" panose="02010600030101010101" pitchFamily="2" charset="-122"/>
                          <a:ea typeface="宋体" panose="02010600030101010101" pitchFamily="2" charset="-122"/>
                          <a:cs typeface="宋体" panose="02010600030101010101" pitchFamily="2" charset="-122"/>
                        </a:rPr>
                        <a:t>引导的表示</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原始字符串</a:t>
                      </a:r>
                      <a:endPar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1211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字节串</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bytes</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hello world</a:t>
                      </a:r>
                      <a:r>
                        <a:rPr lang="en-US" altLang="zh-CN" sz="1050" b="0" u="none">
                          <a:latin typeface="Calibri" panose="020F0502020204030204" charset="0"/>
                          <a:ea typeface="Calibri" panose="020F0502020204030204" charset="0"/>
                          <a:cs typeface="Calibri" panose="020F0502020204030204" charset="0"/>
                        </a:rPr>
                        <a: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以</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字母</a:t>
                      </a: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050" b="0" u="none">
                          <a:latin typeface="宋体" panose="02010600030101010101" pitchFamily="2" charset="-122"/>
                          <a:ea typeface="宋体" panose="02010600030101010101" pitchFamily="2" charset="-122"/>
                          <a:cs typeface="宋体" panose="02010600030101010101" pitchFamily="2" charset="-122"/>
                        </a:rPr>
                        <a:t>，可以使用单引号、双引号、三引号作为定界符</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863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列表</a:t>
                      </a:r>
                      <a:endParaRPr lang="zh-CN" altLang="en-US" sz="1050" b="0" u="none">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list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 2, 3]</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['a', 'b', ['c', 2]]</a:t>
                      </a:r>
                      <a:endParaRPr lang="en-US"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方括号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中，元素之间使用逗号分隔，其中的元素可以是任意类型</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字典</a:t>
                      </a:r>
                      <a:endParaRPr lang="zh-CN" altLang="en-US" sz="1050" b="0" u="none">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dict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{1:'food' ,2:'taste', 3:'import'}</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050" b="0"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8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元组</a:t>
                      </a:r>
                      <a:endParaRPr lang="zh-CN" altLang="en-US" sz="1050" b="0" u="none">
                        <a:latin typeface="Calibri" panose="020F0502020204030204" charset="0"/>
                        <a:ea typeface="Calibri" panose="020F0502020204030204" charset="0"/>
                        <a:cs typeface="Calibri" panose="020F050202020403020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tuple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(2, -5, 6)</a:t>
                      </a:r>
                      <a:r>
                        <a:rPr lang="en-US" altLang="zh-CN" sz="1050" b="0" u="none">
                          <a:latin typeface="宋体" panose="02010600030101010101" pitchFamily="2" charset="-122"/>
                          <a:ea typeface="宋体" panose="02010600030101010101" pitchFamily="2" charset="-122"/>
                          <a:cs typeface="宋体" panose="02010600030101010101" pitchFamily="2" charset="-122"/>
                        </a:rPr>
                        <a:t>, (3,)</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圆括号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endPar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17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集合</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frozenset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{'a', 'b', 'c'}</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所有元素放在一对</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大括号</a:t>
                      </a:r>
                      <a:r>
                        <a:rPr lang="zh-CN" altLang="en-US" sz="1050" b="0" u="none">
                          <a:latin typeface="宋体" panose="02010600030101010101" pitchFamily="2" charset="-122"/>
                          <a:ea typeface="宋体" panose="02010600030101010101" pitchFamily="2" charset="-122"/>
                          <a:cs typeface="宋体" panose="02010600030101010101" pitchFamily="2" charset="-122"/>
                        </a:rPr>
                        <a:t>中，元素之间使用逗号分隔，</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050" b="0" u="none">
                          <a:latin typeface="宋体" panose="02010600030101010101" pitchFamily="2" charset="-122"/>
                          <a:ea typeface="宋体" panose="02010600030101010101" pitchFamily="2" charset="-122"/>
                          <a:cs typeface="宋体" panose="02010600030101010101" pitchFamily="2" charset="-122"/>
                        </a:rPr>
                        <a:t>;</a:t>
                      </a:r>
                      <a:r>
                        <a:rPr lang="zh-CN" altLang="en-US" sz="1050" b="0" u="none">
                          <a:latin typeface="宋体" panose="02010600030101010101" pitchFamily="2" charset="-122"/>
                          <a:ea typeface="宋体" panose="02010600030101010101" pitchFamily="2" charset="-122"/>
                          <a:cs typeface="宋体" panose="02010600030101010101" pitchFamily="2" charset="-122"/>
                        </a:rPr>
                        <a:t>另外，</a:t>
                      </a:r>
                      <a:r>
                        <a:rPr lang="en-US" altLang="zh-CN" sz="1050" b="0" u="none">
                          <a:latin typeface="宋体" panose="02010600030101010101" pitchFamily="2" charset="-122"/>
                          <a:ea typeface="宋体" panose="02010600030101010101" pitchFamily="2" charset="-122"/>
                          <a:cs typeface="宋体" panose="02010600030101010101" pitchFamily="2" charset="-122"/>
                        </a:rPr>
                        <a:t>set</a:t>
                      </a:r>
                      <a:r>
                        <a:rPr lang="zh-CN" altLang="en-US" sz="1050" b="0" u="none">
                          <a:latin typeface="宋体" panose="02010600030101010101" pitchFamily="2" charset="-122"/>
                          <a:ea typeface="宋体" panose="02010600030101010101" pitchFamily="2" charset="-122"/>
                          <a:cs typeface="宋体" panose="02010600030101010101" pitchFamily="2" charset="-122"/>
                        </a:rPr>
                        <a:t>是可变的，而</a:t>
                      </a:r>
                      <a:r>
                        <a:rPr lang="en-US" altLang="zh-CN" sz="1050" b="0" u="none">
                          <a:latin typeface="宋体" panose="02010600030101010101" pitchFamily="2" charset="-122"/>
                          <a:ea typeface="宋体" panose="02010600030101010101" pitchFamily="2" charset="-122"/>
                          <a:cs typeface="宋体" panose="02010600030101010101" pitchFamily="2" charset="-122"/>
                        </a:rPr>
                        <a:t>frozenset</a:t>
                      </a:r>
                      <a:r>
                        <a:rPr lang="zh-CN" altLang="en-US" sz="1050" b="0" u="none">
                          <a:latin typeface="宋体" panose="02010600030101010101" pitchFamily="2" charset="-122"/>
                          <a:ea typeface="宋体" panose="02010600030101010101" pitchFamily="2" charset="-122"/>
                          <a:cs typeface="宋体" panose="02010600030101010101" pitchFamily="2" charset="-122"/>
                        </a:rPr>
                        <a:t>是不可变的</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2577" name="Text Box 4"/>
          <p:cNvSpPr txBox="1"/>
          <p:nvPr/>
        </p:nvSpPr>
        <p:spPr>
          <a:xfrm>
            <a:off x="5794986" y="1159872"/>
            <a:ext cx="1573090" cy="106680"/>
          </a:xfrm>
          <a:prstGeom prst="rect">
            <a:avLst/>
          </a:prstGeom>
          <a:noFill/>
          <a:ln w="9525">
            <a:noFill/>
          </a:ln>
        </p:spPr>
        <p:txBody>
          <a:bodyPr wrap="square" anchor="t">
            <a:spAutoFit/>
          </a:bodyPr>
          <a:lstStyle/>
          <a:p>
            <a:pPr algn="r"/>
            <a:r>
              <a:rPr lang="zh-CN" altLang="en-US" sz="100">
                <a:latin typeface="Arial" panose="020B0604020202020204" pitchFamily="34" charset="0"/>
                <a:ea typeface="宋体" panose="02010600030101010101" pitchFamily="2" charset="-122"/>
              </a:rPr>
              <a:t>常用内置对象</a:t>
            </a:r>
            <a:endParaRPr lang="zh-CN" altLang="en-US" sz="10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384175" y="1441450"/>
          <a:ext cx="7736840" cy="2945130"/>
        </p:xfrm>
        <a:graphic>
          <a:graphicData uri="http://schemas.openxmlformats.org/drawingml/2006/table">
            <a:tbl>
              <a:tblPr firstRow="1" bandRow="1">
                <a:tableStyleId>{5940675A-B579-460E-94D1-54222C63F5DA}</a:tableStyleId>
              </a:tblPr>
              <a:tblGrid>
                <a:gridCol w="991870"/>
                <a:gridCol w="1085850"/>
                <a:gridCol w="2654935"/>
                <a:gridCol w="3004185"/>
              </a:tblGrid>
              <a:tr h="217805">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对象类型</a:t>
                      </a:r>
                      <a:endParaRPr lang="zh-CN" altLang="en-US" sz="1200" b="1"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Calibri" panose="020F0502020204030204" charset="0"/>
                          <a:ea typeface="Calibri" panose="020F0502020204030204" charset="0"/>
                          <a:cs typeface="Calibri" panose="020F0502020204030204" charset="0"/>
                        </a:rPr>
                        <a:t>示例</a:t>
                      </a:r>
                      <a:endParaRPr lang="zh-CN" altLang="en-US" sz="1200" b="1" u="none">
                        <a:latin typeface="Calibri" panose="020F0502020204030204" charset="0"/>
                        <a:ea typeface="Calibri" panose="020F0502020204030204" charset="0"/>
                        <a:cs typeface="Calibri" panose="020F050202020403020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292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布尔型</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bool</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True</a:t>
                      </a:r>
                      <a:endParaRPr lang="en-US" altLang="zh-CN" sz="1050" b="0" u="none">
                        <a:latin typeface="Calibri" panose="020F0502020204030204" charset="0"/>
                        <a:ea typeface="Calibri" panose="020F0502020204030204" charset="0"/>
                        <a:cs typeface="Calibri" panose="020F0502020204030204" charset="0"/>
                      </a:endParaRPr>
                    </a:p>
                    <a:p>
                      <a:pPr marL="0" indent="0" algn="l">
                        <a:buNone/>
                      </a:pPr>
                      <a:r>
                        <a:rPr lang="en-US" altLang="zh-CN" sz="1050" b="0" u="none">
                          <a:latin typeface="Calibri" panose="020F0502020204030204" charset="0"/>
                          <a:ea typeface="Calibri" panose="020F0502020204030204" charset="0"/>
                          <a:cs typeface="Calibri" panose="020F0502020204030204" charset="0"/>
                        </a:rPr>
                        <a:t>False</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050" b="0" u="none">
                          <a:latin typeface="宋体" panose="02010600030101010101" pitchFamily="2" charset="-122"/>
                          <a:ea typeface="宋体" panose="02010600030101010101" pitchFamily="2" charset="-122"/>
                          <a:cs typeface="宋体" panose="02010600030101010101" pitchFamily="2" charset="-122"/>
                        </a:rPr>
                        <a:t>True</a:t>
                      </a:r>
                      <a:r>
                        <a:rPr lang="zh-CN" altLang="en-US" sz="1050" b="0" u="none">
                          <a:latin typeface="宋体" panose="02010600030101010101" pitchFamily="2" charset="-122"/>
                          <a:ea typeface="宋体" panose="02010600030101010101" pitchFamily="2" charset="-122"/>
                          <a:cs typeface="宋体" panose="02010600030101010101" pitchFamily="2" charset="-122"/>
                        </a:rPr>
                        <a:t>或</a:t>
                      </a:r>
                      <a:r>
                        <a:rPr lang="en-US" altLang="zh-CN" sz="1050" b="0" u="none">
                          <a:latin typeface="宋体" panose="02010600030101010101" pitchFamily="2" charset="-122"/>
                          <a:ea typeface="宋体" panose="02010600030101010101" pitchFamily="2" charset="-122"/>
                          <a:cs typeface="宋体" panose="02010600030101010101" pitchFamily="2" charset="-122"/>
                        </a:rPr>
                        <a:t>False</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1943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空类型</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NoneType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None</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空值</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异常</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Exception</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ValueError</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TypeError</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endParaRPr lang="en-US" altLang="zh-CN"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Python</a:t>
                      </a:r>
                      <a:r>
                        <a:rPr lang="zh-CN" altLang="en-US" sz="105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4810">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文件</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 </a:t>
                      </a:r>
                      <a:r>
                        <a:rPr lang="en-US" altLang="zh-CN" sz="1050" b="0" u="none">
                          <a:latin typeface="Calibri" panose="020F0502020204030204" charset="0"/>
                          <a:ea typeface="Calibri" panose="020F0502020204030204" charset="0"/>
                          <a:cs typeface="Calibri" panose="020F0502020204030204" charset="0"/>
                        </a:rPr>
                        <a:t>=</a:t>
                      </a:r>
                      <a:r>
                        <a:rPr lang="en-US" altLang="zh-CN" sz="1050" b="0" u="none">
                          <a:latin typeface="宋体" panose="02010600030101010101" pitchFamily="2" charset="-122"/>
                          <a:ea typeface="宋体" panose="02010600030101010101" pitchFamily="2" charset="-122"/>
                          <a:cs typeface="宋体" panose="02010600030101010101" pitchFamily="2" charset="-122"/>
                        </a:rPr>
                        <a:t> </a:t>
                      </a:r>
                      <a:r>
                        <a:rPr lang="en-US" altLang="zh-CN" sz="1050" b="0" u="none">
                          <a:latin typeface="Calibri" panose="020F0502020204030204" charset="0"/>
                          <a:ea typeface="Calibri" panose="020F0502020204030204" charset="0"/>
                          <a:cs typeface="Calibri" panose="020F0502020204030204" charset="0"/>
                        </a:rPr>
                        <a:t>open('data.dat', 'r</a:t>
                      </a:r>
                      <a:r>
                        <a:rPr lang="en-US" altLang="zh-CN" sz="1050" b="0" u="none">
                          <a:latin typeface="宋体" panose="02010600030101010101" pitchFamily="2" charset="-122"/>
                          <a:ea typeface="宋体" panose="02010600030101010101" pitchFamily="2" charset="-122"/>
                          <a:cs typeface="宋体" panose="02010600030101010101" pitchFamily="2" charset="-122"/>
                        </a:rPr>
                        <a:t>b</a:t>
                      </a:r>
                      <a:r>
                        <a:rPr lang="en-US" altLang="zh-CN" sz="1050" b="0" u="none">
                          <a:latin typeface="Calibri" panose="020F0502020204030204" charset="0"/>
                          <a:ea typeface="Calibri" panose="020F0502020204030204" charset="0"/>
                          <a:cs typeface="Calibri" panose="020F0502020204030204" charset="0"/>
                        </a:rPr>
                        <a:t>')</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open</a:t>
                      </a:r>
                      <a:r>
                        <a:rPr lang="zh-CN" altLang="en-US" sz="1050" b="0" u="none">
                          <a:latin typeface="宋体" panose="02010600030101010101" pitchFamily="2" charset="-122"/>
                          <a:ea typeface="宋体" panose="02010600030101010101" pitchFamily="2" charset="-122"/>
                          <a:cs typeface="宋体" panose="02010600030101010101" pitchFamily="2" charset="-122"/>
                        </a:rPr>
                        <a:t>是</a:t>
                      </a:r>
                      <a:r>
                        <a:rPr lang="en-US" altLang="zh-CN" sz="1050" b="0" u="none">
                          <a:latin typeface="宋体" panose="02010600030101010101" pitchFamily="2" charset="-122"/>
                          <a:ea typeface="宋体" panose="02010600030101010101" pitchFamily="2" charset="-122"/>
                          <a:cs typeface="宋体" panose="02010600030101010101" pitchFamily="2" charset="-122"/>
                        </a:rPr>
                        <a:t>Python</a:t>
                      </a:r>
                      <a:r>
                        <a:rPr lang="zh-CN" altLang="en-US" sz="105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3555">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其他可迭代对象</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050" b="0" u="none">
                          <a:latin typeface="宋体" panose="02010600030101010101" pitchFamily="2" charset="-122"/>
                          <a:ea typeface="宋体" panose="02010600030101010101" pitchFamily="2" charset="-122"/>
                          <a:cs typeface="宋体" panose="02010600030101010101" pitchFamily="2" charset="-122"/>
                        </a:rPr>
                        <a:t>range</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zip</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enumerate</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map</a:t>
                      </a:r>
                      <a:r>
                        <a:rPr lang="zh-CN" altLang="en-US" sz="1050" b="0" u="none">
                          <a:latin typeface="宋体" panose="02010600030101010101" pitchFamily="2" charset="-122"/>
                          <a:ea typeface="宋体" panose="02010600030101010101" pitchFamily="2" charset="-122"/>
                          <a:cs typeface="宋体" panose="02010600030101010101" pitchFamily="2" charset="-122"/>
                        </a:rPr>
                        <a:t>对象、</a:t>
                      </a:r>
                      <a:r>
                        <a:rPr lang="en-US" altLang="zh-CN" sz="1050" b="0" u="none">
                          <a:latin typeface="宋体" panose="02010600030101010101" pitchFamily="2" charset="-122"/>
                          <a:ea typeface="宋体" panose="02010600030101010101" pitchFamily="2" charset="-122"/>
                          <a:cs typeface="宋体" panose="02010600030101010101" pitchFamily="2" charset="-122"/>
                        </a:rPr>
                        <a:t>filter</a:t>
                      </a:r>
                      <a:r>
                        <a:rPr lang="zh-CN" altLang="en-US" sz="1050" b="0" u="none">
                          <a:latin typeface="宋体" panose="02010600030101010101" pitchFamily="2" charset="-122"/>
                          <a:ea typeface="宋体" panose="02010600030101010101" pitchFamily="2" charset="-122"/>
                          <a:cs typeface="宋体" panose="02010600030101010101" pitchFamily="2" charset="-122"/>
                        </a:rPr>
                        <a:t>对象等等</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具有</a:t>
                      </a:r>
                      <a:r>
                        <a:rPr lang="zh-CN" altLang="en-US" sz="1050" b="1" u="none">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050" b="0" u="none">
                          <a:latin typeface="宋体" panose="02010600030101010101" pitchFamily="2" charset="-122"/>
                          <a:ea typeface="宋体" panose="02010600030101010101" pitchFamily="2" charset="-122"/>
                          <a:cs typeface="宋体" panose="02010600030101010101" pitchFamily="2" charset="-122"/>
                        </a:rPr>
                        <a:t>的特点，除</a:t>
                      </a:r>
                      <a:r>
                        <a:rPr lang="en-US" altLang="zh-CN" sz="1050" b="0" u="none">
                          <a:latin typeface="宋体" panose="02010600030101010101" pitchFamily="2" charset="-122"/>
                          <a:ea typeface="宋体" panose="02010600030101010101" pitchFamily="2" charset="-122"/>
                          <a:cs typeface="宋体" panose="02010600030101010101" pitchFamily="2" charset="-122"/>
                        </a:rPr>
                        <a:t>range</a:t>
                      </a:r>
                      <a:r>
                        <a:rPr lang="zh-CN" altLang="en-US" sz="1050" b="0" u="none">
                          <a:latin typeface="宋体" panose="02010600030101010101" pitchFamily="2" charset="-122"/>
                          <a:ea typeface="宋体" panose="02010600030101010101" pitchFamily="2" charset="-122"/>
                          <a:cs typeface="宋体" panose="02010600030101010101" pitchFamily="2" charset="-122"/>
                        </a:rPr>
                        <a:t>对象之外，其他对象中的元素只能看一次</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编程单元</a:t>
                      </a:r>
                      <a:endParaRPr lang="zh-CN" altLang="en-US"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050" b="0" u="none">
                          <a:latin typeface="Calibri" panose="020F0502020204030204" charset="0"/>
                          <a:ea typeface="Calibri" panose="020F0502020204030204" charset="0"/>
                          <a:cs typeface="Calibri" panose="020F0502020204030204" charset="0"/>
                        </a:rPr>
                        <a:t> </a:t>
                      </a:r>
                      <a:endParaRPr lang="en-US" altLang="zh-CN" sz="1050" b="0" u="none">
                        <a:latin typeface="Calibri" panose="020F0502020204030204" charset="0"/>
                        <a:ea typeface="Calibri" panose="020F0502020204030204" charset="0"/>
                        <a:cs typeface="Calibri" panose="020F0502020204030204" charset="0"/>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Calibri" panose="020F0502020204030204" charset="0"/>
                          <a:ea typeface="Calibri" panose="020F0502020204030204" charset="0"/>
                          <a:cs typeface="Calibri" panose="020F0502020204030204" charset="0"/>
                        </a:rPr>
                        <a:t>函数</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def</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50" b="0" u="none">
                          <a:latin typeface="Calibri" panose="020F0502020204030204" charset="0"/>
                          <a:ea typeface="Calibri" panose="020F0502020204030204" charset="0"/>
                          <a:cs typeface="Calibri" panose="020F0502020204030204" charset="0"/>
                        </a:rPr>
                        <a:t>类</a:t>
                      </a:r>
                      <a:r>
                        <a:rPr lang="zh-CN" altLang="en-US" sz="1050" b="0" u="none">
                          <a:latin typeface="宋体" panose="02010600030101010101" pitchFamily="2" charset="-122"/>
                          <a:ea typeface="宋体" panose="02010600030101010101" pitchFamily="2" charset="-122"/>
                          <a:cs typeface="宋体" panose="02010600030101010101" pitchFamily="2" charset="-122"/>
                        </a:rPr>
                        <a:t>（使用</a:t>
                      </a:r>
                      <a:r>
                        <a:rPr lang="en-US" altLang="zh-CN" sz="1050" b="0" u="none">
                          <a:latin typeface="宋体" panose="02010600030101010101" pitchFamily="2" charset="-122"/>
                          <a:ea typeface="宋体" panose="02010600030101010101" pitchFamily="2" charset="-122"/>
                          <a:cs typeface="宋体" panose="02010600030101010101" pitchFamily="2" charset="-122"/>
                        </a:rPr>
                        <a:t>class</a:t>
                      </a:r>
                      <a:r>
                        <a:rPr lang="zh-CN" altLang="en-US" sz="1050" b="0" u="none">
                          <a:latin typeface="宋体" panose="02010600030101010101" pitchFamily="2" charset="-122"/>
                          <a:ea typeface="宋体" panose="02010600030101010101" pitchFamily="2" charset="-122"/>
                          <a:cs typeface="宋体" panose="02010600030101010101" pitchFamily="2" charset="-122"/>
                        </a:rPr>
                        <a:t>定义）</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050" b="0" u="none">
                          <a:latin typeface="宋体" panose="02010600030101010101" pitchFamily="2" charset="-122"/>
                          <a:ea typeface="宋体" panose="02010600030101010101" pitchFamily="2" charset="-122"/>
                          <a:cs typeface="宋体" panose="02010600030101010101" pitchFamily="2" charset="-122"/>
                        </a:rPr>
                        <a:t>module</a:t>
                      </a:r>
                      <a:r>
                        <a:rPr lang="zh-CN" altLang="en-US" sz="1050" b="0" u="none">
                          <a:latin typeface="宋体" panose="02010600030101010101" pitchFamily="2" charset="-122"/>
                          <a:ea typeface="宋体" panose="02010600030101010101" pitchFamily="2" charset="-122"/>
                          <a:cs typeface="宋体" panose="02010600030101010101" pitchFamily="2" charset="-122"/>
                        </a:rPr>
                        <a:t>）</a:t>
                      </a:r>
                      <a:endParaRPr lang="en-US" sz="1050" b="0" u="none">
                        <a:latin typeface="Calibri" panose="020F0502020204030204" charset="0"/>
                        <a:ea typeface="Calibri" panose="020F0502020204030204" charset="0"/>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050" b="1" u="none">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050" b="0" u="none">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3595" name="Text Box 4"/>
          <p:cNvSpPr txBox="1"/>
          <p:nvPr/>
        </p:nvSpPr>
        <p:spPr>
          <a:xfrm>
            <a:off x="635635" y="1073150"/>
            <a:ext cx="7319645" cy="368300"/>
          </a:xfrm>
          <a:prstGeom prst="rect">
            <a:avLst/>
          </a:prstGeom>
          <a:noFill/>
          <a:ln w="9525">
            <a:noFill/>
          </a:ln>
        </p:spPr>
        <p:txBody>
          <a:bodyPr wrap="square" anchor="t">
            <a:spAutoFit/>
          </a:bodyPr>
          <a:lstStyle/>
          <a:p>
            <a:pPr algn="r"/>
            <a:r>
              <a:rPr lang="zh-CN" altLang="en-US" sz="1800">
                <a:latin typeface="Arial" panose="020B0604020202020204" pitchFamily="34" charset="0"/>
                <a:ea typeface="宋体" panose="02010600030101010101" pitchFamily="2" charset="-122"/>
              </a:rPr>
              <a:t>续表</a:t>
            </a:r>
            <a:endParaRPr lang="zh-CN" altLang="en-US" sz="1800">
              <a:latin typeface="Arial" panose="020B0604020202020204" pitchFamily="34" charset="0"/>
              <a:ea typeface="宋体" panose="02010600030101010101" pitchFamily="2" charset="-122"/>
            </a:endParaRPr>
          </a:p>
        </p:txBody>
      </p:sp>
      <p:sp>
        <p:nvSpPr>
          <p:cNvPr id="23596" name="标题 19457"/>
          <p:cNvSpPr>
            <a:spLocks noGrp="1"/>
          </p:cNvSpPr>
          <p:nvPr>
            <p:ph type="title"/>
          </p:nvPr>
        </p:nvSpPr>
        <p:spPr>
          <a:xfrm>
            <a:off x="635" y="9525"/>
            <a:ext cx="913320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latin typeface="Times New Roman" panose="02020603050405020304" pitchFamily="2" charset="0"/>
                <a:ea typeface="+mj-ea"/>
                <a:cs typeface="+mj-cs"/>
              </a:rPr>
              <a:t>1.</a:t>
            </a:r>
            <a:r>
              <a:rPr lang="zh-CN" altLang="en-US" b="1" kern="1200" baseline="0" dirty="0">
                <a:latin typeface="Times New Roman" panose="02020603050405020304" pitchFamily="2" charset="0"/>
                <a:ea typeface="+mj-ea"/>
                <a:cs typeface="+mj-cs"/>
              </a:rPr>
              <a:t>4</a:t>
            </a:r>
            <a:r>
              <a:rPr lang="en-US" altLang="zh-CN" b="1" kern="1200" baseline="0" dirty="0">
                <a:latin typeface="Times New Roman" panose="02020603050405020304" pitchFamily="2" charset="0"/>
                <a:ea typeface="+mj-ea"/>
                <a:cs typeface="+mj-cs"/>
              </a:rPr>
              <a:t>.1 Python</a:t>
            </a:r>
            <a:r>
              <a:rPr lang="zh-CN" altLang="en-US" b="1" kern="1200" baseline="0" dirty="0">
                <a:latin typeface="Times New Roman" panose="02020603050405020304" pitchFamily="2" charset="0"/>
                <a:ea typeface="+mj-ea"/>
                <a:cs typeface="+mj-cs"/>
              </a:rPr>
              <a:t>的对象模型</a:t>
            </a:r>
            <a:endParaRPr lang="zh-CN" altLang="en-US" b="1" kern="1200" baseline="0" dirty="0">
              <a:latin typeface="Times New Roman" panose="02020603050405020304" pitchFamily="2" charset="0"/>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Python</a:t>
            </a:r>
            <a:r>
              <a:rPr lang="zh-CN" altLang="en-US" sz="1800">
                <a:latin typeface="宋体" panose="02010600030101010101" pitchFamily="2" charset="-122"/>
              </a:rPr>
              <a:t>中，</a:t>
            </a:r>
            <a:r>
              <a:rPr lang="zh-CN" altLang="en-US" sz="1800">
                <a:solidFill>
                  <a:srgbClr val="FF0000"/>
                </a:solidFill>
                <a:latin typeface="宋体" panose="02010600030101010101" pitchFamily="2" charset="-122"/>
              </a:rPr>
              <a:t>不需要事先声明变量名及其类型</a:t>
            </a:r>
            <a:r>
              <a:rPr lang="zh-CN" altLang="en-US" sz="1800">
                <a:latin typeface="宋体" panose="02010600030101010101" pitchFamily="2" charset="-122"/>
              </a:rPr>
              <a:t>，直接赋值即可创建各种类型的对象变量。</a:t>
            </a:r>
            <a:r>
              <a:rPr lang="zh-CN" altLang="en-US" sz="1800">
                <a:latin typeface="宋体" panose="02010600030101010101" pitchFamily="2" charset="-122"/>
                <a:sym typeface="Arial" panose="020B0604020202020204" charset="-122"/>
              </a:rPr>
              <a:t>这一点适用于</a:t>
            </a:r>
            <a:r>
              <a:rPr lang="en-US" altLang="zh-CN" sz="1800">
                <a:latin typeface="宋体" panose="02010600030101010101" pitchFamily="2" charset="-122"/>
                <a:sym typeface="Arial" panose="020B0604020202020204" charset="-122"/>
              </a:rPr>
              <a:t>Python</a:t>
            </a:r>
            <a:r>
              <a:rPr lang="zh-CN" altLang="en-US" sz="1800">
                <a:latin typeface="宋体" panose="02010600030101010101" pitchFamily="2" charset="-122"/>
                <a:sym typeface="Arial" panose="020B0604020202020204" charset="-122"/>
              </a:rPr>
              <a:t>任意类型的对象。</a:t>
            </a:r>
            <a:endParaRPr lang="zh-CN" altLang="en-US" sz="180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zh-CN" altLang="en-US" sz="1800">
                <a:latin typeface="宋体" panose="02010600030101010101" pitchFamily="2" charset="-122"/>
              </a:rPr>
              <a:t>例如语句</a:t>
            </a:r>
            <a:endParaRPr lang="zh-CN" altLang="en-US" sz="180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en-US" altLang="zh-CN" sz="1350">
                <a:latin typeface="Consolas" panose="020B0609020204030204" charset="0"/>
              </a:rPr>
              <a:t>&gt;&gt;&gt; x = 3</a:t>
            </a:r>
            <a:endParaRPr lang="en-US" altLang="zh-CN" sz="1350">
              <a:latin typeface="Consolas" panose="020B0609020204030204" charset="0"/>
            </a:endParaRPr>
          </a:p>
          <a:p>
            <a:pPr defTabSz="914400">
              <a:spcBef>
                <a:spcPts val="600"/>
              </a:spcBef>
              <a:spcAft>
                <a:spcPts val="600"/>
              </a:spcAft>
              <a:buSzPct val="90000"/>
              <a:buFont typeface="Wingdings" panose="05000000000000000000" pitchFamily="2" charset="2"/>
              <a:buNone/>
            </a:pPr>
            <a:r>
              <a:rPr lang="zh-CN" altLang="en-US" sz="1800">
                <a:latin typeface="宋体" panose="02010600030101010101" pitchFamily="2" charset="-122"/>
              </a:rPr>
              <a:t>创建了整型变量</a:t>
            </a:r>
            <a:r>
              <a:rPr lang="en-US" altLang="zh-CN" sz="1800">
                <a:latin typeface="宋体" panose="02010600030101010101" pitchFamily="2" charset="-122"/>
              </a:rPr>
              <a:t>x</a:t>
            </a:r>
            <a:r>
              <a:rPr lang="zh-CN" altLang="en-US" sz="1800">
                <a:latin typeface="宋体" panose="02010600030101010101" pitchFamily="2" charset="-122"/>
              </a:rPr>
              <a:t>，并赋值为</a:t>
            </a:r>
            <a:r>
              <a:rPr lang="en-US" altLang="zh-CN" sz="1800">
                <a:latin typeface="宋体" panose="02010600030101010101" pitchFamily="2" charset="-122"/>
              </a:rPr>
              <a:t>3</a:t>
            </a:r>
            <a:r>
              <a:rPr lang="zh-CN" altLang="en-US" sz="1800">
                <a:latin typeface="宋体" panose="02010600030101010101" pitchFamily="2" charset="-122"/>
              </a:rPr>
              <a:t>，再例如语句</a:t>
            </a:r>
            <a:endParaRPr lang="zh-CN" altLang="en-US" sz="1800">
              <a:latin typeface="宋体" panose="02010600030101010101" pitchFamily="2" charset="-122"/>
            </a:endParaRPr>
          </a:p>
          <a:p>
            <a:pPr defTabSz="914400">
              <a:spcBef>
                <a:spcPts val="600"/>
              </a:spcBef>
              <a:spcAft>
                <a:spcPts val="600"/>
              </a:spcAft>
              <a:buSzPct val="90000"/>
              <a:buFont typeface="Wingdings" panose="05000000000000000000" pitchFamily="2" charset="2"/>
              <a:buNone/>
            </a:pPr>
            <a:r>
              <a:rPr lang="en-US" altLang="zh-CN" sz="1350">
                <a:latin typeface="Consolas" panose="020B0609020204030204" charset="0"/>
              </a:rPr>
              <a:t>&gt;&gt;&gt; x = 'Hello world.'</a:t>
            </a:r>
            <a:endParaRPr lang="en-US" altLang="zh-CN" sz="1350">
              <a:latin typeface="Consolas" panose="020B0609020204030204" charset="0"/>
            </a:endParaRPr>
          </a:p>
          <a:p>
            <a:pPr defTabSz="914400">
              <a:spcBef>
                <a:spcPts val="600"/>
              </a:spcBef>
              <a:spcAft>
                <a:spcPts val="600"/>
              </a:spcAft>
              <a:buSzPct val="90000"/>
              <a:buFont typeface="Wingdings" panose="05000000000000000000" pitchFamily="2" charset="2"/>
              <a:buNone/>
            </a:pPr>
            <a:r>
              <a:rPr lang="zh-CN" altLang="en-US" sz="1800">
                <a:latin typeface="宋体" panose="02010600030101010101" pitchFamily="2" charset="-122"/>
              </a:rPr>
              <a:t>创建了字符串变量</a:t>
            </a:r>
            <a:r>
              <a:rPr lang="en-US" altLang="zh-CN" sz="1800">
                <a:latin typeface="宋体" panose="02010600030101010101" pitchFamily="2" charset="-122"/>
              </a:rPr>
              <a:t>x</a:t>
            </a:r>
            <a:r>
              <a:rPr lang="zh-CN" altLang="en-US" sz="1800">
                <a:latin typeface="宋体" panose="02010600030101010101" pitchFamily="2" charset="-122"/>
              </a:rPr>
              <a:t>，并赋值为</a:t>
            </a:r>
            <a:r>
              <a:rPr lang="en-US" altLang="zh-CN" sz="1800">
                <a:latin typeface="宋体" panose="02010600030101010101" pitchFamily="2" charset="-122"/>
              </a:rPr>
              <a:t>'Hello world.'</a:t>
            </a:r>
            <a:r>
              <a:rPr lang="zh-CN" altLang="en-US" sz="1800">
                <a:latin typeface="宋体" panose="02010600030101010101" pitchFamily="2" charset="-122"/>
              </a:rPr>
              <a:t>。</a:t>
            </a:r>
            <a:endParaRPr lang="zh-CN" altLang="en-US" sz="1800">
              <a:latin typeface="宋体" panose="02010600030101010101" pitchFamily="2" charset="-122"/>
            </a:endParaRPr>
          </a:p>
        </p:txBody>
      </p:sp>
      <p:sp>
        <p:nvSpPr>
          <p:cNvPr id="24578" name="标题 21506"/>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 name="线形标注 1 1"/>
          <p:cNvSpPr/>
          <p:nvPr/>
        </p:nvSpPr>
        <p:spPr>
          <a:xfrm>
            <a:off x="3623945" y="2124710"/>
            <a:ext cx="2538730" cy="416560"/>
          </a:xfrm>
          <a:prstGeom prst="borderCallout1">
            <a:avLst>
              <a:gd name="adj1" fmla="val 51258"/>
              <a:gd name="adj2" fmla="val -2022"/>
              <a:gd name="adj3" fmla="val 83248"/>
              <a:gd name="adj4" fmla="val -86294"/>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凭空出现一个整型变量</a:t>
            </a:r>
            <a:r>
              <a:rPr lang="en-US" altLang="zh-CN" sz="1600" strike="noStrike" noProof="1">
                <a:solidFill>
                  <a:srgbClr val="FF0000"/>
                </a:solidFill>
              </a:rPr>
              <a:t>x</a:t>
            </a:r>
            <a:endParaRPr lang="en-US" altLang="zh-CN" sz="1600" strike="noStrike" noProof="1">
              <a:solidFill>
                <a:srgbClr val="FF0000"/>
              </a:solidFill>
            </a:endParaRPr>
          </a:p>
        </p:txBody>
      </p:sp>
      <p:sp>
        <p:nvSpPr>
          <p:cNvPr id="3" name="线形标注 1 2"/>
          <p:cNvSpPr/>
          <p:nvPr/>
        </p:nvSpPr>
        <p:spPr>
          <a:xfrm>
            <a:off x="4849495" y="3054985"/>
            <a:ext cx="3602990" cy="416560"/>
          </a:xfrm>
          <a:prstGeom prst="borderCallout1">
            <a:avLst>
              <a:gd name="adj1" fmla="val 51258"/>
              <a:gd name="adj2" fmla="val -1468"/>
              <a:gd name="adj3" fmla="val 47897"/>
              <a:gd name="adj4" fmla="val -60845"/>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ea typeface="宋体" panose="02010600030101010101" pitchFamily="2" charset="-122"/>
              </a:rPr>
              <a:t>新的字符串变量，再也不是原来的</a:t>
            </a:r>
            <a:r>
              <a:rPr lang="en-US" altLang="zh-CN" sz="1600" strike="noStrike" noProof="1">
                <a:solidFill>
                  <a:srgbClr val="FF0000"/>
                </a:solidFill>
                <a:ea typeface="宋体" panose="02010600030101010101" pitchFamily="2" charset="-122"/>
              </a:rPr>
              <a:t>x</a:t>
            </a:r>
            <a:r>
              <a:rPr lang="zh-CN" altLang="en-US" sz="1600" strike="noStrike" noProof="1">
                <a:solidFill>
                  <a:srgbClr val="FF0000"/>
                </a:solidFill>
                <a:ea typeface="宋体" panose="02010600030101010101" pitchFamily="2" charset="-122"/>
              </a:rPr>
              <a:t>了</a:t>
            </a:r>
            <a:endParaRPr lang="zh-CN" altLang="en-US" sz="1600" strike="noStrike" noProof="1">
              <a:solidFill>
                <a:srgbClr val="FF0000"/>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25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5602" name="文本占位符 22530"/>
          <p:cNvSpPr>
            <a:spLocks noGrp="1"/>
          </p:cNvSpPr>
          <p:nvPr>
            <p:ph idx="1"/>
          </p:nvPr>
        </p:nvSpPr>
        <p:spPr/>
        <p:txBody>
          <a:bodyPr anchor="t"/>
          <a:lstStyle/>
          <a:p>
            <a:pPr defTabSz="914400">
              <a:lnSpc>
                <a:spcPct val="150000"/>
              </a:lnSpc>
              <a:spcBef>
                <a:spcPct val="0"/>
              </a:spcBef>
              <a:spcAft>
                <a:spcPts val="600"/>
              </a:spcAft>
              <a:buSzPct val="90000"/>
              <a:buFont typeface="Wingdings" panose="05000000000000000000" charset="0"/>
              <a:buChar char="v"/>
            </a:pPr>
            <a:r>
              <a:rPr lang="en-US" altLang="zh-CN" sz="1800">
                <a:latin typeface="宋体" panose="02010600030101010101" pitchFamily="2" charset="-122"/>
              </a:rPr>
              <a:t>Python</a:t>
            </a:r>
            <a:r>
              <a:rPr lang="zh-CN" altLang="en-US" sz="1800">
                <a:latin typeface="宋体" panose="02010600030101010101" pitchFamily="2" charset="-122"/>
              </a:rPr>
              <a:t>属于</a:t>
            </a:r>
            <a:r>
              <a:rPr lang="zh-CN" altLang="en-US" sz="1800" b="1">
                <a:solidFill>
                  <a:srgbClr val="FF0000"/>
                </a:solidFill>
                <a:latin typeface="宋体" panose="02010600030101010101" pitchFamily="2" charset="-122"/>
              </a:rPr>
              <a:t>强类型编程语言</a:t>
            </a:r>
            <a:r>
              <a:rPr lang="zh-CN" altLang="en-US" sz="1800">
                <a:latin typeface="宋体" panose="02010600030101010101" pitchFamily="2" charset="-122"/>
              </a:rPr>
              <a:t>，</a:t>
            </a:r>
            <a:r>
              <a:rPr lang="en-US" altLang="zh-CN" sz="1800">
                <a:latin typeface="宋体" panose="02010600030101010101" pitchFamily="2" charset="-122"/>
              </a:rPr>
              <a:t>Python</a:t>
            </a:r>
            <a:r>
              <a:rPr lang="zh-CN" altLang="en-US" sz="1800">
                <a:latin typeface="宋体" panose="02010600030101010101" pitchFamily="2" charset="-122"/>
              </a:rPr>
              <a:t>解释器会根据赋值或运算来自动推断变量类型。</a:t>
            </a:r>
            <a:r>
              <a:rPr lang="en-US" altLang="zh-CN" sz="1800">
                <a:latin typeface="宋体" panose="02010600030101010101" pitchFamily="2" charset="-122"/>
              </a:rPr>
              <a:t>Python</a:t>
            </a:r>
            <a:r>
              <a:rPr lang="zh-CN" altLang="en-US" sz="1800">
                <a:latin typeface="宋体" panose="02010600030101010101" pitchFamily="2" charset="-122"/>
              </a:rPr>
              <a:t>还是一种</a:t>
            </a:r>
            <a:r>
              <a:rPr lang="zh-CN" altLang="en-US" sz="1800" b="1">
                <a:solidFill>
                  <a:srgbClr val="FF0000"/>
                </a:solidFill>
                <a:latin typeface="宋体" panose="02010600030101010101" pitchFamily="2" charset="-122"/>
              </a:rPr>
              <a:t>动态类型语言</a:t>
            </a:r>
            <a:r>
              <a:rPr lang="zh-CN" altLang="en-US" sz="1800">
                <a:latin typeface="宋体" panose="02010600030101010101" pitchFamily="2" charset="-122"/>
              </a:rPr>
              <a:t>，变量的类型也是可以随时变化的。</a:t>
            </a:r>
            <a:endParaRPr lang="zh-CN" altLang="en-US" sz="1800">
              <a:latin typeface="宋体" panose="02010600030101010101" pitchFamily="2" charset="-122"/>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x = 3</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'int'&gt;</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x = 'Hello world.'</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                 #</a:t>
            </a:r>
            <a:r>
              <a:rPr lang="zh-CN" altLang="en-US" sz="1600">
                <a:latin typeface="Consolas" panose="020B0609020204030204" charset="0"/>
              </a:rPr>
              <a:t>查看变量类型</a:t>
            </a:r>
            <a:endParaRPr lang="zh-CN" altLang="en-US"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x = [1,2,3]</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print(type(x))</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&lt;class 'list'&gt;</a:t>
            </a:r>
            <a:endParaRPr lang="en-US" altLang="zh-CN" sz="1600">
              <a:solidFill>
                <a:srgbClr val="00B0F0"/>
              </a:solidFill>
              <a:latin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45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6626" name="文本占位符 2457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v"/>
            </a:pPr>
            <a:r>
              <a:rPr lang="zh-CN" altLang="en-US" sz="1800" b="1">
                <a:solidFill>
                  <a:schemeClr val="tx1"/>
                </a:solidFill>
                <a:latin typeface="宋体" panose="02010600030101010101" pitchFamily="2" charset="-122"/>
              </a:rPr>
              <a:t>如果变量出现在赋值运算符或复合赋值运算符（例如</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等等）的左边则表示</a:t>
            </a:r>
            <a:r>
              <a:rPr lang="zh-CN" altLang="en-US" sz="1800" b="1">
                <a:solidFill>
                  <a:srgbClr val="FF0000"/>
                </a:solidFill>
                <a:latin typeface="宋体" panose="02010600030101010101" pitchFamily="2" charset="-122"/>
              </a:rPr>
              <a:t>创建变量或修改变量的值</a:t>
            </a:r>
            <a:r>
              <a:rPr lang="zh-CN" altLang="en-US" sz="1800" b="1">
                <a:solidFill>
                  <a:schemeClr val="tx1"/>
                </a:solidFill>
                <a:latin typeface="宋体" panose="02010600030101010101" pitchFamily="2" charset="-122"/>
              </a:rPr>
              <a:t>，否则表示</a:t>
            </a:r>
            <a:r>
              <a:rPr lang="zh-CN" altLang="en-US" sz="1800" b="1">
                <a:solidFill>
                  <a:srgbClr val="FF0000"/>
                </a:solidFill>
                <a:latin typeface="宋体" panose="02010600030101010101" pitchFamily="2" charset="-122"/>
              </a:rPr>
              <a:t>引用</a:t>
            </a:r>
            <a:r>
              <a:rPr lang="zh-CN" altLang="en-US" sz="1800" b="1">
                <a:solidFill>
                  <a:schemeClr val="tx1"/>
                </a:solidFill>
                <a:latin typeface="宋体" panose="02010600030101010101" pitchFamily="2" charset="-122"/>
              </a:rPr>
              <a:t>该变量的值</a:t>
            </a:r>
            <a:r>
              <a:rPr lang="zh-CN" altLang="en-US" sz="1800">
                <a:solidFill>
                  <a:schemeClr val="tx1"/>
                </a:solidFill>
                <a:latin typeface="宋体" panose="02010600030101010101" pitchFamily="2" charset="-122"/>
              </a:rPr>
              <a:t>。</a:t>
            </a:r>
            <a:endParaRPr lang="zh-CN" altLang="en-US" sz="1800">
              <a:latin typeface="宋体" panose="02010600030101010101" pitchFamily="2" charset="-122"/>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x = 3       #</a:t>
            </a:r>
            <a:r>
              <a:rPr lang="zh-CN" altLang="en-US" sz="1350">
                <a:latin typeface="Consolas" panose="020B0609020204030204" charset="0"/>
              </a:rPr>
              <a:t>创建整型变量</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print(x**2)</a:t>
            </a:r>
            <a:endParaRPr lang="en-US" altLang="zh-CN"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9</a:t>
            </a:r>
            <a:endParaRPr lang="en-US" altLang="zh-CN" sz="135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x += 6      #</a:t>
            </a:r>
            <a:r>
              <a:rPr lang="zh-CN" altLang="en-US" sz="1350">
                <a:latin typeface="Consolas" panose="020B0609020204030204" charset="0"/>
              </a:rPr>
              <a:t>修改变量值</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print(x)    #</a:t>
            </a:r>
            <a:r>
              <a:rPr lang="zh-CN" altLang="en-US" sz="1350">
                <a:latin typeface="Consolas" panose="020B0609020204030204" charset="0"/>
              </a:rPr>
              <a:t>读取变量值并输出显示</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9</a:t>
            </a:r>
            <a:endParaRPr lang="en-US" altLang="zh-CN" sz="135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x = [1,2,3] #</a:t>
            </a:r>
            <a:r>
              <a:rPr lang="zh-CN" altLang="en-US" sz="1350">
                <a:latin typeface="Consolas" panose="020B0609020204030204" charset="0"/>
              </a:rPr>
              <a:t>创建列表对象</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x[1] = 5    #</a:t>
            </a:r>
            <a:r>
              <a:rPr lang="zh-CN" altLang="en-US" sz="1350">
                <a:latin typeface="Consolas" panose="020B0609020204030204" charset="0"/>
              </a:rPr>
              <a:t>修改列表元素值</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print(x)    #</a:t>
            </a:r>
            <a:r>
              <a:rPr lang="zh-CN" altLang="en-US" sz="1350">
                <a:latin typeface="Consolas" panose="020B0609020204030204" charset="0"/>
              </a:rPr>
              <a:t>输出显示整个列表</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[1, 5, 3]</a:t>
            </a:r>
            <a:endParaRPr lang="en-US" altLang="zh-CN" sz="135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350">
                <a:latin typeface="Consolas" panose="020B0609020204030204" charset="0"/>
              </a:rPr>
              <a:t>&gt;&gt;&gt; print(x[2]) #</a:t>
            </a:r>
            <a:r>
              <a:rPr lang="zh-CN" altLang="en-US" sz="1350">
                <a:latin typeface="Consolas" panose="020B0609020204030204" charset="0"/>
              </a:rPr>
              <a:t>输出显示列表指定元素</a:t>
            </a:r>
            <a:endParaRPr lang="zh-CN" altLang="en-US" sz="1350">
              <a:latin typeface="Consolas" panose="020B0609020204030204" charset="0"/>
            </a:endParaRPr>
          </a:p>
          <a:p>
            <a:pPr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a:t>
            </a:r>
            <a:endParaRPr lang="en-US" altLang="zh-CN" sz="1350">
              <a:solidFill>
                <a:srgbClr val="00B0F0"/>
              </a:solidFill>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56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7650" name="文本占位符 25602"/>
          <p:cNvSpPr>
            <a:spLocks noGrp="1"/>
          </p:cNvSpPr>
          <p:nvPr>
            <p:ph idx="1"/>
          </p:nvPr>
        </p:nvSpPr>
        <p:spPr/>
        <p:txBody>
          <a:bodyPr anchor="t"/>
          <a:lstStyle/>
          <a:p>
            <a:pPr>
              <a:spcBef>
                <a:spcPct val="0"/>
              </a:spcBef>
              <a:buFont typeface="Wingdings" panose="05000000000000000000" charset="0"/>
              <a:buChar char="§"/>
            </a:pPr>
            <a:r>
              <a:rPr lang="zh-CN" altLang="en-US" sz="1800" b="1">
                <a:latin typeface="宋体" panose="02010600030101010101" pitchFamily="2" charset="-122"/>
              </a:rPr>
              <a:t>字符串和元组属于不可变序列</a:t>
            </a:r>
            <a:r>
              <a:rPr lang="zh-CN" altLang="en-US" sz="1800">
                <a:latin typeface="宋体" panose="02010600030101010101" pitchFamily="2" charset="-122"/>
              </a:rPr>
              <a:t>，不能通过下标的方式来修改其中的元素值，试图修改元组中元素的值时会抛出异常。</a:t>
            </a:r>
            <a:endParaRPr lang="zh-CN" altLang="en-US" sz="1800">
              <a:latin typeface="宋体" panose="02010600030101010101" pitchFamily="2" charset="-122"/>
            </a:endParaRPr>
          </a:p>
          <a:p>
            <a:pPr>
              <a:lnSpc>
                <a:spcPct val="80000"/>
              </a:lnSpc>
              <a:buNone/>
            </a:pPr>
            <a:endParaRPr lang="en-US" altLang="zh-CN" sz="1500">
              <a:latin typeface="宋体" panose="02010600030101010101" pitchFamily="2" charset="-122"/>
            </a:endParaRPr>
          </a:p>
          <a:p>
            <a:pPr>
              <a:lnSpc>
                <a:spcPct val="80000"/>
              </a:lnSpc>
              <a:buNone/>
            </a:pPr>
            <a:r>
              <a:rPr lang="en-US" altLang="zh-CN" sz="1500">
                <a:latin typeface="Consolas" panose="020B0609020204030204" charset="0"/>
              </a:rPr>
              <a:t>&gt;&gt;&gt; x = (1,2,3)</a:t>
            </a:r>
            <a:endParaRPr lang="en-US" altLang="zh-CN" sz="1500">
              <a:latin typeface="Consolas" panose="020B0609020204030204" charset="0"/>
            </a:endParaRPr>
          </a:p>
          <a:p>
            <a:pPr>
              <a:lnSpc>
                <a:spcPct val="80000"/>
              </a:lnSpc>
              <a:buNone/>
            </a:pPr>
            <a:r>
              <a:rPr lang="en-US" altLang="zh-CN" sz="1500">
                <a:latin typeface="Consolas" panose="020B0609020204030204" charset="0"/>
              </a:rPr>
              <a:t>&gt;&gt;&gt; print(x)</a:t>
            </a:r>
            <a:endParaRPr lang="en-US" altLang="zh-CN" sz="1500">
              <a:latin typeface="Consolas" panose="020B0609020204030204" charset="0"/>
            </a:endParaRPr>
          </a:p>
          <a:p>
            <a:pPr>
              <a:lnSpc>
                <a:spcPct val="80000"/>
              </a:lnSpc>
              <a:buNone/>
            </a:pPr>
            <a:r>
              <a:rPr lang="en-US" altLang="zh-CN" sz="1500">
                <a:solidFill>
                  <a:srgbClr val="00B0F0"/>
                </a:solidFill>
                <a:latin typeface="Consolas" panose="020B0609020204030204" charset="0"/>
              </a:rPr>
              <a:t>(1, 2, 3)</a:t>
            </a:r>
            <a:endParaRPr lang="en-US" altLang="zh-CN" sz="1500">
              <a:solidFill>
                <a:srgbClr val="00B0F0"/>
              </a:solidFill>
              <a:latin typeface="Consolas" panose="020B0609020204030204" charset="0"/>
            </a:endParaRPr>
          </a:p>
          <a:p>
            <a:pPr>
              <a:lnSpc>
                <a:spcPct val="80000"/>
              </a:lnSpc>
              <a:buNone/>
            </a:pPr>
            <a:endParaRPr lang="en-US" altLang="zh-CN" sz="1500">
              <a:latin typeface="Consolas" panose="020B0609020204030204" charset="0"/>
            </a:endParaRPr>
          </a:p>
          <a:p>
            <a:pPr>
              <a:lnSpc>
                <a:spcPct val="80000"/>
              </a:lnSpc>
              <a:buNone/>
            </a:pPr>
            <a:r>
              <a:rPr lang="en-US" altLang="zh-CN" sz="1500">
                <a:latin typeface="Consolas" panose="020B0609020204030204" charset="0"/>
              </a:rPr>
              <a:t>&gt;&gt;&gt; x[1] = 5</a:t>
            </a:r>
            <a:endParaRPr lang="en-US" altLang="zh-CN" sz="1500">
              <a:latin typeface="Consolas" panose="020B0609020204030204" charset="0"/>
            </a:endParaRPr>
          </a:p>
          <a:p>
            <a:pPr>
              <a:lnSpc>
                <a:spcPct val="80000"/>
              </a:lnSpc>
              <a:buNone/>
            </a:pPr>
            <a:r>
              <a:rPr lang="en-US" altLang="zh-CN" sz="1500">
                <a:solidFill>
                  <a:srgbClr val="FF0000"/>
                </a:solidFill>
                <a:latin typeface="Consolas" panose="020B0609020204030204" charset="0"/>
              </a:rPr>
              <a:t>Traceback (most recent call last):</a:t>
            </a:r>
            <a:endParaRPr lang="en-US" altLang="zh-CN" sz="1500">
              <a:solidFill>
                <a:srgbClr val="FF0000"/>
              </a:solidFill>
              <a:latin typeface="Consolas" panose="020B0609020204030204" charset="0"/>
            </a:endParaRPr>
          </a:p>
          <a:p>
            <a:pPr>
              <a:lnSpc>
                <a:spcPct val="80000"/>
              </a:lnSpc>
              <a:buNone/>
            </a:pPr>
            <a:r>
              <a:rPr lang="en-US" altLang="zh-CN" sz="1500">
                <a:solidFill>
                  <a:srgbClr val="FF0000"/>
                </a:solidFill>
                <a:latin typeface="Consolas" panose="020B0609020204030204" charset="0"/>
              </a:rPr>
              <a:t>  File "&lt;pyshell#7&gt;", line 1, in &lt;module&gt;</a:t>
            </a:r>
            <a:endParaRPr lang="en-US" altLang="zh-CN" sz="1500">
              <a:solidFill>
                <a:srgbClr val="FF0000"/>
              </a:solidFill>
              <a:latin typeface="Consolas" panose="020B0609020204030204" charset="0"/>
            </a:endParaRPr>
          </a:p>
          <a:p>
            <a:pPr>
              <a:lnSpc>
                <a:spcPct val="80000"/>
              </a:lnSpc>
              <a:buNone/>
            </a:pPr>
            <a:r>
              <a:rPr lang="en-US" altLang="zh-CN" sz="1500">
                <a:solidFill>
                  <a:srgbClr val="FF0000"/>
                </a:solidFill>
                <a:latin typeface="Consolas" panose="020B0609020204030204" charset="0"/>
              </a:rPr>
              <a:t>    x[1] = 5</a:t>
            </a:r>
            <a:endParaRPr lang="en-US" altLang="zh-CN" sz="1500">
              <a:solidFill>
                <a:srgbClr val="FF0000"/>
              </a:solidFill>
              <a:latin typeface="Consolas" panose="020B0609020204030204" charset="0"/>
            </a:endParaRPr>
          </a:p>
          <a:p>
            <a:pPr>
              <a:lnSpc>
                <a:spcPct val="80000"/>
              </a:lnSpc>
              <a:buNone/>
            </a:pPr>
            <a:r>
              <a:rPr lang="en-US" altLang="zh-CN" sz="1500">
                <a:solidFill>
                  <a:srgbClr val="FF0000"/>
                </a:solidFill>
                <a:latin typeface="Consolas" panose="020B0609020204030204" charset="0"/>
              </a:rPr>
              <a:t>TypeError: 'tuple' object does not support item assignment</a:t>
            </a:r>
            <a:endParaRPr lang="en-US" altLang="zh-CN" sz="1500">
              <a:solidFill>
                <a:srgbClr val="FF000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66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8674" name="文本占位符 26626"/>
          <p:cNvSpPr>
            <a:spLocks noGrp="1"/>
          </p:cNvSpPr>
          <p:nvPr>
            <p:ph idx="1"/>
          </p:nvPr>
        </p:nvSpPr>
        <p:spPr/>
        <p:txBody>
          <a:bodyPr anchor="t"/>
          <a:lstStyle/>
          <a:p>
            <a:pPr>
              <a:lnSpc>
                <a:spcPct val="80000"/>
              </a:lnSpc>
              <a:buFont typeface="Wingdings" panose="05000000000000000000" charset="0"/>
              <a:buChar char="§"/>
            </a:pPr>
            <a:r>
              <a:rPr lang="zh-CN" altLang="en-US" sz="1500">
                <a:latin typeface="宋体" panose="02010600030101010101" pitchFamily="2" charset="-122"/>
              </a:rPr>
              <a:t>在</a:t>
            </a:r>
            <a:r>
              <a:rPr lang="en-US" altLang="zh-CN" sz="1500">
                <a:latin typeface="宋体" panose="02010600030101010101" pitchFamily="2" charset="-122"/>
              </a:rPr>
              <a:t>Python</a:t>
            </a:r>
            <a:r>
              <a:rPr lang="zh-CN" altLang="en-US" sz="1500">
                <a:latin typeface="宋体" panose="02010600030101010101" pitchFamily="2" charset="-122"/>
              </a:rPr>
              <a:t>中，允许多个变量指向同一个值，例如：</a:t>
            </a:r>
            <a:endParaRPr lang="zh-CN" altLang="en-US" sz="1500">
              <a:latin typeface="宋体" panose="02010600030101010101" pitchFamily="2" charset="-122"/>
            </a:endParaRPr>
          </a:p>
          <a:p>
            <a:pPr>
              <a:lnSpc>
                <a:spcPct val="80000"/>
              </a:lnSpc>
              <a:buNone/>
            </a:pPr>
            <a:r>
              <a:rPr lang="en-US" altLang="zh-CN" sz="1350">
                <a:latin typeface="Consolas" panose="020B0609020204030204" charset="0"/>
              </a:rPr>
              <a:t>&gt;&gt;&gt; x = 3</a:t>
            </a:r>
            <a:endParaRPr lang="en-US" altLang="zh-CN" sz="1350">
              <a:latin typeface="Consolas" panose="020B0609020204030204" charset="0"/>
            </a:endParaRPr>
          </a:p>
          <a:p>
            <a:pPr>
              <a:lnSpc>
                <a:spcPct val="80000"/>
              </a:lnSpc>
              <a:buNone/>
            </a:pPr>
            <a:r>
              <a:rPr lang="en-US" altLang="zh-CN" sz="1350">
                <a:latin typeface="Consolas" panose="020B0609020204030204" charset="0"/>
              </a:rPr>
              <a:t>&gt;&gt;&gt; id(x)</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1786684560</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y = x</a:t>
            </a:r>
            <a:endParaRPr lang="en-US" altLang="zh-CN" sz="1350">
              <a:latin typeface="Consolas" panose="020B0609020204030204" charset="0"/>
            </a:endParaRPr>
          </a:p>
          <a:p>
            <a:pPr>
              <a:lnSpc>
                <a:spcPct val="80000"/>
              </a:lnSpc>
              <a:buNone/>
            </a:pPr>
            <a:r>
              <a:rPr lang="en-US" altLang="zh-CN" sz="1350">
                <a:latin typeface="Consolas" panose="020B0609020204030204" charset="0"/>
              </a:rPr>
              <a:t>&gt;&gt;&gt; id(y)</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1786684560</a:t>
            </a:r>
            <a:endParaRPr lang="en-US" altLang="zh-CN" sz="1350">
              <a:solidFill>
                <a:srgbClr val="00B0F0"/>
              </a:solidFill>
              <a:latin typeface="Consolas" panose="020B0609020204030204" charset="0"/>
            </a:endParaRPr>
          </a:p>
          <a:p>
            <a:pPr>
              <a:lnSpc>
                <a:spcPct val="80000"/>
              </a:lnSpc>
              <a:buNone/>
            </a:pPr>
            <a:endParaRPr lang="en-US" altLang="zh-CN" sz="1350">
              <a:latin typeface="宋体" panose="02010600030101010101" pitchFamily="2" charset="-122"/>
            </a:endParaRPr>
          </a:p>
          <a:p>
            <a:pPr>
              <a:spcBef>
                <a:spcPct val="0"/>
              </a:spcBef>
              <a:buFont typeface="Wingdings" panose="05000000000000000000" charset="0"/>
              <a:buChar char="§"/>
            </a:pPr>
            <a:r>
              <a:rPr lang="zh-CN" altLang="en-US" sz="1500">
                <a:latin typeface="宋体" panose="02010600030101010101" pitchFamily="2" charset="-122"/>
              </a:rPr>
              <a:t>然而，当为其中一个变量修改值以后，其内存地址将会变化，但这并不影响另一个变量，例如接着上面的代码再继续执行下面的代码：</a:t>
            </a:r>
            <a:endParaRPr lang="zh-CN" altLang="en-US" sz="1500">
              <a:latin typeface="宋体" panose="02010600030101010101" pitchFamily="2" charset="-122"/>
            </a:endParaRPr>
          </a:p>
          <a:p>
            <a:pPr>
              <a:lnSpc>
                <a:spcPct val="80000"/>
              </a:lnSpc>
              <a:buNone/>
            </a:pPr>
            <a:r>
              <a:rPr lang="en-US" altLang="zh-CN" sz="1350">
                <a:latin typeface="Consolas" panose="020B0609020204030204" charset="0"/>
              </a:rPr>
              <a:t>&gt;&gt;&gt; x += 6</a:t>
            </a:r>
            <a:endParaRPr lang="en-US" altLang="zh-CN" sz="1350">
              <a:latin typeface="Consolas" panose="020B0609020204030204" charset="0"/>
            </a:endParaRPr>
          </a:p>
          <a:p>
            <a:pPr>
              <a:lnSpc>
                <a:spcPct val="80000"/>
              </a:lnSpc>
              <a:buNone/>
            </a:pPr>
            <a:r>
              <a:rPr lang="en-US" altLang="zh-CN" sz="1350">
                <a:latin typeface="Consolas" panose="020B0609020204030204" charset="0"/>
              </a:rPr>
              <a:t>&gt;&gt;&gt; id(x)</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1786684752</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y</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3</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id(y)</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1786684560</a:t>
            </a:r>
            <a:endParaRPr lang="en-US" altLang="zh-CN" sz="1350">
              <a:solidFill>
                <a:srgbClr val="00B0F0"/>
              </a:solidFill>
              <a:latin typeface="Consolas" panose="020B0609020204030204" charset="0"/>
            </a:endParaRPr>
          </a:p>
        </p:txBody>
      </p:sp>
      <p:graphicFrame>
        <p:nvGraphicFramePr>
          <p:cNvPr id="28675" name="图片 83"/>
          <p:cNvGraphicFramePr>
            <a:graphicFrameLocks noChangeAspect="1"/>
          </p:cNvGraphicFramePr>
          <p:nvPr/>
        </p:nvGraphicFramePr>
        <p:xfrm>
          <a:off x="4435055" y="3325998"/>
          <a:ext cx="2804412" cy="1712418"/>
        </p:xfrm>
        <a:graphic>
          <a:graphicData uri="http://schemas.openxmlformats.org/presentationml/2006/ole">
            <mc:AlternateContent xmlns:mc="http://schemas.openxmlformats.org/markup-compatibility/2006">
              <mc:Choice xmlns:v="urn:schemas-microsoft-com:vml" Requires="v">
                <p:oleObj spid="_x0000_s3081" name="" r:id="rId1" imgW="3784600" imgH="2311400" progId="Visio.Drawing.11">
                  <p:embed/>
                </p:oleObj>
              </mc:Choice>
              <mc:Fallback>
                <p:oleObj name="" r:id="rId1" imgW="3784600" imgH="2311400" progId="Visio.Drawing.11">
                  <p:embed/>
                  <p:pic>
                    <p:nvPicPr>
                      <p:cNvPr id="0" name="Picture 3077"/>
                      <p:cNvPicPr/>
                      <p:nvPr/>
                    </p:nvPicPr>
                    <p:blipFill>
                      <a:blip r:embed="rId2"/>
                      <a:stretch>
                        <a:fillRect/>
                      </a:stretch>
                    </p:blipFill>
                    <p:spPr>
                      <a:xfrm>
                        <a:off x="4435055" y="3325998"/>
                        <a:ext cx="2804412" cy="1712418"/>
                      </a:xfrm>
                      <a:prstGeom prst="rect">
                        <a:avLst/>
                      </a:prstGeom>
                      <a:noFill/>
                      <a:ln w="38100">
                        <a:noFill/>
                        <a:miter/>
                      </a:ln>
                    </p:spPr>
                  </p:pic>
                </p:oleObj>
              </mc:Fallback>
            </mc:AlternateContent>
          </a:graphicData>
        </a:graphic>
      </p:graphicFrame>
      <p:graphicFrame>
        <p:nvGraphicFramePr>
          <p:cNvPr id="28676" name="图片 82"/>
          <p:cNvGraphicFramePr>
            <a:graphicFrameLocks noChangeAspect="1"/>
          </p:cNvGraphicFramePr>
          <p:nvPr/>
        </p:nvGraphicFramePr>
        <p:xfrm>
          <a:off x="4435055" y="1559992"/>
          <a:ext cx="2805603" cy="1130101"/>
        </p:xfrm>
        <a:graphic>
          <a:graphicData uri="http://schemas.openxmlformats.org/presentationml/2006/ole">
            <mc:AlternateContent xmlns:mc="http://schemas.openxmlformats.org/markup-compatibility/2006">
              <mc:Choice xmlns:v="urn:schemas-microsoft-com:vml" Requires="v">
                <p:oleObj spid="_x0000_s3082" name="" r:id="rId3" imgW="3784600" imgH="1117600" progId="Visio.Drawing.11">
                  <p:embed/>
                </p:oleObj>
              </mc:Choice>
              <mc:Fallback>
                <p:oleObj name="" r:id="rId3" imgW="3784600" imgH="1117600" progId="Visio.Drawing.11">
                  <p:embed/>
                  <p:pic>
                    <p:nvPicPr>
                      <p:cNvPr id="0" name="Picture 3076"/>
                      <p:cNvPicPr/>
                      <p:nvPr/>
                    </p:nvPicPr>
                    <p:blipFill>
                      <a:blip r:embed="rId4"/>
                      <a:stretch>
                        <a:fillRect/>
                      </a:stretch>
                    </p:blipFill>
                    <p:spPr>
                      <a:xfrm>
                        <a:off x="4435055" y="1559992"/>
                        <a:ext cx="2805603" cy="1130101"/>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867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29698" name="文本占位符 28674"/>
          <p:cNvSpPr>
            <a:spLocks noGrp="1"/>
          </p:cNvSpPr>
          <p:nvPr>
            <p:ph idx="1"/>
          </p:nvPr>
        </p:nvSpPr>
        <p:spPr>
          <a:xfrm>
            <a:off x="457200" y="1200150"/>
            <a:ext cx="8422005" cy="3395345"/>
          </a:xfrm>
        </p:spPr>
        <p:txBody>
          <a:bodyPr anchor="t"/>
          <a:lstStyle/>
          <a:p>
            <a:pPr>
              <a:lnSpc>
                <a:spcPct val="150000"/>
              </a:lnSpc>
              <a:spcBef>
                <a:spcPct val="0"/>
              </a:spcBef>
              <a:buFont typeface="Wingdings" panose="05000000000000000000" charset="0"/>
              <a:buChar char="§"/>
            </a:pPr>
            <a:r>
              <a:rPr lang="en-US" altLang="zh-CN" sz="1800">
                <a:solidFill>
                  <a:schemeClr val="tx1"/>
                </a:solidFill>
                <a:latin typeface="Consolas" panose="020B0609020204030204" charset="0"/>
              </a:rPr>
              <a:t>Python采用</a:t>
            </a:r>
            <a:r>
              <a:rPr lang="en-US" altLang="zh-CN" sz="1800">
                <a:solidFill>
                  <a:srgbClr val="FF0000"/>
                </a:solidFill>
                <a:latin typeface="Consolas" panose="020B0609020204030204" charset="0"/>
              </a:rPr>
              <a:t>基于值的内存管理方式</a:t>
            </a:r>
            <a:r>
              <a:rPr lang="en-US" altLang="zh-CN" sz="1800">
                <a:solidFill>
                  <a:schemeClr val="tx1"/>
                </a:solidFill>
                <a:latin typeface="Consolas" panose="020B0609020204030204" charset="0"/>
              </a:rPr>
              <a:t>，如果为不同变量赋值为相同值，这个值在内存中只保存一份，多个变量指向同一个值的内存空间首地址，这样可以减少内存空间的占用，提高内存利用率。</a:t>
            </a:r>
            <a:endParaRPr lang="en-US" altLang="zh-CN" sz="1800">
              <a:solidFill>
                <a:schemeClr val="tx1"/>
              </a:solidFill>
              <a:latin typeface="Consolas" panose="020B0609020204030204" charset="0"/>
            </a:endParaRPr>
          </a:p>
          <a:p>
            <a:pPr>
              <a:lnSpc>
                <a:spcPct val="150000"/>
              </a:lnSpc>
              <a:spcBef>
                <a:spcPct val="0"/>
              </a:spcBef>
              <a:buFont typeface="Wingdings" panose="05000000000000000000" charset="0"/>
              <a:buChar char="§"/>
            </a:pPr>
            <a:r>
              <a:rPr lang="en-US" altLang="zh-CN" sz="1800">
                <a:solidFill>
                  <a:schemeClr val="tx1"/>
                </a:solidFill>
                <a:latin typeface="Consolas" panose="020B0609020204030204" charset="0"/>
              </a:rPr>
              <a:t>Python启动时，会对</a:t>
            </a:r>
            <a:r>
              <a:rPr lang="en-US" altLang="zh-CN" sz="1800">
                <a:solidFill>
                  <a:srgbClr val="FF0000"/>
                </a:solidFill>
                <a:latin typeface="Consolas" panose="020B0609020204030204" charset="0"/>
              </a:rPr>
              <a:t>[-5, 256]</a:t>
            </a:r>
            <a:r>
              <a:rPr lang="en-US" altLang="zh-CN" sz="1800">
                <a:solidFill>
                  <a:schemeClr val="tx1"/>
                </a:solidFill>
                <a:latin typeface="Consolas" panose="020B0609020204030204" charset="0"/>
              </a:rPr>
              <a:t>区间的整数进行缓存。也就是说，如果多个变量的值相等且介于[-5, 256]区间内，那么这些变量共用同一个值的内存空间。</a:t>
            </a:r>
            <a:endParaRPr lang="en-US" altLang="zh-CN" sz="1800">
              <a:solidFill>
                <a:schemeClr val="tx1"/>
              </a:solidFill>
              <a:latin typeface="Consolas" panose="020B0609020204030204" charset="0"/>
            </a:endParaRPr>
          </a:p>
          <a:p>
            <a:pPr>
              <a:lnSpc>
                <a:spcPct val="150000"/>
              </a:lnSpc>
              <a:spcBef>
                <a:spcPct val="0"/>
              </a:spcBef>
              <a:buFont typeface="Wingdings" panose="05000000000000000000" charset="0"/>
              <a:buChar char="§"/>
            </a:pPr>
            <a:r>
              <a:rPr lang="en-US" altLang="zh-CN" sz="1800">
                <a:solidFill>
                  <a:schemeClr val="tx1"/>
                </a:solidFill>
                <a:latin typeface="Consolas" panose="020B0609020204030204" charset="0"/>
              </a:rPr>
              <a:t>对于区间[-5, 256]区间之外的整数，</a:t>
            </a:r>
            <a:r>
              <a:rPr lang="en-US" altLang="zh-CN" sz="1800">
                <a:solidFill>
                  <a:srgbClr val="FF0000"/>
                </a:solidFill>
                <a:latin typeface="Consolas" panose="020B0609020204030204" charset="0"/>
              </a:rPr>
              <a:t>同一个程序中或交互模式下同一个语句中的同值不同名变量会共用同一个内存空间</a:t>
            </a:r>
            <a:r>
              <a:rPr lang="en-US" altLang="zh-CN" sz="1800">
                <a:solidFill>
                  <a:schemeClr val="tx1"/>
                </a:solidFill>
                <a:latin typeface="Consolas" panose="020B0609020204030204" charset="0"/>
              </a:rPr>
              <a:t>，不同程序或交互模式下不同语句不遵守这个约定。</a:t>
            </a:r>
            <a:endParaRPr lang="en-US" altLang="zh-CN" sz="1800">
              <a:solidFill>
                <a:schemeClr val="tx1"/>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a:sym typeface="+mn-ea"/>
              </a:rPr>
              <a:t>1.4.2 Python</a:t>
            </a:r>
            <a:r>
              <a:rPr lang="zh-CN" altLang="en-US" b="1">
                <a:sym typeface="+mn-ea"/>
              </a:rPr>
              <a:t>变量</a:t>
            </a:r>
            <a:endParaRPr lang="en-US"/>
          </a:p>
        </p:txBody>
      </p:sp>
      <p:sp>
        <p:nvSpPr>
          <p:cNvPr id="3" name="Content Placeholder 2"/>
          <p:cNvSpPr>
            <a:spLocks noGrp="1"/>
          </p:cNvSpPr>
          <p:nvPr>
            <p:ph idx="1"/>
          </p:nvPr>
        </p:nvSpPr>
        <p:spPr>
          <a:xfrm>
            <a:off x="450215" y="1219200"/>
            <a:ext cx="3146425" cy="3578860"/>
          </a:xfrm>
          <a:ln w="12700" cmpd="sng">
            <a:solidFill>
              <a:schemeClr val="accent1">
                <a:shade val="50000"/>
              </a:schemeClr>
            </a:solidFill>
            <a:prstDash val="solid"/>
          </a:ln>
        </p:spPr>
        <p:txBody>
          <a:bodyPr/>
          <a:p>
            <a:pPr marL="0" indent="0">
              <a:spcBef>
                <a:spcPts val="0"/>
              </a:spcBef>
              <a:buNone/>
            </a:pPr>
            <a:r>
              <a:rPr lang="en-US" sz="1400">
                <a:latin typeface="Consolas" panose="020B0609020204030204" charset="0"/>
                <a:cs typeface="Consolas" panose="020B0609020204030204" charset="0"/>
              </a:rPr>
              <a:t>&gt;&gt;&gt; x = -6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False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255</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x = 256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y = 256</a:t>
            </a:r>
            <a:endParaRPr lang="en-US" sz="1400">
              <a:latin typeface="Consolas" panose="020B0609020204030204" charset="0"/>
              <a:cs typeface="Consolas" panose="020B0609020204030204" charset="0"/>
            </a:endParaRPr>
          </a:p>
          <a:p>
            <a:pPr marL="0" indent="0">
              <a:spcBef>
                <a:spcPts val="0"/>
              </a:spcBef>
              <a:buNone/>
            </a:pPr>
            <a:r>
              <a:rPr lang="en-US" sz="1400">
                <a:latin typeface="Consolas" panose="020B0609020204030204" charset="0"/>
                <a:cs typeface="Consolas" panose="020B0609020204030204" charset="0"/>
              </a:rPr>
              <a:t>&gt;&gt;&gt; id(x) == id(y)</a:t>
            </a:r>
            <a:endParaRPr lang="en-US" sz="1400">
              <a:latin typeface="Consolas" panose="020B0609020204030204" charset="0"/>
              <a:cs typeface="Consolas" panose="020B0609020204030204" charset="0"/>
            </a:endParaRPr>
          </a:p>
          <a:p>
            <a:pPr marL="0" indent="0">
              <a:spcBef>
                <a:spcPts val="0"/>
              </a:spcBef>
              <a:buNone/>
            </a:pPr>
            <a:r>
              <a:rPr lang="en-US" sz="1400">
                <a:solidFill>
                  <a:srgbClr val="00B0F0"/>
                </a:solidFill>
                <a:latin typeface="Consolas" panose="020B0609020204030204" charset="0"/>
                <a:cs typeface="Consolas" panose="020B0609020204030204" charset="0"/>
              </a:rPr>
              <a:t>True</a:t>
            </a:r>
            <a:endParaRPr lang="en-US" sz="1400">
              <a:solidFill>
                <a:srgbClr val="00B0F0"/>
              </a:solidFill>
              <a:latin typeface="Consolas" panose="020B0609020204030204" charset="0"/>
              <a:cs typeface="Consolas" panose="020B0609020204030204" charset="0"/>
            </a:endParaRPr>
          </a:p>
        </p:txBody>
      </p:sp>
      <p:sp>
        <p:nvSpPr>
          <p:cNvPr id="4" name="Content Placeholder 2"/>
          <p:cNvSpPr>
            <a:spLocks noGrp="1"/>
          </p:cNvSpPr>
          <p:nvPr/>
        </p:nvSpPr>
        <p:spPr>
          <a:xfrm>
            <a:off x="4488180" y="1219835"/>
            <a:ext cx="3146425" cy="3578225"/>
          </a:xfrm>
          <a:prstGeom prst="rect">
            <a:avLst/>
          </a:prstGeom>
          <a:noFill/>
          <a:ln w="12700" cmpd="sng">
            <a:solidFill>
              <a:schemeClr val="accent1">
                <a:shade val="50000"/>
              </a:schemeClr>
            </a:solidFill>
            <a:prstDash val="solid"/>
          </a:ln>
        </p:spPr>
        <p:txBody>
          <a:bodyPr anchor="t"/>
          <a:lst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a:lstStyle>
          <a:p>
            <a:pPr marL="0" indent="0">
              <a:spcBef>
                <a:spcPts val="0"/>
              </a:spcBef>
              <a:buNone/>
            </a:pPr>
            <a:r>
              <a:rPr lang="en-US" sz="1200">
                <a:latin typeface="Consolas" panose="020B0609020204030204" charset="0"/>
                <a:cs typeface="Consolas" panose="020B0609020204030204" charset="0"/>
              </a:rPr>
              <a:t>&gt;&gt;&gt; x = 257</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y = 257</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 == id(y)</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False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 3.0</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y = 3.0</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 == id(y)</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False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y = 300000, 300000</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 == id(y)</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x = [666666, 666666]</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y = (666666, 666666)</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id(x[0]) == id(x[1])</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id(y[0]) == id(y[1])</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True</a:t>
            </a:r>
            <a:endParaRPr lang="en-US" sz="1200">
              <a:latin typeface="Consolas" panose="020B0609020204030204" charset="0"/>
              <a:cs typeface="Consolas" panose="020B0609020204030204" charset="0"/>
            </a:endParaRPr>
          </a:p>
          <a:p>
            <a:pPr marL="0" indent="0">
              <a:spcBef>
                <a:spcPts val="0"/>
              </a:spcBef>
              <a:buNone/>
            </a:pPr>
            <a:r>
              <a:rPr lang="en-US" sz="1200">
                <a:latin typeface="Consolas" panose="020B0609020204030204" charset="0"/>
                <a:cs typeface="Consolas" panose="020B0609020204030204" charset="0"/>
              </a:rPr>
              <a:t>&gt;&gt;&gt; id(x[0]) == id(y[0])</a:t>
            </a:r>
            <a:endParaRPr lang="en-US" sz="1200">
              <a:latin typeface="Consolas" panose="020B0609020204030204" charset="0"/>
              <a:cs typeface="Consolas" panose="020B0609020204030204" charset="0"/>
            </a:endParaRPr>
          </a:p>
          <a:p>
            <a:pPr marL="0" indent="0">
              <a:spcBef>
                <a:spcPts val="0"/>
              </a:spcBef>
              <a:buNone/>
            </a:pPr>
            <a:r>
              <a:rPr lang="en-US" sz="1200">
                <a:solidFill>
                  <a:srgbClr val="00B0F0"/>
                </a:solidFill>
                <a:latin typeface="Consolas" panose="020B0609020204030204" charset="0"/>
                <a:cs typeface="Consolas" panose="020B0609020204030204" charset="0"/>
              </a:rPr>
              <a:t>False</a:t>
            </a:r>
            <a:endParaRPr lang="en-US" sz="1200">
              <a:solidFill>
                <a:srgbClr val="00B0F0"/>
              </a:solidFill>
              <a:latin typeface="Consolas" panose="020B0609020204030204" charset="0"/>
              <a:cs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a:xfrm>
            <a:off x="501650" y="1206976"/>
            <a:ext cx="7886700" cy="3698558"/>
          </a:xfrm>
        </p:spPr>
        <p:txBody>
          <a:bodyPr>
            <a:normAutofit/>
          </a:bodyPr>
          <a:p>
            <a:pPr marL="325755" indent="-325755" fontAlgn="auto">
              <a:lnSpc>
                <a:spcPct val="100000"/>
              </a:lnSpc>
              <a:spcBef>
                <a:spcPts val="400"/>
              </a:spcBef>
              <a:buFont typeface="Wingdings" panose="05000000000000000000" charset="0"/>
              <a:buChar char=""/>
            </a:pPr>
            <a:r>
              <a:rPr lang="zh-CN" altLang="en-US" sz="1800" b="1">
                <a:latin typeface="宋体" panose="02010600030101010101" pitchFamily="2" charset="-122"/>
                <a:ea typeface="宋体" panose="02010600030101010101" pitchFamily="2" charset="-122"/>
                <a:sym typeface="+mn-ea"/>
              </a:rPr>
              <a:t>问题解决：</a:t>
            </a:r>
            <a:r>
              <a:rPr lang="zh-CN" altLang="en-US" sz="1800">
                <a:latin typeface="宋体" panose="02010600030101010101" pitchFamily="2" charset="-122"/>
                <a:ea typeface="宋体" panose="02010600030101010101" pitchFamily="2" charset="-122"/>
                <a:sym typeface="+mn-ea"/>
              </a:rPr>
              <a:t>把列表中的所有数字都加</a:t>
            </a:r>
            <a:r>
              <a:rPr lang="en-US" altLang="zh-CN" sz="1800">
                <a:latin typeface="宋体" panose="02010600030101010101" pitchFamily="2" charset="-122"/>
                <a:ea typeface="宋体" panose="02010600030101010101" pitchFamily="2" charset="-122"/>
                <a:sym typeface="+mn-ea"/>
              </a:rPr>
              <a:t>5</a:t>
            </a:r>
            <a:r>
              <a:rPr lang="zh-CN" altLang="en-US" sz="1800">
                <a:latin typeface="宋体" panose="02010600030101010101" pitchFamily="2" charset="-122"/>
                <a:ea typeface="宋体" panose="02010600030101010101" pitchFamily="2" charset="-122"/>
                <a:sym typeface="+mn-ea"/>
              </a:rPr>
              <a:t>，得到新列表。（</a:t>
            </a:r>
            <a:r>
              <a:rPr lang="zh-CN" altLang="en-US" sz="1800">
                <a:solidFill>
                  <a:srgbClr val="FF0000"/>
                </a:solidFill>
                <a:latin typeface="宋体" panose="02010600030101010101" pitchFamily="2" charset="-122"/>
                <a:ea typeface="宋体" panose="02010600030101010101" pitchFamily="2" charset="-122"/>
                <a:sym typeface="+mn-ea"/>
              </a:rPr>
              <a:t>命令式编程</a:t>
            </a:r>
            <a:r>
              <a:rPr lang="zh-CN" altLang="en-US" sz="1800">
                <a:latin typeface="宋体" panose="02010600030101010101" pitchFamily="2" charset="-122"/>
                <a:ea typeface="宋体" panose="02010600030101010101" pitchFamily="2" charset="-122"/>
                <a:sym typeface="+mn-ea"/>
              </a:rPr>
              <a:t>）</a:t>
            </a:r>
            <a:endParaRPr lang="en-US" altLang="zh-CN" sz="1800">
              <a:latin typeface="宋体" panose="02010600030101010101" pitchFamily="2" charset="-122"/>
              <a:ea typeface="宋体" panose="02010600030101010101" pitchFamily="2" charset="-122"/>
              <a:sym typeface="+mn-ea"/>
            </a:endParaRPr>
          </a:p>
          <a:p>
            <a:pPr marL="0" indent="0" fontAlgn="auto">
              <a:lnSpc>
                <a:spcPct val="100000"/>
              </a:lnSpc>
              <a:spcBef>
                <a:spcPts val="400"/>
              </a:spcBef>
              <a:buNone/>
            </a:pPr>
            <a:endParaRPr lang="zh-CN" altLang="en-US" sz="1500">
              <a:latin typeface="Consolas" panose="020B0609020204030204" charset="0"/>
              <a:sym typeface="+mn-ea"/>
            </a:endParaRPr>
          </a:p>
          <a:p>
            <a:pPr marL="0" indent="0" fontAlgn="auto">
              <a:lnSpc>
                <a:spcPct val="100000"/>
              </a:lnSpc>
              <a:spcBef>
                <a:spcPts val="0"/>
              </a:spcBef>
              <a:buNone/>
            </a:pPr>
            <a:r>
              <a:rPr lang="zh-CN" altLang="en-US" sz="1500">
                <a:latin typeface="Consolas" panose="020B0609020204030204" charset="0"/>
                <a:sym typeface="+mn-ea"/>
              </a:rPr>
              <a:t>&gt;&gt;&gt; x = list(range(10))</a:t>
            </a:r>
            <a:endParaRPr lang="zh-CN" altLang="en-US" sz="1500">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&gt;&gt;&gt; x</a:t>
            </a:r>
            <a:endParaRPr lang="zh-CN" altLang="en-US" sz="1500">
              <a:latin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sym typeface="+mn-ea"/>
              </a:rPr>
              <a:t>[0, 1, 2, 3, 4, 5, 6, 7, 8, 9]</a:t>
            </a:r>
            <a:endParaRPr lang="zh-CN" altLang="en-US" sz="1500">
              <a:solidFill>
                <a:srgbClr val="00B0F0"/>
              </a:solidFill>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&gt;&gt;&gt; y = []</a:t>
            </a:r>
            <a:endParaRPr lang="zh-CN" altLang="en-US" sz="1500">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&gt;&gt;&gt; for num in x:</a:t>
            </a:r>
            <a:endParaRPr lang="zh-CN" altLang="en-US" sz="1500">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    y.append(num+5)</a:t>
            </a:r>
            <a:endParaRPr lang="zh-CN" altLang="en-US" sz="1500">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	</a:t>
            </a:r>
            <a:endParaRPr lang="zh-CN" altLang="en-US" sz="1500">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&gt;&gt;&gt; y</a:t>
            </a:r>
            <a:endParaRPr lang="zh-CN" altLang="en-US" sz="1500">
              <a:latin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sym typeface="+mn-ea"/>
              </a:rPr>
              <a:t>[5, 6, 7, 8, 9, 10, 11, 12, 13, 14]</a:t>
            </a:r>
            <a:endParaRPr lang="zh-CN" altLang="en-US" sz="1500">
              <a:solidFill>
                <a:srgbClr val="00B0F0"/>
              </a:solidFill>
              <a:latin typeface="Consolas" panose="020B0609020204030204" charset="0"/>
            </a:endParaRPr>
          </a:p>
          <a:p>
            <a:pPr marL="0" indent="0" fontAlgn="auto">
              <a:lnSpc>
                <a:spcPct val="100000"/>
              </a:lnSpc>
              <a:spcBef>
                <a:spcPts val="0"/>
              </a:spcBef>
              <a:buNone/>
            </a:pPr>
            <a:r>
              <a:rPr lang="zh-CN" altLang="en-US" sz="1500">
                <a:latin typeface="Consolas" panose="020B0609020204030204" charset="0"/>
                <a:sym typeface="+mn-ea"/>
              </a:rPr>
              <a:t>&gt;&gt;&gt; [num+5 for num in x]</a:t>
            </a:r>
            <a:endParaRPr lang="zh-CN" altLang="en-US" sz="1500">
              <a:latin typeface="Consolas" panose="020B0609020204030204" charset="0"/>
            </a:endParaRPr>
          </a:p>
          <a:p>
            <a:pPr marL="0" indent="0" fontAlgn="auto">
              <a:lnSpc>
                <a:spcPct val="100000"/>
              </a:lnSpc>
              <a:spcBef>
                <a:spcPts val="0"/>
              </a:spcBef>
              <a:buNone/>
            </a:pPr>
            <a:r>
              <a:rPr lang="zh-CN" altLang="en-US" sz="1500">
                <a:solidFill>
                  <a:srgbClr val="00B0F0"/>
                </a:solidFill>
                <a:latin typeface="Consolas" panose="020B0609020204030204" charset="0"/>
                <a:sym typeface="+mn-ea"/>
              </a:rPr>
              <a:t>[5, 6, 7, 8, 9, 10, 11, 12, 13, 14]</a:t>
            </a:r>
            <a:endParaRPr lang="zh-CN" altLang="en-US" sz="1500"/>
          </a:p>
        </p:txBody>
      </p:sp>
      <p:sp>
        <p:nvSpPr>
          <p:cNvPr id="5" name="Line Callout 2 4"/>
          <p:cNvSpPr/>
          <p:nvPr/>
        </p:nvSpPr>
        <p:spPr>
          <a:xfrm>
            <a:off x="3820636" y="2409508"/>
            <a:ext cx="2167414" cy="390525"/>
          </a:xfrm>
          <a:prstGeom prst="borderCallout2">
            <a:avLst>
              <a:gd name="adj1" fmla="val 46707"/>
              <a:gd name="adj2" fmla="val -615"/>
              <a:gd name="adj3" fmla="val 46585"/>
              <a:gd name="adj4" fmla="val -16677"/>
              <a:gd name="adj5" fmla="val 102439"/>
              <a:gd name="adj6" fmla="val -66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循环，遍历</a:t>
            </a:r>
            <a:r>
              <a:rPr lang="en-US" altLang="zh-CN" sz="1200">
                <a:solidFill>
                  <a:srgbClr val="FF0000"/>
                </a:solidFill>
              </a:rPr>
              <a:t>x</a:t>
            </a:r>
            <a:r>
              <a:rPr lang="zh-CN" altLang="en-US" sz="1200">
                <a:solidFill>
                  <a:srgbClr val="FF0000"/>
                </a:solidFill>
              </a:rPr>
              <a:t>中的每个元素</a:t>
            </a:r>
            <a:endParaRPr lang="zh-CN" altLang="en-US" sz="1200">
              <a:solidFill>
                <a:srgbClr val="FF0000"/>
              </a:solidFill>
            </a:endParaRPr>
          </a:p>
        </p:txBody>
      </p:sp>
      <p:sp>
        <p:nvSpPr>
          <p:cNvPr id="6" name="Line Callout 1 (No Border) 5"/>
          <p:cNvSpPr/>
          <p:nvPr/>
        </p:nvSpPr>
        <p:spPr>
          <a:xfrm>
            <a:off x="2216150" y="3146266"/>
            <a:ext cx="2302193" cy="429578"/>
          </a:xfrm>
          <a:prstGeom prst="callout1">
            <a:avLst>
              <a:gd name="adj1" fmla="val 50000"/>
              <a:gd name="adj2" fmla="val -248"/>
              <a:gd name="adj3" fmla="val -2439"/>
              <a:gd name="adj4" fmla="val -29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列表方法，在尾部追加元素</a:t>
            </a:r>
            <a:endParaRPr lang="zh-CN" altLang="en-US" sz="1200">
              <a:solidFill>
                <a:srgbClr val="FF0000"/>
              </a:solidFill>
            </a:endParaRPr>
          </a:p>
        </p:txBody>
      </p:sp>
      <p:sp>
        <p:nvSpPr>
          <p:cNvPr id="8" name="Line Callout 1 7"/>
          <p:cNvSpPr/>
          <p:nvPr/>
        </p:nvSpPr>
        <p:spPr>
          <a:xfrm>
            <a:off x="4319270" y="3749199"/>
            <a:ext cx="1091565" cy="429578"/>
          </a:xfrm>
          <a:prstGeom prst="borderCallout1">
            <a:avLst>
              <a:gd name="adj1" fmla="val 50110"/>
              <a:gd name="adj2" fmla="val -102"/>
              <a:gd name="adj3" fmla="val 55764"/>
              <a:gd name="adj4" fmla="val -110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列表推导式</a:t>
            </a:r>
            <a:endParaRPr lang="zh-CN" altLang="en-US" sz="1200">
              <a:solidFill>
                <a:srgbClr val="FF0000"/>
              </a:solidFill>
            </a:endParaRPr>
          </a:p>
        </p:txBody>
      </p:sp>
      <p:sp>
        <p:nvSpPr>
          <p:cNvPr id="9" name="Line Callout 1 8"/>
          <p:cNvSpPr/>
          <p:nvPr/>
        </p:nvSpPr>
        <p:spPr>
          <a:xfrm>
            <a:off x="4422616" y="1632744"/>
            <a:ext cx="1045369" cy="288608"/>
          </a:xfrm>
          <a:prstGeom prst="borderCallout1">
            <a:avLst>
              <a:gd name="adj1" fmla="val 45544"/>
              <a:gd name="adj2" fmla="val -338"/>
              <a:gd name="adj3" fmla="val 99009"/>
              <a:gd name="adj4" fmla="val -136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创建列表</a:t>
            </a:r>
            <a:endParaRPr lang="zh-CN" altLang="en-US" sz="1200">
              <a:solidFill>
                <a:srgbClr val="FF0000"/>
              </a:solidFill>
            </a:endParaRPr>
          </a:p>
        </p:txBody>
      </p:sp>
      <p:sp>
        <p:nvSpPr>
          <p:cNvPr id="10" name="Line Callout 1 9"/>
          <p:cNvSpPr/>
          <p:nvPr/>
        </p:nvSpPr>
        <p:spPr>
          <a:xfrm>
            <a:off x="1984375" y="2017236"/>
            <a:ext cx="834390" cy="243840"/>
          </a:xfrm>
          <a:prstGeom prst="borderCallout1">
            <a:avLst>
              <a:gd name="adj1" fmla="val 50195"/>
              <a:gd name="adj2" fmla="val -627"/>
              <a:gd name="adj3" fmla="val 228125"/>
              <a:gd name="adj4" fmla="val -43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空列表</a:t>
            </a:r>
            <a:endParaRPr lang="zh-CN" altLang="en-US" sz="12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a:sym typeface="+mn-ea"/>
              </a:rPr>
              <a:t>1.4.2 Python</a:t>
            </a:r>
            <a:r>
              <a:rPr lang="zh-CN" altLang="en-US" b="1">
                <a:sym typeface="+mn-ea"/>
              </a:rPr>
              <a:t>变量</a:t>
            </a:r>
            <a:endParaRPr lang="en-US"/>
          </a:p>
        </p:txBody>
      </p:sp>
      <p:sp>
        <p:nvSpPr>
          <p:cNvPr id="3" name="Content Placeholder 2"/>
          <p:cNvSpPr>
            <a:spLocks noGrp="1"/>
          </p:cNvSpPr>
          <p:nvPr>
            <p:ph idx="1"/>
          </p:nvPr>
        </p:nvSpPr>
        <p:spPr/>
        <p:txBody>
          <a:bodyPr/>
          <a:p>
            <a:r>
              <a:rPr lang="en-US" sz="1800"/>
              <a:t>创建程序文件memoryTest.py，编写下面的代码并运行，会发现两次输出结果都为True。</a:t>
            </a:r>
            <a:endParaRPr lang="en-US" sz="1800"/>
          </a:p>
          <a:p>
            <a:pPr marL="0" indent="0">
              <a:buNone/>
            </a:pPr>
            <a:r>
              <a:rPr lang="en-US" sz="1800"/>
              <a:t>x = 30000000000</a:t>
            </a:r>
            <a:endParaRPr lang="en-US" sz="1800"/>
          </a:p>
          <a:p>
            <a:pPr marL="0" indent="0">
              <a:buNone/>
            </a:pPr>
            <a:r>
              <a:rPr lang="en-US" sz="1800"/>
              <a:t>y = 30000000000</a:t>
            </a:r>
            <a:endParaRPr lang="en-US" sz="1800"/>
          </a:p>
          <a:p>
            <a:pPr marL="0" indent="0">
              <a:buNone/>
            </a:pPr>
            <a:r>
              <a:rPr lang="en-US" sz="1800"/>
              <a:t>print(id(x)==id(y))</a:t>
            </a:r>
            <a:endParaRPr lang="en-US" sz="1800"/>
          </a:p>
          <a:p>
            <a:pPr marL="0" indent="0">
              <a:buNone/>
            </a:pPr>
            <a:r>
              <a:rPr lang="en-US" sz="1800"/>
              <a:t>x = 3.4</a:t>
            </a:r>
            <a:endParaRPr lang="en-US" sz="1800"/>
          </a:p>
          <a:p>
            <a:pPr marL="0" indent="0">
              <a:buNone/>
            </a:pPr>
            <a:r>
              <a:rPr lang="en-US" sz="1800"/>
              <a:t>y = 3.4</a:t>
            </a:r>
            <a:endParaRPr lang="en-US" sz="1800"/>
          </a:p>
          <a:p>
            <a:pPr marL="0" indent="0">
              <a:buNone/>
            </a:pPr>
            <a:r>
              <a:rPr lang="en-US" sz="1800"/>
              <a:t>print(id(x)==id(y))</a:t>
            </a:r>
            <a:endParaRPr lang="en-US" sz="1800"/>
          </a:p>
          <a:p>
            <a:r>
              <a:rPr lang="en-US" sz="1800"/>
              <a:t>Python不会对实数进行缓存，交互模式下同值不同名的变量不共用同一个内存空间，同一个程序中的同值不同名变量会共用同一个内存空间。</a:t>
            </a:r>
            <a:endParaRPr 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969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0722" name="文本占位符 2969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en-US" altLang="zh-CN" sz="1800">
                <a:latin typeface="宋体" panose="02010600030101010101" pitchFamily="2" charset="-122"/>
              </a:rPr>
              <a:t>赋值语句的执行过程是：首先把等号右侧表达式的值计算出来，然后在内存中寻找一个位置把值存放进去，最后创建变量并指向这个内存地址。</a:t>
            </a:r>
            <a:r>
              <a:rPr lang="en-US" altLang="zh-CN" sz="1800">
                <a:solidFill>
                  <a:srgbClr val="FF0000"/>
                </a:solidFill>
                <a:latin typeface="宋体" panose="02010600030101010101" pitchFamily="2" charset="-122"/>
              </a:rPr>
              <a:t>Python中的变量并不直接存储值，而是存储了值的内存地址或者引用</a:t>
            </a:r>
            <a:r>
              <a:rPr lang="en-US" altLang="zh-CN" sz="1800">
                <a:latin typeface="宋体" panose="02010600030101010101" pitchFamily="2" charset="-122"/>
              </a:rPr>
              <a:t>，这也是变量类型随时可以改变的原因。</a:t>
            </a:r>
            <a:endParaRPr lang="en-US" altLang="zh-CN" sz="180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v"/>
            </a:pPr>
            <a:r>
              <a:rPr sz="1800">
                <a:latin typeface="宋体" panose="02010600030101010101" pitchFamily="2" charset="-122"/>
              </a:rPr>
              <a:t>Python具有</a:t>
            </a:r>
            <a:r>
              <a:rPr sz="1800">
                <a:solidFill>
                  <a:srgbClr val="FF0000"/>
                </a:solidFill>
                <a:latin typeface="宋体" panose="02010600030101010101" pitchFamily="2" charset="-122"/>
              </a:rPr>
              <a:t>自动管理内存</a:t>
            </a:r>
            <a:r>
              <a:rPr sz="1800">
                <a:latin typeface="宋体" panose="02010600030101010101" pitchFamily="2" charset="-122"/>
              </a:rPr>
              <a:t>的功能，会跟踪所有的值，并自动删除不再使用或者引用次数为0的值。如果确定某个变量不再使用，可以使用del命令显式删除该变量，值的引用次数减1，当某个值的引用次数变为0时，将会被Python的垃圾回收机制自动删除并释放内存空间。</a:t>
            </a:r>
            <a:endParaRPr sz="180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07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latin typeface="+mj-lt"/>
                <a:ea typeface="+mj-ea"/>
                <a:cs typeface="+mj-cs"/>
              </a:rPr>
              <a:t>1.4.2 Python</a:t>
            </a:r>
            <a:r>
              <a:rPr lang="zh-CN" altLang="en-US" b="1" kern="1200" baseline="0">
                <a:latin typeface="+mj-lt"/>
                <a:ea typeface="+mj-ea"/>
                <a:cs typeface="+mj-cs"/>
              </a:rPr>
              <a:t>变量</a:t>
            </a:r>
            <a:endParaRPr lang="zh-CN" altLang="en-US" b="1" kern="1200" baseline="0">
              <a:latin typeface="+mj-lt"/>
              <a:ea typeface="+mj-ea"/>
              <a:cs typeface="+mj-cs"/>
            </a:endParaRPr>
          </a:p>
        </p:txBody>
      </p:sp>
      <p:sp>
        <p:nvSpPr>
          <p:cNvPr id="31746" name="文本占位符 30722"/>
          <p:cNvSpPr>
            <a:spLocks noGrp="1"/>
          </p:cNvSpPr>
          <p:nvPr>
            <p:ph idx="1"/>
          </p:nvPr>
        </p:nvSpPr>
        <p:spPr>
          <a:xfrm>
            <a:off x="457200" y="1200150"/>
            <a:ext cx="8541385" cy="3395345"/>
          </a:xfrm>
        </p:spPr>
        <p:txBody>
          <a:bodyPr anchor="t"/>
          <a:lstStyle/>
          <a:p>
            <a:pPr defTabSz="914400">
              <a:lnSpc>
                <a:spcPct val="80000"/>
              </a:lnSpc>
              <a:buSzPct val="90000"/>
              <a:buFont typeface="Wingdings" panose="05000000000000000000" charset="0"/>
              <a:buChar char="§"/>
            </a:pPr>
            <a:r>
              <a:rPr lang="zh-CN" altLang="en-US" sz="1800">
                <a:latin typeface="宋体" panose="02010600030101010101" pitchFamily="2" charset="-122"/>
              </a:rPr>
              <a:t>在定义变量名的时候，需要注意以下问题：</a:t>
            </a:r>
            <a:endParaRPr lang="zh-CN" altLang="en-US" sz="18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a:t>
            </a:r>
            <a:r>
              <a:rPr lang="zh-CN" altLang="en-US" sz="1600" b="1">
                <a:solidFill>
                  <a:srgbClr val="FF0000"/>
                </a:solidFill>
                <a:latin typeface="宋体" panose="02010600030101010101" pitchFamily="2" charset="-122"/>
              </a:rPr>
              <a:t>必须</a:t>
            </a:r>
            <a:r>
              <a:rPr lang="zh-CN" altLang="en-US" sz="1600">
                <a:latin typeface="宋体" panose="02010600030101010101" pitchFamily="2" charset="-122"/>
              </a:rPr>
              <a:t>以字母、汉字或下划线开头，但以下划线开头的变量在</a:t>
            </a:r>
            <a:r>
              <a:rPr lang="en-US" altLang="zh-CN" sz="1600">
                <a:latin typeface="宋体" panose="02010600030101010101" pitchFamily="2" charset="-122"/>
              </a:rPr>
              <a:t>Python</a:t>
            </a:r>
            <a:r>
              <a:rPr lang="zh-CN" altLang="en-US" sz="1600">
                <a:latin typeface="宋体" panose="02010600030101010101" pitchFamily="2" charset="-122"/>
              </a:rPr>
              <a:t>中有特殊含义；</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变量名中</a:t>
            </a:r>
            <a:r>
              <a:rPr lang="zh-CN" altLang="en-US" sz="1600" b="1">
                <a:solidFill>
                  <a:srgbClr val="FF0000"/>
                </a:solidFill>
                <a:latin typeface="宋体" panose="02010600030101010101" pitchFamily="2" charset="-122"/>
              </a:rPr>
              <a:t>不能</a:t>
            </a:r>
            <a:r>
              <a:rPr lang="zh-CN" altLang="en-US" sz="1600">
                <a:latin typeface="宋体" panose="02010600030101010101" pitchFamily="2" charset="-122"/>
              </a:rPr>
              <a:t>有空格以及标点符号（括号、引号、逗号、斜线、反斜线、冒号、句号、问号等等）；</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b="1">
                <a:solidFill>
                  <a:srgbClr val="FF0000"/>
                </a:solidFill>
                <a:latin typeface="宋体" panose="02010600030101010101" pitchFamily="2" charset="-122"/>
              </a:rPr>
              <a:t>不能</a:t>
            </a:r>
            <a:r>
              <a:rPr lang="zh-CN" altLang="en-US" sz="1600">
                <a:latin typeface="宋体" panose="02010600030101010101" pitchFamily="2" charset="-122"/>
              </a:rPr>
              <a:t>使用关键字作变量名，可以导入</a:t>
            </a:r>
            <a:r>
              <a:rPr lang="en-US" altLang="zh-CN" sz="1600">
                <a:latin typeface="宋体" panose="02010600030101010101" pitchFamily="2" charset="-122"/>
              </a:rPr>
              <a:t>keyword</a:t>
            </a:r>
            <a:r>
              <a:rPr lang="zh-CN" altLang="en-US" sz="1600">
                <a:latin typeface="宋体" panose="02010600030101010101" pitchFamily="2" charset="-122"/>
              </a:rPr>
              <a:t>模块后使用</a:t>
            </a:r>
            <a:r>
              <a:rPr lang="en-US" altLang="zh-CN" sz="1600">
                <a:latin typeface="宋体" panose="02010600030101010101" pitchFamily="2" charset="-122"/>
              </a:rPr>
              <a:t>print(keyword.kwlist)</a:t>
            </a:r>
            <a:r>
              <a:rPr lang="zh-CN" altLang="en-US" sz="1600">
                <a:latin typeface="宋体" panose="02010600030101010101" pitchFamily="2" charset="-122"/>
              </a:rPr>
              <a:t>查看所有</a:t>
            </a:r>
            <a:r>
              <a:rPr lang="en-US" altLang="zh-CN" sz="1600">
                <a:latin typeface="宋体" panose="02010600030101010101" pitchFamily="2" charset="-122"/>
              </a:rPr>
              <a:t>Python</a:t>
            </a:r>
            <a:r>
              <a:rPr lang="zh-CN" altLang="en-US" sz="1600">
                <a:latin typeface="宋体" panose="02010600030101010101" pitchFamily="2" charset="-122"/>
              </a:rPr>
              <a:t>关键字；</a:t>
            </a:r>
            <a:endParaRPr lang="en-US" altLang="zh-CN"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b="1">
                <a:solidFill>
                  <a:srgbClr val="FF0000"/>
                </a:solidFill>
                <a:latin typeface="宋体" panose="02010600030101010101" pitchFamily="2" charset="-122"/>
              </a:rPr>
              <a:t>不建议</a:t>
            </a:r>
            <a:r>
              <a:rPr lang="zh-CN" altLang="en-US" sz="1600">
                <a:latin typeface="宋体" panose="02010600030101010101" pitchFamily="2" charset="-122"/>
              </a:rPr>
              <a:t>使用系统内置的模块名、类型名或函数名以及已导入的模块名及其成员名作变量名，这将会改变其类型和含义，可以通过</a:t>
            </a:r>
            <a:r>
              <a:rPr lang="en-US" altLang="zh-CN" sz="1600">
                <a:latin typeface="宋体" panose="02010600030101010101" pitchFamily="2" charset="-122"/>
              </a:rPr>
              <a:t>dir(__builtins__)</a:t>
            </a:r>
            <a:r>
              <a:rPr lang="zh-CN" altLang="en-US" sz="1600">
                <a:latin typeface="宋体" panose="02010600030101010101" pitchFamily="2" charset="-122"/>
              </a:rPr>
              <a:t>查看所有内置模块、类型和函数；</a:t>
            </a:r>
            <a:endParaRPr lang="zh-CN" altLang="en-US" sz="1600">
              <a:latin typeface="宋体" panose="02010600030101010101" pitchFamily="2" charset="-122"/>
            </a:endParaRPr>
          </a:p>
          <a:p>
            <a:pPr defTabSz="914400">
              <a:spcBef>
                <a:spcPts val="1200"/>
              </a:spcBef>
              <a:spcAft>
                <a:spcPts val="600"/>
              </a:spcAft>
              <a:buSzPct val="90000"/>
              <a:buFont typeface="Wingdings" panose="05000000000000000000" charset="0"/>
              <a:buChar char="ü"/>
            </a:pPr>
            <a:r>
              <a:rPr lang="zh-CN" altLang="en-US" sz="1600">
                <a:latin typeface="宋体" panose="02010600030101010101" pitchFamily="2" charset="-122"/>
              </a:rPr>
              <a:t>变量名对英文字母的</a:t>
            </a:r>
            <a:r>
              <a:rPr lang="zh-CN" altLang="en-US" sz="1600" b="1">
                <a:solidFill>
                  <a:srgbClr val="FF0000"/>
                </a:solidFill>
                <a:latin typeface="宋体" panose="02010600030101010101" pitchFamily="2" charset="-122"/>
              </a:rPr>
              <a:t>大小写敏感</a:t>
            </a:r>
            <a:r>
              <a:rPr lang="zh-CN" altLang="en-US" sz="1600">
                <a:latin typeface="宋体" panose="02010600030101010101" pitchFamily="2" charset="-122"/>
              </a:rPr>
              <a:t>，例如</a:t>
            </a:r>
            <a:r>
              <a:rPr lang="en-US" altLang="zh-CN" sz="1600">
                <a:latin typeface="宋体" panose="02010600030101010101" pitchFamily="2" charset="-122"/>
              </a:rPr>
              <a:t>student</a:t>
            </a:r>
            <a:r>
              <a:rPr lang="zh-CN" altLang="en-US" sz="1600">
                <a:latin typeface="宋体" panose="02010600030101010101" pitchFamily="2" charset="-122"/>
              </a:rPr>
              <a:t>和</a:t>
            </a:r>
            <a:r>
              <a:rPr lang="en-US" altLang="zh-CN" sz="1600">
                <a:latin typeface="宋体" panose="02010600030101010101" pitchFamily="2" charset="-122"/>
              </a:rPr>
              <a:t>Student</a:t>
            </a:r>
            <a:r>
              <a:rPr lang="zh-CN" altLang="en-US" sz="1600">
                <a:latin typeface="宋体" panose="02010600030101010101" pitchFamily="2" charset="-122"/>
              </a:rPr>
              <a:t>是不同的变量。</a:t>
            </a:r>
            <a:endParaRPr lang="zh-CN" altLang="en-US" sz="160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174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46082" name="文本占位符 31746"/>
          <p:cNvSpPr>
            <a:spLocks noGrp="1"/>
          </p:cNvSpPr>
          <p:nvPr>
            <p:ph idx="1"/>
          </p:nvPr>
        </p:nvSpPr>
        <p:spPr/>
        <p:txBody>
          <a:bodyPr anchor="t"/>
          <a:lstStyle/>
          <a:p>
            <a:pPr defTabSz="914400" fontAlgn="base">
              <a:buSzPct val="90000"/>
              <a:buFont typeface="Wingdings" panose="05000000000000000000" charset="0"/>
              <a:buChar char="v"/>
            </a:pPr>
            <a:r>
              <a:rPr lang="zh-CN" altLang="en-US" sz="1800" strike="noStrike" noProof="1"/>
              <a:t>可以表示任意大小的数值</a:t>
            </a:r>
            <a:r>
              <a:rPr lang="zh-CN" altLang="en-US" sz="1800" strike="noStrike" noProof="1"/>
              <a:t>。</a:t>
            </a:r>
            <a:endParaRPr lang="zh-CN" altLang="en-US" sz="1800" strike="noStrike" noProof="1"/>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a=99999999999999999999999999999999</a:t>
            </a:r>
            <a:endParaRPr lang="pt-BR" altLang="en-US" sz="1600" strike="noStrike" noProof="1">
              <a:latin typeface="Consolas" panose="020B0609020204030204" charset="0"/>
            </a:endParaRP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a*a</a:t>
            </a:r>
            <a:endParaRPr lang="pt-BR" altLang="en-US" sz="1600" strike="noStrike" noProof="1">
              <a:latin typeface="Consolas" panose="020B0609020204030204" charset="0"/>
            </a:endParaRP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9999999999999999999999999999999800000000000000000000000000000001</a:t>
            </a:r>
            <a:endParaRPr lang="pt-BR" altLang="en-US" sz="1600" strike="noStrike" noProof="1">
              <a:solidFill>
                <a:srgbClr val="00B0F0"/>
              </a:solidFill>
              <a:latin typeface="Consolas" panose="020B0609020204030204" charset="0"/>
            </a:endParaRPr>
          </a:p>
          <a:p>
            <a:pPr defTabSz="914400" fontAlgn="base">
              <a:lnSpc>
                <a:spcPct val="90000"/>
              </a:lnSpc>
              <a:buSzPct val="90000"/>
              <a:buFont typeface="Wingdings" panose="05000000000000000000" pitchFamily="2" charset="2"/>
              <a:buNone/>
            </a:pPr>
            <a:r>
              <a:rPr lang="pt-BR" altLang="en-US" sz="1600" strike="noStrike" noProof="1">
                <a:latin typeface="Consolas" panose="020B0609020204030204" charset="0"/>
              </a:rPr>
              <a:t>&gt;&gt;&gt; a**3</a:t>
            </a:r>
            <a:endParaRPr lang="pt-BR" altLang="en-US" sz="1600" strike="noStrike" noProof="1">
              <a:latin typeface="Consolas" panose="020B0609020204030204" charset="0"/>
            </a:endParaRPr>
          </a:p>
          <a:p>
            <a:pPr marL="0" indent="0" defTabSz="914400" fontAlgn="base">
              <a:lnSpc>
                <a:spcPct val="90000"/>
              </a:lnSpc>
              <a:buSzPct val="90000"/>
              <a:buFont typeface="Wingdings" panose="05000000000000000000" pitchFamily="2" charset="2"/>
              <a:buNone/>
            </a:pPr>
            <a:r>
              <a:rPr lang="pt-BR" altLang="en-US" sz="1600" strike="noStrike" noProof="1">
                <a:solidFill>
                  <a:srgbClr val="00B0F0"/>
                </a:solidFill>
                <a:latin typeface="Consolas" panose="020B0609020204030204" charset="0"/>
              </a:rPr>
              <a:t>999999999999999999999999999999970000000000000000000000000000000299999999999999999999999999999999</a:t>
            </a:r>
            <a:endParaRPr lang="pt-BR" altLang="en-US" sz="1350" strike="noStrike" noProof="1">
              <a:solidFill>
                <a:srgbClr val="00B0F0"/>
              </a:solidFill>
              <a:latin typeface="Consolas" panose="020B0609020204030204" charset="0"/>
            </a:endParaRPr>
          </a:p>
          <a:p>
            <a:pPr defTabSz="914400" fontAlgn="base">
              <a:lnSpc>
                <a:spcPct val="90000"/>
              </a:lnSpc>
              <a:buSzPct val="90000"/>
              <a:buFont typeface="Wingdings" panose="05000000000000000000" pitchFamily="2" charset="2"/>
              <a:buNone/>
            </a:pPr>
            <a:endParaRPr lang="pt-BR" altLang="en-US" sz="1350" strike="noStrike" noProof="1">
              <a:solidFill>
                <a:srgbClr val="00B0F0"/>
              </a:solidFill>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27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3794" name="文本占位符 32770"/>
          <p:cNvSpPr>
            <a:spLocks noGrp="1"/>
          </p:cNvSpPr>
          <p:nvPr>
            <p:ph idx="1"/>
          </p:nvPr>
        </p:nvSpPr>
        <p:spPr/>
        <p:txBody>
          <a:bodyPr anchor="t"/>
          <a:lstStyle/>
          <a:p>
            <a:pPr defTabSz="914400">
              <a:lnSpc>
                <a:spcPct val="90000"/>
              </a:lnSpc>
              <a:buSzPct val="90000"/>
              <a:buFont typeface="Wingdings" panose="05000000000000000000" charset="0"/>
              <a:buChar char="v"/>
            </a:pPr>
            <a:r>
              <a:rPr lang="en-US" altLang="zh-CN" sz="1800" dirty="0">
                <a:latin typeface="Times New Roman" panose="02020603050405020304" pitchFamily="2" charset="0"/>
              </a:rPr>
              <a:t>Python</a:t>
            </a:r>
            <a:r>
              <a:rPr lang="zh-CN" altLang="en-US" sz="1800" dirty="0">
                <a:latin typeface="Times New Roman" panose="02020603050405020304" pitchFamily="2" charset="0"/>
              </a:rPr>
              <a:t>中的整数类型可以分为：</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十进制整数</a:t>
            </a:r>
            <a:r>
              <a:rPr lang="zh-CN" altLang="en-US" sz="1400" dirty="0">
                <a:latin typeface="Times New Roman" panose="02020603050405020304" pitchFamily="2" charset="0"/>
              </a:rPr>
              <a:t>如，</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123</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十六进制整数</a:t>
            </a:r>
            <a:r>
              <a:rPr lang="zh-CN" altLang="en-US" sz="1400" dirty="0">
                <a:latin typeface="Times New Roman" panose="02020603050405020304" pitchFamily="2" charset="0"/>
              </a:rPr>
              <a:t>，需要</a:t>
            </a:r>
            <a:r>
              <a:rPr lang="en-US" altLang="zh-CN" sz="1400" dirty="0">
                <a:latin typeface="Times New Roman" panose="02020603050405020304" pitchFamily="2" charset="0"/>
              </a:rPr>
              <a:t>16</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a:t>
            </a:r>
            <a:r>
              <a:rPr lang="en-US" altLang="zh-CN" sz="1400" dirty="0">
                <a:latin typeface="Times New Roman" panose="02020603050405020304" pitchFamily="2" charset="0"/>
              </a:rPr>
              <a:t>8</a:t>
            </a:r>
            <a:r>
              <a:rPr lang="zh-CN" altLang="en-US" sz="1400" dirty="0">
                <a:latin typeface="Times New Roman" panose="02020603050405020304" pitchFamily="2" charset="0"/>
              </a:rPr>
              <a:t>、</a:t>
            </a:r>
            <a:r>
              <a:rPr lang="en-US" altLang="zh-CN" sz="1400" dirty="0">
                <a:latin typeface="Times New Roman" panose="02020603050405020304" pitchFamily="2" charset="0"/>
              </a:rPr>
              <a:t>9</a:t>
            </a:r>
            <a:r>
              <a:rPr lang="zh-CN" altLang="en-US" sz="1400" dirty="0">
                <a:latin typeface="Times New Roman" panose="02020603050405020304" pitchFamily="2" charset="0"/>
              </a:rPr>
              <a:t>、</a:t>
            </a:r>
            <a:r>
              <a:rPr lang="en-US" altLang="zh-CN" sz="1400" dirty="0">
                <a:latin typeface="Times New Roman" panose="02020603050405020304" pitchFamily="2" charset="0"/>
              </a:rPr>
              <a:t>a</a:t>
            </a:r>
            <a:r>
              <a:rPr lang="zh-CN" altLang="en-US" sz="1400" dirty="0">
                <a:latin typeface="Times New Roman" panose="02020603050405020304" pitchFamily="2" charset="0"/>
              </a:rPr>
              <a:t>、</a:t>
            </a:r>
            <a:r>
              <a:rPr lang="en-US" altLang="zh-CN" sz="1400" dirty="0">
                <a:latin typeface="Times New Roman" panose="02020603050405020304" pitchFamily="2" charset="0"/>
              </a:rPr>
              <a:t>b</a:t>
            </a:r>
            <a:r>
              <a:rPr lang="zh-CN" altLang="en-US" sz="1400" dirty="0">
                <a:latin typeface="Times New Roman" panose="02020603050405020304" pitchFamily="2" charset="0"/>
              </a:rPr>
              <a:t>、</a:t>
            </a:r>
            <a:r>
              <a:rPr lang="en-US" altLang="zh-CN" sz="1400" dirty="0">
                <a:latin typeface="Times New Roman" panose="02020603050405020304" pitchFamily="2" charset="0"/>
              </a:rPr>
              <a:t>c</a:t>
            </a:r>
            <a:r>
              <a:rPr lang="zh-CN" altLang="en-US" sz="1400" dirty="0">
                <a:latin typeface="Times New Roman" panose="02020603050405020304" pitchFamily="2" charset="0"/>
              </a:rPr>
              <a:t>、</a:t>
            </a:r>
            <a:r>
              <a:rPr lang="en-US" altLang="zh-CN" sz="1400" dirty="0">
                <a:latin typeface="Times New Roman" panose="02020603050405020304" pitchFamily="2" charset="0"/>
              </a:rPr>
              <a:t>d</a:t>
            </a:r>
            <a:r>
              <a:rPr lang="zh-CN" altLang="en-US" sz="1400" dirty="0">
                <a:latin typeface="Times New Roman" panose="02020603050405020304" pitchFamily="2" charset="0"/>
              </a:rPr>
              <a:t>、</a:t>
            </a:r>
            <a:r>
              <a:rPr lang="en-US" altLang="zh-CN" sz="1400" dirty="0">
                <a:latin typeface="Times New Roman" panose="02020603050405020304" pitchFamily="2" charset="0"/>
              </a:rPr>
              <a:t>e</a:t>
            </a:r>
            <a:r>
              <a:rPr lang="zh-CN" altLang="en-US" sz="1400" dirty="0">
                <a:latin typeface="Times New Roman" panose="02020603050405020304" pitchFamily="2" charset="0"/>
              </a:rPr>
              <a:t>、</a:t>
            </a:r>
            <a:r>
              <a:rPr lang="en-US" altLang="zh-CN" sz="1400" dirty="0">
                <a:latin typeface="Times New Roman" panose="02020603050405020304" pitchFamily="2" charset="0"/>
              </a:rPr>
              <a:t>f</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0x</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0x10</a:t>
            </a:r>
            <a:r>
              <a:rPr lang="zh-CN" altLang="en-US" sz="1400" dirty="0">
                <a:latin typeface="Times New Roman" panose="02020603050405020304" pitchFamily="2" charset="0"/>
              </a:rPr>
              <a:t>、</a:t>
            </a:r>
            <a:r>
              <a:rPr lang="en-US" altLang="zh-CN" sz="1400" dirty="0">
                <a:latin typeface="Times New Roman" panose="02020603050405020304" pitchFamily="2" charset="0"/>
              </a:rPr>
              <a:t>0xfa</a:t>
            </a:r>
            <a:r>
              <a:rPr lang="zh-CN" altLang="en-US" sz="1400" dirty="0">
                <a:latin typeface="Times New Roman" panose="02020603050405020304" pitchFamily="2" charset="0"/>
              </a:rPr>
              <a:t>、</a:t>
            </a:r>
            <a:r>
              <a:rPr lang="en-US" altLang="zh-CN" sz="1400" dirty="0">
                <a:latin typeface="Times New Roman" panose="02020603050405020304" pitchFamily="2" charset="0"/>
              </a:rPr>
              <a:t>0xabcdef</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八进制整数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8</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a:t>
            </a:r>
            <a:r>
              <a:rPr lang="en-US" altLang="zh-CN" sz="1400" dirty="0">
                <a:latin typeface="Times New Roman" panose="02020603050405020304" pitchFamily="2" charset="0"/>
              </a:rPr>
              <a:t>2</a:t>
            </a:r>
            <a:r>
              <a:rPr lang="zh-CN" altLang="en-US" sz="1400" dirty="0">
                <a:latin typeface="Times New Roman" panose="02020603050405020304" pitchFamily="2" charset="0"/>
              </a:rPr>
              <a:t>、</a:t>
            </a:r>
            <a:r>
              <a:rPr lang="en-US" altLang="zh-CN" sz="1400" dirty="0">
                <a:latin typeface="Times New Roman" panose="02020603050405020304" pitchFamily="2" charset="0"/>
              </a:rPr>
              <a:t>3</a:t>
            </a:r>
            <a:r>
              <a:rPr lang="zh-CN" altLang="en-US" sz="1400" dirty="0">
                <a:latin typeface="Times New Roman" panose="02020603050405020304" pitchFamily="2" charset="0"/>
              </a:rPr>
              <a:t>、</a:t>
            </a:r>
            <a:r>
              <a:rPr lang="en-US" altLang="zh-CN" sz="1400" dirty="0">
                <a:latin typeface="Times New Roman" panose="02020603050405020304" pitchFamily="2" charset="0"/>
              </a:rPr>
              <a:t>4</a:t>
            </a:r>
            <a:r>
              <a:rPr lang="zh-CN" altLang="en-US" sz="1400" dirty="0">
                <a:latin typeface="Times New Roman" panose="02020603050405020304" pitchFamily="2" charset="0"/>
              </a:rPr>
              <a:t>、</a:t>
            </a:r>
            <a:r>
              <a:rPr lang="en-US" altLang="zh-CN" sz="1400" dirty="0">
                <a:latin typeface="Times New Roman" panose="02020603050405020304" pitchFamily="2" charset="0"/>
              </a:rPr>
              <a:t>5</a:t>
            </a:r>
            <a:r>
              <a:rPr lang="zh-CN" altLang="en-US" sz="1400" dirty="0">
                <a:latin typeface="Times New Roman" panose="02020603050405020304" pitchFamily="2" charset="0"/>
              </a:rPr>
              <a:t>、</a:t>
            </a:r>
            <a:r>
              <a:rPr lang="en-US" altLang="zh-CN" sz="1400" dirty="0">
                <a:latin typeface="Times New Roman" panose="02020603050405020304" pitchFamily="2" charset="0"/>
              </a:rPr>
              <a:t>6</a:t>
            </a:r>
            <a:r>
              <a:rPr lang="zh-CN" altLang="en-US" sz="1400" dirty="0">
                <a:latin typeface="Times New Roman" panose="02020603050405020304" pitchFamily="2" charset="0"/>
              </a:rPr>
              <a:t>、</a:t>
            </a:r>
            <a:r>
              <a:rPr lang="en-US" altLang="zh-CN" sz="1400" dirty="0">
                <a:latin typeface="Times New Roman" panose="02020603050405020304" pitchFamily="2" charset="0"/>
              </a:rPr>
              <a:t>7</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0o</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0o35</a:t>
            </a:r>
            <a:r>
              <a:rPr lang="zh-CN" altLang="en-US" sz="1400" dirty="0">
                <a:latin typeface="Times New Roman" panose="02020603050405020304" pitchFamily="2" charset="0"/>
              </a:rPr>
              <a:t>、</a:t>
            </a:r>
            <a:r>
              <a:rPr lang="en-US" altLang="zh-CN" sz="1400" dirty="0">
                <a:latin typeface="Times New Roman" panose="02020603050405020304" pitchFamily="2" charset="0"/>
              </a:rPr>
              <a:t>0o11</a:t>
            </a:r>
            <a:endParaRPr lang="en-GB" altLang="en-US" sz="1400" dirty="0"/>
          </a:p>
          <a:p>
            <a:pPr defTabSz="914400">
              <a:spcBef>
                <a:spcPts val="1200"/>
              </a:spcBef>
              <a:spcAft>
                <a:spcPts val="600"/>
              </a:spcAft>
              <a:buSzPct val="90000"/>
              <a:buFont typeface="Wingdings" panose="05000000000000000000" charset="0"/>
              <a:buChar char="Ø"/>
            </a:pPr>
            <a:r>
              <a:rPr lang="zh-CN" altLang="en-US" sz="1400" b="1" dirty="0">
                <a:solidFill>
                  <a:srgbClr val="FF0000"/>
                </a:solidFill>
                <a:latin typeface="Times New Roman" panose="02020603050405020304" pitchFamily="2" charset="0"/>
              </a:rPr>
              <a:t>二进制整数</a:t>
            </a:r>
            <a:r>
              <a:rPr lang="zh-CN" altLang="en-US" sz="1400" dirty="0">
                <a:latin typeface="Times New Roman" panose="02020603050405020304" pitchFamily="2" charset="0"/>
              </a:rPr>
              <a:t>，只需要</a:t>
            </a:r>
            <a:r>
              <a:rPr lang="en-US" altLang="zh-CN" sz="1400" dirty="0">
                <a:latin typeface="Times New Roman" panose="02020603050405020304" pitchFamily="2" charset="0"/>
              </a:rPr>
              <a:t>2</a:t>
            </a:r>
            <a:r>
              <a:rPr lang="zh-CN" altLang="en-US" sz="1400" dirty="0">
                <a:latin typeface="Times New Roman" panose="02020603050405020304" pitchFamily="2" charset="0"/>
              </a:rPr>
              <a:t>个数字</a:t>
            </a:r>
            <a:r>
              <a:rPr lang="en-US" altLang="zh-CN" sz="1400" dirty="0">
                <a:latin typeface="Times New Roman" panose="02020603050405020304" pitchFamily="2" charset="0"/>
              </a:rPr>
              <a:t>0</a:t>
            </a:r>
            <a:r>
              <a:rPr lang="zh-CN" altLang="en-US" sz="1400" dirty="0">
                <a:latin typeface="Times New Roman" panose="02020603050405020304" pitchFamily="2" charset="0"/>
              </a:rPr>
              <a:t>、</a:t>
            </a:r>
            <a:r>
              <a:rPr lang="en-US" altLang="zh-CN" sz="1400" dirty="0">
                <a:latin typeface="Times New Roman" panose="02020603050405020304" pitchFamily="2" charset="0"/>
              </a:rPr>
              <a:t>1</a:t>
            </a:r>
            <a:r>
              <a:rPr lang="zh-CN" altLang="en-US" sz="1400" dirty="0">
                <a:latin typeface="Times New Roman" panose="02020603050405020304" pitchFamily="2" charset="0"/>
              </a:rPr>
              <a:t>来表示整数，必须以</a:t>
            </a:r>
            <a:r>
              <a:rPr lang="en-US" altLang="zh-CN" sz="1400" dirty="0">
                <a:latin typeface="Times New Roman" panose="02020603050405020304" pitchFamily="2" charset="0"/>
              </a:rPr>
              <a:t>0b</a:t>
            </a:r>
            <a:r>
              <a:rPr lang="zh-CN" altLang="en-US" sz="1400" dirty="0">
                <a:latin typeface="Times New Roman" panose="02020603050405020304" pitchFamily="2" charset="0"/>
              </a:rPr>
              <a:t>开头如，</a:t>
            </a:r>
            <a:r>
              <a:rPr lang="en-US" altLang="zh-CN" sz="1400" dirty="0">
                <a:latin typeface="Times New Roman" panose="02020603050405020304" pitchFamily="2" charset="0"/>
              </a:rPr>
              <a:t>0b101</a:t>
            </a:r>
            <a:r>
              <a:rPr lang="zh-CN" altLang="en-US" sz="1400" dirty="0">
                <a:latin typeface="Times New Roman" panose="02020603050405020304" pitchFamily="2" charset="0"/>
              </a:rPr>
              <a:t>、</a:t>
            </a:r>
            <a:r>
              <a:rPr lang="en-US" altLang="zh-CN" sz="1400" dirty="0">
                <a:latin typeface="Times New Roman" panose="02020603050405020304" pitchFamily="2" charset="0"/>
              </a:rPr>
              <a:t>0b100</a:t>
            </a:r>
            <a:endParaRPr lang="en-GB" alt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4818" name="文本占位符 33794"/>
          <p:cNvSpPr>
            <a:spLocks noGrp="1"/>
          </p:cNvSpPr>
          <p:nvPr>
            <p:ph idx="1"/>
          </p:nvPr>
        </p:nvSpPr>
        <p:spPr/>
        <p:txBody>
          <a:bodyPr anchor="t"/>
          <a:lstStyle/>
          <a:p>
            <a:pPr>
              <a:buFont typeface="Wingdings" panose="05000000000000000000" charset="0"/>
              <a:buChar char="v"/>
            </a:pPr>
            <a:r>
              <a:rPr lang="zh-CN" altLang="en-US" sz="1800" dirty="0"/>
              <a:t>浮点数又称小数</a:t>
            </a:r>
            <a:endParaRPr lang="zh-CN" altLang="en-US" sz="1800" dirty="0"/>
          </a:p>
          <a:p>
            <a:pPr>
              <a:buNone/>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endParaRPr lang="en-US" altLang="zh-CN"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
        <p:nvSpPr>
          <p:cNvPr id="35842" name="文本占位符 3481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Python内置支持</a:t>
            </a:r>
            <a:r>
              <a:rPr lang="zh-CN" altLang="en-US" sz="1800" b="1" dirty="0">
                <a:solidFill>
                  <a:srgbClr val="FF0000"/>
                </a:solidFill>
              </a:rPr>
              <a:t>复数</a:t>
            </a:r>
            <a:r>
              <a:rPr lang="zh-CN" altLang="en-US" sz="1800" dirty="0"/>
              <a:t>类型。</a:t>
            </a:r>
            <a:endParaRPr lang="zh-CN" altLang="en-US" sz="1800" dirty="0"/>
          </a:p>
          <a:p>
            <a:pPr defTabSz="914400">
              <a:lnSpc>
                <a:spcPct val="80000"/>
              </a:lnSpc>
              <a:buSzPct val="90000"/>
              <a:buFont typeface="Wingdings" panose="05000000000000000000" pitchFamily="2" charset="2"/>
              <a:buNone/>
            </a:pPr>
            <a:r>
              <a:rPr lang="en-US" altLang="zh-CN" sz="1400">
                <a:latin typeface="Consolas" panose="020B0609020204030204" charset="0"/>
                <a:cs typeface="Consolas" panose="020B0609020204030204" charset="0"/>
              </a:rPr>
              <a:t>&gt;&gt;&gt; a = 3+4j</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b = 5+6j</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 = a+b</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a:t>
            </a:r>
            <a:endParaRPr lang="en-US" altLang="zh-CN"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(8+10j)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c.real        #</a:t>
            </a:r>
            <a:r>
              <a:rPr lang="zh-CN" altLang="en-US" sz="1400">
                <a:latin typeface="Consolas" panose="020B0609020204030204" charset="0"/>
                <a:cs typeface="Consolas" panose="020B0609020204030204" charset="0"/>
              </a:rPr>
              <a:t>查看复数实部</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8.0</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c.imag        #</a:t>
            </a:r>
            <a:r>
              <a:rPr lang="zh-CN" altLang="en-US" sz="1400">
                <a:latin typeface="Consolas" panose="020B0609020204030204" charset="0"/>
                <a:cs typeface="Consolas" panose="020B0609020204030204" charset="0"/>
              </a:rPr>
              <a:t>查看复数虚部</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10.0</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a.conjugate() #</a:t>
            </a:r>
            <a:r>
              <a:rPr lang="zh-CN" altLang="en-US" sz="1400">
                <a:latin typeface="Consolas" panose="020B0609020204030204" charset="0"/>
                <a:cs typeface="Consolas" panose="020B0609020204030204" charset="0"/>
              </a:rPr>
              <a:t>返回共轭复数</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(3-4j)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a*b           #</a:t>
            </a:r>
            <a:r>
              <a:rPr lang="zh-CN" altLang="en-US" sz="1400">
                <a:latin typeface="Consolas" panose="020B0609020204030204" charset="0"/>
                <a:cs typeface="Consolas" panose="020B0609020204030204" charset="0"/>
              </a:rPr>
              <a:t>复数乘法</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(-9+38j)</a:t>
            </a:r>
            <a:endParaRPr lang="en-US" altLang="zh-CN" sz="1400">
              <a:solidFill>
                <a:srgbClr val="00B0F0"/>
              </a:solidFill>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latin typeface="Consolas" panose="020B0609020204030204" charset="0"/>
                <a:cs typeface="Consolas" panose="020B0609020204030204" charset="0"/>
              </a:rPr>
              <a:t>&gt;&gt;&gt; a/b           #</a:t>
            </a:r>
            <a:r>
              <a:rPr lang="zh-CN" altLang="en-US" sz="1400">
                <a:latin typeface="Consolas" panose="020B0609020204030204" charset="0"/>
                <a:cs typeface="Consolas" panose="020B0609020204030204" charset="0"/>
              </a:rPr>
              <a:t>复数除法</a:t>
            </a:r>
            <a:endParaRPr lang="zh-CN" altLang="en-US" sz="1400">
              <a:latin typeface="Consolas" panose="020B0609020204030204" charset="0"/>
              <a:cs typeface="Consolas" panose="020B0609020204030204" charset="0"/>
            </a:endParaRPr>
          </a:p>
          <a:p>
            <a:pPr defTabSz="914400">
              <a:lnSpc>
                <a:spcPct val="80000"/>
              </a:lnSpc>
              <a:spcBef>
                <a:spcPct val="10000"/>
              </a:spcBef>
              <a:buSzPct val="90000"/>
              <a:buFont typeface="Wingdings" panose="05000000000000000000" pitchFamily="2" charset="2"/>
              <a:buNone/>
            </a:pPr>
            <a:r>
              <a:rPr lang="en-US" altLang="zh-CN" sz="1400">
                <a:solidFill>
                  <a:srgbClr val="00B0F0"/>
                </a:solidFill>
                <a:latin typeface="Consolas" panose="020B0609020204030204" charset="0"/>
                <a:cs typeface="Consolas" panose="020B0609020204030204" charset="0"/>
              </a:rPr>
              <a:t>(0.6393442622950819+0.03278688524590165j)</a:t>
            </a:r>
            <a:endParaRPr lang="en-US" altLang="zh-CN" sz="1400">
              <a:solidFill>
                <a:srgbClr val="00B0F0"/>
              </a:solidFill>
              <a:latin typeface="Consolas" panose="020B0609020204030204" charset="0"/>
              <a:cs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Python 3.6.x开始支持在数字</a:t>
            </a:r>
            <a:r>
              <a:rPr lang="zh-CN" altLang="en-US" sz="1800" strike="noStrike" noProof="1">
                <a:solidFill>
                  <a:srgbClr val="FF0000"/>
                </a:solidFill>
              </a:rPr>
              <a:t>中间位置</a:t>
            </a:r>
            <a:r>
              <a:rPr lang="zh-CN" altLang="en-US" sz="1800" strike="noStrike" noProof="1"/>
              <a:t>使用</a:t>
            </a:r>
            <a:r>
              <a:rPr lang="zh-CN" altLang="en-US" sz="1800" strike="noStrike" noProof="1">
                <a:solidFill>
                  <a:srgbClr val="FF0000"/>
                </a:solidFill>
              </a:rPr>
              <a:t>单个下划线</a:t>
            </a:r>
            <a:r>
              <a:rPr lang="zh-CN" altLang="en-US" sz="1800" strike="noStrike" noProof="1"/>
              <a:t>作为分隔来提高数字的可读性，类似于数学上使用逗号作为千位分隔符。</a:t>
            </a:r>
            <a:endParaRPr lang="zh-CN" altLang="en-US" sz="1800" strike="noStrike" noProof="1"/>
          </a:p>
          <a:p>
            <a:pPr marL="0" indent="0" fontAlgn="base">
              <a:buFont typeface="Wingdings" panose="05000000000000000000" charset="0"/>
              <a:buNone/>
            </a:pPr>
            <a:endParaRPr lang="zh-CN" altLang="en-US" sz="1350" strike="noStrike" noProof="1">
              <a:latin typeface="Consolas" panose="020B0609020204030204" charset="0"/>
            </a:endParaRPr>
          </a:p>
          <a:p>
            <a:pPr marL="0" indent="0" fontAlgn="base">
              <a:buFont typeface="Wingdings" panose="05000000000000000000" charset="0"/>
              <a:buNone/>
            </a:pPr>
            <a:r>
              <a:rPr lang="zh-CN" altLang="en-US" sz="1600" strike="noStrike" noProof="1">
                <a:latin typeface="Consolas" panose="020B0609020204030204" charset="0"/>
                <a:cs typeface="Consolas" panose="020B0609020204030204" charset="0"/>
              </a:rPr>
              <a:t>&gt;&gt;&gt; 1_000_000</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1000000</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1_2_3_4</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 + 3_4j</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(12+34j)</a:t>
            </a:r>
            <a:endParaRPr lang="zh-CN" altLang="en-US" sz="1600" strike="noStrike" noProof="1">
              <a:solidFill>
                <a:srgbClr val="00B0F0"/>
              </a:solidFill>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&gt;&gt;&gt; 1_2.3_45</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solidFill>
                  <a:srgbClr val="00B0F0"/>
                </a:solidFill>
                <a:latin typeface="Consolas" panose="020B0609020204030204" charset="0"/>
                <a:cs typeface="Consolas" panose="020B0609020204030204" charset="0"/>
              </a:rPr>
              <a:t>12.345</a:t>
            </a:r>
            <a:endParaRPr lang="zh-CN" altLang="en-US" sz="1600" strike="noStrike" noProof="1">
              <a:solidFill>
                <a:srgbClr val="00B0F0"/>
              </a:solidFill>
              <a:latin typeface="Consolas" panose="020B0609020204030204" charset="0"/>
              <a:cs typeface="Consolas" panose="020B0609020204030204" charset="0"/>
            </a:endParaRPr>
          </a:p>
        </p:txBody>
      </p:sp>
      <p:sp>
        <p:nvSpPr>
          <p:cNvPr id="36866" name="标题 348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.3  </a:t>
            </a:r>
            <a:r>
              <a:rPr lang="zh-CN" altLang="en-US" kern="1200" baseline="0" dirty="0">
                <a:solidFill>
                  <a:schemeClr val="tx1"/>
                </a:solidFill>
                <a:latin typeface="+mj-lt"/>
                <a:ea typeface="+mj-ea"/>
                <a:cs typeface="+mj-cs"/>
              </a:rPr>
              <a:t>数字</a:t>
            </a:r>
            <a:endParaRPr lang="zh-CN" altLang="en-US" kern="1200" baseline="0" dirty="0">
              <a:solidFill>
                <a:schemeClr val="tx1"/>
              </a:solidFill>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58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endParaRPr lang="zh-CN" altLang="en-US" kern="1200" baseline="0" dirty="0">
              <a:solidFill>
                <a:schemeClr val="tx1"/>
              </a:solidFill>
              <a:latin typeface="Times New Roman" panose="02020603050405020304" pitchFamily="2" charset="0"/>
              <a:ea typeface="+mj-ea"/>
              <a:cs typeface="+mj-cs"/>
            </a:endParaRPr>
          </a:p>
        </p:txBody>
      </p:sp>
      <p:sp>
        <p:nvSpPr>
          <p:cNvPr id="37890" name="文本占位符 3584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sym typeface="+mn-ea"/>
              </a:rPr>
              <a:t>用单引号、双引号或三引号界定的符号系列称为字符串。</a:t>
            </a:r>
            <a:endParaRPr lang="zh-CN" altLang="en-US" sz="1800" dirty="0">
              <a:latin typeface="Times New Roman" panose="02020603050405020304" pitchFamily="2" charset="0"/>
              <a:sym typeface="+mn-ea"/>
            </a:endParaRP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sym typeface="+mn-ea"/>
              </a:rPr>
              <a:t>字符串属于不可变序列。</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rPr>
              <a:t>单引号、双引号、三单引号、三双引号可以</a:t>
            </a:r>
            <a:r>
              <a:rPr lang="zh-CN" altLang="en-US" sz="1800" b="1" dirty="0">
                <a:solidFill>
                  <a:srgbClr val="FF0000"/>
                </a:solidFill>
                <a:latin typeface="Times New Roman" panose="02020603050405020304" pitchFamily="2" charset="0"/>
              </a:rPr>
              <a:t>互相嵌套</a:t>
            </a:r>
            <a:r>
              <a:rPr lang="zh-CN" altLang="en-US" sz="1800" dirty="0">
                <a:latin typeface="Times New Roman" panose="02020603050405020304" pitchFamily="2" charset="0"/>
              </a:rPr>
              <a:t>，用来表示复杂字符串。</a:t>
            </a:r>
            <a:endParaRPr lang="zh-CN" altLang="en-US" sz="1800" dirty="0">
              <a:latin typeface="Times New Roman" panose="02020603050405020304" pitchFamily="2" charset="0"/>
            </a:endParaRPr>
          </a:p>
          <a:p>
            <a:pPr defTabSz="914400">
              <a:spcBef>
                <a:spcPts val="1200"/>
              </a:spcBef>
              <a:spcAft>
                <a:spcPts val="600"/>
              </a:spcAft>
              <a:buSzPct val="90000"/>
              <a:buFont typeface="Wingdings" panose="05000000000000000000" charset="0"/>
              <a:buNone/>
            </a:pPr>
            <a:r>
              <a:rPr lang="en-US" altLang="zh-CN" sz="1350" dirty="0">
                <a:latin typeface="Consolas" panose="020B0609020204030204" charset="0"/>
              </a:rPr>
              <a:t>'abc'</a:t>
            </a:r>
            <a:r>
              <a:rPr lang="zh-CN" altLang="en-US" sz="1350" dirty="0">
                <a:latin typeface="Consolas" panose="020B0609020204030204" charset="0"/>
              </a:rPr>
              <a:t>、</a:t>
            </a:r>
            <a:r>
              <a:rPr lang="en-US" altLang="zh-CN" sz="1350" dirty="0">
                <a:latin typeface="Consolas" panose="020B0609020204030204" charset="0"/>
              </a:rPr>
              <a:t>'123'</a:t>
            </a:r>
            <a:r>
              <a:rPr lang="zh-CN" altLang="en-US" sz="1350" dirty="0">
                <a:latin typeface="Consolas" panose="020B0609020204030204" charset="0"/>
              </a:rPr>
              <a:t>、</a:t>
            </a:r>
            <a:r>
              <a:rPr lang="en-US" altLang="zh-CN" sz="1350" dirty="0">
                <a:latin typeface="Consolas" panose="020B0609020204030204" charset="0"/>
              </a:rPr>
              <a:t>'</a:t>
            </a:r>
            <a:r>
              <a:rPr lang="zh-CN" altLang="en-US" sz="1350" dirty="0">
                <a:latin typeface="Consolas" panose="020B0609020204030204" charset="0"/>
              </a:rPr>
              <a:t>中国</a:t>
            </a:r>
            <a:r>
              <a:rPr lang="en-US" altLang="zh-CN" sz="1350" dirty="0">
                <a:latin typeface="Consolas" panose="020B0609020204030204" charset="0"/>
              </a:rPr>
              <a:t>'</a:t>
            </a:r>
            <a:r>
              <a:rPr lang="zh-CN" altLang="en-US" sz="1350" dirty="0">
                <a:latin typeface="Consolas" panose="020B0609020204030204" charset="0"/>
              </a:rPr>
              <a:t>、</a:t>
            </a:r>
            <a:r>
              <a:rPr lang="en-US" altLang="zh-CN" sz="1350" dirty="0">
                <a:latin typeface="Consolas" panose="020B0609020204030204" charset="0"/>
              </a:rPr>
              <a:t>"Python"</a:t>
            </a:r>
            <a:r>
              <a:rPr lang="zh-CN" altLang="en-US" sz="1350" dirty="0">
                <a:latin typeface="Consolas" panose="020B0609020204030204" charset="0"/>
              </a:rPr>
              <a:t>、'''Tom said, "Let's go"'''</a:t>
            </a:r>
            <a:endParaRPr lang="zh-CN" altLang="en-US" sz="1350" dirty="0">
              <a:latin typeface="Consolas" panose="020B0609020204030204" charset="0"/>
            </a:endParaRPr>
          </a:p>
          <a:p>
            <a:pPr defTabSz="914400">
              <a:spcBef>
                <a:spcPts val="1200"/>
              </a:spcBef>
              <a:spcAft>
                <a:spcPts val="600"/>
              </a:spcAft>
              <a:buSzPct val="90000"/>
              <a:buFont typeface="Wingdings" panose="05000000000000000000" charset="0"/>
              <a:buChar char="§"/>
            </a:pPr>
            <a:r>
              <a:rPr lang="zh-CN" altLang="en-US" sz="1800" dirty="0">
                <a:latin typeface="Times New Roman" panose="02020603050405020304" pitchFamily="2" charset="0"/>
              </a:rPr>
              <a:t>空字符串表示为</a:t>
            </a:r>
            <a:r>
              <a:rPr lang="en-US" altLang="zh-CN" sz="1800" dirty="0">
                <a:latin typeface="Times New Roman" panose="02020603050405020304" pitchFamily="2" charset="0"/>
              </a:rPr>
              <a:t>''</a:t>
            </a:r>
            <a:r>
              <a:rPr lang="zh-CN" altLang="en-US" sz="1800" dirty="0">
                <a:latin typeface="Times New Roman" panose="02020603050405020304" pitchFamily="2" charset="0"/>
              </a:rPr>
              <a:t>或 </a:t>
            </a:r>
            <a:r>
              <a:rPr lang="en-US" altLang="zh-CN" sz="1800" dirty="0">
                <a:latin typeface="Times New Roman" panose="02020603050405020304" pitchFamily="2" charset="0"/>
              </a:rPr>
              <a:t>""</a:t>
            </a:r>
            <a:r>
              <a:rPr lang="en-GB" altLang="en-US" sz="1800" dirty="0"/>
              <a:t> </a:t>
            </a:r>
            <a:r>
              <a:rPr lang="zh-CN" altLang="en-GB" sz="1800" dirty="0">
                <a:ea typeface="宋体" panose="02010600030101010101" pitchFamily="2" charset="-122"/>
              </a:rPr>
              <a:t>。</a:t>
            </a:r>
            <a:endParaRPr lang="en-GB" altLang="en-US" sz="1800" dirty="0"/>
          </a:p>
          <a:p>
            <a:pPr defTabSz="914400">
              <a:spcBef>
                <a:spcPts val="1200"/>
              </a:spcBef>
              <a:spcAft>
                <a:spcPts val="600"/>
              </a:spcAft>
              <a:buSzPct val="90000"/>
              <a:buFont typeface="Wingdings" panose="05000000000000000000" charset="0"/>
              <a:buChar char="§"/>
            </a:pPr>
            <a:r>
              <a:rPr lang="zh-CN" altLang="en-US" sz="1800" dirty="0"/>
              <a:t>三引号'''或"""表示的字符串</a:t>
            </a:r>
            <a:r>
              <a:rPr lang="zh-CN" altLang="en-US" sz="1800" b="1" dirty="0">
                <a:solidFill>
                  <a:srgbClr val="FF0000"/>
                </a:solidFill>
              </a:rPr>
              <a:t>可以换行</a:t>
            </a:r>
            <a:r>
              <a:rPr lang="zh-CN" altLang="en-US" sz="1800" dirty="0"/>
              <a:t>，支持排版较为复杂的字符串；三引号还可以在程序中表示较长的注释。</a:t>
            </a:r>
            <a:endParaRPr lang="en-GB" alt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78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rPr>
              <a:t>1.</a:t>
            </a:r>
            <a:r>
              <a:rPr lang="zh-CN" altLang="en-US" kern="1200" baseline="0" dirty="0">
                <a:solidFill>
                  <a:schemeClr val="tx1"/>
                </a:solidFill>
                <a:latin typeface="Times New Roman" panose="02020603050405020304" pitchFamily="2" charset="0"/>
                <a:ea typeface="+mj-ea"/>
                <a:cs typeface="+mj-cs"/>
              </a:rPr>
              <a:t>4</a:t>
            </a:r>
            <a:r>
              <a:rPr lang="en-US" altLang="zh-CN" kern="1200" baseline="0" dirty="0">
                <a:solidFill>
                  <a:schemeClr val="tx1"/>
                </a:solidFill>
                <a:latin typeface="Times New Roman" panose="02020603050405020304" pitchFamily="2" charset="0"/>
                <a:ea typeface="+mj-ea"/>
                <a:cs typeface="+mj-cs"/>
              </a:rPr>
              <a:t>.4  </a:t>
            </a:r>
            <a:r>
              <a:rPr lang="zh-CN" altLang="en-US" kern="1200" baseline="0" dirty="0">
                <a:solidFill>
                  <a:schemeClr val="tx1"/>
                </a:solidFill>
                <a:latin typeface="Times New Roman" panose="02020603050405020304" pitchFamily="2" charset="0"/>
                <a:ea typeface="+mj-ea"/>
                <a:cs typeface="+mj-cs"/>
              </a:rPr>
              <a:t>字符串</a:t>
            </a:r>
            <a:endParaRPr lang="zh-CN" altLang="en-US" kern="1200" baseline="0" dirty="0">
              <a:solidFill>
                <a:schemeClr val="tx1"/>
              </a:solidFill>
              <a:latin typeface="Times New Roman" panose="02020603050405020304" pitchFamily="2" charset="0"/>
              <a:ea typeface="+mj-ea"/>
              <a:cs typeface="+mj-cs"/>
            </a:endParaRPr>
          </a:p>
        </p:txBody>
      </p:sp>
      <p:sp>
        <p:nvSpPr>
          <p:cNvPr id="40962" name="文本占位符 3789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常用转义字符</a:t>
            </a:r>
            <a:endParaRPr lang="zh-CN" altLang="en-US" sz="1500" dirty="0"/>
          </a:p>
        </p:txBody>
      </p:sp>
      <p:graphicFrame>
        <p:nvGraphicFramePr>
          <p:cNvPr id="2" name="Table -1"/>
          <p:cNvGraphicFramePr/>
          <p:nvPr/>
        </p:nvGraphicFramePr>
        <p:xfrm>
          <a:off x="1662794" y="1676693"/>
          <a:ext cx="5670550" cy="2696210"/>
        </p:xfrm>
        <a:graphic>
          <a:graphicData uri="http://schemas.openxmlformats.org/drawingml/2006/table">
            <a:tbl>
              <a:tblPr firstRow="1" bandRow="1">
                <a:tableStyleId>{5940675A-B579-460E-94D1-54222C63F5DA}</a:tableStyleId>
              </a:tblPr>
              <a:tblGrid>
                <a:gridCol w="809625"/>
                <a:gridCol w="1800860"/>
                <a:gridCol w="723900"/>
                <a:gridCol w="2336165"/>
              </a:tblGrid>
              <a:tr h="40449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转义字符</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含义</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5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\b</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退格，把光标移动到前一列位置</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一个斜线</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换页符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单引号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换行符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双引号</a:t>
                      </a:r>
                      <a:r>
                        <a:rPr lang="zh-CN" altLang="en-US" sz="1200" b="0" u="none">
                          <a:latin typeface="Times New Roman" panose="02020603050405020304" pitchFamily="2" charset="0"/>
                          <a:ea typeface="Times New Roman" panose="02020603050405020304" pitchFamily="2" charset="0"/>
                          <a:cs typeface="Times New Roman" panose="02020603050405020304" pitchFamily="2" charset="0"/>
                        </a:rPr>
                        <a:t>”</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回车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\ooo</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3</a:t>
                      </a:r>
                      <a:r>
                        <a:rPr lang="zh-CN" altLang="en-US" sz="1200" b="0" u="none">
                          <a:latin typeface="宋体" panose="02010600030101010101" pitchFamily="2" charset="-122"/>
                          <a:ea typeface="宋体" panose="02010600030101010101" pitchFamily="2" charset="-122"/>
                          <a:cs typeface="宋体" panose="02010600030101010101" pitchFamily="2" charset="-122"/>
                        </a:rPr>
                        <a:t>位八进制数对应的字符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水平制表符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\xhh</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2</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位十六进制数对应的字符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\v</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垂直制表符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\uhhhh</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4</a:t>
                      </a:r>
                      <a:r>
                        <a:rPr lang="zh-CN" altLang="en-US" sz="1200" b="0" u="none">
                          <a:latin typeface="宋体" panose="02010600030101010101" pitchFamily="2" charset="-122"/>
                          <a:ea typeface="宋体" panose="02010600030101010101" pitchFamily="2" charset="-122"/>
                          <a:cs typeface="宋体" panose="02010600030101010101" pitchFamily="2" charset="-122"/>
                        </a:rPr>
                        <a:t>位十六进制数表示的</a:t>
                      </a:r>
                      <a:r>
                        <a:rPr lang="en-US" altLang="zh-CN" sz="1200" b="0" u="none">
                          <a:latin typeface="宋体" panose="02010600030101010101" pitchFamily="2" charset="-122"/>
                          <a:ea typeface="宋体" panose="02010600030101010101" pitchFamily="2" charset="-122"/>
                          <a:cs typeface="宋体" panose="02010600030101010101" pitchFamily="2" charset="-122"/>
                        </a:rPr>
                        <a:t>Unicode</a:t>
                      </a:r>
                      <a:r>
                        <a:rPr lang="zh-CN" altLang="en-US" sz="1200" b="0" u="none">
                          <a:latin typeface="宋体" panose="02010600030101010101" pitchFamily="2" charset="-122"/>
                          <a:ea typeface="宋体" panose="02010600030101010101" pitchFamily="2" charset="-122"/>
                          <a:cs typeface="宋体" panose="02010600030101010101" pitchFamily="2" charset="-122"/>
                        </a:rPr>
                        <a:t>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ym typeface="+mn-ea"/>
              </a:rPr>
              <a:t>1.0 Python</a:t>
            </a:r>
            <a:r>
              <a:rPr lang="zh-CN" altLang="en-US" dirty="0">
                <a:sym typeface="+mn-ea"/>
              </a:rPr>
              <a:t>是一种怎样的语言</a:t>
            </a:r>
            <a:endParaRPr lang="zh-CN" altLang="en-US">
              <a:sym typeface="+mn-ea"/>
            </a:endParaRPr>
          </a:p>
        </p:txBody>
      </p:sp>
      <p:sp>
        <p:nvSpPr>
          <p:cNvPr id="3" name="内容占位符 2"/>
          <p:cNvSpPr>
            <a:spLocks noGrp="1"/>
          </p:cNvSpPr>
          <p:nvPr>
            <p:ph idx="1"/>
          </p:nvPr>
        </p:nvSpPr>
        <p:spPr/>
        <p:txBody>
          <a:bodyPr>
            <a:normAutofit lnSpcReduction="10000"/>
          </a:bodyPr>
          <a:p>
            <a:pPr marL="276860" indent="-276860" algn="l" fontAlgn="auto">
              <a:lnSpc>
                <a:spcPct val="100000"/>
              </a:lnSpc>
              <a:spcBef>
                <a:spcPts val="400"/>
              </a:spcBef>
              <a:buFont typeface="Wingdings" panose="05000000000000000000" charset="0"/>
              <a:buChar char=""/>
            </a:pPr>
            <a:r>
              <a:rPr lang="zh-CN" altLang="en-US" sz="1800" b="1">
                <a:latin typeface="Consolas" panose="020B0609020204030204" charset="0"/>
                <a:sym typeface="+mn-ea"/>
              </a:rPr>
              <a:t>问题解决：</a:t>
            </a:r>
            <a:r>
              <a:rPr lang="zh-CN" altLang="en-US" sz="1800">
                <a:latin typeface="Consolas" panose="020B0609020204030204" charset="0"/>
                <a:sym typeface="+mn-ea"/>
              </a:rPr>
              <a:t>把列表中的所有数字都加</a:t>
            </a:r>
            <a:r>
              <a:rPr lang="en-US" altLang="zh-CN" sz="1800">
                <a:latin typeface="Consolas" panose="020B0609020204030204" charset="0"/>
                <a:sym typeface="+mn-ea"/>
              </a:rPr>
              <a:t>5</a:t>
            </a:r>
            <a:r>
              <a:rPr lang="zh-CN" altLang="en-US" sz="1800">
                <a:latin typeface="Consolas" panose="020B0609020204030204" charset="0"/>
                <a:sym typeface="+mn-ea"/>
              </a:rPr>
              <a:t>，得到新列表。（</a:t>
            </a:r>
            <a:r>
              <a:rPr lang="zh-CN" altLang="en-US" sz="1800">
                <a:solidFill>
                  <a:srgbClr val="FF0000"/>
                </a:solidFill>
                <a:latin typeface="Consolas" panose="020B0609020204030204" charset="0"/>
                <a:sym typeface="+mn-ea"/>
              </a:rPr>
              <a:t>函数式编程</a:t>
            </a:r>
            <a:r>
              <a:rPr lang="zh-CN" altLang="en-US" sz="1800">
                <a:latin typeface="Consolas" panose="020B0609020204030204" charset="0"/>
                <a:sym typeface="+mn-ea"/>
              </a:rPr>
              <a:t>）</a:t>
            </a:r>
            <a:endParaRPr lang="zh-CN" altLang="en-US" sz="1800">
              <a:latin typeface="Consolas" panose="020B0609020204030204" charset="0"/>
            </a:endParaRPr>
          </a:p>
          <a:p>
            <a:pPr marL="234950" indent="-234950" algn="l" fontAlgn="auto">
              <a:lnSpc>
                <a:spcPct val="100000"/>
              </a:lnSpc>
              <a:spcBef>
                <a:spcPts val="400"/>
              </a:spcBef>
              <a:buNone/>
            </a:pPr>
            <a:endParaRPr lang="zh-CN" altLang="en-US">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x = list(range(10))</a:t>
            </a:r>
            <a:endParaRPr lang="zh-CN" altLang="en-US" sz="1500">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[0, 1, 2, 3, 4, 5, 6, 7, 8, 9]</a:t>
            </a:r>
            <a:endParaRPr lang="zh-CN" altLang="en-US" sz="1500">
              <a:solidFill>
                <a:srgbClr val="00B0F0"/>
              </a:solidFill>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def add5(num):</a:t>
            </a:r>
            <a:endParaRPr lang="zh-CN" altLang="en-US" sz="1500">
              <a:latin typeface="Consolas" panose="020B0609020204030204" charset="0"/>
              <a:sym typeface="+mn-ea"/>
            </a:endParaRPr>
          </a:p>
          <a:p>
            <a:pPr marL="0" algn="l" fontAlgn="auto">
              <a:lnSpc>
                <a:spcPct val="100000"/>
              </a:lnSpc>
              <a:spcBef>
                <a:spcPts val="400"/>
              </a:spcBef>
              <a:buNone/>
            </a:pPr>
            <a:r>
              <a:rPr lang="zh-CN" altLang="en-US" sz="1500">
                <a:latin typeface="Consolas" panose="020B0609020204030204" charset="0"/>
                <a:sym typeface="+mn-ea"/>
              </a:rPr>
              <a:t>    return num+5</a:t>
            </a:r>
            <a:endParaRPr lang="zh-CN" altLang="en-US" sz="1500">
              <a:latin typeface="Consolas" panose="020B0609020204030204" charset="0"/>
            </a:endParaRPr>
          </a:p>
          <a:p>
            <a:pPr marL="0" algn="l" fontAlgn="auto">
              <a:lnSpc>
                <a:spcPct val="100000"/>
              </a:lnSpc>
              <a:spcBef>
                <a:spcPts val="400"/>
              </a:spcBef>
              <a:buNone/>
            </a:pPr>
            <a:endParaRPr lang="zh-CN" altLang="en-US" sz="1500">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list(map(add5,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[5, 6, 7, 8, 9, 10, 11, 12, 13, 14]</a:t>
            </a:r>
            <a:endParaRPr lang="zh-CN" altLang="en-US" sz="1500">
              <a:solidFill>
                <a:srgbClr val="00B0F0"/>
              </a:solidFill>
              <a:latin typeface="Consolas" panose="020B0609020204030204" charset="0"/>
            </a:endParaRPr>
          </a:p>
          <a:p>
            <a:pPr marL="0" algn="l" fontAlgn="auto">
              <a:lnSpc>
                <a:spcPct val="100000"/>
              </a:lnSpc>
              <a:spcBef>
                <a:spcPts val="400"/>
              </a:spcBef>
              <a:buNone/>
            </a:pPr>
            <a:r>
              <a:rPr lang="zh-CN" altLang="en-US" sz="1500">
                <a:latin typeface="Consolas" panose="020B0609020204030204" charset="0"/>
                <a:sym typeface="+mn-ea"/>
              </a:rPr>
              <a:t>&gt;&gt;&gt; list(map(lambda num: num+5, x))</a:t>
            </a:r>
            <a:endParaRPr lang="zh-CN" altLang="en-US" sz="1500">
              <a:latin typeface="Consolas" panose="020B0609020204030204" charset="0"/>
            </a:endParaRPr>
          </a:p>
          <a:p>
            <a:pPr marL="0" algn="l" fontAlgn="auto">
              <a:lnSpc>
                <a:spcPct val="100000"/>
              </a:lnSpc>
              <a:spcBef>
                <a:spcPts val="400"/>
              </a:spcBef>
              <a:buNone/>
            </a:pPr>
            <a:r>
              <a:rPr lang="zh-CN" altLang="en-US" sz="1500">
                <a:solidFill>
                  <a:srgbClr val="00B0F0"/>
                </a:solidFill>
                <a:latin typeface="Consolas" panose="020B0609020204030204" charset="0"/>
                <a:sym typeface="+mn-ea"/>
              </a:rPr>
              <a:t>[5, 6, 7, 8, 9, 10, 11, 12, 13, 14]</a:t>
            </a:r>
            <a:endParaRPr lang="zh-CN" altLang="en-US" sz="1500"/>
          </a:p>
        </p:txBody>
      </p:sp>
      <p:sp>
        <p:nvSpPr>
          <p:cNvPr id="5" name="Line Callout 1 4"/>
          <p:cNvSpPr/>
          <p:nvPr/>
        </p:nvSpPr>
        <p:spPr>
          <a:xfrm>
            <a:off x="3748564" y="2591594"/>
            <a:ext cx="1629728" cy="397669"/>
          </a:xfrm>
          <a:prstGeom prst="borderCallout1">
            <a:avLst>
              <a:gd name="adj1" fmla="val 49922"/>
              <a:gd name="adj2" fmla="val -1518"/>
              <a:gd name="adj3" fmla="val 48982"/>
              <a:gd name="adj4" fmla="val -766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自</a:t>
            </a:r>
            <a:r>
              <a:rPr lang="zh-CN" altLang="en-US" sz="1200">
                <a:solidFill>
                  <a:srgbClr val="FF0000"/>
                </a:solidFill>
              </a:rPr>
              <a:t>定义函数，接收一个数字，加</a:t>
            </a:r>
            <a:r>
              <a:rPr lang="en-US" altLang="zh-CN" sz="1200">
                <a:solidFill>
                  <a:srgbClr val="FF0000"/>
                </a:solidFill>
              </a:rPr>
              <a:t>5</a:t>
            </a:r>
            <a:r>
              <a:rPr lang="zh-CN" altLang="en-US" sz="1200">
                <a:solidFill>
                  <a:srgbClr val="FF0000"/>
                </a:solidFill>
              </a:rPr>
              <a:t>后返回</a:t>
            </a:r>
            <a:endParaRPr lang="zh-CN" altLang="en-US" sz="1200">
              <a:solidFill>
                <a:srgbClr val="FF0000"/>
              </a:solidFill>
            </a:endParaRPr>
          </a:p>
        </p:txBody>
      </p:sp>
      <p:sp>
        <p:nvSpPr>
          <p:cNvPr id="7" name="Line Callout 2 6"/>
          <p:cNvSpPr/>
          <p:nvPr/>
        </p:nvSpPr>
        <p:spPr>
          <a:xfrm>
            <a:off x="3099118" y="3143568"/>
            <a:ext cx="2732246" cy="308134"/>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rPr>
              <a:t>把函数</a:t>
            </a:r>
            <a:r>
              <a:rPr lang="en-US" altLang="zh-CN" sz="1200">
                <a:solidFill>
                  <a:srgbClr val="FF0000"/>
                </a:solidFill>
              </a:rPr>
              <a:t>add5</a:t>
            </a:r>
            <a:r>
              <a:rPr lang="zh-CN" altLang="en-US" sz="1200">
                <a:solidFill>
                  <a:srgbClr val="FF0000"/>
                </a:solidFill>
              </a:rPr>
              <a:t>映射到</a:t>
            </a:r>
            <a:r>
              <a:rPr lang="en-US" altLang="zh-CN" sz="1200">
                <a:solidFill>
                  <a:srgbClr val="FF0000"/>
                </a:solidFill>
              </a:rPr>
              <a:t>x</a:t>
            </a:r>
            <a:r>
              <a:rPr lang="zh-CN" altLang="en-US" sz="1200">
                <a:solidFill>
                  <a:srgbClr val="FF0000"/>
                </a:solidFill>
              </a:rPr>
              <a:t>中的每个元素</a:t>
            </a:r>
            <a:endParaRPr lang="zh-CN" altLang="en-US" sz="1200">
              <a:solidFill>
                <a:srgbClr val="FF0000"/>
              </a:solidFill>
            </a:endParaRPr>
          </a:p>
        </p:txBody>
      </p:sp>
      <p:sp>
        <p:nvSpPr>
          <p:cNvPr id="8" name="Line Callout 2 7"/>
          <p:cNvSpPr/>
          <p:nvPr/>
        </p:nvSpPr>
        <p:spPr>
          <a:xfrm>
            <a:off x="3460433" y="4514374"/>
            <a:ext cx="2552700" cy="371951"/>
          </a:xfrm>
          <a:prstGeom prst="borderCallout2">
            <a:avLst>
              <a:gd name="adj1" fmla="val 47887"/>
              <a:gd name="adj2" fmla="val -445"/>
              <a:gd name="adj3" fmla="val 47887"/>
              <a:gd name="adj4" fmla="val -16673"/>
              <a:gd name="adj5" fmla="val -92701"/>
              <a:gd name="adj6" fmla="val -39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a:solidFill>
                  <a:srgbClr val="FF0000"/>
                </a:solidFill>
              </a:rPr>
              <a:t>lambda</a:t>
            </a:r>
            <a:r>
              <a:rPr lang="zh-CN" altLang="en-US" sz="1200">
                <a:solidFill>
                  <a:srgbClr val="FF0000"/>
                </a:solidFill>
              </a:rPr>
              <a:t>表达式，等价于函数</a:t>
            </a:r>
            <a:r>
              <a:rPr lang="en-US" altLang="zh-CN" sz="1200">
                <a:solidFill>
                  <a:srgbClr val="FF0000"/>
                </a:solidFill>
              </a:rPr>
              <a:t>add5</a:t>
            </a:r>
            <a:endParaRPr lang="en-US" altLang="zh-CN" sz="12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1.</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4</a:t>
            </a:r>
            <a:r>
              <a:rPr lang="en-US" altLang="zh-CN" kern="1200" baseline="0" dirty="0">
                <a:solidFill>
                  <a:schemeClr val="tx1"/>
                </a:solidFill>
                <a:latin typeface="Times New Roman" panose="02020603050405020304" pitchFamily="2" charset="0"/>
                <a:ea typeface="+mj-ea"/>
                <a:cs typeface="+mj-cs"/>
                <a:sym typeface="Arial" panose="020B0604020202020204" pitchFamily="34" charset="0"/>
              </a:rPr>
              <a:t>.4  </a:t>
            </a:r>
            <a:r>
              <a:rPr lang="zh-CN" altLang="en-US" kern="1200" baseline="0" dirty="0">
                <a:solidFill>
                  <a:schemeClr val="tx1"/>
                </a:solidFill>
                <a:latin typeface="Times New Roman" panose="02020603050405020304" pitchFamily="2" charset="0"/>
                <a:ea typeface="+mj-ea"/>
                <a:cs typeface="+mj-cs"/>
                <a:sym typeface="Arial" panose="020B0604020202020204" pitchFamily="34" charset="0"/>
              </a:rPr>
              <a:t>字符串</a:t>
            </a:r>
            <a:endParaRPr lang="zh-CN" altLang="en-US" kern="1200" baseline="0">
              <a:latin typeface="+mj-lt"/>
              <a:ea typeface="+mj-ea"/>
              <a:cs typeface="+mj-cs"/>
            </a:endParaRPr>
          </a:p>
        </p:txBody>
      </p:sp>
      <p:sp>
        <p:nvSpPr>
          <p:cNvPr id="43010" name="内容占位符 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sym typeface="Arial" panose="020B0604020202020204" pitchFamily="34" charset="0"/>
              </a:rPr>
              <a:t> 字符串界定符前面加字母r或</a:t>
            </a:r>
            <a:r>
              <a:rPr lang="en-US" altLang="zh-CN" sz="1800" dirty="0">
                <a:sym typeface="Arial" panose="020B0604020202020204" pitchFamily="34" charset="0"/>
              </a:rPr>
              <a:t>R</a:t>
            </a:r>
            <a:r>
              <a:rPr lang="zh-CN" altLang="en-US" sz="1800" dirty="0">
                <a:sym typeface="Arial" panose="020B0604020202020204" pitchFamily="34" charset="0"/>
              </a:rPr>
              <a:t>表示</a:t>
            </a:r>
            <a:r>
              <a:rPr lang="zh-CN" altLang="en-US" sz="1800" b="1" dirty="0">
                <a:solidFill>
                  <a:srgbClr val="FF0000"/>
                </a:solidFill>
                <a:sym typeface="Arial" panose="020B0604020202020204" pitchFamily="34" charset="0"/>
              </a:rPr>
              <a:t>原始字符串</a:t>
            </a:r>
            <a:r>
              <a:rPr lang="zh-CN" altLang="en-US" sz="1800" dirty="0">
                <a:sym typeface="Arial" panose="020B0604020202020204" pitchFamily="34" charset="0"/>
              </a:rPr>
              <a:t>，其中的特殊字符不进行转义，但字符串的</a:t>
            </a:r>
            <a:r>
              <a:rPr lang="zh-CN" altLang="en-US" sz="1800" b="1" dirty="0">
                <a:sym typeface="Arial" panose="020B0604020202020204" pitchFamily="34" charset="0"/>
              </a:rPr>
              <a:t>最后一个字符不能是</a:t>
            </a:r>
            <a:r>
              <a:rPr lang="en-US" altLang="zh-CN" sz="1800" b="1" dirty="0">
                <a:sym typeface="Arial" panose="020B0604020202020204" pitchFamily="34" charset="0"/>
              </a:rPr>
              <a:t>\</a:t>
            </a:r>
            <a:r>
              <a:rPr lang="zh-CN" altLang="en-US" sz="1800" dirty="0">
                <a:sym typeface="Arial" panose="020B0604020202020204" pitchFamily="34" charset="0"/>
              </a:rPr>
              <a:t>。原始字符串主要用于正则表达式、文件路径或者</a:t>
            </a:r>
            <a:r>
              <a:rPr lang="en-US" altLang="zh-CN" sz="1800" dirty="0">
                <a:sym typeface="Arial" panose="020B0604020202020204" pitchFamily="34" charset="0"/>
              </a:rPr>
              <a:t>URL</a:t>
            </a:r>
            <a:r>
              <a:rPr lang="zh-CN" altLang="en-US" sz="1800" dirty="0">
                <a:sym typeface="Arial" panose="020B0604020202020204" pitchFamily="34" charset="0"/>
              </a:rPr>
              <a:t>的场合。</a:t>
            </a:r>
            <a:endParaRPr lang="zh-CN" altLang="en-US" sz="1800" dirty="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path = 'C:\Windows\notepad.exe'</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print(path)                      #字符\n被转义为换行符</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a:t>
            </a:r>
            <a:endParaRPr lang="zh-CN" altLang="en-US" sz="1400" dirty="0">
              <a:solidFill>
                <a:srgbClr val="00B0F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otepad.exe</a:t>
            </a:r>
            <a:endParaRPr lang="zh-CN" altLang="en-US" sz="1400" dirty="0">
              <a:solidFill>
                <a:srgbClr val="00B0F0"/>
              </a:solidFill>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path = r'C:\Windows\notepad.exe' #原始字符串，任何字符都不转义</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latin typeface="Consolas" panose="020B0609020204030204" charset="0"/>
                <a:sym typeface="Arial" panose="020B0604020202020204" pitchFamily="34" charset="0"/>
              </a:rPr>
              <a:t>&gt;&gt;&gt; print(path)</a:t>
            </a:r>
            <a:endParaRPr lang="zh-CN" altLang="en-US" sz="1400" dirty="0">
              <a:latin typeface="Consolas" panose="020B0609020204030204" charset="0"/>
              <a:sym typeface="Arial" panose="020B0604020202020204" pitchFamily="34" charset="0"/>
            </a:endParaRPr>
          </a:p>
          <a:p>
            <a:pPr defTabSz="914400">
              <a:buSzPct val="90000"/>
              <a:buFont typeface="Wingdings" panose="05000000000000000000" charset="0"/>
              <a:buNone/>
            </a:pPr>
            <a:r>
              <a:rPr lang="zh-CN" altLang="en-US" sz="1400" dirty="0">
                <a:solidFill>
                  <a:srgbClr val="00B0F0"/>
                </a:solidFill>
                <a:latin typeface="Consolas" panose="020B0609020204030204" charset="0"/>
                <a:sym typeface="Arial" panose="020B0604020202020204" pitchFamily="34" charset="0"/>
              </a:rPr>
              <a:t>C:\Windows\notepad.exe</a:t>
            </a:r>
            <a:endParaRPr lang="zh-CN" altLang="en-US" sz="14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graphicFrame>
        <p:nvGraphicFramePr>
          <p:cNvPr id="2" name="Content Placeholder -1"/>
          <p:cNvGraphicFramePr>
            <a:graphicFrameLocks noGrp="1"/>
          </p:cNvGraphicFramePr>
          <p:nvPr>
            <p:ph idx="1"/>
            <p:custDataLst>
              <p:tags r:id="rId1"/>
            </p:custDataLst>
          </p:nvPr>
        </p:nvGraphicFramePr>
        <p:xfrm>
          <a:off x="433070" y="1223645"/>
          <a:ext cx="7273290" cy="3423920"/>
        </p:xfrm>
        <a:graphic>
          <a:graphicData uri="http://schemas.openxmlformats.org/drawingml/2006/table">
            <a:tbl>
              <a:tblPr firstRow="1" bandRow="1">
                <a:tableStyleId>{5940675A-B579-460E-94D1-54222C63F5DA}</a:tableStyleId>
              </a:tblPr>
              <a:tblGrid>
                <a:gridCol w="2125345"/>
                <a:gridCol w="514794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运算符</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真除法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幂运算</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大小比较，集合的包含关系比较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逻辑或</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not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逻辑非</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成员测试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&lt;&lt;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&gt;&gt;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&amp;</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集合交集、并集、对称差集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4090" name="Text Box 1"/>
          <p:cNvSpPr txBox="1"/>
          <p:nvPr/>
        </p:nvSpPr>
        <p:spPr>
          <a:xfrm>
            <a:off x="5522285" y="111700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olidFill>
                  <a:schemeClr val="tx1"/>
                </a:solidFill>
                <a:sym typeface="+mn-ea"/>
              </a:rPr>
              <a:t>1.</a:t>
            </a:r>
            <a:r>
              <a:rPr lang="zh-CN" altLang="en-US" dirty="0">
                <a:solidFill>
                  <a:schemeClr val="tx1"/>
                </a:solidFill>
                <a:sym typeface="+mn-ea"/>
              </a:rPr>
              <a:t>4</a:t>
            </a:r>
            <a:r>
              <a:rPr lang="en-US" altLang="zh-CN" dirty="0">
                <a:solidFill>
                  <a:schemeClr val="tx1"/>
                </a:solidFill>
                <a:sym typeface="+mn-ea"/>
              </a:rPr>
              <a:t>.5  </a:t>
            </a:r>
            <a:r>
              <a:rPr lang="zh-CN" altLang="en-US" dirty="0">
                <a:solidFill>
                  <a:schemeClr val="tx1"/>
                </a:solidFill>
                <a:ea typeface="宋体" panose="02010600030101010101" pitchFamily="2" charset="-122"/>
                <a:sym typeface="+mn-ea"/>
              </a:rPr>
              <a:t>运算</a:t>
            </a:r>
            <a:r>
              <a:rPr lang="zh-CN" altLang="en-US" dirty="0">
                <a:solidFill>
                  <a:schemeClr val="tx1"/>
                </a:solidFill>
                <a:sym typeface="+mn-ea"/>
              </a:rPr>
              <a:t>符和表达式</a:t>
            </a:r>
            <a:endParaRPr lang="en-US"/>
          </a:p>
        </p:txBody>
      </p:sp>
      <p:graphicFrame>
        <p:nvGraphicFramePr>
          <p:cNvPr id="4" name="Table 3"/>
          <p:cNvGraphicFramePr/>
          <p:nvPr/>
        </p:nvGraphicFramePr>
        <p:xfrm>
          <a:off x="1485900" y="1037749"/>
          <a:ext cx="5396230" cy="4046220"/>
        </p:xfrm>
        <a:graphic>
          <a:graphicData uri="http://schemas.openxmlformats.org/drawingml/2006/table">
            <a:tbl>
              <a:tblPr firstRow="1" bandRow="1">
                <a:tableStyleId>{5C22544A-7EE6-4342-B048-85BDC9FD1C3A}</a:tableStyleId>
              </a:tblPr>
              <a:tblGrid>
                <a:gridCol w="2698115"/>
                <a:gridCol w="2698115"/>
              </a:tblGrid>
              <a:tr h="205740">
                <a:tc>
                  <a:txBody>
                    <a:bodyPr/>
                    <a:p>
                      <a:pPr>
                        <a:buNone/>
                      </a:pPr>
                      <a:r>
                        <a:rPr lang="zh-CN" altLang="en-US" sz="900"/>
                        <a:t>运算符</a:t>
                      </a:r>
                      <a:endParaRPr lang="zh-CN" altLang="en-US" sz="900"/>
                    </a:p>
                  </a:txBody>
                  <a:tcPr marL="68580" marR="68580" marT="34290" marB="34290"/>
                </a:tc>
                <a:tc>
                  <a:txBody>
                    <a:bodyPr/>
                    <a:p>
                      <a:pPr>
                        <a:buNone/>
                      </a:pPr>
                      <a:r>
                        <a:rPr lang="zh-CN" altLang="en-US" sz="900"/>
                        <a:t>描述</a:t>
                      </a:r>
                      <a:endParaRPr lang="zh-CN" altLang="en-US" sz="900"/>
                    </a:p>
                  </a:txBody>
                  <a:tcPr marL="68580" marR="68580" marT="34290" marB="34290"/>
                </a:tc>
              </a:tr>
              <a:tr h="205740">
                <a:tc>
                  <a:txBody>
                    <a:bodyPr/>
                    <a:p>
                      <a:pPr>
                        <a:buNone/>
                      </a:pPr>
                      <a:r>
                        <a:rPr lang="en-US" sz="900"/>
                        <a:t>:=</a:t>
                      </a:r>
                      <a:endParaRPr lang="en-US" sz="900"/>
                    </a:p>
                  </a:txBody>
                  <a:tcPr marL="68580" marR="68580" marT="34290" marB="34290"/>
                </a:tc>
                <a:tc>
                  <a:txBody>
                    <a:bodyPr/>
                    <a:p>
                      <a:pPr>
                        <a:buNone/>
                      </a:pPr>
                      <a:r>
                        <a:rPr lang="en-US" sz="900"/>
                        <a:t>赋值表达式</a:t>
                      </a:r>
                      <a:r>
                        <a:rPr lang="zh-CN" sz="900">
                          <a:ea typeface="宋体" panose="02010600030101010101" pitchFamily="2" charset="-122"/>
                        </a:rPr>
                        <a:t>，</a:t>
                      </a:r>
                      <a:r>
                        <a:rPr lang="en-US" altLang="zh-CN" sz="900">
                          <a:ea typeface="宋体" panose="02010600030101010101" pitchFamily="2" charset="-122"/>
                        </a:rPr>
                        <a:t>Python 3.8</a:t>
                      </a:r>
                      <a:r>
                        <a:rPr lang="zh-CN" altLang="en-US" sz="900">
                          <a:ea typeface="宋体" panose="02010600030101010101" pitchFamily="2" charset="-122"/>
                        </a:rPr>
                        <a:t>新增</a:t>
                      </a:r>
                      <a:endParaRPr lang="zh-CN" altLang="en-US" sz="900">
                        <a:ea typeface="宋体" panose="02010600030101010101" pitchFamily="2" charset="-122"/>
                      </a:endParaRPr>
                    </a:p>
                  </a:txBody>
                  <a:tcPr marL="68580" marR="68580" marT="34290" marB="34290"/>
                </a:tc>
              </a:tr>
              <a:tr h="205740">
                <a:tc>
                  <a:txBody>
                    <a:bodyPr/>
                    <a:p>
                      <a:pPr>
                        <a:buNone/>
                      </a:pPr>
                      <a:r>
                        <a:rPr lang="en-US" sz="900"/>
                        <a:t>lambda</a:t>
                      </a:r>
                      <a:endParaRPr lang="en-US" sz="900"/>
                    </a:p>
                  </a:txBody>
                  <a:tcPr marL="68580" marR="68580" marT="34290" marB="34290"/>
                </a:tc>
                <a:tc>
                  <a:txBody>
                    <a:bodyPr/>
                    <a:p>
                      <a:pPr>
                        <a:buNone/>
                      </a:pPr>
                      <a:r>
                        <a:rPr lang="en-US" sz="900"/>
                        <a:t>lambda 表达式</a:t>
                      </a:r>
                      <a:endParaRPr lang="en-US" sz="900"/>
                    </a:p>
                  </a:txBody>
                  <a:tcPr marL="68580" marR="68580" marT="34290" marB="34290"/>
                </a:tc>
              </a:tr>
              <a:tr h="205740">
                <a:tc>
                  <a:txBody>
                    <a:bodyPr/>
                    <a:p>
                      <a:pPr>
                        <a:buNone/>
                      </a:pPr>
                      <a:r>
                        <a:rPr lang="en-US" sz="900"/>
                        <a:t>if -- else</a:t>
                      </a:r>
                      <a:endParaRPr lang="en-US" sz="900"/>
                    </a:p>
                  </a:txBody>
                  <a:tcPr marL="68580" marR="68580" marT="34290" marB="34290"/>
                </a:tc>
                <a:tc>
                  <a:txBody>
                    <a:bodyPr/>
                    <a:p>
                      <a:pPr>
                        <a:buNone/>
                      </a:pPr>
                      <a:r>
                        <a:rPr lang="en-US" sz="900"/>
                        <a:t>条件表达式</a:t>
                      </a:r>
                      <a:endParaRPr lang="en-US" sz="900"/>
                    </a:p>
                  </a:txBody>
                  <a:tcPr marL="68580" marR="68580" marT="34290" marB="34290"/>
                </a:tc>
              </a:tr>
              <a:tr h="205740">
                <a:tc>
                  <a:txBody>
                    <a:bodyPr/>
                    <a:p>
                      <a:pPr>
                        <a:buNone/>
                      </a:pPr>
                      <a:r>
                        <a:rPr lang="en-US" sz="900"/>
                        <a:t>or</a:t>
                      </a:r>
                      <a:endParaRPr lang="en-US" sz="900"/>
                    </a:p>
                  </a:txBody>
                  <a:tcPr marL="68580" marR="68580" marT="34290" marB="34290"/>
                </a:tc>
                <a:tc>
                  <a:txBody>
                    <a:bodyPr/>
                    <a:p>
                      <a:pPr>
                        <a:buNone/>
                      </a:pPr>
                      <a:r>
                        <a:rPr lang="zh-CN" altLang="en-US" sz="900"/>
                        <a:t>逻辑或运算</a:t>
                      </a:r>
                      <a:endParaRPr lang="zh-CN" altLang="en-US" sz="900"/>
                    </a:p>
                  </a:txBody>
                  <a:tcPr marL="68580" marR="68580" marT="34290" marB="34290"/>
                </a:tc>
              </a:tr>
              <a:tr h="205740">
                <a:tc>
                  <a:txBody>
                    <a:bodyPr/>
                    <a:p>
                      <a:pPr>
                        <a:buNone/>
                      </a:pPr>
                      <a:r>
                        <a:rPr lang="en-US" sz="900"/>
                        <a:t>and</a:t>
                      </a:r>
                      <a:endParaRPr lang="en-US" sz="900"/>
                    </a:p>
                  </a:txBody>
                  <a:tcPr marL="68580" marR="68580" marT="34290" marB="34290"/>
                </a:tc>
                <a:tc>
                  <a:txBody>
                    <a:bodyPr/>
                    <a:p>
                      <a:pPr>
                        <a:buNone/>
                      </a:pPr>
                      <a:r>
                        <a:rPr lang="zh-CN" altLang="en-US" sz="900"/>
                        <a:t>逻辑与运算</a:t>
                      </a:r>
                      <a:endParaRPr lang="zh-CN" altLang="en-US" sz="900"/>
                    </a:p>
                  </a:txBody>
                  <a:tcPr marL="68580" marR="68580" marT="34290" marB="34290"/>
                </a:tc>
              </a:tr>
              <a:tr h="205740">
                <a:tc>
                  <a:txBody>
                    <a:bodyPr/>
                    <a:p>
                      <a:pPr>
                        <a:buNone/>
                      </a:pPr>
                      <a:r>
                        <a:rPr lang="en-US" sz="900"/>
                        <a:t>not</a:t>
                      </a:r>
                      <a:endParaRPr lang="en-US" sz="900"/>
                    </a:p>
                  </a:txBody>
                  <a:tcPr marL="68580" marR="68580" marT="34290" marB="34290"/>
                </a:tc>
                <a:tc>
                  <a:txBody>
                    <a:bodyPr/>
                    <a:p>
                      <a:pPr>
                        <a:buNone/>
                      </a:pPr>
                      <a:r>
                        <a:rPr lang="zh-CN" altLang="en-US" sz="900"/>
                        <a:t>逻辑非运算</a:t>
                      </a:r>
                      <a:endParaRPr lang="zh-CN" altLang="en-US" sz="900"/>
                    </a:p>
                  </a:txBody>
                  <a:tcPr marL="68580" marR="68580" marT="34290" marB="34290"/>
                </a:tc>
              </a:tr>
              <a:tr h="205740">
                <a:tc>
                  <a:txBody>
                    <a:bodyPr/>
                    <a:p>
                      <a:pPr>
                        <a:buNone/>
                      </a:pPr>
                      <a:r>
                        <a:rPr lang="en-US" sz="900"/>
                        <a:t>in, not in, is, is not, &lt;, &lt;=, &gt;, &gt;=, !=, ==</a:t>
                      </a:r>
                      <a:endParaRPr lang="en-US" sz="900"/>
                    </a:p>
                  </a:txBody>
                  <a:tcPr marL="68580" marR="68580" marT="34290" marB="34290"/>
                </a:tc>
                <a:tc>
                  <a:txBody>
                    <a:bodyPr/>
                    <a:p>
                      <a:pPr>
                        <a:buNone/>
                      </a:pPr>
                      <a:r>
                        <a:rPr lang="zh-CN" altLang="en-US" sz="900"/>
                        <a:t>测试、比较</a:t>
                      </a:r>
                      <a:endParaRPr lang="zh-CN" altLang="en-US" sz="900"/>
                    </a:p>
                  </a:txBody>
                  <a:tcPr marL="68580" marR="68580" marT="34290" marB="34290"/>
                </a:tc>
              </a:tr>
              <a:tr h="205740">
                <a:tc>
                  <a:txBody>
                    <a:bodyPr/>
                    <a:p>
                      <a:pPr>
                        <a:buNone/>
                      </a:pPr>
                      <a:r>
                        <a:rPr lang="en-US" sz="900"/>
                        <a:t>|</a:t>
                      </a:r>
                      <a:endParaRPr lang="en-US" sz="900"/>
                    </a:p>
                  </a:txBody>
                  <a:tcPr marL="68580" marR="68580" marT="34290" marB="34290"/>
                </a:tc>
                <a:tc>
                  <a:txBody>
                    <a:bodyPr/>
                    <a:p>
                      <a:pPr>
                        <a:buNone/>
                      </a:pPr>
                      <a:r>
                        <a:rPr lang="zh-CN" altLang="en-US" sz="900"/>
                        <a:t>位或运算</a:t>
                      </a:r>
                      <a:endParaRPr lang="zh-CN" altLang="en-US" sz="900"/>
                    </a:p>
                  </a:txBody>
                  <a:tcPr marL="68580" marR="68580" marT="34290" marB="34290"/>
                </a:tc>
              </a:tr>
              <a:tr h="205740">
                <a:tc>
                  <a:txBody>
                    <a:bodyPr/>
                    <a:p>
                      <a:pPr>
                        <a:buNone/>
                      </a:pPr>
                      <a:r>
                        <a:rPr lang="en-US" sz="900"/>
                        <a:t>^</a:t>
                      </a:r>
                      <a:endParaRPr lang="en-US" sz="900"/>
                    </a:p>
                  </a:txBody>
                  <a:tcPr marL="68580" marR="68580" marT="34290" marB="34290"/>
                </a:tc>
                <a:tc>
                  <a:txBody>
                    <a:bodyPr/>
                    <a:p>
                      <a:pPr>
                        <a:buNone/>
                      </a:pPr>
                      <a:r>
                        <a:rPr lang="zh-CN" altLang="en-US" sz="900"/>
                        <a:t>位异或运算</a:t>
                      </a:r>
                      <a:endParaRPr lang="zh-CN" altLang="en-US" sz="900"/>
                    </a:p>
                  </a:txBody>
                  <a:tcPr marL="68580" marR="68580" marT="34290" marB="34290"/>
                </a:tc>
              </a:tr>
              <a:tr h="205740">
                <a:tc>
                  <a:txBody>
                    <a:bodyPr/>
                    <a:p>
                      <a:pPr>
                        <a:buNone/>
                      </a:pPr>
                      <a:r>
                        <a:rPr lang="en-US" sz="900"/>
                        <a:t>&amp;</a:t>
                      </a:r>
                      <a:endParaRPr lang="en-US" sz="900"/>
                    </a:p>
                  </a:txBody>
                  <a:tcPr marL="68580" marR="68580" marT="34290" marB="34290"/>
                </a:tc>
                <a:tc>
                  <a:txBody>
                    <a:bodyPr/>
                    <a:p>
                      <a:pPr>
                        <a:buNone/>
                      </a:pPr>
                      <a:r>
                        <a:rPr lang="zh-CN" altLang="en-US" sz="900"/>
                        <a:t>位与运算</a:t>
                      </a:r>
                      <a:endParaRPr lang="zh-CN" altLang="en-US" sz="900"/>
                    </a:p>
                  </a:txBody>
                  <a:tcPr marL="68580" marR="68580" marT="34290" marB="34290"/>
                </a:tc>
              </a:tr>
              <a:tr h="205740">
                <a:tc>
                  <a:txBody>
                    <a:bodyPr/>
                    <a:p>
                      <a:pPr>
                        <a:buNone/>
                      </a:pPr>
                      <a:r>
                        <a:rPr lang="en-US" sz="900"/>
                        <a:t>&lt;&lt;, &gt;&gt;</a:t>
                      </a:r>
                      <a:endParaRPr lang="en-US" sz="900"/>
                    </a:p>
                  </a:txBody>
                  <a:tcPr marL="68580" marR="68580" marT="34290" marB="34290"/>
                </a:tc>
                <a:tc>
                  <a:txBody>
                    <a:bodyPr/>
                    <a:p>
                      <a:pPr>
                        <a:buNone/>
                      </a:pPr>
                      <a:r>
                        <a:rPr lang="zh-CN" altLang="en-US" sz="900"/>
                        <a:t>左移位，右移位</a:t>
                      </a:r>
                      <a:endParaRPr lang="zh-CN" altLang="en-US" sz="900"/>
                    </a:p>
                  </a:txBody>
                  <a:tcPr marL="68580" marR="68580" marT="34290" marB="34290"/>
                </a:tc>
              </a:tr>
              <a:tr h="205740">
                <a:tc>
                  <a:txBody>
                    <a:bodyPr/>
                    <a:p>
                      <a:pPr>
                        <a:buNone/>
                      </a:pPr>
                      <a:r>
                        <a:rPr lang="en-US" sz="900"/>
                        <a:t>+, -</a:t>
                      </a:r>
                      <a:endParaRPr lang="en-US" sz="900"/>
                    </a:p>
                  </a:txBody>
                  <a:tcPr marL="68580" marR="68580" marT="34290" marB="34290"/>
                </a:tc>
                <a:tc>
                  <a:txBody>
                    <a:bodyPr/>
                    <a:p>
                      <a:pPr>
                        <a:buNone/>
                      </a:pPr>
                      <a:r>
                        <a:rPr lang="zh-CN" altLang="en-US" sz="900"/>
                        <a:t>加，减</a:t>
                      </a:r>
                      <a:endParaRPr lang="zh-CN" altLang="en-US" sz="900"/>
                    </a:p>
                  </a:txBody>
                  <a:tcPr marL="68580" marR="68580" marT="34290" marB="34290"/>
                </a:tc>
              </a:tr>
              <a:tr h="205740">
                <a:tc>
                  <a:txBody>
                    <a:bodyPr/>
                    <a:p>
                      <a:pPr>
                        <a:buNone/>
                      </a:pPr>
                      <a:r>
                        <a:rPr lang="en-US" sz="900"/>
                        <a:t>*, @, /, //, %</a:t>
                      </a:r>
                      <a:endParaRPr lang="en-US" sz="900"/>
                    </a:p>
                  </a:txBody>
                  <a:tcPr marL="68580" marR="68580" marT="34290" marB="34290"/>
                </a:tc>
                <a:tc>
                  <a:txBody>
                    <a:bodyPr/>
                    <a:p>
                      <a:pPr>
                        <a:buNone/>
                      </a:pPr>
                      <a:r>
                        <a:rPr lang="zh-CN" altLang="en-US" sz="900"/>
                        <a:t>乘，矩阵乘，除，整除，取余 </a:t>
                      </a:r>
                      <a:endParaRPr lang="zh-CN" altLang="en-US" sz="900"/>
                    </a:p>
                  </a:txBody>
                  <a:tcPr marL="68580" marR="68580" marT="34290" marB="34290"/>
                </a:tc>
              </a:tr>
              <a:tr h="205740">
                <a:tc>
                  <a:txBody>
                    <a:bodyPr/>
                    <a:p>
                      <a:pPr>
                        <a:buNone/>
                      </a:pPr>
                      <a:r>
                        <a:rPr lang="en-US" sz="900"/>
                        <a:t>+x, -x, ~x</a:t>
                      </a:r>
                      <a:endParaRPr lang="en-US" sz="900"/>
                    </a:p>
                  </a:txBody>
                  <a:tcPr marL="68580" marR="68580" marT="34290" marB="34290"/>
                </a:tc>
                <a:tc>
                  <a:txBody>
                    <a:bodyPr/>
                    <a:p>
                      <a:pPr>
                        <a:buNone/>
                      </a:pPr>
                      <a:r>
                        <a:rPr lang="zh-CN" altLang="en-US" sz="900"/>
                        <a:t>正，负，位求反</a:t>
                      </a:r>
                      <a:endParaRPr lang="zh-CN" altLang="en-US" sz="900"/>
                    </a:p>
                  </a:txBody>
                  <a:tcPr marL="68580" marR="68580" marT="34290" marB="34290"/>
                </a:tc>
              </a:tr>
              <a:tr h="205740">
                <a:tc>
                  <a:txBody>
                    <a:bodyPr/>
                    <a:p>
                      <a:pPr>
                        <a:buNone/>
                      </a:pPr>
                      <a:r>
                        <a:rPr lang="en-US" sz="900"/>
                        <a:t>**</a:t>
                      </a:r>
                      <a:endParaRPr lang="en-US" sz="900"/>
                    </a:p>
                  </a:txBody>
                  <a:tcPr marL="68580" marR="68580" marT="34290" marB="34290"/>
                </a:tc>
                <a:tc>
                  <a:txBody>
                    <a:bodyPr/>
                    <a:p>
                      <a:pPr>
                        <a:buNone/>
                      </a:pPr>
                      <a:r>
                        <a:rPr lang="zh-CN" altLang="en-US" sz="900"/>
                        <a:t>幂运算，具有右结合性</a:t>
                      </a:r>
                      <a:endParaRPr lang="zh-CN" altLang="en-US" sz="900"/>
                    </a:p>
                  </a:txBody>
                  <a:tcPr marL="68580" marR="68580" marT="34290" marB="34290"/>
                </a:tc>
              </a:tr>
              <a:tr h="205740">
                <a:tc>
                  <a:txBody>
                    <a:bodyPr/>
                    <a:p>
                      <a:pPr>
                        <a:buNone/>
                      </a:pPr>
                      <a:r>
                        <a:rPr lang="en-US" sz="900"/>
                        <a:t>await x</a:t>
                      </a:r>
                      <a:endParaRPr lang="en-US" sz="900"/>
                    </a:p>
                  </a:txBody>
                  <a:tcPr marL="68580" marR="68580" marT="34290" marB="34290"/>
                </a:tc>
                <a:tc>
                  <a:txBody>
                    <a:bodyPr/>
                    <a:p>
                      <a:pPr>
                        <a:buNone/>
                      </a:pPr>
                      <a:r>
                        <a:rPr lang="en-US" altLang="zh-CN" sz="900"/>
                        <a:t>await</a:t>
                      </a:r>
                      <a:r>
                        <a:rPr lang="zh-CN" altLang="en-US" sz="900"/>
                        <a:t>表达式</a:t>
                      </a:r>
                      <a:endParaRPr lang="zh-CN" altLang="en-US" sz="900"/>
                    </a:p>
                  </a:txBody>
                  <a:tcPr marL="68580" marR="68580" marT="34290" marB="34290"/>
                </a:tc>
              </a:tr>
              <a:tr h="205740">
                <a:tc>
                  <a:txBody>
                    <a:bodyPr/>
                    <a:p>
                      <a:pPr>
                        <a:buNone/>
                      </a:pPr>
                      <a:r>
                        <a:rPr lang="en-US" sz="900"/>
                        <a:t>x[index], x[index:index], x(arguments...), x.attribute</a:t>
                      </a:r>
                      <a:endParaRPr lang="en-US" sz="900"/>
                    </a:p>
                  </a:txBody>
                  <a:tcPr marL="68580" marR="68580" marT="34290" marB="34290"/>
                </a:tc>
                <a:tc>
                  <a:txBody>
                    <a:bodyPr/>
                    <a:p>
                      <a:pPr>
                        <a:buNone/>
                      </a:pPr>
                      <a:r>
                        <a:rPr lang="zh-CN" altLang="en-US" sz="900"/>
                        <a:t>抽取，切片，调用，属性引用</a:t>
                      </a:r>
                      <a:endParaRPr lang="zh-CN" altLang="en-US" sz="900"/>
                    </a:p>
                  </a:txBody>
                  <a:tcPr marL="68580" marR="68580" marT="34290" marB="34290"/>
                </a:tc>
              </a:tr>
              <a:tr h="342900">
                <a:tc>
                  <a:txBody>
                    <a:bodyPr/>
                    <a:p>
                      <a:pPr>
                        <a:buNone/>
                      </a:pPr>
                      <a:r>
                        <a:rPr lang="en-US" sz="900"/>
                        <a:t>(expressions...),</a:t>
                      </a:r>
                      <a:endParaRPr lang="en-US" sz="900"/>
                    </a:p>
                    <a:p>
                      <a:pPr>
                        <a:buNone/>
                      </a:pPr>
                      <a:r>
                        <a:rPr lang="en-US" sz="900"/>
                        <a:t>[expressions...], {key: value...}, {expressions...}</a:t>
                      </a:r>
                      <a:endParaRPr lang="en-US" sz="900"/>
                    </a:p>
                  </a:txBody>
                  <a:tcPr marL="68580" marR="68580" marT="34290" marB="34290"/>
                </a:tc>
                <a:tc>
                  <a:txBody>
                    <a:bodyPr/>
                    <a:p>
                      <a:pPr>
                        <a:buNone/>
                      </a:pPr>
                      <a:r>
                        <a:rPr lang="zh-CN" altLang="en-US" sz="900"/>
                        <a:t>绑定或加圆括号的表达式，列表显示，字典显示，集合显示</a:t>
                      </a:r>
                      <a:endParaRPr lang="zh-CN" altLang="en-US" sz="900"/>
                    </a:p>
                  </a:txBody>
                  <a:tcPr marL="68580" marR="68580" marT="34290" marB="34290"/>
                </a:tc>
              </a:tr>
            </a:tbl>
          </a:graphicData>
        </a:graphic>
      </p:graphicFrame>
      <p:cxnSp>
        <p:nvCxnSpPr>
          <p:cNvPr id="5" name="Straight Arrow Connector 4"/>
          <p:cNvCxnSpPr/>
          <p:nvPr/>
        </p:nvCxnSpPr>
        <p:spPr>
          <a:xfrm>
            <a:off x="7044690" y="1037749"/>
            <a:ext cx="0" cy="3837623"/>
          </a:xfrm>
          <a:prstGeom prst="straightConnector1">
            <a:avLst/>
          </a:prstGeom>
          <a:ln w="57150">
            <a:gradFill>
              <a:gsLst>
                <a:gs pos="0">
                  <a:schemeClr val="accent1">
                    <a:lumMod val="5000"/>
                    <a:lumOff val="95000"/>
                  </a:schemeClr>
                </a:gs>
                <a:gs pos="31000">
                  <a:schemeClr val="accent1">
                    <a:lumMod val="45000"/>
                    <a:lumOff val="55000"/>
                  </a:schemeClr>
                </a:gs>
                <a:gs pos="77000">
                  <a:schemeClr val="tx1"/>
                </a:gs>
                <a:gs pos="100000">
                  <a:schemeClr val="tx1"/>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6971665" y="2263140"/>
            <a:ext cx="459740" cy="1691640"/>
          </a:xfrm>
          <a:prstGeom prst="rect">
            <a:avLst/>
          </a:prstGeom>
          <a:noFill/>
        </p:spPr>
        <p:txBody>
          <a:bodyPr vert="eaVert" wrap="none" rtlCol="0">
            <a:spAutoFit/>
          </a:bodyPr>
          <a:p>
            <a:r>
              <a:rPr lang="zh-CN" altLang="en-US" sz="1800"/>
              <a:t>优先级从低到高</a:t>
            </a:r>
            <a:endParaRPr lang="zh-CN" alt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a:spLocks noGrp="1"/>
          </p:cNvSpPr>
          <p:nvPr>
            <p:ph idx="1"/>
          </p:nvPr>
        </p:nvSpPr>
        <p:spPr>
          <a:xfrm>
            <a:off x="457200" y="1200150"/>
            <a:ext cx="8229600" cy="3629025"/>
          </a:xfrm>
        </p:spPr>
        <p:txBody>
          <a:bodyPr anchor="t"/>
          <a:lstStyle/>
          <a:p>
            <a:pPr>
              <a:lnSpc>
                <a:spcPct val="150000"/>
              </a:lnSpc>
              <a:spcBef>
                <a:spcPts val="0"/>
              </a:spcBef>
              <a:buFont typeface="Wingdings" panose="05000000000000000000" charset="0"/>
              <a:buChar char="§"/>
            </a:pPr>
            <a:r>
              <a:rPr lang="zh-CN" altLang="en-US" sz="1800"/>
              <a:t>+运算符除了用于算术加法以外，还可以用于列表、元组、字符串的连接，但不支持不同类型的对象之间相加或连接。</a:t>
            </a:r>
            <a:endParaRPr lang="zh-CN" altLang="en-US" sz="1800"/>
          </a:p>
          <a:p>
            <a:pPr>
              <a:buNone/>
            </a:pPr>
            <a:r>
              <a:rPr lang="zh-CN" altLang="en-US" sz="1400"/>
              <a:t>&gt;&gt;&gt; [1, 2, 3] + [4, 5, 6]          #连接两个列表</a:t>
            </a:r>
            <a:endParaRPr lang="zh-CN" altLang="en-US" sz="1400"/>
          </a:p>
          <a:p>
            <a:pPr>
              <a:buNone/>
            </a:pPr>
            <a:r>
              <a:rPr lang="zh-CN" altLang="en-US" sz="1400">
                <a:solidFill>
                  <a:srgbClr val="00B0F0"/>
                </a:solidFill>
              </a:rPr>
              <a:t>[1, 2, 3, 4, 5, 6]</a:t>
            </a:r>
            <a:endParaRPr lang="zh-CN" altLang="en-US" sz="1400">
              <a:solidFill>
                <a:srgbClr val="00B0F0"/>
              </a:solidFill>
            </a:endParaRPr>
          </a:p>
          <a:p>
            <a:pPr>
              <a:buNone/>
            </a:pPr>
            <a:r>
              <a:rPr lang="zh-CN" altLang="en-US" sz="1400"/>
              <a:t>&gt;&gt;&gt; (1, 2, 3) + (4,)                #连接两个元组</a:t>
            </a:r>
            <a:endParaRPr lang="zh-CN" altLang="en-US" sz="1400"/>
          </a:p>
          <a:p>
            <a:pPr>
              <a:buNone/>
            </a:pPr>
            <a:r>
              <a:rPr lang="zh-CN" altLang="en-US" sz="1400">
                <a:solidFill>
                  <a:srgbClr val="00B0F0"/>
                </a:solidFill>
              </a:rPr>
              <a:t>(1, 2, 3, 4)</a:t>
            </a:r>
            <a:endParaRPr lang="zh-CN" altLang="en-US" sz="1400">
              <a:solidFill>
                <a:srgbClr val="00B0F0"/>
              </a:solidFill>
            </a:endParaRPr>
          </a:p>
          <a:p>
            <a:pPr>
              <a:buNone/>
            </a:pPr>
            <a:r>
              <a:rPr lang="zh-CN" altLang="en-US" sz="1400"/>
              <a:t>&gt;&gt;&gt; 'abcd' + '1234'               #连接两个字符串</a:t>
            </a:r>
            <a:endParaRPr lang="zh-CN" altLang="en-US" sz="1400"/>
          </a:p>
          <a:p>
            <a:pPr>
              <a:buNone/>
            </a:pPr>
            <a:r>
              <a:rPr lang="zh-CN" altLang="en-US" sz="1400">
                <a:solidFill>
                  <a:srgbClr val="00B0F0"/>
                </a:solidFill>
              </a:rPr>
              <a:t>'abcd1234'</a:t>
            </a:r>
            <a:endParaRPr lang="zh-CN" altLang="en-US" sz="1400">
              <a:solidFill>
                <a:srgbClr val="00B0F0"/>
              </a:solidFill>
            </a:endParaRPr>
          </a:p>
          <a:p>
            <a:pPr>
              <a:buNone/>
            </a:pPr>
            <a:r>
              <a:rPr lang="zh-CN" altLang="en-US" sz="1400"/>
              <a:t>&gt;&gt;&gt; 'A' + 1                            #不支持字符与数字相加，抛出异常</a:t>
            </a:r>
            <a:endParaRPr lang="zh-CN" altLang="en-US" sz="1400"/>
          </a:p>
          <a:p>
            <a:pPr>
              <a:buNone/>
            </a:pPr>
            <a:r>
              <a:rPr lang="zh-CN" altLang="en-US" sz="1400">
                <a:solidFill>
                  <a:srgbClr val="FF0000"/>
                </a:solidFill>
              </a:rPr>
              <a:t>TypeError: Can't convert 'int' object to str implicitly</a:t>
            </a:r>
            <a:endParaRPr lang="zh-CN" altLang="en-US" sz="1400">
              <a:solidFill>
                <a:srgbClr val="FF0000"/>
              </a:solidFill>
            </a:endParaRPr>
          </a:p>
          <a:p>
            <a:pPr>
              <a:buNone/>
            </a:pPr>
            <a:r>
              <a:rPr lang="zh-CN" altLang="en-US" sz="1400"/>
              <a:t>&gt;&gt;&gt; True + 3                        #Python内部把True当作1处理</a:t>
            </a:r>
            <a:endParaRPr lang="zh-CN" altLang="en-US" sz="1400"/>
          </a:p>
          <a:p>
            <a:pPr>
              <a:buNone/>
            </a:pPr>
            <a:r>
              <a:rPr lang="zh-CN" altLang="en-US" sz="1400">
                <a:solidFill>
                  <a:srgbClr val="00B0F0"/>
                </a:solidFill>
              </a:rPr>
              <a:t>4</a:t>
            </a:r>
            <a:endParaRPr lang="zh-CN" altLang="en-US" sz="1400">
              <a:solidFill>
                <a:srgbClr val="00B0F0"/>
              </a:solidFill>
            </a:endParaRPr>
          </a:p>
          <a:p>
            <a:pPr>
              <a:buNone/>
            </a:pPr>
            <a:r>
              <a:rPr lang="zh-CN" altLang="en-US" sz="1400"/>
              <a:t>&gt;&gt;&gt; False + 3                      #把False当作0处理</a:t>
            </a:r>
            <a:endParaRPr lang="zh-CN" altLang="en-US" sz="1400"/>
          </a:p>
          <a:p>
            <a:pPr>
              <a:buNone/>
            </a:pPr>
            <a:r>
              <a:rPr lang="zh-CN" altLang="en-US" sz="1400">
                <a:solidFill>
                  <a:srgbClr val="00B0F0"/>
                </a:solidFill>
              </a:rPr>
              <a:t>3</a:t>
            </a:r>
            <a:endParaRPr lang="zh-CN" altLang="en-US" sz="1400">
              <a:solidFill>
                <a:srgbClr val="00B0F0"/>
              </a:solidFill>
            </a:endParaRPr>
          </a:p>
        </p:txBody>
      </p:sp>
      <p:sp>
        <p:nvSpPr>
          <p:cNvPr id="45058"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082" name="标题 430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6083" name="文本占位符 43010"/>
          <p:cNvSpPr>
            <a:spLocks noGrp="1"/>
          </p:cNvSpPr>
          <p:nvPr>
            <p:ph idx="1"/>
          </p:nvPr>
        </p:nvSpPr>
        <p:spPr/>
        <p:txBody>
          <a:bodyPr anchor="t"/>
          <a:lstStyle/>
          <a:p>
            <a:pPr>
              <a:spcBef>
                <a:spcPct val="0"/>
              </a:spcBef>
              <a:buFont typeface="Wingdings" panose="05000000000000000000" charset="0"/>
              <a:buChar char="§"/>
            </a:pPr>
            <a:r>
              <a:rPr lang="en-US" altLang="zh-CN" sz="1800">
                <a:latin typeface="宋体" panose="02010600030101010101" pitchFamily="2" charset="-122"/>
              </a:rPr>
              <a:t>*</a:t>
            </a:r>
            <a:r>
              <a:rPr lang="zh-CN" altLang="en-US" sz="1800">
                <a:latin typeface="宋体" panose="02010600030101010101" pitchFamily="2" charset="-122"/>
              </a:rPr>
              <a:t>运算符不仅可以用于</a:t>
            </a:r>
            <a:r>
              <a:rPr lang="zh-CN" altLang="en-US" sz="1800" b="1">
                <a:solidFill>
                  <a:srgbClr val="FF0000"/>
                </a:solidFill>
                <a:latin typeface="宋体" panose="02010600030101010101" pitchFamily="2" charset="-122"/>
              </a:rPr>
              <a:t>数值乘法</a:t>
            </a:r>
            <a:r>
              <a:rPr lang="zh-CN" altLang="en-US" sz="1800">
                <a:latin typeface="宋体" panose="02010600030101010101" pitchFamily="2" charset="-122"/>
              </a:rPr>
              <a:t>，还可以用于列表、字符串、元组等类型，当列表、字符串或元组等类型变量与整数进行“</a:t>
            </a:r>
            <a:r>
              <a:rPr lang="en-US" altLang="zh-CN" sz="1800">
                <a:latin typeface="宋体" panose="02010600030101010101" pitchFamily="2" charset="-122"/>
              </a:rPr>
              <a:t>*”</a:t>
            </a:r>
            <a:r>
              <a:rPr lang="zh-CN" altLang="en-US" sz="1800">
                <a:latin typeface="宋体" panose="02010600030101010101" pitchFamily="2" charset="-122"/>
              </a:rPr>
              <a:t>运算时，表示</a:t>
            </a:r>
            <a:r>
              <a:rPr lang="zh-CN" altLang="en-US" sz="1800" b="1">
                <a:solidFill>
                  <a:srgbClr val="FF0000"/>
                </a:solidFill>
                <a:latin typeface="宋体" panose="02010600030101010101" pitchFamily="2" charset="-122"/>
              </a:rPr>
              <a:t>对内容进行重复</a:t>
            </a:r>
            <a:r>
              <a:rPr lang="zh-CN" altLang="en-US" sz="1800">
                <a:latin typeface="宋体" panose="02010600030101010101" pitchFamily="2" charset="-122"/>
              </a:rPr>
              <a:t>并返回重复后的新对象。</a:t>
            </a:r>
            <a:endParaRPr lang="zh-CN" altLang="en-US" sz="1800">
              <a:latin typeface="宋体" panose="02010600030101010101" pitchFamily="2" charset="-122"/>
            </a:endParaRPr>
          </a:p>
          <a:p>
            <a:pPr>
              <a:lnSpc>
                <a:spcPct val="80000"/>
              </a:lnSpc>
              <a:buNone/>
            </a:pPr>
            <a:r>
              <a:rPr lang="en-US" altLang="zh-CN" sz="1350">
                <a:latin typeface="Consolas" panose="020B0609020204030204" charset="0"/>
              </a:rPr>
              <a:t>&gt;&gt;&gt; 2.0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浮点数与整数相乘</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6.0</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(3+4j) * 2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复数与整数相乘</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(6+8j)</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(3+4j) * (3-4j)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复数与复数相乘</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(25+0j)</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"a" * 10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字符串重复</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'aaaaaaaaaa'</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[1,2,3]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列表重复</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 2, 3, 1, 2, 3, 1, 2, 3]</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(1,2,3) * 3         </a:t>
            </a:r>
            <a:r>
              <a:rPr lang="en-US" altLang="zh-CN" sz="1350">
                <a:latin typeface="Consolas" panose="020B0609020204030204" charset="0"/>
                <a:sym typeface="Arial" panose="020B0604020202020204" charset="-122"/>
              </a:rPr>
              <a:t>      </a:t>
            </a:r>
            <a:r>
              <a:rPr lang="en-US" altLang="zh-CN" sz="1350">
                <a:latin typeface="Consolas" panose="020B0609020204030204" charset="0"/>
              </a:rPr>
              <a:t>  #</a:t>
            </a:r>
            <a:r>
              <a:rPr lang="zh-CN" altLang="en-US" sz="1350">
                <a:latin typeface="Consolas" panose="020B0609020204030204" charset="0"/>
              </a:rPr>
              <a:t>元组重复</a:t>
            </a:r>
            <a:endParaRPr lang="zh-CN" altLang="en-US"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(1, 2, 3, 1, 2, 3, 1, 2, 3)</a:t>
            </a:r>
            <a:endParaRPr lang="en-US" altLang="zh-CN" sz="1350">
              <a:solidFill>
                <a:srgbClr val="00B0F0"/>
              </a:solidFill>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99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7106" name="文本占位符 39938"/>
          <p:cNvSpPr>
            <a:spLocks noGrp="1"/>
          </p:cNvSpPr>
          <p:nvPr>
            <p:ph idx="1"/>
          </p:nvPr>
        </p:nvSpPr>
        <p:spPr/>
        <p:txBody>
          <a:bodyPr anchor="t"/>
          <a:lstStyle/>
          <a:p>
            <a:pPr>
              <a:spcBef>
                <a:spcPct val="0"/>
              </a:spcBef>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中的除法有两种，“</a:t>
            </a:r>
            <a:r>
              <a:rPr lang="en-US" altLang="zh-CN" sz="1800">
                <a:latin typeface="宋体" panose="02010600030101010101" pitchFamily="2" charset="-122"/>
              </a:rPr>
              <a:t>/”</a:t>
            </a:r>
            <a:r>
              <a:rPr lang="zh-CN" altLang="en-US" sz="1800">
                <a:latin typeface="宋体" panose="02010600030101010101" pitchFamily="2" charset="-122"/>
              </a:rPr>
              <a:t>和“</a:t>
            </a:r>
            <a:r>
              <a:rPr lang="en-US" altLang="zh-CN" sz="1800">
                <a:latin typeface="宋体" panose="02010600030101010101" pitchFamily="2" charset="-122"/>
              </a:rPr>
              <a:t>//”</a:t>
            </a:r>
            <a:r>
              <a:rPr lang="zh-CN" altLang="en-US" sz="1800">
                <a:latin typeface="宋体" panose="02010600030101010101" pitchFamily="2" charset="-122"/>
              </a:rPr>
              <a:t>分别表示除法和整除运算。</a:t>
            </a:r>
            <a:endParaRPr lang="zh-CN" altLang="en-US" sz="1800">
              <a:latin typeface="宋体" panose="02010600030101010101" pitchFamily="2" charset="-122"/>
            </a:endParaRP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3 / 5</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0.6</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 // 5</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0</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3.0 / 5</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0.6</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3.0 // 5</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0.0</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13 // 10</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1</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-13 // 10</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-2</a:t>
            </a:r>
            <a:endParaRPr lang="en-US" altLang="zh-CN" sz="1350">
              <a:solidFill>
                <a:srgbClr val="00B0F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48130" name="文本占位符 41986"/>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a:latin typeface="宋体" panose="02010600030101010101" pitchFamily="2" charset="-122"/>
              </a:rPr>
              <a:t>%</a:t>
            </a:r>
            <a:r>
              <a:rPr lang="zh-CN" altLang="en-US" sz="1800">
                <a:latin typeface="宋体" panose="02010600030101010101" pitchFamily="2" charset="-122"/>
              </a:rPr>
              <a:t>运算符除去可以用于字符串格式化之外，还可以对整数和浮点数计算余数。但是由于浮点数的精确度影响，计算结果可能略有误差。</a:t>
            </a:r>
            <a:endParaRPr lang="zh-CN" altLang="en-US" sz="1800">
              <a:latin typeface="宋体" panose="02010600030101010101" pitchFamily="2" charset="-122"/>
            </a:endParaRPr>
          </a:p>
          <a:p>
            <a:pPr>
              <a:lnSpc>
                <a:spcPct val="80000"/>
              </a:lnSpc>
              <a:buNone/>
            </a:pPr>
            <a:r>
              <a:rPr lang="en-US" altLang="zh-CN" sz="1350">
                <a:latin typeface="Consolas" panose="020B0609020204030204" charset="0"/>
              </a:rPr>
              <a:t>&gt;&gt;&gt; 3.1 % 2</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1.1</a:t>
            </a:r>
            <a:endParaRPr lang="en-US" altLang="zh-CN" sz="1350">
              <a:solidFill>
                <a:srgbClr val="00B0F0"/>
              </a:solidFill>
              <a:latin typeface="Consolas" panose="020B0609020204030204" charset="0"/>
            </a:endParaRPr>
          </a:p>
          <a:p>
            <a:pPr>
              <a:spcBef>
                <a:spcPct val="0"/>
              </a:spcBef>
              <a:buNone/>
            </a:pPr>
            <a:r>
              <a:rPr lang="en-US" altLang="zh-CN" sz="1350">
                <a:latin typeface="Consolas" panose="020B0609020204030204" charset="0"/>
              </a:rPr>
              <a:t>&gt;&gt;&gt; 6.3 % 2.1</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2.0999999999999996</a:t>
            </a:r>
            <a:endParaRPr lang="en-US" altLang="zh-CN" sz="1350">
              <a:solidFill>
                <a:srgbClr val="00B0F0"/>
              </a:solidFill>
              <a:latin typeface="Consolas" panose="020B0609020204030204" charset="0"/>
            </a:endParaRPr>
          </a:p>
          <a:p>
            <a:pPr>
              <a:spcBef>
                <a:spcPct val="0"/>
              </a:spcBef>
              <a:buNone/>
            </a:pPr>
            <a:r>
              <a:rPr lang="en-US" altLang="zh-CN" sz="1350">
                <a:latin typeface="Consolas" panose="020B0609020204030204" charset="0"/>
              </a:rPr>
              <a:t>&gt;&gt;&gt; 6 % 2</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0</a:t>
            </a:r>
            <a:endParaRPr lang="en-US" altLang="zh-CN" sz="1350">
              <a:solidFill>
                <a:srgbClr val="00B0F0"/>
              </a:solidFill>
              <a:latin typeface="Consolas" panose="020B0609020204030204" charset="0"/>
            </a:endParaRPr>
          </a:p>
          <a:p>
            <a:pPr>
              <a:spcBef>
                <a:spcPct val="0"/>
              </a:spcBef>
              <a:buNone/>
            </a:pPr>
            <a:r>
              <a:rPr lang="en-US" altLang="zh-CN" sz="1350">
                <a:latin typeface="Consolas" panose="020B0609020204030204" charset="0"/>
              </a:rPr>
              <a:t>&gt;&gt;&gt; -17 % 4                  #余数与%右侧的运算数符号一致</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3</a:t>
            </a:r>
            <a:endParaRPr lang="en-US" altLang="zh-CN" sz="1350">
              <a:latin typeface="Consolas" panose="020B0609020204030204" charset="0"/>
            </a:endParaRPr>
          </a:p>
          <a:p>
            <a:pPr>
              <a:spcBef>
                <a:spcPct val="0"/>
              </a:spcBef>
              <a:buNone/>
            </a:pPr>
            <a:r>
              <a:rPr lang="en-US" altLang="zh-CN" sz="1350">
                <a:latin typeface="Consolas" panose="020B0609020204030204" charset="0"/>
              </a:rPr>
              <a:t>&gt;&gt;&gt; 17 % -4                  #(17-(-3))能被(-4)整除</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-3</a:t>
            </a:r>
            <a:endParaRPr lang="en-US" altLang="zh-CN" sz="1350">
              <a:latin typeface="Consolas" panose="020B0609020204030204" charset="0"/>
            </a:endParaRPr>
          </a:p>
          <a:p>
            <a:pPr>
              <a:spcBef>
                <a:spcPct val="0"/>
              </a:spcBef>
              <a:buNone/>
            </a:pPr>
            <a:r>
              <a:rPr lang="en-US" altLang="zh-CN" sz="1350">
                <a:latin typeface="Consolas" panose="020B0609020204030204" charset="0"/>
              </a:rPr>
              <a:t>&gt;&gt;&gt; 5.7 % 4.8</a:t>
            </a:r>
            <a:endParaRPr lang="en-US" altLang="zh-CN" sz="1350">
              <a:latin typeface="Consolas" panose="020B0609020204030204" charset="0"/>
            </a:endParaRPr>
          </a:p>
          <a:p>
            <a:pPr>
              <a:spcBef>
                <a:spcPct val="0"/>
              </a:spcBef>
              <a:buNone/>
            </a:pPr>
            <a:r>
              <a:rPr lang="en-US" altLang="zh-CN" sz="1350">
                <a:solidFill>
                  <a:srgbClr val="00B0F0"/>
                </a:solidFill>
                <a:latin typeface="Consolas" panose="020B0609020204030204" charset="0"/>
              </a:rPr>
              <a:t>0.9000000000000004</a:t>
            </a:r>
            <a:endParaRPr lang="en-US" altLang="zh-CN" sz="1350">
              <a:solidFill>
                <a:srgbClr val="00B0F0"/>
              </a:solidFill>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457200" y="1107650"/>
            <a:ext cx="8229600" cy="3395066"/>
          </a:xfrm>
        </p:spPr>
        <p:txBody>
          <a:bodyPr anchor="t"/>
          <a:lstStyle/>
          <a:p>
            <a:pPr>
              <a:lnSpc>
                <a:spcPct val="150000"/>
              </a:lnSpc>
              <a:spcBef>
                <a:spcPts val="0"/>
              </a:spcBef>
              <a:buFont typeface="Wingdings" panose="05000000000000000000" charset="0"/>
              <a:buChar char="§"/>
            </a:pPr>
            <a:r>
              <a:rPr lang="zh-CN" altLang="en-US" sz="1800"/>
              <a:t>关系运算符</a:t>
            </a:r>
            <a:r>
              <a:rPr lang="zh-CN" altLang="en-US" sz="1800">
                <a:solidFill>
                  <a:srgbClr val="FF0000"/>
                </a:solidFill>
              </a:rPr>
              <a:t>可以连用</a:t>
            </a:r>
            <a:r>
              <a:rPr lang="zh-CN" altLang="en-US" sz="1800"/>
              <a:t>，一般用于同类型对象之间值的大小比较，或者测试集合之间的包含关系。</a:t>
            </a:r>
            <a:endParaRPr lang="zh-CN" altLang="en-US" sz="1800"/>
          </a:p>
          <a:p>
            <a:pPr>
              <a:buNone/>
            </a:pPr>
            <a:r>
              <a:rPr lang="zh-CN" altLang="en-US" sz="1600">
                <a:latin typeface="Consolas" panose="020B0609020204030204" charset="0"/>
              </a:rPr>
              <a:t>&gt;&gt;&gt; 1 &lt; 3 &lt; 5                       #等价于1 &lt; 3 and 3 &lt; 5</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True</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'Hello' &gt; 'world'               #比较字符串大小</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False</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[1, 2, 3] &lt; [1, 2, 4]           #比较列表大小</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True</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'Hello' &gt; 3                     #字符串和数字不能比较</a:t>
            </a:r>
            <a:endParaRPr lang="zh-CN" altLang="en-US" sz="1600">
              <a:latin typeface="Consolas" panose="020B0609020204030204" charset="0"/>
            </a:endParaRPr>
          </a:p>
          <a:p>
            <a:pPr>
              <a:buNone/>
            </a:pPr>
            <a:r>
              <a:rPr lang="zh-CN" altLang="en-US" sz="1600">
                <a:solidFill>
                  <a:srgbClr val="FF0000"/>
                </a:solidFill>
                <a:latin typeface="Consolas" panose="020B0609020204030204" charset="0"/>
              </a:rPr>
              <a:t>TypeError: unorderable types: str() &gt; int()</a:t>
            </a:r>
            <a:endParaRPr lang="zh-CN" altLang="en-US" sz="1600">
              <a:solidFill>
                <a:srgbClr val="FF0000"/>
              </a:solidFill>
              <a:latin typeface="Consolas" panose="020B0609020204030204" charset="0"/>
            </a:endParaRPr>
          </a:p>
          <a:p>
            <a:pPr>
              <a:buNone/>
            </a:pPr>
            <a:r>
              <a:rPr lang="zh-CN" altLang="en-US" sz="1600">
                <a:latin typeface="Consolas" panose="020B0609020204030204" charset="0"/>
              </a:rPr>
              <a:t>&gt;&gt;&gt; {1, 2, 3} &lt; {1, 2, 3, 4}        #测试是否子集</a:t>
            </a:r>
            <a:endParaRPr lang="zh-CN" altLang="en-US" sz="1600">
              <a:latin typeface="Consolas" panose="020B0609020204030204" charset="0"/>
            </a:endParaRPr>
          </a:p>
          <a:p>
            <a:pPr>
              <a:buNone/>
            </a:pPr>
            <a:r>
              <a:rPr lang="en-US" altLang="zh-CN" sz="1600">
                <a:solidFill>
                  <a:srgbClr val="00B0F0"/>
                </a:solidFill>
                <a:latin typeface="Consolas" panose="020B0609020204030204" charset="0"/>
              </a:rPr>
              <a:t>True</a:t>
            </a:r>
            <a:endParaRPr lang="en-US" altLang="zh-CN" sz="1600">
              <a:solidFill>
                <a:srgbClr val="00B0F0"/>
              </a:solidFill>
              <a:latin typeface="Consolas" panose="020B0609020204030204" charset="0"/>
            </a:endParaRPr>
          </a:p>
        </p:txBody>
      </p:sp>
      <p:sp>
        <p:nvSpPr>
          <p:cNvPr id="49154" name="标题 419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p:txBody>
          <a:bodyPr anchor="t"/>
          <a:lstStyle/>
          <a:p>
            <a:pPr>
              <a:buFont typeface="Wingdings" panose="05000000000000000000" charset="0"/>
              <a:buChar char="§"/>
            </a:pPr>
            <a:r>
              <a:rPr lang="en-US" altLang="en-US" sz="1800"/>
              <a:t>成员测试运算符in用于</a:t>
            </a:r>
            <a:r>
              <a:rPr lang="en-US" altLang="en-US" sz="1800" b="1">
                <a:solidFill>
                  <a:srgbClr val="FF0000"/>
                </a:solidFill>
              </a:rPr>
              <a:t>成员测试</a:t>
            </a:r>
            <a:r>
              <a:rPr lang="en-US" altLang="en-US" sz="1800"/>
              <a:t>，即测试一个对象是否为另一个对象的元素。</a:t>
            </a:r>
            <a:endParaRPr lang="en-US" altLang="en-US" sz="1800"/>
          </a:p>
          <a:p>
            <a:pPr>
              <a:buNone/>
            </a:pPr>
            <a:endParaRPr lang="en-US" altLang="en-US" sz="1350">
              <a:latin typeface="Consolas" panose="020B0609020204030204" charset="0"/>
            </a:endParaRPr>
          </a:p>
          <a:p>
            <a:pPr>
              <a:buNone/>
            </a:pPr>
            <a:r>
              <a:rPr lang="en-US" altLang="en-US" sz="1600">
                <a:latin typeface="Consolas" panose="020B0609020204030204" charset="0"/>
              </a:rPr>
              <a:t>&gt;&gt;&gt; 3 in [1, 2, 3]       #测试3是否存在于列表[1, 2, 3]中</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5 in range(1, 10, 1) #range()是用来生成指定范围数字的内置函数</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'abc' in 'abcdefg'   #子字符串测试</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for i in (3, 5, 7):  #循环，成员遍历</a:t>
            </a:r>
            <a:endParaRPr lang="en-US" altLang="en-US" sz="1600">
              <a:latin typeface="Consolas" panose="020B0609020204030204" charset="0"/>
            </a:endParaRPr>
          </a:p>
          <a:p>
            <a:pPr>
              <a:buNone/>
            </a:pPr>
            <a:r>
              <a:rPr lang="en-US" altLang="en-US" sz="1600">
                <a:latin typeface="Consolas" panose="020B0609020204030204" charset="0"/>
              </a:rPr>
              <a:t>    print(i, end='\t')   #</a:t>
            </a:r>
            <a:r>
              <a:rPr lang="zh-CN" altLang="en-US" sz="1600">
                <a:latin typeface="Consolas" panose="020B0609020204030204" charset="0"/>
              </a:rPr>
              <a:t>注意，这里打两个回车才会执行</a:t>
            </a:r>
            <a:endParaRPr lang="zh-CN" altLang="en-US" sz="1600">
              <a:latin typeface="Consolas" panose="020B0609020204030204" charset="0"/>
            </a:endParaRPr>
          </a:p>
          <a:p>
            <a:pPr>
              <a:buNone/>
            </a:pP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3	 5	7	</a:t>
            </a:r>
            <a:endParaRPr lang="en-US" altLang="en-US" sz="1600">
              <a:solidFill>
                <a:srgbClr val="00B0F0"/>
              </a:solidFill>
              <a:latin typeface="Consolas" panose="020B0609020204030204" charset="0"/>
            </a:endParaRPr>
          </a:p>
        </p:txBody>
      </p:sp>
      <p:sp>
        <p:nvSpPr>
          <p:cNvPr id="501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a:t>同一性测试运算符（identity comparison）is用来测试两个对象是否是同一个，如果是则返回True，否则返回False。</a:t>
            </a:r>
            <a:r>
              <a:rPr lang="en-US" altLang="en-US" sz="1800" b="1">
                <a:solidFill>
                  <a:srgbClr val="FF0000"/>
                </a:solidFill>
              </a:rPr>
              <a:t>如果两个对象是同一个，二者具有相同的内存地址</a:t>
            </a:r>
            <a:r>
              <a:rPr lang="en-US" altLang="en-US" sz="1800" b="1"/>
              <a:t>。</a:t>
            </a:r>
            <a:endParaRPr lang="en-US" altLang="en-US" sz="1800" b="1"/>
          </a:p>
          <a:p>
            <a:pPr>
              <a:buNone/>
            </a:pPr>
            <a:r>
              <a:rPr lang="en-US" altLang="en-US" sz="1400">
                <a:latin typeface="Consolas" panose="020B0609020204030204" charset="0"/>
              </a:rPr>
              <a:t>&gt;&gt;&gt; 3 is 3</a:t>
            </a:r>
            <a:endParaRPr lang="en-US" altLang="en-US" sz="1400">
              <a:latin typeface="Consolas" panose="020B0609020204030204" charset="0"/>
            </a:endParaRPr>
          </a:p>
          <a:p>
            <a:pPr>
              <a:buNone/>
            </a:pPr>
            <a:r>
              <a:rPr lang="en-US" altLang="en-US" sz="1400">
                <a:solidFill>
                  <a:srgbClr val="00B0F0"/>
                </a:solidFill>
                <a:latin typeface="Consolas" panose="020B0609020204030204" charset="0"/>
              </a:rPr>
              <a:t>True</a:t>
            </a:r>
            <a:endParaRPr lang="en-US" altLang="en-US" sz="1400">
              <a:solidFill>
                <a:srgbClr val="00B0F0"/>
              </a:solidFill>
              <a:latin typeface="Consolas" panose="020B0609020204030204" charset="0"/>
            </a:endParaRPr>
          </a:p>
          <a:p>
            <a:pPr>
              <a:buNone/>
            </a:pPr>
            <a:r>
              <a:rPr lang="en-US" altLang="en-US" sz="1400">
                <a:latin typeface="Consolas" panose="020B0609020204030204" charset="0"/>
              </a:rPr>
              <a:t>&gt;&gt;&gt; x = [300, 300, 300]</a:t>
            </a:r>
            <a:endParaRPr lang="en-US" altLang="en-US" sz="1400">
              <a:latin typeface="Consolas" panose="020B0609020204030204" charset="0"/>
            </a:endParaRPr>
          </a:p>
          <a:p>
            <a:pPr>
              <a:buNone/>
            </a:pPr>
            <a:r>
              <a:rPr lang="en-US" altLang="en-US" sz="1400">
                <a:latin typeface="Consolas" panose="020B0609020204030204" charset="0"/>
              </a:rPr>
              <a:t>&gt;&gt;&gt; x[0] is x[1]        #基于值的内存管理，</a:t>
            </a:r>
            <a:r>
              <a:rPr lang="en-US" altLang="en-US" sz="1400" b="1">
                <a:solidFill>
                  <a:srgbClr val="FF0000"/>
                </a:solidFill>
                <a:latin typeface="Consolas" panose="020B0609020204030204" charset="0"/>
              </a:rPr>
              <a:t>同一个值在内存中只有一份</a:t>
            </a:r>
            <a:endParaRPr lang="zh-CN" altLang="en-US" sz="1400" b="1">
              <a:solidFill>
                <a:srgbClr val="FF0000"/>
              </a:solidFill>
              <a:latin typeface="Consolas" panose="020B0609020204030204" charset="0"/>
            </a:endParaRPr>
          </a:p>
          <a:p>
            <a:pPr>
              <a:buNone/>
            </a:pPr>
            <a:r>
              <a:rPr lang="en-US" altLang="en-US" sz="1400">
                <a:solidFill>
                  <a:srgbClr val="00B0F0"/>
                </a:solidFill>
                <a:latin typeface="Consolas" panose="020B0609020204030204" charset="0"/>
              </a:rPr>
              <a:t>True</a:t>
            </a:r>
            <a:endParaRPr lang="en-US" altLang="en-US" sz="1400">
              <a:solidFill>
                <a:srgbClr val="00B0F0"/>
              </a:solidFill>
              <a:latin typeface="Consolas" panose="020B0609020204030204" charset="0"/>
            </a:endParaRPr>
          </a:p>
          <a:p>
            <a:pPr>
              <a:buNone/>
            </a:pPr>
            <a:r>
              <a:rPr lang="en-US" altLang="en-US" sz="1400">
                <a:latin typeface="Consolas" panose="020B0609020204030204" charset="0"/>
              </a:rPr>
              <a:t>&gt;&gt;&gt; x = [1, 2, 3]</a:t>
            </a:r>
            <a:endParaRPr lang="en-US" altLang="en-US" sz="1400">
              <a:latin typeface="Consolas" panose="020B0609020204030204" charset="0"/>
            </a:endParaRPr>
          </a:p>
          <a:p>
            <a:pPr>
              <a:buNone/>
            </a:pPr>
            <a:r>
              <a:rPr lang="en-US" altLang="en-US" sz="1400">
                <a:latin typeface="Consolas" panose="020B0609020204030204" charset="0"/>
              </a:rPr>
              <a:t>&gt;&gt;&gt; y = [1, 2, 3]</a:t>
            </a:r>
            <a:endParaRPr lang="en-US" altLang="en-US" sz="1400">
              <a:latin typeface="Consolas" panose="020B0609020204030204" charset="0"/>
            </a:endParaRPr>
          </a:p>
          <a:p>
            <a:pPr>
              <a:buNone/>
            </a:pPr>
            <a:r>
              <a:rPr lang="en-US" altLang="en-US" sz="1400">
                <a:latin typeface="Consolas" panose="020B0609020204030204" charset="0"/>
              </a:rPr>
              <a:t>&gt;&gt;&gt; x is y              #上面形式创建的x和y不是同一个列表对象</a:t>
            </a:r>
            <a:endParaRPr lang="en-US" altLang="en-US" sz="1400">
              <a:latin typeface="Consolas" panose="020B0609020204030204" charset="0"/>
            </a:endParaRPr>
          </a:p>
          <a:p>
            <a:pPr>
              <a:buNone/>
            </a:pPr>
            <a:r>
              <a:rPr lang="en-US" altLang="en-US" sz="1400">
                <a:solidFill>
                  <a:srgbClr val="00B0F0"/>
                </a:solidFill>
                <a:latin typeface="Consolas" panose="020B0609020204030204" charset="0"/>
              </a:rPr>
              <a:t>False</a:t>
            </a:r>
            <a:endParaRPr lang="en-US" altLang="en-US" sz="1400">
              <a:solidFill>
                <a:srgbClr val="00B0F0"/>
              </a:solidFill>
              <a:latin typeface="Consolas" panose="020B0609020204030204" charset="0"/>
            </a:endParaRPr>
          </a:p>
        </p:txBody>
      </p:sp>
      <p:sp>
        <p:nvSpPr>
          <p:cNvPr id="512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716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a:solidFill>
                  <a:schemeClr val="tx1"/>
                </a:solidFill>
                <a:latin typeface="Times New Roman" panose="02020603050405020304" pitchFamily="2" charset="0"/>
                <a:ea typeface="+mj-ea"/>
                <a:cs typeface="+mj-cs"/>
              </a:rPr>
              <a:t>1.1 </a:t>
            </a:r>
            <a:r>
              <a:rPr lang="zh-CN" altLang="en-US" b="1" kern="1200" baseline="0">
                <a:solidFill>
                  <a:schemeClr val="tx1"/>
                </a:solidFill>
                <a:latin typeface="Times New Roman" panose="02020603050405020304" pitchFamily="2" charset="0"/>
                <a:ea typeface="+mj-ea"/>
                <a:cs typeface="+mj-cs"/>
              </a:rPr>
              <a:t>如何选择</a:t>
            </a:r>
            <a:r>
              <a:rPr lang="en-US" altLang="zh-CN" b="1" kern="1200" baseline="0">
                <a:solidFill>
                  <a:schemeClr val="tx1"/>
                </a:solidFill>
                <a:latin typeface="Times New Roman" panose="02020603050405020304" pitchFamily="2" charset="0"/>
                <a:ea typeface="+mj-ea"/>
                <a:cs typeface="+mj-cs"/>
              </a:rPr>
              <a:t>Python</a:t>
            </a:r>
            <a:r>
              <a:rPr lang="zh-CN" altLang="en-US" b="1" kern="1200" baseline="0">
                <a:solidFill>
                  <a:schemeClr val="tx1"/>
                </a:solidFill>
                <a:latin typeface="Times New Roman" panose="02020603050405020304" pitchFamily="2" charset="0"/>
                <a:ea typeface="+mj-ea"/>
                <a:cs typeface="+mj-cs"/>
              </a:rPr>
              <a:t>版本</a:t>
            </a:r>
            <a:endParaRPr lang="zh-CN" altLang="en-US" b="1" kern="1200" baseline="0">
              <a:solidFill>
                <a:schemeClr val="tx1"/>
              </a:solidFill>
              <a:latin typeface="Times New Roman" panose="02020603050405020304" pitchFamily="2" charset="0"/>
              <a:ea typeface="+mj-ea"/>
              <a:cs typeface="+mj-cs"/>
            </a:endParaRPr>
          </a:p>
        </p:txBody>
      </p:sp>
      <p:sp>
        <p:nvSpPr>
          <p:cNvPr id="11266" name="文本占位符 7170"/>
          <p:cNvSpPr>
            <a:spLocks noGrp="1"/>
          </p:cNvSpPr>
          <p:nvPr>
            <p:ph idx="1"/>
          </p:nvPr>
        </p:nvSpPr>
        <p:spPr>
          <a:xfrm>
            <a:off x="391795" y="1193800"/>
            <a:ext cx="8206740" cy="1776730"/>
          </a:xfrm>
        </p:spPr>
        <p:txBody>
          <a:bodyPr anchor="t"/>
          <a:lstStyle/>
          <a:p>
            <a:pPr defTabSz="914400">
              <a:spcBef>
                <a:spcPct val="0"/>
              </a:spcBef>
              <a:spcAft>
                <a:spcPts val="600"/>
              </a:spcAft>
              <a:buSzPct val="90000"/>
              <a:buFont typeface="Arial" panose="020B0604020202020204" pitchFamily="34" charset="0"/>
              <a:buChar char="•"/>
            </a:pPr>
            <a:r>
              <a:rPr lang="zh-CN" altLang="en-US" sz="1600">
                <a:latin typeface="宋体" panose="02010600030101010101" pitchFamily="2" charset="-122"/>
              </a:rPr>
              <a:t>启动“</a:t>
            </a:r>
            <a:r>
              <a:rPr lang="en-US" altLang="zh-CN" sz="1600">
                <a:latin typeface="宋体" panose="02010600030101010101" pitchFamily="2" charset="-122"/>
              </a:rPr>
              <a:t>IDLE</a:t>
            </a:r>
            <a:r>
              <a:rPr lang="zh-CN" altLang="en-US" sz="1600">
                <a:latin typeface="宋体" panose="02010600030101010101" pitchFamily="2" charset="-122"/>
              </a:rPr>
              <a:t>（</a:t>
            </a:r>
            <a:r>
              <a:rPr lang="en-US" altLang="zh-CN" sz="1600">
                <a:latin typeface="宋体" panose="02010600030101010101" pitchFamily="2" charset="-122"/>
              </a:rPr>
              <a:t>Python GUI</a:t>
            </a:r>
            <a:r>
              <a:rPr lang="zh-CN" altLang="en-US" sz="1600">
                <a:latin typeface="宋体" panose="02010600030101010101" pitchFamily="2" charset="-122"/>
              </a:rPr>
              <a:t>）”即可可以看到当前安装的</a:t>
            </a:r>
            <a:r>
              <a:rPr lang="en-US" altLang="zh-CN" sz="1600">
                <a:latin typeface="宋体" panose="02010600030101010101" pitchFamily="2" charset="-122"/>
              </a:rPr>
              <a:t>Python</a:t>
            </a:r>
            <a:r>
              <a:rPr lang="zh-CN" altLang="en-US" sz="1600">
                <a:latin typeface="宋体" panose="02010600030101010101" pitchFamily="2" charset="-122"/>
              </a:rPr>
              <a:t>版本号。</a:t>
            </a:r>
            <a:endParaRPr lang="en-US" altLang="zh-CN" sz="1600" dirty="0">
              <a:solidFill>
                <a:srgbClr val="FF0000"/>
              </a:solidFill>
            </a:endParaRPr>
          </a:p>
        </p:txBody>
      </p:sp>
      <p:pic>
        <p:nvPicPr>
          <p:cNvPr id="11267" name="Picture 1"/>
          <p:cNvPicPr>
            <a:picLocks noChangeAspect="1"/>
          </p:cNvPicPr>
          <p:nvPr/>
        </p:nvPicPr>
        <p:blipFill>
          <a:blip r:embed="rId1"/>
          <a:stretch>
            <a:fillRect/>
          </a:stretch>
        </p:blipFill>
        <p:spPr>
          <a:xfrm>
            <a:off x="473075" y="1819275"/>
            <a:ext cx="5821680" cy="822325"/>
          </a:xfrm>
          <a:prstGeom prst="rect">
            <a:avLst/>
          </a:prstGeom>
          <a:noFill/>
          <a:ln w="9525">
            <a:solidFill>
              <a:schemeClr val="accent1"/>
            </a:solidFill>
          </a:ln>
        </p:spPr>
      </p:pic>
      <p:pic>
        <p:nvPicPr>
          <p:cNvPr id="2" name="Picture 1"/>
          <p:cNvPicPr>
            <a:picLocks noChangeAspect="1"/>
          </p:cNvPicPr>
          <p:nvPr/>
        </p:nvPicPr>
        <p:blipFill>
          <a:blip r:embed="rId2"/>
          <a:stretch>
            <a:fillRect/>
          </a:stretch>
        </p:blipFill>
        <p:spPr>
          <a:xfrm>
            <a:off x="473075" y="3853815"/>
            <a:ext cx="5820410" cy="1052195"/>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473075" y="2790190"/>
            <a:ext cx="5821045" cy="923925"/>
          </a:xfrm>
          <a:prstGeom prst="rect">
            <a:avLst/>
          </a:prstGeom>
          <a:ln>
            <a:solidFill>
              <a:schemeClr val="accent1"/>
            </a:solid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b="1">
                <a:solidFill>
                  <a:srgbClr val="FF0000"/>
                </a:solidFill>
              </a:rPr>
              <a:t>位运算符只能用于整数</a:t>
            </a:r>
            <a:r>
              <a:rPr lang="en-US" altLang="en-US" sz="1800"/>
              <a:t>，其内部执行过程为：首先将整数转换为二进制数，然后右对齐，必要的时候左侧补0，按位进行运算，最后再把计算结果转换为十进制数字返回。</a:t>
            </a:r>
            <a:endParaRPr lang="en-US" altLang="en-US" sz="1800"/>
          </a:p>
          <a:p>
            <a:pPr>
              <a:buNone/>
            </a:pPr>
            <a:r>
              <a:rPr lang="en-US" altLang="en-US" sz="1600">
                <a:latin typeface="Consolas" panose="020B0609020204030204" charset="0"/>
              </a:rPr>
              <a:t>&gt;&gt;&gt; 3 &lt;&lt; 2    #把3左移2位</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12</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&amp; 7     #位与运算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 8     #位或运算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11</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3 ^ 5     #位异或运算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6</a:t>
            </a:r>
            <a:endParaRPr lang="en-US" altLang="en-US" sz="1600">
              <a:solidFill>
                <a:srgbClr val="00B0F0"/>
              </a:solidFill>
              <a:latin typeface="Consolas" panose="020B0609020204030204" charset="0"/>
            </a:endParaRPr>
          </a:p>
        </p:txBody>
      </p:sp>
      <p:sp>
        <p:nvSpPr>
          <p:cNvPr id="522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graphicFrame>
        <p:nvGraphicFramePr>
          <p:cNvPr id="52227" name="对象 1"/>
          <p:cNvGraphicFramePr/>
          <p:nvPr/>
        </p:nvGraphicFramePr>
        <p:xfrm>
          <a:off x="4950685" y="2274492"/>
          <a:ext cx="2625788" cy="1881517"/>
        </p:xfrm>
        <a:graphic>
          <a:graphicData uri="http://schemas.openxmlformats.org/presentationml/2006/ole">
            <mc:AlternateContent xmlns:mc="http://schemas.openxmlformats.org/markup-compatibility/2006">
              <mc:Choice xmlns:v="urn:schemas-microsoft-com:vml" Requires="v">
                <p:oleObj spid="_x0000_s4098" name="" r:id="rId1" imgW="2733675" imgH="1771650" progId="Paint.Picture">
                  <p:embed/>
                </p:oleObj>
              </mc:Choice>
              <mc:Fallback>
                <p:oleObj name="" r:id="rId1" imgW="2733675" imgH="1771650" progId="Paint.Picture">
                  <p:embed/>
                  <p:pic>
                    <p:nvPicPr>
                      <p:cNvPr id="0" name="Picture 3075"/>
                      <p:cNvPicPr/>
                      <p:nvPr/>
                    </p:nvPicPr>
                    <p:blipFill>
                      <a:blip r:embed="rId2"/>
                      <a:stretch>
                        <a:fillRect/>
                      </a:stretch>
                    </p:blipFill>
                    <p:spPr>
                      <a:xfrm>
                        <a:off x="4950685" y="2274492"/>
                        <a:ext cx="2625788" cy="1881517"/>
                      </a:xfrm>
                      <a:prstGeom prst="rect">
                        <a:avLst/>
                      </a:prstGeom>
                      <a:noFill/>
                      <a:ln w="38100">
                        <a:noFill/>
                        <a:miter/>
                      </a:ln>
                    </p:spPr>
                  </p:pic>
                </p:oleObj>
              </mc:Fallback>
            </mc:AlternateContent>
          </a:graphicData>
        </a:graphic>
      </p:graphicFrame>
      <p:sp>
        <p:nvSpPr>
          <p:cNvPr id="5" name="线形标注 1 4"/>
          <p:cNvSpPr/>
          <p:nvPr/>
        </p:nvSpPr>
        <p:spPr>
          <a:xfrm>
            <a:off x="4950685" y="2274492"/>
            <a:ext cx="2707955" cy="1881517"/>
          </a:xfrm>
          <a:prstGeom prst="borderCallout1">
            <a:avLst>
              <a:gd name="adj1" fmla="val 54177"/>
              <a:gd name="adj2" fmla="val -1210"/>
              <a:gd name="adj3" fmla="val 123012"/>
              <a:gd name="adj4" fmla="val -40845"/>
            </a:avLst>
          </a:prstGeom>
          <a:noFill/>
          <a:ln w="44450">
            <a:solidFill>
              <a:schemeClr val="accent1">
                <a:shade val="5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52229" name="文本框 5"/>
          <p:cNvSpPr txBox="1"/>
          <p:nvPr/>
        </p:nvSpPr>
        <p:spPr>
          <a:xfrm>
            <a:off x="3054350" y="4582160"/>
            <a:ext cx="1407795"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位运算符规则</a:t>
            </a:r>
            <a:endParaRPr lang="zh-CN" altLang="en-US" sz="140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en-US" altLang="en-US" sz="1800"/>
              <a:t>集合的交集、并集、对称差集等运算借助于位运算符来实现，而差集则使用减号运算符实现（注意，</a:t>
            </a:r>
            <a:r>
              <a:rPr lang="en-US" altLang="en-US" sz="1800" b="1">
                <a:solidFill>
                  <a:srgbClr val="FF0000"/>
                </a:solidFill>
              </a:rPr>
              <a:t>并集运算符不是加号</a:t>
            </a:r>
            <a:r>
              <a:rPr lang="en-US" altLang="en-US" sz="1800"/>
              <a:t>）。</a:t>
            </a:r>
            <a:endParaRPr lang="en-US" altLang="en-US" sz="1800"/>
          </a:p>
          <a:p>
            <a:pPr>
              <a:buNone/>
            </a:pPr>
            <a:r>
              <a:rPr lang="en-US" altLang="en-US" sz="1600">
                <a:latin typeface="Consolas" panose="020B0609020204030204" charset="0"/>
              </a:rPr>
              <a:t>&gt;&gt;&gt; {1, 2, 3} | {3, 4, 5}         #并集，自动去除重复元素</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2, 3, 4, 5}</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{1, 2, 3} &amp; {3, 4, 5}         #交集</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{1, 2, 3} ^ {3, 4, 5}         #对称差集</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2, 4, 5}</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{1, 2, 3} - {3, 4, 5}         #差集</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2}</a:t>
            </a:r>
            <a:endParaRPr lang="en-US" altLang="en-US" sz="1600">
              <a:solidFill>
                <a:srgbClr val="00B0F0"/>
              </a:solidFill>
              <a:latin typeface="Consolas" panose="020B0609020204030204" charset="0"/>
            </a:endParaRPr>
          </a:p>
        </p:txBody>
      </p:sp>
      <p:sp>
        <p:nvSpPr>
          <p:cNvPr id="532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p:txBody>
          <a:bodyPr anchor="t"/>
          <a:lstStyle/>
          <a:p>
            <a:pPr>
              <a:buFont typeface="Wingdings" panose="05000000000000000000" charset="0"/>
              <a:buChar char="§"/>
            </a:pPr>
            <a:r>
              <a:rPr lang="en-US" altLang="zh-CN" sz="1800"/>
              <a:t>and</a:t>
            </a:r>
            <a:r>
              <a:rPr lang="zh-CN" altLang="en-US" sz="1800"/>
              <a:t>和</a:t>
            </a:r>
            <a:r>
              <a:rPr lang="en-US" altLang="zh-CN" sz="1800"/>
              <a:t>or</a:t>
            </a:r>
            <a:r>
              <a:rPr lang="zh-CN" altLang="en-US" sz="1800"/>
              <a:t>具有</a:t>
            </a:r>
            <a:r>
              <a:rPr lang="zh-CN" altLang="en-US" sz="1800" b="1">
                <a:solidFill>
                  <a:srgbClr val="FF0000"/>
                </a:solidFill>
              </a:rPr>
              <a:t>惰性求值</a:t>
            </a:r>
            <a:r>
              <a:rPr lang="zh-CN" altLang="en-US" sz="1800"/>
              <a:t>特点，只计算必须计算的表达式。</a:t>
            </a:r>
            <a:endParaRPr lang="zh-CN" altLang="en-US" sz="1800"/>
          </a:p>
          <a:p>
            <a:pPr>
              <a:buNone/>
            </a:pPr>
            <a:r>
              <a:rPr lang="en-US" altLang="en-US" sz="1350">
                <a:latin typeface="Consolas" panose="020B0609020204030204" charset="0"/>
              </a:rPr>
              <a:t>&gt;&gt;&gt; 3&gt;5 and a&gt;3          #注意，此时并没有定义变量a</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False</a:t>
            </a:r>
            <a:endParaRPr lang="en-US" altLang="en-US" sz="1350">
              <a:solidFill>
                <a:srgbClr val="00B0F0"/>
              </a:solidFill>
              <a:latin typeface="Consolas" panose="020B0609020204030204" charset="0"/>
            </a:endParaRPr>
          </a:p>
          <a:p>
            <a:pPr>
              <a:buNone/>
            </a:pPr>
            <a:r>
              <a:rPr lang="en-US" altLang="en-US" sz="1350">
                <a:latin typeface="Consolas" panose="020B0609020204030204" charset="0"/>
              </a:rPr>
              <a:t>&gt;&gt;&gt; 3&gt;5 or a&gt;3           #3&gt;5的值为False，所以需要计算后面表达式</a:t>
            </a:r>
            <a:endParaRPr lang="en-US" altLang="en-US" sz="1350">
              <a:latin typeface="Consolas" panose="020B0609020204030204" charset="0"/>
            </a:endParaRPr>
          </a:p>
          <a:p>
            <a:pPr>
              <a:buNone/>
            </a:pPr>
            <a:r>
              <a:rPr lang="en-US" altLang="en-US" sz="1350">
                <a:solidFill>
                  <a:srgbClr val="FF0000"/>
                </a:solidFill>
                <a:latin typeface="Consolas" panose="020B0609020204030204" charset="0"/>
              </a:rPr>
              <a:t>NameError: name 'a' is not defined</a:t>
            </a:r>
            <a:endParaRPr lang="en-US" altLang="en-US" sz="1350">
              <a:solidFill>
                <a:srgbClr val="FF0000"/>
              </a:solidFill>
              <a:latin typeface="Consolas" panose="020B0609020204030204" charset="0"/>
            </a:endParaRPr>
          </a:p>
          <a:p>
            <a:pPr>
              <a:buNone/>
            </a:pPr>
            <a:r>
              <a:rPr lang="en-US" altLang="en-US" sz="1350">
                <a:latin typeface="Consolas" panose="020B0609020204030204" charset="0"/>
              </a:rPr>
              <a:t>&gt;&gt;&gt; 3&lt;5 or a&gt;3           #3&lt;5的值为True，不需要计算后面表达式</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True</a:t>
            </a:r>
            <a:endParaRPr lang="en-US" altLang="en-US" sz="1350">
              <a:solidFill>
                <a:srgbClr val="00B0F0"/>
              </a:solidFill>
              <a:latin typeface="Consolas" panose="020B0609020204030204" charset="0"/>
            </a:endParaRPr>
          </a:p>
          <a:p>
            <a:pPr>
              <a:buNone/>
            </a:pPr>
            <a:r>
              <a:rPr lang="en-US" altLang="en-US" sz="1350">
                <a:latin typeface="Consolas" panose="020B0609020204030204" charset="0"/>
              </a:rPr>
              <a:t>&gt;&gt;&gt; 3 and 5              #最后一个计算的表达式的值作为整个表达式的值</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5</a:t>
            </a:r>
            <a:endParaRPr lang="en-US" altLang="en-US" sz="1350">
              <a:solidFill>
                <a:srgbClr val="00B0F0"/>
              </a:solidFill>
              <a:latin typeface="Consolas" panose="020B0609020204030204" charset="0"/>
            </a:endParaRPr>
          </a:p>
          <a:p>
            <a:pPr>
              <a:buNone/>
            </a:pPr>
            <a:r>
              <a:rPr lang="en-US" altLang="en-US" sz="1350">
                <a:latin typeface="Consolas" panose="020B0609020204030204" charset="0"/>
              </a:rPr>
              <a:t>&gt;&gt;&gt; 3 and 5&gt;2</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True</a:t>
            </a:r>
            <a:endParaRPr lang="en-US" altLang="en-US" sz="1350">
              <a:solidFill>
                <a:srgbClr val="00B0F0"/>
              </a:solidFill>
              <a:latin typeface="Consolas" panose="020B0609020204030204" charset="0"/>
            </a:endParaRPr>
          </a:p>
          <a:p>
            <a:pPr>
              <a:buNone/>
            </a:pPr>
            <a:r>
              <a:rPr lang="en-US" altLang="en-US" sz="1350">
                <a:latin typeface="Consolas" panose="020B0609020204030204" charset="0"/>
              </a:rPr>
              <a:t>&gt;&gt;&gt; 3 not in [1, 2, 3]   #逻辑非运算not</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False</a:t>
            </a:r>
            <a:endParaRPr lang="en-US" altLang="en-US" sz="1350">
              <a:solidFill>
                <a:srgbClr val="00B0F0"/>
              </a:solidFill>
              <a:latin typeface="Consolas" panose="020B0609020204030204" charset="0"/>
            </a:endParaRPr>
          </a:p>
          <a:p>
            <a:pPr>
              <a:buNone/>
            </a:pPr>
            <a:r>
              <a:rPr lang="en-US" altLang="en-US" sz="1350">
                <a:latin typeface="Consolas" panose="020B0609020204030204" charset="0"/>
              </a:rPr>
              <a:t>&gt;&gt;&gt; 3 is not 5           #not的计算结果只能是True或False之一</a:t>
            </a:r>
            <a:endParaRPr lang="en-US" altLang="en-US" sz="1350">
              <a:latin typeface="Consolas" panose="020B0609020204030204" charset="0"/>
            </a:endParaRPr>
          </a:p>
          <a:p>
            <a:pPr>
              <a:buNone/>
            </a:pPr>
            <a:r>
              <a:rPr lang="en-US" altLang="en-US" sz="1350">
                <a:solidFill>
                  <a:srgbClr val="00B0F0"/>
                </a:solidFill>
                <a:latin typeface="Consolas" panose="020B0609020204030204" charset="0"/>
              </a:rPr>
              <a:t>True</a:t>
            </a:r>
            <a:endParaRPr lang="en-US" altLang="en-US" sz="1350">
              <a:solidFill>
                <a:srgbClr val="00B0F0"/>
              </a:solidFill>
              <a:latin typeface="Consolas" panose="020B0609020204030204" charset="0"/>
            </a:endParaRPr>
          </a:p>
        </p:txBody>
      </p:sp>
      <p:sp>
        <p:nvSpPr>
          <p:cNvPr id="542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sym typeface="Arial" panose="020B0604020202020204" pitchFamily="34" charset="0"/>
              </a:rPr>
              <a:t>符和表达式</a:t>
            </a:r>
            <a:endParaRPr lang="zh-CN" altLang="en-US" kern="1200" baseline="0">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56322" name="文本占位符 45058"/>
          <p:cNvSpPr>
            <a:spLocks noGrp="1"/>
          </p:cNvSpPr>
          <p:nvPr>
            <p:ph idx="1"/>
          </p:nvPr>
        </p:nvSpPr>
        <p:spPr/>
        <p:txBody>
          <a:bodyPr anchor="t"/>
          <a:lstStyle/>
          <a:p>
            <a:pPr>
              <a:lnSpc>
                <a:spcPct val="80000"/>
              </a:lnSpc>
              <a:buFont typeface="Wingdings" panose="05000000000000000000" charset="0"/>
              <a:buChar char="§"/>
            </a:pPr>
            <a:r>
              <a:rPr lang="zh-CN" altLang="en-US" sz="1800">
                <a:latin typeface="宋体" panose="02010600030101010101" pitchFamily="2" charset="-122"/>
              </a:rPr>
              <a:t>逗号并不是运算符，只是一个普通分隔符。</a:t>
            </a:r>
            <a:endParaRPr lang="zh-CN" altLang="en-US" sz="1800">
              <a:latin typeface="宋体" panose="02010600030101010101" pitchFamily="2" charset="-122"/>
            </a:endParaRPr>
          </a:p>
          <a:p>
            <a:pPr>
              <a:lnSpc>
                <a:spcPct val="80000"/>
              </a:lnSpc>
              <a:buNone/>
            </a:pPr>
            <a:endParaRPr lang="en-US" altLang="zh-CN" sz="1350">
              <a:latin typeface="宋体" panose="02010600030101010101" pitchFamily="2" charset="-122"/>
            </a:endParaRPr>
          </a:p>
          <a:p>
            <a:pPr>
              <a:lnSpc>
                <a:spcPct val="80000"/>
              </a:lnSpc>
              <a:buNone/>
            </a:pPr>
            <a:r>
              <a:rPr lang="en-US" altLang="zh-CN" sz="1600">
                <a:latin typeface="Consolas" panose="020B0609020204030204" charset="0"/>
              </a:rPr>
              <a:t>&gt;&gt;&gt; 'a' in 'b', 'a'</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(False, 'a')</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'a' in ('b', 'a')</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True</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3, 5</a:t>
            </a:r>
            <a:endParaRPr lang="en-US" altLang="zh-CN" sz="1600">
              <a:latin typeface="Consolas" panose="020B0609020204030204" charset="0"/>
            </a:endParaRPr>
          </a:p>
          <a:p>
            <a:pPr>
              <a:lnSpc>
                <a:spcPct val="80000"/>
              </a:lnSpc>
              <a:buNone/>
            </a:pPr>
            <a:r>
              <a:rPr lang="en-US" altLang="zh-CN" sz="1600">
                <a:latin typeface="Consolas" panose="020B0609020204030204" charset="0"/>
              </a:rPr>
              <a:t>&gt;&gt;&gt; 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(3, 5)</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3 == 3, 5</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(True, 5)</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3+5, 7</a:t>
            </a:r>
            <a:endParaRPr lang="en-US" altLang="zh-CN" sz="1600">
              <a:latin typeface="Consolas" panose="020B0609020204030204" charset="0"/>
            </a:endParaRPr>
          </a:p>
          <a:p>
            <a:pPr>
              <a:lnSpc>
                <a:spcPct val="80000"/>
              </a:lnSpc>
              <a:buNone/>
            </a:pPr>
            <a:r>
              <a:rPr lang="en-US" altLang="zh-CN" sz="1600">
                <a:latin typeface="Consolas" panose="020B0609020204030204" charset="0"/>
              </a:rPr>
              <a:t>&gt;&gt;&gt; 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(8, 7)</a:t>
            </a:r>
            <a:endParaRPr lang="en-US" altLang="zh-CN" sz="1600">
              <a:solidFill>
                <a:srgbClr val="00B0F0"/>
              </a:solidFill>
              <a:latin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Python</a:t>
            </a:r>
            <a:r>
              <a:rPr lang="zh-CN" altLang="en-US" sz="1800" strike="noStrike" noProof="1">
                <a:solidFill>
                  <a:srgbClr val="FF0000"/>
                </a:solidFill>
              </a:rPr>
              <a:t>不支持</a:t>
            </a:r>
            <a:r>
              <a:rPr lang="zh-CN" altLang="en-US" sz="1800" strike="noStrike" noProof="1"/>
              <a:t>++和--运算符，只是两个连续的加号和减号</a:t>
            </a:r>
            <a:r>
              <a:rPr lang="zh-CN" altLang="en-US" sz="1800" strike="noStrike" noProof="1"/>
              <a:t>。</a:t>
            </a:r>
            <a:endParaRPr lang="zh-CN" altLang="en-US" sz="1800" strike="noStrike" noProof="1"/>
          </a:p>
          <a:p>
            <a:pPr marL="0" indent="0" fontAlgn="base">
              <a:buNone/>
            </a:pPr>
            <a:r>
              <a:rPr lang="zh-CN" altLang="en-US" sz="1600" strike="noStrike" noProof="1">
                <a:latin typeface="Consolas" panose="020B0609020204030204" charset="0"/>
              </a:rPr>
              <a:t>&gt;&gt;&gt; i = 3</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++i                       #正正得正</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+(+3)                     #与++i等价</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i++                       #Python不支持++运算符，语法错误</a:t>
            </a:r>
            <a:endParaRPr lang="zh-CN" altLang="en-US" sz="1600" strike="noStrike" noProof="1">
              <a:latin typeface="Consolas" panose="020B0609020204030204" charset="0"/>
            </a:endParaRPr>
          </a:p>
          <a:p>
            <a:pPr marL="0" indent="0" fontAlgn="base">
              <a:buNone/>
            </a:pPr>
            <a:r>
              <a:rPr lang="zh-CN" altLang="en-US" sz="1600" strike="noStrike" noProof="1">
                <a:solidFill>
                  <a:srgbClr val="FF0000"/>
                </a:solidFill>
                <a:latin typeface="Consolas" panose="020B0609020204030204" charset="0"/>
              </a:rPr>
              <a:t>SyntaxError: invalid syntax</a:t>
            </a:r>
            <a:endParaRPr lang="zh-CN" altLang="en-US" sz="1600" strike="noStrike" noProof="1">
              <a:solidFill>
                <a:srgbClr val="FF0000"/>
              </a:solidFill>
              <a:latin typeface="Consolas" panose="020B0609020204030204" charset="0"/>
            </a:endParaRPr>
          </a:p>
          <a:p>
            <a:pPr marL="0" indent="0" fontAlgn="base">
              <a:buNone/>
            </a:pPr>
            <a:r>
              <a:rPr lang="zh-CN" altLang="en-US" sz="1600" strike="noStrike" noProof="1">
                <a:latin typeface="Consolas" panose="020B0609020204030204" charset="0"/>
              </a:rPr>
              <a:t>&gt;&gt;&gt; --i                       #负负得正</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-(-i)                     #与--i等价</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3</a:t>
            </a:r>
            <a:endParaRPr lang="zh-CN" altLang="en-US" sz="1600" strike="noStrike" noProof="1">
              <a:solidFill>
                <a:srgbClr val="00B0F0"/>
              </a:solidFill>
              <a:latin typeface="Consolas" panose="020B0609020204030204" charset="0"/>
            </a:endParaRPr>
          </a:p>
        </p:txBody>
      </p:sp>
      <p:sp>
        <p:nvSpPr>
          <p:cNvPr id="57346" name="标题 450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40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.5  </a:t>
            </a:r>
            <a:r>
              <a:rPr lang="zh-CN" altLang="en-US" kern="1200" baseline="0" dirty="0">
                <a:solidFill>
                  <a:schemeClr val="tx1"/>
                </a:solidFill>
                <a:latin typeface="+mj-lt"/>
                <a:ea typeface="宋体" panose="02010600030101010101" pitchFamily="2" charset="-122"/>
                <a:cs typeface="+mj-cs"/>
              </a:rPr>
              <a:t>运算</a:t>
            </a:r>
            <a:r>
              <a:rPr lang="zh-CN" altLang="en-US" kern="1200" baseline="0" dirty="0">
                <a:solidFill>
                  <a:schemeClr val="tx1"/>
                </a:solidFill>
                <a:latin typeface="+mj-lt"/>
                <a:ea typeface="+mj-ea"/>
                <a:cs typeface="+mj-cs"/>
              </a:rPr>
              <a:t>符和表达式</a:t>
            </a:r>
            <a:endParaRPr lang="zh-CN" altLang="en-US" kern="1200" baseline="0" dirty="0">
              <a:solidFill>
                <a:schemeClr val="tx1"/>
              </a:solidFill>
              <a:latin typeface="+mj-lt"/>
              <a:ea typeface="+mj-ea"/>
              <a:cs typeface="+mj-cs"/>
            </a:endParaRPr>
          </a:p>
        </p:txBody>
      </p:sp>
      <p:sp>
        <p:nvSpPr>
          <p:cNvPr id="58370" name="文本占位符 44034"/>
          <p:cNvSpPr>
            <a:spLocks noGrp="1"/>
          </p:cNvSpPr>
          <p:nvPr>
            <p:ph idx="1"/>
          </p:nvPr>
        </p:nvSpPr>
        <p:spPr/>
        <p:txBody>
          <a:bodyPr anchor="t"/>
          <a:lstStyle/>
          <a:p>
            <a:pPr fontAlgn="base">
              <a:spcBef>
                <a:spcPct val="0"/>
              </a:spcBef>
              <a:buFont typeface="Wingdings" panose="05000000000000000000" charset="0"/>
              <a:buChar char="§"/>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Python</a:t>
            </a:r>
            <a:r>
              <a:rPr lang="zh-CN" altLang="en-US" sz="1500" strike="noStrike" noProof="1">
                <a:latin typeface="宋体" panose="02010600030101010101" pitchFamily="2" charset="-122"/>
              </a:rPr>
              <a:t>中，单个任何类型的对象或常数属于合法表达式，使用运算符连接的变量和常量以及函数调用的任意组合也属于合法的表达式。</a:t>
            </a:r>
            <a:endParaRPr lang="zh-CN" altLang="en-US" sz="1500" strike="noStrike" noProof="1">
              <a:latin typeface="宋体" panose="02010600030101010101" pitchFamily="2" charset="-122"/>
            </a:endParaRPr>
          </a:p>
          <a:p>
            <a:pPr fontAlgn="base">
              <a:lnSpc>
                <a:spcPct val="80000"/>
              </a:lnSpc>
              <a:buNone/>
            </a:pPr>
            <a:r>
              <a:rPr lang="en-US" altLang="zh-CN" sz="1200" strike="noStrike" noProof="1">
                <a:latin typeface="Consolas" panose="020B0609020204030204" charset="0"/>
              </a:rPr>
              <a:t>&gt;&gt;&gt; a = [1,2,3]</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b = [4,5,6]</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c = a + b</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c</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[1, 2, 3, 4, 5, 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d = list(map(str, c))</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d</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['1', '2', '3', '4', '5', '6']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import math</a:t>
            </a:r>
            <a:endParaRPr lang="en-US" altLang="zh-CN" sz="1200" strike="noStrike" noProof="1">
              <a:latin typeface="Consolas" panose="020B0609020204030204" charset="0"/>
            </a:endParaRPr>
          </a:p>
          <a:p>
            <a:pPr fontAlgn="base">
              <a:lnSpc>
                <a:spcPct val="80000"/>
              </a:lnSpc>
              <a:buNone/>
            </a:pPr>
            <a:r>
              <a:rPr lang="en-US" altLang="zh-CN" sz="1200" strike="noStrike" noProof="1">
                <a:latin typeface="Consolas" panose="020B0609020204030204" charset="0"/>
              </a:rPr>
              <a:t>&gt;&gt;&gt; list(map(math.sin, c))</a:t>
            </a:r>
            <a:endParaRPr lang="en-US" altLang="zh-CN" sz="1200" strike="noStrike" noProof="1">
              <a:latin typeface="Consolas" panose="020B0609020204030204" charset="0"/>
            </a:endParaRPr>
          </a:p>
          <a:p>
            <a:pPr marL="0" indent="0" fontAlgn="base">
              <a:lnSpc>
                <a:spcPct val="80000"/>
              </a:lnSpc>
              <a:buNone/>
            </a:pPr>
            <a:r>
              <a:rPr lang="en-US" altLang="zh-CN" sz="1200" strike="noStrike" noProof="1">
                <a:solidFill>
                  <a:srgbClr val="00B0F0"/>
                </a:solidFill>
                <a:latin typeface="Consolas" panose="020B0609020204030204" charset="0"/>
              </a:rPr>
              <a:t>[0.8414709848078965, 0.9092974268256817, 0.1411200080598672, -0.7568024953079282, -0.9589242746631385, -0.27941549819892586]</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'Hello' + ' ' + 'world'</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'Hello world'</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'welcome ' * 3</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'welcome welcome welcome '</a:t>
            </a:r>
            <a:endParaRPr lang="en-US" altLang="zh-CN" sz="1200" strike="noStrike" noProof="1">
              <a:solidFill>
                <a:srgbClr val="00B0F0"/>
              </a:solidFill>
              <a:latin typeface="Consolas" panose="020B0609020204030204" charset="0"/>
            </a:endParaRPr>
          </a:p>
          <a:p>
            <a:pPr fontAlgn="base">
              <a:lnSpc>
                <a:spcPct val="80000"/>
              </a:lnSpc>
              <a:buNone/>
            </a:pPr>
            <a:r>
              <a:rPr lang="en-US" altLang="zh-CN" sz="1200" strike="noStrike" noProof="1">
                <a:latin typeface="Consolas" panose="020B0609020204030204" charset="0"/>
              </a:rPr>
              <a:t>&gt;&gt;&gt; ('welcome,'*3).rstrip(',')+'!'</a:t>
            </a:r>
            <a:endParaRPr lang="en-US" altLang="zh-CN" sz="1200" strike="noStrike" noProof="1">
              <a:latin typeface="Consolas" panose="020B0609020204030204" charset="0"/>
            </a:endParaRPr>
          </a:p>
          <a:p>
            <a:pPr fontAlgn="base">
              <a:lnSpc>
                <a:spcPct val="80000"/>
              </a:lnSpc>
              <a:buNone/>
            </a:pPr>
            <a:r>
              <a:rPr lang="en-US" altLang="zh-CN" sz="1200" strike="noStrike" noProof="1">
                <a:solidFill>
                  <a:srgbClr val="00B0F0"/>
                </a:solidFill>
                <a:latin typeface="Consolas" panose="020B0609020204030204" charset="0"/>
              </a:rPr>
              <a:t>'welcome,welcome,welcome!'</a:t>
            </a:r>
            <a:endParaRPr lang="en-US" altLang="zh-CN" sz="1200" strike="noStrike" noProof="1">
              <a:solidFill>
                <a:srgbClr val="00B0F0"/>
              </a:solidFill>
              <a:latin typeface="Consolas" panose="020B06090202040302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59394" name="文本占位符 46082"/>
          <p:cNvSpPr>
            <a:spLocks noGrp="1"/>
          </p:cNvSpPr>
          <p:nvPr>
            <p:ph idx="1"/>
          </p:nvPr>
        </p:nvSpPr>
        <p:spPr/>
        <p:txBody>
          <a:bodyPr anchor="t"/>
          <a:lstStyle/>
          <a:p>
            <a:pPr defTabSz="914400">
              <a:buSzPct val="90000"/>
              <a:buFont typeface="Wingdings" panose="05000000000000000000" charset="0"/>
              <a:buChar char="§"/>
            </a:pPr>
            <a:r>
              <a:rPr lang="zh-CN" altLang="en-US" sz="1800" dirty="0"/>
              <a:t>内置函数不需要导入任何模块即可使用</a:t>
            </a:r>
            <a:endParaRPr lang="en-US" altLang="zh-CN" sz="1800" dirty="0"/>
          </a:p>
          <a:p>
            <a:pPr defTabSz="914400">
              <a:buSzPct val="90000"/>
              <a:buFont typeface="Wingdings" panose="05000000000000000000" charset="0"/>
              <a:buChar char="§"/>
            </a:pPr>
            <a:r>
              <a:rPr lang="zh-CN" altLang="en-US" sz="1800" dirty="0"/>
              <a:t>执行下面的命令</a:t>
            </a:r>
            <a:r>
              <a:rPr lang="en-US" altLang="zh-CN" sz="1800" dirty="0"/>
              <a:t>可以</a:t>
            </a:r>
            <a:r>
              <a:rPr lang="zh-CN" altLang="en-US" sz="1800" dirty="0"/>
              <a:t>列出所有内置函数</a:t>
            </a:r>
            <a:endParaRPr lang="zh-CN" altLang="en-US" sz="1800" dirty="0"/>
          </a:p>
          <a:p>
            <a:pPr defTabSz="914400">
              <a:buSzPct val="90000"/>
              <a:buFont typeface="Wingdings" panose="05000000000000000000" pitchFamily="2" charset="2"/>
              <a:buNone/>
            </a:pPr>
            <a:r>
              <a:rPr lang="en-US" altLang="zh-CN" sz="1500" dirty="0"/>
              <a:t>&gt;&gt;&gt; dir(__builtins__)</a:t>
            </a:r>
            <a:endParaRPr lang="en-US" altLang="zh-CN" sz="15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26720" y="1170305"/>
          <a:ext cx="8163560" cy="3216910"/>
        </p:xfrm>
        <a:graphic>
          <a:graphicData uri="http://schemas.openxmlformats.org/drawingml/2006/table">
            <a:tbl>
              <a:tblPr firstRow="1" bandRow="1">
                <a:tableStyleId>{5940675A-B579-460E-94D1-54222C63F5DA}</a:tableStyleId>
              </a:tblPr>
              <a:tblGrid>
                <a:gridCol w="2105660"/>
                <a:gridCol w="6057900"/>
              </a:tblGrid>
              <a:tr h="18542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abs(x)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all(iterable)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都有</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等于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any(iterable)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使得</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2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ascii(obj)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400" b="0" u="none">
                          <a:latin typeface="宋体" panose="02010600030101010101" pitchFamily="2" charset="-122"/>
                          <a:ea typeface="宋体" panose="02010600030101010101" pitchFamily="2" charset="-122"/>
                          <a:cs typeface="宋体" panose="02010600030101010101" pitchFamily="2" charset="-122"/>
                        </a:rPr>
                        <a:t>ASCII</a:t>
                      </a:r>
                      <a:r>
                        <a:rPr lang="zh-CN" altLang="en-US" sz="14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bin(x)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转换为二进制串表示形式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bool(x)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返回与</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0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bytes(x)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转换为字节串表示形式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callable(obj)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400" b="0" u="none">
                          <a:latin typeface="宋体" panose="02010600030101010101" pitchFamily="2" charset="-122"/>
                          <a:ea typeface="宋体" panose="02010600030101010101" pitchFamily="2" charset="-122"/>
                          <a:cs typeface="宋体" panose="02010600030101010101" pitchFamily="2" charset="-122"/>
                        </a:rPr>
                        <a:t>__call__()</a:t>
                      </a:r>
                      <a:r>
                        <a:rPr lang="zh-CN" altLang="en-US" sz="1400" b="0" u="none">
                          <a:latin typeface="宋体" panose="02010600030101010101" pitchFamily="2" charset="-122"/>
                          <a:ea typeface="宋体" panose="02010600030101010101" pitchFamily="2" charset="-122"/>
                          <a:cs typeface="宋体" panose="02010600030101010101" pitchFamily="2" charset="-122"/>
                        </a:rPr>
                        <a:t>方法的类的对象也是可调用的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compile()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用于把</a:t>
                      </a:r>
                      <a:r>
                        <a:rPr lang="en-US" altLang="zh-CN" sz="1400" b="0" u="none">
                          <a:latin typeface="宋体" panose="02010600030101010101" pitchFamily="2" charset="-122"/>
                          <a:ea typeface="宋体" panose="02010600030101010101" pitchFamily="2" charset="-122"/>
                          <a:cs typeface="宋体" panose="02010600030101010101" pitchFamily="2" charset="-122"/>
                        </a:rPr>
                        <a:t>Python</a:t>
                      </a:r>
                      <a:r>
                        <a:rPr lang="zh-CN" altLang="en-US" sz="14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400" b="0" u="none">
                          <a:latin typeface="宋体" panose="02010600030101010101" pitchFamily="2" charset="-122"/>
                          <a:ea typeface="宋体" panose="02010600030101010101" pitchFamily="2" charset="-122"/>
                          <a:cs typeface="宋体" panose="02010600030101010101" pitchFamily="2" charset="-122"/>
                        </a:rPr>
                        <a:t>exec()</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eval()</a:t>
                      </a:r>
                      <a:r>
                        <a:rPr lang="zh-CN" altLang="en-US" sz="1400" b="0" u="none">
                          <a:latin typeface="宋体" panose="02010600030101010101" pitchFamily="2" charset="-122"/>
                          <a:ea typeface="宋体" panose="02010600030101010101" pitchFamily="2" charset="-122"/>
                          <a:cs typeface="宋体" panose="02010600030101010101" pitchFamily="2" charset="-122"/>
                        </a:rPr>
                        <a:t>函数执行的代码对象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complex(real, [imag])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chr(x)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0458"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46405" y="1168400"/>
          <a:ext cx="8274050" cy="3840480"/>
        </p:xfrm>
        <a:graphic>
          <a:graphicData uri="http://schemas.openxmlformats.org/drawingml/2006/table">
            <a:tbl>
              <a:tblPr firstRow="1" bandRow="1">
                <a:tableStyleId>{5940675A-B579-460E-94D1-54222C63F5DA}</a:tableStyleId>
              </a:tblPr>
              <a:tblGrid>
                <a:gridCol w="2710180"/>
                <a:gridCol w="5563870"/>
              </a:tblGrid>
              <a:tr h="18288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delattr(obj, name)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dir(obj)</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200" b="0" u="none">
                          <a:latin typeface="宋体" panose="02010600030101010101" pitchFamily="2" charset="-122"/>
                          <a:ea typeface="宋体" panose="02010600030101010101" pitchFamily="2" charset="-122"/>
                          <a:cs typeface="宋体" panose="02010600030101010101" pitchFamily="2" charset="-122"/>
                        </a:rPr>
                        <a:t>obj</a:t>
                      </a:r>
                      <a:r>
                        <a:rPr lang="zh-CN" altLang="en-US" sz="12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divmod(x, y)</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2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enumerate(iterable[, start])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2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200" b="0" u="none">
                          <a:latin typeface="宋体" panose="02010600030101010101" pitchFamily="2" charset="-122"/>
                          <a:ea typeface="宋体" panose="02010600030101010101" pitchFamily="2" charset="-122"/>
                          <a:cs typeface="宋体" panose="02010600030101010101" pitchFamily="2" charset="-122"/>
                        </a:rPr>
                        <a:t>的迭代器对象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eval(s[, globals[, locals]])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s</a:t>
                      </a:r>
                      <a:r>
                        <a:rPr lang="zh-CN" altLang="en-US" sz="1200" b="0" u="none">
                          <a:latin typeface="宋体" panose="02010600030101010101" pitchFamily="2" charset="-122"/>
                          <a:ea typeface="宋体" panose="02010600030101010101" pitchFamily="2" charset="-122"/>
                          <a:cs typeface="宋体" panose="02010600030101010101" pitchFamily="2" charset="-122"/>
                        </a:rPr>
                        <a:t>中表达式的值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exec(x)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200" b="0" u="none">
                          <a:latin typeface="宋体" panose="02010600030101010101" pitchFamily="2" charset="-122"/>
                          <a:ea typeface="宋体" panose="02010600030101010101" pitchFamily="2" charset="-122"/>
                          <a:cs typeface="宋体" panose="02010600030101010101" pitchFamily="2" charset="-122"/>
                        </a:rPr>
                        <a:t>x</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exit()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filter(func, seq)</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为</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float(x)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x</a:t>
                      </a:r>
                      <a:r>
                        <a:rPr lang="zh-CN" altLang="en-US" sz="1200" b="0" u="none">
                          <a:latin typeface="宋体" panose="02010600030101010101" pitchFamily="2" charset="-122"/>
                          <a:ea typeface="宋体" panose="02010600030101010101" pitchFamily="2" charset="-122"/>
                          <a:cs typeface="宋体" panose="02010600030101010101" pitchFamily="2" charset="-122"/>
                        </a:rPr>
                        <a:t>转换为浮点数并返回</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frozenset([x]))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创建不可变的集合对象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getattr(obj, name[, default])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obj.name</a:t>
                      </a:r>
                      <a:r>
                        <a:rPr lang="zh-CN" altLang="en-US" sz="12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则抛出异常</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3" name="标题 46081"/>
          <p:cNvSpPr>
            <a:spLocks noGrp="1"/>
          </p:cNvSpPr>
          <p:nvPr>
            <p:ph type="title"/>
          </p:nvPr>
        </p:nvSpPr>
        <p:spPr>
          <a:xfrm>
            <a:off x="12065" y="9525"/>
            <a:ext cx="912177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4970" y="1151255"/>
          <a:ext cx="8165465" cy="3270250"/>
        </p:xfrm>
        <a:graphic>
          <a:graphicData uri="http://schemas.openxmlformats.org/drawingml/2006/table">
            <a:tbl>
              <a:tblPr firstRow="1" bandRow="1">
                <a:tableStyleId>{5940675A-B579-460E-94D1-54222C63F5DA}</a:tableStyleId>
              </a:tblPr>
              <a:tblGrid>
                <a:gridCol w="2451100"/>
                <a:gridCol w="571436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globals()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hasattr(obj, 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的成员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hash(x)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不可哈希则抛出异常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help(obj)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的帮助信息</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hex(x)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转换为十六进制串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id(obj)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的标识（内存地址）</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input([</a:t>
                      </a:r>
                      <a:r>
                        <a:rPr lang="zh-CN" altLang="en-US" sz="1400" b="0" u="none">
                          <a:latin typeface="宋体" panose="02010600030101010101" pitchFamily="2" charset="-122"/>
                          <a:ea typeface="宋体" panose="02010600030101010101" pitchFamily="2" charset="-122"/>
                          <a:cs typeface="宋体" panose="02010600030101010101" pitchFamily="2" charset="-122"/>
                        </a:rPr>
                        <a:t>提示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int(x[, 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400" b="0" u="none">
                          <a:latin typeface="宋体" panose="02010600030101010101" pitchFamily="2" charset="-122"/>
                          <a:ea typeface="宋体" panose="02010600030101010101" pitchFamily="2" charset="-122"/>
                          <a:cs typeface="宋体" panose="02010600030101010101" pitchFamily="2" charset="-122"/>
                        </a:rPr>
                        <a:t>float</a:t>
                      </a:r>
                      <a:r>
                        <a:rPr lang="zh-CN" altLang="en-US" sz="1400" b="0" u="none">
                          <a:latin typeface="宋体" panose="02010600030101010101" pitchFamily="2" charset="-122"/>
                          <a:ea typeface="宋体" panose="02010600030101010101" pitchFamily="2" charset="-122"/>
                          <a:cs typeface="宋体" panose="02010600030101010101" pitchFamily="2" charset="-122"/>
                        </a:rPr>
                        <a:t>）、分数（</a:t>
                      </a:r>
                      <a:r>
                        <a:rPr lang="en-US" altLang="zh-CN" sz="1400" b="0" u="none">
                          <a:latin typeface="宋体" panose="02010600030101010101" pitchFamily="2" charset="-122"/>
                          <a:ea typeface="宋体" panose="02010600030101010101" pitchFamily="2" charset="-122"/>
                          <a:cs typeface="宋体" panose="02010600030101010101" pitchFamily="2" charset="-122"/>
                        </a:rPr>
                        <a:t>Fraction</a:t>
                      </a:r>
                      <a:r>
                        <a:rPr lang="zh-CN" altLang="en-US" sz="14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400" b="0" u="none">
                          <a:latin typeface="宋体" panose="02010600030101010101" pitchFamily="2" charset="-122"/>
                          <a:ea typeface="宋体" panose="02010600030101010101" pitchFamily="2" charset="-122"/>
                          <a:cs typeface="宋体" panose="02010600030101010101" pitchFamily="2" charset="-122"/>
                        </a:rPr>
                        <a:t>Decimal</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默认为十进制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isinstance(obj, class-or-type-or-tuple)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iter(...)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返回指定对象的可迭代对象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len(obj)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对象和其他可迭代对象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7" name="标题 46081"/>
          <p:cNvSpPr>
            <a:spLocks noGrp="1"/>
          </p:cNvSpPr>
          <p:nvPr>
            <p:ph type="title"/>
          </p:nvPr>
        </p:nvSpPr>
        <p:spPr>
          <a:xfrm>
            <a:off x="12065" y="9525"/>
            <a:ext cx="912304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a:solidFill>
                  <a:schemeClr val="tx1"/>
                </a:solidFill>
                <a:latin typeface="Times New Roman" panose="02020603050405020304" pitchFamily="2" charset="0"/>
                <a:sym typeface="+mn-ea"/>
              </a:rPr>
              <a:t>1.1 </a:t>
            </a:r>
            <a:r>
              <a:rPr lang="zh-CN" altLang="en-US" b="1">
                <a:solidFill>
                  <a:schemeClr val="tx1"/>
                </a:solidFill>
                <a:latin typeface="Times New Roman" panose="02020603050405020304" pitchFamily="2" charset="0"/>
                <a:sym typeface="+mn-ea"/>
              </a:rPr>
              <a:t>如何选择</a:t>
            </a:r>
            <a:r>
              <a:rPr lang="en-US" altLang="zh-CN" b="1">
                <a:solidFill>
                  <a:schemeClr val="tx1"/>
                </a:solidFill>
                <a:latin typeface="Times New Roman" panose="02020603050405020304" pitchFamily="2" charset="0"/>
                <a:sym typeface="+mn-ea"/>
              </a:rPr>
              <a:t>Python</a:t>
            </a:r>
            <a:r>
              <a:rPr lang="zh-CN" altLang="en-US" b="1">
                <a:solidFill>
                  <a:schemeClr val="tx1"/>
                </a:solidFill>
                <a:latin typeface="Times New Roman" panose="02020603050405020304" pitchFamily="2" charset="0"/>
                <a:sym typeface="+mn-ea"/>
              </a:rPr>
              <a:t>版本</a:t>
            </a:r>
            <a:endParaRPr lang="en-US"/>
          </a:p>
        </p:txBody>
      </p:sp>
      <p:pic>
        <p:nvPicPr>
          <p:cNvPr id="4" name="Picture 3" descr="}]EJU748M3(EJ4(L]B$W``U"/>
          <p:cNvPicPr>
            <a:picLocks noChangeAspect="1"/>
          </p:cNvPicPr>
          <p:nvPr/>
        </p:nvPicPr>
        <p:blipFill>
          <a:blip r:embed="rId1"/>
          <a:stretch>
            <a:fillRect/>
          </a:stretch>
        </p:blipFill>
        <p:spPr>
          <a:xfrm>
            <a:off x="873125" y="1403350"/>
            <a:ext cx="6403340" cy="3550920"/>
          </a:xfrm>
          <a:prstGeom prst="rect">
            <a:avLst/>
          </a:prstGeom>
        </p:spPr>
      </p:pic>
      <p:sp>
        <p:nvSpPr>
          <p:cNvPr id="7" name="Text Box 6"/>
          <p:cNvSpPr txBox="1"/>
          <p:nvPr/>
        </p:nvSpPr>
        <p:spPr>
          <a:xfrm>
            <a:off x="455930" y="1035050"/>
            <a:ext cx="4585335" cy="368300"/>
          </a:xfrm>
          <a:prstGeom prst="rect">
            <a:avLst/>
          </a:prstGeom>
          <a:noFill/>
        </p:spPr>
        <p:txBody>
          <a:bodyPr wrap="none" rtlCol="0" anchor="t">
            <a:spAutoFit/>
          </a:bodyPr>
          <a:p>
            <a:pPr defTabSz="914400">
              <a:spcBef>
                <a:spcPct val="0"/>
              </a:spcBef>
              <a:spcAft>
                <a:spcPts val="600"/>
              </a:spcAft>
              <a:buSzPct val="90000"/>
              <a:buFont typeface="Arial" panose="020B0604020202020204" pitchFamily="34" charset="0"/>
              <a:buChar char="•"/>
            </a:pPr>
            <a:r>
              <a:rPr lang="zh-CN" altLang="en-US" dirty="0">
                <a:sym typeface="+mn-ea"/>
              </a:rPr>
              <a:t>多版本共存时注意事项</a:t>
            </a:r>
            <a:r>
              <a:rPr lang="zh-CN" altLang="en-US" dirty="0">
                <a:sym typeface="+mn-ea"/>
              </a:rPr>
              <a:t>：</a:t>
            </a:r>
            <a:r>
              <a:rPr lang="zh-CN" altLang="en-US" dirty="0">
                <a:solidFill>
                  <a:srgbClr val="FF0000"/>
                </a:solidFill>
                <a:sym typeface="+mn-ea"/>
              </a:rPr>
              <a:t>系统环境变量</a:t>
            </a:r>
            <a:r>
              <a:rPr lang="en-US" altLang="zh-CN" dirty="0">
                <a:solidFill>
                  <a:srgbClr val="FF0000"/>
                </a:solidFill>
                <a:sym typeface="+mn-ea"/>
              </a:rPr>
              <a:t>path</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5935" y="1173480"/>
          <a:ext cx="7976235" cy="3197225"/>
        </p:xfrm>
        <a:graphic>
          <a:graphicData uri="http://schemas.openxmlformats.org/drawingml/2006/table">
            <a:tbl>
              <a:tblPr firstRow="1" bandRow="1">
                <a:tableStyleId>{5940675A-B579-460E-94D1-54222C63F5DA}</a:tableStyleId>
              </a:tblPr>
              <a:tblGrid>
                <a:gridCol w="2393950"/>
                <a:gridCol w="5582285"/>
              </a:tblGrid>
              <a:tr h="25654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list([x])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set([x])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tuple([x])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dict([x])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locals()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map(func, *iterables)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400" b="0" u="none">
                          <a:latin typeface="宋体" panose="02010600030101010101" pitchFamily="2" charset="-122"/>
                          <a:ea typeface="宋体" panose="02010600030101010101" pitchFamily="2" charset="-122"/>
                          <a:cs typeface="宋体" panose="02010600030101010101" pitchFamily="2" charset="-122"/>
                        </a:rPr>
                        <a:t>map</a:t>
                      </a:r>
                      <a:r>
                        <a:rPr lang="zh-CN" altLang="en-US" sz="14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400" b="0" u="none">
                          <a:latin typeface="宋体" panose="02010600030101010101" pitchFamily="2" charset="-122"/>
                          <a:ea typeface="宋体" panose="02010600030101010101" pitchFamily="2" charset="-122"/>
                          <a:cs typeface="宋体" panose="02010600030101010101" pitchFamily="2" charset="-122"/>
                        </a:rPr>
                        <a:t>iterables</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指定的每个迭代对象，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7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max(x)</a:t>
                      </a:r>
                      <a:r>
                        <a:rPr lang="zh-CN" altLang="en-US" sz="1400" b="0" u="none">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宋体" panose="02010600030101010101" pitchFamily="2" charset="-122"/>
                          <a:ea typeface="宋体" panose="02010600030101010101" pitchFamily="2" charset="-122"/>
                          <a:cs typeface="宋体" panose="02010600030101010101" pitchFamily="2" charset="-122"/>
                        </a:rPr>
                        <a:t>min(x)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为空时返回的默认值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next(iterator[, default])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oct(x)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转换为八进制串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open(name[, mode])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ord(x)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pow(x, y, z=None)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x ** y</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5" name="标题 46081"/>
          <p:cNvSpPr>
            <a:spLocks noGrp="1"/>
          </p:cNvSpPr>
          <p:nvPr>
            <p:ph type="title"/>
          </p:nvPr>
        </p:nvSpPr>
        <p:spPr>
          <a:xfrm>
            <a:off x="6985" y="9525"/>
            <a:ext cx="914654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0525" y="1149350"/>
          <a:ext cx="8267065" cy="3296920"/>
        </p:xfrm>
        <a:graphic>
          <a:graphicData uri="http://schemas.openxmlformats.org/drawingml/2006/table">
            <a:tbl>
              <a:tblPr firstRow="1" bandRow="1">
                <a:tableStyleId>{5940675A-B579-460E-94D1-54222C63F5DA}</a:tableStyleId>
              </a:tblPr>
              <a:tblGrid>
                <a:gridCol w="3347720"/>
                <a:gridCol w="4919345"/>
              </a:tblGrid>
              <a:tr h="26098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84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print(value, ..., sep=' ', end='\n', file = sys. stdout, flush=False)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基本输出函数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quit()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range([start,] end [, step]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400" b="0" u="none">
                          <a:latin typeface="宋体" panose="02010600030101010101" pitchFamily="2" charset="-122"/>
                          <a:ea typeface="宋体" panose="02010600030101010101" pitchFamily="2" charset="-122"/>
                          <a:cs typeface="宋体" panose="02010600030101010101" pitchFamily="2" charset="-122"/>
                        </a:rPr>
                        <a:t>[start,end)</a:t>
                      </a:r>
                      <a:r>
                        <a:rPr lang="zh-CN" altLang="en-US" sz="1400" b="0" u="none">
                          <a:latin typeface="宋体" panose="02010600030101010101" pitchFamily="2" charset="-122"/>
                          <a:ea typeface="宋体" panose="02010600030101010101" pitchFamily="2" charset="-122"/>
                          <a:cs typeface="宋体" panose="02010600030101010101" pitchFamily="2" charset="-122"/>
                        </a:rPr>
                        <a:t>内以</a:t>
                      </a:r>
                      <a:r>
                        <a:rPr lang="en-US" altLang="zh-CN" sz="1400" b="0" u="none">
                          <a:latin typeface="宋体" panose="02010600030101010101" pitchFamily="2" charset="-122"/>
                          <a:ea typeface="宋体" panose="02010600030101010101" pitchFamily="2" charset="-122"/>
                          <a:cs typeface="宋体" panose="02010600030101010101" pitchFamily="2" charset="-122"/>
                        </a:rPr>
                        <a:t>step</a:t>
                      </a:r>
                      <a:r>
                        <a:rPr lang="zh-CN" altLang="en-US" sz="1400" b="0" u="none">
                          <a:latin typeface="宋体" panose="02010600030101010101" pitchFamily="2" charset="-122"/>
                          <a:ea typeface="宋体" panose="02010600030101010101" pitchFamily="2" charset="-122"/>
                          <a:cs typeface="宋体" panose="02010600030101010101" pitchFamily="2" charset="-122"/>
                        </a:rPr>
                        <a:t>为步长的整数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reduce(func, sequence[, initial])</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2.x</a:t>
                      </a:r>
                      <a:r>
                        <a:rPr lang="zh-CN" altLang="en-US" sz="14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400" b="0" u="none">
                          <a:latin typeface="宋体" panose="02010600030101010101" pitchFamily="2" charset="-122"/>
                          <a:ea typeface="宋体" panose="02010600030101010101" pitchFamily="2" charset="-122"/>
                          <a:cs typeface="宋体" panose="02010600030101010101" pitchFamily="2" charset="-122"/>
                        </a:rPr>
                        <a:t>functools</a:t>
                      </a:r>
                      <a:r>
                        <a:rPr lang="zh-CN" altLang="en-US" sz="1400" b="0" u="none">
                          <a:latin typeface="宋体" panose="02010600030101010101" pitchFamily="2" charset="-122"/>
                          <a:ea typeface="宋体" panose="02010600030101010101" pitchFamily="2" charset="-122"/>
                          <a:cs typeface="宋体" panose="02010600030101010101" pitchFamily="2" charset="-122"/>
                        </a:rPr>
                        <a:t>中导入</a:t>
                      </a:r>
                      <a:r>
                        <a:rPr lang="en-US" altLang="zh-CN" sz="1400" b="0" u="none">
                          <a:latin typeface="宋体" panose="02010600030101010101" pitchFamily="2" charset="-122"/>
                          <a:ea typeface="宋体" panose="02010600030101010101" pitchFamily="2" charset="-122"/>
                          <a:cs typeface="宋体" panose="02010600030101010101" pitchFamily="2" charset="-122"/>
                        </a:rPr>
                        <a:t>reduce</a:t>
                      </a:r>
                      <a:r>
                        <a:rPr lang="zh-CN" altLang="en-US" sz="1400" b="0" u="none">
                          <a:latin typeface="宋体" panose="02010600030101010101" pitchFamily="2" charset="-122"/>
                          <a:ea typeface="宋体" panose="02010600030101010101" pitchFamily="2" charset="-122"/>
                          <a:cs typeface="宋体" panose="02010600030101010101" pitchFamily="2" charset="-122"/>
                        </a:rPr>
                        <a:t>函数再使用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4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32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reversed(seq)</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40" name="标题 46081"/>
          <p:cNvSpPr>
            <a:spLocks noGrp="1"/>
          </p:cNvSpPr>
          <p:nvPr>
            <p:ph type="title"/>
          </p:nvPr>
        </p:nvSpPr>
        <p:spPr>
          <a:xfrm>
            <a:off x="12065" y="9525"/>
            <a:ext cx="914146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87985" y="1145540"/>
          <a:ext cx="8192770" cy="2614930"/>
        </p:xfrm>
        <a:graphic>
          <a:graphicData uri="http://schemas.openxmlformats.org/drawingml/2006/table">
            <a:tbl>
              <a:tblPr firstRow="1" bandRow="1">
                <a:tableStyleId>{5940675A-B579-460E-94D1-54222C63F5DA}</a:tableStyleId>
              </a:tblPr>
              <a:tblGrid>
                <a:gridCol w="3851910"/>
                <a:gridCol w="4340860"/>
              </a:tblGrid>
              <a:tr h="2032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79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round(x [, </a:t>
                      </a:r>
                      <a:r>
                        <a:rPr lang="zh-CN" altLang="en-US" sz="14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key</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400" b="0" u="none">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4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zip</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4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4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4" name="标题 46081"/>
          <p:cNvSpPr>
            <a:spLocks noGrp="1"/>
          </p:cNvSpPr>
          <p:nvPr>
            <p:ph type="title"/>
          </p:nvPr>
        </p:nvSpPr>
        <p:spPr>
          <a:xfrm>
            <a:off x="5715" y="9525"/>
            <a:ext cx="913511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6562" name="文本占位符 52226"/>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dir()函数可以查看指定模块中包含的所有成员或者指定对象类型所支持的操作。</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help()函数则返回指定模块或函数的说明文档。</a:t>
            </a:r>
            <a:endParaRPr lang="zh-CN" altLang="en-US" sz="1800" dirty="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strike="noStrike" noProof="1"/>
              <a:t>内置函数bin()、oct()、hex()用来将整数转换为二进制、八进制和十六进制形式，这三个函数都要求参数必须为整数。</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bin(555)                      # 把数字转换为二进制串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'0b1000101011'</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oct(555)                      # 转换为八进制串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'0o1053'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hex(555)                      # 转换为十六进制串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'0x22b'</a:t>
            </a:r>
            <a:endParaRPr lang="zh-CN" altLang="en-US" sz="1600" strike="noStrike" noProof="1">
              <a:solidFill>
                <a:srgbClr val="00B0F0"/>
              </a:solidFill>
              <a:latin typeface="Consolas" panose="020B0609020204030204" charset="0"/>
            </a:endParaRPr>
          </a:p>
        </p:txBody>
      </p:sp>
      <p:sp>
        <p:nvSpPr>
          <p:cNvPr id="67586"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strike="noStrike" noProof="1"/>
              <a:t>内置函数</a:t>
            </a:r>
            <a:r>
              <a:rPr lang="en-US" altLang="zh-CN" sz="1800" strike="noStrike" noProof="1"/>
              <a:t>int()</a:t>
            </a:r>
            <a:r>
              <a:rPr lang="zh-CN" altLang="en-US" sz="1800" strike="noStrike" noProof="1"/>
              <a:t>用来把实数转换为整数，或把数字字符串按指定进制转换为十进制数。</a:t>
            </a:r>
            <a:endParaRPr lang="zh-CN" altLang="en-US" sz="1800" strike="noStrike" noProof="1"/>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2)             </a:t>
            </a:r>
            <a:r>
              <a:rPr lang="en-US" altLang="zh-CN" sz="1400" strike="noStrike" noProof="1">
                <a:latin typeface="Consolas" panose="020B0609020204030204" charset="0"/>
              </a:rPr>
              <a:t># </a:t>
            </a:r>
            <a:r>
              <a:rPr lang="zh-CN" altLang="en-US" sz="1400" strike="noStrike" noProof="1">
                <a:latin typeface="Consolas" panose="020B0609020204030204" charset="0"/>
              </a:rPr>
              <a:t>二进制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16)            </a:t>
            </a:r>
            <a:r>
              <a:rPr lang="en-US" altLang="zh-CN" sz="1400" strike="noStrike" noProof="1">
                <a:latin typeface="Consolas" panose="020B0609020204030204" charset="0"/>
              </a:rPr>
              <a:t># </a:t>
            </a:r>
            <a:r>
              <a:rPr lang="zh-CN" altLang="en-US" sz="1400" strike="noStrike" noProof="1">
                <a:latin typeface="Consolas" panose="020B0609020204030204" charset="0"/>
              </a:rPr>
              <a:t>十六进制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257</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int('x2', 36)             </a:t>
            </a:r>
            <a:r>
              <a:rPr lang="en-US" altLang="zh-CN" sz="1400" strike="noStrike" noProof="1">
                <a:latin typeface="Consolas" panose="020B0609020204030204" charset="0"/>
              </a:rPr>
              <a:t># 36</a:t>
            </a:r>
            <a:r>
              <a:rPr lang="zh-CN" altLang="en-US" sz="1400" strike="noStrike" noProof="1">
                <a:latin typeface="Consolas" panose="020B0609020204030204" charset="0"/>
              </a:rPr>
              <a:t>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1190</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int('\t 8 \n')            # 自动忽略数字两侧的空白字符</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8</a:t>
            </a:r>
            <a:endParaRPr lang="zh-CN" altLang="en-US" sz="1400" strike="noStrike" noProof="1">
              <a:solidFill>
                <a:srgbClr val="00B0F0"/>
              </a:solidFill>
              <a:latin typeface="Consolas" panose="020B060902020403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9634" name="文本占位符 50178"/>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a:latin typeface="宋体" panose="02010600030101010101" pitchFamily="2" charset="-122"/>
              </a:rPr>
              <a:t>ord()</a:t>
            </a:r>
            <a:r>
              <a:rPr lang="zh-CN" altLang="en-US" sz="1800">
                <a:latin typeface="宋体" panose="02010600030101010101" pitchFamily="2" charset="-122"/>
              </a:rPr>
              <a:t>和</a:t>
            </a:r>
            <a:r>
              <a:rPr lang="en-US" altLang="zh-CN" sz="1800">
                <a:latin typeface="宋体" panose="02010600030101010101" pitchFamily="2" charset="-122"/>
              </a:rPr>
              <a:t>chr()</a:t>
            </a:r>
            <a:r>
              <a:rPr lang="zh-CN" altLang="en-US" sz="1800">
                <a:latin typeface="宋体" panose="02010600030101010101" pitchFamily="2" charset="-122"/>
              </a:rPr>
              <a:t>是一对功能相反的函数，</a:t>
            </a:r>
            <a:r>
              <a:rPr lang="en-US" altLang="zh-CN" sz="1800">
                <a:latin typeface="宋体" panose="02010600030101010101" pitchFamily="2" charset="-122"/>
              </a:rPr>
              <a:t>ord()</a:t>
            </a:r>
            <a:r>
              <a:rPr lang="zh-CN" altLang="en-US" sz="1800">
                <a:latin typeface="宋体" panose="02010600030101010101" pitchFamily="2" charset="-122"/>
              </a:rPr>
              <a:t>用来返回单个字符的序数或</a:t>
            </a:r>
            <a:r>
              <a:rPr lang="en-US" altLang="zh-CN" sz="1800">
                <a:latin typeface="宋体" panose="02010600030101010101" pitchFamily="2" charset="-122"/>
              </a:rPr>
              <a:t>Unicode</a:t>
            </a:r>
            <a:r>
              <a:rPr lang="zh-CN" altLang="en-US" sz="1800">
                <a:latin typeface="宋体" panose="02010600030101010101" pitchFamily="2" charset="-122"/>
              </a:rPr>
              <a:t>码，而</a:t>
            </a:r>
            <a:r>
              <a:rPr lang="en-US" altLang="zh-CN" sz="1800">
                <a:latin typeface="宋体" panose="02010600030101010101" pitchFamily="2" charset="-122"/>
              </a:rPr>
              <a:t>chr()</a:t>
            </a:r>
            <a:r>
              <a:rPr lang="zh-CN" altLang="en-US" sz="1800">
                <a:latin typeface="宋体" panose="02010600030101010101" pitchFamily="2" charset="-122"/>
              </a:rPr>
              <a:t>则用来返回某序数对应的字符，</a:t>
            </a:r>
            <a:r>
              <a:rPr lang="en-US" altLang="zh-CN" sz="1800">
                <a:latin typeface="宋体" panose="02010600030101010101" pitchFamily="2" charset="-122"/>
              </a:rPr>
              <a:t>str()</a:t>
            </a:r>
            <a:r>
              <a:rPr lang="zh-CN" altLang="en-US" sz="1800">
                <a:latin typeface="宋体" panose="02010600030101010101" pitchFamily="2" charset="-122"/>
              </a:rPr>
              <a:t>则直接将其任意类型参数转换为字符串。</a:t>
            </a:r>
            <a:endParaRPr lang="zh-CN" altLang="en-US" sz="1800">
              <a:latin typeface="宋体" panose="02010600030101010101" pitchFamily="2" charset="-122"/>
            </a:endParaRPr>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&gt;&gt;&gt; ord('a')                   &gt;&gt;&gt; chr(65)</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97                       </a:t>
            </a:r>
            <a:r>
              <a:rPr lang="en-US" altLang="zh-CN" sz="1600">
                <a:latin typeface="Consolas" panose="020B0609020204030204" charset="0"/>
              </a:rPr>
              <a:t>     </a:t>
            </a:r>
            <a:r>
              <a:rPr lang="en-US" altLang="zh-CN" sz="1600">
                <a:solidFill>
                  <a:srgbClr val="00B0F0"/>
                </a:solidFill>
                <a:latin typeface="Consolas" panose="020B0609020204030204" charset="0"/>
              </a:rPr>
              <a:t> 'A'</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chr(ord('A')+1)            &gt;&gt;&gt; str(1)</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'B'                    </a:t>
            </a:r>
            <a:r>
              <a:rPr lang="en-US" altLang="zh-CN" sz="1600">
                <a:latin typeface="Consolas" panose="020B0609020204030204" charset="0"/>
              </a:rPr>
              <a:t>     </a:t>
            </a:r>
            <a:r>
              <a:rPr lang="en-US" altLang="zh-CN" sz="1600">
                <a:solidFill>
                  <a:srgbClr val="00B0F0"/>
                </a:solidFill>
                <a:latin typeface="Consolas" panose="020B0609020204030204" charset="0"/>
              </a:rPr>
              <a:t>   '1'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str(1234)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'1234'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 2, 3)'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70658" name="文本占位符 51202"/>
          <p:cNvSpPr>
            <a:spLocks noGrp="1"/>
          </p:cNvSpPr>
          <p:nvPr>
            <p:ph idx="1"/>
          </p:nvPr>
        </p:nvSpPr>
        <p:spPr/>
        <p:txBody>
          <a:bodyPr anchor="t"/>
          <a:lstStyle/>
          <a:p>
            <a:pPr marL="285750" indent="-285750">
              <a:spcBef>
                <a:spcPct val="0"/>
              </a:spcBef>
              <a:buFont typeface="Wingdings" panose="05000000000000000000" charset="0"/>
              <a:buChar char="n"/>
            </a:pPr>
            <a:r>
              <a:rPr lang="en-US" altLang="zh-CN" sz="1500">
                <a:latin typeface="宋体" panose="02010600030101010101" pitchFamily="2" charset="-122"/>
              </a:rPr>
              <a:t>max()</a:t>
            </a:r>
            <a:r>
              <a:rPr lang="zh-CN" altLang="en-US" sz="1500">
                <a:latin typeface="宋体" panose="02010600030101010101" pitchFamily="2" charset="-122"/>
              </a:rPr>
              <a:t>、</a:t>
            </a:r>
            <a:r>
              <a:rPr lang="en-US" altLang="zh-CN" sz="1500">
                <a:latin typeface="宋体" panose="02010600030101010101" pitchFamily="2" charset="-122"/>
              </a:rPr>
              <a:t>min()</a:t>
            </a:r>
            <a:r>
              <a:rPr lang="zh-CN" altLang="en-US" sz="1500">
                <a:latin typeface="宋体" panose="02010600030101010101" pitchFamily="2" charset="-122"/>
              </a:rPr>
              <a:t>、</a:t>
            </a:r>
            <a:r>
              <a:rPr lang="en-US" altLang="zh-CN" sz="1500">
                <a:latin typeface="宋体" panose="02010600030101010101" pitchFamily="2" charset="-122"/>
              </a:rPr>
              <a:t>sum()</a:t>
            </a:r>
            <a:r>
              <a:rPr lang="zh-CN" altLang="en-US" sz="1500">
                <a:latin typeface="宋体" panose="02010600030101010101" pitchFamily="2" charset="-122"/>
              </a:rPr>
              <a:t>这三个内置函数分别用于计算列表、元组或其他可迭代对象中所有元素最大值、最小值以及所有元素之和，</a:t>
            </a:r>
            <a:r>
              <a:rPr lang="en-US" altLang="zh-CN" sz="1500">
                <a:latin typeface="宋体" panose="02010600030101010101" pitchFamily="2" charset="-122"/>
              </a:rPr>
              <a:t>sum()</a:t>
            </a:r>
            <a:r>
              <a:rPr lang="zh-CN" altLang="en-US" sz="1500">
                <a:latin typeface="宋体" panose="02010600030101010101" pitchFamily="2" charset="-122"/>
              </a:rPr>
              <a:t>要求元素支持加法运算，</a:t>
            </a:r>
            <a:r>
              <a:rPr lang="en-US" altLang="zh-CN" sz="1500">
                <a:latin typeface="宋体" panose="02010600030101010101" pitchFamily="2" charset="-122"/>
              </a:rPr>
              <a:t>max()</a:t>
            </a:r>
            <a:r>
              <a:rPr lang="zh-CN" altLang="en-US" sz="1500">
                <a:latin typeface="宋体" panose="02010600030101010101" pitchFamily="2" charset="-122"/>
              </a:rPr>
              <a:t>和</a:t>
            </a:r>
            <a:r>
              <a:rPr lang="en-US" altLang="zh-CN" sz="1500">
                <a:latin typeface="宋体" panose="02010600030101010101" pitchFamily="2" charset="-122"/>
              </a:rPr>
              <a:t>min()</a:t>
            </a:r>
            <a:r>
              <a:rPr lang="zh-CN" altLang="en-US" sz="1500">
                <a:latin typeface="宋体" panose="02010600030101010101" pitchFamily="2" charset="-122"/>
              </a:rPr>
              <a:t>则要求序列或可迭代对象中的元素之间可比较大小。</a:t>
            </a:r>
            <a:endParaRPr lang="zh-CN" altLang="en-US" sz="1500">
              <a:latin typeface="宋体" panose="02010600030101010101" pitchFamily="2" charset="-122"/>
            </a:endParaRPr>
          </a:p>
          <a:p>
            <a:pPr marL="285750" indent="-285750">
              <a:lnSpc>
                <a:spcPct val="80000"/>
              </a:lnSpc>
              <a:buNone/>
            </a:pPr>
            <a:r>
              <a:rPr lang="en-US" altLang="zh-CN" sz="1350">
                <a:latin typeface="Consolas" panose="020B0609020204030204" charset="0"/>
              </a:rPr>
              <a:t>&gt;&gt;&gt; import random</a:t>
            </a:r>
            <a:endParaRPr lang="en-US" altLang="zh-CN" sz="1350">
              <a:latin typeface="Consolas" panose="020B0609020204030204" charset="0"/>
            </a:endParaRPr>
          </a:p>
          <a:p>
            <a:pPr marL="285750" indent="-285750">
              <a:lnSpc>
                <a:spcPct val="80000"/>
              </a:lnSpc>
              <a:buNone/>
            </a:pPr>
            <a:r>
              <a:rPr lang="en-US" altLang="zh-CN" sz="1350">
                <a:latin typeface="Consolas" panose="020B0609020204030204" charset="0"/>
              </a:rPr>
              <a:t>&gt;&gt;&gt; a = [random.randint(1,100) for i in range(10)]   #</a:t>
            </a:r>
            <a:r>
              <a:rPr lang="zh-CN" altLang="en-US" sz="1350">
                <a:latin typeface="Consolas" panose="020B0609020204030204" charset="0"/>
              </a:rPr>
              <a:t>列表推导式</a:t>
            </a:r>
            <a:endParaRPr lang="zh-CN" altLang="en-US" sz="1350">
              <a:latin typeface="Consolas" panose="020B0609020204030204" charset="0"/>
            </a:endParaRPr>
          </a:p>
          <a:p>
            <a:pPr marL="285750" indent="-285750">
              <a:lnSpc>
                <a:spcPct val="80000"/>
              </a:lnSpc>
              <a:buNone/>
            </a:pPr>
            <a:r>
              <a:rPr lang="en-US" altLang="zh-CN" sz="1350">
                <a:latin typeface="Consolas" panose="020B0609020204030204" charset="0"/>
              </a:rPr>
              <a:t>&gt;&gt;&gt; 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[72, 26, 80, 65, 34, 86, 19, 74, 52, 40]</a:t>
            </a: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print(max(a), min(a), sum(a))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86 19 548</a:t>
            </a:r>
            <a:endParaRPr lang="en-US" altLang="zh-CN" sz="1350">
              <a:solidFill>
                <a:srgbClr val="00B0F0"/>
              </a:solidFill>
              <a:latin typeface="Consolas" panose="020B0609020204030204" charset="0"/>
            </a:endParaRPr>
          </a:p>
          <a:p>
            <a:pPr marL="285750" indent="-285750">
              <a:lnSpc>
                <a:spcPct val="80000"/>
              </a:lnSpc>
              <a:buNone/>
            </a:pPr>
            <a:endParaRPr lang="en-US" altLang="zh-CN" sz="1350">
              <a:latin typeface="宋体" panose="02010600030101010101" pitchFamily="2" charset="-122"/>
            </a:endParaRPr>
          </a:p>
          <a:p>
            <a:pPr marL="285750" indent="-285750">
              <a:lnSpc>
                <a:spcPct val="80000"/>
              </a:lnSpc>
              <a:buFont typeface="Wingdings" panose="05000000000000000000" charset="0"/>
              <a:buChar char="n"/>
            </a:pPr>
            <a:r>
              <a:rPr lang="zh-CN" altLang="en-US" sz="1500">
                <a:latin typeface="宋体" panose="02010600030101010101" pitchFamily="2" charset="-122"/>
              </a:rPr>
              <a:t>如果需要计算该列表中的所有元素的平均值，可以直接这样用：</a:t>
            </a:r>
            <a:endParaRPr lang="zh-CN" altLang="en-US" sz="1500">
              <a:latin typeface="宋体" panose="02010600030101010101" pitchFamily="2" charset="-122"/>
            </a:endParaRPr>
          </a:p>
          <a:p>
            <a:pPr marL="285750" indent="-285750">
              <a:lnSpc>
                <a:spcPct val="80000"/>
              </a:lnSpc>
              <a:buNone/>
            </a:pP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sum(a)/len(a)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54.8</a:t>
            </a:r>
            <a:endParaRPr lang="en-US" altLang="zh-CN" sz="1350">
              <a:solidFill>
                <a:srgbClr val="00B0F0"/>
              </a:solidFill>
              <a:latin typeface="Consolas" panose="020B06090202040302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1682" name="内容占位符 2"/>
          <p:cNvSpPr>
            <a:spLocks noGrp="1"/>
          </p:cNvSpPr>
          <p:nvPr>
            <p:ph idx="1"/>
          </p:nvPr>
        </p:nvSpPr>
        <p:spPr/>
        <p:txBody>
          <a:bodyPr anchor="t"/>
          <a:lstStyle/>
          <a:p>
            <a:pPr>
              <a:buFont typeface="Wingdings" panose="05000000000000000000" charset="0"/>
              <a:buChar char="§"/>
            </a:pPr>
            <a:r>
              <a:rPr lang="zh-CN" altLang="en-US" sz="1800"/>
              <a:t>内置函数</a:t>
            </a:r>
            <a:r>
              <a:rPr lang="en-US" altLang="zh-CN" sz="1800"/>
              <a:t>max()</a:t>
            </a:r>
            <a:r>
              <a:rPr lang="zh-CN" altLang="en-US" sz="1800"/>
              <a:t>和</a:t>
            </a:r>
            <a:r>
              <a:rPr lang="en-US" altLang="zh-CN" sz="1800"/>
              <a:t>min()</a:t>
            </a:r>
            <a:r>
              <a:rPr lang="zh-CN" altLang="en-US" sz="1800"/>
              <a:t>的</a:t>
            </a:r>
            <a:r>
              <a:rPr lang="en-US" altLang="zh-CN" sz="1800"/>
              <a:t>key</a:t>
            </a:r>
            <a:r>
              <a:rPr lang="zh-CN" altLang="en-US" sz="1800"/>
              <a:t>参数可以用来指定比较规则。</a:t>
            </a:r>
            <a:endParaRPr lang="zh-CN" altLang="en-US" sz="1800"/>
          </a:p>
          <a:p>
            <a:pPr>
              <a:buNone/>
            </a:pPr>
            <a:endParaRPr lang="zh-CN" altLang="en-US" sz="1500"/>
          </a:p>
          <a:p>
            <a:pPr>
              <a:buNone/>
            </a:pPr>
            <a:r>
              <a:rPr lang="zh-CN" altLang="en-US" sz="1600">
                <a:latin typeface="Consolas" panose="020B0609020204030204" charset="0"/>
              </a:rPr>
              <a:t>&gt;&gt;&gt; x = ['21', '1234', '9']</a:t>
            </a:r>
            <a:endParaRPr lang="zh-CN" altLang="en-US" sz="1600">
              <a:latin typeface="Consolas" panose="020B0609020204030204" charset="0"/>
            </a:endParaRPr>
          </a:p>
          <a:p>
            <a:pPr>
              <a:buNone/>
            </a:pPr>
            <a:r>
              <a:rPr lang="zh-CN" altLang="en-US" sz="1600">
                <a:latin typeface="Consolas" panose="020B0609020204030204" charset="0"/>
              </a:rPr>
              <a:t>&gt;&gt;&gt; max(x)</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'9'</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key=len)</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key=int)</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2706" name="内容占位符 2"/>
          <p:cNvSpPr>
            <a:spLocks noGrp="1"/>
          </p:cNvSpPr>
          <p:nvPr>
            <p:ph idx="1"/>
          </p:nvPr>
        </p:nvSpPr>
        <p:spPr/>
        <p:txBody>
          <a:bodyPr anchor="t"/>
          <a:lstStyle/>
          <a:p>
            <a:pPr marL="0" indent="0">
              <a:buFont typeface="Wingdings" panose="05000000000000000000" charset="0"/>
              <a:buNone/>
            </a:pPr>
            <a:r>
              <a:rPr lang="zh-CN" altLang="en-US" sz="1350">
                <a:latin typeface="Consolas" panose="020B0609020204030204" charset="0"/>
              </a:rPr>
              <a:t>&gt;&gt;&gt; from random import randrange</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x = [[randrange(1,100) for i in range(10)] for j in range(5)]</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for item in x:</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print(item)</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a:t>
            </a:r>
            <a:endParaRPr lang="zh-CN" altLang="en-US" sz="1350">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[15, 50, 38, 53, 58, 13, 22, 54, 7, 45]</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[80, 10, 46, 16, 71, 73, 13, 68, 94,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[66, 4, 49, 67, 26, 58, 52, 46, 69, 99]</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[35, 57, 63, 35, 71, 18, 86, 2, 16, 87]</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max(x, key=sum)       </a:t>
            </a:r>
            <a:r>
              <a:rPr lang="en-US" altLang="zh-CN" sz="1350">
                <a:latin typeface="Consolas" panose="020B0609020204030204" charset="0"/>
              </a:rPr>
              <a:t>#</a:t>
            </a:r>
            <a:r>
              <a:rPr lang="zh-CN" altLang="en-US" sz="1350">
                <a:latin typeface="Consolas" panose="020B0609020204030204" charset="0"/>
                <a:ea typeface="宋体" panose="02010600030101010101" pitchFamily="2" charset="-122"/>
              </a:rPr>
              <a:t>求所有元素之和最大的子列表</a:t>
            </a:r>
            <a:endParaRPr lang="zh-CN" altLang="en-US" sz="1350">
              <a:latin typeface="Consolas" panose="020B0609020204030204" charset="0"/>
              <a:ea typeface="宋体" panose="02010600030101010101" pitchFamily="2" charset="-122"/>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p:txBody>
      </p:sp>
      <p:sp>
        <p:nvSpPr>
          <p:cNvPr id="2" name="线形标注 1 1"/>
          <p:cNvSpPr/>
          <p:nvPr/>
        </p:nvSpPr>
        <p:spPr>
          <a:xfrm>
            <a:off x="5563870" y="1790700"/>
            <a:ext cx="1558925" cy="655955"/>
          </a:xfrm>
          <a:prstGeom prst="borderCallout1">
            <a:avLst>
              <a:gd name="adj1" fmla="val 18750"/>
              <a:gd name="adj2" fmla="val -8333"/>
              <a:gd name="adj3" fmla="val 49308"/>
              <a:gd name="adj4" fmla="val -227629"/>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t>这里要打</a:t>
            </a:r>
            <a:r>
              <a:rPr lang="zh-CN" altLang="en-US" sz="1400" strike="noStrike" noProof="1">
                <a:solidFill>
                  <a:srgbClr val="FF0000"/>
                </a:solidFill>
              </a:rPr>
              <a:t>两个回车</a:t>
            </a:r>
            <a:r>
              <a:rPr lang="zh-CN" altLang="en-US" sz="1400" strike="noStrike" noProof="1"/>
              <a:t>才会执行代码</a:t>
            </a:r>
            <a:endParaRPr lang="zh-CN" altLang="en-US" sz="1400" strike="noStrike" noProof="1"/>
          </a:p>
        </p:txBody>
      </p:sp>
      <p:sp>
        <p:nvSpPr>
          <p:cNvPr id="3" name="线形标注 1 1"/>
          <p:cNvSpPr/>
          <p:nvPr/>
        </p:nvSpPr>
        <p:spPr>
          <a:xfrm>
            <a:off x="5511165" y="2988945"/>
            <a:ext cx="2336165" cy="655955"/>
          </a:xfrm>
          <a:prstGeom prst="borderCallout1">
            <a:avLst>
              <a:gd name="adj1" fmla="val 18750"/>
              <a:gd name="adj2" fmla="val -8333"/>
              <a:gd name="adj3" fmla="val -123620"/>
              <a:gd name="adj4" fmla="val -193204"/>
            </a:avLst>
          </a:prstGeom>
          <a:ln w="508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1400" strike="noStrike" noProof="1"/>
              <a:t>print</a:t>
            </a:r>
            <a:r>
              <a:rPr lang="zh-CN" altLang="en-US" sz="1400" strike="noStrike" noProof="1"/>
              <a:t>相对于</a:t>
            </a:r>
            <a:r>
              <a:rPr lang="en-US" altLang="zh-CN" sz="1400" strike="noStrike" noProof="1"/>
              <a:t>for</a:t>
            </a:r>
            <a:r>
              <a:rPr lang="zh-CN" altLang="en-US" sz="1400" strike="noStrike" noProof="1"/>
              <a:t>有缩进，</a:t>
            </a:r>
            <a:endParaRPr lang="zh-CN" altLang="en-US" sz="1400" strike="noStrike" noProof="1"/>
          </a:p>
          <a:p>
            <a:pPr algn="ctr" fontAlgn="base"/>
            <a:r>
              <a:rPr lang="zh-CN" altLang="en-US" sz="1400" strike="noStrike" noProof="1"/>
              <a:t>提示符</a:t>
            </a:r>
            <a:r>
              <a:rPr lang="en-US" altLang="zh-CN" sz="1400" strike="noStrike" noProof="1"/>
              <a:t>&gt;&gt;&gt; </a:t>
            </a:r>
            <a:r>
              <a:rPr lang="zh-CN" altLang="en-US" sz="1400" strike="noStrike" noProof="1">
                <a:ea typeface="宋体" panose="02010600030101010101" pitchFamily="2" charset="-122"/>
              </a:rPr>
              <a:t>是占位置的</a:t>
            </a:r>
            <a:endParaRPr lang="zh-CN" altLang="en-US" sz="1400" strike="noStrike" noProof="1">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126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2290" name="文本占位符 11266"/>
          <p:cNvSpPr>
            <a:spLocks noGrp="1"/>
          </p:cNvSpPr>
          <p:nvPr>
            <p:ph idx="1"/>
          </p:nvPr>
        </p:nvSpPr>
        <p:spPr>
          <a:xfrm>
            <a:off x="375380" y="1162417"/>
            <a:ext cx="6173280" cy="3395066"/>
          </a:xfrm>
        </p:spPr>
        <p:txBody>
          <a:bodyPr anchor="t"/>
          <a:lstStyle/>
          <a:p>
            <a:pPr defTabSz="914400">
              <a:lnSpc>
                <a:spcPct val="80000"/>
              </a:lnSpc>
              <a:spcBef>
                <a:spcPts val="1200"/>
              </a:spcBef>
              <a:spcAft>
                <a:spcPts val="600"/>
              </a:spcAft>
              <a:buSzPct val="90000"/>
              <a:buFont typeface="Wingdings" panose="05000000000000000000" charset="0"/>
              <a:buChar char="§"/>
            </a:pPr>
            <a:r>
              <a:rPr lang="zh-CN" altLang="en-US" sz="1800" dirty="0"/>
              <a:t>几个重要网址</a:t>
            </a:r>
            <a:endParaRPr lang="zh-CN" altLang="en-US" sz="1800" dirty="0"/>
          </a:p>
          <a:p>
            <a:pPr defTabSz="914400">
              <a:lnSpc>
                <a:spcPct val="80000"/>
              </a:lnSpc>
              <a:spcBef>
                <a:spcPts val="1200"/>
              </a:spcBef>
              <a:spcAft>
                <a:spcPts val="600"/>
              </a:spcAft>
              <a:buSzPct val="90000"/>
              <a:buFont typeface="Wingdings" panose="05000000000000000000" charset="0"/>
              <a:buChar char="Ø"/>
            </a:pPr>
            <a:r>
              <a:rPr lang="en-US" altLang="zh-CN" sz="1600" dirty="0"/>
              <a:t>https://www.python.org/</a:t>
            </a:r>
            <a:endParaRPr lang="en-US" altLang="zh-CN" sz="1600" dirty="0"/>
          </a:p>
          <a:p>
            <a:pPr defTabSz="914400">
              <a:lnSpc>
                <a:spcPct val="80000"/>
              </a:lnSpc>
              <a:spcBef>
                <a:spcPts val="1200"/>
              </a:spcBef>
              <a:spcAft>
                <a:spcPts val="600"/>
              </a:spcAft>
              <a:buSzPct val="90000"/>
              <a:buFont typeface="Wingdings" panose="05000000000000000000" charset="0"/>
              <a:buChar char="Ø"/>
            </a:pPr>
            <a:r>
              <a:rPr lang="en-US" altLang="zh-CN" sz="1600" dirty="0"/>
              <a:t>https://www.python.org/doc/</a:t>
            </a:r>
            <a:endParaRPr lang="en-US" altLang="zh-CN" sz="1600" dirty="0"/>
          </a:p>
          <a:p>
            <a:pPr defTabSz="914400">
              <a:lnSpc>
                <a:spcPct val="80000"/>
              </a:lnSpc>
              <a:spcBef>
                <a:spcPts val="1200"/>
              </a:spcBef>
              <a:spcAft>
                <a:spcPts val="600"/>
              </a:spcAft>
              <a:buSzPct val="90000"/>
              <a:buFont typeface="Wingdings" panose="05000000000000000000" charset="0"/>
              <a:buChar char="Ø"/>
            </a:pPr>
            <a:r>
              <a:rPr lang="en-US" altLang="zh-CN" sz="1600" dirty="0"/>
              <a:t>http://bugs.python.org/</a:t>
            </a:r>
            <a:endParaRPr lang="en-US" altLang="zh-CN" sz="1600" dirty="0"/>
          </a:p>
          <a:p>
            <a:pPr defTabSz="914400">
              <a:lnSpc>
                <a:spcPct val="80000"/>
              </a:lnSpc>
              <a:spcBef>
                <a:spcPts val="1200"/>
              </a:spcBef>
              <a:spcAft>
                <a:spcPts val="600"/>
              </a:spcAft>
              <a:buSzPct val="90000"/>
              <a:buFont typeface="Wingdings" panose="05000000000000000000" charset="0"/>
              <a:buChar char="Ø"/>
            </a:pPr>
            <a:r>
              <a:rPr lang="en-US" altLang="zh-CN" sz="1600" dirty="0"/>
              <a:t>https://hackerone.com/python</a:t>
            </a:r>
            <a:endParaRPr lang="en-US" altLang="zh-CN" sz="1600" dirty="0"/>
          </a:p>
          <a:p>
            <a:pPr defTabSz="914400">
              <a:lnSpc>
                <a:spcPct val="80000"/>
              </a:lnSpc>
              <a:spcBef>
                <a:spcPts val="1200"/>
              </a:spcBef>
              <a:spcAft>
                <a:spcPts val="600"/>
              </a:spcAft>
              <a:buSzPct val="90000"/>
              <a:buFont typeface="Wingdings" panose="05000000000000000000" charset="0"/>
              <a:buChar char="Ø"/>
            </a:pPr>
            <a:r>
              <a:rPr lang="en-US" altLang="zh-CN" sz="1600" dirty="0"/>
              <a:t>http://stackoverflow.com/questions/tagged/python</a:t>
            </a:r>
            <a:endParaRPr lang="en-US" altLang="zh-CN" sz="16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zh-CN" altLang="en-US" sz="1800" strike="noStrike" noProof="1"/>
              <a:t>内置函数</a:t>
            </a:r>
            <a:r>
              <a:rPr lang="en-US" altLang="zh-CN" sz="1800" strike="noStrike" noProof="1"/>
              <a:t>sum()</a:t>
            </a:r>
            <a:r>
              <a:rPr lang="zh-CN" altLang="en-US" sz="1800" strike="noStrike" noProof="1">
                <a:ea typeface="宋体" panose="02010600030101010101" pitchFamily="2" charset="-122"/>
              </a:rPr>
              <a:t>的</a:t>
            </a:r>
            <a:r>
              <a:rPr lang="en-US" altLang="zh-CN" sz="1800" strike="noStrike" noProof="1">
                <a:ea typeface="宋体" panose="02010600030101010101" pitchFamily="2" charset="-122"/>
              </a:rPr>
              <a:t>start</a:t>
            </a:r>
            <a:r>
              <a:rPr lang="zh-CN" altLang="en-US" sz="1800" strike="noStrike" noProof="1">
                <a:ea typeface="宋体" panose="02010600030101010101" pitchFamily="2" charset="-122"/>
              </a:rPr>
              <a:t>参数可以实现非数值型列表元素的求和。</a:t>
            </a:r>
            <a:endParaRPr lang="zh-CN" altLang="en-US" sz="1800" strike="noStrike" noProof="1">
              <a:ea typeface="宋体" panose="02010600030101010101" pitchFamily="2" charset="-122"/>
            </a:endParaRPr>
          </a:p>
          <a:p>
            <a:pPr marL="0" indent="0" fontAlgn="base">
              <a:buNone/>
            </a:pPr>
            <a:endParaRPr lang="zh-CN" altLang="en-US" sz="135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sum([1,2,3,4])</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10</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 [2], [3], [4]], [])</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 2, 3, 4]</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7373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Font typeface="Wingdings" panose="05000000000000000000" charset="0"/>
              <a:buChar char="§"/>
            </a:pPr>
            <a:r>
              <a:rPr lang="en-US" altLang="en-US" sz="1800"/>
              <a:t>内置函数type()和isinstance()可以判断数据类型。</a:t>
            </a:r>
            <a:endParaRPr lang="en-US" altLang="en-US" sz="1800"/>
          </a:p>
          <a:p>
            <a:pPr>
              <a:buNone/>
            </a:pPr>
            <a:endParaRPr lang="en-US" altLang="en-US" sz="1350"/>
          </a:p>
          <a:p>
            <a:pPr>
              <a:buNone/>
            </a:pPr>
            <a:r>
              <a:rPr lang="en-US" altLang="en-US" sz="1600">
                <a:latin typeface="Consolas" panose="020B0609020204030204" charset="0"/>
              </a:rPr>
              <a:t>&gt;&gt;&gt; type([3])                             #查看[3]的类型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&lt;class 'list'&gt;</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type({3}) in (list, tuple, dict)      #判断{3}是否为list,tuple</a:t>
            </a:r>
            <a:endParaRPr lang="en-US" altLang="en-US" sz="1600">
              <a:latin typeface="Consolas" panose="020B0609020204030204" charset="0"/>
            </a:endParaRPr>
          </a:p>
          <a:p>
            <a:pPr>
              <a:buNone/>
            </a:pPr>
            <a:r>
              <a:rPr lang="en-US" altLang="en-US" sz="1600">
                <a:latin typeface="Consolas" panose="020B0609020204030204" charset="0"/>
              </a:rPr>
              <a:t>                                          #或dict类型的实例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 int)                    #判断3是否为int类型的实例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isinstance(3j, (int, float, complex)) #判断3j是否为int,float</a:t>
            </a:r>
            <a:endParaRPr lang="en-US" altLang="en-US" sz="1600">
              <a:latin typeface="Consolas" panose="020B0609020204030204" charset="0"/>
            </a:endParaRPr>
          </a:p>
          <a:p>
            <a:pPr>
              <a:buNone/>
            </a:pPr>
            <a:r>
              <a:rPr lang="en-US" altLang="en-US" sz="1600">
                <a:latin typeface="Consolas" panose="020B0609020204030204" charset="0"/>
              </a:rPr>
              <a:t>                                          #或complex类型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7475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sorted()对列表、元组、字典、集合或其他可迭代对象进行排序并返回新列表。</a:t>
            </a:r>
            <a:endParaRPr lang="en-US" altLang="en-US" sz="1800"/>
          </a:p>
          <a:p>
            <a:pPr>
              <a:buNone/>
            </a:pPr>
            <a:r>
              <a:rPr lang="en-US" altLang="en-US" sz="1600">
                <a:latin typeface="Consolas" panose="020B0609020204030204" charset="0"/>
              </a:rPr>
              <a:t>&gt;&gt;&gt; x = ['aaaa', 'bc', 'd', 'b', 'ba']</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sorted(x, key=lambda item: (len(item), item))</a:t>
            </a:r>
            <a:endParaRPr lang="en-US" altLang="en-US" sz="1600">
              <a:latin typeface="Consolas" panose="020B0609020204030204" charset="0"/>
            </a:endParaRPr>
          </a:p>
          <a:p>
            <a:pPr>
              <a:spcBef>
                <a:spcPct val="0"/>
              </a:spcBef>
              <a:buNone/>
            </a:pPr>
            <a:r>
              <a:rPr lang="en-US" altLang="en-US" sz="1600">
                <a:latin typeface="Consolas" panose="020B0609020204030204" charset="0"/>
              </a:rPr>
              <a:t>                                #先按长度排序，长度一样的正常排序</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['b', 'd', 'ba', 'bc', 'aaaa']</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import random</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 = random.choices(range(50), k=11)</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 38, 35, 5, 13, 48, 13, 2, 19, 47, 3]</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[2, 3, 5, 13, 13, 18, 19, 35, 38, 47, 48]</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sorted(data)[len(data)//2]  #</a:t>
            </a:r>
            <a:r>
              <a:rPr lang="zh-CN" altLang="en-US" sz="1600">
                <a:latin typeface="Consolas" panose="020B0609020204030204" charset="0"/>
              </a:rPr>
              <a:t>中位数</a:t>
            </a:r>
            <a:endParaRPr lang="zh-CN"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a:t>
            </a:r>
            <a:endParaRPr lang="en-US" altLang="en-US" sz="1350">
              <a:solidFill>
                <a:srgbClr val="00B0F0"/>
              </a:solidFill>
              <a:latin typeface="Consolas" panose="020B0609020204030204" charset="0"/>
            </a:endParaRPr>
          </a:p>
          <a:p>
            <a:pPr>
              <a:spcBef>
                <a:spcPct val="0"/>
              </a:spcBef>
              <a:buNone/>
            </a:pPr>
            <a:endParaRPr lang="en-US" altLang="en-US" sz="1350">
              <a:solidFill>
                <a:srgbClr val="00B0F0"/>
              </a:solidFill>
              <a:latin typeface="Consolas" panose="020B0609020204030204" charset="0"/>
            </a:endParaRPr>
          </a:p>
          <a:p>
            <a:pPr>
              <a:buNone/>
            </a:pPr>
            <a:endParaRPr lang="en-US" altLang="en-US" sz="1350"/>
          </a:p>
        </p:txBody>
      </p:sp>
      <p:sp>
        <p:nvSpPr>
          <p:cNvPr id="757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en-US" sz="1800" strike="noStrike" noProof="1">
                <a:sym typeface="+mn-ea"/>
              </a:rPr>
              <a:t>reversed()对可迭代对象（生成器对象和具有惰性求值特性的zip、map、filter、enumerate等类似对象除外）进行翻转（首尾交换）并返回可迭代的reversed对象</a:t>
            </a:r>
            <a:r>
              <a:rPr lang="zh-CN" altLang="en-US" sz="1800" strike="noStrike" noProof="1">
                <a:ea typeface="宋体" panose="02010600030101010101" pitchFamily="2" charset="-122"/>
                <a:sym typeface="+mn-ea"/>
              </a:rPr>
              <a:t>。</a:t>
            </a:r>
            <a:endParaRPr lang="zh-CN" altLang="en-US" sz="1800" strike="noStrike" noProof="1">
              <a:ea typeface="宋体" panose="02010600030101010101" pitchFamily="2" charset="-122"/>
              <a:sym typeface="+mn-ea"/>
            </a:endParaRPr>
          </a:p>
          <a:p>
            <a:pPr fontAlgn="base">
              <a:buNone/>
            </a:pPr>
            <a:endParaRPr lang="en-US" altLang="en-US" sz="1350" strike="noStrike" noProof="1">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x = ['aaaa', 'bc', 'd', 'b', 'ba']</a:t>
            </a:r>
            <a:endParaRPr lang="en-US" altLang="en-US" sz="1600" strike="noStrike" noProof="1">
              <a:latin typeface="Consolas" panose="020B0609020204030204" charset="0"/>
            </a:endParaRPr>
          </a:p>
          <a:p>
            <a:pPr fontAlgn="base">
              <a:buNone/>
            </a:pPr>
            <a:r>
              <a:rPr lang="en-US" altLang="en-US" sz="1600" strike="noStrike" noProof="1">
                <a:latin typeface="Consolas" panose="020B0609020204030204" charset="0"/>
                <a:sym typeface="+mn-ea"/>
              </a:rPr>
              <a:t>&gt;&gt;&gt; reversed(x)                 #逆序，返回reversed对象</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&lt;list_reverseiterator object at 0x0000000002E6C3C8&gt;</a:t>
            </a:r>
            <a:endParaRPr lang="en-US" altLang="en-US" sz="1600" strike="noStrike" noProof="1">
              <a:solidFill>
                <a:srgbClr val="00B0F0"/>
              </a:solidFill>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list(reversed(x))           #reversed对象是可迭代的</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['ba', 'b', 'd', 'bc', 'aaaa']</a:t>
            </a:r>
            <a:endParaRPr lang="en-US" altLang="en-US" sz="1350" strike="noStrike" noProof="1">
              <a:solidFill>
                <a:srgbClr val="00B0F0"/>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sp>
        <p:nvSpPr>
          <p:cNvPr id="768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range()语法格式为range([start,] end [, step] )</a:t>
            </a:r>
            <a:r>
              <a:rPr lang="zh-CN" altLang="en-US" sz="1800">
                <a:ea typeface="宋体" panose="02010600030101010101" pitchFamily="2" charset="-122"/>
              </a:rPr>
              <a:t>，</a:t>
            </a:r>
            <a:r>
              <a:rPr lang="en-US" altLang="en-US" sz="1800"/>
              <a:t>返回具有</a:t>
            </a:r>
            <a:r>
              <a:rPr lang="en-US" altLang="en-US" sz="1800" b="1">
                <a:solidFill>
                  <a:srgbClr val="FF0000"/>
                </a:solidFill>
              </a:rPr>
              <a:t>惰性求值</a:t>
            </a:r>
            <a:r>
              <a:rPr lang="en-US" altLang="en-US" sz="1800">
                <a:solidFill>
                  <a:srgbClr val="FF0000"/>
                </a:solidFill>
              </a:rPr>
              <a:t>特点的range对象</a:t>
            </a:r>
            <a:r>
              <a:rPr lang="en-US" altLang="en-US" sz="1800"/>
              <a:t>，其中包含</a:t>
            </a:r>
            <a:r>
              <a:rPr lang="en-US" altLang="en-US" sz="1800" b="1">
                <a:solidFill>
                  <a:srgbClr val="FF0000"/>
                </a:solidFill>
              </a:rPr>
              <a:t>左闭右开区间</a:t>
            </a:r>
            <a:r>
              <a:rPr lang="en-US" altLang="en-US" sz="1800">
                <a:solidFill>
                  <a:srgbClr val="FF0000"/>
                </a:solidFill>
              </a:rPr>
              <a:t>[start,end)内以step为步长的整数</a:t>
            </a:r>
            <a:r>
              <a:rPr lang="en-US" altLang="en-US" sz="1800"/>
              <a:t>。参数start默认为0，step默认为1。</a:t>
            </a:r>
            <a:endParaRPr lang="en-US" altLang="en-US" sz="1800"/>
          </a:p>
          <a:p>
            <a:pPr>
              <a:buNone/>
            </a:pPr>
            <a:r>
              <a:rPr lang="en-US" altLang="en-US" sz="1600">
                <a:latin typeface="Consolas" panose="020B0609020204030204" charset="0"/>
              </a:rPr>
              <a:t>&gt;&gt;&gt; range(5)                  #start默认为0，step默认为1</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range(0, 5)</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list(_)</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[0, 1, 2, 3, 4]</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list(range(1, 10, 2))     #指定起始值和步长</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3, 5, 7, 9]</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list(range(9, 0, -2))     #步长为负数时，start应比end大</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[9, 7, 5, 3, 1]</a:t>
            </a:r>
            <a:endParaRPr lang="en-US" altLang="en-US" sz="1600">
              <a:solidFill>
                <a:srgbClr val="00B0F0"/>
              </a:solidFill>
              <a:latin typeface="Consolas" panose="020B0609020204030204" charset="0"/>
            </a:endParaRPr>
          </a:p>
        </p:txBody>
      </p:sp>
      <p:sp>
        <p:nvSpPr>
          <p:cNvPr id="778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enumerate()函数用来枚举可迭代对象中的元素，返回可迭代的enumerate对象，其中每个元素都是包含索引和值的元组。</a:t>
            </a:r>
            <a:endParaRPr lang="en-US" altLang="en-US" sz="1800"/>
          </a:p>
          <a:p>
            <a:pPr>
              <a:spcBef>
                <a:spcPct val="0"/>
              </a:spcBef>
              <a:buNone/>
            </a:pPr>
            <a:r>
              <a:rPr lang="en-US" altLang="en-US" sz="1600">
                <a:latin typeface="Consolas" panose="020B0609020204030204" charset="0"/>
              </a:rPr>
              <a:t>&gt;&gt;&gt; list(enumerate('abcd'))                        #枚举字符串中的元素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(1, 'b'), (2, 'c'), (3, 'd')]</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list(enumerate(['Python', 'Great']))          #枚举列表中的元素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'Python'), (1, 'Great')]</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list(enumerate({'a':97, 'b':98, 'c':99}.items())) #枚举字典中的元素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97)), (1, ('b', 98)), (2, ('c', 99))]</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for index, value in enumerate(range(10, 15)):  #枚举range对象中的元素</a:t>
            </a:r>
            <a:endParaRPr lang="en-US" altLang="en-US" sz="1600">
              <a:latin typeface="Consolas" panose="020B0609020204030204" charset="0"/>
            </a:endParaRPr>
          </a:p>
          <a:p>
            <a:pPr>
              <a:spcBef>
                <a:spcPct val="0"/>
              </a:spcBef>
              <a:buNone/>
            </a:pPr>
            <a:r>
              <a:rPr lang="en-US" altLang="en-US" sz="1600">
                <a:latin typeface="Consolas" panose="020B0609020204030204" charset="0"/>
              </a:rPr>
              <a:t>    print((index, value), end=' ')</a:t>
            </a:r>
            <a:endParaRPr lang="en-US" altLang="en-US" sz="1600">
              <a:latin typeface="Consolas" panose="020B0609020204030204" charset="0"/>
            </a:endParaRPr>
          </a:p>
          <a:p>
            <a:pPr>
              <a:spcBef>
                <a:spcPct val="0"/>
              </a:spcBef>
              <a:buNone/>
            </a:pP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10) (1, 11) (2, 12) (3, 13) (4, 14) </a:t>
            </a:r>
            <a:endParaRPr lang="en-US" altLang="en-US" sz="1600">
              <a:solidFill>
                <a:srgbClr val="00B0F0"/>
              </a:solidFill>
              <a:latin typeface="Consolas" panose="020B0609020204030204" charset="0"/>
            </a:endParaRPr>
          </a:p>
        </p:txBody>
      </p:sp>
      <p:sp>
        <p:nvSpPr>
          <p:cNvPr id="788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a:buFont typeface="Wingdings" panose="05000000000000000000" charset="0"/>
              <a:buChar char="§"/>
            </a:pPr>
            <a:r>
              <a:rPr lang="en-US" altLang="en-US" sz="1800"/>
              <a:t>内置函数map()把一个函数func依次映射到序列或迭代器对象的每个元素上，并返回一个可迭代的map对象作为结果，map对象中每个元素是原序列中元素经过函数func处理后的结果。</a:t>
            </a:r>
            <a:endParaRPr lang="en-US" altLang="en-US" sz="1800"/>
          </a:p>
          <a:p>
            <a:pPr>
              <a:spcBef>
                <a:spcPct val="0"/>
              </a:spcBef>
              <a:buNone/>
            </a:pPr>
            <a:r>
              <a:rPr lang="en-US" altLang="en-US" sz="1400">
                <a:latin typeface="Consolas" panose="020B0609020204030204" charset="0"/>
              </a:rPr>
              <a:t>&gt;&gt;&gt; list(map(str, range(5)))  #把列表中元素转换为字符串</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['0', '1', '2', '3', '4']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add5(v):              #单参数函数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v+5</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list(map(add5, range(10)))#把单参数函数映射到一个序列的所有元素</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6, 7, 8, 9, 10, 11, 12, 13, 14]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add(x, y):            #可以接收2个参数的函数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x+y</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 range(5), range(5,10)))</a:t>
            </a:r>
            <a:endParaRPr lang="en-US" altLang="en-US" sz="1400">
              <a:latin typeface="Consolas" panose="020B0609020204030204" charset="0"/>
            </a:endParaRPr>
          </a:p>
          <a:p>
            <a:pPr>
              <a:spcBef>
                <a:spcPct val="0"/>
              </a:spcBef>
              <a:buNone/>
            </a:pPr>
            <a:r>
              <a:rPr lang="en-US" altLang="en-US" sz="1400">
                <a:latin typeface="Consolas" panose="020B0609020204030204" charset="0"/>
              </a:rPr>
              <a:t>                              #把双参数函数映射到两个序列上</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7, 9, 11, 13]</a:t>
            </a:r>
            <a:endParaRPr lang="en-US" altLang="en-US" sz="1400">
              <a:solidFill>
                <a:srgbClr val="00B0F0"/>
              </a:solidFill>
              <a:latin typeface="Consolas" panose="020B0609020204030204" charset="0"/>
            </a:endParaRPr>
          </a:p>
        </p:txBody>
      </p:sp>
      <p:sp>
        <p:nvSpPr>
          <p:cNvPr id="798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lstStyle/>
          <a:p>
            <a:pPr marL="0" indent="0">
              <a:buNone/>
            </a:pPr>
            <a:r>
              <a:rPr lang="zh-CN" altLang="en-US" sz="1350">
                <a:latin typeface="Consolas" panose="020B0609020204030204" charset="0"/>
              </a:rPr>
              <a:t>&gt;&gt;&gt; import random</a:t>
            </a:r>
            <a:endParaRPr lang="zh-CN" altLang="en-US" sz="1350">
              <a:latin typeface="Consolas" panose="020B0609020204030204" charset="0"/>
            </a:endParaRPr>
          </a:p>
          <a:p>
            <a:pPr marL="0" indent="0">
              <a:buNone/>
            </a:pPr>
            <a:r>
              <a:rPr lang="zh-CN" altLang="en-US" sz="1350">
                <a:latin typeface="Consolas" panose="020B0609020204030204" charset="0"/>
              </a:rPr>
              <a:t>&gt;&gt;&gt; x = random.randint(1, 1e30)     #生成指定范围内的随机整数</a:t>
            </a:r>
            <a:endParaRPr lang="zh-CN" altLang="en-US" sz="1350">
              <a:latin typeface="Consolas" panose="020B0609020204030204" charset="0"/>
            </a:endParaRPr>
          </a:p>
          <a:p>
            <a:pPr marL="0" indent="0">
              <a:buNone/>
            </a:pPr>
            <a:r>
              <a:rPr lang="zh-CN" altLang="en-US" sz="1350">
                <a:latin typeface="Consolas" panose="020B0609020204030204" charset="0"/>
              </a:rPr>
              <a:t>&gt;&gt;&gt; x</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839746558215897242220046223150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list(map(int, str(x)))          #提取大整数每位上的数字</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 3, 9, 7, 4, 6, 5, 5, 8, 2, 1, 5, 8, 9, 7, 2, 4, 2, 2, 2, 0, 0, 4, 6, 2, 2, 3, 1, 5, 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def check(s, lst):   </a:t>
            </a:r>
            <a:r>
              <a:rPr lang="en-US" altLang="zh-CN" sz="1350">
                <a:latin typeface="Consolas" panose="020B0609020204030204" charset="0"/>
              </a:rPr>
              <a:t>#</a:t>
            </a:r>
            <a:r>
              <a:rPr lang="zh-CN" altLang="en-US" sz="1350">
                <a:latin typeface="Consolas" panose="020B0609020204030204" charset="0"/>
              </a:rPr>
              <a:t>测试字符串是否包含列表中某个元素作为子串</a:t>
            </a:r>
            <a:endParaRPr lang="zh-CN" altLang="en-US" sz="1350">
              <a:latin typeface="Consolas" panose="020B0609020204030204" charset="0"/>
            </a:endParaRPr>
          </a:p>
          <a:p>
            <a:pPr marL="0" indent="0">
              <a:buNone/>
            </a:pPr>
            <a:r>
              <a:rPr lang="zh-CN" altLang="en-US" sz="1350">
                <a:latin typeface="Consolas" panose="020B0609020204030204" charset="0"/>
              </a:rPr>
              <a:t>    f = lambda item: item in s</a:t>
            </a:r>
            <a:endParaRPr lang="zh-CN" altLang="en-US" sz="1350">
              <a:latin typeface="Consolas" panose="020B0609020204030204" charset="0"/>
            </a:endParaRPr>
          </a:p>
          <a:p>
            <a:pPr marL="0" indent="0">
              <a:buNone/>
            </a:pPr>
            <a:r>
              <a:rPr lang="zh-CN" altLang="en-US" sz="1350">
                <a:latin typeface="Consolas" panose="020B0609020204030204" charset="0"/>
              </a:rPr>
              <a:t>    return any(map(f, lst))</a:t>
            </a:r>
            <a:endParaRPr lang="zh-CN" altLang="en-US" sz="1350">
              <a:latin typeface="Consolas" panose="020B0609020204030204" charset="0"/>
            </a:endParaRPr>
          </a:p>
          <a:p>
            <a:pPr marL="0" indent="0">
              <a:buNone/>
            </a:pPr>
            <a:endParaRPr lang="zh-CN" altLang="en-US" sz="1350">
              <a:latin typeface="Consolas" panose="020B0609020204030204" charset="0"/>
            </a:endParaRPr>
          </a:p>
          <a:p>
            <a:pPr marL="0" indent="0">
              <a:buNone/>
            </a:pPr>
            <a:r>
              <a:rPr lang="zh-CN" altLang="en-US" sz="1350">
                <a:latin typeface="Consolas" panose="020B0609020204030204" charset="0"/>
              </a:rPr>
              <a:t>&gt;&gt;&gt; check('abcdefg', ['c', 'e'])</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True</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check('abcdefg', ['i', 'h'])</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False</a:t>
            </a:r>
            <a:endParaRPr lang="zh-CN" altLang="en-US" sz="1350">
              <a:solidFill>
                <a:srgbClr val="00B0F0"/>
              </a:solidFill>
              <a:latin typeface="Consolas" panose="020B0609020204030204" charset="0"/>
            </a:endParaRPr>
          </a:p>
        </p:txBody>
      </p:sp>
      <p:sp>
        <p:nvSpPr>
          <p:cNvPr id="8294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83970" name="内容占位符 2"/>
          <p:cNvSpPr>
            <a:spLocks noGrp="1"/>
          </p:cNvSpPr>
          <p:nvPr>
            <p:ph idx="1"/>
          </p:nvPr>
        </p:nvSpPr>
        <p:spPr/>
        <p:txBody>
          <a:bodyPr anchor="t"/>
          <a:lstStyle/>
          <a:p>
            <a:pPr marL="0" indent="0">
              <a:buNone/>
            </a:pPr>
            <a:r>
              <a:rPr lang="zh-CN" altLang="en-US" sz="1600" dirty="0">
                <a:latin typeface="Consolas" panose="020B0609020204030204" charset="0"/>
              </a:rPr>
              <a:t>from itertools import chain</a:t>
            </a:r>
            <a:endParaRPr lang="zh-CN" altLang="en-US" sz="1600" dirty="0">
              <a:latin typeface="Consolas" panose="020B0609020204030204" charset="0"/>
            </a:endParaRPr>
          </a:p>
          <a:p>
            <a:pPr marL="0" indent="0">
              <a:buNone/>
            </a:pPr>
            <a:endParaRPr lang="zh-CN" altLang="en-US" sz="1600" dirty="0">
              <a:latin typeface="Consolas" panose="020B0609020204030204" charset="0"/>
            </a:endParaRPr>
          </a:p>
          <a:p>
            <a:pPr marL="0" indent="0">
              <a:buNone/>
            </a:pPr>
            <a:r>
              <a:rPr lang="zh-CN" altLang="en-US" sz="1600" dirty="0">
                <a:latin typeface="Consolas" panose="020B0609020204030204" charset="0"/>
              </a:rPr>
              <a:t>xData = [1, 2, 3, 4]</a:t>
            </a:r>
            <a:endParaRPr lang="zh-CN" altLang="en-US" sz="1600" dirty="0">
              <a:latin typeface="Consolas" panose="020B0609020204030204" charset="0"/>
            </a:endParaRPr>
          </a:p>
          <a:p>
            <a:pPr marL="0" indent="0">
              <a:buNone/>
            </a:pPr>
            <a:r>
              <a:rPr lang="zh-CN" altLang="en-US" sz="1600" dirty="0">
                <a:latin typeface="Consolas" panose="020B0609020204030204" charset="0"/>
              </a:rPr>
              <a:t>yData = [5, 6, 7, 8]</a:t>
            </a:r>
            <a:endParaRPr lang="zh-CN" altLang="en-US" sz="1600" dirty="0">
              <a:latin typeface="Consolas" panose="020B0609020204030204" charset="0"/>
            </a:endParaRPr>
          </a:p>
          <a:p>
            <a:pPr marL="0" indent="0">
              <a:buNone/>
            </a:pPr>
            <a:r>
              <a:rPr lang="zh-CN" altLang="en-US" sz="1600" dirty="0">
                <a:latin typeface="Consolas" panose="020B0609020204030204" charset="0"/>
              </a:rPr>
              <a:t>data = map(lambda x:map(lambda y:(x,y), yData), xData)</a:t>
            </a:r>
            <a:endParaRPr lang="zh-CN" altLang="en-US" sz="1600" dirty="0">
              <a:latin typeface="Consolas" panose="020B0609020204030204" charset="0"/>
            </a:endParaRPr>
          </a:p>
          <a:p>
            <a:pPr marL="0" indent="0">
              <a:buNone/>
            </a:pPr>
            <a:r>
              <a:rPr lang="zh-CN" altLang="en-US" sz="1600" dirty="0">
                <a:latin typeface="Consolas" panose="020B0609020204030204" charset="0"/>
              </a:rPr>
              <a:t>for item in chain(*data):</a:t>
            </a:r>
            <a:endParaRPr lang="zh-CN" altLang="en-US" sz="1600" dirty="0">
              <a:latin typeface="Consolas" panose="020B0609020204030204" charset="0"/>
            </a:endParaRPr>
          </a:p>
          <a:p>
            <a:pPr marL="0" indent="0">
              <a:buNone/>
            </a:pPr>
            <a:r>
              <a:rPr lang="zh-CN" altLang="en-US" sz="1600" dirty="0">
                <a:latin typeface="Consolas" panose="020B0609020204030204" charset="0"/>
              </a:rPr>
              <a:t>    print(item, end=' ')</a:t>
            </a:r>
            <a:endParaRPr lang="zh-CN" altLang="en-US" sz="1600" dirty="0">
              <a:latin typeface="Consolas" panose="020B0609020204030204" charset="0"/>
            </a:endParaRPr>
          </a:p>
          <a:p>
            <a:pPr marL="0" indent="0">
              <a:buNone/>
            </a:pPr>
            <a:endParaRPr lang="zh-CN" altLang="en-US" sz="1600" dirty="0">
              <a:latin typeface="Consolas" panose="020B0609020204030204" charset="0"/>
            </a:endParaRPr>
          </a:p>
          <a:p>
            <a:pPr marL="0" indent="0">
              <a:lnSpc>
                <a:spcPct val="150000"/>
              </a:lnSpc>
              <a:spcBef>
                <a:spcPct val="0"/>
              </a:spcBef>
              <a:buNone/>
            </a:pPr>
            <a:r>
              <a:rPr lang="zh-CN" altLang="en-US" sz="1600" dirty="0">
                <a:latin typeface="Consolas" panose="020B0609020204030204" charset="0"/>
              </a:rPr>
              <a:t>运行结果：</a:t>
            </a:r>
            <a:endParaRPr lang="zh-CN" altLang="en-US" sz="1600" dirty="0">
              <a:latin typeface="Consolas" panose="020B0609020204030204" charset="0"/>
            </a:endParaRPr>
          </a:p>
          <a:p>
            <a:pPr marL="0" indent="0">
              <a:buNone/>
            </a:pPr>
            <a:r>
              <a:rPr lang="zh-CN" altLang="en-US" sz="1600" dirty="0">
                <a:solidFill>
                  <a:srgbClr val="00B0F0"/>
                </a:solidFill>
                <a:latin typeface="Consolas" panose="020B0609020204030204" charset="0"/>
              </a:rPr>
              <a:t>(1, 5) (1, 6) (1, 7) (1, 8) (2, 5) (2, 6) (2, 7) (2, 8) (3, 5) (3, 6) (3, 7) (3, 8) (4, 5) (4, 6) (4, 7) (4, 8)</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Content Placeholder 2"/>
          <p:cNvSpPr>
            <a:spLocks noGrp="1"/>
          </p:cNvSpPr>
          <p:nvPr>
            <p:ph idx="1"/>
          </p:nvPr>
        </p:nvSpPr>
        <p:spPr>
          <a:xfrm>
            <a:off x="459105" y="1132205"/>
            <a:ext cx="7757795" cy="3395345"/>
          </a:xfrm>
        </p:spPr>
        <p:txBody>
          <a:bodyPr anchor="t"/>
          <a:lstStyle/>
          <a:p>
            <a:pPr>
              <a:lnSpc>
                <a:spcPct val="150000"/>
              </a:lnSpc>
              <a:spcBef>
                <a:spcPts val="0"/>
              </a:spcBef>
              <a:buFont typeface="Wingdings" panose="05000000000000000000" charset="0"/>
              <a:buChar char="§"/>
            </a:pPr>
            <a:r>
              <a:rPr lang="en-US" altLang="en-US" sz="1800"/>
              <a:t>标准库functools中的函数reduce()可以将一个接收2个参数的函数以迭代累积的方式从左到右依次作用到一个序列或迭代器对象的所有元素上，并且允许指定一个初始值。</a:t>
            </a:r>
            <a:endParaRPr lang="en-US" altLang="en-US" sz="1350"/>
          </a:p>
          <a:p>
            <a:pPr>
              <a:buNone/>
            </a:pPr>
            <a:endParaRPr lang="en-US" altLang="en-US" sz="1350"/>
          </a:p>
          <a:p>
            <a:pPr>
              <a:buNone/>
            </a:pPr>
            <a:r>
              <a:rPr lang="en-US" altLang="en-US" sz="1600">
                <a:latin typeface="Consolas" panose="020B0609020204030204" charset="0"/>
              </a:rPr>
              <a:t>&gt;&gt;&gt; from functools import reduce</a:t>
            </a:r>
            <a:endParaRPr lang="en-US" altLang="en-US" sz="1600">
              <a:latin typeface="Consolas" panose="020B0609020204030204" charset="0"/>
            </a:endParaRPr>
          </a:p>
          <a:p>
            <a:pPr>
              <a:buNone/>
            </a:pPr>
            <a:r>
              <a:rPr lang="en-US" altLang="en-US" sz="1600">
                <a:latin typeface="Consolas" panose="020B0609020204030204" charset="0"/>
              </a:rPr>
              <a:t>&gt;&gt;&gt; seq = list(range(1, 10))</a:t>
            </a:r>
            <a:endParaRPr lang="en-US" altLang="en-US" sz="1600">
              <a:latin typeface="Consolas" panose="020B0609020204030204" charset="0"/>
            </a:endParaRPr>
          </a:p>
          <a:p>
            <a:pPr>
              <a:buNone/>
            </a:pPr>
            <a:r>
              <a:rPr lang="en-US" altLang="en-US" sz="1600">
                <a:latin typeface="Consolas" panose="020B0609020204030204" charset="0"/>
              </a:rPr>
              <a:t>&gt;&gt;&gt; reduce(lambda x, y: x+y, seq)</a:t>
            </a:r>
            <a:endParaRPr lang="zh-CN" altLang="en-US" sz="1600">
              <a:latin typeface="Consolas" panose="020B0609020204030204" charset="0"/>
            </a:endParaRPr>
          </a:p>
          <a:p>
            <a:pPr>
              <a:buNone/>
            </a:pPr>
            <a:r>
              <a:rPr lang="en-US" altLang="en-US" sz="1600">
                <a:solidFill>
                  <a:srgbClr val="00B0F0"/>
                </a:solidFill>
                <a:latin typeface="Consolas" panose="020B0609020204030204" charset="0"/>
              </a:rPr>
              <a:t>45</a:t>
            </a:r>
            <a:endParaRPr lang="en-US" altLang="en-US" sz="1600">
              <a:solidFill>
                <a:srgbClr val="00B0F0"/>
              </a:solidFill>
              <a:latin typeface="Consolas" panose="020B0609020204030204" charset="0"/>
            </a:endParaRPr>
          </a:p>
        </p:txBody>
      </p:sp>
      <p:graphicFrame>
        <p:nvGraphicFramePr>
          <p:cNvPr id="84994" name="Object -2147482621"/>
          <p:cNvGraphicFramePr>
            <a:graphicFrameLocks noChangeAspect="1"/>
          </p:cNvGraphicFramePr>
          <p:nvPr/>
        </p:nvGraphicFramePr>
        <p:xfrm>
          <a:off x="4859390" y="2040223"/>
          <a:ext cx="2942549" cy="2879435"/>
        </p:xfrm>
        <a:graphic>
          <a:graphicData uri="http://schemas.openxmlformats.org/presentationml/2006/ole">
            <mc:AlternateContent xmlns:mc="http://schemas.openxmlformats.org/markup-compatibility/2006">
              <mc:Choice xmlns:v="urn:schemas-microsoft-com:vml" Requires="v">
                <p:oleObj spid="_x0000_s5122" name="" r:id="rId1" imgW="5174615" imgH="5064125" progId="Visio.Drawing.11">
                  <p:embed/>
                </p:oleObj>
              </mc:Choice>
              <mc:Fallback>
                <p:oleObj name="" r:id="rId1" imgW="5174615" imgH="5064125" progId="Visio.Drawing.11">
                  <p:embed/>
                  <p:pic>
                    <p:nvPicPr>
                      <p:cNvPr id="0" name="Picture 3079"/>
                      <p:cNvPicPr/>
                      <p:nvPr/>
                    </p:nvPicPr>
                    <p:blipFill>
                      <a:blip r:embed="rId2"/>
                      <a:stretch>
                        <a:fillRect/>
                      </a:stretch>
                    </p:blipFill>
                    <p:spPr>
                      <a:xfrm>
                        <a:off x="4859390" y="2040223"/>
                        <a:ext cx="2942549" cy="2879435"/>
                      </a:xfrm>
                      <a:prstGeom prst="rect">
                        <a:avLst/>
                      </a:prstGeom>
                      <a:noFill/>
                      <a:ln w="38100">
                        <a:noFill/>
                        <a:miter/>
                      </a:ln>
                    </p:spPr>
                  </p:pic>
                </p:oleObj>
              </mc:Fallback>
            </mc:AlternateContent>
          </a:graphicData>
        </a:graphic>
      </p:graphicFrame>
      <p:sp>
        <p:nvSpPr>
          <p:cNvPr id="8499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sym typeface="Arial" panose="020B0604020202020204" charset="-122"/>
              </a:rPr>
              <a:t>1.2 Python</a:t>
            </a:r>
            <a:r>
              <a:rPr lang="zh-CN" altLang="en-US" kern="1200" baseline="0">
                <a:latin typeface="+mj-lt"/>
                <a:ea typeface="+mj-ea"/>
                <a:cs typeface="+mj-cs"/>
                <a:sym typeface="Arial" panose="020B0604020202020204" charset="-122"/>
              </a:rPr>
              <a:t>安装与简单使用</a:t>
            </a:r>
            <a:endParaRPr lang="en-US" altLang="en-US" kern="1200" baseline="0">
              <a:latin typeface="+mj-lt"/>
              <a:ea typeface="+mj-ea"/>
              <a:cs typeface="+mj-cs"/>
            </a:endParaRPr>
          </a:p>
        </p:txBody>
      </p:sp>
      <p:sp>
        <p:nvSpPr>
          <p:cNvPr id="13314" name="Content Placeholder 2"/>
          <p:cNvSpPr>
            <a:spLocks noGrp="1"/>
          </p:cNvSpPr>
          <p:nvPr>
            <p:ph idx="1"/>
          </p:nvPr>
        </p:nvSpPr>
        <p:spPr/>
        <p:txBody>
          <a:bodyPr anchor="t"/>
          <a:lstStyle/>
          <a:p>
            <a:pPr defTabSz="914400">
              <a:lnSpc>
                <a:spcPct val="80000"/>
              </a:lnSpc>
              <a:spcBef>
                <a:spcPts val="1200"/>
              </a:spcBef>
              <a:spcAft>
                <a:spcPts val="600"/>
              </a:spcAft>
              <a:buSzPct val="90000"/>
              <a:buFont typeface="Wingdings" panose="05000000000000000000" charset="0"/>
              <a:buChar char="§"/>
            </a:pPr>
            <a:r>
              <a:rPr lang="zh-CN" altLang="en-US" sz="1800" dirty="0"/>
              <a:t>默认编程环境：</a:t>
            </a:r>
            <a:r>
              <a:rPr lang="en-US" altLang="zh-CN" sz="1800" dirty="0">
                <a:solidFill>
                  <a:srgbClr val="FF0000"/>
                </a:solidFill>
              </a:rPr>
              <a:t>IDLE</a:t>
            </a:r>
            <a:endParaRPr lang="en-US" altLang="zh-CN" sz="1800" dirty="0">
              <a:solidFill>
                <a:srgbClr val="FF0000"/>
              </a:solidFill>
            </a:endParaRPr>
          </a:p>
          <a:p>
            <a:pPr defTabSz="914400">
              <a:lnSpc>
                <a:spcPct val="80000"/>
              </a:lnSpc>
              <a:spcBef>
                <a:spcPts val="1200"/>
              </a:spcBef>
              <a:spcAft>
                <a:spcPts val="600"/>
              </a:spcAft>
              <a:buSzPct val="90000"/>
              <a:buFont typeface="Wingdings" panose="05000000000000000000" charset="0"/>
              <a:buChar char="§"/>
            </a:pPr>
            <a:r>
              <a:rPr lang="zh-CN" altLang="en-US" sz="1800" dirty="0"/>
              <a:t>其他常用开发环境：</a:t>
            </a:r>
            <a:endParaRPr lang="zh-CN" altLang="en-US" sz="18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Eclipse+PyDev</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PyCharm</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t>wingIDE</a:t>
            </a:r>
            <a:endParaRPr lang="en-US" altLang="zh-CN" sz="15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Eric</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zh-CN" sz="1500" dirty="0"/>
              <a:t>PythonWin</a:t>
            </a:r>
            <a:endParaRPr lang="en-US" altLang="zh-CN" sz="1500" dirty="0"/>
          </a:p>
          <a:p>
            <a:pPr defTabSz="914400">
              <a:lnSpc>
                <a:spcPct val="80000"/>
              </a:lnSpc>
              <a:spcBef>
                <a:spcPts val="600"/>
              </a:spcBef>
              <a:spcAft>
                <a:spcPts val="600"/>
              </a:spcAft>
              <a:buSzPct val="90000"/>
              <a:buFont typeface="Wingdings" panose="05000000000000000000" charset="0"/>
              <a:buChar char="Ø"/>
            </a:pPr>
            <a:r>
              <a:rPr lang="en-US" altLang="zh-CN" sz="1500" dirty="0">
                <a:solidFill>
                  <a:srgbClr val="FF0000"/>
                </a:solidFill>
              </a:rPr>
              <a:t>Anaconda3</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Jupyter Notebook</a:t>
            </a:r>
            <a:r>
              <a:rPr lang="zh-CN" altLang="en-US" sz="1500" dirty="0">
                <a:solidFill>
                  <a:srgbClr val="FF0000"/>
                </a:solidFill>
                <a:ea typeface="宋体" panose="02010600030101010101" pitchFamily="2" charset="-122"/>
              </a:rPr>
              <a:t>、</a:t>
            </a:r>
            <a:r>
              <a:rPr lang="en-US" altLang="zh-CN" sz="1500" dirty="0">
                <a:solidFill>
                  <a:srgbClr val="FF0000"/>
                </a:solidFill>
                <a:ea typeface="宋体" panose="02010600030101010101" pitchFamily="2" charset="-122"/>
              </a:rPr>
              <a:t>Spyder</a:t>
            </a:r>
            <a:endParaRPr lang="en-US" altLang="zh-CN" sz="1500" dirty="0">
              <a:solidFill>
                <a:srgbClr val="FF0000"/>
              </a:solidFill>
            </a:endParaRPr>
          </a:p>
          <a:p>
            <a:pPr defTabSz="914400">
              <a:lnSpc>
                <a:spcPct val="80000"/>
              </a:lnSpc>
              <a:spcBef>
                <a:spcPts val="600"/>
              </a:spcBef>
              <a:spcAft>
                <a:spcPts val="600"/>
              </a:spcAft>
              <a:buSzPct val="90000"/>
              <a:buFont typeface="Wingdings" panose="05000000000000000000" charset="0"/>
              <a:buChar char="Ø"/>
            </a:pPr>
            <a:r>
              <a:rPr lang="en-US" altLang="en-US" sz="1500"/>
              <a:t>zwPython</a:t>
            </a:r>
            <a:endParaRPr lang="en-US" altLang="en-US" sz="1500"/>
          </a:p>
          <a:p>
            <a:pPr defTabSz="914400">
              <a:lnSpc>
                <a:spcPct val="80000"/>
              </a:lnSpc>
              <a:spcBef>
                <a:spcPts val="600"/>
              </a:spcBef>
              <a:spcAft>
                <a:spcPts val="600"/>
              </a:spcAft>
              <a:buSzPct val="90000"/>
              <a:buFont typeface="Wingdings" panose="05000000000000000000" charset="0"/>
              <a:buChar char="Ø"/>
            </a:pPr>
            <a:r>
              <a:rPr lang="en-US" altLang="en-US" sz="1500">
                <a:solidFill>
                  <a:srgbClr val="FF0000"/>
                </a:solidFill>
              </a:rPr>
              <a:t>VS Code</a:t>
            </a:r>
            <a:endParaRPr lang="en-US" altLang="en-US" sz="150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a:xfrm>
            <a:off x="382270" y="1026795"/>
            <a:ext cx="7802880" cy="3439795"/>
          </a:xfrm>
        </p:spPr>
        <p:txBody>
          <a:bodyPr anchor="t"/>
          <a:lstStyle/>
          <a:p>
            <a:pPr>
              <a:lnSpc>
                <a:spcPct val="150000"/>
              </a:lnSpc>
              <a:spcBef>
                <a:spcPct val="0"/>
              </a:spcBef>
              <a:buFont typeface="Wingdings" panose="05000000000000000000" charset="0"/>
              <a:buChar char="§"/>
            </a:pPr>
            <a:r>
              <a:rPr lang="en-US" altLang="en-US" sz="1800"/>
              <a:t>内置函数filter()将一个单参数函数作用到一个序列上，返回该序列中使得该函数返回值为True的那些元素组成的</a:t>
            </a:r>
            <a:r>
              <a:rPr lang="en-US" altLang="en-US" sz="1800">
                <a:solidFill>
                  <a:srgbClr val="FF0000"/>
                </a:solidFill>
              </a:rPr>
              <a:t>filter对象</a:t>
            </a:r>
            <a:r>
              <a:rPr lang="en-US" altLang="en-US" sz="1800"/>
              <a:t>，如果指定函数为None，则返回序列中等价于True的元素。</a:t>
            </a:r>
            <a:endParaRPr lang="en-US" altLang="en-US" sz="1800"/>
          </a:p>
          <a:p>
            <a:pPr>
              <a:spcBef>
                <a:spcPct val="0"/>
              </a:spcBef>
              <a:buNone/>
            </a:pPr>
            <a:r>
              <a:rPr lang="en-US" altLang="en-US" sz="1350">
                <a:latin typeface="Consolas" panose="020B0609020204030204" charset="0"/>
              </a:rPr>
              <a:t>&gt;&gt;&gt; seq = ['foo', 'x41', '?!', '***']</a:t>
            </a:r>
            <a:endParaRPr lang="en-US" altLang="en-US" sz="1350">
              <a:latin typeface="Consolas" panose="020B0609020204030204" charset="0"/>
            </a:endParaRPr>
          </a:p>
          <a:p>
            <a:pPr>
              <a:spcBef>
                <a:spcPct val="0"/>
              </a:spcBef>
              <a:buNone/>
            </a:pPr>
            <a:r>
              <a:rPr lang="en-US" altLang="en-US" sz="1350">
                <a:latin typeface="Consolas" panose="020B0609020204030204" charset="0"/>
              </a:rPr>
              <a:t>&gt;&gt;&gt; def func(x):</a:t>
            </a:r>
            <a:endParaRPr lang="en-US" altLang="en-US" sz="1350">
              <a:latin typeface="Consolas" panose="020B0609020204030204" charset="0"/>
            </a:endParaRPr>
          </a:p>
          <a:p>
            <a:pPr>
              <a:spcBef>
                <a:spcPct val="0"/>
              </a:spcBef>
              <a:buNone/>
            </a:pPr>
            <a:r>
              <a:rPr lang="en-US" altLang="en-US" sz="1350">
                <a:latin typeface="Consolas" panose="020B0609020204030204" charset="0"/>
              </a:rPr>
              <a:t>    return x.isalnum()                  #测试是否为字母或数字</a:t>
            </a:r>
            <a:endParaRPr lang="en-US" altLang="en-US" sz="1350">
              <a:latin typeface="Consolas" panose="020B0609020204030204" charset="0"/>
            </a:endParaRPr>
          </a:p>
          <a:p>
            <a:pPr>
              <a:spcBef>
                <a:spcPct val="0"/>
              </a:spcBef>
              <a:buNone/>
            </a:pPr>
            <a:endParaRPr lang="en-US" altLang="en-US" sz="1350">
              <a:latin typeface="Consolas" panose="020B0609020204030204" charset="0"/>
            </a:endParaRPr>
          </a:p>
          <a:p>
            <a:pPr>
              <a:spcBef>
                <a:spcPct val="0"/>
              </a:spcBef>
              <a:buNone/>
            </a:pPr>
            <a:r>
              <a:rPr lang="en-US" altLang="en-US" sz="1350">
                <a:latin typeface="Consolas" panose="020B0609020204030204" charset="0"/>
              </a:rPr>
              <a:t>&gt;&gt;&gt; filter(func, seq)                   #返回filter对象</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&lt;filter object at 0x000000000305D898&gt;</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list(filter(func, seq))             #把filter对象转换为列表</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list(filter(str.isalnum, seq))      #</a:t>
            </a:r>
            <a:r>
              <a:rPr lang="zh-CN" altLang="en-US" sz="1350">
                <a:latin typeface="Consolas" panose="020B0609020204030204" charset="0"/>
              </a:rPr>
              <a:t>等价的用法</a:t>
            </a:r>
            <a:endParaRPr lang="zh-CN"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p:txBody>
      </p:sp>
      <p:sp>
        <p:nvSpPr>
          <p:cNvPr id="8806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en-US" altLang="zh-CN" kern="1200" baseline="0">
              <a:latin typeface="+mj-lt"/>
              <a:ea typeface="+mj-ea"/>
              <a:cs typeface="+mj-cs"/>
            </a:endParaRPr>
          </a:p>
        </p:txBody>
      </p:sp>
      <p:sp>
        <p:nvSpPr>
          <p:cNvPr id="89090" name="Content Placeholder 2"/>
          <p:cNvSpPr>
            <a:spLocks noGrp="1"/>
          </p:cNvSpPr>
          <p:nvPr>
            <p:ph idx="1"/>
          </p:nvPr>
        </p:nvSpPr>
        <p:spPr/>
        <p:txBody>
          <a:bodyPr anchor="t"/>
          <a:lstStyle/>
          <a:p>
            <a:pPr marL="0" indent="0">
              <a:buNone/>
            </a:pPr>
            <a:r>
              <a:rPr lang="en-US" altLang="zh-CN" sz="1600">
                <a:latin typeface="Consolas" panose="020B0609020204030204" charset="0"/>
              </a:rPr>
              <a:t>&gt;&gt;&gt; data = list(range(20))</a:t>
            </a:r>
            <a:endParaRPr lang="en-US" altLang="zh-CN" sz="1600">
              <a:latin typeface="Consolas" panose="020B0609020204030204" charset="0"/>
            </a:endParaRPr>
          </a:p>
          <a:p>
            <a:pPr marL="0" indent="0">
              <a:buNone/>
            </a:pPr>
            <a:r>
              <a:rPr lang="en-US" altLang="zh-CN" sz="1600">
                <a:latin typeface="Consolas" panose="020B0609020204030204" charset="0"/>
              </a:rPr>
              <a:t>&gt;&gt;&gt; data</a:t>
            </a:r>
            <a:endParaRPr lang="en-US" altLang="zh-CN" sz="1600">
              <a:latin typeface="Consolas" panose="020B0609020204030204" charset="0"/>
            </a:endParaRPr>
          </a:p>
          <a:p>
            <a:pPr marL="0" indent="0">
              <a:buNone/>
            </a:pPr>
            <a:r>
              <a:rPr lang="en-US" altLang="zh-CN" sz="1600">
                <a:solidFill>
                  <a:srgbClr val="00B0F0"/>
                </a:solidFill>
                <a:latin typeface="Consolas" panose="020B0609020204030204" charset="0"/>
              </a:rPr>
              <a:t>[0, 1, 2, 3, 4, 5, 6, 7, 8, 9, 10, 11, 12, 13, 14, 15, 16, 17, 18, 19]</a:t>
            </a:r>
            <a:endParaRPr lang="en-US" altLang="zh-CN" sz="1600">
              <a:solidFill>
                <a:srgbClr val="00B0F0"/>
              </a:solidFill>
              <a:latin typeface="Consolas" panose="020B0609020204030204" charset="0"/>
            </a:endParaRPr>
          </a:p>
          <a:p>
            <a:pPr marL="0" indent="0">
              <a:buNone/>
            </a:pPr>
            <a:r>
              <a:rPr lang="en-US" altLang="zh-CN" sz="1600">
                <a:latin typeface="Consolas" panose="020B0609020204030204" charset="0"/>
              </a:rPr>
              <a:t>&gt;&gt;&gt; filterObject = filter(lambda x:x%2==1, data)</a:t>
            </a:r>
            <a:endParaRPr lang="en-US" altLang="zh-CN" sz="1600">
              <a:latin typeface="Consolas" panose="020B0609020204030204" charset="0"/>
            </a:endParaRPr>
          </a:p>
          <a:p>
            <a:pPr marL="0" indent="0">
              <a:buNone/>
            </a:pPr>
            <a:r>
              <a:rPr lang="en-US" altLang="zh-CN" sz="1600">
                <a:latin typeface="Consolas" panose="020B0609020204030204" charset="0"/>
              </a:rPr>
              <a:t>                                 #过滤，只留下所有奇数</a:t>
            </a:r>
            <a:endParaRPr lang="en-US" altLang="zh-CN" sz="1600">
              <a:latin typeface="Consolas" panose="020B0609020204030204" charset="0"/>
            </a:endParaRPr>
          </a:p>
          <a:p>
            <a:pPr marL="0" indent="0">
              <a:buNone/>
            </a:pPr>
            <a:r>
              <a:rPr lang="en-US" altLang="zh-CN" sz="1600">
                <a:latin typeface="Consolas" panose="020B0609020204030204" charset="0"/>
              </a:rPr>
              <a:t>&gt;&gt;&gt; filterObject</a:t>
            </a:r>
            <a:endParaRPr lang="en-US" altLang="zh-CN" sz="1600">
              <a:latin typeface="Consolas" panose="020B0609020204030204" charset="0"/>
            </a:endParaRPr>
          </a:p>
          <a:p>
            <a:pPr marL="0" indent="0">
              <a:buNone/>
            </a:pPr>
            <a:r>
              <a:rPr lang="en-US" altLang="zh-CN" sz="1600">
                <a:solidFill>
                  <a:srgbClr val="00B0F0"/>
                </a:solidFill>
                <a:latin typeface="Consolas" panose="020B0609020204030204" charset="0"/>
              </a:rPr>
              <a:t>&lt;filter object at 0x000001D602B85828&gt;</a:t>
            </a:r>
            <a:endParaRPr lang="en-US" altLang="zh-CN" sz="1600">
              <a:solidFill>
                <a:srgbClr val="00B0F0"/>
              </a:solidFill>
              <a:latin typeface="Consolas" panose="020B0609020204030204" charset="0"/>
            </a:endParaRPr>
          </a:p>
          <a:p>
            <a:pPr marL="0" indent="0">
              <a:buNone/>
            </a:pPr>
            <a:r>
              <a:rPr lang="en-US" altLang="zh-CN" sz="1600">
                <a:latin typeface="Consolas" panose="020B0609020204030204" charset="0"/>
              </a:rPr>
              <a:t>&gt;&gt;&gt; 3 in filterObject            #3以及3之前的元素都访问过了</a:t>
            </a:r>
            <a:endParaRPr lang="en-US" altLang="zh-CN" sz="1600">
              <a:latin typeface="Consolas" panose="020B0609020204030204" charset="0"/>
            </a:endParaRPr>
          </a:p>
          <a:p>
            <a:pPr marL="0" indent="0">
              <a:buNone/>
            </a:pPr>
            <a:r>
              <a:rPr lang="en-US" altLang="zh-CN" sz="1600">
                <a:solidFill>
                  <a:srgbClr val="00B0F0"/>
                </a:solidFill>
                <a:latin typeface="Consolas" panose="020B0609020204030204" charset="0"/>
              </a:rPr>
              <a:t>True</a:t>
            </a:r>
            <a:endParaRPr lang="en-US" altLang="zh-CN" sz="1600">
              <a:solidFill>
                <a:srgbClr val="00B0F0"/>
              </a:solidFill>
              <a:latin typeface="Consolas" panose="020B0609020204030204" charset="0"/>
            </a:endParaRPr>
          </a:p>
          <a:p>
            <a:pPr marL="0" indent="0">
              <a:buNone/>
            </a:pPr>
            <a:r>
              <a:rPr lang="en-US" altLang="zh-CN" sz="1600">
                <a:latin typeface="Consolas" panose="020B0609020204030204" charset="0"/>
              </a:rPr>
              <a:t>&gt;&gt;&gt; list(filterObject)           #现在所有元素都访问过了</a:t>
            </a:r>
            <a:endParaRPr lang="en-US" altLang="zh-CN" sz="1600">
              <a:latin typeface="Consolas" panose="020B0609020204030204" charset="0"/>
            </a:endParaRPr>
          </a:p>
          <a:p>
            <a:pPr marL="0" indent="0">
              <a:buNone/>
            </a:pPr>
            <a:r>
              <a:rPr lang="en-US" altLang="zh-CN" sz="1600">
                <a:solidFill>
                  <a:srgbClr val="00B0F0"/>
                </a:solidFill>
                <a:latin typeface="Consolas" panose="020B0609020204030204" charset="0"/>
              </a:rPr>
              <a:t>[5, 7, 9, 11, 13, 15, 17, 19]</a:t>
            </a:r>
            <a:endParaRPr lang="en-US" altLang="zh-CN" sz="1600">
              <a:solidFill>
                <a:srgbClr val="00B0F0"/>
              </a:solidFill>
              <a:latin typeface="Consolas" panose="020B0609020204030204" charset="0"/>
            </a:endParaRPr>
          </a:p>
          <a:p>
            <a:pPr marL="0" indent="0">
              <a:buNone/>
            </a:pPr>
            <a:r>
              <a:rPr lang="en-US" altLang="zh-CN" sz="1600">
                <a:latin typeface="Consolas" panose="020B0609020204030204" charset="0"/>
              </a:rPr>
              <a:t>&gt;&gt;&gt; list(filterObject)           #filterObject中不再包含任何元素</a:t>
            </a:r>
            <a:endParaRPr lang="en-US" altLang="zh-CN" sz="1600">
              <a:latin typeface="Consolas" panose="020B0609020204030204" charset="0"/>
            </a:endParaRPr>
          </a:p>
          <a:p>
            <a:pPr marL="0" indent="0">
              <a:buNone/>
            </a:pPr>
            <a:r>
              <a:rPr lang="en-US" altLang="zh-CN" sz="1600">
                <a:solidFill>
                  <a:srgbClr val="00B0F0"/>
                </a:solidFill>
                <a:latin typeface="Consolas" panose="020B0609020204030204" charset="0"/>
              </a:rPr>
              <a:t>[]</a:t>
            </a:r>
            <a:endParaRPr lang="en-US" altLang="zh-CN" sz="160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401320" y="1063625"/>
            <a:ext cx="8096885" cy="3395345"/>
          </a:xfrm>
        </p:spPr>
        <p:txBody>
          <a:bodyPr anchor="t"/>
          <a:lstStyle/>
          <a:p>
            <a:pPr>
              <a:lnSpc>
                <a:spcPct val="150000"/>
              </a:lnSpc>
              <a:spcBef>
                <a:spcPct val="0"/>
              </a:spcBef>
              <a:buFont typeface="Wingdings" panose="05000000000000000000" charset="0"/>
              <a:buChar char="§"/>
            </a:pPr>
            <a:r>
              <a:rPr lang="en-US" altLang="en-US" sz="1800"/>
              <a:t>zip()函数用来把多个可迭代对象中的元素压缩到一起，返回一个可迭代的</a:t>
            </a:r>
            <a:r>
              <a:rPr lang="en-US" altLang="en-US" sz="1800">
                <a:solidFill>
                  <a:srgbClr val="FF0000"/>
                </a:solidFill>
              </a:rPr>
              <a:t>zip对象</a:t>
            </a:r>
            <a:r>
              <a:rPr lang="en-US" altLang="en-US" sz="1800"/>
              <a:t>，其中每个元素都是包含原来的多个可迭代对象对应位置上元素的元组</a:t>
            </a:r>
            <a:r>
              <a:rPr lang="zh-CN" altLang="en-US" sz="1800"/>
              <a:t>，如同拉拉链一样</a:t>
            </a:r>
            <a:r>
              <a:rPr lang="en-US" altLang="en-US" sz="1800"/>
              <a:t>。</a:t>
            </a:r>
            <a:endParaRPr lang="en-US" altLang="en-US" sz="1800"/>
          </a:p>
          <a:p>
            <a:pPr>
              <a:buNone/>
            </a:pPr>
            <a:endParaRPr lang="en-US" altLang="en-US" sz="1350"/>
          </a:p>
          <a:p>
            <a:pPr>
              <a:buNone/>
            </a:pPr>
            <a:r>
              <a:rPr lang="en-US" altLang="en-US" sz="1600">
                <a:latin typeface="Consolas" panose="020B0609020204030204" charset="0"/>
              </a:rPr>
              <a:t>&gt;&gt;&gt; list(zip('abcd', [1, 2, 3]))             #压缩字符串和列表</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list(zip('123', 'abc', ',.!'))           #压缩3个序列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'a', ','), ('2', 'b', '.'), ('3', 'c', '!')]</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x = zip('abcd', '1234')</a:t>
            </a:r>
            <a:endParaRPr lang="en-US" altLang="en-US" sz="1600">
              <a:latin typeface="Consolas" panose="020B0609020204030204" charset="0"/>
            </a:endParaRPr>
          </a:p>
          <a:p>
            <a:pPr>
              <a:buNone/>
            </a:pPr>
            <a:r>
              <a:rPr lang="en-US" altLang="en-US" sz="1600">
                <a:latin typeface="Consolas" panose="020B0609020204030204" charset="0"/>
              </a:rPr>
              <a:t>&gt;&gt;&gt; list(x)</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 ('d', '4')]</a:t>
            </a:r>
            <a:endParaRPr lang="en-US" altLang="en-US" sz="1600">
              <a:solidFill>
                <a:srgbClr val="00B0F0"/>
              </a:solidFill>
              <a:latin typeface="Consolas" panose="020B0609020204030204" charset="0"/>
            </a:endParaRPr>
          </a:p>
        </p:txBody>
      </p:sp>
      <p:sp>
        <p:nvSpPr>
          <p:cNvPr id="9011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0115" name="Picture 188" descr="9G0%2{WS$J`AI1DQ_{M[A_R"/>
          <p:cNvPicPr>
            <a:picLocks noChangeAspect="1"/>
          </p:cNvPicPr>
          <p:nvPr/>
        </p:nvPicPr>
        <p:blipFill>
          <a:blip r:embed="rId1">
            <a:clrChange>
              <a:clrFrom>
                <a:srgbClr val="FFFFFF"/>
              </a:clrFrom>
              <a:clrTo>
                <a:srgbClr val="FFFFFF">
                  <a:alpha val="0"/>
                </a:srgbClr>
              </a:clrTo>
            </a:clrChange>
          </a:blip>
          <a:stretch>
            <a:fillRect/>
          </a:stretch>
        </p:blipFill>
        <p:spPr>
          <a:xfrm>
            <a:off x="5959565" y="3401785"/>
            <a:ext cx="1745762" cy="1298008"/>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305" y="1082675"/>
            <a:ext cx="7250430" cy="3395345"/>
          </a:xfrm>
        </p:spPr>
        <p:txBody>
          <a:bodyPr/>
          <a:lstStyle/>
          <a:p>
            <a:pPr fontAlgn="base">
              <a:lnSpc>
                <a:spcPct val="150000"/>
              </a:lnSpc>
              <a:spcBef>
                <a:spcPts val="0"/>
              </a:spcBef>
            </a:pPr>
            <a:r>
              <a:rPr lang="en-US" altLang="zh-CN" sz="1800" strike="noStrike" noProof="1"/>
              <a:t>map</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filter</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enumerate</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zip</a:t>
            </a:r>
            <a:r>
              <a:rPr lang="zh-CN" altLang="en-US" sz="1800" strike="noStrike" noProof="1">
                <a:ea typeface="宋体" panose="02010600030101010101" pitchFamily="2" charset="-122"/>
              </a:rPr>
              <a:t>等对象不仅具有惰性求值的特点，还有另外一个特点：</a:t>
            </a:r>
            <a:r>
              <a:rPr lang="zh-CN" altLang="en-US" sz="1800" strike="noStrike" noProof="1">
                <a:solidFill>
                  <a:srgbClr val="FF0000"/>
                </a:solidFill>
                <a:ea typeface="宋体" panose="02010600030101010101" pitchFamily="2" charset="-122"/>
              </a:rPr>
              <a:t>访问过的元素不可再次访问</a:t>
            </a:r>
            <a:r>
              <a:rPr lang="zh-CN" altLang="en-US" sz="1800" strike="noStrike" noProof="1">
                <a:ea typeface="宋体" panose="02010600030101010101" pitchFamily="2" charset="-122"/>
              </a:rPr>
              <a:t>。</a:t>
            </a:r>
            <a:endParaRPr lang="zh-CN" altLang="en-US" sz="1800" strike="noStrike" noProof="1">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['0', '1', '2', '3', '4', '5', '6', '7', '8', '9']</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True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'8'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9113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1139" name="图片 3"/>
          <p:cNvPicPr>
            <a:picLocks noChangeAspect="1"/>
          </p:cNvPicPr>
          <p:nvPr/>
        </p:nvPicPr>
        <p:blipFill>
          <a:blip r:embed="rId1">
            <a:clrChange>
              <a:clrFrom>
                <a:srgbClr val="FFFFFF"/>
              </a:clrFrom>
              <a:clrTo>
                <a:srgbClr val="FFFFFF">
                  <a:alpha val="0"/>
                </a:srgbClr>
              </a:clrTo>
            </a:clrChange>
          </a:blip>
          <a:stretch>
            <a:fillRect/>
          </a:stretch>
        </p:blipFill>
        <p:spPr>
          <a:xfrm>
            <a:off x="5047143" y="2397148"/>
            <a:ext cx="2415010" cy="188628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63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5234" name="文本占位符 56322"/>
          <p:cNvSpPr>
            <a:spLocks noGrp="1"/>
          </p:cNvSpPr>
          <p:nvPr>
            <p:ph idx="1"/>
          </p:nvPr>
        </p:nvSpPr>
        <p:spPr/>
        <p:txBody>
          <a:bodyPr anchor="t"/>
          <a:lstStyle/>
          <a:p>
            <a:pPr defTabSz="914400">
              <a:buSzPct val="90000"/>
              <a:buFont typeface="Wingdings" panose="05000000000000000000" charset="0"/>
              <a:buChar char="§"/>
            </a:pPr>
            <a:r>
              <a:rPr lang="zh-CN" altLang="en-US" sz="1800" dirty="0"/>
              <a:t>用</a:t>
            </a:r>
            <a:r>
              <a:rPr lang="en-US" altLang="zh-CN" sz="1800" dirty="0"/>
              <a:t>Python</a:t>
            </a:r>
            <a:r>
              <a:rPr lang="zh-CN" altLang="en-US" sz="1800" dirty="0"/>
              <a:t>进行程序设计，输入是通过</a:t>
            </a:r>
            <a:r>
              <a:rPr lang="en-US" altLang="zh-CN" sz="1800" dirty="0"/>
              <a:t>input( )</a:t>
            </a:r>
            <a:r>
              <a:rPr lang="zh-CN" altLang="en-US" sz="1800" dirty="0"/>
              <a:t>函数来实现的，</a:t>
            </a:r>
            <a:r>
              <a:rPr lang="en-US" altLang="zh-CN" sz="1800" dirty="0"/>
              <a:t>input( )</a:t>
            </a:r>
            <a:r>
              <a:rPr lang="zh-CN" altLang="en-US" sz="1800" dirty="0"/>
              <a:t>的一般格式为：</a:t>
            </a:r>
            <a:endParaRPr lang="zh-CN" altLang="en-US" sz="1800" dirty="0"/>
          </a:p>
          <a:p>
            <a:pPr defTabSz="914400">
              <a:buSzPct val="90000"/>
              <a:buFont typeface="Wingdings" panose="05000000000000000000" pitchFamily="2" charset="2"/>
              <a:buNone/>
            </a:pPr>
            <a:endParaRPr lang="en-US" altLang="zh-CN" sz="1350" dirty="0"/>
          </a:p>
          <a:p>
            <a:pPr defTabSz="914400">
              <a:buSzPct val="90000"/>
              <a:buFont typeface="Wingdings" panose="05000000000000000000" pitchFamily="2" charset="2"/>
              <a:buNone/>
            </a:pPr>
            <a:r>
              <a:rPr lang="en-US" altLang="zh-CN" sz="1600" dirty="0">
                <a:latin typeface="Consolas" panose="020B0609020204030204" charset="0"/>
              </a:rPr>
              <a:t>x = input('</a:t>
            </a:r>
            <a:r>
              <a:rPr lang="zh-CN" altLang="en-US" sz="1600" dirty="0">
                <a:latin typeface="Consolas" panose="020B0609020204030204" charset="0"/>
              </a:rPr>
              <a:t>提示：</a:t>
            </a:r>
            <a:r>
              <a:rPr lang="en-US" altLang="zh-CN" sz="1600" dirty="0">
                <a:latin typeface="Consolas" panose="020B0609020204030204" charset="0"/>
              </a:rPr>
              <a:t>')</a:t>
            </a:r>
            <a:endParaRPr lang="en-US" altLang="zh-CN" sz="1350" dirty="0">
              <a:latin typeface="Consolas" panose="020B0609020204030204" charset="0"/>
            </a:endParaRPr>
          </a:p>
          <a:p>
            <a:pPr defTabSz="914400">
              <a:buSzPct val="90000"/>
              <a:buFont typeface="Wingdings" panose="05000000000000000000" pitchFamily="2" charset="2"/>
              <a:buNone/>
            </a:pPr>
            <a:endParaRPr lang="zh-CN" altLang="en-US" sz="1350" dirty="0"/>
          </a:p>
          <a:p>
            <a:pPr defTabSz="914400">
              <a:buSzPct val="90000"/>
              <a:buFont typeface="Wingdings" panose="05000000000000000000" pitchFamily="2" charset="2"/>
              <a:buNone/>
            </a:pPr>
            <a:r>
              <a:rPr lang="zh-CN" altLang="en-US" sz="1800" dirty="0"/>
              <a:t>该函数返回输入的对象。可输入数字、字符串和其它任意类型对象。</a:t>
            </a:r>
            <a:endParaRPr lang="zh-CN" altLang="en-US" sz="1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93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6258" name="文本占位符 59394"/>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ea typeface="宋体" panose="02010600030101010101" pitchFamily="2" charset="-122"/>
              </a:rPr>
              <a:t>Python 3.x</a:t>
            </a:r>
            <a:r>
              <a:rPr lang="zh-CN" altLang="en-US" sz="1800">
                <a:latin typeface="宋体" panose="02010600030101010101" pitchFamily="2" charset="-122"/>
                <a:ea typeface="宋体" panose="02010600030101010101" pitchFamily="2" charset="-122"/>
              </a:rPr>
              <a:t>中，</a:t>
            </a:r>
            <a:r>
              <a:rPr lang="en-US" altLang="zh-CN" sz="1800">
                <a:latin typeface="宋体" panose="02010600030101010101" pitchFamily="2" charset="-122"/>
                <a:ea typeface="宋体" panose="02010600030101010101" pitchFamily="2" charset="-122"/>
              </a:rPr>
              <a:t>input()</a:t>
            </a:r>
            <a:r>
              <a:rPr lang="zh-CN" altLang="en-US" sz="1800">
                <a:latin typeface="宋体" panose="02010600030101010101" pitchFamily="2" charset="-122"/>
                <a:ea typeface="宋体" panose="02010600030101010101" pitchFamily="2" charset="-122"/>
              </a:rPr>
              <a:t>函数用来接收用户的键盘输入，不论用户输入数据时使用什么界定符，</a:t>
            </a:r>
            <a:r>
              <a:rPr lang="en-US" altLang="zh-CN" sz="1800" b="1">
                <a:solidFill>
                  <a:srgbClr val="FF0000"/>
                </a:solidFill>
                <a:latin typeface="宋体" panose="02010600030101010101" pitchFamily="2" charset="-122"/>
                <a:ea typeface="宋体" panose="02010600030101010101" pitchFamily="2" charset="-122"/>
              </a:rPr>
              <a:t>input()</a:t>
            </a:r>
            <a:r>
              <a:rPr lang="zh-CN" altLang="en-US" sz="1800" b="1">
                <a:solidFill>
                  <a:srgbClr val="FF0000"/>
                </a:solidFill>
                <a:latin typeface="宋体" panose="02010600030101010101" pitchFamily="2" charset="-122"/>
                <a:ea typeface="宋体" panose="02010600030101010101" pitchFamily="2" charset="-122"/>
              </a:rPr>
              <a:t>函数的返回结果都是字符串</a:t>
            </a:r>
            <a:r>
              <a:rPr lang="zh-CN" altLang="en-US" sz="1800">
                <a:latin typeface="宋体" panose="02010600030101010101" pitchFamily="2" charset="-122"/>
                <a:ea typeface="宋体" panose="02010600030101010101" pitchFamily="2" charset="-122"/>
              </a:rPr>
              <a:t>，需要将其转换为相应的类型再处理。</a:t>
            </a:r>
            <a:endParaRPr lang="zh-CN" altLang="en-US" sz="1800">
              <a:latin typeface="宋体" panose="02010600030101010101" pitchFamily="2" charset="-122"/>
              <a:ea typeface="宋体" panose="02010600030101010101" pitchFamily="2" charset="-122"/>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input:[1,2,3]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604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7282" name="文本占位符 60418"/>
          <p:cNvSpPr>
            <a:spLocks noGrp="1"/>
          </p:cNvSpPr>
          <p:nvPr>
            <p:ph idx="1"/>
          </p:nvPr>
        </p:nvSpPr>
        <p:spPr/>
        <p:txBody>
          <a:bodyPr anchor="t"/>
          <a:lstStyle/>
          <a:p>
            <a:pPr defTabSz="914400">
              <a:spcBef>
                <a:spcPts val="1200"/>
              </a:spcBef>
              <a:spcAft>
                <a:spcPts val="1200"/>
              </a:spcAft>
              <a:buSzPct val="90000"/>
              <a:buFont typeface="Wingdings" panose="05000000000000000000" charset="0"/>
              <a:buChar char=""/>
            </a:pPr>
            <a:r>
              <a:rPr lang="zh-CN" altLang="en-US" sz="1800" dirty="0"/>
              <a:t>Python 3.x中使用print()函数进行输出。</a:t>
            </a:r>
            <a:endParaRPr lang="zh-CN" altLang="en-US" sz="1800" dirty="0"/>
          </a:p>
          <a:p>
            <a:pPr defTabSz="914400">
              <a:buSzPct val="90000"/>
              <a:buFont typeface="Wingdings" panose="05000000000000000000" pitchFamily="2" charset="2"/>
              <a:buNone/>
            </a:pP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3 5 7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    </a:t>
            </a:r>
            <a:r>
              <a:rPr lang="en-US" altLang="zh-CN" sz="1600" dirty="0">
                <a:latin typeface="Consolas" panose="020B0609020204030204" charset="0"/>
              </a:rPr>
              <a:t>#</a:t>
            </a:r>
            <a:r>
              <a:rPr lang="zh-CN" altLang="en-US" sz="1600" dirty="0">
                <a:latin typeface="Consolas" panose="020B0609020204030204" charset="0"/>
                <a:ea typeface="宋体" panose="02010600030101010101" pitchFamily="2" charset="-122"/>
              </a:rPr>
              <a:t>指定分隔符</a:t>
            </a:r>
            <a:endParaRPr lang="zh-CN" altLang="en-US" sz="1600" dirty="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lnSpc>
                <a:spcPct val="80000"/>
              </a:lnSpc>
              <a:buNone/>
            </a:pPr>
            <a:r>
              <a:rPr lang="en-US" altLang="zh-CN" sz="1600">
                <a:latin typeface="Consolas" panose="020B0609020204030204" charset="0"/>
              </a:rPr>
              <a:t>&gt;&gt;&gt; for i in range(10,20):</a:t>
            </a:r>
            <a:endParaRPr lang="en-US" altLang="zh-CN" sz="1600">
              <a:latin typeface="Consolas" panose="020B0609020204030204" charset="0"/>
            </a:endParaRPr>
          </a:p>
          <a:p>
            <a:pPr defTabSz="914400">
              <a:lnSpc>
                <a:spcPct val="80000"/>
              </a:lnSpc>
              <a:buNone/>
            </a:pPr>
            <a:r>
              <a:rPr lang="en-US" altLang="zh-CN" sz="1600">
                <a:latin typeface="Consolas" panose="020B0609020204030204" charset="0"/>
              </a:rPr>
              <a:t>    print(i, end=' ')          #</a:t>
            </a:r>
            <a:r>
              <a:rPr lang="zh-CN" altLang="en-US" sz="1600">
                <a:latin typeface="Consolas" panose="020B0609020204030204" charset="0"/>
                <a:ea typeface="宋体" panose="02010600030101010101" pitchFamily="2" charset="-122"/>
              </a:rPr>
              <a:t>不换行</a:t>
            </a:r>
            <a:endParaRPr lang="zh-CN" altLang="en-US" sz="1600">
              <a:latin typeface="Consolas" panose="020B0609020204030204" charset="0"/>
              <a:ea typeface="宋体" panose="02010600030101010101" pitchFamily="2" charset="-122"/>
            </a:endParaRPr>
          </a:p>
          <a:p>
            <a:pPr defTabSz="914400">
              <a:lnSpc>
                <a:spcPct val="80000"/>
              </a:lnSpc>
              <a:buNone/>
            </a:pPr>
            <a:endParaRPr lang="en-US" altLang="zh-CN" sz="1600">
              <a:latin typeface="Consolas" panose="020B0609020204030204" charset="0"/>
            </a:endParaRPr>
          </a:p>
          <a:p>
            <a:pPr defTabSz="914400">
              <a:lnSpc>
                <a:spcPct val="80000"/>
              </a:lnSpc>
              <a:buNone/>
            </a:pPr>
            <a:r>
              <a:rPr lang="en-US" altLang="zh-CN" sz="1600">
                <a:solidFill>
                  <a:srgbClr val="00B0F0"/>
                </a:solidFill>
                <a:latin typeface="Consolas" panose="020B0609020204030204" charset="0"/>
              </a:rPr>
              <a:t>10 11 12 13 14 15 16 17 18 19</a:t>
            </a:r>
            <a:endParaRPr lang="en-US" altLang="zh-CN" sz="1600" dirty="0">
              <a:solidFill>
                <a:srgbClr val="00B0F0"/>
              </a:solidFill>
              <a:latin typeface="Consolas" panose="020B0609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latin typeface="Consolas" panose="020B0609020204030204" charset="0"/>
              </a:rPr>
              <a:t>试试下面的代码在命令提示符环境会有什么样的运行效果：</a:t>
            </a:r>
            <a:endParaRPr lang="zh-CN" altLang="en-US" sz="1800" strike="noStrike" noProof="1">
              <a:latin typeface="Consolas" panose="020B0609020204030204" charset="0"/>
            </a:endParaRPr>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from time import sleep</a:t>
            </a:r>
            <a:endParaRPr lang="zh-CN" altLang="en-US" sz="1600" strike="noStrike" noProof="1">
              <a:latin typeface="Consolas" panose="020B0609020204030204" charset="0"/>
            </a:endParaRPr>
          </a:p>
          <a:p>
            <a:pPr marL="0" indent="0" fontAlgn="base">
              <a:buNone/>
            </a:pP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for i in range(10</a:t>
            </a:r>
            <a:r>
              <a:rPr lang="en-US" altLang="zh-CN" sz="1600" strike="noStrike" noProof="1">
                <a:latin typeface="Consolas" panose="020B0609020204030204" charset="0"/>
              </a:rPr>
              <a:t>1</a:t>
            </a:r>
            <a:r>
              <a:rPr lang="zh-CN" altLang="en-US" sz="1600" strike="noStrike" noProof="1">
                <a:latin typeface="Consolas" panose="020B0609020204030204" charset="0"/>
              </a:rPr>
              <a:t>):</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    print(i</a:t>
            </a:r>
            <a:r>
              <a:rPr lang="en-US" altLang="zh-CN" sz="1600" strike="noStrike" noProof="1">
                <a:latin typeface="Consolas" panose="020B0609020204030204" charset="0"/>
              </a:rPr>
              <a:t>, '%'</a:t>
            </a:r>
            <a:r>
              <a:rPr lang="zh-CN" altLang="en-US" sz="1600" strike="noStrike" noProof="1">
                <a:latin typeface="Consolas" panose="020B0609020204030204" charset="0"/>
              </a:rPr>
              <a:t>, end='</a:t>
            </a:r>
            <a:r>
              <a:rPr lang="en-US" altLang="zh-CN" sz="1600" strike="noStrike" noProof="1">
                <a:latin typeface="Consolas" panose="020B0609020204030204" charset="0"/>
              </a:rPr>
              <a:t>\r</a:t>
            </a:r>
            <a:r>
              <a:rPr lang="zh-CN" altLang="en-US" sz="1600" strike="noStrike" noProof="1">
                <a:latin typeface="Consolas" panose="020B0609020204030204" charset="0"/>
              </a:rPr>
              <a:t>')</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    sleep(0.05)</a:t>
            </a:r>
            <a:endParaRPr lang="zh-CN" altLang="en-US" sz="1600" strike="noStrike" noProof="1">
              <a:latin typeface="Consolas" panose="020B0609020204030204" charset="0"/>
            </a:endParaRPr>
          </a:p>
        </p:txBody>
      </p:sp>
      <p:sp>
        <p:nvSpPr>
          <p:cNvPr id="99330" name="标题 6144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634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模块导入与使用</a:t>
            </a:r>
            <a:endParaRPr lang="zh-CN" altLang="en-US" kern="1200" baseline="0" dirty="0">
              <a:solidFill>
                <a:schemeClr val="tx1"/>
              </a:solidFill>
              <a:latin typeface="+mj-lt"/>
              <a:ea typeface="+mj-ea"/>
              <a:cs typeface="+mj-cs"/>
            </a:endParaRPr>
          </a:p>
        </p:txBody>
      </p:sp>
      <p:sp>
        <p:nvSpPr>
          <p:cNvPr id="100354" name="文本占位符 63490"/>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Ø"/>
            </a:pPr>
            <a:r>
              <a:rPr lang="en-US" altLang="zh-CN" sz="1800" dirty="0"/>
              <a:t>Python</a:t>
            </a:r>
            <a:r>
              <a:rPr lang="zh-CN" altLang="en-US" sz="1800" dirty="0"/>
              <a:t>默认安装仅包含部分基本或核心模块，但用户可以安装大量的扩展模块，</a:t>
            </a:r>
            <a:r>
              <a:rPr lang="en-US" altLang="zh-CN" sz="1800" dirty="0"/>
              <a:t>pip</a:t>
            </a:r>
            <a:r>
              <a:rPr lang="zh-CN" altLang="en-US" sz="1800" dirty="0"/>
              <a:t>是管理模块的重要工具。</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减小运行的压力，仅加载真正需要的模块和功能，且具有很强的可扩展性。</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可以使用sys.modules.items()显示所有预加载模块的相关信息。</a:t>
            </a:r>
            <a:endParaRPr lang="zh-CN" altLang="en-US" sz="1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645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en-US" altLang="zh-CN" kern="1200" baseline="0" dirty="0">
              <a:solidFill>
                <a:schemeClr val="tx1"/>
              </a:solidFill>
              <a:latin typeface="Times New Roman" panose="02020603050405020304" pitchFamily="2" charset="0"/>
              <a:ea typeface="Times New Roman" panose="02020603050405020304" pitchFamily="2" charset="0"/>
              <a:cs typeface="+mj-cs"/>
            </a:endParaRPr>
          </a:p>
        </p:txBody>
      </p:sp>
      <p:sp>
        <p:nvSpPr>
          <p:cNvPr id="101378" name="文本占位符 64514"/>
          <p:cNvSpPr>
            <a:spLocks noGrp="1"/>
          </p:cNvSpPr>
          <p:nvPr>
            <p:ph idx="1"/>
          </p:nvPr>
        </p:nvSpPr>
        <p:spPr/>
        <p:txBody>
          <a:bodyPr anchor="t"/>
          <a:lstStyle/>
          <a:p>
            <a:pPr defTabSz="914400">
              <a:buSzPct val="90000"/>
              <a:buFont typeface="Wingdings" panose="05000000000000000000" charset="0"/>
              <a:buChar char="v"/>
            </a:pPr>
            <a:r>
              <a:rPr lang="en-US" altLang="zh-CN" sz="1800" dirty="0">
                <a:latin typeface="Times New Roman" panose="02020603050405020304" pitchFamily="2" charset="0"/>
              </a:rPr>
              <a:t>import </a:t>
            </a:r>
            <a:r>
              <a:rPr lang="zh-CN" altLang="en-US" sz="1800" dirty="0">
                <a:latin typeface="Times New Roman" panose="02020603050405020304" pitchFamily="2" charset="0"/>
              </a:rPr>
              <a:t>模块名</a:t>
            </a:r>
            <a:endParaRPr lang="en-US" altLang="zh-CN" sz="1800" dirty="0">
              <a:latin typeface="Times New Roman" panose="02020603050405020304" pitchFamily="2" charset="0"/>
            </a:endParaRPr>
          </a:p>
          <a:p>
            <a:pPr defTabSz="914400">
              <a:buSzPct val="90000"/>
              <a:buFont typeface="Wingdings" panose="05000000000000000000" pitchFamily="2" charset="2"/>
              <a:buNone/>
            </a:pPr>
            <a:r>
              <a:rPr lang="en-US" altLang="zh-CN" sz="1350" dirty="0">
                <a:latin typeface="Consolas" panose="020B0609020204030204" charset="0"/>
              </a:rPr>
              <a:t>&gt;&gt;&gt; import math</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math.sin(0.5)               #</a:t>
            </a:r>
            <a:r>
              <a:rPr lang="zh-CN" altLang="en-US" sz="1350" dirty="0">
                <a:latin typeface="Consolas" panose="020B0609020204030204" charset="0"/>
              </a:rPr>
              <a:t>求</a:t>
            </a:r>
            <a:r>
              <a:rPr lang="en-US" altLang="zh-CN" sz="1350" dirty="0">
                <a:latin typeface="Consolas" panose="020B0609020204030204" charset="0"/>
              </a:rPr>
              <a:t>0.5</a:t>
            </a:r>
            <a:r>
              <a:rPr lang="zh-CN" altLang="en-US" sz="1350" dirty="0">
                <a:latin typeface="Consolas" panose="020B0609020204030204" charset="0"/>
              </a:rPr>
              <a:t>的正弦</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import random</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x = random.random( )        #</a:t>
            </a:r>
            <a:r>
              <a:rPr lang="zh-CN" altLang="en-US" sz="1350" dirty="0">
                <a:latin typeface="Consolas" panose="020B0609020204030204" charset="0"/>
              </a:rPr>
              <a:t>获得</a:t>
            </a:r>
            <a:r>
              <a:rPr lang="en-US" altLang="zh-CN" sz="1350" dirty="0">
                <a:latin typeface="Consolas" panose="020B0609020204030204" charset="0"/>
              </a:rPr>
              <a:t>[0,1) </a:t>
            </a:r>
            <a:r>
              <a:rPr lang="zh-CN" altLang="en-US" sz="1350" dirty="0">
                <a:latin typeface="Consolas" panose="020B0609020204030204" charset="0"/>
              </a:rPr>
              <a:t>内的随机小数</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y = random.random( )</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n = random.randint(1,100)   #</a:t>
            </a:r>
            <a:r>
              <a:rPr lang="zh-CN" altLang="en-US" sz="1350" dirty="0">
                <a:latin typeface="Consolas" panose="020B0609020204030204" charset="0"/>
              </a:rPr>
              <a:t>获得</a:t>
            </a:r>
            <a:r>
              <a:rPr lang="en-US" altLang="zh-CN" sz="1350" dirty="0">
                <a:latin typeface="Consolas" panose="020B0609020204030204" charset="0"/>
              </a:rPr>
              <a:t>[1,100]</a:t>
            </a:r>
            <a:r>
              <a:rPr lang="zh-CN" altLang="en-US" sz="1350" dirty="0">
                <a:latin typeface="Consolas" panose="020B0609020204030204" charset="0"/>
              </a:rPr>
              <a:t>上的随机整数</a:t>
            </a:r>
            <a:endParaRPr lang="zh-CN" altLang="en-US" sz="1350" dirty="0">
              <a:latin typeface="Consolas" panose="020B0609020204030204" charset="0"/>
            </a:endParaRPr>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dir()</a:t>
            </a:r>
            <a:r>
              <a:rPr lang="zh-CN" altLang="en-US" sz="1500" dirty="0"/>
              <a:t>函数查看任意模块中所有的对象列表，如果调用不带参数的</a:t>
            </a:r>
            <a:r>
              <a:rPr lang="en-US" altLang="zh-CN" sz="1500" dirty="0"/>
              <a:t>dir()</a:t>
            </a:r>
            <a:r>
              <a:rPr lang="zh-CN" altLang="en-US" sz="1500" dirty="0"/>
              <a:t>函数，则返回当前作用域所有名字列表。</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help()</a:t>
            </a:r>
            <a:r>
              <a:rPr lang="zh-CN" altLang="en-US" sz="1500" dirty="0"/>
              <a:t>函数查看任意模块或函数的使用帮助。</a:t>
            </a:r>
            <a:endParaRPr lang="zh-CN" alt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22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1.2 Python</a:t>
            </a:r>
            <a:r>
              <a:rPr lang="zh-CN" altLang="en-US" kern="1200" baseline="0">
                <a:latin typeface="+mj-lt"/>
                <a:ea typeface="+mj-ea"/>
                <a:cs typeface="+mj-cs"/>
              </a:rPr>
              <a:t>安装与简单使用</a:t>
            </a:r>
            <a:endParaRPr lang="zh-CN" altLang="en-US" kern="1200" baseline="0">
              <a:latin typeface="+mj-lt"/>
              <a:ea typeface="+mj-ea"/>
              <a:cs typeface="+mj-cs"/>
            </a:endParaRPr>
          </a:p>
        </p:txBody>
      </p:sp>
      <p:sp>
        <p:nvSpPr>
          <p:cNvPr id="14338" name="文本占位符 12290"/>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中，如果使用交互式编程模式，那么直接在提示符“</a:t>
            </a:r>
            <a:r>
              <a:rPr lang="en-US" altLang="zh-CN" sz="1800">
                <a:latin typeface="宋体" panose="02010600030101010101" pitchFamily="2" charset="-122"/>
              </a:rPr>
              <a:t>&gt;&gt;&gt;”</a:t>
            </a:r>
            <a:r>
              <a:rPr lang="zh-CN" altLang="en-US" sz="1800">
                <a:latin typeface="宋体" panose="02010600030101010101" pitchFamily="2" charset="-122"/>
              </a:rPr>
              <a:t>后面输入相应的命令并回车执行即可，如果执行顺利的话，马上就可以看到执行结果，否则会抛出异常。</a:t>
            </a:r>
            <a:endParaRPr lang="zh-CN" altLang="en-US" sz="1800">
              <a:latin typeface="宋体" panose="02010600030101010101" pitchFamily="2" charset="-122"/>
            </a:endParaRPr>
          </a:p>
          <a:p>
            <a:pPr>
              <a:lnSpc>
                <a:spcPct val="80000"/>
              </a:lnSpc>
              <a:buNone/>
            </a:pPr>
            <a:endParaRPr lang="en-US" altLang="zh-CN" sz="1200">
              <a:latin typeface="宋体" panose="02010600030101010101" pitchFamily="2" charset="-122"/>
            </a:endParaRPr>
          </a:p>
          <a:p>
            <a:pPr>
              <a:lnSpc>
                <a:spcPct val="80000"/>
              </a:lnSpc>
              <a:buNone/>
            </a:pPr>
            <a:r>
              <a:rPr lang="en-US" altLang="zh-CN" sz="1350">
                <a:latin typeface="Consolas" panose="020B0609020204030204" charset="0"/>
              </a:rPr>
              <a:t>&gt;&gt;&gt; 3+5</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8</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import math</a:t>
            </a:r>
            <a:endParaRPr lang="en-US" altLang="zh-CN" sz="1350">
              <a:latin typeface="Consolas" panose="020B0609020204030204" charset="0"/>
            </a:endParaRPr>
          </a:p>
          <a:p>
            <a:pPr>
              <a:lnSpc>
                <a:spcPct val="80000"/>
              </a:lnSpc>
              <a:buNone/>
            </a:pPr>
            <a:r>
              <a:rPr lang="en-US" altLang="zh-CN" sz="1350">
                <a:latin typeface="Consolas" panose="020B0609020204030204" charset="0"/>
              </a:rPr>
              <a:t>&gt;&gt;&gt; math.sqrt(9)</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3.0</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3*(2+6)</a:t>
            </a:r>
            <a:endParaRPr lang="en-US" altLang="zh-CN" sz="1350">
              <a:latin typeface="Consolas" panose="020B0609020204030204" charset="0"/>
            </a:endParaRPr>
          </a:p>
          <a:p>
            <a:pPr>
              <a:lnSpc>
                <a:spcPct val="80000"/>
              </a:lnSpc>
              <a:buNone/>
            </a:pPr>
            <a:r>
              <a:rPr lang="en-US" altLang="zh-CN" sz="1350">
                <a:solidFill>
                  <a:srgbClr val="00B0F0"/>
                </a:solidFill>
                <a:latin typeface="Consolas" panose="020B0609020204030204" charset="0"/>
              </a:rPr>
              <a:t>24</a:t>
            </a:r>
            <a:endParaRPr lang="en-US" altLang="zh-CN" sz="1350">
              <a:solidFill>
                <a:srgbClr val="00B0F0"/>
              </a:solidFill>
              <a:latin typeface="Consolas" panose="020B0609020204030204" charset="0"/>
            </a:endParaRPr>
          </a:p>
          <a:p>
            <a:pPr>
              <a:lnSpc>
                <a:spcPct val="80000"/>
              </a:lnSpc>
              <a:buNone/>
            </a:pPr>
            <a:r>
              <a:rPr lang="en-US" altLang="zh-CN" sz="1350">
                <a:latin typeface="Consolas" panose="020B0609020204030204" charset="0"/>
              </a:rPr>
              <a:t>&gt;&gt;&gt; 2/0</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rPr>
              <a:t>Traceback (most recent call last):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File "&lt;pyshell#18&gt;", line 1, in &lt;module&gt;</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    2/0</a:t>
            </a:r>
            <a:endParaRPr lang="en-US" altLang="zh-CN" sz="1350">
              <a:solidFill>
                <a:srgbClr val="FF0000"/>
              </a:solidFill>
              <a:latin typeface="Consolas" panose="020B0609020204030204" charset="0"/>
            </a:endParaRPr>
          </a:p>
          <a:p>
            <a:pPr>
              <a:lnSpc>
                <a:spcPct val="80000"/>
              </a:lnSpc>
              <a:buNone/>
            </a:pPr>
            <a:r>
              <a:rPr lang="en-US" altLang="zh-CN" sz="1350">
                <a:solidFill>
                  <a:srgbClr val="FF0000"/>
                </a:solidFill>
                <a:latin typeface="Consolas" panose="020B0609020204030204" charset="0"/>
              </a:rPr>
              <a:t>ZeroDivisionError: integer division or modulo by zero</a:t>
            </a:r>
            <a:endParaRPr lang="en-US" altLang="zh-CN" sz="1350">
              <a:solidFill>
                <a:srgbClr val="FF0000"/>
              </a:solidFill>
              <a:latin typeface="Consolas" panose="020B0609020204030204" charset="0"/>
            </a:endParaRPr>
          </a:p>
        </p:txBody>
      </p:sp>
      <p:sp>
        <p:nvSpPr>
          <p:cNvPr id="14339" name="文本框 1"/>
          <p:cNvSpPr txBox="1"/>
          <p:nvPr/>
        </p:nvSpPr>
        <p:spPr>
          <a:xfrm>
            <a:off x="2425700" y="2203450"/>
            <a:ext cx="1920875"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交互模式下每次只能执行一条语句</a:t>
            </a:r>
            <a:endParaRPr lang="zh-CN" altLang="en-US" sz="1600">
              <a:latin typeface="Arial" panose="020B0604020202020204" pitchFamily="34" charset="0"/>
              <a:ea typeface="宋体" panose="02010600030101010101" pitchFamily="2" charset="-122"/>
            </a:endParaRPr>
          </a:p>
        </p:txBody>
      </p:sp>
      <p:cxnSp>
        <p:nvCxnSpPr>
          <p:cNvPr id="3" name="直接箭头连接符 2"/>
          <p:cNvCxnSpPr>
            <a:stCxn id="14339" idx="1"/>
          </p:cNvCxnSpPr>
          <p:nvPr/>
        </p:nvCxnSpPr>
        <p:spPr>
          <a:xfrm flipH="1" flipV="1">
            <a:off x="1263650" y="2353310"/>
            <a:ext cx="1162050" cy="142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1" name="文本框 3"/>
          <p:cNvSpPr txBox="1"/>
          <p:nvPr/>
        </p:nvSpPr>
        <p:spPr>
          <a:xfrm>
            <a:off x="4523740" y="2758440"/>
            <a:ext cx="2165350" cy="58356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直到再次出现提示符才能输入下一条语句</a:t>
            </a:r>
            <a:endParaRPr lang="zh-CN" altLang="en-US" sz="1600">
              <a:latin typeface="Arial" panose="020B0604020202020204" pitchFamily="34" charset="0"/>
              <a:ea typeface="宋体" panose="02010600030101010101" pitchFamily="2" charset="-122"/>
            </a:endParaRPr>
          </a:p>
        </p:txBody>
      </p:sp>
      <p:cxnSp>
        <p:nvCxnSpPr>
          <p:cNvPr id="5" name="直接箭头连接符 4"/>
          <p:cNvCxnSpPr>
            <a:stCxn id="14341" idx="1"/>
          </p:cNvCxnSpPr>
          <p:nvPr/>
        </p:nvCxnSpPr>
        <p:spPr>
          <a:xfrm flipH="1" flipV="1">
            <a:off x="2077085" y="2931795"/>
            <a:ext cx="2446655" cy="1187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3"/>
          <p:cNvSpPr txBox="1"/>
          <p:nvPr/>
        </p:nvSpPr>
        <p:spPr>
          <a:xfrm>
            <a:off x="5382260" y="3511550"/>
            <a:ext cx="2019935" cy="337185"/>
          </a:xfrm>
          <a:prstGeom prst="rect">
            <a:avLst/>
          </a:prstGeom>
          <a:noFill/>
          <a:ln w="38100" cap="flat" cmpd="sng">
            <a:solidFill>
              <a:schemeClr val="accent1"/>
            </a:solidFill>
            <a:prstDash val="solid"/>
            <a:round/>
            <a:headEnd type="none" w="med" len="med"/>
            <a:tailEnd type="none" w="med" len="med"/>
          </a:ln>
        </p:spPr>
        <p:txBody>
          <a:bodyPr wrap="square" anchor="t">
            <a:spAutoFit/>
          </a:bodyPr>
          <a:lstStyle/>
          <a:p>
            <a:r>
              <a:rPr lang="zh-CN" altLang="en-US" sz="1600">
                <a:latin typeface="Arial" panose="020B0604020202020204" pitchFamily="34" charset="0"/>
                <a:ea typeface="宋体" panose="02010600030101010101" pitchFamily="2" charset="-122"/>
              </a:rPr>
              <a:t>代码出错，抛出异常</a:t>
            </a:r>
            <a:endParaRPr lang="zh-CN" altLang="en-US" sz="1600">
              <a:latin typeface="Arial" panose="020B0604020202020204" pitchFamily="34" charset="0"/>
              <a:ea typeface="宋体" panose="02010600030101010101" pitchFamily="2" charset="-122"/>
            </a:endParaRPr>
          </a:p>
        </p:txBody>
      </p:sp>
      <p:cxnSp>
        <p:nvCxnSpPr>
          <p:cNvPr id="4" name="直接箭头连接符 4"/>
          <p:cNvCxnSpPr>
            <a:stCxn id="2" idx="1"/>
          </p:cNvCxnSpPr>
          <p:nvPr/>
        </p:nvCxnSpPr>
        <p:spPr>
          <a:xfrm flipH="1">
            <a:off x="1263650" y="3680460"/>
            <a:ext cx="4118610" cy="2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线形标注 3 5"/>
          <p:cNvSpPr/>
          <p:nvPr/>
        </p:nvSpPr>
        <p:spPr>
          <a:xfrm>
            <a:off x="4523740" y="1809750"/>
            <a:ext cx="2576195" cy="393700"/>
          </a:xfrm>
          <a:prstGeom prst="borderCallout3">
            <a:avLst>
              <a:gd name="adj1" fmla="val 48225"/>
              <a:gd name="adj2" fmla="val -369"/>
              <a:gd name="adj3" fmla="val 18750"/>
              <a:gd name="adj4" fmla="val -16667"/>
              <a:gd name="adj5" fmla="val 15000"/>
              <a:gd name="adj6" fmla="val -49026"/>
              <a:gd name="adj7" fmla="val 121612"/>
              <a:gd name="adj8" fmla="val -143554"/>
            </a:avLst>
          </a:prstGeom>
          <a:solidFill>
            <a:srgbClr val="00B0F0"/>
          </a:solidFill>
          <a:ln w="19050">
            <a:solidFill>
              <a:srgbClr val="00B0F0"/>
            </a:solidFill>
            <a:headEnd type="none"/>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提示符，不用输入</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655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2402" name="文本占位符 65538"/>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from 模块名 import 对象名[ as 别名] </a:t>
            </a:r>
            <a:r>
              <a:rPr lang="en-US" altLang="zh-CN" sz="1800" dirty="0">
                <a:latin typeface="宋体" panose="02010600030101010101" pitchFamily="2" charset="-122"/>
              </a:rPr>
              <a:t>#</a:t>
            </a:r>
            <a:r>
              <a:rPr lang="zh-CN" altLang="en-US" sz="1800" dirty="0">
                <a:latin typeface="宋体" panose="02010600030101010101" pitchFamily="2" charset="-122"/>
              </a:rPr>
              <a:t>可以减少查询次数，提高执行速度</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from math import *    #谨慎使用</a:t>
            </a:r>
            <a:endParaRPr lang="zh-CN" altLang="en-US" sz="1800" dirty="0">
              <a:latin typeface="宋体" panose="02010600030101010101" pitchFamily="2" charset="-122"/>
            </a:endParaRPr>
          </a:p>
          <a:p>
            <a:pPr defTabSz="914400">
              <a:buSzPct val="90000"/>
              <a:buFont typeface="Wingdings" panose="05000000000000000000" pitchFamily="2" charset="2"/>
              <a:buNone/>
            </a:pPr>
            <a:endParaRPr lang="en-US" altLang="zh-CN" sz="1500" dirty="0">
              <a:latin typeface="宋体" panose="02010600030101010101" pitchFamily="2" charset="-122"/>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sin(3)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0.1411200080598672</a:t>
            </a:r>
            <a:endParaRPr lang="en-US" altLang="zh-CN" sz="16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 as f #</a:t>
            </a:r>
            <a:r>
              <a:rPr lang="zh-CN" altLang="en-US" sz="1600" dirty="0">
                <a:latin typeface="Consolas" panose="020B0609020204030204" charset="0"/>
              </a:rPr>
              <a:t>别名</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a:t>
            </a:r>
            <a:endParaRPr lang="en-US" altLang="zh-CN" sz="1600" dirty="0">
              <a:solidFill>
                <a:srgbClr val="00B0F0"/>
              </a:solidFill>
              <a:latin typeface="Consolas" panose="020B06090202040302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6656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3426" name="文本占位符 6656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500" dirty="0"/>
              <a:t>在</a:t>
            </a:r>
            <a:r>
              <a:rPr lang="en-US" altLang="zh-CN" sz="1500" dirty="0"/>
              <a:t>2.x</a:t>
            </a:r>
            <a:r>
              <a:rPr lang="zh-CN" altLang="en-US" sz="1500" dirty="0"/>
              <a:t>中可以使用</a:t>
            </a:r>
            <a:r>
              <a:rPr lang="en-US" altLang="zh-CN" sz="1500" dirty="0"/>
              <a:t>reload</a:t>
            </a:r>
            <a:r>
              <a:rPr lang="zh-CN" altLang="en-US" sz="1500" dirty="0"/>
              <a:t>函数重新导入一个模块，在</a:t>
            </a:r>
            <a:r>
              <a:rPr lang="en-US" altLang="zh-CN" sz="1500" dirty="0"/>
              <a:t>3.x</a:t>
            </a:r>
            <a:r>
              <a:rPr lang="zh-CN" altLang="en-US" sz="1500" dirty="0"/>
              <a:t>中，需要使用</a:t>
            </a:r>
            <a:r>
              <a:rPr lang="en-US" altLang="zh-CN" sz="1500" dirty="0">
                <a:solidFill>
                  <a:srgbClr val="FF0000"/>
                </a:solidFill>
              </a:rPr>
              <a:t>imp</a:t>
            </a:r>
            <a:r>
              <a:rPr lang="zh-CN" altLang="en-US" sz="1500" dirty="0">
                <a:solidFill>
                  <a:srgbClr val="FF0000"/>
                </a:solidFill>
              </a:rPr>
              <a:t>模块的</a:t>
            </a:r>
            <a:r>
              <a:rPr lang="en-US" altLang="zh-CN" sz="1500" dirty="0">
                <a:solidFill>
                  <a:srgbClr val="FF0000"/>
                </a:solidFill>
              </a:rPr>
              <a:t>reload</a:t>
            </a:r>
            <a:r>
              <a:rPr lang="zh-CN" altLang="en-US" sz="1500" dirty="0">
                <a:solidFill>
                  <a:srgbClr val="FF0000"/>
                </a:solidFill>
              </a:rPr>
              <a:t>函数</a:t>
            </a:r>
            <a:r>
              <a:rPr lang="zh-CN" altLang="en-US" sz="1500" dirty="0"/>
              <a:t>。</a:t>
            </a:r>
            <a:endParaRPr lang="en-US" altLang="zh-CN" sz="1500" dirty="0"/>
          </a:p>
          <a:p>
            <a:pPr defTabSz="914400">
              <a:lnSpc>
                <a:spcPct val="150000"/>
              </a:lnSpc>
              <a:spcBef>
                <a:spcPts val="600"/>
              </a:spcBef>
              <a:spcAft>
                <a:spcPts val="600"/>
              </a:spcAft>
              <a:buSzPct val="90000"/>
              <a:buFont typeface="Wingdings" panose="05000000000000000000" charset="0"/>
              <a:buChar char="v"/>
            </a:pPr>
            <a:r>
              <a:rPr lang="en-US" altLang="zh-CN" sz="1500" dirty="0"/>
              <a:t>Python</a:t>
            </a:r>
            <a:r>
              <a:rPr lang="zh-CN" altLang="en-US" sz="1500" dirty="0"/>
              <a:t>首先在当前目录中查找需要导入的模块文件，如果没有找到则从</a:t>
            </a:r>
            <a:r>
              <a:rPr lang="en-US" altLang="zh-CN" sz="1500" dirty="0">
                <a:solidFill>
                  <a:srgbClr val="FF0000"/>
                </a:solidFill>
              </a:rPr>
              <a:t>sys</a:t>
            </a:r>
            <a:r>
              <a:rPr lang="zh-CN" altLang="en-US" sz="1500" dirty="0">
                <a:solidFill>
                  <a:srgbClr val="FF0000"/>
                </a:solidFill>
              </a:rPr>
              <a:t>模块的</a:t>
            </a:r>
            <a:r>
              <a:rPr lang="en-US" altLang="zh-CN" sz="1500" dirty="0">
                <a:solidFill>
                  <a:srgbClr val="FF0000"/>
                </a:solidFill>
              </a:rPr>
              <a:t>path</a:t>
            </a:r>
            <a:r>
              <a:rPr lang="zh-CN" altLang="en-US" sz="1500" dirty="0">
                <a:solidFill>
                  <a:srgbClr val="FF0000"/>
                </a:solidFill>
              </a:rPr>
              <a:t>变量</a:t>
            </a:r>
            <a:r>
              <a:rPr lang="zh-CN" altLang="en-US" sz="1500" dirty="0"/>
              <a:t>所指定的目录中查找。可以使用</a:t>
            </a:r>
            <a:r>
              <a:rPr lang="en-US" altLang="zh-CN" sz="1500" dirty="0"/>
              <a:t>sys</a:t>
            </a:r>
            <a:r>
              <a:rPr lang="zh-CN" altLang="en-US" sz="1500" dirty="0"/>
              <a:t>模块的</a:t>
            </a:r>
            <a:r>
              <a:rPr lang="en-US" altLang="zh-CN" sz="1500" dirty="0"/>
              <a:t>path</a:t>
            </a:r>
            <a:r>
              <a:rPr lang="zh-CN" altLang="en-US" sz="1500" dirty="0"/>
              <a:t>变量查看</a:t>
            </a:r>
            <a:r>
              <a:rPr lang="en-US" altLang="zh-CN" sz="1500" dirty="0"/>
              <a:t>python</a:t>
            </a:r>
            <a:r>
              <a:rPr lang="zh-CN" altLang="en-US" sz="1500" dirty="0"/>
              <a:t>导入模块时搜索模块的路径，也可以向其中</a:t>
            </a:r>
            <a:r>
              <a:rPr lang="en-US" altLang="zh-CN" sz="1500" dirty="0"/>
              <a:t>append</a:t>
            </a:r>
            <a:r>
              <a:rPr lang="zh-CN" altLang="en-US" sz="1500" dirty="0"/>
              <a:t>自定义的目录以扩展搜索路径。</a:t>
            </a:r>
            <a:endParaRPr lang="zh-CN" altLang="en-US" sz="1500" dirty="0"/>
          </a:p>
          <a:p>
            <a:pPr defTabSz="914400">
              <a:lnSpc>
                <a:spcPct val="150000"/>
              </a:lnSpc>
              <a:spcBef>
                <a:spcPts val="600"/>
              </a:spcBef>
              <a:spcAft>
                <a:spcPts val="600"/>
              </a:spcAft>
              <a:buSzPct val="90000"/>
              <a:buFont typeface="Wingdings" panose="05000000000000000000" charset="0"/>
              <a:buChar char="v"/>
            </a:pPr>
            <a:r>
              <a:rPr lang="zh-CN" altLang="en-US" sz="1500" dirty="0"/>
              <a:t>在导入模块时，</a:t>
            </a:r>
            <a:r>
              <a:rPr lang="zh-CN" altLang="en-US" sz="1500" dirty="0">
                <a:solidFill>
                  <a:srgbClr val="FF0000"/>
                </a:solidFill>
              </a:rPr>
              <a:t>会优先导入相应的</a:t>
            </a:r>
            <a:r>
              <a:rPr lang="en-US" altLang="zh-CN" sz="1500" dirty="0">
                <a:solidFill>
                  <a:srgbClr val="FF0000"/>
                </a:solidFill>
              </a:rPr>
              <a:t>pyc</a:t>
            </a:r>
            <a:r>
              <a:rPr lang="zh-CN" altLang="en-US" sz="1500" dirty="0">
                <a:solidFill>
                  <a:srgbClr val="FF0000"/>
                </a:solidFill>
              </a:rPr>
              <a:t>文件</a:t>
            </a:r>
            <a:r>
              <a:rPr lang="zh-CN" altLang="en-US" sz="1500" dirty="0"/>
              <a:t>，如果相应的</a:t>
            </a:r>
            <a:r>
              <a:rPr lang="en-US" altLang="zh-CN" sz="1500" dirty="0"/>
              <a:t>pyc</a:t>
            </a:r>
            <a:r>
              <a:rPr lang="zh-CN" altLang="en-US" sz="1500" dirty="0"/>
              <a:t>文件与</a:t>
            </a:r>
            <a:r>
              <a:rPr lang="en-US" altLang="zh-CN" sz="1500" dirty="0"/>
              <a:t>py</a:t>
            </a:r>
            <a:r>
              <a:rPr lang="zh-CN" altLang="en-US" sz="1500" dirty="0"/>
              <a:t>文件时间不相符，则导入</a:t>
            </a:r>
            <a:r>
              <a:rPr lang="en-US" altLang="zh-CN" sz="1500" dirty="0"/>
              <a:t>py</a:t>
            </a:r>
            <a:r>
              <a:rPr lang="zh-CN" altLang="en-US" sz="1500" dirty="0"/>
              <a:t>文件并重新编译该模块。</a:t>
            </a:r>
            <a:endParaRPr lang="zh-CN" altLang="en-US" sz="15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4450"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导入模块时的文件搜索顺序</a:t>
            </a:r>
            <a:endParaRPr lang="zh-CN" altLang="en-US" sz="1800"/>
          </a:p>
          <a:p>
            <a:pPr defTabSz="914400">
              <a:spcBef>
                <a:spcPts val="1200"/>
              </a:spcBef>
              <a:spcAft>
                <a:spcPts val="600"/>
              </a:spcAft>
              <a:buSzPct val="90000"/>
              <a:buFont typeface="Wingdings" panose="05000000000000000000" charset="0"/>
              <a:buChar char="ü"/>
            </a:pPr>
            <a:r>
              <a:rPr lang="zh-CN" altLang="en-US" sz="1500"/>
              <a:t>当前文件夹</a:t>
            </a:r>
            <a:endParaRPr lang="zh-CN" altLang="en-US" sz="1500"/>
          </a:p>
          <a:p>
            <a:pPr defTabSz="914400">
              <a:spcBef>
                <a:spcPts val="1200"/>
              </a:spcBef>
              <a:spcAft>
                <a:spcPts val="600"/>
              </a:spcAft>
              <a:buSzPct val="90000"/>
              <a:buFont typeface="Wingdings" panose="05000000000000000000" charset="0"/>
              <a:buChar char="ü"/>
            </a:pPr>
            <a:r>
              <a:rPr lang="en-US" altLang="zh-CN" sz="1500"/>
              <a:t>sys.path</a:t>
            </a:r>
            <a:r>
              <a:rPr lang="zh-CN" altLang="en-US" sz="1500"/>
              <a:t>变量指定的文件夹</a:t>
            </a:r>
            <a:endParaRPr lang="zh-CN" altLang="en-US" sz="1500"/>
          </a:p>
          <a:p>
            <a:pPr defTabSz="914400">
              <a:spcBef>
                <a:spcPts val="1200"/>
              </a:spcBef>
              <a:spcAft>
                <a:spcPts val="600"/>
              </a:spcAft>
              <a:buSzPct val="90000"/>
              <a:buFont typeface="Wingdings" panose="05000000000000000000" charset="0"/>
              <a:buChar char="ü"/>
            </a:pPr>
            <a:r>
              <a:rPr lang="zh-CN" altLang="en-US" sz="1500"/>
              <a:t>优先导入</a:t>
            </a:r>
            <a:r>
              <a:rPr lang="en-US" altLang="zh-CN" sz="1500"/>
              <a:t>pyc</a:t>
            </a:r>
            <a:r>
              <a:rPr lang="zh-CN" altLang="en-US" sz="1500"/>
              <a:t>文件</a:t>
            </a:r>
            <a:endParaRPr lang="zh-CN" altLang="en-US" sz="15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5474"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如果需要导入多个模块，一般建议按如下顺序进行导入：</a:t>
            </a:r>
            <a:endParaRPr lang="zh-CN" altLang="en-US" sz="1800"/>
          </a:p>
          <a:p>
            <a:pPr defTabSz="914400">
              <a:spcBef>
                <a:spcPts val="1200"/>
              </a:spcBef>
              <a:spcAft>
                <a:spcPts val="600"/>
              </a:spcAft>
              <a:buSzPct val="90000"/>
              <a:buFont typeface="Wingdings" panose="05000000000000000000" charset="0"/>
              <a:buChar char="ü"/>
            </a:pPr>
            <a:r>
              <a:rPr lang="zh-CN" altLang="en-US" sz="1500"/>
              <a:t>标准库</a:t>
            </a:r>
            <a:endParaRPr lang="zh-CN" altLang="en-US" sz="1500"/>
          </a:p>
          <a:p>
            <a:pPr defTabSz="914400">
              <a:spcBef>
                <a:spcPts val="1200"/>
              </a:spcBef>
              <a:spcAft>
                <a:spcPts val="600"/>
              </a:spcAft>
              <a:buSzPct val="90000"/>
              <a:buFont typeface="Wingdings" panose="05000000000000000000" charset="0"/>
              <a:buChar char="ü"/>
            </a:pPr>
            <a:r>
              <a:rPr lang="zh-CN" altLang="en-US" sz="1500"/>
              <a:t>成熟的第三方扩展库</a:t>
            </a:r>
            <a:endParaRPr lang="zh-CN" altLang="en-US" sz="1500"/>
          </a:p>
          <a:p>
            <a:pPr defTabSz="914400">
              <a:spcBef>
                <a:spcPts val="1200"/>
              </a:spcBef>
              <a:spcAft>
                <a:spcPts val="600"/>
              </a:spcAft>
              <a:buSzPct val="90000"/>
              <a:buFont typeface="Wingdings" panose="05000000000000000000" charset="0"/>
              <a:buChar char="ü"/>
            </a:pPr>
            <a:r>
              <a:rPr lang="zh-CN" altLang="en-US" sz="1500"/>
              <a:t>自己开发的库</a:t>
            </a:r>
            <a:endParaRPr lang="zh-CN" altLang="en-US" sz="15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675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6498" name="文本占位符 67586"/>
          <p:cNvSpPr>
            <a:spLocks noGrp="1"/>
          </p:cNvSpPr>
          <p:nvPr>
            <p:ph idx="1"/>
          </p:nvPr>
        </p:nvSpPr>
        <p:spPr/>
        <p:txBody>
          <a:bodyPr anchor="t"/>
          <a:lstStyle/>
          <a:p>
            <a:pPr defTabSz="914400">
              <a:buSzPct val="90000"/>
              <a:buFont typeface="Wingdings" panose="05000000000000000000" pitchFamily="2" charset="2"/>
              <a:buNone/>
            </a:pPr>
            <a:r>
              <a:rPr lang="zh-CN" altLang="en-US" sz="1800" dirty="0"/>
              <a:t>（</a:t>
            </a:r>
            <a:r>
              <a:rPr lang="en-US" altLang="zh-CN" sz="1800" dirty="0"/>
              <a:t>1</a:t>
            </a:r>
            <a:r>
              <a:rPr lang="zh-CN" altLang="en-US" sz="1800" dirty="0"/>
              <a:t>）缩进</a:t>
            </a:r>
            <a:endParaRPr lang="en-US" altLang="zh-CN" sz="1800" dirty="0"/>
          </a:p>
          <a:p>
            <a:pPr defTabSz="914400">
              <a:spcBef>
                <a:spcPts val="1200"/>
              </a:spcBef>
              <a:spcAft>
                <a:spcPts val="600"/>
              </a:spcAft>
              <a:buSzPct val="90000"/>
              <a:buFont typeface="Wingdings" panose="05000000000000000000" charset="0"/>
              <a:buChar char="ü"/>
            </a:pPr>
            <a:r>
              <a:rPr lang="zh-CN" altLang="en-US" sz="1500" dirty="0"/>
              <a:t>类定义、函数定义、选择结构、循环结构、</a:t>
            </a:r>
            <a:r>
              <a:rPr lang="en-US" altLang="zh-CN" sz="1500" dirty="0"/>
              <a:t>with</a:t>
            </a:r>
            <a:r>
              <a:rPr lang="zh-CN" altLang="en-US" sz="1500" dirty="0">
                <a:ea typeface="宋体" panose="02010600030101010101" pitchFamily="2" charset="-122"/>
              </a:rPr>
              <a:t>块</a:t>
            </a:r>
            <a:r>
              <a:rPr lang="zh-CN" altLang="en-US" sz="1500" dirty="0"/>
              <a:t>，行尾的冒号表示缩进的开始。</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python</a:t>
            </a:r>
            <a:r>
              <a:rPr lang="zh-CN" altLang="en-US" sz="1500" dirty="0"/>
              <a:t>程序是依靠代码块的缩进来体现代码之间的逻辑关系的，缩进结束就表示一个代码块结束了。</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a:t>
            </a:r>
            <a:r>
              <a:rPr lang="zh-CN" altLang="en-US" sz="1500" dirty="0"/>
              <a:t>同一个级别的代码块的缩进量必须相同。</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一般而言，以</a:t>
            </a:r>
            <a:r>
              <a:rPr lang="en-US" altLang="zh-CN" sz="1500" dirty="0"/>
              <a:t>4</a:t>
            </a:r>
            <a:r>
              <a:rPr lang="zh-CN" altLang="en-US" sz="1500" dirty="0"/>
              <a:t>个空格为基本缩进单位。</a:t>
            </a:r>
            <a:endParaRPr lang="en-US" altLang="zh-CN" sz="1500" dirty="0">
              <a:sym typeface="Wingdings" panose="05000000000000000000" pitchFamily="2" charset="2"/>
            </a:endParaRPr>
          </a:p>
        </p:txBody>
      </p:sp>
      <p:pic>
        <p:nvPicPr>
          <p:cNvPr id="106499" name="图片 4"/>
          <p:cNvPicPr>
            <a:picLocks noChangeAspect="1"/>
          </p:cNvPicPr>
          <p:nvPr/>
        </p:nvPicPr>
        <p:blipFill>
          <a:blip r:embed="rId1"/>
          <a:stretch>
            <a:fillRect/>
          </a:stretch>
        </p:blipFill>
        <p:spPr>
          <a:xfrm>
            <a:off x="4204970" y="2498090"/>
            <a:ext cx="4551680" cy="113855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686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3426" name="文本占位符 68610"/>
          <p:cNvSpPr>
            <a:spLocks noGrp="1"/>
          </p:cNvSpPr>
          <p:nvPr>
            <p:ph idx="1"/>
          </p:nvPr>
        </p:nvSpPr>
        <p:spPr/>
        <p:txBody>
          <a:bodyPr anchor="t"/>
          <a:lstStyle/>
          <a:p>
            <a:pPr defTabSz="914400" fontAlgn="base">
              <a:buSzPct val="90000"/>
              <a:buFont typeface="Wingdings" panose="05000000000000000000" pitchFamily="2" charset="2"/>
              <a:buNone/>
            </a:pPr>
            <a:r>
              <a:rPr lang="zh-CN" altLang="en-US" sz="1800" strike="noStrike" noProof="1"/>
              <a:t>（</a:t>
            </a:r>
            <a:r>
              <a:rPr lang="en-US" altLang="x-none" sz="1800" strike="noStrike" noProof="1"/>
              <a:t>2</a:t>
            </a:r>
            <a:r>
              <a:rPr lang="zh-CN" altLang="en-US" sz="1800" strike="noStrike" noProof="1"/>
              <a:t>）注释</a:t>
            </a:r>
            <a:endParaRPr lang="zh-CN" altLang="en-US" sz="1800" strike="noStrike" noProof="1"/>
          </a:p>
          <a:p>
            <a:pPr defTabSz="914400" fontAlgn="base">
              <a:spcBef>
                <a:spcPts val="1200"/>
              </a:spcBef>
              <a:spcAft>
                <a:spcPts val="600"/>
              </a:spcAft>
              <a:buSzPct val="90000"/>
              <a:buFont typeface="Wingdings" panose="05000000000000000000" charset="0"/>
              <a:buChar char=""/>
            </a:pPr>
            <a:r>
              <a:rPr lang="zh-CN" altLang="en-US" sz="1500" strike="noStrike" noProof="1"/>
              <a:t> 以#开始，表示本行#之后的内容为注释。</a:t>
            </a:r>
            <a:endParaRPr lang="zh-CN" altLang="en-US" sz="1500" strike="noStrike" noProof="1"/>
          </a:p>
          <a:p>
            <a:pPr defTabSz="914400" fontAlgn="base">
              <a:spcBef>
                <a:spcPts val="1200"/>
              </a:spcBef>
              <a:spcAft>
                <a:spcPts val="600"/>
              </a:spcAft>
              <a:buSzPct val="90000"/>
              <a:buFont typeface="Wingdings" panose="05000000000000000000" charset="0"/>
              <a:buChar char="ü"/>
            </a:pPr>
            <a:r>
              <a:rPr lang="zh-CN" altLang="en-US" sz="1500" strike="noStrike" noProof="1"/>
              <a:t> 包含在一对三引号'''...'''或"""..."""之间且不属于任何语句的内容将被解释器认为是注释。</a:t>
            </a:r>
            <a:endParaRPr lang="zh-CN" altLang="en-US" sz="1500" strike="noStrike" noProof="1"/>
          </a:p>
          <a:p>
            <a:pPr marL="0" indent="0" defTabSz="914400" fontAlgn="base">
              <a:spcBef>
                <a:spcPts val="1200"/>
              </a:spcBef>
              <a:spcAft>
                <a:spcPts val="600"/>
              </a:spcAft>
              <a:buSzPct val="90000"/>
              <a:buFont typeface="Wingdings" panose="05000000000000000000" charset="0"/>
              <a:buNone/>
            </a:pPr>
            <a:endParaRPr lang="zh-CN" altLang="en-US" sz="1500" strike="noStrike" noProof="1"/>
          </a:p>
          <a:p>
            <a:pPr defTabSz="914400" fontAlgn="base">
              <a:buSzPct val="90000"/>
              <a:buFont typeface="Wingdings" panose="05000000000000000000" pitchFamily="2" charset="2"/>
              <a:buChar char="•"/>
            </a:pPr>
            <a:endParaRPr lang="zh-CN" altLang="en-US" sz="1800" strike="noStrike" noProof="1"/>
          </a:p>
        </p:txBody>
      </p:sp>
      <p:pic>
        <p:nvPicPr>
          <p:cNvPr id="107523" name="图片 4"/>
          <p:cNvPicPr>
            <a:picLocks noChangeAspect="1"/>
          </p:cNvPicPr>
          <p:nvPr/>
        </p:nvPicPr>
        <p:blipFill>
          <a:blip r:embed="rId1"/>
          <a:stretch>
            <a:fillRect/>
          </a:stretch>
        </p:blipFill>
        <p:spPr>
          <a:xfrm>
            <a:off x="1877652" y="2582865"/>
            <a:ext cx="4067887" cy="1170589"/>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696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8546" name="文本占位符 69634"/>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zh-CN" altLang="en-US" sz="1800"/>
              <a:t>每个import语句只导入一个模块，最好按标准库、扩展库、自定义库的顺序依次导入。</a:t>
            </a:r>
            <a:endParaRPr lang="zh-CN" altLang="en-US" sz="1800"/>
          </a:p>
          <a:p>
            <a:pPr defTabSz="914400">
              <a:spcBef>
                <a:spcPts val="600"/>
              </a:spcBef>
              <a:spcAft>
                <a:spcPts val="600"/>
              </a:spcAft>
              <a:buSzPct val="90000"/>
              <a:buFont typeface="Wingdings" panose="05000000000000000000" pitchFamily="2" charset="2"/>
              <a:buNone/>
            </a:pP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p:txBody>
      </p:sp>
      <p:pic>
        <p:nvPicPr>
          <p:cNvPr id="108547" name="图片 4"/>
          <p:cNvPicPr>
            <a:picLocks noChangeAspect="1"/>
          </p:cNvPicPr>
          <p:nvPr/>
        </p:nvPicPr>
        <p:blipFill>
          <a:blip r:embed="rId1"/>
          <a:stretch>
            <a:fillRect/>
          </a:stretch>
        </p:blipFill>
        <p:spPr>
          <a:xfrm>
            <a:off x="1666367" y="2112538"/>
            <a:ext cx="3421264" cy="1095567"/>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09570" name="内容占位符 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t>（</a:t>
            </a:r>
            <a:r>
              <a:rPr lang="en-US" altLang="zh-CN" sz="1800" dirty="0"/>
              <a:t>4</a:t>
            </a:r>
            <a:r>
              <a:rPr lang="zh-CN" altLang="en-US" sz="1800" dirty="0"/>
              <a:t>）如果一行语句太长，可以在行尾加上续行符</a:t>
            </a:r>
            <a:r>
              <a:rPr lang="en-US" altLang="zh-CN" sz="1800" dirty="0"/>
              <a:t>\</a:t>
            </a:r>
            <a:r>
              <a:rPr lang="zh-CN" altLang="en-US" sz="1800" dirty="0"/>
              <a:t>来换行分成多行，但是更建议使用括号来包含多行内容。</a:t>
            </a: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a:p>
            <a:pPr defTabSz="914400"/>
            <a:endParaRPr lang="zh-CN" altLang="en-US" sz="1800"/>
          </a:p>
        </p:txBody>
      </p:sp>
      <p:pic>
        <p:nvPicPr>
          <p:cNvPr id="109571" name="Picture 3"/>
          <p:cNvPicPr>
            <a:picLocks noChangeAspect="1"/>
          </p:cNvPicPr>
          <p:nvPr/>
        </p:nvPicPr>
        <p:blipFill>
          <a:blip r:embed="rId1"/>
          <a:stretch>
            <a:fillRect/>
          </a:stretch>
        </p:blipFill>
        <p:spPr>
          <a:xfrm>
            <a:off x="3128825" y="2142427"/>
            <a:ext cx="2042279" cy="1762433"/>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10594" name="内容占位符 2"/>
          <p:cNvSpPr>
            <a:spLocks noGrp="1"/>
          </p:cNvSpPr>
          <p:nvPr>
            <p:ph idx="1"/>
          </p:nvPr>
        </p:nvSpPr>
        <p:spPr/>
        <p:txBody>
          <a:bodyPr anchor="t"/>
          <a:lstStyle/>
          <a:p>
            <a:pPr defTabSz="914400">
              <a:spcBef>
                <a:spcPts val="600"/>
              </a:spcBef>
              <a:spcAft>
                <a:spcPts val="600"/>
              </a:spcAft>
              <a:buSzPct val="90000"/>
              <a:buFont typeface="Wingdings" panose="05000000000000000000" pitchFamily="2" charset="2"/>
              <a:buNone/>
            </a:pPr>
            <a:r>
              <a:rPr lang="zh-CN" altLang="en-US" sz="1800" dirty="0">
                <a:sym typeface="Arial" panose="020B0604020202020204" pitchFamily="34" charset="0"/>
              </a:rPr>
              <a:t>（</a:t>
            </a:r>
            <a:r>
              <a:rPr lang="en-US" altLang="zh-CN" sz="1800" dirty="0">
                <a:sym typeface="Arial" panose="020B0604020202020204" pitchFamily="34" charset="0"/>
              </a:rPr>
              <a:t>5</a:t>
            </a:r>
            <a:r>
              <a:rPr lang="zh-CN" altLang="en-US" sz="1800" dirty="0">
                <a:sym typeface="Arial" panose="020B0604020202020204" pitchFamily="34" charset="0"/>
              </a:rPr>
              <a:t>）必要的空格与空行</a:t>
            </a:r>
            <a:endParaRPr lang="zh-CN" altLang="en-US" sz="18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运算符两侧、逗号后面建议增加一个空格。</a:t>
            </a:r>
            <a:endParaRPr lang="zh-CN" altLang="en-US" sz="16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不同功能的代码块之间、不同的函数定义之间建议增加一个空行以增加可读性。</a:t>
            </a:r>
            <a:endParaRPr lang="zh-CN" altLang="en-US" sz="1600" dirty="0"/>
          </a:p>
          <a:p>
            <a:pPr defTabSz="914400">
              <a:spcBef>
                <a:spcPts val="600"/>
              </a:spcBef>
              <a:spcAft>
                <a:spcPts val="600"/>
              </a:spcAft>
              <a:buSzPct val="90000"/>
              <a:buFont typeface="Wingdings" panose="05000000000000000000" pitchFamily="2" charset="2"/>
              <a:buNone/>
            </a:pPr>
            <a:endParaRPr lang="zh-CN" altLang="en-US" sz="1600"/>
          </a:p>
        </p:txBody>
      </p:sp>
      <p:pic>
        <p:nvPicPr>
          <p:cNvPr id="110595" name="图片 4"/>
          <p:cNvPicPr>
            <a:picLocks noChangeAspect="1"/>
          </p:cNvPicPr>
          <p:nvPr/>
        </p:nvPicPr>
        <p:blipFill>
          <a:blip r:embed="rId1"/>
          <a:stretch>
            <a:fillRect/>
          </a:stretch>
        </p:blipFill>
        <p:spPr>
          <a:xfrm>
            <a:off x="2670240" y="2151836"/>
            <a:ext cx="4265565" cy="2877053"/>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a:solidFill>
                  <a:schemeClr val="tx1"/>
                </a:solidFill>
                <a:sym typeface="+mn-ea"/>
              </a:rPr>
              <a:t>1.</a:t>
            </a:r>
            <a:r>
              <a:rPr lang="zh-CN" altLang="en-US" b="1" dirty="0">
                <a:solidFill>
                  <a:schemeClr val="tx1"/>
                </a:solidFill>
                <a:sym typeface="+mn-ea"/>
              </a:rPr>
              <a:t>5</a:t>
            </a:r>
            <a:r>
              <a:rPr lang="en-US" altLang="zh-CN" b="1" dirty="0">
                <a:solidFill>
                  <a:schemeClr val="tx1"/>
                </a:solidFill>
                <a:sym typeface="+mn-ea"/>
              </a:rPr>
              <a:t>  Python</a:t>
            </a:r>
            <a:r>
              <a:rPr lang="zh-CN" altLang="en-US" b="1" dirty="0">
                <a:solidFill>
                  <a:schemeClr val="tx1"/>
                </a:solidFill>
                <a:sym typeface="+mn-ea"/>
              </a:rPr>
              <a:t>代码规范</a:t>
            </a:r>
            <a:endParaRPr lang="en-US"/>
          </a:p>
        </p:txBody>
      </p:sp>
      <p:sp>
        <p:nvSpPr>
          <p:cNvPr id="3" name="Content Placeholder 2"/>
          <p:cNvSpPr>
            <a:spLocks noGrp="1"/>
          </p:cNvSpPr>
          <p:nvPr>
            <p:ph idx="1"/>
          </p:nvPr>
        </p:nvSpPr>
        <p:spPr>
          <a:xfrm>
            <a:off x="457200" y="1200150"/>
            <a:ext cx="8441690" cy="3395345"/>
          </a:xfrm>
        </p:spPr>
        <p:txBody>
          <a:bodyPr/>
          <a:p>
            <a:pPr>
              <a:lnSpc>
                <a:spcPct val="150000"/>
              </a:lnSpc>
              <a:spcBef>
                <a:spcPts val="0"/>
              </a:spcBef>
            </a:pPr>
            <a:r>
              <a:rPr lang="en-US" sz="1800"/>
              <a:t>可以使用pip来安装</a:t>
            </a:r>
            <a:r>
              <a:rPr lang="en-US" sz="1800">
                <a:solidFill>
                  <a:srgbClr val="FF0000"/>
                </a:solidFill>
              </a:rPr>
              <a:t>pep8</a:t>
            </a:r>
            <a:r>
              <a:rPr lang="en-US" sz="1800"/>
              <a:t>工具，然后使用命令pep8 test.py来检查test.py文件中Python代码的规范性。pep8常用的可选参数有--show-source、--first、--show-pep8等等。</a:t>
            </a:r>
            <a:endParaRPr lang="en-US" sz="1800"/>
          </a:p>
          <a:p>
            <a:pPr>
              <a:lnSpc>
                <a:spcPct val="150000"/>
              </a:lnSpc>
              <a:spcBef>
                <a:spcPts val="0"/>
              </a:spcBef>
            </a:pPr>
            <a:r>
              <a:rPr lang="en-US" sz="1800">
                <a:solidFill>
                  <a:srgbClr val="FF0000"/>
                </a:solidFill>
              </a:rPr>
              <a:t>flake8</a:t>
            </a:r>
            <a:r>
              <a:rPr lang="en-US" sz="1800"/>
              <a:t>结合了pyflakes和pep8的特点，可以检查更多的内容，优先推荐使用，使用pip install flake8可以直接安装，然后使用命令flake8 test.py检查test.py中代码的规范性。</a:t>
            </a:r>
            <a:endParaRPr lang="en-US" sz="1800"/>
          </a:p>
          <a:p>
            <a:pPr>
              <a:lnSpc>
                <a:spcPct val="150000"/>
              </a:lnSpc>
              <a:spcBef>
                <a:spcPts val="0"/>
              </a:spcBef>
            </a:pPr>
            <a:r>
              <a:rPr lang="en-US" sz="1800"/>
              <a:t>也可以使用pip安装</a:t>
            </a:r>
            <a:r>
              <a:rPr lang="en-US" sz="1800">
                <a:solidFill>
                  <a:srgbClr val="FF0000"/>
                </a:solidFill>
              </a:rPr>
              <a:t>pylint</a:t>
            </a:r>
            <a:r>
              <a:rPr lang="en-US" sz="1800"/>
              <a:t>，然后使用命令行工具pylint或者可视化工具pylint-gui来检查程序的规范性。</a:t>
            </a:r>
            <a:endParaRPr lang="en-US" sz="1800"/>
          </a:p>
        </p:txBody>
      </p:sp>
    </p:spTree>
  </p:cSld>
  <p:clrMapOvr>
    <a:masterClrMapping/>
  </p:clrMapOvr>
</p:sld>
</file>

<file path=ppt/tags/tag1.xml><?xml version="1.0" encoding="utf-8"?>
<p:tagLst xmlns:p="http://schemas.openxmlformats.org/presentationml/2006/main">
  <p:tag name="KSO_WM_UNIT_TABLE_BEAUTIFY" val="smartTable{9ee9bf67-1292-4d83-a706-8831aae70412}"/>
</p:tagLst>
</file>

<file path=ppt/tags/tag2.xml><?xml version="1.0" encoding="utf-8"?>
<p:tagLst xmlns:p="http://schemas.openxmlformats.org/presentationml/2006/main">
  <p:tag name="KSO_WM_UNIT_TABLE_BEAUTIFY" val="smartTable{41e7f1e9-9bc9-41f1-a359-5ff78475eb6e}"/>
</p:tagLst>
</file>

<file path=ppt/tags/tag3.xml><?xml version="1.0" encoding="utf-8"?>
<p:tagLst xmlns:p="http://schemas.openxmlformats.org/presentationml/2006/main">
  <p:tag name="KSO_WM_UNIT_TABLE_BEAUTIFY" val="smartTable{135bb4cc-55da-49df-9c09-61af89cc63d4}"/>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32325</Words>
  <Application>WPS 演示</Application>
  <PresentationFormat>全屏显示(16:9)</PresentationFormat>
  <Paragraphs>2006</Paragraphs>
  <Slides>124</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7</vt:i4>
      </vt:variant>
      <vt:variant>
        <vt:lpstr>幻灯片标题</vt:lpstr>
      </vt:variant>
      <vt:variant>
        <vt:i4>124</vt:i4>
      </vt:variant>
    </vt:vector>
  </HeadingPairs>
  <TitlesOfParts>
    <vt:vector size="145" baseType="lpstr">
      <vt:lpstr>Arial</vt:lpstr>
      <vt:lpstr>宋体</vt:lpstr>
      <vt:lpstr>Wingdings</vt:lpstr>
      <vt:lpstr>隶书</vt:lpstr>
      <vt:lpstr>微软雅黑</vt:lpstr>
      <vt:lpstr>Wingdings</vt:lpstr>
      <vt:lpstr>Consolas</vt:lpstr>
      <vt:lpstr>Times New Roman</vt:lpstr>
      <vt:lpstr>Arial</vt:lpstr>
      <vt:lpstr>Arial Unicode MS</vt:lpstr>
      <vt:lpstr>Calibri</vt:lpstr>
      <vt:lpstr>隶书</vt:lpstr>
      <vt:lpstr>默认设计模板</vt:lpstr>
      <vt:lpstr>Default Design</vt:lpstr>
      <vt:lpstr>Visio.Drawing.11</vt:lpstr>
      <vt:lpstr>Visio.Drawing.11</vt:lpstr>
      <vt:lpstr>Paint.Picture</vt:lpstr>
      <vt:lpstr>Visio.Drawing.11</vt:lpstr>
      <vt:lpstr>Equation.KSEE3</vt:lpstr>
      <vt:lpstr>Equation.KSEE3</vt:lpstr>
      <vt:lpstr>Equation.KSEE3</vt:lpstr>
      <vt:lpstr>第1章　基础知识  董付国 微信公众号：Python小屋</vt:lpstr>
      <vt:lpstr>1.0 Python是一种怎样的语言</vt:lpstr>
      <vt:lpstr>1.0 Python是一种怎样的语言</vt:lpstr>
      <vt:lpstr>1.0 Python是一种怎样的语言</vt:lpstr>
      <vt:lpstr>1.1 如何选择Python版本</vt:lpstr>
      <vt:lpstr>1.1 如何选择Python版本</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1.3 使用pip管理第三方包</vt:lpstr>
      <vt:lpstr>1.3 使用pip管理第三方包</vt:lpstr>
      <vt:lpstr>1.3 使用pip管理第三方包</vt:lpstr>
      <vt:lpstr>1.3 使用pip管理第三方包</vt:lpstr>
      <vt:lpstr>1.3 使用pip管理第三方包</vt:lpstr>
      <vt:lpstr>1.4.1 Python的对象模型</vt:lpstr>
      <vt:lpstr>1.4.1 Python的对象模型</vt:lpstr>
      <vt:lpstr>1.4.1 Python的对象模型</vt:lpstr>
      <vt:lpstr>1.4.2 Python变量</vt:lpstr>
      <vt:lpstr>1.4.2 Python变量</vt:lpstr>
      <vt:lpstr>1.4.2 Python变量</vt:lpstr>
      <vt:lpstr>1.4.2 Python变量</vt:lpstr>
      <vt:lpstr>1.4.2 Python变量</vt:lpstr>
      <vt:lpstr>1.4.2 Python变量</vt:lpstr>
      <vt:lpstr>1.4.2 Python变量</vt:lpstr>
      <vt:lpstr>1.4.2 Python变量</vt:lpstr>
      <vt:lpstr>1.4.2 Python变量</vt:lpstr>
      <vt:lpstr>1.4.2 Python变量</vt:lpstr>
      <vt:lpstr>1.4.3  数字</vt:lpstr>
      <vt:lpstr>1.4.3  数字</vt:lpstr>
      <vt:lpstr>1.4.3  数字</vt:lpstr>
      <vt:lpstr>1.4.3  数字</vt:lpstr>
      <vt:lpstr>1.4.3  数字</vt:lpstr>
      <vt:lpstr>1.4.4  字符串</vt:lpstr>
      <vt:lpstr>1.4.4  字符串</vt:lpstr>
      <vt:lpstr>1.4.4  字符串</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1.4.5  运算符和表达式</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1.4.7 基本输入输出</vt:lpstr>
      <vt:lpstr>1.4.7 基本输入输出</vt:lpstr>
      <vt:lpstr>1.4.7 基本输入输出</vt:lpstr>
      <vt:lpstr>1.4.7 基本输入输出</vt:lpstr>
      <vt:lpstr>1.4.8  模块导入与使用</vt:lpstr>
      <vt:lpstr>1.4.8  模块导入与使用</vt:lpstr>
      <vt:lpstr>1.4.8  模块导入与使用</vt:lpstr>
      <vt:lpstr>1.4.8  模块导入与使用</vt:lpstr>
      <vt:lpstr>1.4.8  模块导入与使用</vt:lpstr>
      <vt:lpstr>1.4.8  模块导入与使用</vt:lpstr>
      <vt:lpstr>1.5  Python代码规范</vt:lpstr>
      <vt:lpstr>1.5  Python代码规范</vt:lpstr>
      <vt:lpstr>1.5  Python代码规范</vt:lpstr>
      <vt:lpstr>1.5  Python代码规范</vt:lpstr>
      <vt:lpstr>1.5  Python代码规范</vt:lpstr>
      <vt:lpstr>1.5  Python代码规范</vt:lpstr>
      <vt:lpstr>1.6 Python文件名</vt:lpstr>
      <vt:lpstr>1.6 Python文件名</vt:lpstr>
      <vt:lpstr>1.7 Python脚本的“__name__”属性</vt:lpstr>
      <vt:lpstr>1.7 Python脚本的“__name__”属性</vt:lpstr>
      <vt:lpstr>1.8 编写自己的包与模块</vt:lpstr>
      <vt:lpstr>1.9  Python程序伪编译与打包</vt:lpstr>
      <vt:lpstr>1.9  Python程序伪编译与打包</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1.10 Python快速入门</vt:lpstr>
      <vt:lpstr>1.11 The Zen of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186</cp:revision>
  <dcterms:created xsi:type="dcterms:W3CDTF">2013-01-25T01:44:00Z</dcterms:created>
  <dcterms:modified xsi:type="dcterms:W3CDTF">2020-02-24T05:21:07Z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