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9" r:id="rId4"/>
    <p:sldId id="452" r:id="rId5"/>
    <p:sldId id="453" r:id="rId6"/>
    <p:sldId id="259" r:id="rId7"/>
    <p:sldId id="258" r:id="rId8"/>
    <p:sldId id="260" r:id="rId9"/>
    <p:sldId id="330" r:id="rId10"/>
    <p:sldId id="332" r:id="rId11"/>
    <p:sldId id="261" r:id="rId12"/>
    <p:sldId id="263" r:id="rId13"/>
    <p:sldId id="264" r:id="rId14"/>
    <p:sldId id="265" r:id="rId15"/>
    <p:sldId id="307" r:id="rId16"/>
    <p:sldId id="507" r:id="rId17"/>
    <p:sldId id="368" r:id="rId18"/>
    <p:sldId id="266" r:id="rId19"/>
    <p:sldId id="333" r:id="rId20"/>
    <p:sldId id="334" r:id="rId21"/>
    <p:sldId id="508" r:id="rId22"/>
    <p:sldId id="402" r:id="rId23"/>
    <p:sldId id="268" r:id="rId24"/>
    <p:sldId id="269" r:id="rId25"/>
    <p:sldId id="299" r:id="rId26"/>
    <p:sldId id="369" r:id="rId27"/>
    <p:sldId id="271" r:id="rId28"/>
    <p:sldId id="370" r:id="rId29"/>
    <p:sldId id="371" r:id="rId30"/>
    <p:sldId id="372" r:id="rId31"/>
    <p:sldId id="275" r:id="rId32"/>
    <p:sldId id="276" r:id="rId33"/>
    <p:sldId id="280" r:id="rId34"/>
    <p:sldId id="308" r:id="rId35"/>
    <p:sldId id="336" r:id="rId36"/>
    <p:sldId id="337" r:id="rId37"/>
    <p:sldId id="309" r:id="rId38"/>
    <p:sldId id="338" r:id="rId39"/>
    <p:sldId id="310" r:id="rId40"/>
    <p:sldId id="339" r:id="rId41"/>
    <p:sldId id="311" r:id="rId42"/>
    <p:sldId id="433" r:id="rId43"/>
    <p:sldId id="312" r:id="rId44"/>
    <p:sldId id="313" r:id="rId45"/>
    <p:sldId id="374" r:id="rId46"/>
    <p:sldId id="373" r:id="rId47"/>
    <p:sldId id="314" r:id="rId48"/>
    <p:sldId id="315" r:id="rId49"/>
  </p:sldIdLst>
  <p:sldSz cx="9144000" cy="5144135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7"/>
          <p:cNvCxnSpPr/>
          <p:nvPr userDrawn="1"/>
        </p:nvCxnSpPr>
        <p:spPr>
          <a:xfrm>
            <a:off x="141288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>
            <a:off x="44450" y="1001491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76" name="图片 3" descr="qrcode_for_gh_6f2df669dea9_128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6045" y="3923030"/>
            <a:ext cx="1410970" cy="1202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445" y="2858"/>
            <a:ext cx="9141460" cy="918371"/>
          </a:xfrm>
          <a:gradFill>
            <a:gsLst>
              <a:gs pos="0">
                <a:srgbClr val="00B0F0"/>
              </a:gs>
              <a:gs pos="36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1027" name="Text Placeholder 1026"/>
          <p:cNvSpPr/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Click to edit Master text styles</a:t>
            </a:r>
            <a:endParaRPr lang="zh-CN" altLang="en-US"/>
          </a:p>
          <a:p>
            <a:pPr lvl="1" indent="-285750"/>
            <a:r>
              <a:rPr lang="zh-CN" altLang="en-US"/>
              <a:t>Second level</a:t>
            </a:r>
            <a:endParaRPr lang="zh-CN" altLang="en-US"/>
          </a:p>
          <a:p>
            <a:pPr lvl="2" indent="-228600"/>
            <a:r>
              <a:rPr lang="zh-CN" altLang="en-US"/>
              <a:t>Third level</a:t>
            </a:r>
            <a:endParaRPr lang="zh-CN" altLang="en-US"/>
          </a:p>
          <a:p>
            <a:pPr lvl="3" indent="-228600"/>
            <a:r>
              <a:rPr lang="zh-CN" altLang="en-US"/>
              <a:t>Fourth level</a:t>
            </a:r>
            <a:endParaRPr lang="zh-CN" altLang="en-US"/>
          </a:p>
          <a:p>
            <a:pPr lvl="4" indent="-22860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de\CheckAndViewAutoRunsInSystem.p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de\EnumProcess.py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de\CreateWindowUsingWinAPI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de\CreateWindowUsingMFC.py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de\CreateDialogWithButtonMessageUsingMFC.py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de\EventViewer.py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de\Impersonate.p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de\CheckAndViewAutoRunsInSystem.p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7"/>
          <p:cNvSpPr>
            <a:spLocks noGrp="1"/>
          </p:cNvSpPr>
          <p:nvPr>
            <p:ph type="ctrTitle"/>
          </p:nvPr>
        </p:nvSpPr>
        <p:spPr>
          <a:xfrm>
            <a:off x="1768778" y="1464725"/>
            <a:ext cx="5670748" cy="1791013"/>
          </a:xfrm>
        </p:spPr>
        <p:txBody>
          <a:bodyPr anchor="ctr"/>
          <a:p>
            <a:pPr defTabSz="914400">
              <a:buNone/>
            </a:pPr>
            <a:r>
              <a:rPr lang="zh-CN" altLang="en-US" sz="3600" kern="1200" baseline="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第12章 Windows系统编程</a:t>
            </a:r>
            <a:br>
              <a:rPr lang="zh-CN" altLang="en-US" sz="3600" kern="1200" baseline="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br>
              <a:rPr lang="zh-CN" altLang="en-US" sz="3600" kern="1200" baseline="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r>
              <a:rPr lang="zh-CN" altLang="en-US" sz="2400" kern="1200" baseline="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董付国</a:t>
            </a:r>
            <a:br>
              <a:rPr lang="zh-CN" altLang="en-US" sz="2400" kern="1200" baseline="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r>
              <a:rPr lang="zh-CN" altLang="en-US" sz="2400" kern="1200" baseline="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微信公众号：</a:t>
            </a:r>
            <a:r>
              <a:rPr lang="en-US" altLang="zh-CN" sz="2400" kern="1200" baseline="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Python</a:t>
            </a:r>
            <a:r>
              <a:rPr lang="zh-CN" altLang="en-US" sz="2400" kern="1200" baseline="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小屋</a:t>
            </a:r>
            <a:endParaRPr lang="zh-CN" altLang="en-US" sz="2400" kern="1200" baseline="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 noRot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12.2 创建exe可执行</a:t>
            </a:r>
            <a:r>
              <a:rPr lang="zh-CN" altLang="en-US" strike="noStrike" noProof="1" dirty="0"/>
              <a:t>文件</a:t>
            </a:r>
            <a:endParaRPr lang="zh-CN" altLang="en-US" strike="noStrike" noProof="1" dirty="0"/>
          </a:p>
        </p:txBody>
      </p:sp>
      <p:sp>
        <p:nvSpPr>
          <p:cNvPr id="11266" name="文本占位符 1024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sz="1800" strike="noStrike" noProof="1">
                <a:latin typeface="宋体" panose="02010600030101010101" pitchFamily="2" charset="-122"/>
              </a:rPr>
              <a:t>Python</a:t>
            </a:r>
            <a:r>
              <a:rPr lang="zh-CN" altLang="en-US" sz="18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程序的</a:t>
            </a:r>
            <a:r>
              <a:rPr lang="en-US" altLang="zh-CN" sz="1800" strike="noStrike" noProof="1">
                <a:latin typeface="宋体" panose="02010600030101010101" pitchFamily="2" charset="-122"/>
              </a:rPr>
              <a:t>exe</a:t>
            </a:r>
            <a:r>
              <a:rPr lang="zh-CN" altLang="en-US" sz="18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版本以后再发布，不要求目标机器上安装</a:t>
            </a:r>
            <a:r>
              <a:rPr lang="en-US" altLang="zh-CN" sz="1800" strike="noStrike" noProof="1">
                <a:latin typeface="宋体" panose="02010600030101010101" pitchFamily="2" charset="-122"/>
              </a:rPr>
              <a:t>Python</a:t>
            </a:r>
            <a:r>
              <a:rPr lang="zh-CN" altLang="en-US" sz="18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环境。</a:t>
            </a:r>
            <a:endParaRPr lang="zh-CN" altLang="en-US" sz="18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55955" indent="-342265" fontAlgn="base"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ü"/>
            </a:pPr>
            <a:r>
              <a:rPr lang="en-US" altLang="zh-CN" sz="1600" strike="noStrike" noProof="1">
                <a:latin typeface="Consolas" panose="020B0609020204030204" charset="0"/>
                <a:cs typeface="Consolas" panose="020B0609020204030204" charset="0"/>
              </a:rPr>
              <a:t>py2exe</a:t>
            </a:r>
            <a:endParaRPr lang="en-US" altLang="zh-CN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655955" indent="-342265" fontAlgn="base"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ü"/>
            </a:pPr>
            <a:r>
              <a:rPr lang="en-US" altLang="zh-CN" sz="1600" strike="noStrike" noProof="1">
                <a:latin typeface="Consolas" panose="020B0609020204030204" charset="0"/>
                <a:cs typeface="Consolas" panose="020B0609020204030204" charset="0"/>
              </a:rPr>
              <a:t>distutils</a:t>
            </a:r>
            <a:endParaRPr lang="en-US" altLang="zh-CN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655955" indent="-342265" fontAlgn="base"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ü"/>
            </a:pPr>
            <a:r>
              <a:rPr lang="en-US" altLang="zh-CN" sz="1600" strike="noStrike" noProof="1">
                <a:latin typeface="Consolas" panose="020B0609020204030204" charset="0"/>
                <a:cs typeface="Consolas" panose="020B0609020204030204" charset="0"/>
              </a:rPr>
              <a:t>pyinstaller</a:t>
            </a:r>
            <a:endParaRPr lang="en-US" altLang="zh-CN" sz="16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655955" indent="-342265" fontAlgn="base"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ü"/>
            </a:pPr>
            <a:r>
              <a:rPr lang="en-US" altLang="zh-CN" sz="1600" strike="noStrike" noProof="1">
                <a:latin typeface="Consolas" panose="020B0609020204030204" charset="0"/>
                <a:cs typeface="Consolas" panose="020B0609020204030204" charset="0"/>
              </a:rPr>
              <a:t>cx_Freeze</a:t>
            </a:r>
            <a:endParaRPr lang="en-US" altLang="zh-CN" sz="1600" strike="noStrike" noProof="1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 noRot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12.2 创</a:t>
            </a:r>
            <a:r>
              <a:rPr lang="zh-CN" altLang="en-US" strike="noStrike" noProof="1" dirty="0"/>
              <a:t>建</a:t>
            </a:r>
            <a:r>
              <a:rPr lang="zh-CN" altLang="en-US" strike="noStrike" noProof="1" dirty="0">
                <a:latin typeface="宋体" panose="02010600030101010101" pitchFamily="2" charset="-122"/>
              </a:rPr>
              <a:t>exe</a:t>
            </a:r>
            <a:r>
              <a:rPr lang="zh-CN" altLang="en-US" strike="noStrike" noProof="1" dirty="0"/>
              <a:t>可执行文件</a:t>
            </a:r>
            <a:endParaRPr lang="zh-CN" altLang="en-US" strike="noStrike" noProof="1" dirty="0"/>
          </a:p>
        </p:txBody>
      </p:sp>
      <p:sp>
        <p:nvSpPr>
          <p:cNvPr id="13314" name="文本占位符 1229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1800">
                <a:latin typeface="宋体" panose="02010600030101010101" pitchFamily="2" charset="-122"/>
              </a:rPr>
              <a:t>Python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程序文件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hlinkClick r:id="rId1" action="ppaction://hlinkfile"/>
            </a:endParaRPr>
          </a:p>
          <a:p>
            <a:pPr>
              <a:buFont typeface="Wingdings" panose="05000000000000000000" charset="0"/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hlinkClick r:id="rId1" action="ppaction://hlinkfile"/>
              </a:rPr>
              <a:t>code\CheckAndViewAutoRunsInSystem.py</a:t>
            </a:r>
            <a:endParaRPr lang="en-US" altLang="zh-CN" sz="18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 noRot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12.2 创建exe可</a:t>
            </a:r>
            <a:r>
              <a:rPr lang="zh-CN" altLang="en-US" strike="noStrike" noProof="1" dirty="0"/>
              <a:t>执行文件</a:t>
            </a:r>
            <a:endParaRPr lang="zh-CN" altLang="en-US" strike="noStrike" noProof="1" dirty="0"/>
          </a:p>
        </p:txBody>
      </p:sp>
      <p:sp>
        <p:nvSpPr>
          <p:cNvPr id="14338" name="文本占位符 13314"/>
          <p:cNvSpPr>
            <a:spLocks noGrp="1"/>
          </p:cNvSpPr>
          <p:nvPr>
            <p:ph idx="1"/>
          </p:nvPr>
        </p:nvSpPr>
        <p:spPr>
          <a:xfrm>
            <a:off x="370205" y="1200150"/>
            <a:ext cx="8077835" cy="3395345"/>
          </a:xfrm>
        </p:spPr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编写</a:t>
            </a:r>
            <a:r>
              <a:rPr lang="en-US" altLang="zh-CN" sz="1800">
                <a:latin typeface="宋体" panose="02010600030101010101" pitchFamily="2" charset="-122"/>
              </a:rPr>
              <a:t>setup.py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文件，内容为：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135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import distutils</a:t>
            </a:r>
            <a:endParaRPr lang="en-US" altLang="zh-CN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import py2exe</a:t>
            </a:r>
            <a:endParaRPr lang="en-US" altLang="zh-CN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distutils.core.setup(windows=['</a:t>
            </a:r>
            <a:r>
              <a:rPr lang="zh-CN" altLang="en-US" sz="14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CheckAndViewAutoRunsInSystem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.py'])</a:t>
            </a:r>
            <a:endParaRPr lang="en-US" altLang="zh-CN" sz="1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 noRot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12.2 创建exe可执</a:t>
            </a:r>
            <a:r>
              <a:rPr lang="zh-CN" altLang="en-US" strike="noStrike" noProof="1" dirty="0"/>
              <a:t>行文件</a:t>
            </a:r>
            <a:endParaRPr lang="zh-CN" altLang="en-US" strike="noStrike" noProof="1" dirty="0"/>
          </a:p>
        </p:txBody>
      </p:sp>
      <p:sp>
        <p:nvSpPr>
          <p:cNvPr id="15362" name="文本占位符 14338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在命令提示符下执行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350">
                <a:latin typeface="Consolas" panose="020B0609020204030204" charset="0"/>
              </a:rPr>
              <a:t>python setup.py py2exe</a:t>
            </a:r>
            <a:endParaRPr lang="en-US" altLang="zh-CN" sz="1350">
              <a:latin typeface="Consolas" panose="020B0609020204030204" charset="0"/>
            </a:endParaRPr>
          </a:p>
          <a:p>
            <a:pPr>
              <a:buNone/>
            </a:pP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等待编译完成以后，将</a:t>
            </a:r>
            <a:r>
              <a:rPr lang="en-US" altLang="zh-CN" sz="1800">
                <a:latin typeface="宋体" panose="02010600030101010101" pitchFamily="2" charset="-122"/>
              </a:rPr>
              <a:t>dist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文件中的文件打包发布即可。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363" name="图片 44" descr="2QR~IOC111[7AQ8O)CNMPI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4270" y="2460262"/>
            <a:ext cx="3905933" cy="223162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  <a:sym typeface="+mn-ea"/>
              </a:rPr>
              <a:t>12.2 创建exe可执</a:t>
            </a:r>
            <a:r>
              <a:rPr lang="zh-CN" altLang="en-US" strike="noStrike" noProof="1" dirty="0">
                <a:sym typeface="+mn-ea"/>
              </a:rPr>
              <a:t>行文件</a:t>
            </a:r>
            <a:endParaRPr lang="zh-CN" altLang="en-US" strike="noStrike" noProof="1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056850"/>
            <a:ext cx="8229600" cy="3395066"/>
          </a:xfrm>
        </p:spPr>
        <p:txBody>
          <a:bodyPr anchor="t"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>
                <a:ea typeface="宋体" panose="02010600030101010101" pitchFamily="2" charset="-122"/>
              </a:rPr>
              <a:t>另一个比较好用的Python程序打包工具是</a:t>
            </a:r>
            <a:r>
              <a:rPr lang="zh-CN" altLang="en-US" sz="1400">
                <a:solidFill>
                  <a:srgbClr val="FF0000"/>
                </a:solidFill>
                <a:ea typeface="宋体" panose="02010600030101010101" pitchFamily="2" charset="-122"/>
              </a:rPr>
              <a:t>pyinstaller</a:t>
            </a:r>
            <a:r>
              <a:rPr lang="zh-CN" altLang="en-US" sz="1400">
                <a:ea typeface="宋体" panose="02010600030101010101" pitchFamily="2" charset="-122"/>
              </a:rPr>
              <a:t>，可以通过pip工具进行安装。安装之后在命令提示符环境中使用下面的命令即可将Python程序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CheckAndViewAutoRunsInSystem.py</a:t>
            </a:r>
            <a:r>
              <a:rPr lang="zh-CN" altLang="en-US" sz="1400">
                <a:ea typeface="宋体" panose="02010600030101010101" pitchFamily="2" charset="-122"/>
              </a:rPr>
              <a:t>及其所有依赖包打包成为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CheckAndViewAutoRunsInSystem</a:t>
            </a:r>
            <a:r>
              <a:rPr lang="zh-CN" altLang="en-US" sz="1400">
                <a:ea typeface="宋体" panose="02010600030101010101" pitchFamily="2" charset="-122"/>
              </a:rPr>
              <a:t>.exe可执行文件，从而脱离Python解释器环境而独立运行于Windows系统。</a:t>
            </a:r>
            <a:endParaRPr lang="zh-CN" altLang="en-US" sz="140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pyinstaller CheckAndViewAutoRunsInSystem.py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pic>
        <p:nvPicPr>
          <p:cNvPr id="10" name="Picture 10" descr="~IB][LZP`W81I}`ISU5R]1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785" y="2734310"/>
            <a:ext cx="4040505" cy="22815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12.2 创建exe可执</a:t>
            </a:r>
            <a:r>
              <a:rPr lang="zh-CN" altLang="en-US" dirty="0">
                <a:sym typeface="+mn-ea"/>
              </a:rPr>
              <a:t>行文件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257175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如果想把程序打包为一个可以独立运行的可执行文件，可以使用下面的命令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pyinstaller  -F -w CheckAndViewAutoRunsInSystem.py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en-US" altLang="en-US" sz="1800"/>
              <a:t>如果使用cx_Freeze工具的话，假设有Python程序hello.py，在命令提示符环境执行python cxfreeze hello.py即可快速创建exe可执行程序并自动搜集依赖的包。</a:t>
            </a:r>
            <a:endParaRPr lang="en-US" altLang="en-US" sz="180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  <a:sym typeface="+mn-ea"/>
              </a:rPr>
              <a:t>12.2 创建exe可执</a:t>
            </a:r>
            <a:r>
              <a:rPr lang="zh-CN" altLang="en-US" strike="noStrike" noProof="1" dirty="0">
                <a:sym typeface="+mn-ea"/>
              </a:rPr>
              <a:t>行文件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 noRot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12.3 调用外</a:t>
            </a:r>
            <a:r>
              <a:rPr lang="zh-CN" altLang="en-US" strike="noStrike" noProof="1" dirty="0"/>
              <a:t>部程序</a:t>
            </a:r>
            <a:endParaRPr lang="zh-CN" altLang="en-US" strike="noStrike" noProof="1" dirty="0"/>
          </a:p>
        </p:txBody>
      </p:sp>
      <p:sp>
        <p:nvSpPr>
          <p:cNvPr id="18434" name="文本占位符 1536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800">
                <a:latin typeface="宋体" panose="02010600030101010101" pitchFamily="2" charset="-122"/>
              </a:rPr>
              <a:t>os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模块提供的方法调用外部程序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350">
                <a:latin typeface="Consolas" panose="020B0609020204030204" charset="0"/>
              </a:rPr>
              <a:t>&gt;&gt;&gt; import os</a:t>
            </a:r>
            <a:endParaRPr lang="en-US" altLang="zh-CN" sz="135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350">
                <a:latin typeface="Consolas" panose="020B0609020204030204" charset="0"/>
              </a:rPr>
              <a:t>&gt;&gt;&gt; os.system('notepad.exe')</a:t>
            </a:r>
            <a:endParaRPr lang="en-US" altLang="zh-CN" sz="135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350">
                <a:solidFill>
                  <a:srgbClr val="00B0F0"/>
                </a:solidFill>
                <a:latin typeface="Consolas" panose="020B0609020204030204" charset="0"/>
              </a:rPr>
              <a:t>0</a:t>
            </a:r>
            <a:endParaRPr lang="en-US" altLang="zh-CN" sz="1350">
              <a:solidFill>
                <a:srgbClr val="00B0F0"/>
              </a:solidFill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350">
                <a:latin typeface="Consolas" panose="020B0609020204030204" charset="0"/>
              </a:rPr>
              <a:t>&gt;&gt;&gt; os.system('notepad c:\\dir.txt')</a:t>
            </a:r>
            <a:endParaRPr lang="en-US" altLang="zh-CN" sz="135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350">
                <a:solidFill>
                  <a:srgbClr val="00B0F0"/>
                </a:solidFill>
                <a:latin typeface="Consolas" panose="020B0609020204030204" charset="0"/>
              </a:rPr>
              <a:t>0</a:t>
            </a:r>
            <a:endParaRPr lang="en-US" altLang="zh-CN" sz="1350">
              <a:solidFill>
                <a:srgbClr val="00B0F0"/>
              </a:solidFill>
              <a:latin typeface="Consolas" panose="020B0609020204030204" charset="0"/>
            </a:endParaRPr>
          </a:p>
          <a:p>
            <a:pPr>
              <a:buNone/>
            </a:pPr>
            <a:endParaRPr lang="en-US" altLang="zh-CN" sz="135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缺点：带个黑色控制台窗口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  <a:sym typeface="+mn-ea"/>
              </a:rPr>
              <a:t>12.3 调用外</a:t>
            </a:r>
            <a:r>
              <a:rPr lang="zh-CN" altLang="en-US" strike="noStrike" noProof="1" dirty="0">
                <a:sym typeface="+mn-ea"/>
              </a:rPr>
              <a:t>部程序</a:t>
            </a:r>
            <a:endParaRPr lang="zh-CN" altLang="en-US" strike="noStrike" noProof="1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zh-CN" altLang="en-US" sz="1800"/>
              <a:t>使用os模块的popen()方法来打开外部程序，这样不会出现黑色的命令提示符窗口。</a:t>
            </a:r>
            <a:endParaRPr lang="zh-CN" altLang="en-US" sz="1800"/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sz="1350">
              <a:latin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&gt;&gt;&gt; os.popen(r'C:\windows\notepad.exe')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&lt;open file 'C:\\windows\\notepad.exe', mode 'r' at 0x012BEF98&gt;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  <a:sym typeface="+mn-ea"/>
              </a:rPr>
              <a:t>12.3 调用外</a:t>
            </a:r>
            <a:r>
              <a:rPr lang="zh-CN" altLang="en-US" strike="noStrike" noProof="1" dirty="0">
                <a:sym typeface="+mn-ea"/>
              </a:rPr>
              <a:t>部程序</a:t>
            </a:r>
            <a:endParaRPr lang="zh-CN" altLang="en-US" strike="noStrike" noProof="1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zh-CN" altLang="en-US" sz="1800"/>
              <a:t>使用os模块的startfile()方法来打开外部程序或文件，系统将自动关联相应的程序来打开或执行文件。</a:t>
            </a:r>
            <a:endParaRPr lang="zh-CN" altLang="en-US" sz="1800"/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sz="1350">
              <a:latin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&gt;&gt;&gt; import os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&gt;&gt;&gt; os.startfile(r'C:\windows\notepad.exe')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&gt;&gt;&gt; os.startfile(r'wxIsPrime.py')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  <a:sym typeface="+mn-ea"/>
              </a:rPr>
              <a:t>12.1  注册表编程</a:t>
            </a:r>
            <a:endParaRPr lang="zh-CN" altLang="en-US" strike="noStrike" noProof="1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fontAlgn="base">
              <a:buFont typeface="Wingdings" panose="05000000000000000000" charset="0"/>
              <a:buChar char="§"/>
            </a:pPr>
            <a:r>
              <a:rPr lang="zh-CN" altLang="en-US" sz="1800" strike="noStrike" noProof="1">
                <a:ea typeface="宋体" panose="02010600030101010101" pitchFamily="2" charset="-122"/>
              </a:rPr>
              <a:t>Windows注册表根键：</a:t>
            </a:r>
            <a:endParaRPr lang="zh-CN" altLang="en-US" sz="1800" strike="noStrike" noProof="1">
              <a:ea typeface="宋体" panose="02010600030101010101" pitchFamily="2" charset="-122"/>
            </a:endParaRPr>
          </a:p>
          <a:p>
            <a:pPr marL="699135" indent="-456565" fontAlgn="base"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1350" strike="noStrike" noProof="1">
                <a:ea typeface="宋体" panose="02010600030101010101" pitchFamily="2" charset="-122"/>
              </a:rPr>
              <a:t>HKEY_LOCAL_MACHINE (HKLM)</a:t>
            </a:r>
            <a:endParaRPr lang="zh-CN" altLang="en-US" sz="1350" strike="noStrike" noProof="1">
              <a:ea typeface="宋体" panose="02010600030101010101" pitchFamily="2" charset="-122"/>
            </a:endParaRPr>
          </a:p>
          <a:p>
            <a:pPr marL="699135" indent="-456565" fontAlgn="base"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1350" strike="noStrike" noProof="1">
                <a:ea typeface="宋体" panose="02010600030101010101" pitchFamily="2" charset="-122"/>
              </a:rPr>
              <a:t>HKEY_CURRENT_CONFIG (HKCC)</a:t>
            </a:r>
            <a:endParaRPr lang="zh-CN" altLang="en-US" sz="1350" strike="noStrike" noProof="1">
              <a:ea typeface="宋体" panose="02010600030101010101" pitchFamily="2" charset="-122"/>
            </a:endParaRPr>
          </a:p>
          <a:p>
            <a:pPr marL="699135" indent="-456565" fontAlgn="base"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1350" strike="noStrike" noProof="1">
                <a:ea typeface="宋体" panose="02010600030101010101" pitchFamily="2" charset="-122"/>
              </a:rPr>
              <a:t>HKEY_CLASSES_ROOT (HKCR)</a:t>
            </a:r>
            <a:endParaRPr lang="zh-CN" altLang="en-US" sz="1350" strike="noStrike" noProof="1">
              <a:ea typeface="宋体" panose="02010600030101010101" pitchFamily="2" charset="-122"/>
            </a:endParaRPr>
          </a:p>
          <a:p>
            <a:pPr marL="699135" indent="-456565" fontAlgn="base"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1350" strike="noStrike" noProof="1">
                <a:ea typeface="宋体" panose="02010600030101010101" pitchFamily="2" charset="-122"/>
              </a:rPr>
              <a:t>HKEY_USERS (HKU)</a:t>
            </a:r>
            <a:endParaRPr lang="zh-CN" altLang="en-US" sz="1350" strike="noStrike" noProof="1">
              <a:ea typeface="宋体" panose="02010600030101010101" pitchFamily="2" charset="-122"/>
            </a:endParaRPr>
          </a:p>
          <a:p>
            <a:pPr marL="699135" indent="-456565" fontAlgn="base"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1350" strike="noStrike" noProof="1">
                <a:ea typeface="宋体" panose="02010600030101010101" pitchFamily="2" charset="-122"/>
              </a:rPr>
              <a:t>HKEY_CURRENT_USER (HKCU)</a:t>
            </a:r>
            <a:endParaRPr lang="zh-CN" altLang="en-US" sz="1350" strike="noStrike" noProof="1">
              <a:ea typeface="宋体" panose="02010600030101010101" pitchFamily="2" charset="-122"/>
            </a:endParaRPr>
          </a:p>
        </p:txBody>
      </p:sp>
      <p:pic>
        <p:nvPicPr>
          <p:cNvPr id="512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0895" y="1363980"/>
            <a:ext cx="2955290" cy="330898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 noRot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12.3 调</a:t>
            </a:r>
            <a:r>
              <a:rPr lang="zh-CN" altLang="en-US" strike="noStrike" noProof="1" dirty="0"/>
              <a:t>用外部程序</a:t>
            </a:r>
            <a:endParaRPr lang="zh-CN" altLang="en-US" strike="noStrike" noProof="1" dirty="0"/>
          </a:p>
        </p:txBody>
      </p:sp>
      <p:sp>
        <p:nvSpPr>
          <p:cNvPr id="21506" name="文本占位符 1638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  <a:buFont typeface="Wingdings" panose="05000000000000000000" charset="0"/>
              <a:buChar char="§"/>
            </a:pPr>
            <a:r>
              <a:rPr lang="zh-CN" altLang="en-US" sz="1800">
                <a:latin typeface="Times New Roman" panose="02020603050405020304" pitchFamily="2" charset="0"/>
                <a:ea typeface="宋体" panose="02010600030101010101" pitchFamily="2" charset="-122"/>
              </a:rPr>
              <a:t>使用</a:t>
            </a:r>
            <a:r>
              <a:rPr lang="en-US" altLang="zh-CN" sz="1800">
                <a:latin typeface="Times New Roman" panose="02020603050405020304" pitchFamily="2" charset="0"/>
              </a:rPr>
              <a:t>win32api</a:t>
            </a:r>
            <a:r>
              <a:rPr lang="zh-CN" altLang="en-US" sz="1800">
                <a:latin typeface="Times New Roman" panose="02020603050405020304" pitchFamily="2" charset="0"/>
                <a:ea typeface="宋体" panose="02010600030101010101" pitchFamily="2" charset="-122"/>
              </a:rPr>
              <a:t>提供的方法</a:t>
            </a:r>
            <a:r>
              <a:rPr lang="en-US" altLang="zh-CN" sz="1800">
                <a:latin typeface="Times New Roman" panose="02020603050405020304" pitchFamily="2" charset="0"/>
              </a:rPr>
              <a:t>ShellExecute()</a:t>
            </a:r>
            <a:r>
              <a:rPr lang="zh-CN" altLang="en-US" sz="1800">
                <a:latin typeface="Times New Roman" panose="02020603050405020304" pitchFamily="2" charset="0"/>
                <a:ea typeface="宋体" panose="02010600030101010101" pitchFamily="2" charset="-122"/>
              </a:rPr>
              <a:t>方法</a:t>
            </a:r>
            <a:endParaRPr lang="zh-CN" altLang="en-US" sz="18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200">
              <a:latin typeface="Times New Roman" panose="02020603050405020304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&gt;&gt;&gt; import win32api</a:t>
            </a:r>
            <a:endParaRPr lang="en-US" altLang="zh-CN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&gt;&gt;&gt; win32api.ShellExecute(0, 'open', 'notepad.exe', '', '', 0)          # 0</a:t>
            </a:r>
            <a:r>
              <a:rPr lang="zh-CN" altLang="en-US" sz="12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表示后台运行程序</a:t>
            </a:r>
            <a:endParaRPr lang="en-US" altLang="zh-CN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&gt;&gt;&gt; win32api.ShellExecute(0,'open', 'notepad.exe', '', '',1)            # 1</a:t>
            </a:r>
            <a:r>
              <a:rPr lang="zh-CN" altLang="en-US" sz="12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表示前台运行程序</a:t>
            </a:r>
            <a:endParaRPr lang="en-US" altLang="zh-CN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&gt;&gt;&gt; win32api.ShellExecute(0,'open', 'notepad.exe', 'c:\\dir.txt', '',1) # </a:t>
            </a:r>
            <a:r>
              <a:rPr lang="zh-CN" altLang="en-US" sz="12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传递参数打开指定文件</a:t>
            </a:r>
            <a:endParaRPr lang="en-US" altLang="zh-CN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&gt;&gt;&gt; win32api.ShellExecute(0, 'open', 'www.python.org', '', '',1)        #</a:t>
            </a:r>
            <a:r>
              <a:rPr lang="zh-CN" altLang="en-US" sz="12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打开网址</a:t>
            </a:r>
            <a:endParaRPr lang="en-US" altLang="zh-CN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&gt;&gt;&gt; win32api.ShellExecute(0, 'open',r'c:\dir.txt', '', '',1)            #</a:t>
            </a:r>
            <a:r>
              <a:rPr lang="zh-CN" altLang="en-US" sz="12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相当于双击文件</a:t>
            </a:r>
            <a:endParaRPr lang="en-US" altLang="zh-CN" sz="12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strike="noStrike" noProof="1"/>
              <a:t>批量打印</a:t>
            </a:r>
            <a:r>
              <a:rPr lang="en-US" altLang="zh-CN" sz="1800" strike="noStrike" noProof="1"/>
              <a:t>Word</a:t>
            </a:r>
            <a:r>
              <a:rPr lang="zh-CN" altLang="en-US" sz="1800" strike="noStrike" noProof="1">
                <a:ea typeface="宋体" panose="02010600030101010101" pitchFamily="2" charset="-122"/>
              </a:rPr>
              <a:t>文档</a:t>
            </a:r>
            <a:endParaRPr lang="zh-CN" altLang="en-US" sz="1800" strike="noStrike" noProof="1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import win32print</a:t>
            </a:r>
            <a:endParaRPr lang="zh-CN" altLang="en-US" sz="1400" strike="noStrike" noProof="1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import win32api</a:t>
            </a:r>
            <a:endParaRPr lang="zh-CN" altLang="en-US" sz="1400" strike="noStrike" noProof="1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400" strike="noStrike" noProof="1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for fn in ['1.txt', '2.txt', '3.txt', '4.docx']:</a:t>
            </a:r>
            <a:endParaRPr lang="zh-CN" altLang="en-US" sz="1400" strike="noStrike" noProof="1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win32api.ShellExecute(0,</a:t>
            </a:r>
            <a:endParaRPr lang="zh-CN" altLang="en-US" sz="1400" strike="noStrike" noProof="1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                     'print',</a:t>
            </a:r>
            <a:endParaRPr lang="zh-CN" altLang="en-US" sz="1400" strike="noStrike" noProof="1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                     fn,</a:t>
            </a:r>
            <a:endParaRPr lang="zh-CN" altLang="en-US" sz="1400" strike="noStrike" noProof="1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                     win32print.GetDefaultPrinterW(),</a:t>
            </a:r>
            <a:endParaRPr lang="zh-CN" altLang="en-US" sz="1400" strike="noStrike" noProof="1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                     ".",</a:t>
            </a:r>
            <a:endParaRPr lang="zh-CN" altLang="en-US" sz="1400" strike="noStrike" noProof="1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                     0)</a:t>
            </a:r>
            <a:endParaRPr lang="zh-CN" altLang="en-US" sz="1400" strike="noStrike" noProof="1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16386" name="标题 16385"/>
          <p:cNvSpPr>
            <a:spLocks noGrp="1" noRot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12.3 调</a:t>
            </a:r>
            <a:r>
              <a:rPr lang="zh-CN" altLang="en-US" strike="noStrike" noProof="1" dirty="0"/>
              <a:t>用外部程序</a:t>
            </a: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 noRot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12.3 调用外部</a:t>
            </a:r>
            <a:r>
              <a:rPr lang="zh-CN" altLang="en-US" strike="noStrike" noProof="1" dirty="0"/>
              <a:t>程序</a:t>
            </a:r>
            <a:endParaRPr lang="zh-CN" altLang="en-US" strike="noStrike" noProof="1" dirty="0"/>
          </a:p>
        </p:txBody>
      </p:sp>
      <p:sp>
        <p:nvSpPr>
          <p:cNvPr id="23554" name="文本占位符 1741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zh-CN" altLang="en-US" sz="1800">
                <a:latin typeface="Times New Roman" panose="02020603050405020304" pitchFamily="2" charset="0"/>
                <a:ea typeface="宋体" panose="02010600030101010101" pitchFamily="2" charset="-122"/>
              </a:rPr>
              <a:t>通过创建进程来启动外部程序</a:t>
            </a:r>
            <a:endParaRPr lang="zh-CN" altLang="en-US" sz="18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&gt;&gt;&gt; import win32process</a:t>
            </a:r>
            <a:endParaRPr lang="en-US" altLang="zh-CN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zh-CN" altLang="en-US" sz="14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打开记事本程序</a:t>
            </a:r>
            <a:endParaRPr lang="en-US" altLang="zh-CN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&gt;&gt;&gt; handle = win32process.CreateProcess(r'c:\windows\notepad.exe', '', None,</a:t>
            </a:r>
            <a:endParaRPr lang="en-US" altLang="zh-CN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                                        None, 0,</a:t>
            </a:r>
            <a:endParaRPr lang="en-US" altLang="zh-CN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                                        win32process.CREATE_NO_WINDOW,</a:t>
            </a:r>
            <a:endParaRPr lang="en-US" altLang="zh-CN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                                        None, None, win32process.STARTUPINFO())</a:t>
            </a:r>
            <a:endParaRPr lang="zh-CN" altLang="en-US" sz="14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&gt;&gt;&gt; win32process.TerminateProcess(handle[0],0)   # </a:t>
            </a:r>
            <a:r>
              <a:rPr lang="zh-CN" altLang="en-US" sz="14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关闭记事本程序</a:t>
            </a:r>
            <a:endParaRPr lang="zh-CN" altLang="en-US" sz="14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&gt;&gt;&gt; handle = win32process.CreateProcess(r'c:\windows\notepad.exe', '', None,</a:t>
            </a:r>
            <a:endParaRPr lang="en-US" altLang="zh-CN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                                        None, 0,</a:t>
            </a:r>
            <a:endParaRPr lang="en-US" altLang="zh-CN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                                        win32process.CREATE_NO_WINDOW, None,</a:t>
            </a:r>
            <a:endParaRPr lang="en-US" altLang="zh-CN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                                        None, win32process.STARTUPINFO())</a:t>
            </a:r>
            <a:endParaRPr lang="en-US" altLang="zh-CN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&gt;&gt;&gt; import win32event</a:t>
            </a:r>
            <a:endParaRPr lang="en-US" altLang="zh-CN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&gt;&gt;&gt; win32event.WaitForSingleObject(handle[0],-1) # </a:t>
            </a:r>
            <a:r>
              <a:rPr lang="zh-CN" altLang="en-US" sz="14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需要手动关闭记事本</a:t>
            </a:r>
            <a:endParaRPr lang="zh-CN" altLang="en-US" sz="14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>
                <a:solidFill>
                  <a:srgbClr val="00B0F0"/>
                </a:solidFill>
                <a:latin typeface="Times New Roman" panose="02020603050405020304" pitchFamily="2" charset="0"/>
              </a:rPr>
              <a:t>0</a:t>
            </a:r>
            <a:endParaRPr lang="en-US" altLang="zh-CN" sz="1350">
              <a:solidFill>
                <a:srgbClr val="00B0F0"/>
              </a:solidFill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 noRot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12.3 调</a:t>
            </a:r>
            <a:r>
              <a:rPr lang="zh-CN" altLang="en-US" strike="noStrike" noProof="1" dirty="0"/>
              <a:t>用外部程序</a:t>
            </a:r>
            <a:endParaRPr lang="zh-CN" altLang="en-US" strike="noStrike" noProof="1" dirty="0"/>
          </a:p>
        </p:txBody>
      </p:sp>
      <p:sp>
        <p:nvSpPr>
          <p:cNvPr id="24578" name="文本占位符 18434"/>
          <p:cNvSpPr>
            <a:spLocks noGrp="1"/>
          </p:cNvSpPr>
          <p:nvPr>
            <p:ph idx="1"/>
          </p:nvPr>
        </p:nvSpPr>
        <p:spPr>
          <a:xfrm>
            <a:off x="391160" y="1200150"/>
            <a:ext cx="8385175" cy="3395345"/>
          </a:xfrm>
        </p:spPr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1800">
                <a:latin typeface="宋体" panose="02010600030101010101" pitchFamily="2" charset="-122"/>
              </a:rPr>
              <a:t>ctypes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可以调用动态链接库中的函数</a:t>
            </a:r>
            <a:endParaRPr lang="en-US" altLang="zh-CN" sz="1800">
              <a:latin typeface="宋体" panose="02010600030101010101" pitchFamily="2" charset="-122"/>
            </a:endParaRPr>
          </a:p>
          <a:p>
            <a:pPr>
              <a:buNone/>
            </a:pPr>
            <a:endParaRPr lang="en-US" altLang="zh-CN" sz="135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&gt;&gt;&gt; import ctypes </a:t>
            </a:r>
            <a:endParaRPr lang="zh-CN" altLang="en-US" sz="14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&gt;&gt;&gt; user32 = ctypes.windll.LoadLibrary('user32.dll')</a:t>
            </a:r>
            <a:endParaRPr lang="en-US" altLang="zh-CN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&gt;&gt;&gt; user32.MessageBoxA(0, 'Hello world!'.encode(), 'Python ctypes'.encode(), 0)</a:t>
            </a:r>
            <a:endParaRPr lang="en-US" altLang="zh-CN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en-US" altLang="zh-CN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zh-CN" sz="1400">
              <a:solidFill>
                <a:srgbClr val="00B0F0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 noRot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12.3</a:t>
            </a:r>
            <a:r>
              <a:rPr lang="zh-CN" altLang="en-US" strike="noStrike" noProof="1" dirty="0"/>
              <a:t> 调用外部程序</a:t>
            </a:r>
            <a:endParaRPr lang="zh-CN" altLang="en-US" strike="noStrike" noProof="1" dirty="0"/>
          </a:p>
        </p:txBody>
      </p:sp>
      <p:sp>
        <p:nvSpPr>
          <p:cNvPr id="26626" name="文本占位符 2048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1800" dirty="0"/>
              <a:t>把下面的代码写入程序文件，然后在命令提示符环境执行程序。</a:t>
            </a:r>
            <a:endParaRPr lang="zh-CN" altLang="en-US" sz="1800" dirty="0"/>
          </a:p>
          <a:p>
            <a:pPr>
              <a:buNone/>
            </a:pPr>
            <a:r>
              <a:rPr lang="zh-CN" altLang="en-US" sz="16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import ctypes</a:t>
            </a:r>
            <a:endParaRPr lang="zh-CN" altLang="en-US" sz="16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>
              <a:buNone/>
            </a:pPr>
            <a:endParaRPr lang="zh-CN" altLang="en-US" sz="16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6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msvcrt=ctypes.cdll.LoadLibrary('msvcrt')</a:t>
            </a:r>
            <a:endParaRPr lang="zh-CN" altLang="en-US" sz="16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msvcrt.printf(b'Hello world!')</a:t>
            </a:r>
            <a:endParaRPr lang="zh-CN" altLang="en-US" sz="16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msvcrt.wprintf('Hello world!')</a:t>
            </a:r>
            <a:endParaRPr lang="zh-CN" altLang="en-US" sz="16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en-US" altLang="zh-CN" sz="1600" dirty="0">
                <a:latin typeface="Consolas" panose="020B0609020204030204" charset="0"/>
                <a:cs typeface="Consolas" panose="020B0609020204030204" charset="0"/>
              </a:rPr>
              <a:t>ctypes.cdll.msvcrt.wprintf('Hello world!')</a:t>
            </a:r>
            <a:endParaRPr lang="en-US" altLang="zh-CN" sz="1600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en-US" altLang="en-US" sz="1800"/>
              <a:t>清空系统剪切板</a:t>
            </a:r>
            <a:endParaRPr lang="en-US" altLang="en-US" sz="1800"/>
          </a:p>
          <a:p>
            <a:pPr>
              <a:buNone/>
            </a:pPr>
            <a:endParaRPr lang="en-US" altLang="en-US" sz="1350">
              <a:latin typeface="Consolas" panose="020B0609020204030204" charset="0"/>
            </a:endParaRPr>
          </a:p>
          <a:p>
            <a:pPr>
              <a:buNone/>
            </a:pPr>
            <a:r>
              <a:rPr lang="en-US" altLang="en-US" sz="1600">
                <a:latin typeface="Consolas" panose="020B0609020204030204" charset="0"/>
              </a:rPr>
              <a:t>ctypes.windll.user32.OpenClipboard(None)</a:t>
            </a:r>
            <a:endParaRPr lang="en-US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en-US" altLang="en-US" sz="1600">
                <a:latin typeface="Consolas" panose="020B0609020204030204" charset="0"/>
              </a:rPr>
              <a:t>ctypes.windll.user32.EmptyClipboard()</a:t>
            </a:r>
            <a:endParaRPr lang="en-US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en-US" altLang="en-US" sz="1600">
                <a:latin typeface="Consolas" panose="020B0609020204030204" charset="0"/>
              </a:rPr>
              <a:t>ctypes.windll.user32.CloseClipboard()</a:t>
            </a:r>
            <a:endParaRPr lang="en-US" altLang="en-US" sz="1600">
              <a:latin typeface="Consolas" panose="020B0609020204030204" charset="0"/>
            </a:endParaRPr>
          </a:p>
        </p:txBody>
      </p:sp>
      <p:sp>
        <p:nvSpPr>
          <p:cNvPr id="20482" name="标题 20481"/>
          <p:cNvSpPr>
            <a:spLocks noGrp="1" noRot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12.3</a:t>
            </a:r>
            <a:r>
              <a:rPr lang="zh-CN" altLang="en-US" strike="noStrike" noProof="1" dirty="0"/>
              <a:t> 调用外部程序</a:t>
            </a: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 noRot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12.3 </a:t>
            </a:r>
            <a:r>
              <a:rPr lang="zh-CN" altLang="en-US" strike="noStrike" noProof="1" dirty="0"/>
              <a:t>调用外部程序</a:t>
            </a:r>
            <a:endParaRPr lang="zh-CN" altLang="en-US" strike="noStrike" noProof="1" dirty="0"/>
          </a:p>
        </p:txBody>
      </p:sp>
      <p:sp>
        <p:nvSpPr>
          <p:cNvPr id="28674" name="文本占位符 2150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ctypes 提供了三种方法调用动态链接库:cdll,windll和oledll。它们的不同之处在于函数的调用方法和返回值。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ü"/>
            </a:pP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cdll加载的库导出的函数必须使用标准的cdecl调用约定（函数的参数从右往左依次压入栈内，在函数执行完成后，函数的调用者负责函数的平衡）。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ü"/>
            </a:pP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windll方法加载的库导出的函数必须使用stdcall调用约定(Win32 API的原生约定)。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ü"/>
            </a:pP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oledll方法和 windll类似，但是假设函数返回一个 HRESULT 错误代码。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5" name="内容占位符 23554"/>
          <p:cNvGraphicFramePr/>
          <p:nvPr>
            <p:ph idx="1"/>
          </p:nvPr>
        </p:nvGraphicFramePr>
        <p:xfrm>
          <a:off x="1431773" y="1038407"/>
          <a:ext cx="6172835" cy="3850005"/>
        </p:xfrm>
        <a:graphic>
          <a:graphicData uri="http://schemas.openxmlformats.org/drawingml/2006/table">
            <a:tbl>
              <a:tblPr/>
              <a:tblGrid>
                <a:gridCol w="1168400"/>
                <a:gridCol w="2888615"/>
                <a:gridCol w="2115820"/>
              </a:tblGrid>
              <a:tr h="20828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9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ctypes type</a:t>
                      </a:r>
                      <a:endParaRPr lang="en-US" altLang="zh-CN" sz="9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9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 type</a:t>
                      </a:r>
                      <a:endParaRPr lang="en-US" altLang="zh-CN" sz="9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9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Python type</a:t>
                      </a:r>
                      <a:endParaRPr lang="en-US" altLang="zh-CN" sz="9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7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c_bool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_Bool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bool (1)</a:t>
                      </a:r>
                      <a:endParaRPr lang="en-US" altLang="zh-CN" sz="7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7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c_char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char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1-character string</a:t>
                      </a:r>
                      <a:endParaRPr lang="en-US" altLang="zh-CN" sz="7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c_wchar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wchar_t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1-character unicode string</a:t>
                      </a:r>
                      <a:endParaRPr lang="en-US" altLang="zh-CN" sz="7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0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c_byte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char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int/long</a:t>
                      </a:r>
                      <a:endParaRPr lang="en-US" altLang="zh-CN" sz="7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c_ubyte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unsigned char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int/long</a:t>
                      </a:r>
                      <a:endParaRPr lang="en-US" altLang="zh-CN" sz="7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7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c_short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short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int/long</a:t>
                      </a:r>
                      <a:endParaRPr lang="en-US" altLang="zh-CN" sz="7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7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c_ushort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unsigned short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int/long</a:t>
                      </a:r>
                      <a:endParaRPr lang="en-US" altLang="zh-CN" sz="7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7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c_int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int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int/long</a:t>
                      </a:r>
                      <a:endParaRPr lang="en-US" altLang="zh-CN" sz="7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7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c_uint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unsigned int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int/long</a:t>
                      </a:r>
                      <a:endParaRPr lang="en-US" altLang="zh-CN" sz="7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7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c_long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long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int/long</a:t>
                      </a:r>
                      <a:endParaRPr lang="en-US" altLang="zh-CN" sz="7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7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c_ulong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unsigned long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int/long</a:t>
                      </a:r>
                      <a:endParaRPr lang="en-US" altLang="zh-CN" sz="7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c_longlong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__int64 </a:t>
                      </a: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or </a:t>
                      </a: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long long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int/long</a:t>
                      </a:r>
                      <a:endParaRPr lang="en-US" altLang="zh-CN" sz="7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7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c_ulonglong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unsigned __int64 </a:t>
                      </a: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or </a:t>
                      </a: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unsigned long long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int/long</a:t>
                      </a:r>
                      <a:endParaRPr lang="en-US" altLang="zh-CN" sz="7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7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c_float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float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float</a:t>
                      </a:r>
                      <a:endParaRPr lang="en-US" altLang="zh-CN" sz="7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c_double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double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float</a:t>
                      </a:r>
                      <a:endParaRPr lang="en-US" altLang="zh-CN" sz="7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0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c_longdouble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long double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float</a:t>
                      </a:r>
                      <a:endParaRPr lang="en-US" altLang="zh-CN" sz="7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c_char_p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char * </a:t>
                      </a: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(NUL terminated)</a:t>
                      </a:r>
                      <a:endParaRPr lang="en-US" altLang="zh-CN" sz="7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string or </a:t>
                      </a: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  <a:ea typeface="Arial" panose="020B0604020202020204" pitchFamily="34" charset="0"/>
                        </a:rPr>
                        <a:t>None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7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c_wchar_p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wchar_t * </a:t>
                      </a: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(NUL terminated)</a:t>
                      </a:r>
                      <a:endParaRPr lang="en-US" altLang="zh-CN" sz="7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unicode or </a:t>
                      </a: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  <a:ea typeface="Arial" panose="020B0604020202020204" pitchFamily="34" charset="0"/>
                        </a:rPr>
                        <a:t>None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7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c_void_p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</a:rPr>
                        <a:t>void *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anose="02020404030301010803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75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int/long or </a:t>
                      </a:r>
                      <a:r>
                        <a:rPr lang="en-US" altLang="zh-CN" sz="750">
                          <a:effectLst/>
                          <a:latin typeface="Times New Roman" panose="02020603050405020304" pitchFamily="2" charset="0"/>
                          <a:ea typeface="Arial" panose="020B0604020202020204" pitchFamily="34" charset="0"/>
                        </a:rPr>
                        <a:t>None </a:t>
                      </a:r>
                      <a:endParaRPr lang="en-US" altLang="zh-CN" sz="750">
                        <a:effectLst/>
                        <a:latin typeface="Times New Roman" panose="02020603050405020304" pitchFamily="2" charset="0"/>
                        <a:ea typeface="Arial" panose="020B0604020202020204" pitchFamily="34" charset="0"/>
                      </a:endParaRPr>
                    </a:p>
                  </a:txBody>
                  <a:tcPr marL="67639" marR="67639" marT="35248" marB="35248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标题 21505"/>
          <p:cNvSpPr>
            <a:spLocks noGrp="1" noRot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12.3 </a:t>
            </a:r>
            <a:r>
              <a:rPr lang="zh-CN" altLang="en-US" strike="noStrike" noProof="1" dirty="0"/>
              <a:t>调用外部程序</a:t>
            </a: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1800" b="1" dirty="0">
                <a:latin typeface="宋体" panose="02010600030101010101" pitchFamily="2" charset="-122"/>
                <a:sym typeface="Arial" panose="020B0604020202020204" charset="-122"/>
              </a:rPr>
              <a:t>例</a:t>
            </a:r>
            <a:r>
              <a:rPr lang="en-US" altLang="zh-CN" sz="1800" b="1" dirty="0">
                <a:latin typeface="宋体" panose="02010600030101010101" pitchFamily="2" charset="-122"/>
                <a:sym typeface="Arial" panose="020B0604020202020204" charset="-122"/>
              </a:rPr>
              <a:t>12-3</a:t>
            </a:r>
            <a:r>
              <a:rPr lang="en-US" altLang="zh-CN" sz="1800" dirty="0">
                <a:latin typeface="宋体" panose="02010600030101010101" pitchFamily="2" charset="-122"/>
                <a:sym typeface="Arial" panose="020B0604020202020204" charset="-122"/>
              </a:rPr>
              <a:t>  </a:t>
            </a:r>
            <a:r>
              <a:rPr lang="zh-CN" altLang="en-US" sz="1800" dirty="0">
                <a:latin typeface="宋体" panose="02010600030101010101" pitchFamily="2" charset="-122"/>
                <a:sym typeface="Arial" panose="020B0604020202020204" charset="-122"/>
              </a:rPr>
              <a:t>枚举进程列表。</a:t>
            </a:r>
            <a:endParaRPr lang="zh-CN" altLang="en-US" sz="1800" dirty="0">
              <a:latin typeface="宋体" panose="02010600030101010101" pitchFamily="2" charset="-122"/>
            </a:endParaRPr>
          </a:p>
          <a:p>
            <a:pPr>
              <a:buNone/>
            </a:pPr>
            <a:endParaRPr lang="zh-CN" altLang="en-US" sz="1800" dirty="0">
              <a:latin typeface="宋体" panose="02010600030101010101" pitchFamily="2" charset="-122"/>
              <a:sym typeface="Arial" panose="020B0604020202020204" charset="-122"/>
              <a:hlinkClick r:id="rId1" action="ppaction://hlinkfile"/>
            </a:endParaRPr>
          </a:p>
          <a:p>
            <a:pPr>
              <a:buNone/>
            </a:pPr>
            <a:r>
              <a:rPr lang="zh-CN" altLang="en-US" sz="1600" dirty="0">
                <a:latin typeface="宋体" panose="02010600030101010101" pitchFamily="2" charset="-122"/>
                <a:sym typeface="Arial" panose="020B0604020202020204" charset="-122"/>
                <a:hlinkClick r:id="rId1" action="ppaction://hlinkfile"/>
              </a:rPr>
              <a:t>code\EnumProcess.py</a:t>
            </a:r>
            <a:endParaRPr lang="zh-CN" altLang="en-US" sz="1600" dirty="0">
              <a:latin typeface="宋体" panose="02010600030101010101" pitchFamily="2" charset="-122"/>
              <a:sym typeface="Arial" panose="020B0604020202020204" charset="-122"/>
              <a:hlinkClick r:id="rId1" action="ppaction://hlinkfile"/>
            </a:endParaRPr>
          </a:p>
          <a:p>
            <a:pPr>
              <a:buNone/>
            </a:pPr>
            <a:endParaRPr lang="en-US" altLang="en-US" sz="1600"/>
          </a:p>
        </p:txBody>
      </p:sp>
      <p:sp>
        <p:nvSpPr>
          <p:cNvPr id="21506" name="标题 21505"/>
          <p:cNvSpPr>
            <a:spLocks noGrp="1" noRot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12.3 </a:t>
            </a:r>
            <a:r>
              <a:rPr lang="zh-CN" altLang="en-US" strike="noStrike" noProof="1" dirty="0"/>
              <a:t>调用外部程序</a:t>
            </a: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charset="-122"/>
              </a:rPr>
              <a:t>例</a:t>
            </a:r>
            <a:r>
              <a:rPr lang="en-US" altLang="zh-CN" sz="1800" b="1">
                <a:latin typeface="宋体" panose="02010600030101010101" pitchFamily="2" charset="-122"/>
                <a:sym typeface="Arial" panose="020B0604020202020204" charset="-122"/>
              </a:rPr>
              <a:t>12-4</a:t>
            </a:r>
            <a:r>
              <a:rPr lang="en-US" altLang="zh-CN" sz="1800">
                <a:latin typeface="宋体" panose="02010600030101010101" pitchFamily="2" charset="-122"/>
                <a:sym typeface="Arial" panose="020B0604020202020204" charset="-122"/>
              </a:rPr>
              <a:t>  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charset="-122"/>
              </a:rPr>
              <a:t>调用</a:t>
            </a:r>
            <a:r>
              <a:rPr lang="en-US" altLang="zh-CN" sz="1800">
                <a:latin typeface="宋体" panose="02010600030101010101" pitchFamily="2" charset="-122"/>
                <a:sym typeface="Arial" panose="020B0604020202020204" charset="-122"/>
              </a:rPr>
              <a:t>Windows API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charset="-122"/>
              </a:rPr>
              <a:t>函数来创建窗口并构建消息循环。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1800">
              <a:latin typeface="宋体" panose="02010600030101010101" pitchFamily="2" charset="-122"/>
              <a:sym typeface="Arial" panose="020B0604020202020204" charset="-122"/>
              <a:hlinkClick r:id="rId1" action="ppaction://hlinkfile"/>
            </a:endParaRPr>
          </a:p>
          <a:p>
            <a:pPr>
              <a:buNone/>
            </a:pPr>
            <a:r>
              <a:rPr lang="en-US" altLang="zh-CN" sz="1800">
                <a:latin typeface="宋体" panose="02010600030101010101" pitchFamily="2" charset="-122"/>
                <a:hlinkClick r:id="rId1" tooltip="" action="ppaction://hlinkfile"/>
              </a:rPr>
              <a:t>code\CreateWindowUsingWinAPI.py</a:t>
            </a:r>
            <a:endParaRPr lang="en-US" altLang="zh-CN" sz="1800">
              <a:latin typeface="宋体" panose="02010600030101010101" pitchFamily="2" charset="-122"/>
            </a:endParaRPr>
          </a:p>
          <a:p>
            <a:pPr>
              <a:buNone/>
            </a:pPr>
            <a:endParaRPr lang="en-US" altLang="en-US"/>
          </a:p>
        </p:txBody>
      </p:sp>
      <p:sp>
        <p:nvSpPr>
          <p:cNvPr id="25602" name="标题 25601"/>
          <p:cNvSpPr>
            <a:spLocks noGrp="1" noRot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12.4</a:t>
            </a:r>
            <a:r>
              <a:rPr lang="zh-CN" altLang="en-US" strike="noStrike" noProof="1" dirty="0"/>
              <a:t> 创建窗口</a:t>
            </a: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12.1  注册表编程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执行命令</a:t>
            </a:r>
            <a:r>
              <a:rPr lang="en-US" altLang="zh-CN" sz="2000"/>
              <a:t>regedit.exe</a:t>
            </a:r>
            <a:r>
              <a:rPr lang="zh-CN" altLang="en-US" sz="2000">
                <a:ea typeface="宋体" panose="02010600030101010101" pitchFamily="2" charset="-122"/>
              </a:rPr>
              <a:t>，可以打开注册表编辑器。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5540" y="1582420"/>
            <a:ext cx="6030595" cy="343344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5601"/>
          <p:cNvSpPr>
            <a:spLocks noGrp="1" noRot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12.4</a:t>
            </a:r>
            <a:r>
              <a:rPr lang="zh-CN" altLang="en-US" strike="noStrike" noProof="1" dirty="0"/>
              <a:t> 创建窗口</a:t>
            </a:r>
            <a:endParaRPr lang="zh-CN" altLang="en-US" strike="noStrike" noProof="1" dirty="0"/>
          </a:p>
        </p:txBody>
      </p:sp>
      <p:sp>
        <p:nvSpPr>
          <p:cNvPr id="32770" name="文本占位符 2560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1800" b="1">
                <a:latin typeface="宋体" panose="02010600030101010101" pitchFamily="2" charset="-122"/>
              </a:rPr>
              <a:t>例</a:t>
            </a:r>
            <a:r>
              <a:rPr lang="en-US" altLang="zh-CN" sz="1800" b="1">
                <a:latin typeface="宋体" panose="02010600030101010101" pitchFamily="2" charset="-122"/>
              </a:rPr>
              <a:t>12-5</a:t>
            </a:r>
            <a:r>
              <a:rPr lang="en-US" altLang="zh-CN" sz="1800">
                <a:latin typeface="宋体" panose="02010600030101010101" pitchFamily="2" charset="-122"/>
              </a:rPr>
              <a:t>  </a:t>
            </a:r>
            <a:r>
              <a:rPr lang="zh-CN" altLang="en-US" sz="1800">
                <a:latin typeface="宋体" panose="02010600030101010101" pitchFamily="2" charset="-122"/>
              </a:rPr>
              <a:t>使用</a:t>
            </a:r>
            <a:r>
              <a:rPr lang="en-US" altLang="zh-CN" sz="1800">
                <a:latin typeface="宋体" panose="02010600030101010101" pitchFamily="2" charset="-122"/>
              </a:rPr>
              <a:t>MFC</a:t>
            </a:r>
            <a:r>
              <a:rPr lang="zh-CN" altLang="en-US" sz="1800">
                <a:latin typeface="宋体" panose="02010600030101010101" pitchFamily="2" charset="-122"/>
              </a:rPr>
              <a:t>创建窗口并创建菜单。</a:t>
            </a:r>
            <a:endParaRPr lang="zh-CN" altLang="en-US" sz="1800">
              <a:latin typeface="宋体" panose="02010600030101010101" pitchFamily="2" charset="-122"/>
            </a:endParaRPr>
          </a:p>
          <a:p>
            <a:pPr>
              <a:buNone/>
            </a:pPr>
            <a:endParaRPr lang="zh-CN" altLang="en-US" sz="180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600">
                <a:latin typeface="宋体" panose="02010600030101010101" pitchFamily="2" charset="-122"/>
                <a:hlinkClick r:id="rId1" tooltip="" action="ppaction://hlinkfile"/>
              </a:rPr>
              <a:t>code\CreateWindowUsingMFC.py</a:t>
            </a:r>
            <a:endParaRPr lang="en-US" altLang="zh-CN" sz="16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 noRot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12.4</a:t>
            </a:r>
            <a:r>
              <a:rPr lang="zh-CN" altLang="en-US" strike="noStrike" noProof="1" dirty="0"/>
              <a:t> 创建窗口</a:t>
            </a:r>
            <a:endParaRPr lang="zh-CN" altLang="en-US" strike="noStrike" noProof="1" dirty="0"/>
          </a:p>
        </p:txBody>
      </p:sp>
      <p:sp>
        <p:nvSpPr>
          <p:cNvPr id="33794" name="文本占位符 2662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1800" b="1">
                <a:latin typeface="宋体" panose="02010600030101010101" pitchFamily="2" charset="-122"/>
              </a:rPr>
              <a:t>12-6</a:t>
            </a:r>
            <a:r>
              <a:rPr lang="en-US" altLang="zh-CN" sz="1800">
                <a:latin typeface="宋体" panose="02010600030101010101" pitchFamily="2" charset="-122"/>
              </a:rPr>
              <a:t>  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sz="1800">
                <a:latin typeface="宋体" panose="02010600030101010101" pitchFamily="2" charset="-122"/>
              </a:rPr>
              <a:t>MFC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窗口，并响应按钮消息。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600">
                <a:latin typeface="宋体" panose="02010600030101010101" pitchFamily="2" charset="-122"/>
                <a:hlinkClick r:id="rId1" tooltip="" action="ppaction://hlinkfile"/>
              </a:rPr>
              <a:t>code\CreateDialogWithButtonMessageUsingMFC.py</a:t>
            </a:r>
            <a:endParaRPr lang="en-US" altLang="zh-CN" sz="16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7649"/>
          <p:cNvSpPr>
            <a:spLocks noGrp="1" noRot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12.5</a:t>
            </a:r>
            <a:r>
              <a:rPr lang="zh-CN" altLang="en-US" strike="noStrike" noProof="1" dirty="0"/>
              <a:t> 判断系统版本</a:t>
            </a:r>
            <a:endParaRPr lang="zh-CN" altLang="en-US" strike="noStrike" noProof="1" dirty="0"/>
          </a:p>
        </p:txBody>
      </p:sp>
      <p:sp>
        <p:nvSpPr>
          <p:cNvPr id="34818" name="文本占位符 27650"/>
          <p:cNvSpPr>
            <a:spLocks noGrp="1"/>
          </p:cNvSpPr>
          <p:nvPr>
            <p:ph idx="1"/>
          </p:nvPr>
        </p:nvSpPr>
        <p:spPr>
          <a:xfrm>
            <a:off x="233045" y="1006475"/>
            <a:ext cx="8455660" cy="3589020"/>
          </a:xfrm>
        </p:spPr>
        <p:txBody>
          <a:bodyPr anchor="t"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某些情况下，程序可能依赖于特定版本操作系统中的功能，或者程序希望在不同版本的操作系统中有不同的表现。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350">
                <a:latin typeface="Consolas" panose="020B0609020204030204" charset="0"/>
              </a:rPr>
              <a:t>import os</a:t>
            </a:r>
            <a:endParaRPr lang="en-US" altLang="zh-CN" sz="135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350">
                <a:latin typeface="Consolas" panose="020B0609020204030204" charset="0"/>
              </a:rPr>
              <a:t>import sys</a:t>
            </a:r>
            <a:endParaRPr lang="en-US" altLang="zh-CN" sz="135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350">
                <a:latin typeface="Consolas" panose="020B0609020204030204" charset="0"/>
              </a:rPr>
              <a:t>import platform</a:t>
            </a:r>
            <a:endParaRPr lang="en-US" altLang="zh-CN" sz="135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350">
                <a:latin typeface="Consolas" panose="020B0609020204030204" charset="0"/>
              </a:rPr>
              <a:t>import wmi</a:t>
            </a:r>
            <a:endParaRPr lang="en-US" altLang="zh-CN" sz="135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350">
                <a:latin typeface="Consolas" panose="020B0609020204030204" charset="0"/>
              </a:rPr>
              <a:t>print(os.popen('ver').read())</a:t>
            </a:r>
            <a:endParaRPr lang="en-US" altLang="zh-CN" sz="135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350">
                <a:latin typeface="Consolas" panose="020B0609020204030204" charset="0"/>
              </a:rPr>
              <a:t>os.system('ver')</a:t>
            </a:r>
            <a:endParaRPr lang="en-US" altLang="zh-CN" sz="135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350">
                <a:latin typeface="Consolas" panose="020B0609020204030204" charset="0"/>
              </a:rPr>
              <a:t>print(sys.getwindowsversion())</a:t>
            </a:r>
            <a:endParaRPr lang="en-US" altLang="zh-CN" sz="135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350">
                <a:latin typeface="Consolas" panose="020B0609020204030204" charset="0"/>
              </a:rPr>
              <a:t>print(platform.platform())</a:t>
            </a:r>
            <a:endParaRPr lang="en-US" altLang="zh-CN" sz="135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350">
                <a:latin typeface="Consolas" panose="020B0609020204030204" charset="0"/>
              </a:rPr>
              <a:t>wmiShell = wmi.WMI()</a:t>
            </a:r>
            <a:endParaRPr lang="en-US" altLang="zh-CN" sz="135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350">
                <a:latin typeface="Consolas" panose="020B0609020204030204" charset="0"/>
              </a:rPr>
              <a:t>print(wmiShell.Win32_OperatingSystem()[0].Caption)</a:t>
            </a:r>
            <a:endParaRPr lang="en-US" altLang="zh-CN" sz="135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/>
          <a:p>
            <a:pPr fontAlgn="base"/>
            <a:r>
              <a:rPr lang="zh-CN" altLang="en-US" strike="noStrike" noProof="1"/>
              <a:t>12.6  系统运维</a:t>
            </a:r>
            <a:endParaRPr lang="zh-CN" altLang="en-US" strike="noStrike" noProof="1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1800">
                <a:ea typeface="宋体" panose="02010600030101010101" pitchFamily="2" charset="-122"/>
              </a:rPr>
              <a:t>系统运维涉及的内容非常广泛，包括文件系统、数据库、用户账号的维护，任务调度与分配，CPU、内存、网络带宽、硬盘空间、IP地址等资源的分配与运行状态监测，等等。</a:t>
            </a: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1800">
                <a:ea typeface="宋体" panose="02010600030101010101" pitchFamily="2" charset="-122"/>
              </a:rPr>
              <a:t>前面第7章关于文件夹增量备份、文件夹大小计算、删除指定类型文件和第10章的网络嗅探器、端口扫描器的案例都属于系统运维范畴的内容。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/>
          <a:p>
            <a:pPr fontAlgn="base"/>
            <a:r>
              <a:rPr lang="zh-CN" altLang="en-US" strike="noStrike" noProof="1">
                <a:sym typeface="+mn-ea"/>
              </a:rPr>
              <a:t>12.6  系统运维</a:t>
            </a:r>
            <a:endParaRPr lang="zh-CN" altLang="en-US" strike="noStrike" noProof="1"/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1800">
                <a:sym typeface="Arial" panose="020B0604020202020204" charset="-122"/>
              </a:rPr>
              <a:t>Python标准库os提供了大量可用于系统运维的函数。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65175" y="1688465"/>
          <a:ext cx="6584315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495"/>
                <a:gridCol w="2145030"/>
                <a:gridCol w="1035685"/>
                <a:gridCol w="1983105"/>
              </a:tblGrid>
              <a:tr h="2781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函数名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函数名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getcwd()</a:t>
                      </a:r>
                      <a:endParaRPr lang="en-US" altLang="zh-CN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获取当前工作目录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kill()</a:t>
                      </a:r>
                      <a:endParaRPr lang="en-US" altLang="zh-CN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结束进程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chdir()</a:t>
                      </a:r>
                      <a:endParaRPr lang="en-US" altLang="zh-CN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改变当前工作目录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scandir()</a:t>
                      </a:r>
                      <a:endParaRPr lang="en-US" altLang="zh-CN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遍历指定文件夹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get_exec_path()</a:t>
                      </a:r>
                      <a:endParaRPr lang="en-US" altLang="zh-CN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返回可执行文件搜索路径列表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cpu_count()</a:t>
                      </a:r>
                      <a:endParaRPr lang="en-US" altLang="zh-CN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查看处理器数量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getlogin()</a:t>
                      </a:r>
                      <a:endParaRPr lang="en-US" altLang="zh-CN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获取当前登录的用户名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getpid()</a:t>
                      </a:r>
                      <a:endParaRPr lang="en-US" altLang="zh-CN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查看当前进程</a:t>
                      </a: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26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listdir()</a:t>
                      </a:r>
                      <a:endParaRPr lang="en-US" altLang="zh-CN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列出指定文件夹中的所有文件和子文件夹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system()</a:t>
                      </a: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startfile()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启动外部程序或打开指定文件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mkdir()</a:t>
                      </a: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makedirs()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创建文件夹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getppid()</a:t>
                      </a:r>
                      <a:endParaRPr lang="en-US" altLang="zh-CN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查看父进程</a:t>
                      </a: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26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remove()</a:t>
                      </a: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rmdir()</a:t>
                      </a: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removedirs(</a:t>
                      </a:r>
                      <a:r>
                        <a:rPr lang="en-US" altLang="zh-CN" sz="1200" b="0" u="none">
                          <a:latin typeface="Times New Roman" panose="02020603050405020304" pitchFamily="2" charset="0"/>
                          <a:ea typeface="Times New Roman" panose="02020603050405020304" pitchFamily="2" charset="0"/>
                          <a:cs typeface="Times New Roman" panose="02020603050405020304" pitchFamily="2" charset="0"/>
                        </a:rPr>
                        <a:t>)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删除文件、文件夹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rename()</a:t>
                      </a: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renames()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重命名文件</a:t>
                      </a:r>
                      <a:endParaRPr lang="zh-CN" altLang="en-US"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/>
          <a:p>
            <a:pPr fontAlgn="base"/>
            <a:r>
              <a:rPr lang="zh-CN" altLang="en-US" strike="noStrike" noProof="1">
                <a:sym typeface="+mn-ea"/>
              </a:rPr>
              <a:t>12.6.1  Python扩展库psutil</a:t>
            </a:r>
            <a:endParaRPr lang="zh-CN" altLang="en-US" strike="noStrike" noProof="1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1800">
                <a:sym typeface="Arial" panose="020B0604020202020204" charset="-122"/>
              </a:rPr>
              <a:t>Python标准库sys、platform以及扩展库psutil也提供了很多支持系统运维的功能。</a:t>
            </a:r>
            <a:endParaRPr lang="zh-CN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/>
          <a:p>
            <a:pPr fontAlgn="base"/>
            <a:r>
              <a:rPr lang="zh-CN" altLang="en-US" strike="noStrike" noProof="1"/>
              <a:t>12.6.1  Python扩展库psutil</a:t>
            </a:r>
            <a:endParaRPr lang="zh-CN" altLang="en-US" strike="noStrike" noProof="1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buNone/>
            </a:pPr>
            <a:r>
              <a:rPr lang="zh-CN" altLang="en-US" sz="1800">
                <a:ea typeface="宋体" panose="02010600030101010101" pitchFamily="2" charset="-122"/>
              </a:rPr>
              <a:t>（1）查看CPU信息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35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  <a:sym typeface="Arial" panose="020B0604020202020204" charset="-122"/>
              </a:rPr>
              <a:t>&gt;&gt;&gt; import psutil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&gt;&gt;&gt; psutil.cpu_count()                #查看CPU核数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&gt;&gt;&gt; psutil.cpu_count(logical=False)   #查看物理CPU个数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&gt;&gt;&gt; psutil.cpu_percent()              #查看CPU使用率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&gt;&gt;&gt; psutil.cpu_percent(percpu=True)   #查看每个CPU的使用率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&gt;&gt;&gt; psutil.cpu_times()                #查看CPU时间分配情况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/>
          <a:p>
            <a:pPr fontAlgn="base"/>
            <a:r>
              <a:rPr lang="zh-CN" altLang="en-US" strike="noStrike" noProof="1">
                <a:sym typeface="+mn-ea"/>
              </a:rPr>
              <a:t>12.6.1  Python扩展库psutil</a:t>
            </a:r>
            <a:endParaRPr lang="zh-CN" altLang="en-US" strike="noStrike" noProof="1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319405" y="1200150"/>
            <a:ext cx="8094980" cy="3395345"/>
          </a:xfrm>
        </p:spPr>
        <p:txBody>
          <a:bodyPr anchor="t"/>
          <a:p>
            <a:pPr marL="0" indent="0">
              <a:buNone/>
            </a:pPr>
            <a:r>
              <a:rPr lang="zh-CN" altLang="en-US" sz="1800">
                <a:sym typeface="Arial" panose="020B0604020202020204" charset="-122"/>
              </a:rPr>
              <a:t>（2）查看开机时间</a:t>
            </a:r>
            <a:endParaRPr lang="zh-CN" altLang="en-US" sz="1800">
              <a:sym typeface="Arial" panose="020B0604020202020204" charset="-122"/>
            </a:endParaRPr>
          </a:p>
          <a:p>
            <a:pPr marL="0" indent="0">
              <a:buNone/>
            </a:pPr>
            <a:endParaRPr lang="zh-CN" altLang="en-US" sz="1350">
              <a:latin typeface="Consolas" panose="020B0609020204030204" charset="0"/>
              <a:sym typeface="Arial" panose="020B0604020202020204" charset="-122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Arial" panose="020B0604020202020204" charset="-122"/>
              </a:rPr>
              <a:t>&gt;&gt;&gt; import datetime</a:t>
            </a:r>
            <a:endParaRPr lang="zh-CN" altLang="en-US" sz="1600">
              <a:latin typeface="Consolas" panose="020B0609020204030204" charset="0"/>
              <a:cs typeface="Consolas" panose="020B0609020204030204" charset="0"/>
              <a:sym typeface="Arial" panose="020B0604020202020204" charset="-122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Arial" panose="020B0604020202020204" charset="-122"/>
              </a:rPr>
              <a:t>&gt;&gt;&gt; t = psutil.boot_time()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  <a:sym typeface="Arial" panose="020B0604020202020204" charset="-122"/>
              </a:rPr>
              <a:t>&gt;&gt;&gt; datetime.datetime.fromtimestamp(t).strftime('%Y-%m-%d %H:%M:%S')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Arial" panose="020B0604020202020204" charset="-122"/>
              </a:rPr>
              <a:t>'2020-06-01 06:27:21'</a:t>
            </a:r>
            <a:endParaRPr lang="zh-CN" altLang="en-US" sz="16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  <a:sym typeface="Arial" panose="020B060402020202020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/>
          <a:p>
            <a:pPr fontAlgn="base"/>
            <a:r>
              <a:rPr lang="zh-CN" altLang="en-US" strike="noStrike" noProof="1">
                <a:sym typeface="+mn-ea"/>
              </a:rPr>
              <a:t>12.6.1  Python扩展库psutil</a:t>
            </a:r>
            <a:endParaRPr lang="zh-CN" altLang="en-US" strike="noStrike" noProof="1"/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buNone/>
            </a:pPr>
            <a:r>
              <a:rPr lang="zh-CN" altLang="en-US" sz="1800">
                <a:ea typeface="宋体" panose="02010600030101010101" pitchFamily="2" charset="-122"/>
              </a:rPr>
              <a:t>（3）查看内存信息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35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&gt;&gt;&gt; virtual_memory = psutil.virtual_memory()</a:t>
            </a:r>
            <a:endParaRPr lang="zh-CN" altLang="en-US" sz="14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&gt;&gt;&gt; virtual_memory.total /1024/1024/1024          #内存总大小</a:t>
            </a:r>
            <a:endParaRPr lang="zh-CN" altLang="en-US" sz="14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&gt;&gt;&gt; virtual_memory.used/1024/1024/1024            #已使用内存</a:t>
            </a:r>
            <a:endParaRPr lang="zh-CN" altLang="en-US" sz="14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&gt;&gt;&gt; virtual_memory.free/1024/1024/1024            #空间内存</a:t>
            </a:r>
            <a:endParaRPr lang="zh-CN" altLang="en-US" sz="14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&gt;&gt;&gt; virtual_memory.percent                        #内存使用率</a:t>
            </a:r>
            <a:endParaRPr lang="zh-CN" altLang="en-US" sz="14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/>
          <a:p>
            <a:pPr fontAlgn="base"/>
            <a:r>
              <a:rPr lang="zh-CN" altLang="en-US" strike="noStrike" noProof="1">
                <a:sym typeface="+mn-ea"/>
              </a:rPr>
              <a:t>12.6.1  Python扩展库psutil</a:t>
            </a:r>
            <a:endParaRPr lang="zh-CN" altLang="en-US" strike="noStrike" noProof="1"/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buNone/>
            </a:pPr>
            <a:r>
              <a:rPr lang="zh-CN" altLang="en-US" sz="1800">
                <a:sym typeface="Arial" panose="020B0604020202020204" charset="-122"/>
              </a:rPr>
              <a:t>（4）查看磁盘信息</a:t>
            </a:r>
            <a:endParaRPr lang="zh-CN" altLang="en-US" sz="1800">
              <a:sym typeface="Arial" panose="020B0604020202020204" charset="-122"/>
            </a:endParaRPr>
          </a:p>
          <a:p>
            <a:pPr marL="0" indent="0">
              <a:buNone/>
            </a:pPr>
            <a:endParaRPr lang="zh-CN" altLang="en-US" sz="1350">
              <a:latin typeface="Consolas" panose="020B0609020204030204" charset="0"/>
              <a:sym typeface="Arial" panose="020B0604020202020204" charset="-122"/>
            </a:endParaRPr>
          </a:p>
          <a:p>
            <a:pPr marL="0" indent="0">
              <a:buNone/>
            </a:pPr>
            <a:r>
              <a:rPr lang="zh-CN" altLang="en-US" sz="1350">
                <a:latin typeface="Consolas" panose="020B0609020204030204" charset="0"/>
                <a:cs typeface="Consolas" panose="020B0609020204030204" charset="0"/>
                <a:sym typeface="Arial" panose="020B0604020202020204" charset="-122"/>
              </a:rPr>
              <a:t>&gt;&gt;&gt; psutil.disk_partitions()                #查看所有分区信息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350">
                <a:latin typeface="Consolas" panose="020B0609020204030204" charset="0"/>
                <a:cs typeface="Consolas" panose="020B0609020204030204" charset="0"/>
                <a:sym typeface="Arial" panose="020B0604020202020204" charset="-122"/>
              </a:rPr>
              <a:t>&gt;&gt;&gt; psutil.disk_usage('c:\\')               #查看指定分区的磁盘空间情况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350">
                <a:latin typeface="Consolas" panose="020B0609020204030204" charset="0"/>
                <a:cs typeface="Consolas" panose="020B0609020204030204" charset="0"/>
                <a:sym typeface="Arial" panose="020B0604020202020204" charset="-122"/>
              </a:rPr>
              <a:t>&gt;&gt;&gt; psutil.disk_io_counters(perdisk=True)   #查看硬盘读写操作情况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12.1  注册表编程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注册表中值的类型</a:t>
            </a:r>
            <a:endParaRPr lang="zh-CN" altLang="en-US" sz="20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61035" y="1584325"/>
          <a:ext cx="6950075" cy="2480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9995"/>
                <a:gridCol w="4450080"/>
              </a:tblGrid>
              <a:tr h="137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类型名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REG_NONE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没有类型。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REG_SZ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字符串类型。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REG_EXPAND_SZ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一个可扩展的字符串值，其中可以包含环境变量。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REG_BINARY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二进制类型。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REG_DWORD / REG_DWORD_LITTLE_ENDIAN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DWORD类型，用于存储32位无符号整数，即0~4,294,967,295 [232 – 1]之间的整数，以little-endian格式存储。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REG_DWORD_BIG_ENDIAN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DWORD类型，用于存储32位无符号整数，即0~4,294,967,295 [232 – 1]之间的整数，以big-endian格式存储。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REG_LINK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到其他注册表键的链接，指定根键或到目标键的路径。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8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REG_MULTI_SZ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一个多字符串值，指定一个非空字符串的排序列表。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REG_RESOURCE_LIST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资源列表，用于枚举即插即用硬件及其配置。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REG_FULL_RESOURCE_DESCRIPTOR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资源标识符，用于枚举即插即用硬件及其配置。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REG_RESOURCE_REQUIREMENTS_LIST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资源需求列表，用于枚举即插即用硬件及其配置。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REG_QWORD / REG_QWORD_LITTLE_ENDIAN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QWORD类型，用于存储64位无符号整数，以little-endian格式存储或未指定存储格式。</a:t>
                      </a:r>
                      <a:endParaRPr lang="en-US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/>
          <a:p>
            <a:pPr fontAlgn="base"/>
            <a:r>
              <a:rPr lang="zh-CN" altLang="en-US" strike="noStrike" noProof="1">
                <a:sym typeface="+mn-ea"/>
              </a:rPr>
              <a:t>12.6.1  Python扩展库psutil</a:t>
            </a:r>
            <a:endParaRPr lang="zh-CN" altLang="en-US" strike="noStrike" noProof="1"/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ea typeface="宋体" panose="02010600030101010101" pitchFamily="2" charset="-122"/>
              </a:rPr>
              <a:t>（5）查看网络流量与收发包信息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sz="135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&gt;&gt;&gt; psutil.net_io_counters()</a:t>
            </a:r>
            <a:endParaRPr lang="zh-CN" altLang="en-US" sz="16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sz="135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sz="15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12.6.1  Python扩展库psutil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1600">
                <a:ea typeface="宋体" panose="02010600030101010101" pitchFamily="2" charset="-122"/>
                <a:sym typeface="+mn-ea"/>
              </a:rPr>
              <a:t>（6）查看当前登录用户信息</a:t>
            </a:r>
            <a:endParaRPr lang="zh-CN" altLang="en-US" sz="160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sz="1350"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from time import localtime, strftime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from psutil import users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for user in users():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 username = user.name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 ip = user.host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 started = localtime(user.started)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 started = strftime('%Y-%m-%d %H:%I:%S', started)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 msg = '用户名：{}\n登录IP：{}\n登录时间：{}'.format(username, ip, started)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 print(msg)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/>
          <a:p>
            <a:pPr fontAlgn="base"/>
            <a:r>
              <a:rPr lang="zh-CN" altLang="en-US" strike="noStrike" noProof="1">
                <a:sym typeface="+mn-ea"/>
              </a:rPr>
              <a:t>12.6.1  Python扩展库psutil</a:t>
            </a:r>
            <a:endParaRPr lang="zh-CN" altLang="en-US" strike="noStrike" noProof="1"/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ea typeface="宋体" panose="02010600030101010101" pitchFamily="2" charset="-122"/>
                <a:sym typeface="宋体" panose="02010600030101010101" pitchFamily="2" charset="-122"/>
              </a:rPr>
              <a:t>（7）查看进程信息</a:t>
            </a:r>
            <a:endParaRPr lang="zh-CN" altLang="en-US" sz="180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宋体" panose="02010600030101010101" pitchFamily="2" charset="-122"/>
              </a:rPr>
              <a:t>&gt;&gt;&gt; psutil.pids()             #查看当前所有进程id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宋体" panose="02010600030101010101" pitchFamily="2" charset="-122"/>
              </a:rPr>
              <a:t>&gt;&gt;&gt; p = psutil.Process(4204)  #获取指定id的进程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宋体" panose="02010600030101010101" pitchFamily="2" charset="-122"/>
              </a:rPr>
              <a:t>&gt;&gt;&gt; p.name()                  #进程名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宋体" panose="02010600030101010101" pitchFamily="2" charset="-122"/>
              </a:rPr>
              <a:t>&gt;&gt;&gt; p.username()              #查看创建该进程的用户名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宋体" panose="02010600030101010101" pitchFamily="2" charset="-122"/>
              </a:rPr>
              <a:t>&gt;&gt;&gt; p.cmdline()               #查看该进程对应的exe文件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宋体" panose="02010600030101010101" pitchFamily="2" charset="-122"/>
              </a:rPr>
              <a:t>&gt;&gt;&gt; p.cwd()                   #查看该进程工作目录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宋体" panose="02010600030101010101" pitchFamily="2" charset="-122"/>
              </a:rPr>
              <a:t>&gt;&gt;&gt; p.exe()                   #进程对应的可执行文件名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宋体" panose="02010600030101010101" pitchFamily="2" charset="-122"/>
              </a:rPr>
              <a:t>&gt;&gt;&gt; p.cpu_affinity()          #该进程CPU占用情况（运行在哪个CPU上）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宋体" panose="02010600030101010101" pitchFamily="2" charset="-122"/>
              </a:rPr>
              <a:t>&gt;&gt;&gt; p.num_threads()           #该进程包含的线程数量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宋体" panose="02010600030101010101" pitchFamily="2" charset="-122"/>
              </a:rPr>
              <a:t>&gt;&gt;&gt; p.threads()               #该进程所有线程对象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宋体" panose="02010600030101010101" pitchFamily="2" charset="-122"/>
              </a:rPr>
              <a:t>&gt;&gt;&gt; p.status()                #进程状态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宋体" panose="02010600030101010101" pitchFamily="2" charset="-122"/>
              </a:rPr>
              <a:t>&gt;&gt;&gt; p.is_running()            #进程是否正在运行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宋体" panose="02010600030101010101" pitchFamily="2" charset="-122"/>
              </a:rPr>
              <a:t>&gt;&gt;&gt; p.suspend()               #挂起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宋体" panose="02010600030101010101" pitchFamily="2" charset="-122"/>
              </a:rPr>
              <a:t>&gt;&gt;&gt; p.resume()                #恢复运行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宋体" panose="02010600030101010101" pitchFamily="2" charset="-122"/>
              </a:rPr>
              <a:t>&gt;&gt;&gt; p.kill()                  #结束进程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/>
          <a:p>
            <a:pPr fontAlgn="base"/>
            <a:r>
              <a:rPr lang="zh-CN" altLang="en-US" strike="noStrike" noProof="1">
                <a:sym typeface="+mn-ea"/>
              </a:rPr>
              <a:t>12.6.1  Python扩展库psutil</a:t>
            </a:r>
            <a:endParaRPr lang="zh-CN" altLang="en-US" strike="noStrike" noProof="1"/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buNone/>
            </a:pPr>
            <a:r>
              <a:rPr lang="zh-CN" altLang="en-US" sz="1800">
                <a:ea typeface="宋体" panose="02010600030101010101" pitchFamily="2" charset="-122"/>
              </a:rPr>
              <a:t>（8）检查记事本程序是否在运行，如果在运行则返回记事本程序对应的进程id。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35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</a:rPr>
              <a:t>for id in psutil.pids():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</a:rPr>
              <a:t>    try: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</a:rPr>
              <a:t>        p = psutil.Process(id)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</a:rPr>
              <a:t>        if os.path.basename(p.exe()) == 'notepad.exe':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</a:rPr>
              <a:t>            print(id)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</a:rPr>
              <a:t>    except: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350">
                <a:latin typeface="Consolas" panose="020B0609020204030204" charset="0"/>
                <a:ea typeface="宋体" panose="02010600030101010101" pitchFamily="2" charset="-122"/>
              </a:rPr>
              <a:t>        pass</a:t>
            </a:r>
            <a:endParaRPr lang="zh-CN" altLang="en-US" sz="1350"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buNone/>
            </a:pPr>
            <a:r>
              <a:rPr lang="en-US" altLang="en-US" sz="1800"/>
              <a:t>（9）查看指定进程的信息，例如线程数量、打开的文件、用户账户等等。</a:t>
            </a:r>
            <a:endParaRPr lang="en-US" altLang="en-US" sz="1800"/>
          </a:p>
          <a:p>
            <a:pPr marL="0" indent="0">
              <a:buNone/>
            </a:pPr>
            <a:endParaRPr lang="en-US" altLang="en-US" sz="1350">
              <a:latin typeface="Times New Roman" panose="02020603050405020304" pitchFamily="2" charset="0"/>
            </a:endParaRPr>
          </a:p>
          <a:p>
            <a:pPr marL="0" indent="0">
              <a:buNone/>
            </a:pPr>
            <a:r>
              <a:rPr lang="en-US" altLang="en-US" sz="1350">
                <a:latin typeface="Consolas" panose="020B0609020204030204" charset="0"/>
                <a:cs typeface="Consolas" panose="020B0609020204030204" charset="0"/>
              </a:rPr>
              <a:t>&gt;&gt;&gt; psutil._psutil_windows.proc_username(7660)      #7660是进程ID</a:t>
            </a:r>
            <a:endParaRPr lang="en-US" altLang="en-US" sz="13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35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'dfg-PC\\dfg'</a:t>
            </a:r>
            <a:endParaRPr lang="en-US" altLang="en-US" sz="135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350">
                <a:latin typeface="Consolas" panose="020B0609020204030204" charset="0"/>
                <a:cs typeface="Consolas" panose="020B0609020204030204" charset="0"/>
              </a:rPr>
              <a:t>&gt;&gt;&gt; psutil._psutil_windows.proc_open_files(7660)</a:t>
            </a:r>
            <a:endParaRPr lang="en-US" altLang="en-US" sz="13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35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['\\Device\\HarddiskVolume1\\Windows\\System32', '\\Device\\KsecDD']</a:t>
            </a:r>
            <a:endParaRPr lang="en-US" altLang="en-US" sz="135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350">
                <a:latin typeface="Consolas" panose="020B0609020204030204" charset="0"/>
                <a:cs typeface="Consolas" panose="020B0609020204030204" charset="0"/>
              </a:rPr>
              <a:t>&gt;&gt;&gt; psutil._psutil_windows.proc_threads(4636)       #查看ID为4636的进程中线程信息</a:t>
            </a:r>
            <a:endParaRPr lang="en-US" altLang="en-US" sz="13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350">
                <a:latin typeface="Consolas" panose="020B0609020204030204" charset="0"/>
                <a:cs typeface="Consolas" panose="020B0609020204030204" charset="0"/>
              </a:rPr>
              <a:t>&gt;&gt;&gt; psutil._psutil_windows.proc_exe(5424)           #查看ID为5424的进程可执行文件</a:t>
            </a:r>
            <a:endParaRPr lang="en-US" altLang="en-US" sz="13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35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'\\Device\\HarddiskVolume1\\Python38\\pythonw.exe'</a:t>
            </a:r>
            <a:endParaRPr lang="en-US" altLang="en-US" sz="135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/>
          <a:p>
            <a:pPr fontAlgn="base"/>
            <a:r>
              <a:rPr lang="zh-CN" altLang="en-US" strike="noStrike" noProof="1">
                <a:sym typeface="+mn-ea"/>
              </a:rPr>
              <a:t>12.6.1  Python扩展库psutil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buNone/>
            </a:pPr>
            <a:r>
              <a:rPr lang="en-US" altLang="en-US" sz="1800"/>
              <a:t>（10）查看指定进程的线程信息，包括线程数量和所用CPU时间。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050">
                <a:latin typeface="Consolas" panose="020B0609020204030204" charset="0"/>
                <a:cs typeface="Consolas" panose="020B0609020204030204" charset="0"/>
              </a:rPr>
              <a:t>import psutil</a:t>
            </a:r>
            <a:endParaRPr lang="en-US" altLang="en-US" sz="10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050">
                <a:latin typeface="Consolas" panose="020B0609020204030204" charset="0"/>
                <a:cs typeface="Consolas" panose="020B0609020204030204" charset="0"/>
              </a:rPr>
              <a:t>import os</a:t>
            </a:r>
            <a:endParaRPr lang="en-US" altLang="en-US" sz="10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050">
                <a:latin typeface="Consolas" panose="020B0609020204030204" charset="0"/>
                <a:cs typeface="Consolas" panose="020B0609020204030204" charset="0"/>
              </a:rPr>
              <a:t>for pid in psutil.pids():                                     #遍历系统当前运行的所有进程ID</a:t>
            </a:r>
            <a:endParaRPr lang="en-US" altLang="en-US" sz="10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050">
                <a:latin typeface="Consolas" panose="020B0609020204030204" charset="0"/>
                <a:cs typeface="Consolas" panose="020B0609020204030204" charset="0"/>
              </a:rPr>
              <a:t>    try:</a:t>
            </a:r>
            <a:endParaRPr lang="en-US" altLang="en-US" sz="10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050">
                <a:latin typeface="Consolas" panose="020B0609020204030204" charset="0"/>
                <a:cs typeface="Consolas" panose="020B0609020204030204" charset="0"/>
              </a:rPr>
              <a:t>        proc = psutil.Process(pid)</a:t>
            </a:r>
            <a:endParaRPr lang="en-US" altLang="en-US" sz="10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050">
                <a:latin typeface="Consolas" panose="020B0609020204030204" charset="0"/>
                <a:cs typeface="Consolas" panose="020B0609020204030204" charset="0"/>
              </a:rPr>
              <a:t>        exeFile = os.path.basename(proc.exe())                #获取进程对应的可执行文件</a:t>
            </a:r>
            <a:endParaRPr lang="en-US" altLang="en-US" sz="10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050">
                <a:latin typeface="Consolas" panose="020B0609020204030204" charset="0"/>
                <a:cs typeface="Consolas" panose="020B0609020204030204" charset="0"/>
              </a:rPr>
              <a:t>        threads = psutil._psutil_windows.proc_threads(pid)    #获取该进程的所有线程信息</a:t>
            </a:r>
            <a:endParaRPr lang="en-US" altLang="en-US" sz="10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050">
                <a:latin typeface="Consolas" panose="020B0609020204030204" charset="0"/>
                <a:cs typeface="Consolas" panose="020B0609020204030204" charset="0"/>
              </a:rPr>
              <a:t>        times = 0</a:t>
            </a:r>
            <a:endParaRPr lang="en-US" altLang="en-US" sz="10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050">
                <a:latin typeface="Consolas" panose="020B0609020204030204" charset="0"/>
                <a:cs typeface="Consolas" panose="020B0609020204030204" charset="0"/>
              </a:rPr>
              <a:t>        for thread in threads:                                #遍历该进程的所有线程</a:t>
            </a:r>
            <a:endParaRPr lang="en-US" altLang="en-US" sz="10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050">
                <a:latin typeface="Consolas" panose="020B0609020204030204" charset="0"/>
                <a:cs typeface="Consolas" panose="020B0609020204030204" charset="0"/>
              </a:rPr>
              <a:t>            for timeUsed in thread[1:]:                       #下标为0的元素是线程ID，后面是每个CPU上的运行时间</a:t>
            </a:r>
            <a:endParaRPr lang="en-US" altLang="en-US" sz="10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050">
                <a:latin typeface="Consolas" panose="020B0609020204030204" charset="0"/>
                <a:cs typeface="Consolas" panose="020B0609020204030204" charset="0"/>
              </a:rPr>
              <a:t>                times += timeUsed</a:t>
            </a:r>
            <a:endParaRPr lang="en-US" altLang="en-US" sz="10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050">
                <a:latin typeface="Consolas" panose="020B0609020204030204" charset="0"/>
                <a:cs typeface="Consolas" panose="020B0609020204030204" charset="0"/>
              </a:rPr>
              <a:t>        print('='*20)</a:t>
            </a:r>
            <a:endParaRPr lang="en-US" altLang="en-US" sz="10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050">
                <a:latin typeface="Consolas" panose="020B0609020204030204" charset="0"/>
                <a:cs typeface="Consolas" panose="020B0609020204030204" charset="0"/>
              </a:rPr>
              <a:t>        print('Exe file:', os.path.basename(proc.exe()))</a:t>
            </a:r>
            <a:endParaRPr lang="en-US" altLang="en-US" sz="10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050">
                <a:latin typeface="Consolas" panose="020B0609020204030204" charset="0"/>
                <a:cs typeface="Consolas" panose="020B0609020204030204" charset="0"/>
              </a:rPr>
              <a:t>        print('Number of threads:', len(threads))</a:t>
            </a:r>
            <a:endParaRPr lang="en-US" altLang="en-US" sz="10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050">
                <a:latin typeface="Consolas" panose="020B0609020204030204" charset="0"/>
                <a:cs typeface="Consolas" panose="020B0609020204030204" charset="0"/>
              </a:rPr>
              <a:t>        print('Time used:', times)</a:t>
            </a:r>
            <a:endParaRPr lang="en-US" altLang="en-US" sz="10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050">
                <a:latin typeface="Consolas" panose="020B0609020204030204" charset="0"/>
                <a:cs typeface="Consolas" panose="020B0609020204030204" charset="0"/>
              </a:rPr>
              <a:t>    except:</a:t>
            </a:r>
            <a:endParaRPr lang="en-US" altLang="en-US" sz="105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050">
                <a:latin typeface="Consolas" panose="020B0609020204030204" charset="0"/>
                <a:cs typeface="Consolas" panose="020B0609020204030204" charset="0"/>
              </a:rPr>
              <a:t>        pass</a:t>
            </a:r>
            <a:endParaRPr lang="en-US" altLang="en-US" sz="105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/>
          <a:p>
            <a:pPr fontAlgn="base"/>
            <a:r>
              <a:rPr lang="zh-CN" altLang="en-US" strike="noStrike" noProof="1">
                <a:sym typeface="+mn-ea"/>
              </a:rPr>
              <a:t>12.6.1  Python扩展库psutil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/>
          <a:p>
            <a:pPr fontAlgn="base"/>
            <a:r>
              <a:rPr lang="zh-CN" altLang="en-US" strike="noStrike" noProof="1"/>
              <a:t>12.6.2  使用pywin32实现事件查看器</a:t>
            </a:r>
            <a:endParaRPr lang="zh-CN" altLang="en-US" strike="noStrike" noProof="1"/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1800" b="1"/>
              <a:t>例</a:t>
            </a:r>
            <a:r>
              <a:rPr lang="en-US" altLang="zh-CN" sz="1800" b="1"/>
              <a:t>12-7</a:t>
            </a:r>
            <a:r>
              <a:rPr lang="en-US" altLang="zh-CN" sz="1800"/>
              <a:t>  </a:t>
            </a:r>
            <a:r>
              <a:rPr lang="zh-CN" altLang="en-US" sz="1800"/>
              <a:t>多线程事件查看器。</a:t>
            </a:r>
            <a:endParaRPr lang="zh-CN" altLang="en-US" sz="1800"/>
          </a:p>
          <a:p>
            <a:pPr>
              <a:buNone/>
            </a:pPr>
            <a:endParaRPr lang="zh-CN" altLang="en-US" sz="1800">
              <a:hlinkClick r:id="rId1" action="ppaction://hlinkfile"/>
            </a:endParaRPr>
          </a:p>
          <a:p>
            <a:pPr>
              <a:buNone/>
            </a:pPr>
            <a:r>
              <a:rPr lang="zh-CN" altLang="en-US" sz="1600">
                <a:hlinkClick r:id="rId1" action="ppaction://hlinkfile"/>
              </a:rPr>
              <a:t>code\EventViewer.py</a:t>
            </a:r>
            <a:endParaRPr lang="zh-CN" altLang="en-US" sz="1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/>
          <a:p>
            <a:pPr fontAlgn="base"/>
            <a:r>
              <a:rPr lang="zh-CN" altLang="en-US" strike="noStrike" noProof="1"/>
              <a:t>12.6.3  切换用户登录身份</a:t>
            </a:r>
            <a:endParaRPr lang="zh-CN" altLang="en-US" strike="noStrike" noProof="1"/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1800" b="1"/>
              <a:t>例</a:t>
            </a:r>
            <a:r>
              <a:rPr lang="en-US" altLang="zh-CN" sz="1800" b="1"/>
              <a:t>12-8</a:t>
            </a:r>
            <a:r>
              <a:rPr lang="en-US" altLang="zh-CN" sz="1800"/>
              <a:t>  </a:t>
            </a:r>
            <a:r>
              <a:rPr lang="zh-CN" altLang="en-US" sz="1800"/>
              <a:t>临时登录为另一个用户账号。</a:t>
            </a:r>
            <a:endParaRPr lang="zh-CN" altLang="en-US" sz="1800"/>
          </a:p>
          <a:p>
            <a:pPr>
              <a:buNone/>
            </a:pPr>
            <a:endParaRPr lang="zh-CN" altLang="en-US" sz="1800">
              <a:hlinkClick r:id="rId1" action="ppaction://hlinkfile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  <a:hlinkClick r:id="rId1" action="ppaction://hlinkfile"/>
              </a:rPr>
              <a:t>code\Impersonate.py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 noRot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12.1 注册表编程</a:t>
            </a:r>
            <a:endParaRPr lang="zh-CN" altLang="en-US" strike="noStrike" noProof="1" dirty="0">
              <a:latin typeface="宋体" panose="02010600030101010101" pitchFamily="2" charset="-122"/>
            </a:endParaRPr>
          </a:p>
        </p:txBody>
      </p:sp>
      <p:sp>
        <p:nvSpPr>
          <p:cNvPr id="5122" name="文本占位符 614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18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注册表编程可以使用</a:t>
            </a:r>
            <a:r>
              <a:rPr lang="en-US" altLang="zh-CN" sz="1800" strike="noStrike" noProof="1">
                <a:latin typeface="宋体" panose="02010600030101010101" pitchFamily="2" charset="-122"/>
              </a:rPr>
              <a:t>pywin32</a:t>
            </a:r>
            <a:r>
              <a:rPr lang="zh-CN" altLang="en-US" sz="18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扩展库的</a:t>
            </a:r>
            <a:r>
              <a:rPr lang="en-US" altLang="zh-CN" sz="1800" strike="noStrike" noProof="1">
                <a:latin typeface="宋体" panose="02010600030101010101" pitchFamily="2" charset="-122"/>
              </a:rPr>
              <a:t>win32api</a:t>
            </a:r>
            <a:r>
              <a:rPr lang="zh-CN" altLang="en-US" sz="18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strike="noStrike" noProof="1">
                <a:latin typeface="宋体" panose="02010600030101010101" pitchFamily="2" charset="-122"/>
              </a:rPr>
              <a:t>win32con</a:t>
            </a:r>
            <a:r>
              <a:rPr lang="zh-CN" altLang="en-US" sz="18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模块，</a:t>
            </a:r>
            <a:r>
              <a:rPr lang="en-US" altLang="zh-CN" sz="1800" strike="noStrike" noProof="1">
                <a:latin typeface="宋体" panose="02010600030101010101" pitchFamily="2" charset="-122"/>
              </a:rPr>
              <a:t>win32api</a:t>
            </a:r>
            <a:r>
              <a:rPr lang="zh-CN" altLang="en-US" sz="18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中常用的方法有：</a:t>
            </a:r>
            <a:endParaRPr lang="zh-CN" altLang="en-US" sz="18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1665" indent="-342265" fontAlgn="base"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400" strike="noStrike" noProof="1">
                <a:latin typeface="宋体" panose="02010600030101010101" pitchFamily="2" charset="-122"/>
              </a:rPr>
              <a:t>RegOpenKey/RegOpenKeyEx</a:t>
            </a:r>
            <a:r>
              <a:rPr lang="zh-CN" altLang="en-US" sz="14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：打开注册表</a:t>
            </a:r>
            <a:endParaRPr lang="zh-CN" altLang="en-US" sz="14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1665" indent="-342265" fontAlgn="base"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400" strike="noStrike" noProof="1">
                <a:latin typeface="宋体" panose="02010600030101010101" pitchFamily="2" charset="-122"/>
              </a:rPr>
              <a:t>RegCloseKey</a:t>
            </a:r>
            <a:r>
              <a:rPr lang="zh-CN" altLang="en-US" sz="14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：关闭注册表</a:t>
            </a:r>
            <a:endParaRPr lang="zh-CN" altLang="en-US" sz="14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1665" indent="-342265" fontAlgn="base"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400" strike="noStrike" noProof="1">
                <a:latin typeface="宋体" panose="02010600030101010101" pitchFamily="2" charset="-122"/>
              </a:rPr>
              <a:t>RegQueryValue/RegQueryValueEx</a:t>
            </a:r>
            <a:r>
              <a:rPr lang="zh-CN" altLang="en-US" sz="14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：读取项值</a:t>
            </a:r>
            <a:endParaRPr lang="zh-CN" altLang="en-US" sz="14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1665" indent="-342265" fontAlgn="base"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400" strike="noStrike" noProof="1">
                <a:latin typeface="宋体" panose="02010600030101010101" pitchFamily="2" charset="-122"/>
              </a:rPr>
              <a:t>RegSetValue/RegSetValueEx</a:t>
            </a:r>
            <a:r>
              <a:rPr lang="zh-CN" altLang="en-US" sz="14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：设置项值</a:t>
            </a:r>
            <a:endParaRPr lang="zh-CN" altLang="en-US" sz="14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1665" indent="-342265" fontAlgn="base"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400" strike="noStrike" noProof="1">
                <a:latin typeface="宋体" panose="02010600030101010101" pitchFamily="2" charset="-122"/>
              </a:rPr>
              <a:t>RegCreateKey</a:t>
            </a:r>
            <a:r>
              <a:rPr lang="zh-CN" altLang="en-US" sz="14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：添加项</a:t>
            </a:r>
            <a:endParaRPr lang="zh-CN" altLang="en-US" sz="14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1665" indent="-342265" fontAlgn="base"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400" strike="noStrike" noProof="1">
                <a:latin typeface="宋体" panose="02010600030101010101" pitchFamily="2" charset="-122"/>
              </a:rPr>
              <a:t>RegDeleteKey</a:t>
            </a:r>
            <a:r>
              <a:rPr lang="zh-CN" altLang="en-US" sz="14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：删除项</a:t>
            </a:r>
            <a:endParaRPr lang="zh-CN" altLang="en-US" sz="14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 noRot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12.1  注册表编程</a:t>
            </a:r>
            <a:endParaRPr lang="zh-CN" altLang="en-US" strike="noStrike" noProof="1" dirty="0">
              <a:latin typeface="宋体" panose="02010600030101010101" pitchFamily="2" charset="-122"/>
            </a:endParaRPr>
          </a:p>
        </p:txBody>
      </p:sp>
      <p:sp>
        <p:nvSpPr>
          <p:cNvPr id="2" name="文本占位符 7170"/>
          <p:cNvSpPr>
            <a:spLocks noGrp="1"/>
          </p:cNvSpPr>
          <p:nvPr>
            <p:ph idx="1"/>
          </p:nvPr>
        </p:nvSpPr>
        <p:spPr>
          <a:xfrm>
            <a:off x="522605" y="1200150"/>
            <a:ext cx="8111490" cy="3395345"/>
          </a:xfrm>
        </p:spPr>
        <p:txBody>
          <a:bodyPr anchor="t"/>
          <a:p>
            <a:pPr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zh-CN" altLang="en-US" sz="1800">
                <a:latin typeface="宋体" panose="02010600030101010101" pitchFamily="2" charset="-122"/>
              </a:rPr>
              <a:t>查询注册表，输出</a:t>
            </a:r>
            <a:r>
              <a:rPr lang="en-US" altLang="zh-CN" sz="1800">
                <a:latin typeface="宋体" panose="02010600030101010101" pitchFamily="2" charset="-122"/>
              </a:rPr>
              <a:t>IE</a:t>
            </a:r>
            <a:r>
              <a:rPr lang="zh-CN" altLang="en-US" sz="1800">
                <a:latin typeface="宋体" panose="02010600030101010101" pitchFamily="2" charset="-122"/>
              </a:rPr>
              <a:t>浏览器版本信息</a:t>
            </a:r>
            <a:endParaRPr lang="zh-CN" altLang="en-US" sz="1800">
              <a:latin typeface="宋体" panose="0201060003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import win32api</a:t>
            </a:r>
            <a:endParaRPr lang="en-US" altLang="zh-CN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import win32con</a:t>
            </a:r>
            <a:endParaRPr lang="en-US" altLang="zh-CN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key = win32api.RegOpenKey(win32con.HKEY_LOCAL_MACHINE,</a:t>
            </a:r>
            <a:endParaRPr lang="en-US" altLang="zh-CN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                         'SOFTWARE\\Microsoft\\Internet Explorer',</a:t>
            </a:r>
            <a:endParaRPr lang="en-US" altLang="zh-CN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                         0, win32con.KEY_ALL_ACCESS)</a:t>
            </a:r>
            <a:endParaRPr lang="en-US" altLang="zh-CN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print(win32api.RegQueryValue(key, ''))           </a:t>
            </a:r>
            <a:r>
              <a:rPr lang="en-US" altLang="zh-CN" sz="1350">
                <a:latin typeface="Consolas" panose="020B0609020204030204" charset="0"/>
                <a:cs typeface="Consolas" panose="020B0609020204030204" charset="0"/>
                <a:sym typeface="+mn-ea"/>
              </a:rPr>
              <a:t># 返回默认值</a:t>
            </a:r>
            <a:endParaRPr lang="en-US" altLang="zh-CN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print(win32api.RegQueryValueEx(key, 'Version'))  </a:t>
            </a:r>
            <a:r>
              <a:rPr lang="en-US" altLang="zh-CN" sz="1350">
                <a:latin typeface="Consolas" panose="020B0609020204030204" charset="0"/>
                <a:cs typeface="Consolas" panose="020B0609020204030204" charset="0"/>
                <a:sym typeface="+mn-ea"/>
              </a:rPr>
              <a:t># 返回指定键的值</a:t>
            </a:r>
            <a:endParaRPr lang="en-US" altLang="zh-CN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# 返回项的子项数目、项值数目，以及最后一次修改时间</a:t>
            </a:r>
            <a:endParaRPr lang="en-US" altLang="zh-CN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print(win32api.RegQueryInfoKey(key))</a:t>
            </a:r>
            <a:endParaRPr lang="en-US" altLang="zh-CN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win32api.RegCloseKey(key)</a:t>
            </a:r>
            <a:endParaRPr lang="en-US" altLang="zh-CN" sz="135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 noRot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12.1 注册表编程</a:t>
            </a:r>
            <a:endParaRPr lang="zh-CN" altLang="en-US" strike="noStrike" noProof="1" dirty="0">
              <a:latin typeface="宋体" panose="02010600030101010101" pitchFamily="2" charset="-122"/>
            </a:endParaRPr>
          </a:p>
        </p:txBody>
      </p:sp>
      <p:sp>
        <p:nvSpPr>
          <p:cNvPr id="2" name="文本占位符 8194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1800" b="1">
                <a:latin typeface="宋体" panose="02010600030101010101" pitchFamily="2" charset="-122"/>
              </a:rPr>
              <a:t>12-1</a:t>
            </a:r>
            <a:r>
              <a:rPr lang="en-US" altLang="zh-CN" sz="1800">
                <a:latin typeface="宋体" panose="02010600030101010101" pitchFamily="2" charset="-122"/>
              </a:rPr>
              <a:t>  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检查随系统启动而自动启动的程序列表。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1800">
              <a:latin typeface="宋体" panose="02010600030101010101" pitchFamily="2" charset="-122"/>
              <a:hlinkClick r:id="rId1" action="ppaction://hlinkfile"/>
            </a:endParaRPr>
          </a:p>
          <a:p>
            <a:pPr>
              <a:buNone/>
            </a:pPr>
            <a:r>
              <a:rPr lang="en-US" altLang="zh-CN" sz="1800">
                <a:latin typeface="宋体" panose="02010600030101010101" pitchFamily="2" charset="-122"/>
                <a:hlinkClick r:id="rId1" action="ppaction://hlinkfile"/>
              </a:rPr>
              <a:t>code\CheckAndViewAutoRunsInSystem.py</a:t>
            </a:r>
            <a:endParaRPr lang="en-US" altLang="zh-CN" sz="18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  <a:sym typeface="+mn-ea"/>
              </a:rPr>
              <a:t>12.1 注册表编程</a:t>
            </a:r>
            <a:endParaRPr lang="zh-CN" altLang="en-US" strike="noStrike" noProof="1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1800" b="1">
                <a:ea typeface="宋体" panose="02010600030101010101" pitchFamily="2" charset="-122"/>
              </a:rPr>
              <a:t>例</a:t>
            </a:r>
            <a:r>
              <a:rPr lang="en-US" altLang="zh-CN" sz="1800" b="1"/>
              <a:t>12-2</a:t>
            </a:r>
            <a:r>
              <a:rPr lang="en-US" altLang="zh-CN" sz="1800"/>
              <a:t>  </a:t>
            </a:r>
            <a:r>
              <a:rPr lang="zh-CN" altLang="en-US" sz="1800">
                <a:ea typeface="宋体" panose="02010600030101010101" pitchFamily="2" charset="-122"/>
              </a:rPr>
              <a:t>枚举注册表。</a:t>
            </a: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zh-CN" altLang="en-US" sz="1350">
                <a:ea typeface="宋体" panose="02010600030101010101" pitchFamily="2" charset="-122"/>
              </a:rPr>
              <a:t>Python模块winreg提供了OpenKey()、DeleteKey()、DeleteValue()、CreateKey()、SetValue()、QueryValueEx()、EnumValue()、EnumKey()等大量用于注册表访问和操作的方法。</a:t>
            </a:r>
            <a:endParaRPr lang="zh-CN" altLang="en-US" sz="135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445" y="2858"/>
            <a:ext cx="9141460" cy="918371"/>
          </a:xfrm>
        </p:spPr>
        <p:txBody>
          <a:bodyPr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  <a:sym typeface="+mn-ea"/>
              </a:rPr>
              <a:t>12.1 注册表编程</a:t>
            </a:r>
            <a:endParaRPr lang="zh-CN" altLang="en-US" strike="noStrike" noProof="1"/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import winreg 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key = winreg.OpenKey(winreg.HKEY_CURRENT_USER, 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                  r"Software\Microsoft\Windows\CurrentVersion\Explorer") 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try: 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 i = 0 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 while 1: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     Name, Value, Type = winreg.EnumValue(key, i)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     print (Name,':',Value,':',Type)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     i += 1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except WindowsError: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 pass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437093228"/>
  <p:tag name="KSO_WM_UNIT_PLACING_PICTURE_USER_VIEWPORT" val="{&quot;height&quot;:6156,&quot;width&quot;:10812}"/>
</p:tagLst>
</file>

<file path=ppt/tags/tag2.xml><?xml version="1.0" encoding="utf-8"?>
<p:tagLst xmlns:p="http://schemas.openxmlformats.org/presentationml/2006/main">
  <p:tag name="KSO_WM_UNIT_TABLE_BEAUTIFY" val="smartTable{9e6cc0da-1715-4df1-aedd-85bf84c37e6b}"/>
</p:tagLst>
</file>

<file path=ppt/tags/tag3.xml><?xml version="1.0" encoding="utf-8"?>
<p:tagLst xmlns:p="http://schemas.openxmlformats.org/presentationml/2006/main">
  <p:tag name="KSO_WM_UNIT_TABLE_BEAUTIFY" val="smartTable{a971a291-b075-4f44-ab5d-01ce5875c632}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0</TotalTime>
  <Words>10684</Words>
  <Application>WPS 演示</Application>
  <PresentationFormat>在屏幕上显示</PresentationFormat>
  <Paragraphs>645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</vt:lpstr>
      <vt:lpstr>宋体</vt:lpstr>
      <vt:lpstr>Wingdings</vt:lpstr>
      <vt:lpstr>Wingdings</vt:lpstr>
      <vt:lpstr>Consolas</vt:lpstr>
      <vt:lpstr>微软雅黑</vt:lpstr>
      <vt:lpstr>Arial Unicode MS</vt:lpstr>
      <vt:lpstr>Calibri</vt:lpstr>
      <vt:lpstr>Times New Roman</vt:lpstr>
      <vt:lpstr>Garamond</vt:lpstr>
      <vt:lpstr>Arial</vt:lpstr>
      <vt:lpstr>华文行楷</vt:lpstr>
      <vt:lpstr>Default Design</vt:lpstr>
      <vt:lpstr>第12章 Windows系统编程  董付国 微信公众号：Python小屋</vt:lpstr>
      <vt:lpstr>12.1  注册表编程</vt:lpstr>
      <vt:lpstr>12.1  注册表编程</vt:lpstr>
      <vt:lpstr>12.1  注册表编程</vt:lpstr>
      <vt:lpstr>12.1 注册表编程</vt:lpstr>
      <vt:lpstr>12.1  注册表编程</vt:lpstr>
      <vt:lpstr>12.1 注册表编程</vt:lpstr>
      <vt:lpstr>12.1 注册表编程</vt:lpstr>
      <vt:lpstr>12.1 注册表编程</vt:lpstr>
      <vt:lpstr>12.2 创建exe可执行文件</vt:lpstr>
      <vt:lpstr>12.2 创建exe可执行文件</vt:lpstr>
      <vt:lpstr>12.2 创建exe可执行文件</vt:lpstr>
      <vt:lpstr>12.2 创建exe可执行文件</vt:lpstr>
      <vt:lpstr>12.2 创建exe可执行文件</vt:lpstr>
      <vt:lpstr>12.2 创建exe可执行文件</vt:lpstr>
      <vt:lpstr>12.2 创建exe可执行文件</vt:lpstr>
      <vt:lpstr>12.3 调用外部程序</vt:lpstr>
      <vt:lpstr>12.3 调用外部程序</vt:lpstr>
      <vt:lpstr>12.3 调用外部程序</vt:lpstr>
      <vt:lpstr>12.3 调用外部程序</vt:lpstr>
      <vt:lpstr>12.3 调用外部程序</vt:lpstr>
      <vt:lpstr>12.3 调用外部程序</vt:lpstr>
      <vt:lpstr>12.3 调用外部程序</vt:lpstr>
      <vt:lpstr>12.3 调用外部程序</vt:lpstr>
      <vt:lpstr>12.3 调用外部程序</vt:lpstr>
      <vt:lpstr>12.3 调用外部程序</vt:lpstr>
      <vt:lpstr>12.3 调用外部程序</vt:lpstr>
      <vt:lpstr>12.3 调用外部程序</vt:lpstr>
      <vt:lpstr>12.4 创建窗口</vt:lpstr>
      <vt:lpstr>12.4 创建窗口</vt:lpstr>
      <vt:lpstr>12.4 创建窗口</vt:lpstr>
      <vt:lpstr>12.5 判断系统版本</vt:lpstr>
      <vt:lpstr>12.6  系统运维</vt:lpstr>
      <vt:lpstr>12.6  系统运维</vt:lpstr>
      <vt:lpstr>12.6.1  Python扩展库psutil</vt:lpstr>
      <vt:lpstr>12.6.1  Python扩展库psutil</vt:lpstr>
      <vt:lpstr>12.6.1  Python扩展库psutil</vt:lpstr>
      <vt:lpstr>12.6.1  Python扩展库psutil</vt:lpstr>
      <vt:lpstr>12.6.1  Python扩展库psutil</vt:lpstr>
      <vt:lpstr>12.6.1  Python扩展库psutil</vt:lpstr>
      <vt:lpstr>12.6.1  Python扩展库psutil</vt:lpstr>
      <vt:lpstr>12.6.1  Python扩展库psutil</vt:lpstr>
      <vt:lpstr>12.6.1  Python扩展库psutil</vt:lpstr>
      <vt:lpstr>12.6.1  Python扩展库psutil</vt:lpstr>
      <vt:lpstr>12.6.1  Python扩展库psutil</vt:lpstr>
      <vt:lpstr>12.6.2  使用pywin32实现事件查看器</vt:lpstr>
      <vt:lpstr>12.6.3  切换用户登录身份</vt:lpstr>
    </vt:vector>
  </TitlesOfParts>
  <Company>山东工商学院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Python之Windows核心编程</dc:title>
  <dc:creator>山东工商学院 董付国</dc:creator>
  <cp:lastModifiedBy>dfg</cp:lastModifiedBy>
  <cp:revision>53</cp:revision>
  <dcterms:created xsi:type="dcterms:W3CDTF">2014-11-04T04:40:00Z</dcterms:created>
  <dcterms:modified xsi:type="dcterms:W3CDTF">2020-06-01T14:50:31Z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