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3"/>
    <p:sldId id="364" r:id="rId4"/>
    <p:sldId id="361" r:id="rId5"/>
    <p:sldId id="313" r:id="rId6"/>
    <p:sldId id="365" r:id="rId7"/>
    <p:sldId id="362" r:id="rId8"/>
    <p:sldId id="363" r:id="rId9"/>
    <p:sldId id="279" r:id="rId10"/>
    <p:sldId id="366" r:id="rId11"/>
    <p:sldId id="367" r:id="rId12"/>
    <p:sldId id="280" r:id="rId13"/>
    <p:sldId id="368" r:id="rId14"/>
    <p:sldId id="259" r:id="rId15"/>
    <p:sldId id="880" r:id="rId16"/>
    <p:sldId id="260" r:id="rId17"/>
    <p:sldId id="261" r:id="rId18"/>
    <p:sldId id="264" r:id="rId19"/>
    <p:sldId id="262" r:id="rId20"/>
    <p:sldId id="263" r:id="rId21"/>
    <p:sldId id="314" r:id="rId22"/>
    <p:sldId id="315" r:id="rId23"/>
    <p:sldId id="316" r:id="rId24"/>
    <p:sldId id="317" r:id="rId25"/>
    <p:sldId id="282" r:id="rId26"/>
    <p:sldId id="283" r:id="rId27"/>
    <p:sldId id="265" r:id="rId28"/>
    <p:sldId id="320" r:id="rId29"/>
    <p:sldId id="675" r:id="rId30"/>
    <p:sldId id="872" r:id="rId31"/>
    <p:sldId id="676" r:id="rId32"/>
    <p:sldId id="369" r:id="rId33"/>
    <p:sldId id="429" r:id="rId34"/>
    <p:sldId id="267" r:id="rId35"/>
    <p:sldId id="268" r:id="rId36"/>
    <p:sldId id="269" r:id="rId37"/>
    <p:sldId id="270" r:id="rId38"/>
    <p:sldId id="370" r:id="rId39"/>
    <p:sldId id="371" r:id="rId40"/>
    <p:sldId id="505" r:id="rId41"/>
    <p:sldId id="272" r:id="rId42"/>
    <p:sldId id="322" r:id="rId43"/>
    <p:sldId id="273" r:id="rId44"/>
    <p:sldId id="473" r:id="rId45"/>
    <p:sldId id="474" r:id="rId46"/>
    <p:sldId id="475" r:id="rId47"/>
    <p:sldId id="873" r:id="rId48"/>
    <p:sldId id="874" r:id="rId49"/>
    <p:sldId id="875" r:id="rId50"/>
    <p:sldId id="876" r:id="rId51"/>
    <p:sldId id="877" r:id="rId52"/>
    <p:sldId id="274" r:id="rId53"/>
    <p:sldId id="275" r:id="rId54"/>
    <p:sldId id="323" r:id="rId55"/>
    <p:sldId id="276" r:id="rId56"/>
    <p:sldId id="373" r:id="rId58"/>
    <p:sldId id="374" r:id="rId59"/>
    <p:sldId id="590" r:id="rId60"/>
    <p:sldId id="376" r:id="rId61"/>
    <p:sldId id="568" r:id="rId62"/>
    <p:sldId id="379" r:id="rId63"/>
    <p:sldId id="377" r:id="rId64"/>
    <p:sldId id="378" r:id="rId65"/>
    <p:sldId id="302" r:id="rId66"/>
    <p:sldId id="303" r:id="rId67"/>
    <p:sldId id="614" r:id="rId68"/>
    <p:sldId id="615" r:id="rId69"/>
    <p:sldId id="304" r:id="rId70"/>
    <p:sldId id="617" r:id="rId71"/>
    <p:sldId id="618" r:id="rId72"/>
    <p:sldId id="305" r:id="rId73"/>
    <p:sldId id="306" r:id="rId74"/>
    <p:sldId id="307" r:id="rId75"/>
    <p:sldId id="308" r:id="rId76"/>
    <p:sldId id="309" r:id="rId77"/>
    <p:sldId id="310" r:id="rId78"/>
    <p:sldId id="324" r:id="rId79"/>
    <p:sldId id="380" r:id="rId80"/>
    <p:sldId id="381" r:id="rId81"/>
    <p:sldId id="382" r:id="rId82"/>
    <p:sldId id="383" r:id="rId83"/>
    <p:sldId id="311" r:id="rId84"/>
    <p:sldId id="312" r:id="rId85"/>
    <p:sldId id="386" r:id="rId86"/>
    <p:sldId id="387" r:id="rId87"/>
    <p:sldId id="635" r:id="rId88"/>
    <p:sldId id="878" r:id="rId89"/>
    <p:sldId id="636" r:id="rId90"/>
    <p:sldId id="637" r:id="rId91"/>
    <p:sldId id="879" r:id="rId92"/>
    <p:sldId id="638" r:id="rId93"/>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96" y="-102"/>
      </p:cViewPr>
      <p:guideLst>
        <p:guide orient="horz" pos="1620"/>
        <p:guide pos="287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
        <p:nvSpPr>
          <p:cNvPr id="4100" name="幻灯片图像占位符 3"/>
          <p:cNvSpPr>
            <a:spLocks noGrp="1" noRot="1" noChangeAspect="1"/>
          </p:cNvSpPr>
          <p:nvPr>
            <p:ph type="sldImg"/>
          </p:nvPr>
        </p:nvSpPr>
        <p:spPr>
          <a:xfrm>
            <a:off x="686280" y="1143000"/>
            <a:ext cx="548544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p:sp>
      <p:sp>
        <p:nvSpPr>
          <p:cNvPr id="6041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9"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pic>
        <p:nvPicPr>
          <p:cNvPr id="3076" name="图片 3" descr="qrcode_for_gh_6f2df669dea9_1280"/>
          <p:cNvPicPr>
            <a:picLocks noChangeAspect="1"/>
          </p:cNvPicPr>
          <p:nvPr userDrawn="1"/>
        </p:nvPicPr>
        <p:blipFill>
          <a:blip r:embed="rId2"/>
          <a:stretch>
            <a:fillRect/>
          </a:stretch>
        </p:blipFill>
        <p:spPr>
          <a:xfrm>
            <a:off x="8078470" y="4191635"/>
            <a:ext cx="1061720" cy="951865"/>
          </a:xfrm>
          <a:prstGeom prst="rect">
            <a:avLst/>
          </a:prstGeom>
          <a:noFill/>
          <a:ln w="9525">
            <a:noFill/>
          </a:ln>
        </p:spPr>
      </p:pic>
      <p:sp>
        <p:nvSpPr>
          <p:cNvPr id="2" name="Title 1"/>
          <p:cNvSpPr>
            <a:spLocks noGrp="1"/>
          </p:cNvSpPr>
          <p:nvPr>
            <p:ph type="title"/>
          </p:nvPr>
        </p:nvSpPr>
        <p:spPr>
          <a:xfrm>
            <a:off x="-1270" y="-1905"/>
            <a:ext cx="9141460" cy="937424"/>
          </a:xfr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1027"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4097"/>
          <p:cNvSpPr>
            <a:spLocks noGrp="1"/>
          </p:cNvSpPr>
          <p:nvPr>
            <p:ph type="ctrTitle"/>
          </p:nvPr>
        </p:nvSpPr>
        <p:spPr>
          <a:xfrm>
            <a:off x="1342460" y="2038707"/>
            <a:ext cx="6176853" cy="1440908"/>
          </a:xfrm>
        </p:spPr>
        <p:txBody>
          <a:bodyPr anchor="ctr"/>
          <a:lstStyle/>
          <a:p>
            <a:pPr defTabSz="914400">
              <a:buNone/>
            </a:pPr>
            <a:r>
              <a:rPr lang="zh-CN" altLang="en-US" sz="3600" kern="1200" baseline="0" dirty="0">
                <a:latin typeface="宋体" panose="02010600030101010101" pitchFamily="2" charset="-122"/>
                <a:ea typeface="+mj-ea"/>
                <a:cs typeface="+mj-cs"/>
              </a:rPr>
              <a:t>第13章 多线程与多进程编程</a:t>
            </a:r>
            <a:br>
              <a:rPr lang="zh-CN" altLang="en-US" sz="3600" kern="1200" baseline="0" dirty="0">
                <a:latin typeface="宋体" panose="02010600030101010101" pitchFamily="2" charset="-122"/>
                <a:ea typeface="+mj-ea"/>
                <a:cs typeface="+mj-cs"/>
              </a:rPr>
            </a:br>
            <a:br>
              <a:rPr lang="zh-CN" altLang="en-US" sz="3600" kern="1200" baseline="0" dirty="0">
                <a:latin typeface="宋体" panose="02010600030101010101" pitchFamily="2" charset="-122"/>
                <a:ea typeface="+mj-ea"/>
                <a:cs typeface="+mj-cs"/>
              </a:rPr>
            </a:br>
            <a:r>
              <a:rPr lang="zh-CN" altLang="en-US" sz="2400" kern="1200" baseline="0" dirty="0">
                <a:latin typeface="宋体" panose="02010600030101010101" pitchFamily="2" charset="-122"/>
                <a:ea typeface="+mj-ea"/>
                <a:cs typeface="+mj-cs"/>
              </a:rPr>
              <a:t>董付国</a:t>
            </a:r>
            <a:br>
              <a:rPr lang="zh-CN" altLang="en-US" sz="2400" kern="1200" baseline="0" dirty="0">
                <a:latin typeface="宋体" panose="02010600030101010101" pitchFamily="2" charset="-122"/>
                <a:ea typeface="+mj-ea"/>
                <a:cs typeface="+mj-cs"/>
              </a:rPr>
            </a:br>
            <a:r>
              <a:rPr lang="zh-CN" altLang="en-US" sz="2400" kern="1200" baseline="0" dirty="0">
                <a:latin typeface="宋体" panose="02010600030101010101" pitchFamily="2" charset="-122"/>
                <a:ea typeface="+mj-ea"/>
                <a:cs typeface="+mj-cs"/>
              </a:rPr>
              <a:t>微信公众号：</a:t>
            </a:r>
            <a:r>
              <a:rPr lang="en-US" altLang="zh-CN" sz="2400" kern="1200" baseline="0" dirty="0">
                <a:latin typeface="宋体" panose="02010600030101010101" pitchFamily="2" charset="-122"/>
                <a:ea typeface="+mj-ea"/>
                <a:cs typeface="+mj-cs"/>
              </a:rPr>
              <a:t>Python</a:t>
            </a:r>
            <a:r>
              <a:rPr lang="zh-CN" altLang="en-US" sz="2400" kern="1200" baseline="0" dirty="0">
                <a:latin typeface="宋体" panose="02010600030101010101" pitchFamily="2" charset="-122"/>
                <a:ea typeface="+mj-ea"/>
                <a:cs typeface="+mj-cs"/>
              </a:rPr>
              <a:t>小屋</a:t>
            </a:r>
            <a:endParaRPr lang="zh-CN" altLang="en-US" sz="2400" kern="1200" baseline="0" dirty="0">
              <a:latin typeface="宋体" panose="02010600030101010101" pitchFamily="2" charset="-122"/>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a:spLocks noGrp="1"/>
          </p:cNvSpPr>
          <p:nvPr>
            <p:ph idx="1"/>
          </p:nvPr>
        </p:nvSpPr>
        <p:spPr/>
        <p:txBody>
          <a:bodyPr anchor="t"/>
          <a:lstStyle/>
          <a:p>
            <a:pPr marL="0" indent="0">
              <a:buNone/>
            </a:pPr>
            <a:r>
              <a:rPr lang="en-US" altLang="en-US" sz="1350">
                <a:latin typeface="Consolas" panose="020B0609020204030204" charset="0"/>
                <a:sym typeface="Arial" panose="020B0604020202020204"/>
              </a:rPr>
              <a:t>&gt;&gt;&gt; threading.current_thread()            #返回当前线程对象</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sym typeface="Arial" panose="020B0604020202020204"/>
              </a:rPr>
              <a:t>&lt;_MainThread(MainThread, started 4852)&gt;</a:t>
            </a:r>
            <a:endParaRPr lang="en-US" altLang="en-US" sz="1350">
              <a:solidFill>
                <a:srgbClr val="00B0F0"/>
              </a:solidFill>
              <a:latin typeface="Consolas" panose="020B0609020204030204" charset="0"/>
            </a:endParaRPr>
          </a:p>
          <a:p>
            <a:pPr marL="0" indent="0">
              <a:buNone/>
            </a:pPr>
            <a:r>
              <a:rPr lang="en-US" altLang="en-US" sz="1350">
                <a:latin typeface="Consolas" panose="020B0609020204030204" charset="0"/>
                <a:sym typeface="Arial" panose="020B0604020202020204"/>
              </a:rPr>
              <a:t>&gt;&gt;&gt; threading.enumerate()                 #枚举所有线程</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sym typeface="Arial" panose="020B0604020202020204"/>
              </a:rPr>
              <a:t>[&lt;Thread(SockThread, started daemon 9620)&gt;, &lt;_MainThread(MainThread, started 4852)&gt;]</a:t>
            </a:r>
            <a:endParaRPr lang="en-US" altLang="en-US" sz="1350">
              <a:solidFill>
                <a:srgbClr val="00B0F0"/>
              </a:solidFill>
              <a:latin typeface="Consolas" panose="020B0609020204030204" charset="0"/>
              <a:sym typeface="Arial" panose="020B0604020202020204"/>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sym typeface="Arial" panose="020B0604020202020204"/>
              </a:rPr>
              <a:t>&gt;&gt;&gt; def demo(v):</a:t>
            </a:r>
            <a:endParaRPr lang="en-US" altLang="en-US" sz="1350">
              <a:latin typeface="Consolas" panose="020B0609020204030204" charset="0"/>
            </a:endParaRPr>
          </a:p>
          <a:p>
            <a:pPr marL="0" indent="0">
              <a:buNone/>
            </a:pPr>
            <a:r>
              <a:rPr lang="en-US" altLang="en-US" sz="1350">
                <a:latin typeface="Consolas" panose="020B0609020204030204" charset="0"/>
                <a:sym typeface="Arial" panose="020B0604020202020204"/>
              </a:rPr>
              <a:t>	print(v)	</a:t>
            </a:r>
            <a:endParaRPr lang="en-US" altLang="en-US" sz="1350">
              <a:latin typeface="Consolas" panose="020B0609020204030204" charset="0"/>
              <a:sym typeface="Arial" panose="020B0604020202020204"/>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sym typeface="Arial" panose="020B0604020202020204"/>
              </a:rPr>
              <a:t>&gt;&gt;&gt; t = threading.Timer(3, demo, args=(5,))  #创建线程</a:t>
            </a:r>
            <a:endParaRPr lang="en-US" altLang="en-US" sz="1350">
              <a:latin typeface="Consolas" panose="020B0609020204030204" charset="0"/>
            </a:endParaRPr>
          </a:p>
          <a:p>
            <a:pPr marL="0" indent="0">
              <a:buNone/>
            </a:pPr>
            <a:r>
              <a:rPr lang="en-US" altLang="en-US" sz="1350">
                <a:latin typeface="Consolas" panose="020B0609020204030204" charset="0"/>
                <a:sym typeface="Arial" panose="020B0604020202020204"/>
              </a:rPr>
              <a:t>&gt;&gt;&gt; t.start()                             #启动线程，3秒之后调用demo函数</a:t>
            </a:r>
            <a:endParaRPr lang="en-US" altLang="en-US" sz="1350">
              <a:latin typeface="Consolas" panose="020B0609020204030204" charset="0"/>
            </a:endParaRPr>
          </a:p>
          <a:p>
            <a:pPr marL="0" indent="0">
              <a:buNone/>
            </a:pPr>
            <a:r>
              <a:rPr lang="en-US" altLang="en-US" sz="1350">
                <a:latin typeface="Consolas" panose="020B0609020204030204" charset="0"/>
                <a:sym typeface="Arial" panose="020B0604020202020204"/>
              </a:rPr>
              <a:t>&gt;&gt;&gt; t.cancel()                            #如果仍在等待时间到达，则取消</a:t>
            </a:r>
            <a:endParaRPr lang="en-US" altLang="en-US" sz="1350">
              <a:latin typeface="Consolas" panose="020B0609020204030204" charset="0"/>
            </a:endParaRPr>
          </a:p>
        </p:txBody>
      </p:sp>
      <p:sp>
        <p:nvSpPr>
          <p:cNvPr id="14338"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819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13.2 Thread对象</a:t>
            </a:r>
            <a:endParaRPr lang="zh-CN" altLang="en-US" kern="1200" baseline="0" dirty="0">
              <a:latin typeface="Times New Roman" panose="02020603050405020304" pitchFamily="2" charset="0"/>
              <a:ea typeface="Times New Roman" panose="02020603050405020304" pitchFamily="2" charset="0"/>
              <a:cs typeface="+mj-cs"/>
            </a:endParaRPr>
          </a:p>
        </p:txBody>
      </p:sp>
      <p:sp>
        <p:nvSpPr>
          <p:cNvPr id="15362" name="文本占位符 8194"/>
          <p:cNvSpPr>
            <a:spLocks noGrp="1"/>
          </p:cNvSpPr>
          <p:nvPr>
            <p:ph idx="1"/>
          </p:nvPr>
        </p:nvSpPr>
        <p:spPr/>
        <p:txBody>
          <a:bodyPr anchor="t"/>
          <a:lstStyle/>
          <a:p>
            <a:pPr>
              <a:lnSpc>
                <a:spcPct val="130000"/>
              </a:lnSpc>
              <a:spcBef>
                <a:spcPts val="1200"/>
              </a:spcBef>
              <a:spcAft>
                <a:spcPts val="600"/>
              </a:spcAft>
              <a:buFont typeface="Wingdings" panose="05000000000000000000" charset="0"/>
              <a:buChar char="§"/>
            </a:pPr>
            <a:r>
              <a:rPr lang="zh-CN" altLang="en-US" sz="1800" dirty="0">
                <a:latin typeface="Times New Roman" panose="02020603050405020304" pitchFamily="2" charset="0"/>
              </a:rPr>
              <a:t>创建线程对象主要有下面两种方式，</a:t>
            </a:r>
            <a:r>
              <a:rPr lang="zh-CN" altLang="en-US" sz="1800" dirty="0">
                <a:latin typeface="Times New Roman" panose="02020603050405020304" pitchFamily="2" charset="0"/>
                <a:sym typeface="+mn-ea"/>
              </a:rPr>
              <a:t>创建了线程对象以后，可以调用其start()方法来启动，该方法自动调用该类对象的run方法，此时该线程处于alive状态，直至run方法结束。</a:t>
            </a:r>
            <a:endParaRPr lang="zh-CN" altLang="en-US" sz="1800" dirty="0">
              <a:latin typeface="Times New Roman" panose="02020603050405020304" pitchFamily="2" charset="0"/>
            </a:endParaRPr>
          </a:p>
          <a:p>
            <a:pPr marL="512445" indent="-256540">
              <a:lnSpc>
                <a:spcPct val="130000"/>
              </a:lnSpc>
              <a:spcBef>
                <a:spcPts val="1200"/>
              </a:spcBef>
              <a:spcAft>
                <a:spcPts val="600"/>
              </a:spcAft>
              <a:buFont typeface="Wingdings" panose="05000000000000000000" charset="0"/>
              <a:buChar char="Ø"/>
            </a:pPr>
            <a:r>
              <a:rPr lang="zh-CN" altLang="en-US" sz="1600" dirty="0">
                <a:latin typeface="Times New Roman" panose="02020603050405020304" pitchFamily="2" charset="0"/>
              </a:rPr>
              <a:t>可以直接使用Thread类创建线程，为其构造函数传递一个可调用对象即可</a:t>
            </a:r>
            <a:r>
              <a:rPr lang="zh-CN" altLang="en-US" sz="1600" dirty="0">
                <a:latin typeface="Times New Roman" panose="02020603050405020304" pitchFamily="2" charset="0"/>
              </a:rPr>
              <a:t>。</a:t>
            </a:r>
            <a:endParaRPr lang="zh-CN" altLang="en-US" sz="1600" dirty="0">
              <a:latin typeface="Times New Roman" panose="02020603050405020304" pitchFamily="2" charset="0"/>
            </a:endParaRPr>
          </a:p>
          <a:p>
            <a:pPr marL="512445" indent="-256540">
              <a:lnSpc>
                <a:spcPct val="130000"/>
              </a:lnSpc>
              <a:spcBef>
                <a:spcPts val="1200"/>
              </a:spcBef>
              <a:spcAft>
                <a:spcPts val="600"/>
              </a:spcAft>
              <a:buFont typeface="Wingdings" panose="05000000000000000000" charset="0"/>
              <a:buChar char="Ø"/>
            </a:pPr>
            <a:r>
              <a:rPr lang="zh-CN" altLang="en-US" sz="1600" dirty="0">
                <a:latin typeface="Times New Roman" panose="02020603050405020304" pitchFamily="2" charset="0"/>
              </a:rPr>
              <a:t>可以继承Thread类创建派生类，并重写__init__和run方法，实现自定义线程对象类。</a:t>
            </a:r>
            <a:endParaRPr lang="zh-CN" altLang="en-US" sz="1600" dirty="0">
              <a:latin typeface="Times New Roman" panose="02020603050405020304" pitchFamily="2" charset="0"/>
            </a:endParaRPr>
          </a:p>
          <a:p>
            <a:pPr>
              <a:lnSpc>
                <a:spcPct val="130000"/>
              </a:lnSpc>
              <a:spcBef>
                <a:spcPts val="1200"/>
              </a:spcBef>
              <a:spcAft>
                <a:spcPts val="600"/>
              </a:spcAft>
              <a:buFont typeface="Wingdings" panose="05000000000000000000" charset="0"/>
              <a:buChar char="v"/>
            </a:pPr>
            <a:endParaRPr lang="zh-CN" altLang="en-US" sz="16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a:spLocks noGrp="1"/>
          </p:cNvSpPr>
          <p:nvPr>
            <p:ph idx="1"/>
          </p:nvPr>
        </p:nvSpPr>
        <p:spPr/>
        <p:txBody>
          <a:bodyPr anchor="t"/>
          <a:lstStyle/>
          <a:p>
            <a:pPr>
              <a:buFont typeface="Wingdings" panose="05000000000000000000" charset="0"/>
              <a:buChar char="§"/>
            </a:pPr>
            <a:r>
              <a:rPr lang="en-US" altLang="en-US" sz="1800"/>
              <a:t>Thread</a:t>
            </a:r>
            <a:r>
              <a:rPr lang="zh-CN" altLang="en-US" sz="1800"/>
              <a:t>对象成员</a:t>
            </a:r>
            <a:endParaRPr lang="zh-CN" altLang="en-US" sz="1800"/>
          </a:p>
        </p:txBody>
      </p:sp>
      <p:graphicFrame>
        <p:nvGraphicFramePr>
          <p:cNvPr id="2" name="Table -1"/>
          <p:cNvGraphicFramePr/>
          <p:nvPr>
            <p:custDataLst>
              <p:tags r:id="rId1"/>
            </p:custDataLst>
          </p:nvPr>
        </p:nvGraphicFramePr>
        <p:xfrm>
          <a:off x="843621" y="1583658"/>
          <a:ext cx="7155815" cy="2657475"/>
        </p:xfrm>
        <a:graphic>
          <a:graphicData uri="http://schemas.openxmlformats.org/drawingml/2006/table">
            <a:tbl>
              <a:tblPr firstRow="1" bandRow="1">
                <a:tableStyleId>{5940675A-B579-460E-94D1-54222C63F5DA}</a:tableStyleId>
              </a:tblPr>
              <a:tblGrid>
                <a:gridCol w="3469640"/>
                <a:gridCol w="3686175"/>
              </a:tblGrid>
              <a:tr h="241300">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成员</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93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start(</a:t>
                      </a:r>
                      <a:r>
                        <a:rPr lang="en-US" altLang="zh-CN" sz="1200" b="0" u="none">
                          <a:latin typeface="Calibri" panose="020F0502020204030204" charset="0"/>
                          <a:ea typeface="Calibri" panose="020F0502020204030204" charset="0"/>
                          <a:cs typeface="Calibri" panose="020F0502020204030204"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自动调用</a:t>
                      </a:r>
                      <a:r>
                        <a:rPr lang="en-US" altLang="zh-CN" sz="1200" b="0" u="none">
                          <a:latin typeface="宋体" panose="02010600030101010101" pitchFamily="2" charset="-122"/>
                          <a:ea typeface="宋体" panose="02010600030101010101" pitchFamily="2" charset="-122"/>
                          <a:cs typeface="宋体" panose="02010600030101010101" pitchFamily="2" charset="-122"/>
                        </a:rPr>
                        <a:t>run()</a:t>
                      </a:r>
                      <a:r>
                        <a:rPr lang="zh-CN" altLang="en-US" sz="1200" b="0" u="none">
                          <a:latin typeface="宋体" panose="02010600030101010101" pitchFamily="2" charset="-122"/>
                          <a:ea typeface="宋体" panose="02010600030101010101" pitchFamily="2" charset="-122"/>
                          <a:cs typeface="宋体" panose="02010600030101010101" pitchFamily="2" charset="-122"/>
                        </a:rPr>
                        <a:t>方法，启动线程，执行线程代码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196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run(</a:t>
                      </a:r>
                      <a:r>
                        <a:rPr lang="en-US" altLang="zh-CN" sz="1200" b="0" u="none">
                          <a:latin typeface="Calibri" panose="020F0502020204030204" charset="0"/>
                          <a:ea typeface="Calibri" panose="020F0502020204030204" charset="0"/>
                          <a:cs typeface="Calibri" panose="020F0502020204030204" charset="0"/>
                        </a:rPr>
                        <a: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线程代码，用来实现线程的功能与业务逻辑，可以在子类中重写该方法来自定义线程的行为</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__init__(self, group=None, target=None, name=None, args=(), kwargs=None, verbose=None)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构造函数</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130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name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用来读取或设置线程的名字</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ident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线程标识，非</a:t>
                      </a:r>
                      <a:r>
                        <a:rPr lang="en-US" altLang="zh-CN" sz="1200" b="0" u="none">
                          <a:latin typeface="宋体" panose="02010600030101010101" pitchFamily="2" charset="-122"/>
                          <a:ea typeface="宋体" panose="02010600030101010101" pitchFamily="2" charset="-122"/>
                          <a:cs typeface="宋体" panose="02010600030101010101" pitchFamily="2" charset="-122"/>
                        </a:rPr>
                        <a:t>0</a:t>
                      </a:r>
                      <a:r>
                        <a:rPr lang="zh-CN" altLang="en-US" sz="1200" b="0" u="none">
                          <a:latin typeface="宋体" panose="02010600030101010101" pitchFamily="2" charset="-122"/>
                          <a:ea typeface="宋体" panose="02010600030101010101" pitchFamily="2" charset="-122"/>
                          <a:cs typeface="宋体" panose="02010600030101010101" pitchFamily="2" charset="-122"/>
                        </a:rPr>
                        <a:t>数字或</a:t>
                      </a:r>
                      <a:r>
                        <a:rPr lang="en-US" altLang="zh-CN" sz="1200" b="0" u="none">
                          <a:latin typeface="宋体" panose="02010600030101010101" pitchFamily="2" charset="-122"/>
                          <a:ea typeface="宋体" panose="02010600030101010101" pitchFamily="2" charset="-122"/>
                          <a:cs typeface="宋体" panose="02010600030101010101" pitchFamily="2" charset="-122"/>
                        </a:rPr>
                        <a:t>None</a:t>
                      </a:r>
                      <a:r>
                        <a:rPr lang="zh-CN" altLang="en-US" sz="1200" b="0" u="none">
                          <a:latin typeface="宋体" panose="02010600030101010101" pitchFamily="2" charset="-122"/>
                          <a:ea typeface="宋体" panose="02010600030101010101" pitchFamily="2" charset="-122"/>
                          <a:cs typeface="宋体" panose="02010600030101010101" pitchFamily="2" charset="-122"/>
                        </a:rPr>
                        <a:t>（线程未被启动）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is_alive(</a:t>
                      </a:r>
                      <a:r>
                        <a:rPr lang="en-US" altLang="zh-CN" sz="1200" b="0" u="none">
                          <a:latin typeface="Calibri" panose="020F0502020204030204" charset="0"/>
                          <a:ea typeface="Calibri" panose="020F0502020204030204" charset="0"/>
                          <a:cs typeface="Calibri" panose="020F0502020204030204" charset="0"/>
                        </a:rPr>
                        <a: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isAlive()</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测试线程是否处于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0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daemon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布尔值，表示线程是否为守护线程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join(</a:t>
                      </a:r>
                      <a:r>
                        <a:rPr lang="en-US" altLang="zh-CN" sz="1200" b="0" u="none">
                          <a:latin typeface="Calibri" panose="020F0502020204030204" charset="0"/>
                          <a:ea typeface="Calibri" panose="020F0502020204030204" charset="0"/>
                          <a:cs typeface="Calibri" panose="020F0502020204030204" charset="0"/>
                        </a:rPr>
                        <a:t>timeout=None)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等待线程结束或超时返回</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0" marT="2715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442" name="标题 819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13.2 Thread对象</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024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13.2.1 Thread对象中的方法</a:t>
            </a:r>
            <a:endParaRPr lang="zh-CN" altLang="en-US" kern="1200" baseline="0" dirty="0">
              <a:latin typeface="宋体" panose="02010600030101010101" pitchFamily="2" charset="-122"/>
              <a:ea typeface="+mj-ea"/>
              <a:cs typeface="+mj-cs"/>
            </a:endParaRPr>
          </a:p>
        </p:txBody>
      </p:sp>
      <p:sp>
        <p:nvSpPr>
          <p:cNvPr id="18434" name="文本占位符 10242"/>
          <p:cNvSpPr>
            <a:spLocks noGrp="1"/>
          </p:cNvSpPr>
          <p:nvPr>
            <p:ph idx="1"/>
          </p:nvPr>
        </p:nvSpPr>
        <p:spPr>
          <a:xfrm>
            <a:off x="433070" y="1200150"/>
            <a:ext cx="8296275" cy="3693795"/>
          </a:xfrm>
        </p:spPr>
        <p:txBody>
          <a:bodyPr anchor="t"/>
          <a:lstStyle/>
          <a:p>
            <a:pPr>
              <a:lnSpc>
                <a:spcPct val="150000"/>
              </a:lnSpc>
              <a:spcBef>
                <a:spcPts val="0"/>
              </a:spcBef>
              <a:buFont typeface="Wingdings" panose="05000000000000000000" charset="0"/>
              <a:buChar char="§"/>
            </a:pPr>
            <a:r>
              <a:rPr lang="zh-CN" altLang="en-US" sz="1800" dirty="0">
                <a:latin typeface="宋体" panose="02010600030101010101" pitchFamily="2" charset="-122"/>
              </a:rPr>
              <a:t>join([timeout]</a:t>
            </a:r>
            <a:r>
              <a:rPr lang="en-US" altLang="zh-CN" sz="1800" dirty="0">
                <a:latin typeface="宋体" panose="02010600030101010101" pitchFamily="2" charset="-122"/>
              </a:rPr>
              <a:t>)</a:t>
            </a:r>
            <a:r>
              <a:rPr lang="zh-CN" altLang="en-US" sz="1800" dirty="0">
                <a:latin typeface="宋体" panose="02010600030101010101" pitchFamily="2" charset="-122"/>
              </a:rPr>
              <a:t>：等待被调线程结束后再继续执行后续代码，参数</a:t>
            </a:r>
            <a:r>
              <a:rPr lang="zh-CN" altLang="en-US" sz="1800" dirty="0">
                <a:latin typeface="宋体" panose="02010600030101010101" pitchFamily="2" charset="-122"/>
              </a:rPr>
              <a:t>timeout为</a:t>
            </a:r>
            <a:r>
              <a:rPr lang="zh-CN" altLang="en-US" sz="1800" dirty="0">
                <a:solidFill>
                  <a:srgbClr val="FF0000"/>
                </a:solidFill>
                <a:latin typeface="宋体" panose="02010600030101010101" pitchFamily="2" charset="-122"/>
              </a:rPr>
              <a:t>最长等待时间</a:t>
            </a:r>
            <a:r>
              <a:rPr lang="zh-CN" altLang="en-US" sz="1800" dirty="0">
                <a:latin typeface="宋体" panose="02010600030101010101" pitchFamily="2" charset="-122"/>
              </a:rPr>
              <a:t>，单位为秒。</a:t>
            </a:r>
            <a:r>
              <a:rPr lang="en-US" altLang="zh-CN" sz="1800" dirty="0">
                <a:latin typeface="宋体" panose="02010600030101010101" pitchFamily="2" charset="-122"/>
              </a:rPr>
              <a:t>join()</a:t>
            </a:r>
            <a:r>
              <a:rPr lang="zh-CN" altLang="en-US" sz="1800" dirty="0">
                <a:latin typeface="宋体" panose="02010600030101010101" pitchFamily="2" charset="-122"/>
              </a:rPr>
              <a:t>方法带具有隐式的线程同步功能。</a:t>
            </a:r>
            <a:endParaRPr lang="zh-CN" altLang="en-US" sz="1350" dirty="0">
              <a:latin typeface="Consolas" panose="020B0609020204030204" charset="0"/>
              <a:cs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mn-ea"/>
              </a:rPr>
              <a:t>13.2.1 Thread对象中的方法</a:t>
            </a:r>
            <a:endParaRPr lang="zh-CN" altLang="en-US"/>
          </a:p>
        </p:txBody>
      </p:sp>
      <p:sp>
        <p:nvSpPr>
          <p:cNvPr id="3" name="内容占位符 2"/>
          <p:cNvSpPr>
            <a:spLocks noGrp="1"/>
          </p:cNvSpPr>
          <p:nvPr>
            <p:ph idx="1"/>
          </p:nvPr>
        </p:nvSpPr>
        <p:spPr/>
        <p:txBody>
          <a:bodyPr/>
          <a:p>
            <a:pPr>
              <a:lnSpc>
                <a:spcPct val="150000"/>
              </a:lnSpc>
              <a:spcBef>
                <a:spcPts val="0"/>
              </a:spcBef>
              <a:buFont typeface="Wingdings" panose="05000000000000000000" charset="0"/>
              <a:buChar char="ü"/>
            </a:pPr>
            <a:r>
              <a:rPr lang="zh-CN" altLang="en-US" sz="1800" b="1" dirty="0">
                <a:latin typeface="Consolas" panose="020B0609020204030204" charset="0"/>
                <a:sym typeface="+mn-ea"/>
              </a:rPr>
              <a:t>例</a:t>
            </a:r>
            <a:r>
              <a:rPr lang="en-US" altLang="zh-CN" sz="1800" b="1" dirty="0">
                <a:latin typeface="Consolas" panose="020B0609020204030204" charset="0"/>
                <a:sym typeface="+mn-ea"/>
              </a:rPr>
              <a:t>13-1</a:t>
            </a:r>
            <a:r>
              <a:rPr lang="en-US" altLang="zh-CN" sz="1800" dirty="0">
                <a:latin typeface="Consolas" panose="020B0609020204030204" charset="0"/>
                <a:sym typeface="+mn-ea"/>
              </a:rPr>
              <a:t>  </a:t>
            </a:r>
            <a:r>
              <a:rPr lang="zh-CN" altLang="en-US" sz="1800" dirty="0">
                <a:latin typeface="Consolas" panose="020B0609020204030204" charset="0"/>
                <a:sym typeface="+mn-ea"/>
              </a:rPr>
              <a:t>使用</a:t>
            </a:r>
            <a:r>
              <a:rPr lang="en-US" altLang="zh-CN" sz="1800" dirty="0">
                <a:latin typeface="Consolas" panose="020B0609020204030204" charset="0"/>
                <a:sym typeface="+mn-ea"/>
              </a:rPr>
              <a:t>Thread</a:t>
            </a:r>
            <a:r>
              <a:rPr lang="zh-CN" altLang="en-US" sz="1800" dirty="0">
                <a:latin typeface="Consolas" panose="020B0609020204030204" charset="0"/>
                <a:sym typeface="+mn-ea"/>
              </a:rPr>
              <a:t>类的构造方法创建线程。</a:t>
            </a:r>
            <a:endParaRPr lang="zh-CN" altLang="en-US" sz="1800" dirty="0">
              <a:latin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import threading</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import time</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def func1(x, y):                    </a:t>
            </a:r>
            <a:r>
              <a:rPr lang="en-US" altLang="zh-CN" sz="1600" dirty="0">
                <a:latin typeface="Consolas" panose="020B0609020204030204" charset="0"/>
                <a:cs typeface="Consolas" panose="020B0609020204030204" charset="0"/>
                <a:sym typeface="+mn-ea"/>
              </a:rPr>
              <a:t>#</a:t>
            </a:r>
            <a:r>
              <a:rPr lang="zh-CN" altLang="en-US" sz="1600" dirty="0">
                <a:latin typeface="Consolas" panose="020B0609020204030204" charset="0"/>
                <a:cs typeface="Consolas" panose="020B0609020204030204" charset="0"/>
                <a:sym typeface="+mn-ea"/>
              </a:rPr>
              <a:t>线程函数</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for i in range(x, y):</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print</a:t>
            </a:r>
            <a:r>
              <a:rPr lang="en-US" altLang="zh-CN" sz="1600" dirty="0">
                <a:latin typeface="Consolas" panose="020B0609020204030204" charset="0"/>
                <a:cs typeface="Consolas" panose="020B0609020204030204" charset="0"/>
                <a:sym typeface="+mn-ea"/>
              </a:rPr>
              <a:t>(</a:t>
            </a:r>
            <a:r>
              <a:rPr lang="zh-CN" altLang="en-US" sz="1600" dirty="0">
                <a:latin typeface="Consolas" panose="020B0609020204030204" charset="0"/>
                <a:cs typeface="Consolas" panose="020B0609020204030204" charset="0"/>
                <a:sym typeface="+mn-ea"/>
              </a:rPr>
              <a:t>i</a:t>
            </a:r>
            <a:r>
              <a:rPr lang="en-US" altLang="zh-CN" sz="1600" dirty="0">
                <a:latin typeface="Consolas" panose="020B0609020204030204" charset="0"/>
                <a:cs typeface="Consolas" panose="020B0609020204030204" charset="0"/>
                <a:sym typeface="+mn-ea"/>
              </a:rPr>
              <a:t>)</a:t>
            </a:r>
            <a:endParaRPr lang="en-US" altLang="zh-CN"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    time.sleep(10)</a:t>
            </a:r>
            <a:endParaRPr lang="zh-CN" altLang="en-US" sz="1600" dirty="0">
              <a:latin typeface="Consolas" panose="020B0609020204030204" charset="0"/>
              <a:cs typeface="Consolas" panose="020B0609020204030204" charset="0"/>
            </a:endParaRPr>
          </a:p>
          <a:p>
            <a:pPr>
              <a:lnSpc>
                <a:spcPct val="80000"/>
              </a:lnSpc>
              <a:buNone/>
            </a:pP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 = threading.Thread(target=func1, args=(15, 20))</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t1.start()</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t1.join(5)</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t2 = threading.Thread(target=func1, args=(5, 10))</a:t>
            </a:r>
            <a:endParaRPr lang="zh-CN" altLang="en-US" sz="1600" dirty="0">
              <a:latin typeface="Consolas" panose="020B0609020204030204" charset="0"/>
              <a:cs typeface="Consolas" panose="020B0609020204030204" charset="0"/>
            </a:endParaRPr>
          </a:p>
          <a:p>
            <a:pPr>
              <a:lnSpc>
                <a:spcPct val="80000"/>
              </a:lnSpc>
              <a:buNone/>
            </a:pPr>
            <a:r>
              <a:rPr lang="zh-CN" altLang="en-US" sz="1600" dirty="0">
                <a:latin typeface="Consolas" panose="020B0609020204030204" charset="0"/>
                <a:cs typeface="Consolas" panose="020B0609020204030204" charset="0"/>
                <a:sym typeface="+mn-ea"/>
              </a:rPr>
              <a:t>t2.start()</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126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13.2.1 Thread对象中的方法</a:t>
            </a:r>
            <a:endParaRPr lang="zh-CN" altLang="en-US" kern="1200" baseline="0" dirty="0">
              <a:latin typeface="宋体" panose="02010600030101010101" pitchFamily="2" charset="-122"/>
              <a:ea typeface="+mj-ea"/>
              <a:cs typeface="+mj-cs"/>
            </a:endParaRPr>
          </a:p>
        </p:txBody>
      </p:sp>
      <p:sp>
        <p:nvSpPr>
          <p:cNvPr id="19458" name="文本占位符 11266"/>
          <p:cNvSpPr>
            <a:spLocks noGrp="1"/>
          </p:cNvSpPr>
          <p:nvPr>
            <p:ph idx="1"/>
          </p:nvPr>
        </p:nvSpPr>
        <p:spPr>
          <a:xfrm>
            <a:off x="502920" y="1108075"/>
            <a:ext cx="7991475" cy="3164205"/>
          </a:xfrm>
        </p:spPr>
        <p:txBody>
          <a:bodyPr anchor="t"/>
          <a:lstStyle/>
          <a:p>
            <a:pPr>
              <a:lnSpc>
                <a:spcPct val="150000"/>
              </a:lnSpc>
              <a:spcBef>
                <a:spcPts val="0"/>
              </a:spcBef>
              <a:buFont typeface="Wingdings" panose="05000000000000000000" charset="0"/>
              <a:buChar char="§"/>
            </a:pPr>
            <a:r>
              <a:rPr lang="en-US" altLang="zh-CN" sz="1800">
                <a:latin typeface="宋体" panose="02010600030101010101" pitchFamily="2" charset="-122"/>
              </a:rPr>
              <a:t>isAlive()</a:t>
            </a:r>
            <a:r>
              <a:rPr lang="zh-CN" altLang="en-US" sz="1800">
                <a:latin typeface="宋体" panose="02010600030101010101" pitchFamily="2" charset="-122"/>
              </a:rPr>
              <a:t>：测试线程是否处于运行状态</a:t>
            </a:r>
            <a:endParaRPr lang="zh-CN" altLang="en-US" sz="1800">
              <a:latin typeface="宋体" panose="02010600030101010101" pitchFamily="2" charset="-122"/>
            </a:endParaRPr>
          </a:p>
          <a:p>
            <a:pPr>
              <a:lnSpc>
                <a:spcPct val="150000"/>
              </a:lnSpc>
              <a:spcBef>
                <a:spcPts val="0"/>
              </a:spcBef>
              <a:buFont typeface="Wingdings" panose="05000000000000000000" charset="0"/>
              <a:buChar char="ü"/>
            </a:pPr>
            <a:r>
              <a:rPr lang="zh-CN" altLang="en-US" sz="1500" b="1">
                <a:latin typeface="Consolas" panose="020B0609020204030204" charset="0"/>
              </a:rPr>
              <a:t>例</a:t>
            </a:r>
            <a:r>
              <a:rPr lang="en-US" altLang="zh-CN" sz="1500" b="1">
                <a:latin typeface="Consolas" panose="020B0609020204030204" charset="0"/>
              </a:rPr>
              <a:t>13-2</a:t>
            </a:r>
            <a:r>
              <a:rPr lang="en-US" altLang="zh-CN" sz="1500">
                <a:latin typeface="Consolas" panose="020B0609020204030204" charset="0"/>
              </a:rPr>
              <a:t>  </a:t>
            </a:r>
            <a:r>
              <a:rPr lang="zh-CN" altLang="en-US" sz="1500">
                <a:latin typeface="Consolas" panose="020B0609020204030204" charset="0"/>
              </a:rPr>
              <a:t>查看线程状态。</a:t>
            </a:r>
            <a:endParaRPr lang="zh-CN" altLang="en-US" sz="1500">
              <a:latin typeface="Consolas" panose="020B0609020204030204" charset="0"/>
            </a:endParaRPr>
          </a:p>
          <a:p>
            <a:pPr>
              <a:spcBef>
                <a:spcPct val="0"/>
              </a:spcBef>
              <a:buNone/>
            </a:pPr>
            <a:r>
              <a:rPr lang="en-US" altLang="zh-CN" sz="1200">
                <a:latin typeface="Consolas" panose="020B0609020204030204" charset="0"/>
                <a:cs typeface="Consolas" panose="020B0609020204030204" charset="0"/>
              </a:rPr>
              <a:t>import threading</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import time</a:t>
            </a:r>
            <a:endParaRPr lang="en-US" altLang="zh-CN" sz="1200">
              <a:latin typeface="Consolas" panose="020B0609020204030204" charset="0"/>
              <a:cs typeface="Consolas" panose="020B0609020204030204" charset="0"/>
            </a:endParaRPr>
          </a:p>
          <a:p>
            <a:pPr>
              <a:spcBef>
                <a:spcPct val="0"/>
              </a:spcBef>
              <a:buNone/>
            </a:pP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def func1(x, y):</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for i in range(x, y):</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print(i)</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#time.sleep(10)</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t1 = threading.Thread(target=func1, args=(15, 20))</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t1.start()</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t1.join(5)         #</a:t>
            </a:r>
            <a:r>
              <a:rPr lang="zh-CN" altLang="en-US" sz="1200">
                <a:latin typeface="Consolas" panose="020B0609020204030204" charset="0"/>
                <a:cs typeface="Consolas" panose="020B0609020204030204" charset="0"/>
              </a:rPr>
              <a:t>注释掉这里试试</a:t>
            </a:r>
            <a:endParaRPr lang="zh-CN" altLang="en-US"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t2 = threading.Thread(target=func1, args=(5, 10))</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t2.start()</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t2.join()          #</a:t>
            </a:r>
            <a:r>
              <a:rPr lang="zh-CN" altLang="en-US" sz="1200">
                <a:latin typeface="Consolas" panose="020B0609020204030204" charset="0"/>
                <a:cs typeface="Consolas" panose="020B0609020204030204" charset="0"/>
              </a:rPr>
              <a:t>注释掉这里试试</a:t>
            </a:r>
            <a:endParaRPr lang="zh-CN" altLang="en-US" sz="1200">
              <a:latin typeface="Consolas" panose="020B0609020204030204" charset="0"/>
              <a:cs typeface="Consolas" panose="020B0609020204030204" charset="0"/>
            </a:endParaRPr>
          </a:p>
          <a:p>
            <a:pPr>
              <a:spcBef>
                <a:spcPct val="0"/>
              </a:spcBef>
              <a:buNone/>
            </a:pPr>
            <a:endParaRPr lang="zh-CN" altLang="en-US"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print(t1.isAlive())</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print(t2.isAlive())</a:t>
            </a:r>
            <a:endParaRPr lang="en-US" altLang="zh-CN" sz="1200">
              <a:latin typeface="Consolas" panose="020B0609020204030204" charset="0"/>
              <a:ea typeface="Times New Roman" panose="02020603050405020304" pitchFamily="2" charset="0"/>
              <a:cs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228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endParaRPr lang="zh-CN" altLang="en-US" sz="3000" kern="1200" baseline="0" dirty="0">
              <a:latin typeface="宋体" panose="02010600030101010101" pitchFamily="2" charset="-122"/>
              <a:ea typeface="+mj-ea"/>
              <a:cs typeface="+mj-cs"/>
            </a:endParaRPr>
          </a:p>
        </p:txBody>
      </p:sp>
      <p:sp>
        <p:nvSpPr>
          <p:cNvPr id="20482" name="文本占位符 12290"/>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zh-CN" altLang="en-US" sz="1800" dirty="0">
                <a:latin typeface="宋体" panose="02010600030101010101" pitchFamily="2" charset="-122"/>
              </a:rPr>
              <a:t>在脚本运行过程中有一个主线程，若在主线程中创建了子线程，则：</a:t>
            </a:r>
            <a:endParaRPr lang="zh-CN" altLang="en-US" sz="180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350" dirty="0">
                <a:latin typeface="宋体" panose="02010600030101010101" pitchFamily="2" charset="-122"/>
              </a:rPr>
              <a:t>当子线程的daemon属性为False时，主线程结束时会检测子线程是否结束，如果子线程尚未完成，则主线程会等待子线程完成后再退出；</a:t>
            </a:r>
            <a:endParaRPr lang="zh-CN" altLang="en-US" sz="1350" dirty="0">
              <a:latin typeface="宋体" panose="02010600030101010101" pitchFamily="2" charset="-122"/>
            </a:endParaRPr>
          </a:p>
          <a:p>
            <a:pPr>
              <a:lnSpc>
                <a:spcPct val="120000"/>
              </a:lnSpc>
              <a:spcBef>
                <a:spcPts val="600"/>
              </a:spcBef>
              <a:spcAft>
                <a:spcPts val="600"/>
              </a:spcAft>
              <a:buFont typeface="Wingdings" panose="05000000000000000000" charset="0"/>
              <a:buChar char="ü"/>
            </a:pPr>
            <a:r>
              <a:rPr lang="zh-CN" altLang="en-US" sz="1350" dirty="0">
                <a:latin typeface="宋体" panose="02010600030101010101" pitchFamily="2" charset="-122"/>
              </a:rPr>
              <a:t>当子线程的daemon属性为True时，主线程运行结束时不对子线程进行检查而直接退出，同时子线程将随主线程一起结束，而不论是否运行完成。</a:t>
            </a:r>
            <a:r>
              <a:rPr lang="zh-CN" altLang="en-US" sz="1350" dirty="0">
                <a:latin typeface="宋体" panose="02010600030101010101" pitchFamily="2" charset="-122"/>
                <a:sym typeface="+mn-ea"/>
              </a:rPr>
              <a:t>如果</a:t>
            </a:r>
            <a:r>
              <a:rPr lang="en-US" altLang="zh-CN" sz="1350" dirty="0">
                <a:latin typeface="宋体" panose="02010600030101010101" pitchFamily="2" charset="-122"/>
                <a:sym typeface="+mn-ea"/>
              </a:rPr>
              <a:t>daemon=True</a:t>
            </a:r>
            <a:r>
              <a:rPr lang="zh-CN" altLang="en-US" sz="1350" dirty="0">
                <a:latin typeface="宋体" panose="02010600030101010101" pitchFamily="2" charset="-122"/>
                <a:ea typeface="宋体" panose="02010600030101010101" pitchFamily="2" charset="-122"/>
                <a:sym typeface="+mn-ea"/>
              </a:rPr>
              <a:t>的子线程尚未结束并且正在使用已被主线程释放的资源，会引发异常。</a:t>
            </a:r>
            <a:endParaRPr lang="zh-CN" altLang="en-US" sz="1350" dirty="0">
              <a:latin typeface="宋体" panose="02010600030101010101" pitchFamily="2" charset="-122"/>
            </a:endParaRPr>
          </a:p>
          <a:p>
            <a:pPr>
              <a:lnSpc>
                <a:spcPct val="120000"/>
              </a:lnSpc>
              <a:spcBef>
                <a:spcPts val="600"/>
              </a:spcBef>
              <a:spcAft>
                <a:spcPts val="600"/>
              </a:spcAft>
              <a:buFont typeface="Wingdings" panose="05000000000000000000" charset="0"/>
              <a:buChar char="§"/>
            </a:pPr>
            <a:r>
              <a:rPr lang="zh-CN" altLang="en-US" sz="1800" dirty="0">
                <a:latin typeface="宋体" panose="02010600030101010101" pitchFamily="2" charset="-122"/>
              </a:rPr>
              <a:t>以上论述不适用于IDLE中的交互模式或脚本运行模式，因为在交互模式下的主线程只有在退出Python时才终止。</a:t>
            </a:r>
            <a:endParaRPr lang="zh-CN" altLang="en-US" sz="1800"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331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endParaRPr lang="zh-CN" altLang="en-US" sz="3000" kern="1200" baseline="0" dirty="0">
              <a:latin typeface="宋体" panose="02010600030101010101" pitchFamily="2" charset="-122"/>
              <a:ea typeface="+mj-ea"/>
              <a:cs typeface="+mj-cs"/>
            </a:endParaRPr>
          </a:p>
        </p:txBody>
      </p:sp>
      <p:sp>
        <p:nvSpPr>
          <p:cNvPr id="21506" name="文本占位符 13314"/>
          <p:cNvSpPr>
            <a:spLocks noGrp="1"/>
          </p:cNvSpPr>
          <p:nvPr>
            <p:ph idx="1"/>
          </p:nvPr>
        </p:nvSpPr>
        <p:spPr>
          <a:xfrm>
            <a:off x="362585" y="1006475"/>
            <a:ext cx="8289290" cy="3888105"/>
          </a:xfrm>
        </p:spPr>
        <p:txBody>
          <a:bodyPr anchor="t"/>
          <a:lstStyle/>
          <a:p>
            <a:pPr>
              <a:lnSpc>
                <a:spcPct val="90000"/>
              </a:lnSpc>
              <a:spcBef>
                <a:spcPct val="0"/>
              </a:spcBef>
              <a:buFont typeface="Wingdings" panose="05000000000000000000" charset="0"/>
              <a:buChar char="§"/>
            </a:pPr>
            <a:r>
              <a:rPr lang="zh-CN" altLang="en-US" sz="1800" b="1">
                <a:latin typeface="Consolas" panose="020B0609020204030204" charset="0"/>
              </a:rPr>
              <a:t>例</a:t>
            </a:r>
            <a:r>
              <a:rPr lang="en-US" altLang="zh-CN" sz="1800" b="1">
                <a:latin typeface="Consolas" panose="020B0609020204030204" charset="0"/>
              </a:rPr>
              <a:t>13-3</a:t>
            </a:r>
            <a:r>
              <a:rPr lang="en-US" altLang="zh-CN" sz="1800">
                <a:latin typeface="Consolas" panose="020B0609020204030204" charset="0"/>
              </a:rPr>
              <a:t>  </a:t>
            </a:r>
            <a:r>
              <a:rPr lang="zh-CN" altLang="en-US" sz="1800">
                <a:latin typeface="Consolas" panose="020B0609020204030204" charset="0"/>
              </a:rPr>
              <a:t>线程的</a:t>
            </a:r>
            <a:r>
              <a:rPr lang="en-US" altLang="zh-CN" sz="1800">
                <a:latin typeface="Consolas" panose="020B0609020204030204" charset="0"/>
              </a:rPr>
              <a:t>daemon</a:t>
            </a:r>
            <a:r>
              <a:rPr lang="zh-CN" altLang="en-US" sz="1800">
                <a:latin typeface="Consolas" panose="020B0609020204030204" charset="0"/>
              </a:rPr>
              <a:t>属性。</a:t>
            </a:r>
            <a:endParaRPr lang="zh-CN" altLang="en-US" sz="1800">
              <a:latin typeface="Consolas" panose="020B0609020204030204" charset="0"/>
            </a:endParaRPr>
          </a:p>
          <a:p>
            <a:pPr>
              <a:lnSpc>
                <a:spcPct val="90000"/>
              </a:lnSpc>
              <a:spcBef>
                <a:spcPct val="0"/>
              </a:spcBef>
              <a:buNone/>
            </a:pPr>
            <a:endParaRPr lang="zh-CN" altLang="en-US" sz="1350">
              <a:latin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import threading</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import time</a:t>
            </a:r>
            <a:endParaRPr lang="en-US" altLang="zh-CN" sz="1200">
              <a:latin typeface="Consolas" panose="020B0609020204030204" charset="0"/>
              <a:cs typeface="Consolas" panose="020B0609020204030204" charset="0"/>
            </a:endParaRP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class myThread(threading.Thread):</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def __init__(self, num, threadname):</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threading.Thread.__init__(self, name=threadname)</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self.num = num</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def run(self):        </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time.sleep(self.num)         #</a:t>
            </a:r>
            <a:r>
              <a:rPr lang="zh-CN" altLang="en-US" sz="1200">
                <a:latin typeface="Consolas" panose="020B0609020204030204" charset="0"/>
                <a:cs typeface="Consolas" panose="020B0609020204030204" charset="0"/>
              </a:rPr>
              <a:t>阻塞线程</a:t>
            </a:r>
            <a:r>
              <a:rPr lang="en-US" altLang="zh-CN" sz="1200">
                <a:latin typeface="Consolas" panose="020B0609020204030204" charset="0"/>
                <a:cs typeface="Consolas" panose="020B0609020204030204" charset="0"/>
              </a:rPr>
              <a:t>self.num</a:t>
            </a:r>
            <a:r>
              <a:rPr lang="zh-CN" altLang="en-US" sz="1200">
                <a:latin typeface="Consolas" panose="020B0609020204030204" charset="0"/>
                <a:cs typeface="Consolas" panose="020B0609020204030204" charset="0"/>
              </a:rPr>
              <a:t>秒</a:t>
            </a:r>
            <a:endParaRPr lang="zh-CN" altLang="en-US"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        print(self.num)</a:t>
            </a:r>
            <a:endParaRPr lang="en-US" altLang="zh-CN" sz="1200">
              <a:latin typeface="Consolas" panose="020B0609020204030204" charset="0"/>
              <a:cs typeface="Consolas" panose="020B0609020204030204" charset="0"/>
            </a:endParaRP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t1 = myThread(1, 't1')</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t2 = myThread(5, 't2')</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t2.daemon = True</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print(t1.daemon)</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print(t2.daemon)</a:t>
            </a:r>
            <a:endParaRPr lang="en-US" altLang="zh-CN" sz="1200">
              <a:latin typeface="Consolas" panose="020B0609020204030204" charset="0"/>
              <a:cs typeface="Consolas" panose="020B0609020204030204" charset="0"/>
            </a:endParaRPr>
          </a:p>
          <a:p>
            <a:pPr>
              <a:lnSpc>
                <a:spcPct val="100000"/>
              </a:lnSpc>
              <a:spcBef>
                <a:spcPct val="0"/>
              </a:spcBef>
              <a:buNone/>
            </a:pP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t1.start()</a:t>
            </a:r>
            <a:endParaRPr lang="en-US" altLang="zh-CN" sz="1200">
              <a:latin typeface="Consolas" panose="020B0609020204030204" charset="0"/>
              <a:cs typeface="Consolas" panose="020B0609020204030204" charset="0"/>
            </a:endParaRPr>
          </a:p>
          <a:p>
            <a:pPr>
              <a:lnSpc>
                <a:spcPct val="100000"/>
              </a:lnSpc>
              <a:spcBef>
                <a:spcPct val="0"/>
              </a:spcBef>
              <a:buNone/>
            </a:pPr>
            <a:r>
              <a:rPr lang="en-US" altLang="zh-CN" sz="1200">
                <a:latin typeface="Consolas" panose="020B0609020204030204" charset="0"/>
                <a:cs typeface="Consolas" panose="020B0609020204030204" charset="0"/>
              </a:rPr>
              <a:t>t2.start()</a:t>
            </a:r>
            <a:endParaRPr lang="en-US" altLang="zh-CN" sz="1200">
              <a:latin typeface="Consolas" panose="020B0609020204030204" charset="0"/>
              <a:cs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4337"/>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endParaRPr lang="zh-CN" altLang="en-US" sz="3000" kern="1200" baseline="0" dirty="0">
              <a:latin typeface="宋体" panose="02010600030101010101" pitchFamily="2" charset="-122"/>
              <a:ea typeface="+mj-ea"/>
              <a:cs typeface="+mj-cs"/>
            </a:endParaRPr>
          </a:p>
        </p:txBody>
      </p:sp>
      <p:sp>
        <p:nvSpPr>
          <p:cNvPr id="22530" name="文本占位符 14338"/>
          <p:cNvSpPr>
            <a:spLocks noGrp="1"/>
          </p:cNvSpPr>
          <p:nvPr>
            <p:ph idx="1"/>
          </p:nvPr>
        </p:nvSpPr>
        <p:spPr/>
        <p:txBody>
          <a:bodyPr anchor="t"/>
          <a:lstStyle/>
          <a:p>
            <a:pPr>
              <a:buFont typeface="Wingdings" panose="05000000000000000000" charset="0"/>
              <a:buChar char="§"/>
            </a:pPr>
            <a:r>
              <a:rPr lang="zh-CN" altLang="en-US" sz="1800">
                <a:latin typeface="宋体" panose="02010600030101010101" pitchFamily="2" charset="-122"/>
              </a:rPr>
              <a:t>在</a:t>
            </a:r>
            <a:r>
              <a:rPr lang="en-US" altLang="zh-CN" sz="1800">
                <a:latin typeface="宋体" panose="02010600030101010101" pitchFamily="2" charset="-122"/>
              </a:rPr>
              <a:t>IDLE</a:t>
            </a:r>
            <a:r>
              <a:rPr lang="zh-CN" altLang="en-US" sz="1800">
                <a:latin typeface="宋体" panose="02010600030101010101" pitchFamily="2" charset="-122"/>
              </a:rPr>
              <a:t>中的运行结果</a:t>
            </a:r>
            <a:endParaRPr lang="zh-CN" altLang="en-US" sz="1800">
              <a:latin typeface="宋体" panose="02010600030101010101" pitchFamily="2" charset="-122"/>
            </a:endParaRPr>
          </a:p>
        </p:txBody>
      </p:sp>
      <p:pic>
        <p:nvPicPr>
          <p:cNvPr id="22531" name="图片 14339"/>
          <p:cNvPicPr>
            <a:picLocks noChangeAspect="1"/>
          </p:cNvPicPr>
          <p:nvPr/>
        </p:nvPicPr>
        <p:blipFill>
          <a:blip r:embed="rId1"/>
          <a:stretch>
            <a:fillRect/>
          </a:stretch>
        </p:blipFill>
        <p:spPr>
          <a:xfrm>
            <a:off x="1036696" y="1816912"/>
            <a:ext cx="4762142" cy="1509977"/>
          </a:xfrm>
          <a:prstGeom prst="rect">
            <a:avLst/>
          </a:prstGeom>
          <a:noFill/>
          <a:ln w="9525">
            <a:solidFill>
              <a:schemeClr val="accent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536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13.2.2 Thread对象中的daemon属性</a:t>
            </a:r>
            <a:endParaRPr lang="zh-CN" altLang="en-US" sz="3000" kern="1200" baseline="0" dirty="0">
              <a:latin typeface="宋体" panose="02010600030101010101" pitchFamily="2" charset="-122"/>
              <a:ea typeface="+mj-ea"/>
              <a:cs typeface="+mj-cs"/>
            </a:endParaRPr>
          </a:p>
        </p:txBody>
      </p:sp>
      <p:sp>
        <p:nvSpPr>
          <p:cNvPr id="23554" name="文本占位符 15362"/>
          <p:cNvSpPr>
            <a:spLocks noGrp="1"/>
          </p:cNvSpPr>
          <p:nvPr>
            <p:ph idx="1"/>
          </p:nvPr>
        </p:nvSpPr>
        <p:spPr/>
        <p:txBody>
          <a:bodyPr anchor="t"/>
          <a:lstStyle/>
          <a:p>
            <a:pPr>
              <a:buFont typeface="Wingdings" panose="05000000000000000000" charset="0"/>
              <a:buChar char="§"/>
            </a:pPr>
            <a:r>
              <a:rPr lang="zh-CN" altLang="en-US" sz="1800">
                <a:latin typeface="宋体" panose="02010600030101010101" pitchFamily="2" charset="-122"/>
                <a:ea typeface="宋体" panose="02010600030101010101" pitchFamily="2" charset="-122"/>
              </a:rPr>
              <a:t>在</a:t>
            </a:r>
            <a:r>
              <a:rPr lang="en-US" altLang="zh-CN" sz="1800">
                <a:latin typeface="宋体" panose="02010600030101010101" pitchFamily="2" charset="-122"/>
              </a:rPr>
              <a:t>cmd</a:t>
            </a:r>
            <a:r>
              <a:rPr lang="zh-CN" altLang="en-US" sz="1800">
                <a:latin typeface="宋体" panose="02010600030101010101" pitchFamily="2" charset="-122"/>
                <a:ea typeface="宋体" panose="02010600030101010101" pitchFamily="2" charset="-122"/>
              </a:rPr>
              <a:t>中的运行结果</a:t>
            </a:r>
            <a:endParaRPr lang="zh-CN" altLang="en-US" sz="180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736725" y="1975485"/>
            <a:ext cx="3870960" cy="1577340"/>
          </a:xfrm>
          <a:prstGeom prst="rect">
            <a:avLst/>
          </a:prstGeom>
          <a:ln>
            <a:solidFill>
              <a:schemeClr val="accent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Content Placeholder 2"/>
          <p:cNvSpPr>
            <a:spLocks noGrp="1"/>
          </p:cNvSpPr>
          <p:nvPr>
            <p:ph idx="1"/>
          </p:nvPr>
        </p:nvSpPr>
        <p:spPr/>
        <p:txBody>
          <a:bodyPr anchor="t"/>
          <a:lstStyle/>
          <a:p>
            <a:pPr>
              <a:buFont typeface="Wingdings" panose="05000000000000000000" charset="0"/>
              <a:buChar char="§"/>
            </a:pPr>
            <a:r>
              <a:rPr lang="zh-CN" altLang="en-US" sz="1800"/>
              <a:t>常见的多线程技术应用场景：</a:t>
            </a:r>
            <a:endParaRPr lang="zh-CN" altLang="en-US" sz="1800"/>
          </a:p>
          <a:p>
            <a:pPr>
              <a:spcBef>
                <a:spcPts val="600"/>
              </a:spcBef>
              <a:spcAft>
                <a:spcPts val="600"/>
              </a:spcAft>
              <a:buFont typeface="Wingdings" panose="05000000000000000000" charset="0"/>
              <a:buChar char="ü"/>
            </a:pPr>
            <a:r>
              <a:rPr lang="en-US" altLang="en-US" sz="1350"/>
              <a:t>在执行一段代码的同时还可以接收和响应用户的键盘或鼠标事件以</a:t>
            </a:r>
            <a:r>
              <a:rPr lang="en-US" altLang="en-US" sz="1350">
                <a:solidFill>
                  <a:srgbClr val="FF0000"/>
                </a:solidFill>
              </a:rPr>
              <a:t>提高用户体验</a:t>
            </a:r>
            <a:r>
              <a:rPr lang="en-US" altLang="en-US" sz="1350"/>
              <a:t>；</a:t>
            </a:r>
            <a:endParaRPr lang="en-US" altLang="en-US" sz="1350"/>
          </a:p>
          <a:p>
            <a:pPr>
              <a:spcBef>
                <a:spcPts val="600"/>
              </a:spcBef>
              <a:spcAft>
                <a:spcPts val="600"/>
              </a:spcAft>
              <a:buFont typeface="Wingdings" panose="05000000000000000000" charset="0"/>
              <a:buChar char="ü"/>
            </a:pPr>
            <a:r>
              <a:rPr lang="en-US" altLang="en-US" sz="1350"/>
              <a:t>Windows操作系统的Windows Indexing Services创建了一个低优先级的线程，该线程定期被唤醒并对磁盘上的特定区域的文件内容进行索引以</a:t>
            </a:r>
            <a:r>
              <a:rPr lang="en-US" altLang="en-US" sz="1350">
                <a:solidFill>
                  <a:srgbClr val="FF0000"/>
                </a:solidFill>
              </a:rPr>
              <a:t>提高用户搜索速度</a:t>
            </a:r>
            <a:r>
              <a:rPr lang="en-US" altLang="en-US" sz="1350"/>
              <a:t>；</a:t>
            </a:r>
            <a:endParaRPr lang="en-US" altLang="en-US" sz="1350"/>
          </a:p>
          <a:p>
            <a:pPr>
              <a:spcBef>
                <a:spcPts val="600"/>
              </a:spcBef>
              <a:spcAft>
                <a:spcPts val="600"/>
              </a:spcAft>
              <a:buFont typeface="Wingdings" panose="05000000000000000000" charset="0"/>
              <a:buChar char="ü"/>
            </a:pPr>
            <a:r>
              <a:rPr lang="en-US" altLang="en-US" sz="1350"/>
              <a:t>打开Photoshop、3DsMax这样的大型软件时需要加载很多模块和动态链接库，软件启动时间会比较长，可以使用一个线程来显示一个小动画来</a:t>
            </a:r>
            <a:r>
              <a:rPr lang="en-US" altLang="en-US" sz="1350">
                <a:solidFill>
                  <a:srgbClr val="FF0000"/>
                </a:solidFill>
              </a:rPr>
              <a:t>表示当前软件正在启动</a:t>
            </a:r>
            <a:r>
              <a:rPr lang="en-US" altLang="en-US" sz="1350"/>
              <a:t>，当后台线程加载完所有的模块和库之后，结束该动画的播放并打开软件主界面；</a:t>
            </a:r>
            <a:endParaRPr lang="en-US" altLang="en-US" sz="1350"/>
          </a:p>
          <a:p>
            <a:pPr>
              <a:spcBef>
                <a:spcPts val="600"/>
              </a:spcBef>
              <a:spcAft>
                <a:spcPts val="600"/>
              </a:spcAft>
              <a:buFont typeface="Wingdings" panose="05000000000000000000" charset="0"/>
              <a:buChar char="ü"/>
            </a:pPr>
            <a:r>
              <a:rPr lang="en-US" altLang="en-US" sz="1350"/>
              <a:t>字处理软件可以使用一个优先级高的线程来接收用户键盘输入，而使用一些低优先级线程来进行拼写检查、语法检查、分页以及字数统计之类的功能并将结果显示在状态栏上，对于</a:t>
            </a:r>
            <a:r>
              <a:rPr lang="en-US" altLang="en-US" sz="1350">
                <a:solidFill>
                  <a:srgbClr val="FF0000"/>
                </a:solidFill>
              </a:rPr>
              <a:t>提高用户体验</a:t>
            </a:r>
            <a:r>
              <a:rPr lang="en-US" altLang="en-US" sz="1350"/>
              <a:t>有重要帮助。</a:t>
            </a:r>
            <a:endParaRPr lang="en-US" altLang="en-US" sz="1350"/>
          </a:p>
        </p:txBody>
      </p:sp>
      <p:sp>
        <p:nvSpPr>
          <p:cNvPr id="2" name="Title 1"/>
          <p:cNvSpPr>
            <a:spLocks noGrp="1"/>
          </p:cNvSpPr>
          <p:nvPr>
            <p:ph type="title"/>
          </p:nvPr>
        </p:nvSpPr>
        <p:spPr/>
        <p:txBody>
          <a:bodyPr/>
          <a:lstStyle/>
          <a:p>
            <a:r>
              <a:rPr lang="zh-CN" altLang="en-US" dirty="0">
                <a:latin typeface="宋体" panose="02010600030101010101" pitchFamily="2" charset="-122"/>
                <a:sym typeface="Arial" panose="020B0604020202020204" charset="-122"/>
              </a:rPr>
              <a:t>多线程与多进程编程</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13.2.2 Thread对象中的daemon属性</a:t>
            </a:r>
            <a:endParaRPr lang="zh-CN" altLang="en-US" sz="3000" kern="1200" baseline="0">
              <a:latin typeface="+mj-lt"/>
              <a:ea typeface="+mj-ea"/>
              <a:cs typeface="+mj-cs"/>
            </a:endParaRPr>
          </a:p>
        </p:txBody>
      </p:sp>
      <p:sp>
        <p:nvSpPr>
          <p:cNvPr id="24578" name="内容占位符 2"/>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b="1"/>
              <a:t>例</a:t>
            </a:r>
            <a:r>
              <a:rPr lang="en-US" altLang="zh-CN" sz="1800" b="1"/>
              <a:t>13-4</a:t>
            </a:r>
            <a:r>
              <a:rPr lang="en-US" altLang="zh-CN" sz="1800"/>
              <a:t>  </a:t>
            </a:r>
            <a:r>
              <a:rPr lang="zh-CN" altLang="en-US" sz="1800"/>
              <a:t>调用线程对象的普通方法。</a:t>
            </a:r>
            <a:endParaRPr lang="zh-CN" altLang="en-US" sz="1800"/>
          </a:p>
          <a:p>
            <a:pPr>
              <a:lnSpc>
                <a:spcPct val="150000"/>
              </a:lnSpc>
              <a:spcBef>
                <a:spcPts val="0"/>
              </a:spcBef>
              <a:buFont typeface="Wingdings" panose="05000000000000000000" charset="0"/>
              <a:buChar char="ü"/>
            </a:pPr>
            <a:r>
              <a:rPr lang="zh-CN" altLang="en-US" sz="1600"/>
              <a:t>线程类首先也是一个普通类，同时还具有线程类特有的一些方法。</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宋体" panose="02010600030101010101" pitchFamily="2" charset="-122"/>
                <a:cs typeface="+mj-cs"/>
              </a:rPr>
              <a:t>13.2.2 Thread对象中的daemon属性</a:t>
            </a:r>
            <a:endParaRPr lang="zh-CN" altLang="en-US" sz="3000" kern="1200" baseline="0">
              <a:latin typeface="+mj-lt"/>
              <a:ea typeface="宋体" panose="02010600030101010101" pitchFamily="2" charset="-122"/>
              <a:cs typeface="+mj-cs"/>
            </a:endParaRPr>
          </a:p>
        </p:txBody>
      </p:sp>
      <p:sp>
        <p:nvSpPr>
          <p:cNvPr id="25602" name="内容占位符 2"/>
          <p:cNvSpPr>
            <a:spLocks noGrp="1"/>
          </p:cNvSpPr>
          <p:nvPr>
            <p:ph idx="1"/>
          </p:nvPr>
        </p:nvSpPr>
        <p:spPr/>
        <p:txBody>
          <a:bodyPr anchor="t"/>
          <a:lstStyle/>
          <a:p>
            <a:pPr marL="0" indent="0">
              <a:spcBef>
                <a:spcPts val="0"/>
              </a:spcBef>
              <a:buNone/>
            </a:pPr>
            <a:r>
              <a:rPr lang="zh-CN" altLang="en-US" sz="1600">
                <a:latin typeface="Consolas" panose="020B0609020204030204" charset="0"/>
                <a:cs typeface="Consolas" panose="020B0609020204030204" charset="0"/>
              </a:rPr>
              <a:t>import threading</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import time</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class myThread(threading.Thread):</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def __init__(self, threadName):</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threading.Thread.__init__(self)</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self.name = threadName        </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def run(self):             </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线程运行的核心代码</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time.sleep(1)</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print('In run:', self.name)</a:t>
            </a:r>
            <a:endParaRPr lang="zh-CN" altLang="en-US" sz="1600">
              <a:latin typeface="Consolas" panose="020B0609020204030204" charset="0"/>
              <a:cs typeface="Consolas" panose="020B0609020204030204" charset="0"/>
            </a:endParaRPr>
          </a:p>
          <a:p>
            <a:pPr marL="0" indent="0">
              <a:spcBef>
                <a:spcPts val="0"/>
              </a:spcBef>
              <a:buNone/>
            </a:pP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def output(self):          #在线程类中定义普通方法</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        print('In output:', self.name)</a:t>
            </a:r>
            <a:endParaRPr lang="zh-CN" altLang="en-US" sz="1600">
              <a:latin typeface="Consolas" panose="020B0609020204030204" charset="0"/>
              <a:cs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13.2.2 Thread对象中的daemon属性</a:t>
            </a:r>
            <a:endParaRPr lang="zh-CN" altLang="en-US" sz="3000" kern="1200" baseline="0">
              <a:latin typeface="+mj-lt"/>
              <a:ea typeface="+mj-ea"/>
              <a:cs typeface="+mj-cs"/>
            </a:endParaRPr>
          </a:p>
        </p:txBody>
      </p:sp>
      <p:sp>
        <p:nvSpPr>
          <p:cNvPr id="26626" name="内容占位符 2"/>
          <p:cNvSpPr>
            <a:spLocks noGrp="1"/>
          </p:cNvSpPr>
          <p:nvPr>
            <p:ph idx="1"/>
          </p:nvPr>
        </p:nvSpPr>
        <p:spPr/>
        <p:txBody>
          <a:bodyPr anchor="t"/>
          <a:lstStyle/>
          <a:p>
            <a:pPr marL="0" indent="0">
              <a:buNone/>
            </a:pPr>
            <a:r>
              <a:rPr lang="zh-CN" altLang="en-US" sz="1600">
                <a:latin typeface="Consolas" panose="020B0609020204030204" charset="0"/>
                <a:cs typeface="Consolas" panose="020B0609020204030204" charset="0"/>
                <a:sym typeface="Arial" panose="020B0604020202020204" charset="-122"/>
              </a:rPr>
              <a:t>t = myThread('test')</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t.start()                   </a:t>
            </a:r>
            <a:r>
              <a:rPr lang="en-US" altLang="zh-CN" sz="1600">
                <a:latin typeface="Consolas" panose="020B0609020204030204" charset="0"/>
                <a:cs typeface="Consolas" panose="020B0609020204030204" charset="0"/>
                <a:sym typeface="Arial" panose="020B0604020202020204" charset="-122"/>
              </a:rPr>
              <a:t>#</a:t>
            </a:r>
            <a:r>
              <a:rPr lang="zh-CN" altLang="en-US" sz="1600">
                <a:latin typeface="Consolas" panose="020B0609020204030204" charset="0"/>
                <a:cs typeface="Consolas" panose="020B0609020204030204" charset="0"/>
                <a:sym typeface="Arial" panose="020B0604020202020204" charset="-122"/>
              </a:rPr>
              <a:t>启动线程</a:t>
            </a:r>
            <a:endParaRPr lang="zh-CN" altLang="en-US" sz="1600">
              <a:latin typeface="Consolas" panose="020B0609020204030204" charset="0"/>
              <a:cs typeface="Consolas" panose="020B0609020204030204" charset="0"/>
              <a:sym typeface="Arial" panose="020B0604020202020204" charset="-122"/>
            </a:endParaRPr>
          </a:p>
          <a:p>
            <a:pPr marL="0" indent="0">
              <a:buNone/>
            </a:pPr>
            <a:r>
              <a:rPr lang="zh-CN" altLang="en-US" sz="1600">
                <a:latin typeface="Consolas" panose="020B0609020204030204" charset="0"/>
                <a:cs typeface="Consolas" panose="020B0609020204030204" charset="0"/>
                <a:sym typeface="Arial" panose="020B0604020202020204" charset="-122"/>
              </a:rPr>
              <a:t>t.output()                  #调用普通方法</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time.sleep(2)</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sym typeface="Arial" panose="020B0604020202020204" charset="-122"/>
              </a:rPr>
              <a:t>print('OK')</a:t>
            </a:r>
            <a:endParaRPr lang="zh-CN" altLang="en-US" sz="1600">
              <a:latin typeface="Consolas" panose="020B0609020204030204" charset="0"/>
              <a:cs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zh-CN" kern="1200" baseline="0">
                <a:latin typeface="+mj-lt"/>
                <a:ea typeface="+mj-ea"/>
                <a:cs typeface="+mj-cs"/>
              </a:rPr>
              <a:t>13.3  </a:t>
            </a:r>
            <a:r>
              <a:rPr lang="zh-CN" altLang="en-US" kern="1200" baseline="0">
                <a:latin typeface="+mj-lt"/>
                <a:ea typeface="+mj-ea"/>
                <a:cs typeface="+mj-cs"/>
              </a:rPr>
              <a:t>线程同步技术</a:t>
            </a:r>
            <a:endParaRPr lang="zh-CN" altLang="en-US" kern="1200" baseline="0">
              <a:latin typeface="+mj-lt"/>
              <a:ea typeface="+mj-ea"/>
              <a:cs typeface="+mj-cs"/>
            </a:endParaRPr>
          </a:p>
        </p:txBody>
      </p:sp>
      <p:sp>
        <p:nvSpPr>
          <p:cNvPr id="27650" name="内容占位符 2"/>
          <p:cNvSpPr>
            <a:spLocks noGrp="1"/>
          </p:cNvSpPr>
          <p:nvPr>
            <p:ph idx="1"/>
          </p:nvPr>
        </p:nvSpPr>
        <p:spPr/>
        <p:txBody>
          <a:bodyPr anchor="t"/>
          <a:lstStyle/>
          <a:p>
            <a:pPr>
              <a:lnSpc>
                <a:spcPct val="150000"/>
              </a:lnSpc>
              <a:spcBef>
                <a:spcPts val="0"/>
              </a:spcBef>
              <a:spcAft>
                <a:spcPts val="0"/>
              </a:spcAft>
              <a:buFont typeface="Wingdings" panose="05000000000000000000" charset="0"/>
              <a:buChar char="§"/>
            </a:pPr>
            <a:r>
              <a:rPr lang="en-US" altLang="en-US" sz="1800">
                <a:sym typeface="+mn-ea"/>
              </a:rPr>
              <a:t>打开Photoshop、3DsMax这样的大型软件时需要加载很多模块和动态链接库，软件启动时间会比较长，可以使用一个线程来显示一个小动画来</a:t>
            </a:r>
            <a:r>
              <a:rPr lang="en-US" altLang="en-US" sz="1800" b="1">
                <a:sym typeface="+mn-ea"/>
              </a:rPr>
              <a:t>表示当前软件正在启动</a:t>
            </a:r>
            <a:r>
              <a:rPr lang="en-US" altLang="en-US" sz="1800">
                <a:sym typeface="+mn-ea"/>
              </a:rPr>
              <a:t>，当后台线程加载完所有的模块和库之后，结束该动画的播放并打开软件主界面</a:t>
            </a:r>
            <a:r>
              <a:rPr lang="zh-CN" altLang="en-US" sz="1800">
                <a:ea typeface="宋体" panose="02010600030101010101" pitchFamily="2" charset="-122"/>
                <a:sym typeface="+mn-ea"/>
              </a:rPr>
              <a:t>。这是比较常见的一种线程同步技术的应用。</a:t>
            </a:r>
            <a:endParaRPr lang="en-US" altLang="en-US" sz="1800"/>
          </a:p>
          <a:p>
            <a:pPr>
              <a:lnSpc>
                <a:spcPct val="150000"/>
              </a:lnSpc>
              <a:spcBef>
                <a:spcPts val="0"/>
              </a:spcBef>
              <a:spcAft>
                <a:spcPts val="0"/>
              </a:spcAft>
              <a:buFont typeface="Wingdings" panose="05000000000000000000" charset="0"/>
              <a:buChar char="§"/>
            </a:pPr>
            <a:r>
              <a:rPr lang="zh-CN" altLang="en-US" sz="1800"/>
              <a:t>将任务拆分成互相协作的多个线程同时运行，那么属于同一个任务的多个线程之间必然会有交互和同步以便</a:t>
            </a:r>
            <a:r>
              <a:rPr lang="zh-CN" altLang="en-US" sz="1800" b="1"/>
              <a:t>互相协作</a:t>
            </a:r>
            <a:r>
              <a:rPr lang="zh-CN" altLang="en-US" sz="1800"/>
              <a:t>地完成任务。</a:t>
            </a:r>
            <a:endParaRPr lang="zh-CN" altLang="en-US" sz="1800"/>
          </a:p>
          <a:p>
            <a:pPr>
              <a:lnSpc>
                <a:spcPct val="150000"/>
              </a:lnSpc>
              <a:spcBef>
                <a:spcPts val="0"/>
              </a:spcBef>
              <a:spcAft>
                <a:spcPts val="0"/>
              </a:spcAft>
              <a:buFont typeface="Wingdings" panose="05000000000000000000" charset="0"/>
              <a:buChar char="v"/>
            </a:pPr>
            <a:r>
              <a:rPr lang="zh-CN" altLang="en-US" sz="1800"/>
              <a:t>多线程同步时如果需要获得多个锁才能进入</a:t>
            </a:r>
            <a:r>
              <a:rPr lang="zh-CN" altLang="en-US" sz="1800" b="1"/>
              <a:t>临界区</a:t>
            </a:r>
            <a:r>
              <a:rPr lang="zh-CN" altLang="en-US" sz="1800"/>
              <a:t>的话，可能会发生</a:t>
            </a:r>
            <a:r>
              <a:rPr lang="zh-CN" altLang="en-US" sz="1800" b="1"/>
              <a:t>死锁</a:t>
            </a:r>
            <a:r>
              <a:rPr lang="zh-CN" altLang="en-US" sz="1800"/>
              <a:t>，在多线程编程时一定要注意并认真检查和避免这种情况。</a:t>
            </a:r>
            <a:endParaRPr lang="zh-CN"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638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rPr>
              <a:t>13.3</a:t>
            </a:r>
            <a:r>
              <a:rPr lang="en-US" altLang="zh-CN" kern="1200" baseline="0" dirty="0">
                <a:latin typeface="宋体" panose="02010600030101010101" pitchFamily="2" charset="-122"/>
                <a:ea typeface="+mj-ea"/>
                <a:cs typeface="+mj-cs"/>
              </a:rPr>
              <a:t>.1</a:t>
            </a:r>
            <a:r>
              <a:rPr lang="zh-CN" altLang="en-US" kern="1200" baseline="0" dirty="0">
                <a:latin typeface="宋体" panose="02010600030101010101" pitchFamily="2" charset="-122"/>
                <a:ea typeface="+mj-ea"/>
                <a:cs typeface="+mj-cs"/>
              </a:rPr>
              <a:t> </a:t>
            </a:r>
            <a:r>
              <a:rPr lang="en-US" altLang="zh-CN" kern="1200" baseline="0" dirty="0">
                <a:latin typeface="宋体" panose="02010600030101010101" pitchFamily="2" charset="-122"/>
                <a:ea typeface="+mj-ea"/>
                <a:cs typeface="+mj-cs"/>
              </a:rPr>
              <a:t>L</a:t>
            </a:r>
            <a:r>
              <a:rPr lang="zh-CN" altLang="en-US" kern="1200" baseline="0" dirty="0">
                <a:latin typeface="宋体" panose="02010600030101010101" pitchFamily="2" charset="-122"/>
                <a:ea typeface="+mj-ea"/>
                <a:cs typeface="+mj-cs"/>
              </a:rPr>
              <a:t>ock/RLock对象</a:t>
            </a:r>
            <a:endParaRPr lang="zh-CN" altLang="en-US" kern="1200" baseline="0" dirty="0">
              <a:latin typeface="宋体" panose="02010600030101010101" pitchFamily="2" charset="-122"/>
              <a:ea typeface="+mj-ea"/>
              <a:cs typeface="+mj-cs"/>
            </a:endParaRPr>
          </a:p>
        </p:txBody>
      </p:sp>
      <p:sp>
        <p:nvSpPr>
          <p:cNvPr id="28674" name="文本占位符 16386"/>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dirty="0">
                <a:latin typeface="Times New Roman" panose="02020603050405020304" pitchFamily="2" charset="0"/>
              </a:rPr>
              <a:t>Lock是比较低级的同步原语，当被锁定以后不属于特定的线程。</a:t>
            </a:r>
            <a:endParaRPr lang="zh-CN" altLang="en-US" sz="1800" dirty="0">
              <a:latin typeface="Times New Roman" panose="02020603050405020304" pitchFamily="2" charset="0"/>
            </a:endParaRPr>
          </a:p>
          <a:p>
            <a:pPr>
              <a:lnSpc>
                <a:spcPct val="150000"/>
              </a:lnSpc>
              <a:spcBef>
                <a:spcPts val="0"/>
              </a:spcBef>
              <a:buFont typeface="Wingdings" panose="05000000000000000000" charset="0"/>
              <a:buChar char="§"/>
            </a:pPr>
            <a:r>
              <a:rPr lang="zh-CN" altLang="en-US" sz="1800" dirty="0">
                <a:latin typeface="Times New Roman" panose="02020603050405020304" pitchFamily="2" charset="0"/>
              </a:rPr>
              <a:t>一个锁有两种状态：locked和unlocked。如果锁处于unclocked状态，</a:t>
            </a:r>
            <a:r>
              <a:rPr lang="zh-CN" altLang="en-US" sz="1800" dirty="0">
                <a:solidFill>
                  <a:srgbClr val="FF0000"/>
                </a:solidFill>
                <a:latin typeface="Times New Roman" panose="02020603050405020304" pitchFamily="2" charset="0"/>
              </a:rPr>
              <a:t>acquire()</a:t>
            </a:r>
            <a:r>
              <a:rPr lang="zh-CN" altLang="en-US" sz="1800" dirty="0">
                <a:latin typeface="Times New Roman" panose="02020603050405020304" pitchFamily="2" charset="0"/>
              </a:rPr>
              <a:t>方法将其修改为locked并立即返回；如果锁已处于locked状态，则阻塞当前线程并等待其他线程释放锁然后将其修改为locked并立即返回，或等待一定的时间后返回但不修改锁的状态。</a:t>
            </a:r>
            <a:endParaRPr lang="zh-CN" altLang="en-US" sz="1800" dirty="0">
              <a:latin typeface="Times New Roman" panose="02020603050405020304" pitchFamily="2" charset="0"/>
            </a:endParaRPr>
          </a:p>
          <a:p>
            <a:pPr>
              <a:lnSpc>
                <a:spcPct val="150000"/>
              </a:lnSpc>
              <a:spcBef>
                <a:spcPts val="0"/>
              </a:spcBef>
              <a:buFont typeface="Wingdings" panose="05000000000000000000" charset="0"/>
              <a:buChar char="§"/>
            </a:pPr>
            <a:r>
              <a:rPr lang="zh-CN" altLang="en-US" sz="1800" dirty="0">
                <a:solidFill>
                  <a:srgbClr val="FF0000"/>
                </a:solidFill>
                <a:latin typeface="Times New Roman" panose="02020603050405020304" pitchFamily="2" charset="0"/>
              </a:rPr>
              <a:t>release()</a:t>
            </a:r>
            <a:r>
              <a:rPr lang="zh-CN" altLang="en-US" sz="1800" dirty="0">
                <a:latin typeface="Times New Roman" panose="02020603050405020304" pitchFamily="2" charset="0"/>
              </a:rPr>
              <a:t>方法将锁状态由locked修改为unlocked并立即返回，如果锁状态本来已经是unlocked，调用该方法将会抛出异常。</a:t>
            </a:r>
            <a:endParaRPr lang="zh-CN" altLang="en-US" sz="18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740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zh-CN" altLang="en-US" kern="1200" baseline="0" dirty="0">
              <a:latin typeface="宋体" panose="02010600030101010101" pitchFamily="2" charset="-122"/>
              <a:ea typeface="+mj-ea"/>
              <a:cs typeface="+mj-cs"/>
            </a:endParaRPr>
          </a:p>
        </p:txBody>
      </p:sp>
      <p:sp>
        <p:nvSpPr>
          <p:cNvPr id="29698" name="文本占位符 17410"/>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可重入锁RLock对象也是一种常用的线程同步原语，可被同一个线程acquire多次。</a:t>
            </a:r>
            <a:endParaRPr lang="zh-CN" altLang="en-US" sz="18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当处于locked状态时，某线程拥有该锁；当处于unlocked状态时，该锁不属于任何线程。</a:t>
            </a:r>
            <a:endParaRPr lang="zh-CN" altLang="en-US" sz="1800" dirty="0">
              <a:latin typeface="Times New Roman" panose="02020603050405020304" pitchFamily="2" charset="0"/>
            </a:endParaRPr>
          </a:p>
          <a:p>
            <a:pPr>
              <a:lnSpc>
                <a:spcPct val="150000"/>
              </a:lnSpc>
              <a:spcBef>
                <a:spcPts val="600"/>
              </a:spcBef>
              <a:spcAft>
                <a:spcPts val="600"/>
              </a:spcAft>
              <a:buFont typeface="Wingdings" panose="05000000000000000000" charset="0"/>
              <a:buChar char="§"/>
            </a:pPr>
            <a:r>
              <a:rPr lang="zh-CN" altLang="en-US" sz="1800" dirty="0">
                <a:latin typeface="Times New Roman" panose="02020603050405020304" pitchFamily="2" charset="0"/>
              </a:rPr>
              <a:t>RLock对象的acquire()/release()调用对</a:t>
            </a:r>
            <a:r>
              <a:rPr lang="zh-CN" altLang="en-US" sz="1800" dirty="0">
                <a:solidFill>
                  <a:srgbClr val="FF0000"/>
                </a:solidFill>
                <a:latin typeface="Times New Roman" panose="02020603050405020304" pitchFamily="2" charset="0"/>
              </a:rPr>
              <a:t>可以嵌套</a:t>
            </a:r>
            <a:r>
              <a:rPr lang="zh-CN" altLang="en-US" sz="1800" dirty="0">
                <a:latin typeface="Times New Roman" panose="02020603050405020304" pitchFamily="2" charset="0"/>
              </a:rPr>
              <a:t>，仅当最后一个或者最外层的release()执行结束，锁被设置为unlocked状态。</a:t>
            </a:r>
            <a:endParaRPr lang="zh-CN" altLang="en-US" sz="18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843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.1</a:t>
            </a:r>
            <a:r>
              <a:rPr lang="zh-CN" altLang="en-US" sz="2700" kern="1200" baseline="0" dirty="0">
                <a:latin typeface="宋体" panose="02010600030101010101" pitchFamily="2" charset="-122"/>
                <a:ea typeface="+mj-ea"/>
                <a:cs typeface="+mj-cs"/>
                <a:sym typeface="Arial" panose="020B0604020202020204" charset="-122"/>
              </a:rPr>
              <a:t> </a:t>
            </a:r>
            <a:r>
              <a:rPr lang="en-US" altLang="zh-CN" sz="2700" kern="1200" baseline="0" dirty="0">
                <a:latin typeface="宋体" panose="02010600030101010101" pitchFamily="2" charset="-122"/>
                <a:ea typeface="+mj-ea"/>
                <a:cs typeface="+mj-cs"/>
                <a:sym typeface="Arial" panose="020B0604020202020204" charset="-122"/>
              </a:rPr>
              <a:t>L</a:t>
            </a:r>
            <a:r>
              <a:rPr lang="zh-CN" altLang="en-US" sz="2700" kern="1200" baseline="0" dirty="0">
                <a:latin typeface="宋体" panose="02010600030101010101" pitchFamily="2" charset="-122"/>
                <a:ea typeface="+mj-ea"/>
                <a:cs typeface="+mj-cs"/>
                <a:sym typeface="Arial" panose="020B0604020202020204" charset="-122"/>
              </a:rPr>
              <a:t>ock/RLock对象</a:t>
            </a:r>
            <a:endParaRPr lang="zh-CN" altLang="en-US" sz="2700" kern="1200" baseline="0" dirty="0">
              <a:latin typeface="宋体" panose="02010600030101010101" pitchFamily="2" charset="-122"/>
              <a:ea typeface="+mj-ea"/>
              <a:cs typeface="+mj-cs"/>
            </a:endParaRPr>
          </a:p>
        </p:txBody>
      </p:sp>
      <p:sp>
        <p:nvSpPr>
          <p:cNvPr id="30722" name="文本占位符 18434"/>
          <p:cNvSpPr>
            <a:spLocks noGrp="1"/>
          </p:cNvSpPr>
          <p:nvPr>
            <p:ph idx="1"/>
          </p:nvPr>
        </p:nvSpPr>
        <p:spPr>
          <a:xfrm>
            <a:off x="461645" y="1233805"/>
            <a:ext cx="8141970" cy="3606800"/>
          </a:xfrm>
        </p:spPr>
        <p:txBody>
          <a:bodyPr anchor="t"/>
          <a:lstStyle/>
          <a:p>
            <a:pPr>
              <a:spcBef>
                <a:spcPts val="600"/>
              </a:spcBef>
              <a:buFont typeface="Wingdings" panose="05000000000000000000" charset="0"/>
              <a:buChar char="§"/>
            </a:pPr>
            <a:r>
              <a:rPr lang="zh-CN" altLang="en-US" sz="1800" b="1">
                <a:latin typeface="Consolas" panose="020B0609020204030204" charset="0"/>
              </a:rPr>
              <a:t>例</a:t>
            </a:r>
            <a:r>
              <a:rPr lang="en-US" altLang="zh-CN" sz="1800" b="1">
                <a:latin typeface="Consolas" panose="020B0609020204030204" charset="0"/>
              </a:rPr>
              <a:t>13-5</a:t>
            </a:r>
            <a:r>
              <a:rPr lang="en-US" altLang="zh-CN" sz="1800">
                <a:latin typeface="Consolas" panose="020B0609020204030204" charset="0"/>
              </a:rPr>
              <a:t>  </a:t>
            </a:r>
            <a:r>
              <a:rPr lang="zh-CN" altLang="en-US" sz="1800">
                <a:latin typeface="Consolas" panose="020B0609020204030204" charset="0"/>
              </a:rPr>
              <a:t>使用</a:t>
            </a:r>
            <a:r>
              <a:rPr lang="en-US" altLang="zh-CN" sz="1800">
                <a:latin typeface="Consolas" panose="020B0609020204030204" charset="0"/>
              </a:rPr>
              <a:t>Lock/RLock</a:t>
            </a:r>
            <a:r>
              <a:rPr lang="zh-CN" altLang="en-US" sz="1800">
                <a:latin typeface="Consolas" panose="020B0609020204030204" charset="0"/>
              </a:rPr>
              <a:t>对象实现线程同步。</a:t>
            </a:r>
            <a:endParaRPr lang="zh-CN" altLang="en-US" sz="180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import threading</a:t>
            </a:r>
            <a:endParaRPr lang="en-US" altLang="zh-CN" sz="1350">
              <a:latin typeface="Consolas" panose="020B0609020204030204" charset="0"/>
            </a:endParaRPr>
          </a:p>
          <a:p>
            <a:pPr>
              <a:spcBef>
                <a:spcPct val="0"/>
              </a:spcBef>
              <a:buNone/>
            </a:pPr>
            <a:r>
              <a:rPr lang="en-US" altLang="zh-CN" sz="1350">
                <a:latin typeface="Consolas" panose="020B0609020204030204" charset="0"/>
              </a:rPr>
              <a:t>import time</a:t>
            </a:r>
            <a:endParaRPr lang="en-US" altLang="zh-CN" sz="135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class myThread(threading.Thread):</a:t>
            </a:r>
            <a:endParaRPr lang="en-US" altLang="zh-CN" sz="1350">
              <a:latin typeface="Consolas" panose="020B0609020204030204" charset="0"/>
            </a:endParaRPr>
          </a:p>
          <a:p>
            <a:pPr>
              <a:spcBef>
                <a:spcPct val="0"/>
              </a:spcBef>
              <a:buNone/>
            </a:pPr>
            <a:r>
              <a:rPr lang="en-US" altLang="zh-CN" sz="1350">
                <a:latin typeface="Consolas" panose="020B0609020204030204" charset="0"/>
              </a:rPr>
              <a:t>    def __init__(self):</a:t>
            </a:r>
            <a:endParaRPr lang="en-US" altLang="zh-CN" sz="1350">
              <a:latin typeface="Consolas" panose="020B0609020204030204" charset="0"/>
            </a:endParaRPr>
          </a:p>
          <a:p>
            <a:pPr>
              <a:spcBef>
                <a:spcPct val="0"/>
              </a:spcBef>
              <a:buNone/>
            </a:pPr>
            <a:r>
              <a:rPr lang="en-US" altLang="zh-CN" sz="1350">
                <a:latin typeface="Consolas" panose="020B0609020204030204" charset="0"/>
              </a:rPr>
              <a:t>        threading.Thread.__init__(self)</a:t>
            </a:r>
            <a:endParaRPr lang="en-US" altLang="zh-CN" sz="1350">
              <a:latin typeface="Consolas" panose="020B0609020204030204" charset="0"/>
            </a:endParaRPr>
          </a:p>
          <a:p>
            <a:pPr>
              <a:spcBef>
                <a:spcPct val="0"/>
              </a:spcBef>
              <a:buNone/>
            </a:pPr>
            <a:r>
              <a:rPr lang="en-US" altLang="zh-CN" sz="1350">
                <a:latin typeface="Consolas" panose="020B0609020204030204" charset="0"/>
              </a:rPr>
              <a:t>    def run(self):</a:t>
            </a:r>
            <a:endParaRPr lang="en-US" altLang="zh-CN" sz="1350">
              <a:latin typeface="Consolas" panose="020B0609020204030204" charset="0"/>
            </a:endParaRPr>
          </a:p>
          <a:p>
            <a:pPr>
              <a:spcBef>
                <a:spcPct val="0"/>
              </a:spcBef>
              <a:buNone/>
            </a:pPr>
            <a:r>
              <a:rPr lang="en-US" altLang="zh-CN" sz="1350">
                <a:latin typeface="Consolas" panose="020B0609020204030204" charset="0"/>
              </a:rPr>
              <a:t>        global x                    #</a:t>
            </a:r>
            <a:r>
              <a:rPr lang="zh-CN" altLang="en-US" sz="1350">
                <a:latin typeface="Consolas" panose="020B0609020204030204" charset="0"/>
              </a:rPr>
              <a:t>声明全局变量</a:t>
            </a:r>
            <a:endParaRPr lang="zh-CN" altLang="en-US" sz="1350">
              <a:latin typeface="Consolas" panose="020B0609020204030204" charset="0"/>
            </a:endParaRPr>
          </a:p>
          <a:p>
            <a:pPr>
              <a:spcBef>
                <a:spcPct val="0"/>
              </a:spcBef>
              <a:buNone/>
            </a:pPr>
            <a:r>
              <a:rPr lang="en-US" altLang="zh-CN" sz="1350">
                <a:latin typeface="Consolas" panose="020B0609020204030204" charset="0"/>
              </a:rPr>
              <a:t>        lock.acquire()              #</a:t>
            </a:r>
            <a:r>
              <a:rPr lang="zh-CN" altLang="en-US" sz="1350">
                <a:latin typeface="Consolas" panose="020B0609020204030204" charset="0"/>
              </a:rPr>
              <a:t>获取锁，进入临界区</a:t>
            </a:r>
            <a:endParaRPr lang="zh-CN" altLang="en-US" sz="1350">
              <a:latin typeface="Consolas" panose="020B0609020204030204" charset="0"/>
            </a:endParaRPr>
          </a:p>
          <a:p>
            <a:pPr>
              <a:spcBef>
                <a:spcPct val="0"/>
              </a:spcBef>
              <a:buNone/>
            </a:pPr>
            <a:r>
              <a:rPr lang="en-US" altLang="zh-CN" sz="1350">
                <a:latin typeface="Consolas" panose="020B0609020204030204" charset="0"/>
              </a:rPr>
              <a:t>        for i in range(3):</a:t>
            </a:r>
            <a:endParaRPr lang="en-US" altLang="zh-CN" sz="1350">
              <a:latin typeface="Consolas" panose="020B0609020204030204" charset="0"/>
            </a:endParaRPr>
          </a:p>
          <a:p>
            <a:pPr>
              <a:spcBef>
                <a:spcPct val="0"/>
              </a:spcBef>
              <a:buNone/>
            </a:pPr>
            <a:r>
              <a:rPr lang="en-US" altLang="zh-CN" sz="1350">
                <a:latin typeface="Consolas" panose="020B0609020204030204" charset="0"/>
              </a:rPr>
              <a:t>            x = x + i</a:t>
            </a:r>
            <a:endParaRPr lang="en-US" altLang="zh-CN" sz="1350">
              <a:latin typeface="Consolas" panose="020B0609020204030204" charset="0"/>
            </a:endParaRPr>
          </a:p>
          <a:p>
            <a:pPr>
              <a:spcBef>
                <a:spcPct val="0"/>
              </a:spcBef>
              <a:buNone/>
            </a:pPr>
            <a:r>
              <a:rPr lang="en-US" altLang="zh-CN" sz="1350">
                <a:latin typeface="Consolas" panose="020B0609020204030204" charset="0"/>
              </a:rPr>
              <a:t>        time.sleep(2)</a:t>
            </a:r>
            <a:endParaRPr lang="en-US" altLang="zh-CN" sz="1350">
              <a:latin typeface="Consolas" panose="020B0609020204030204" charset="0"/>
            </a:endParaRPr>
          </a:p>
          <a:p>
            <a:pPr>
              <a:spcBef>
                <a:spcPct val="0"/>
              </a:spcBef>
              <a:buNone/>
            </a:pPr>
            <a:r>
              <a:rPr lang="en-US" altLang="zh-CN" sz="1350">
                <a:latin typeface="Consolas" panose="020B0609020204030204" charset="0"/>
              </a:rPr>
              <a:t>        print(x)</a:t>
            </a:r>
            <a:endParaRPr lang="en-US" altLang="zh-CN" sz="1350">
              <a:latin typeface="Consolas" panose="020B0609020204030204" charset="0"/>
            </a:endParaRPr>
          </a:p>
          <a:p>
            <a:pPr>
              <a:spcBef>
                <a:spcPct val="0"/>
              </a:spcBef>
              <a:buNone/>
            </a:pPr>
            <a:r>
              <a:rPr lang="en-US" altLang="zh-CN" sz="1350">
                <a:latin typeface="Consolas" panose="020B0609020204030204" charset="0"/>
              </a:rPr>
              <a:t>        lock.release()              #</a:t>
            </a:r>
            <a:r>
              <a:rPr lang="zh-CN" altLang="en-US" sz="1350">
                <a:latin typeface="Consolas" panose="020B0609020204030204" charset="0"/>
              </a:rPr>
              <a:t>释放锁，退出临界区</a:t>
            </a:r>
            <a:endParaRPr lang="zh-CN" altLang="en-US" sz="1350">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zh-CN" altLang="en-US" kern="1200" baseline="0">
              <a:latin typeface="+mj-lt"/>
              <a:ea typeface="+mj-ea"/>
              <a:cs typeface="+mj-cs"/>
            </a:endParaRPr>
          </a:p>
        </p:txBody>
      </p:sp>
      <p:sp>
        <p:nvSpPr>
          <p:cNvPr id="31746" name="内容占位符 2"/>
          <p:cNvSpPr>
            <a:spLocks noGrp="1"/>
          </p:cNvSpPr>
          <p:nvPr>
            <p:ph idx="1"/>
          </p:nvPr>
        </p:nvSpPr>
        <p:spPr/>
        <p:txBody>
          <a:bodyPr anchor="t"/>
          <a:lstStyle/>
          <a:p>
            <a:pPr>
              <a:spcBef>
                <a:spcPts val="0"/>
              </a:spcBef>
              <a:buNone/>
            </a:pPr>
            <a:r>
              <a:rPr lang="en-US" altLang="zh-CN" sz="1350">
                <a:latin typeface="Consolas" panose="020B0609020204030204" charset="0"/>
                <a:sym typeface="Arial" panose="020B0604020202020204" charset="-122"/>
              </a:rPr>
              <a:t>lock = threading.Lock()      #</a:t>
            </a:r>
            <a:r>
              <a:rPr lang="zh-CN" altLang="en-US" sz="1350">
                <a:latin typeface="Consolas" panose="020B0609020204030204" charset="0"/>
                <a:sym typeface="Arial" panose="020B0604020202020204" charset="-122"/>
              </a:rPr>
              <a:t>创建锁，这里也可以使用</a:t>
            </a:r>
            <a:r>
              <a:rPr lang="en-US" altLang="zh-CN" sz="1350">
                <a:latin typeface="Consolas" panose="020B0609020204030204" charset="0"/>
                <a:sym typeface="Arial" panose="020B0604020202020204" charset="-122"/>
              </a:rPr>
              <a:t>RLock</a:t>
            </a:r>
            <a:endParaRPr lang="en-US" altLang="zh-CN" sz="1350">
              <a:latin typeface="Consolas" panose="020B0609020204030204" charset="0"/>
              <a:sym typeface="Arial" panose="020B0604020202020204" charset="-122"/>
            </a:endParaRPr>
          </a:p>
          <a:p>
            <a:pPr>
              <a:spcBef>
                <a:spcPts val="0"/>
              </a:spcBef>
              <a:buNone/>
            </a:pPr>
            <a:r>
              <a:rPr lang="en-US" altLang="zh-CN" sz="1350">
                <a:latin typeface="Consolas" panose="020B0609020204030204" charset="0"/>
                <a:sym typeface="Arial" panose="020B0604020202020204" charset="-122"/>
              </a:rPr>
              <a:t>tl = []</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for i in range(10):          #</a:t>
            </a:r>
            <a:r>
              <a:rPr lang="zh-CN" altLang="en-US" sz="1350">
                <a:latin typeface="Consolas" panose="020B0609020204030204" charset="0"/>
                <a:sym typeface="Arial" panose="020B0604020202020204" charset="-122"/>
              </a:rPr>
              <a:t>创建</a:t>
            </a:r>
            <a:r>
              <a:rPr lang="en-US" altLang="zh-CN" sz="1350">
                <a:latin typeface="Consolas" panose="020B0609020204030204" charset="0"/>
                <a:sym typeface="Arial" panose="020B0604020202020204" charset="-122"/>
              </a:rPr>
              <a:t>10</a:t>
            </a:r>
            <a:r>
              <a:rPr lang="zh-CN" altLang="en-US" sz="1350">
                <a:latin typeface="Consolas" panose="020B0609020204030204" charset="0"/>
                <a:sym typeface="Arial" panose="020B0604020202020204" charset="-122"/>
              </a:rPr>
              <a:t>个线程</a:t>
            </a:r>
            <a:endParaRPr lang="zh-CN" altLang="en-US" sz="1350">
              <a:latin typeface="Consolas" panose="020B0609020204030204" charset="0"/>
              <a:sym typeface="Arial" panose="020B0604020202020204" charset="-122"/>
            </a:endParaRPr>
          </a:p>
          <a:p>
            <a:pPr>
              <a:spcBef>
                <a:spcPts val="0"/>
              </a:spcBef>
              <a:buNone/>
            </a:pPr>
            <a:r>
              <a:rPr lang="en-US" altLang="zh-CN" sz="1350">
                <a:latin typeface="Consolas" panose="020B0609020204030204" charset="0"/>
                <a:sym typeface="Arial" panose="020B0604020202020204" charset="-122"/>
              </a:rPr>
              <a:t>    t = myThread()</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    tl.append(t)</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x = 0</a:t>
            </a:r>
            <a:endParaRPr lang="en-US" altLang="zh-CN" sz="1350">
              <a:latin typeface="Consolas" panose="020B0609020204030204" charset="0"/>
            </a:endParaRPr>
          </a:p>
          <a:p>
            <a:pPr>
              <a:spcBef>
                <a:spcPts val="0"/>
              </a:spcBef>
              <a:buNone/>
            </a:pPr>
            <a:r>
              <a:rPr lang="en-US" altLang="zh-CN" sz="1350">
                <a:latin typeface="Consolas" panose="020B0609020204030204" charset="0"/>
                <a:sym typeface="Arial" panose="020B0604020202020204" charset="-122"/>
              </a:rPr>
              <a:t>for i in tl:                 #</a:t>
            </a:r>
            <a:r>
              <a:rPr lang="zh-CN" altLang="en-US" sz="1350">
                <a:latin typeface="Consolas" panose="020B0609020204030204" charset="0"/>
                <a:sym typeface="Arial" panose="020B0604020202020204" charset="-122"/>
              </a:rPr>
              <a:t>启动</a:t>
            </a:r>
            <a:r>
              <a:rPr lang="en-US" altLang="zh-CN" sz="1350">
                <a:latin typeface="Consolas" panose="020B0609020204030204" charset="0"/>
                <a:sym typeface="Arial" panose="020B0604020202020204" charset="-122"/>
              </a:rPr>
              <a:t>10</a:t>
            </a:r>
            <a:r>
              <a:rPr lang="zh-CN" altLang="en-US" sz="1350">
                <a:latin typeface="Consolas" panose="020B0609020204030204" charset="0"/>
                <a:sym typeface="Arial" panose="020B0604020202020204" charset="-122"/>
              </a:rPr>
              <a:t>个线程</a:t>
            </a:r>
            <a:endParaRPr lang="zh-CN" altLang="en-US" sz="1350">
              <a:latin typeface="Consolas" panose="020B0609020204030204" charset="0"/>
              <a:sym typeface="Arial" panose="020B0604020202020204" charset="-122"/>
            </a:endParaRPr>
          </a:p>
          <a:p>
            <a:pPr>
              <a:spcBef>
                <a:spcPts val="0"/>
              </a:spcBef>
              <a:buNone/>
            </a:pPr>
            <a:r>
              <a:rPr lang="en-US" altLang="zh-CN" sz="1350">
                <a:latin typeface="Consolas" panose="020B0609020204030204" charset="0"/>
                <a:sym typeface="Arial" panose="020B0604020202020204" charset="-122"/>
              </a:rPr>
              <a:t>    i.start()</a:t>
            </a:r>
            <a:endParaRPr lang="zh-CN" altLang="en-US" sz="1350">
              <a:latin typeface="Consolas" panose="020B0609020204030204" charset="0"/>
            </a:endParaRPr>
          </a:p>
        </p:txBody>
      </p:sp>
      <p:pic>
        <p:nvPicPr>
          <p:cNvPr id="31747" name="图片 19460"/>
          <p:cNvPicPr>
            <a:picLocks noChangeAspect="1"/>
          </p:cNvPicPr>
          <p:nvPr/>
        </p:nvPicPr>
        <p:blipFill>
          <a:blip r:embed="rId1"/>
          <a:stretch>
            <a:fillRect/>
          </a:stretch>
        </p:blipFill>
        <p:spPr>
          <a:xfrm>
            <a:off x="3171580" y="3067587"/>
            <a:ext cx="3895216" cy="127895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r>
              <a:rPr lang="zh-CN" altLang="en-US" sz="1800" b="1" strike="noStrike" noProof="1">
                <a:latin typeface="Consolas" panose="020B0609020204030204" charset="0"/>
              </a:rPr>
              <a:t>例</a:t>
            </a:r>
            <a:r>
              <a:rPr lang="en-US" altLang="zh-CN" sz="1800" b="1" strike="noStrike" noProof="1">
                <a:latin typeface="Consolas" panose="020B0609020204030204" charset="0"/>
              </a:rPr>
              <a:t>13-6  </a:t>
            </a:r>
            <a:r>
              <a:rPr lang="zh-CN" altLang="en-US" sz="1800" strike="noStrike" noProof="1">
                <a:latin typeface="Consolas" panose="020B0609020204030204" charset="0"/>
              </a:rPr>
              <a:t>使用多线程统计素数数量。</a:t>
            </a:r>
            <a:endParaRPr lang="zh-CN" altLang="en-US" sz="1800" strike="noStrike" noProof="1">
              <a:latin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import threading</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import time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def prime(x):</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if x &lt; 2: return False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if x in (2,3): return True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if x%2 == 0: return False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for i in range(3, int(x**0.5)+1</a:t>
            </a:r>
            <a:r>
              <a:rPr lang="en-US" altLang="zh-CN" sz="1600" strike="noStrike" noProof="1">
                <a:latin typeface="Consolas" panose="020B0609020204030204" charset="0"/>
                <a:cs typeface="Consolas" panose="020B0609020204030204" charset="0"/>
              </a:rPr>
              <a:t>, 2</a:t>
            </a:r>
            <a:r>
              <a:rPr lang="zh-CN" altLang="en-US" sz="1600" strike="noStrike" noProof="1">
                <a:latin typeface="Consolas" panose="020B0609020204030204" charset="0"/>
                <a:cs typeface="Consolas" panose="020B0609020204030204" charset="0"/>
              </a:rPr>
              <a:t>):      </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if x%i==0: return False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strike="noStrike" noProof="1">
                <a:latin typeface="Consolas" panose="020B0609020204030204" charset="0"/>
                <a:cs typeface="Consolas" panose="020B0609020204030204" charset="0"/>
              </a:rPr>
              <a:t>    return True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endParaRPr lang="zh-CN" altLang="en-US" sz="1600" strike="noStrike" noProof="1">
              <a:latin typeface="Consolas" panose="020B0609020204030204" charset="0"/>
              <a:cs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.1</a:t>
            </a:r>
            <a:r>
              <a:rPr lang="zh-CN" altLang="en-US" dirty="0">
                <a:latin typeface="宋体" panose="02010600030101010101" pitchFamily="2" charset="-122"/>
                <a:sym typeface="Arial" panose="020B0604020202020204" charset="-122"/>
              </a:rPr>
              <a:t> </a:t>
            </a:r>
            <a:r>
              <a:rPr lang="en-US" altLang="zh-CN" dirty="0">
                <a:latin typeface="宋体" panose="02010600030101010101" pitchFamily="2" charset="-122"/>
                <a:sym typeface="Arial" panose="020B0604020202020204" charset="-122"/>
              </a:rPr>
              <a:t>L</a:t>
            </a:r>
            <a:r>
              <a:rPr lang="zh-CN" altLang="en-US" dirty="0">
                <a:latin typeface="宋体" panose="02010600030101010101" pitchFamily="2" charset="-122"/>
                <a:sym typeface="Arial" panose="020B0604020202020204" charset="-122"/>
              </a:rPr>
              <a:t>ock/RLock对象</a:t>
            </a:r>
            <a:endParaRPr lang="zh-CN" altLang="en-US"/>
          </a:p>
        </p:txBody>
      </p:sp>
      <p:sp>
        <p:nvSpPr>
          <p:cNvPr id="3" name="内容占位符 2"/>
          <p:cNvSpPr>
            <a:spLocks noGrp="1"/>
          </p:cNvSpPr>
          <p:nvPr>
            <p:ph idx="1"/>
          </p:nvPr>
        </p:nvSpPr>
        <p:spPr/>
        <p:txBody>
          <a:bodyPr/>
          <a:p>
            <a:pPr marL="0" indent="0" fontAlgn="base">
              <a:spcBef>
                <a:spcPts val="0"/>
              </a:spcBef>
              <a:buNone/>
            </a:pPr>
            <a:r>
              <a:rPr lang="zh-CN" altLang="en-US" sz="1600">
                <a:latin typeface="Consolas" panose="020B0609020204030204" charset="0"/>
                <a:cs typeface="Consolas" panose="020B0609020204030204" charset="0"/>
                <a:sym typeface="+mn-ea"/>
              </a:rPr>
              <a:t>def worker(p):</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global c</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while True:        </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try:</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x = next(p)</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except:</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break</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else: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if prime(x):</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lock.acquire()</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c=c+1</a:t>
            </a:r>
            <a:endParaRPr lang="zh-CN" altLang="en-US" sz="1600" strike="noStrike" noProof="1">
              <a:latin typeface="Consolas" panose="020B0609020204030204" charset="0"/>
              <a:cs typeface="Consolas" panose="020B0609020204030204" charset="0"/>
            </a:endParaRPr>
          </a:p>
          <a:p>
            <a:pPr marL="0" indent="0" fontAlgn="base">
              <a:spcBef>
                <a:spcPts val="0"/>
              </a:spcBef>
              <a:buNone/>
            </a:pPr>
            <a:r>
              <a:rPr lang="zh-CN" altLang="en-US" sz="1600">
                <a:latin typeface="Consolas" panose="020B0609020204030204" charset="0"/>
                <a:cs typeface="Consolas" panose="020B0609020204030204" charset="0"/>
                <a:sym typeface="+mn-ea"/>
              </a:rPr>
              <a:t>                lock.release()</a:t>
            </a:r>
            <a:endParaRPr lang="zh-CN" altLang="en-US" sz="1600" strike="noStrike" noProof="1">
              <a:latin typeface="Consolas" panose="020B0609020204030204" charset="0"/>
              <a:cs typeface="Consolas" panose="020B0609020204030204" charset="0"/>
            </a:endParaRPr>
          </a:p>
          <a:p>
            <a:pPr marL="0" indent="0">
              <a:buNone/>
            </a:pPr>
            <a:endParaRPr lang="zh-CN" altLang="en-US" sz="1600">
              <a:latin typeface="Consolas" panose="020B0609020204030204" charset="0"/>
              <a:cs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2"/>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500">
                <a:ea typeface="宋体" panose="02010600030101010101" pitchFamily="2" charset="-122"/>
              </a:rPr>
              <a:t>在单处理器、单核平台上，多个线程</a:t>
            </a:r>
            <a:r>
              <a:rPr lang="zh-CN" altLang="en-US" sz="1500">
                <a:solidFill>
                  <a:srgbClr val="FF0000"/>
                </a:solidFill>
                <a:ea typeface="宋体" panose="02010600030101010101" pitchFamily="2" charset="-122"/>
              </a:rPr>
              <a:t>轮流进入</a:t>
            </a:r>
            <a:r>
              <a:rPr lang="en-US" altLang="zh-CN" sz="1500">
                <a:solidFill>
                  <a:srgbClr val="FF0000"/>
                </a:solidFill>
                <a:ea typeface="宋体" panose="02010600030101010101" pitchFamily="2" charset="-122"/>
              </a:rPr>
              <a:t>CPU</a:t>
            </a:r>
            <a:r>
              <a:rPr lang="zh-CN" altLang="en-US" sz="1500">
                <a:ea typeface="宋体" panose="02010600030101010101" pitchFamily="2" charset="-122"/>
              </a:rPr>
              <a:t>执行特定任务。</a:t>
            </a:r>
            <a:endParaRPr lang="zh-CN" altLang="en-US" sz="1500">
              <a:ea typeface="宋体" panose="02010600030101010101" pitchFamily="2" charset="-122"/>
            </a:endParaRPr>
          </a:p>
          <a:p>
            <a:pPr>
              <a:lnSpc>
                <a:spcPct val="150000"/>
              </a:lnSpc>
              <a:spcBef>
                <a:spcPts val="600"/>
              </a:spcBef>
              <a:spcAft>
                <a:spcPts val="600"/>
              </a:spcAft>
              <a:buFont typeface="Wingdings" panose="05000000000000000000" charset="0"/>
              <a:buChar char="§"/>
            </a:pPr>
            <a:r>
              <a:rPr lang="en-US" altLang="en-US" sz="1500"/>
              <a:t>在多核、多处理器平台上，</a:t>
            </a:r>
            <a:r>
              <a:rPr lang="en-US" altLang="en-US" sz="1500">
                <a:solidFill>
                  <a:srgbClr val="FF0000"/>
                </a:solidFill>
              </a:rPr>
              <a:t>在任意时刻每个核可以运行一个线程</a:t>
            </a:r>
            <a:r>
              <a:rPr lang="en-US" altLang="en-US" sz="1500"/>
              <a:t>，多个线程同时运行并相互</a:t>
            </a:r>
            <a:r>
              <a:rPr lang="en-US" altLang="en-US" sz="1500">
                <a:solidFill>
                  <a:srgbClr val="FF0000"/>
                </a:solidFill>
              </a:rPr>
              <a:t>协作</a:t>
            </a:r>
            <a:r>
              <a:rPr lang="en-US" altLang="en-US" sz="1500"/>
              <a:t>，从而达到高速处理任务的目的。</a:t>
            </a:r>
            <a:endParaRPr lang="en-US" altLang="en-US" sz="1500"/>
          </a:p>
          <a:p>
            <a:pPr>
              <a:lnSpc>
                <a:spcPct val="150000"/>
              </a:lnSpc>
              <a:spcBef>
                <a:spcPts val="600"/>
              </a:spcBef>
              <a:spcAft>
                <a:spcPts val="600"/>
              </a:spcAft>
              <a:buFont typeface="Wingdings" panose="05000000000000000000" charset="0"/>
              <a:buChar char="§"/>
            </a:pPr>
            <a:r>
              <a:rPr lang="en-US" altLang="en-US" sz="1500"/>
              <a:t>即使是高端服务器或工作站甚至集群系统，处理器和核的数量总是有限的，如果线程的数量多于核的数量，就必然需要进行</a:t>
            </a:r>
            <a:r>
              <a:rPr lang="en-US" altLang="en-US" sz="1500">
                <a:solidFill>
                  <a:srgbClr val="FF0000"/>
                </a:solidFill>
              </a:rPr>
              <a:t>调度</a:t>
            </a:r>
            <a:r>
              <a:rPr lang="en-US" altLang="en-US" sz="1500"/>
              <a:t>。</a:t>
            </a:r>
            <a:endParaRPr lang="en-US" altLang="en-US" sz="1500"/>
          </a:p>
          <a:p>
            <a:pPr>
              <a:lnSpc>
                <a:spcPct val="150000"/>
              </a:lnSpc>
              <a:spcBef>
                <a:spcPts val="600"/>
              </a:spcBef>
              <a:spcAft>
                <a:spcPts val="600"/>
              </a:spcAft>
              <a:buFont typeface="Wingdings" panose="05000000000000000000" charset="0"/>
              <a:buChar char="§"/>
            </a:pPr>
            <a:r>
              <a:rPr lang="en-US" altLang="en-US" sz="1500"/>
              <a:t>在调度时，处理器为每个线程分配一个很短的</a:t>
            </a:r>
            <a:r>
              <a:rPr lang="en-US" altLang="en-US" sz="1500">
                <a:solidFill>
                  <a:srgbClr val="FF0000"/>
                </a:solidFill>
              </a:rPr>
              <a:t>时间片</a:t>
            </a:r>
            <a:r>
              <a:rPr lang="en-US" altLang="en-US" sz="1500"/>
              <a:t>，所有线程根据具体的调度算法轮流获得该时间片。当时间片用完以后，即使该线程还没有执行完也要退出处理器并等待下次</a:t>
            </a:r>
            <a:r>
              <a:rPr lang="en-US" altLang="en-US" sz="1500" b="1"/>
              <a:t>调度</a:t>
            </a:r>
            <a:r>
              <a:rPr lang="en-US" altLang="en-US" sz="1500"/>
              <a:t>，同时由操作系统按照优先级再选择一个线程进入CPU运行。</a:t>
            </a:r>
            <a:endParaRPr lang="en-US" altLang="en-US" sz="1500"/>
          </a:p>
        </p:txBody>
      </p:sp>
      <p:sp>
        <p:nvSpPr>
          <p:cNvPr id="7170"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.1</a:t>
            </a:r>
            <a:r>
              <a:rPr lang="zh-CN" altLang="en-US" kern="1200" baseline="0" dirty="0">
                <a:latin typeface="宋体" panose="02010600030101010101" pitchFamily="2" charset="-122"/>
                <a:ea typeface="+mj-ea"/>
                <a:cs typeface="+mj-cs"/>
                <a:sym typeface="Arial" panose="020B0604020202020204" charset="-122"/>
              </a:rPr>
              <a:t> </a:t>
            </a:r>
            <a:r>
              <a:rPr lang="en-US" altLang="zh-CN" kern="1200" baseline="0" dirty="0">
                <a:latin typeface="宋体" panose="02010600030101010101" pitchFamily="2" charset="-122"/>
                <a:ea typeface="+mj-ea"/>
                <a:cs typeface="+mj-cs"/>
                <a:sym typeface="Arial" panose="020B0604020202020204" charset="-122"/>
              </a:rPr>
              <a:t>L</a:t>
            </a:r>
            <a:r>
              <a:rPr lang="zh-CN" altLang="en-US" kern="1200" baseline="0" dirty="0">
                <a:latin typeface="宋体" panose="02010600030101010101" pitchFamily="2" charset="-122"/>
                <a:ea typeface="+mj-ea"/>
                <a:cs typeface="+mj-cs"/>
                <a:sym typeface="Arial" panose="020B0604020202020204" charset="-122"/>
              </a:rPr>
              <a:t>ock/RLock对象</a:t>
            </a:r>
            <a:endParaRPr lang="en-US" altLang="zh-CN" kern="1200" baseline="0">
              <a:latin typeface="+mj-lt"/>
              <a:ea typeface="+mj-ea"/>
              <a:cs typeface="+mj-cs"/>
            </a:endParaRPr>
          </a:p>
        </p:txBody>
      </p:sp>
      <p:sp>
        <p:nvSpPr>
          <p:cNvPr id="33794" name="Content Placeholder 2"/>
          <p:cNvSpPr>
            <a:spLocks noGrp="1"/>
          </p:cNvSpPr>
          <p:nvPr>
            <p:ph idx="1"/>
          </p:nvPr>
        </p:nvSpPr>
        <p:spPr/>
        <p:txBody>
          <a:bodyPr anchor="t"/>
          <a:lstStyle/>
          <a:p>
            <a:pPr marL="0" indent="0">
              <a:spcBef>
                <a:spcPct val="0"/>
              </a:spcBef>
              <a:buNone/>
            </a:pPr>
            <a:r>
              <a:rPr lang="en-US" altLang="zh-CN" sz="1600">
                <a:latin typeface="Consolas" panose="020B0609020204030204" charset="0"/>
              </a:rPr>
              <a:t>c = 0</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lock = threading.Lock()</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numbers = iter(range(1000000))  # </a:t>
            </a:r>
            <a:r>
              <a:rPr lang="zh-CN" altLang="en-US" sz="1600">
                <a:latin typeface="Consolas" panose="020B0609020204030204" charset="0"/>
              </a:rPr>
              <a:t>其中每个元素被获取之后就没有了</a:t>
            </a:r>
            <a:endParaRPr lang="zh-CN" altLang="en-US" sz="1600">
              <a:latin typeface="Consolas" panose="020B0609020204030204" charset="0"/>
            </a:endParaRPr>
          </a:p>
          <a:p>
            <a:pPr marL="0" indent="0">
              <a:spcBef>
                <a:spcPct val="0"/>
              </a:spcBef>
              <a:buNone/>
            </a:pPr>
            <a:r>
              <a:rPr lang="en-US" altLang="zh-CN" sz="1600">
                <a:latin typeface="Consolas" panose="020B0609020204030204" charset="0"/>
              </a:rPr>
              <a:t>tList = []</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for i in range(10):</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t = threading.Thread(target=worker, args=(numbers,))</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tList.append(t)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    </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start = time.time()</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for t in tList: t.start()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for t in tList: t.join()</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print(time.time()-start)</a:t>
            </a:r>
            <a:endParaRPr lang="en-US" altLang="zh-CN" sz="1600">
              <a:latin typeface="Consolas" panose="020B0609020204030204" charset="0"/>
            </a:endParaRPr>
          </a:p>
          <a:p>
            <a:pPr marL="0" indent="0">
              <a:spcBef>
                <a:spcPct val="0"/>
              </a:spcBef>
              <a:buNone/>
            </a:pPr>
            <a:r>
              <a:rPr lang="en-US" altLang="zh-CN" sz="1600">
                <a:latin typeface="Consolas" panose="020B0609020204030204" charset="0"/>
              </a:rPr>
              <a:t>print("Count=",c)</a:t>
            </a:r>
            <a:endParaRPr lang="en-US" altLang="zh-CN" sz="1600">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anchor="t"/>
          <a:lstStyle/>
          <a:p>
            <a:pPr>
              <a:lnSpc>
                <a:spcPct val="150000"/>
              </a:lnSpc>
              <a:spcBef>
                <a:spcPts val="1200"/>
              </a:spcBef>
              <a:buFont typeface="Wingdings" panose="05000000000000000000" charset="0"/>
              <a:buChar char="§"/>
            </a:pPr>
            <a:r>
              <a:rPr lang="en-US" altLang="en-US" sz="1800"/>
              <a:t>使用Condition对象可以在某些事件触发后才处理数据或执行特定的功能代码，可以用于不同线程之间的通信或通知，以实现更高级别的同步。</a:t>
            </a:r>
            <a:endParaRPr lang="en-US" altLang="en-US" sz="1800"/>
          </a:p>
          <a:p>
            <a:pPr>
              <a:lnSpc>
                <a:spcPct val="150000"/>
              </a:lnSpc>
              <a:spcBef>
                <a:spcPts val="1200"/>
              </a:spcBef>
              <a:buFont typeface="Wingdings" panose="05000000000000000000" charset="0"/>
              <a:buChar char="§"/>
            </a:pPr>
            <a:r>
              <a:rPr lang="zh-CN" altLang="en-US" sz="1800">
                <a:ea typeface="宋体" panose="02010600030101010101" pitchFamily="2" charset="-122"/>
              </a:rPr>
              <a:t>在内部实现上，</a:t>
            </a:r>
            <a:r>
              <a:rPr lang="en-US" altLang="zh-CN" sz="1800">
                <a:ea typeface="宋体" panose="02010600030101010101" pitchFamily="2" charset="-122"/>
              </a:rPr>
              <a:t>Condition</a:t>
            </a:r>
            <a:r>
              <a:rPr lang="zh-CN" altLang="en-US" sz="1800">
                <a:ea typeface="宋体" panose="02010600030101010101" pitchFamily="2" charset="-122"/>
              </a:rPr>
              <a:t>对象总是与某种锁对象相关联。</a:t>
            </a:r>
            <a:endParaRPr lang="zh-CN" altLang="en-US" sz="1800">
              <a:ea typeface="宋体" panose="02010600030101010101" pitchFamily="2" charset="-122"/>
            </a:endParaRPr>
          </a:p>
          <a:p>
            <a:pPr>
              <a:lnSpc>
                <a:spcPct val="150000"/>
              </a:lnSpc>
              <a:spcBef>
                <a:spcPts val="1200"/>
              </a:spcBef>
              <a:buFont typeface="Wingdings" panose="05000000000000000000" charset="0"/>
              <a:buChar char="§"/>
            </a:pPr>
            <a:r>
              <a:rPr lang="en-US" altLang="zh-CN" sz="1800">
                <a:ea typeface="宋体" panose="02010600030101010101" pitchFamily="2" charset="-122"/>
              </a:rPr>
              <a:t>Condition</a:t>
            </a:r>
            <a:r>
              <a:rPr lang="zh-CN" altLang="en-US" sz="1800">
                <a:ea typeface="宋体" panose="02010600030101010101" pitchFamily="2" charset="-122"/>
              </a:rPr>
              <a:t>对象支持上下文管理语句</a:t>
            </a:r>
            <a:r>
              <a:rPr lang="en-US" altLang="zh-CN" sz="1800">
                <a:ea typeface="宋体" panose="02010600030101010101" pitchFamily="2" charset="-122"/>
              </a:rPr>
              <a:t>with</a:t>
            </a:r>
            <a:r>
              <a:rPr lang="zh-CN" altLang="en-US" sz="1800">
                <a:ea typeface="宋体" panose="02010600030101010101" pitchFamily="2" charset="-122"/>
              </a:rPr>
              <a:t>。</a:t>
            </a:r>
            <a:endParaRPr lang="zh-CN" altLang="en-US" sz="1800">
              <a:ea typeface="宋体" panose="02010600030101010101" pitchFamily="2" charset="-122"/>
            </a:endParaRPr>
          </a:p>
          <a:p>
            <a:pPr>
              <a:lnSpc>
                <a:spcPct val="150000"/>
              </a:lnSpc>
              <a:spcBef>
                <a:spcPts val="1200"/>
              </a:spcBef>
              <a:buFont typeface="Wingdings" panose="05000000000000000000" charset="0"/>
              <a:buChar char="§"/>
            </a:pPr>
            <a:r>
              <a:rPr lang="en-US" altLang="en-US" sz="1800"/>
              <a:t>Condition对象除了具有acquire()和release()方法之外，还有wait()</a:t>
            </a:r>
            <a:r>
              <a:rPr lang="zh-CN" altLang="en-US" sz="1800">
                <a:ea typeface="宋体" panose="02010600030101010101" pitchFamily="2" charset="-122"/>
              </a:rPr>
              <a:t>、</a:t>
            </a:r>
            <a:r>
              <a:rPr lang="en-US" altLang="zh-CN" sz="1800">
                <a:ea typeface="宋体" panose="02010600030101010101" pitchFamily="2" charset="-122"/>
              </a:rPr>
              <a:t>wait_for()</a:t>
            </a:r>
            <a:r>
              <a:rPr lang="en-US" altLang="en-US" sz="1800"/>
              <a:t>、notify()、notify_all()等方法。</a:t>
            </a:r>
            <a:endParaRPr lang="en-US" altLang="en-US" sz="1800"/>
          </a:p>
        </p:txBody>
      </p:sp>
      <p:sp>
        <p:nvSpPr>
          <p:cNvPr id="34818"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endParaRPr lang="zh-CN" altLang="en-US" sz="2700" kern="1200" baseline="0" dirty="0">
              <a:latin typeface="宋体" panose="02010600030101010101" pitchFamily="2" charset="-122"/>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p:txBody>
          <a:bodyPr anchor="t"/>
          <a:lstStyle/>
          <a:p>
            <a:pPr>
              <a:lnSpc>
                <a:spcPct val="150000"/>
              </a:lnSpc>
              <a:spcBef>
                <a:spcPts val="600"/>
              </a:spcBef>
              <a:spcAft>
                <a:spcPts val="600"/>
              </a:spcAft>
            </a:pPr>
            <a:r>
              <a:rPr lang="zh-CN" altLang="en-US" sz="1500"/>
              <a:t>wait(timeout=None)：释放锁，并阻塞当前线程直到超时或其他线程针对同一个</a:t>
            </a:r>
            <a:r>
              <a:rPr lang="en-US" altLang="zh-CN" sz="1500"/>
              <a:t>C</a:t>
            </a:r>
            <a:r>
              <a:rPr lang="zh-CN" altLang="en-US" sz="1500"/>
              <a:t>ondition对象调用了notify()/notify_all()方法，被唤醒之后当前线程会重新尝试获取锁并在成功获取锁之后结束wait()方法，然后继续执行；</a:t>
            </a:r>
            <a:endParaRPr lang="zh-CN" altLang="en-US" sz="1500"/>
          </a:p>
          <a:p>
            <a:pPr>
              <a:lnSpc>
                <a:spcPct val="150000"/>
              </a:lnSpc>
              <a:spcBef>
                <a:spcPts val="600"/>
              </a:spcBef>
              <a:spcAft>
                <a:spcPts val="600"/>
              </a:spcAft>
            </a:pPr>
            <a:r>
              <a:rPr lang="zh-CN" altLang="en-US" sz="1500"/>
              <a:t>wait_for(predicate, timeout=None)：阻塞当前线程直到超时或者指定条件得到满足；</a:t>
            </a:r>
            <a:endParaRPr lang="zh-CN" altLang="en-US" sz="1500"/>
          </a:p>
          <a:p>
            <a:pPr>
              <a:lnSpc>
                <a:spcPct val="150000"/>
              </a:lnSpc>
              <a:spcBef>
                <a:spcPts val="600"/>
              </a:spcBef>
              <a:spcAft>
                <a:spcPts val="600"/>
              </a:spcAft>
            </a:pPr>
            <a:r>
              <a:rPr lang="zh-CN" altLang="en-US" sz="1500"/>
              <a:t>notify(n=1)：唤醒等待该</a:t>
            </a:r>
            <a:r>
              <a:rPr lang="en-US" altLang="zh-CN" sz="1500"/>
              <a:t>C</a:t>
            </a:r>
            <a:r>
              <a:rPr lang="zh-CN" altLang="en-US" sz="1500"/>
              <a:t>ondition对象的一个或多个线程，该方法并不负责释放锁；</a:t>
            </a:r>
            <a:endParaRPr lang="zh-CN" altLang="en-US" sz="1500"/>
          </a:p>
          <a:p>
            <a:pPr>
              <a:lnSpc>
                <a:spcPct val="150000"/>
              </a:lnSpc>
              <a:spcBef>
                <a:spcPts val="600"/>
              </a:spcBef>
              <a:spcAft>
                <a:spcPts val="600"/>
              </a:spcAft>
            </a:pPr>
            <a:r>
              <a:rPr lang="zh-CN" altLang="en-US" sz="1500"/>
              <a:t>notify_all()：唤醒等待该</a:t>
            </a:r>
            <a:r>
              <a:rPr lang="en-US" altLang="zh-CN" sz="1500"/>
              <a:t>C</a:t>
            </a:r>
            <a:r>
              <a:rPr lang="zh-CN" altLang="en-US" sz="1500"/>
              <a:t>ondition对象的所有线程。</a:t>
            </a:r>
            <a:endParaRPr lang="zh-CN" altLang="en-US" sz="1500"/>
          </a:p>
        </p:txBody>
      </p:sp>
      <p:sp>
        <p:nvSpPr>
          <p:cNvPr id="35842"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endParaRPr lang="zh-CN" altLang="en-US" sz="2700" kern="1200" baseline="0" dirty="0">
              <a:latin typeface="宋体" panose="02010600030101010101" pitchFamily="2" charset="-122"/>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048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rPr>
              <a:t>13.3</a:t>
            </a:r>
            <a:r>
              <a:rPr lang="en-US" altLang="zh-CN" sz="2700" kern="1200" baseline="0" dirty="0">
                <a:latin typeface="宋体" panose="02010600030101010101" pitchFamily="2" charset="-122"/>
                <a:ea typeface="+mj-ea"/>
                <a:cs typeface="+mj-cs"/>
              </a:rPr>
              <a:t>.2</a:t>
            </a:r>
            <a:r>
              <a:rPr lang="zh-CN" altLang="en-US" sz="2700" kern="1200" baseline="0" dirty="0">
                <a:latin typeface="宋体" panose="02010600030101010101" pitchFamily="2" charset="-122"/>
                <a:ea typeface="+mj-ea"/>
                <a:cs typeface="+mj-cs"/>
              </a:rPr>
              <a:t> Condition对象</a:t>
            </a:r>
            <a:endParaRPr lang="zh-CN" altLang="en-US" sz="2700" kern="1200" baseline="0" dirty="0">
              <a:latin typeface="宋体" panose="02010600030101010101" pitchFamily="2" charset="-122"/>
              <a:ea typeface="+mj-ea"/>
              <a:cs typeface="+mj-cs"/>
            </a:endParaRPr>
          </a:p>
        </p:txBody>
      </p:sp>
      <p:sp>
        <p:nvSpPr>
          <p:cNvPr id="36866" name="文本占位符 20482"/>
          <p:cNvSpPr>
            <a:spLocks noGrp="1"/>
          </p:cNvSpPr>
          <p:nvPr>
            <p:ph idx="1"/>
          </p:nvPr>
        </p:nvSpPr>
        <p:spPr/>
        <p:txBody>
          <a:bodyPr anchor="t"/>
          <a:lstStyle/>
          <a:p>
            <a:pPr>
              <a:lnSpc>
                <a:spcPct val="150000"/>
              </a:lnSpc>
              <a:spcBef>
                <a:spcPts val="1200"/>
              </a:spcBef>
              <a:buFont typeface="Wingdings" panose="05000000000000000000" charset="0"/>
              <a:buChar char="§"/>
            </a:pPr>
            <a:r>
              <a:rPr lang="zh-CN" altLang="en-US" sz="1800" b="1">
                <a:latin typeface="Times New Roman" panose="02020603050405020304" pitchFamily="2" charset="0"/>
                <a:ea typeface="宋体" panose="02010600030101010101" pitchFamily="2" charset="-122"/>
                <a:sym typeface="宋体" panose="02010600030101010101" pitchFamily="2" charset="-122"/>
              </a:rPr>
              <a:t>例</a:t>
            </a:r>
            <a:r>
              <a:rPr lang="en-US" altLang="zh-CN" sz="1800" b="1">
                <a:latin typeface="Times New Roman" panose="02020603050405020304" pitchFamily="2" charset="0"/>
                <a:sym typeface="宋体" panose="02010600030101010101" pitchFamily="2" charset="-122"/>
              </a:rPr>
              <a:t>13-7</a:t>
            </a:r>
            <a:r>
              <a:rPr lang="en-US" altLang="zh-CN" sz="1800">
                <a:latin typeface="Times New Roman" panose="02020603050405020304" pitchFamily="2" charset="0"/>
                <a:sym typeface="宋体" panose="02010600030101010101" pitchFamily="2" charset="-122"/>
              </a:rPr>
              <a:t>  </a:t>
            </a:r>
            <a:r>
              <a:rPr lang="zh-CN" altLang="en-US" sz="1800">
                <a:latin typeface="Times New Roman" panose="02020603050405020304" pitchFamily="2" charset="0"/>
                <a:ea typeface="宋体" panose="02010600030101010101" pitchFamily="2" charset="-122"/>
                <a:sym typeface="宋体" panose="02010600030101010101" pitchFamily="2" charset="-122"/>
              </a:rPr>
              <a:t>使用</a:t>
            </a:r>
            <a:r>
              <a:rPr lang="en-US" altLang="zh-CN" sz="1800">
                <a:latin typeface="Times New Roman" panose="02020603050405020304" pitchFamily="2" charset="0"/>
                <a:sym typeface="宋体" panose="02010600030101010101" pitchFamily="2" charset="-122"/>
              </a:rPr>
              <a:t>Condition</a:t>
            </a:r>
            <a:r>
              <a:rPr lang="zh-CN" altLang="en-US" sz="1800">
                <a:latin typeface="Times New Roman" panose="02020603050405020304" pitchFamily="2" charset="0"/>
                <a:ea typeface="宋体" panose="02010600030101010101" pitchFamily="2" charset="-122"/>
                <a:sym typeface="宋体" panose="02010600030101010101" pitchFamily="2" charset="-122"/>
              </a:rPr>
              <a:t>对象实现线程同步，模拟生产者与消费者问题。</a:t>
            </a:r>
            <a:endParaRPr lang="zh-CN" altLang="en-US" sz="1800">
              <a:latin typeface="Times New Roman" panose="02020603050405020304" pitchFamily="2" charset="0"/>
              <a:ea typeface="宋体" panose="02010600030101010101" pitchFamily="2" charset="-122"/>
              <a:sym typeface="宋体" panose="02010600030101010101" pitchFamily="2" charset="-122"/>
            </a:endParaRPr>
          </a:p>
          <a:p>
            <a:pPr>
              <a:spcBef>
                <a:spcPct val="0"/>
              </a:spcBef>
              <a:buFont typeface="Wingdings" panose="05000000000000000000" charset="0"/>
              <a:buNone/>
            </a:pPr>
            <a:endParaRPr lang="zh-CN" altLang="en-US" sz="1350" dirty="0">
              <a:latin typeface="Consolas" panose="020B0609020204030204" charset="0"/>
            </a:endParaRP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threading</a:t>
            </a:r>
            <a:endParaRPr lang="zh-CN" altLang="en-US" sz="1600" dirty="0">
              <a:latin typeface="Consolas" panose="020B0609020204030204" charset="0"/>
              <a:cs typeface="Consolas" panose="020B0609020204030204" charset="0"/>
            </a:endParaRP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time</a:t>
            </a:r>
            <a:endParaRPr lang="zh-CN" altLang="en-US" sz="1600" dirty="0">
              <a:latin typeface="Consolas" panose="020B0609020204030204" charset="0"/>
              <a:cs typeface="Consolas" panose="020B0609020204030204" charset="0"/>
            </a:endParaRPr>
          </a:p>
          <a:p>
            <a:pPr>
              <a:spcBef>
                <a:spcPct val="0"/>
              </a:spcBef>
              <a:buFont typeface="Wingdings" panose="05000000000000000000" charset="0"/>
              <a:buNone/>
            </a:pPr>
            <a:r>
              <a:rPr lang="zh-CN" altLang="en-US" sz="1600" dirty="0">
                <a:latin typeface="Consolas" panose="020B0609020204030204" charset="0"/>
                <a:cs typeface="Consolas" panose="020B0609020204030204" charset="0"/>
              </a:rPr>
              <a:t>import random</a:t>
            </a:r>
            <a:endParaRPr lang="zh-CN" altLang="en-US" sz="1600" dirty="0">
              <a:latin typeface="Consolas" panose="020B0609020204030204" charset="0"/>
              <a:ea typeface="Times New Roman" panose="02020603050405020304" pitchFamily="2" charset="0"/>
              <a:cs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150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7890" name="文本占位符 21506"/>
          <p:cNvSpPr>
            <a:spLocks noGrp="1"/>
          </p:cNvSpPr>
          <p:nvPr>
            <p:ph idx="1"/>
          </p:nvPr>
        </p:nvSpPr>
        <p:spPr/>
        <p:txBody>
          <a:bodyPr anchor="t"/>
          <a:lstStyle/>
          <a:p>
            <a:pPr>
              <a:spcBef>
                <a:spcPct val="0"/>
              </a:spcBef>
              <a:buFont typeface="Wingdings" panose="05000000000000000000" charset="0"/>
              <a:buChar char="v"/>
            </a:pPr>
            <a:r>
              <a:rPr lang="zh-CN" altLang="en-US" sz="1800">
                <a:latin typeface="Times New Roman" panose="02020603050405020304" pitchFamily="2" charset="0"/>
              </a:rPr>
              <a:t>生产者类</a:t>
            </a:r>
            <a:endParaRPr lang="zh-CN" altLang="en-US" sz="1800">
              <a:latin typeface="Times New Roman" panose="02020603050405020304" pitchFamily="2" charset="0"/>
            </a:endParaRPr>
          </a:p>
          <a:p>
            <a:pPr>
              <a:spcBef>
                <a:spcPct val="0"/>
              </a:spcBef>
              <a:buNone/>
            </a:pPr>
            <a:r>
              <a:rPr lang="en-US" altLang="zh-CN" sz="1200">
                <a:latin typeface="Consolas" panose="020B0609020204030204" charset="0"/>
              </a:rPr>
              <a:t>class Producer(threading.Thread):</a:t>
            </a:r>
            <a:endParaRPr lang="en-US" altLang="zh-CN" sz="1200">
              <a:latin typeface="Consolas" panose="020B0609020204030204" charset="0"/>
            </a:endParaRPr>
          </a:p>
          <a:p>
            <a:pPr>
              <a:spcBef>
                <a:spcPct val="0"/>
              </a:spcBef>
              <a:buNone/>
            </a:pPr>
            <a:r>
              <a:rPr lang="en-US" altLang="zh-CN" sz="1200">
                <a:latin typeface="Consolas" panose="020B0609020204030204" charset="0"/>
              </a:rPr>
              <a:t>    def __init__(self, threadname):</a:t>
            </a:r>
            <a:endParaRPr lang="en-US" altLang="zh-CN" sz="1200">
              <a:latin typeface="Consolas" panose="020B0609020204030204" charset="0"/>
            </a:endParaRPr>
          </a:p>
          <a:p>
            <a:pPr>
              <a:spcBef>
                <a:spcPct val="0"/>
              </a:spcBef>
              <a:buNone/>
            </a:pPr>
            <a:r>
              <a:rPr lang="en-US" altLang="zh-CN" sz="1200">
                <a:latin typeface="Consolas" panose="020B0609020204030204" charset="0"/>
              </a:rPr>
              <a:t>        threading.Thread.__init__(self,name=threadname)        </a:t>
            </a:r>
            <a:endParaRPr lang="en-US" altLang="zh-CN" sz="1200">
              <a:latin typeface="Consolas" panose="020B0609020204030204" charset="0"/>
            </a:endParaRPr>
          </a:p>
          <a:p>
            <a:pPr>
              <a:spcBef>
                <a:spcPct val="0"/>
              </a:spcBef>
              <a:buNone/>
            </a:pPr>
            <a:r>
              <a:rPr lang="en-US" altLang="zh-CN" sz="1200">
                <a:latin typeface="Consolas" panose="020B0609020204030204" charset="0"/>
              </a:rPr>
              <a:t>    def run(self):</a:t>
            </a:r>
            <a:endParaRPr lang="en-US" altLang="zh-CN" sz="1200">
              <a:latin typeface="Consolas" panose="020B0609020204030204" charset="0"/>
            </a:endParaRPr>
          </a:p>
          <a:p>
            <a:pPr>
              <a:spcBef>
                <a:spcPct val="0"/>
              </a:spcBef>
              <a:buNone/>
            </a:pPr>
            <a:r>
              <a:rPr lang="en-US" altLang="zh-CN" sz="1200">
                <a:latin typeface="Consolas" panose="020B0609020204030204" charset="0"/>
              </a:rPr>
              <a:t>        global x</a:t>
            </a:r>
            <a:endParaRPr lang="en-US" altLang="zh-CN" sz="1200">
              <a:latin typeface="Consolas" panose="020B0609020204030204" charset="0"/>
            </a:endParaRPr>
          </a:p>
          <a:p>
            <a:pPr>
              <a:spcBef>
                <a:spcPct val="0"/>
              </a:spcBef>
              <a:buNone/>
            </a:pPr>
            <a:r>
              <a:rPr lang="en-US" altLang="zh-CN" sz="1200">
                <a:latin typeface="Consolas" panose="020B0609020204030204" charset="0"/>
              </a:rPr>
              <a:t>        time.sleep(random.randrange(1, 5))        </a:t>
            </a:r>
            <a:endParaRPr lang="en-US" altLang="zh-CN" sz="1200">
              <a:latin typeface="Consolas" panose="020B0609020204030204" charset="0"/>
            </a:endParaRPr>
          </a:p>
          <a:p>
            <a:pPr>
              <a:spcBef>
                <a:spcPct val="0"/>
              </a:spcBef>
              <a:buNone/>
            </a:pPr>
            <a:r>
              <a:rPr lang="en-US" altLang="zh-CN" sz="1200">
                <a:latin typeface="Consolas" panose="020B0609020204030204" charset="0"/>
              </a:rPr>
              <a:t>        con.acquire()        </a:t>
            </a:r>
            <a:endParaRPr lang="en-US" altLang="zh-CN" sz="1200">
              <a:latin typeface="Consolas" panose="020B0609020204030204" charset="0"/>
            </a:endParaRPr>
          </a:p>
          <a:p>
            <a:pPr>
              <a:spcBef>
                <a:spcPct val="0"/>
              </a:spcBef>
              <a:buNone/>
            </a:pPr>
            <a:r>
              <a:rPr lang="en-US" altLang="zh-CN" sz="1200">
                <a:latin typeface="Consolas" panose="020B0609020204030204" charset="0"/>
              </a:rPr>
              <a:t>        if x == 20:</a:t>
            </a:r>
            <a:endParaRPr lang="en-US" altLang="zh-CN" sz="1200">
              <a:latin typeface="Consolas" panose="020B0609020204030204" charset="0"/>
            </a:endParaRPr>
          </a:p>
          <a:p>
            <a:pPr>
              <a:spcBef>
                <a:spcPct val="0"/>
              </a:spcBef>
              <a:buNone/>
            </a:pPr>
            <a:r>
              <a:rPr lang="en-US" altLang="zh-CN" sz="1200">
                <a:latin typeface="Consolas" panose="020B0609020204030204" charset="0"/>
              </a:rPr>
              <a:t>            print('Producer waiting....')</a:t>
            </a:r>
            <a:endParaRPr lang="en-US" altLang="zh-CN" sz="1200">
              <a:latin typeface="Consolas" panose="020B0609020204030204" charset="0"/>
            </a:endParaRPr>
          </a:p>
          <a:p>
            <a:pPr>
              <a:spcBef>
                <a:spcPct val="0"/>
              </a:spcBef>
              <a:buNone/>
            </a:pPr>
            <a:r>
              <a:rPr lang="en-US" altLang="zh-CN" sz="1200">
                <a:latin typeface="Consolas" panose="020B0609020204030204" charset="0"/>
              </a:rPr>
              <a:t>            con.wait()</a:t>
            </a:r>
            <a:endParaRPr lang="en-US" altLang="zh-CN" sz="1200">
              <a:latin typeface="Consolas" panose="020B0609020204030204" charset="0"/>
            </a:endParaRPr>
          </a:p>
          <a:p>
            <a:pPr>
              <a:spcBef>
                <a:spcPct val="0"/>
              </a:spcBef>
              <a:buNone/>
            </a:pPr>
            <a:r>
              <a:rPr lang="en-US" altLang="zh-CN" sz="1200">
                <a:latin typeface="Consolas" panose="020B0609020204030204" charset="0"/>
              </a:rPr>
              <a:t>            print('Producer resumed')</a:t>
            </a:r>
            <a:endParaRPr lang="en-US" altLang="zh-CN" sz="1200">
              <a:latin typeface="Consolas" panose="020B0609020204030204" charset="0"/>
            </a:endParaRPr>
          </a:p>
          <a:p>
            <a:pPr>
              <a:spcBef>
                <a:spcPct val="0"/>
              </a:spcBef>
              <a:buNone/>
            </a:pPr>
            <a:r>
              <a:rPr lang="en-US" altLang="zh-CN" sz="1200">
                <a:latin typeface="Consolas" panose="020B0609020204030204" charset="0"/>
              </a:rPr>
              <a:t>        print('Producer:', end=' ')</a:t>
            </a:r>
            <a:endParaRPr lang="en-US" altLang="zh-CN" sz="1200">
              <a:latin typeface="Consolas" panose="020B0609020204030204" charset="0"/>
            </a:endParaRPr>
          </a:p>
          <a:p>
            <a:pPr>
              <a:spcBef>
                <a:spcPct val="0"/>
              </a:spcBef>
              <a:buNone/>
            </a:pPr>
            <a:r>
              <a:rPr lang="en-US" altLang="zh-CN" sz="1200">
                <a:latin typeface="Consolas" panose="020B0609020204030204" charset="0"/>
              </a:rPr>
              <a:t>        for i in range(20):                </a:t>
            </a:r>
            <a:endParaRPr lang="en-US" altLang="zh-CN" sz="1200">
              <a:latin typeface="Consolas" panose="020B0609020204030204" charset="0"/>
            </a:endParaRPr>
          </a:p>
          <a:p>
            <a:pPr>
              <a:spcBef>
                <a:spcPct val="0"/>
              </a:spcBef>
              <a:buNone/>
            </a:pPr>
            <a:r>
              <a:rPr lang="en-US" altLang="zh-CN" sz="1200">
                <a:latin typeface="Consolas" panose="020B0609020204030204" charset="0"/>
              </a:rPr>
              <a:t>            print(x, end=' ')</a:t>
            </a:r>
            <a:endParaRPr lang="en-US" altLang="zh-CN" sz="1200">
              <a:latin typeface="Consolas" panose="020B0609020204030204" charset="0"/>
            </a:endParaRPr>
          </a:p>
          <a:p>
            <a:pPr>
              <a:spcBef>
                <a:spcPct val="0"/>
              </a:spcBef>
              <a:buNone/>
            </a:pPr>
            <a:r>
              <a:rPr lang="en-US" altLang="zh-CN" sz="1200">
                <a:latin typeface="Consolas" panose="020B0609020204030204" charset="0"/>
              </a:rPr>
              <a:t>            x = x + 1</a:t>
            </a:r>
            <a:endParaRPr lang="en-US" altLang="zh-CN" sz="1200">
              <a:latin typeface="Consolas" panose="020B0609020204030204" charset="0"/>
            </a:endParaRPr>
          </a:p>
          <a:p>
            <a:pPr>
              <a:spcBef>
                <a:spcPct val="0"/>
              </a:spcBef>
              <a:buNone/>
            </a:pPr>
            <a:r>
              <a:rPr lang="en-US" altLang="zh-CN" sz="1200">
                <a:latin typeface="Consolas" panose="020B0609020204030204" charset="0"/>
              </a:rPr>
              <a:t>        print(x)</a:t>
            </a:r>
            <a:endParaRPr lang="en-US" altLang="zh-CN" sz="1200">
              <a:latin typeface="Consolas" panose="020B0609020204030204" charset="0"/>
            </a:endParaRPr>
          </a:p>
          <a:p>
            <a:pPr>
              <a:spcBef>
                <a:spcPct val="0"/>
              </a:spcBef>
              <a:buNone/>
            </a:pPr>
            <a:r>
              <a:rPr lang="en-US" altLang="zh-CN" sz="1200">
                <a:latin typeface="Consolas" panose="020B0609020204030204" charset="0"/>
              </a:rPr>
              <a:t>        con.notify_all()            </a:t>
            </a:r>
            <a:endParaRPr lang="en-US" altLang="zh-CN" sz="1200">
              <a:latin typeface="Consolas" panose="020B0609020204030204" charset="0"/>
            </a:endParaRPr>
          </a:p>
          <a:p>
            <a:pPr>
              <a:spcBef>
                <a:spcPct val="0"/>
              </a:spcBef>
              <a:buNone/>
            </a:pPr>
            <a:r>
              <a:rPr lang="en-US" altLang="zh-CN" sz="1200">
                <a:latin typeface="Consolas" panose="020B0609020204030204" charset="0"/>
              </a:rPr>
              <a:t>        con.release()</a:t>
            </a:r>
            <a:endParaRPr lang="en-US" altLang="zh-CN" sz="1200">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252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8914" name="文本占位符 22530"/>
          <p:cNvSpPr>
            <a:spLocks noGrp="1"/>
          </p:cNvSpPr>
          <p:nvPr>
            <p:ph idx="1"/>
          </p:nvPr>
        </p:nvSpPr>
        <p:spPr>
          <a:xfrm>
            <a:off x="409575" y="1201420"/>
            <a:ext cx="7257415" cy="3253105"/>
          </a:xfrm>
        </p:spPr>
        <p:txBody>
          <a:bodyPr anchor="t"/>
          <a:lstStyle/>
          <a:p>
            <a:pPr>
              <a:spcBef>
                <a:spcPct val="0"/>
              </a:spcBef>
              <a:buFont typeface="Wingdings" panose="05000000000000000000" charset="0"/>
              <a:buChar char="v"/>
            </a:pPr>
            <a:r>
              <a:rPr lang="zh-CN" altLang="en-US" sz="1800">
                <a:latin typeface="Times New Roman" panose="02020603050405020304" pitchFamily="2" charset="0"/>
              </a:rPr>
              <a:t>消费者类</a:t>
            </a:r>
            <a:endParaRPr lang="zh-CN" altLang="en-US" sz="1800">
              <a:latin typeface="Times New Roman" panose="02020603050405020304" pitchFamily="2" charset="0"/>
            </a:endParaRPr>
          </a:p>
          <a:p>
            <a:pPr>
              <a:spcBef>
                <a:spcPct val="0"/>
              </a:spcBef>
              <a:buNone/>
            </a:pPr>
            <a:r>
              <a:rPr lang="en-US" altLang="zh-CN" sz="1200">
                <a:latin typeface="Consolas" panose="020B0609020204030204" charset="0"/>
                <a:cs typeface="Consolas" panose="020B0609020204030204" charset="0"/>
              </a:rPr>
              <a:t>class Consumer(threading.Thread):</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def __init__(self, threadname):</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threading.Thread.__init__(self, name=threadname)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def run(self):</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global x</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time.sleep(random.randrange(1, 5))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con.acquire()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if x == 0:</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print('Consumer waiting....')</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con.wait()</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print('Consumer resumed')</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print('Consumer:', end='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for i in range(20):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 (x, end='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x = x - 1</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print(x)</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con.notify_all()            </a:t>
            </a:r>
            <a:endParaRPr lang="en-US" altLang="zh-CN" sz="1200">
              <a:latin typeface="Consolas" panose="020B0609020204030204" charset="0"/>
              <a:cs typeface="Consolas" panose="020B0609020204030204" charset="0"/>
            </a:endParaRPr>
          </a:p>
          <a:p>
            <a:pPr>
              <a:spcBef>
                <a:spcPct val="0"/>
              </a:spcBef>
              <a:buNone/>
            </a:pPr>
            <a:r>
              <a:rPr lang="en-US" altLang="zh-CN" sz="1200">
                <a:latin typeface="Consolas" panose="020B0609020204030204" charset="0"/>
                <a:cs typeface="Consolas" panose="020B0609020204030204" charset="0"/>
              </a:rPr>
              <a:t>        con.release()</a:t>
            </a:r>
            <a:endParaRPr lang="en-US" altLang="zh-CN" sz="1200">
              <a:latin typeface="Consolas" panose="020B0609020204030204" charset="0"/>
              <a:cs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2355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sp>
        <p:nvSpPr>
          <p:cNvPr id="39938" name="文本占位符 23554"/>
          <p:cNvSpPr>
            <a:spLocks noGrp="1"/>
          </p:cNvSpPr>
          <p:nvPr>
            <p:ph idx="1"/>
          </p:nvPr>
        </p:nvSpPr>
        <p:spPr>
          <a:xfrm>
            <a:off x="491490" y="1159510"/>
            <a:ext cx="7624445" cy="3285490"/>
          </a:xfrm>
        </p:spPr>
        <p:txBody>
          <a:bodyPr anchor="t"/>
          <a:lstStyle/>
          <a:p>
            <a:pPr>
              <a:lnSpc>
                <a:spcPct val="90000"/>
              </a:lnSpc>
              <a:buFont typeface="Wingdings" panose="05000000000000000000" charset="0"/>
              <a:buChar char="v"/>
            </a:pPr>
            <a:r>
              <a:rPr lang="zh-CN" altLang="en-US" sz="1800">
                <a:latin typeface="Times New Roman" panose="02020603050405020304" pitchFamily="2" charset="0"/>
              </a:rPr>
              <a:t>创建</a:t>
            </a:r>
            <a:r>
              <a:rPr lang="en-US" altLang="zh-CN" sz="1800">
                <a:latin typeface="Times New Roman" panose="02020603050405020304" pitchFamily="2" charset="0"/>
              </a:rPr>
              <a:t>Condition</a:t>
            </a:r>
            <a:r>
              <a:rPr lang="zh-CN" altLang="en-US" sz="1800">
                <a:latin typeface="Times New Roman" panose="02020603050405020304" pitchFamily="2" charset="0"/>
              </a:rPr>
              <a:t>对象以及生产者与消费者线程</a:t>
            </a:r>
            <a:endParaRPr lang="zh-CN" altLang="en-US" sz="1800">
              <a:latin typeface="Times New Roman" panose="02020603050405020304" pitchFamily="2" charset="0"/>
            </a:endParaRPr>
          </a:p>
          <a:p>
            <a:pPr>
              <a:lnSpc>
                <a:spcPct val="90000"/>
              </a:lnSpc>
              <a:buNone/>
            </a:pPr>
            <a:endParaRPr lang="en-US" altLang="zh-CN" sz="1350">
              <a:latin typeface="Consolas" panose="020B0609020204030204" charset="0"/>
            </a:endParaRPr>
          </a:p>
          <a:p>
            <a:pPr>
              <a:lnSpc>
                <a:spcPct val="100000"/>
              </a:lnSpc>
              <a:spcBef>
                <a:spcPts val="0"/>
              </a:spcBef>
              <a:buNone/>
            </a:pPr>
            <a:r>
              <a:rPr lang="en-US" altLang="zh-CN" sz="1400">
                <a:latin typeface="Consolas" panose="020B0609020204030204" charset="0"/>
              </a:rPr>
              <a:t>con = threading.Condition()</a:t>
            </a:r>
            <a:endParaRPr lang="en-US" altLang="zh-CN" sz="1400">
              <a:latin typeface="Consolas" panose="020B0609020204030204" charset="0"/>
            </a:endParaRP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x = 0</a:t>
            </a:r>
            <a:endParaRPr lang="en-US" altLang="zh-CN" sz="1400">
              <a:latin typeface="Consolas" panose="020B0609020204030204" charset="0"/>
            </a:endParaRP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p = Producer('Producer')</a:t>
            </a: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c = Consumer('Consumer')</a:t>
            </a:r>
            <a:endParaRPr lang="en-US" altLang="zh-CN" sz="1400">
              <a:latin typeface="Consolas" panose="020B0609020204030204" charset="0"/>
            </a:endParaRP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c.start()</a:t>
            </a: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p.start()</a:t>
            </a:r>
            <a:endParaRPr lang="en-US" altLang="zh-CN" sz="1400">
              <a:latin typeface="Consolas" panose="020B0609020204030204" charset="0"/>
            </a:endParaRP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 等待两个线程都运行结束</a:t>
            </a: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time.sleep(5)</a:t>
            </a:r>
            <a:endParaRPr lang="en-US" altLang="zh-CN" sz="1400">
              <a:latin typeface="Consolas" panose="020B0609020204030204" charset="0"/>
            </a:endParaRPr>
          </a:p>
          <a:p>
            <a:pPr>
              <a:lnSpc>
                <a:spcPct val="100000"/>
              </a:lnSpc>
              <a:spcBef>
                <a:spcPts val="0"/>
              </a:spcBef>
              <a:buNone/>
            </a:pPr>
            <a:endParaRPr lang="en-US" altLang="zh-CN" sz="1400">
              <a:latin typeface="Consolas" panose="020B0609020204030204" charset="0"/>
            </a:endParaRPr>
          </a:p>
          <a:p>
            <a:pPr>
              <a:lnSpc>
                <a:spcPct val="100000"/>
              </a:lnSpc>
              <a:spcBef>
                <a:spcPts val="0"/>
              </a:spcBef>
              <a:buNone/>
            </a:pPr>
            <a:r>
              <a:rPr lang="en-US" altLang="zh-CN" sz="1400">
                <a:latin typeface="Consolas" panose="020B0609020204030204" charset="0"/>
              </a:rPr>
              <a:t>print('\nAfter Producer and Consumer all done:',x)</a:t>
            </a:r>
            <a:endParaRPr lang="en-US" altLang="zh-CN" sz="1400">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p:txBody>
          <a:bodyPr anchor="t"/>
          <a:lstStyle/>
          <a:p>
            <a:r>
              <a:rPr lang="zh-CN" altLang="en-US" sz="1800"/>
              <a:t>运行结果（其中两次）</a:t>
            </a:r>
            <a:endParaRPr lang="zh-CN" altLang="en-US" sz="1800"/>
          </a:p>
        </p:txBody>
      </p:sp>
      <p:sp>
        <p:nvSpPr>
          <p:cNvPr id="40962" name="标题 2355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2700" kern="1200" baseline="0" dirty="0">
                <a:latin typeface="宋体" panose="02010600030101010101" pitchFamily="2" charset="-122"/>
                <a:ea typeface="+mj-ea"/>
                <a:cs typeface="+mj-cs"/>
                <a:sym typeface="Arial" panose="020B0604020202020204" charset="-122"/>
              </a:rPr>
              <a:t>13.3</a:t>
            </a:r>
            <a:r>
              <a:rPr lang="en-US" altLang="zh-CN" sz="2700" kern="1200" baseline="0" dirty="0">
                <a:latin typeface="宋体" panose="02010600030101010101" pitchFamily="2" charset="-122"/>
                <a:ea typeface="+mj-ea"/>
                <a:cs typeface="+mj-cs"/>
                <a:sym typeface="Arial" panose="020B0604020202020204" charset="-122"/>
              </a:rPr>
              <a:t>.2</a:t>
            </a:r>
            <a:r>
              <a:rPr lang="zh-CN" altLang="en-US" sz="2700" kern="1200" baseline="0" dirty="0">
                <a:latin typeface="宋体" panose="02010600030101010101" pitchFamily="2" charset="-122"/>
                <a:ea typeface="+mj-ea"/>
                <a:cs typeface="+mj-cs"/>
                <a:sym typeface="Arial" panose="020B0604020202020204" charset="-122"/>
              </a:rPr>
              <a:t> Condition对象</a:t>
            </a:r>
            <a:endParaRPr lang="zh-CN" altLang="en-US" sz="2700" kern="1200" baseline="0" dirty="0">
              <a:latin typeface="宋体" panose="02010600030101010101" pitchFamily="2" charset="-122"/>
              <a:ea typeface="+mj-ea"/>
              <a:cs typeface="+mj-cs"/>
            </a:endParaRPr>
          </a:p>
        </p:txBody>
      </p:sp>
      <p:pic>
        <p:nvPicPr>
          <p:cNvPr id="40963" name="图片 1"/>
          <p:cNvPicPr>
            <a:picLocks noChangeAspect="1"/>
          </p:cNvPicPr>
          <p:nvPr/>
        </p:nvPicPr>
        <p:blipFill>
          <a:blip r:embed="rId1"/>
          <a:stretch>
            <a:fillRect/>
          </a:stretch>
        </p:blipFill>
        <p:spPr>
          <a:xfrm>
            <a:off x="1641360" y="1717182"/>
            <a:ext cx="5660030" cy="1055078"/>
          </a:xfrm>
          <a:prstGeom prst="rect">
            <a:avLst/>
          </a:prstGeom>
          <a:noFill/>
          <a:ln w="9525">
            <a:solidFill>
              <a:schemeClr val="accent1"/>
            </a:solidFill>
          </a:ln>
        </p:spPr>
      </p:pic>
      <p:pic>
        <p:nvPicPr>
          <p:cNvPr id="40964" name="图片 2"/>
          <p:cNvPicPr>
            <a:picLocks noChangeAspect="1"/>
          </p:cNvPicPr>
          <p:nvPr/>
        </p:nvPicPr>
        <p:blipFill>
          <a:blip r:embed="rId2"/>
          <a:stretch>
            <a:fillRect/>
          </a:stretch>
        </p:blipFill>
        <p:spPr>
          <a:xfrm>
            <a:off x="1641360" y="3286700"/>
            <a:ext cx="5626687" cy="716882"/>
          </a:xfrm>
          <a:prstGeom prst="rect">
            <a:avLst/>
          </a:prstGeom>
          <a:noFill/>
          <a:ln w="9525">
            <a:solidFill>
              <a:schemeClr val="accent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queue模块的Queue对象实现了多生产者/多消费者队列，尤其适合需要在多个线程之间进行信息交换的场合，实现了多线程编程所需要的所有锁语义。</a:t>
            </a:r>
            <a:endParaRPr lang="en-US" altLang="en-US" sz="1800"/>
          </a:p>
        </p:txBody>
      </p:sp>
      <p:sp>
        <p:nvSpPr>
          <p:cNvPr id="47106"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600"/>
              </a:spcBef>
              <a:spcAft>
                <a:spcPts val="600"/>
              </a:spcAft>
            </a:pPr>
            <a:r>
              <a:rPr lang="en-US" altLang="zh-CN" sz="1800" strike="noStrike" noProof="1"/>
              <a:t>Queue</a:t>
            </a:r>
            <a:r>
              <a:rPr lang="zh-CN" altLang="en-US" sz="1800" strike="noStrike" noProof="1">
                <a:ea typeface="宋体" panose="02010600030101010101" pitchFamily="2" charset="-122"/>
              </a:rPr>
              <a:t>对象主要实现了</a:t>
            </a:r>
            <a:r>
              <a:rPr lang="en-US" altLang="zh-CN" sz="1800" strike="noStrike" noProof="1">
                <a:ea typeface="宋体" panose="02010600030101010101" pitchFamily="2" charset="-122"/>
              </a:rPr>
              <a:t>put()</a:t>
            </a:r>
            <a:r>
              <a:rPr lang="zh-CN" altLang="en-US" sz="1800" strike="noStrike" noProof="1">
                <a:ea typeface="宋体" panose="02010600030101010101" pitchFamily="2" charset="-122"/>
              </a:rPr>
              <a:t>和</a:t>
            </a:r>
            <a:r>
              <a:rPr lang="en-US" altLang="zh-CN" sz="1800" strike="noStrike" noProof="1">
                <a:ea typeface="宋体" panose="02010600030101010101" pitchFamily="2" charset="-122"/>
              </a:rPr>
              <a:t>get()</a:t>
            </a:r>
            <a:r>
              <a:rPr lang="zh-CN" altLang="en-US" sz="1800" strike="noStrike" noProof="1">
                <a:ea typeface="宋体" panose="02010600030101010101" pitchFamily="2" charset="-122"/>
              </a:rPr>
              <a:t>方法，分别用来在</a:t>
            </a:r>
            <a:r>
              <a:rPr lang="zh-CN" altLang="en-US" sz="1800" strike="noStrike" noProof="1">
                <a:ea typeface="宋体" panose="02010600030101010101" pitchFamily="2" charset="-122"/>
              </a:rPr>
              <a:t>队列尾部追加元素和在队列头部获取并删除元素。</a:t>
            </a:r>
            <a:endParaRPr lang="zh-CN" altLang="en-US" sz="1800" strike="noStrike" noProof="1">
              <a:ea typeface="宋体" panose="02010600030101010101" pitchFamily="2" charset="-122"/>
            </a:endParaRPr>
          </a:p>
          <a:p>
            <a:pPr marL="683260" indent="-342265" fontAlgn="base">
              <a:lnSpc>
                <a:spcPct val="150000"/>
              </a:lnSpc>
              <a:spcBef>
                <a:spcPts val="600"/>
              </a:spcBef>
              <a:spcAft>
                <a:spcPts val="600"/>
              </a:spcAft>
              <a:buFont typeface="Wingdings" panose="05000000000000000000" charset="0"/>
              <a:buChar char="ü"/>
            </a:pPr>
            <a:r>
              <a:rPr lang="zh-CN" altLang="en-US" sz="1800" strike="noStrike" noProof="1">
                <a:latin typeface="Consolas" panose="020B0609020204030204" charset="0"/>
                <a:ea typeface="宋体" panose="02010600030101010101" pitchFamily="2" charset="-122"/>
                <a:cs typeface="Consolas" panose="020B0609020204030204" charset="0"/>
              </a:rPr>
              <a:t>put(item, block=True, timeout=None)</a:t>
            </a:r>
            <a:endParaRPr lang="zh-CN" altLang="en-US" sz="1800" strike="noStrike" noProof="1">
              <a:latin typeface="Consolas" panose="020B0609020204030204" charset="0"/>
              <a:ea typeface="宋体" panose="02010600030101010101" pitchFamily="2" charset="-122"/>
              <a:cs typeface="Consolas" panose="020B0609020204030204" charset="0"/>
            </a:endParaRPr>
          </a:p>
          <a:p>
            <a:pPr marL="683260" indent="-342265" fontAlgn="base">
              <a:lnSpc>
                <a:spcPct val="150000"/>
              </a:lnSpc>
              <a:spcBef>
                <a:spcPts val="600"/>
              </a:spcBef>
              <a:spcAft>
                <a:spcPts val="600"/>
              </a:spcAft>
              <a:buFont typeface="Wingdings" panose="05000000000000000000" charset="0"/>
              <a:buChar char="ü"/>
            </a:pPr>
            <a:r>
              <a:rPr lang="zh-CN" altLang="en-US" sz="1800" strike="noStrike" noProof="1">
                <a:latin typeface="Consolas" panose="020B0609020204030204" charset="0"/>
                <a:ea typeface="宋体" panose="02010600030101010101" pitchFamily="2" charset="-122"/>
                <a:cs typeface="Consolas" panose="020B0609020204030204" charset="0"/>
              </a:rPr>
              <a:t>get(block=True, timeout=None)</a:t>
            </a:r>
            <a:endParaRPr lang="zh-CN" altLang="en-US" sz="1800" strike="noStrike" noProof="1">
              <a:latin typeface="Consolas" panose="020B0609020204030204" charset="0"/>
              <a:ea typeface="宋体" panose="02010600030101010101" pitchFamily="2" charset="-122"/>
              <a:cs typeface="Consolas" panose="020B0609020204030204" charset="0"/>
            </a:endParaRPr>
          </a:p>
        </p:txBody>
      </p:sp>
      <p:sp>
        <p:nvSpPr>
          <p:cNvPr id="48130"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
        <p:nvSpPr>
          <p:cNvPr id="8194" name="内容占位符 2"/>
          <p:cNvSpPr>
            <a:spLocks noGrp="1"/>
          </p:cNvSpPr>
          <p:nvPr>
            <p:ph idx="1"/>
          </p:nvPr>
        </p:nvSpPr>
        <p:spPr>
          <a:xfrm>
            <a:off x="516890" y="1200150"/>
            <a:ext cx="8161020" cy="3395345"/>
          </a:xfrm>
        </p:spPr>
        <p:txBody>
          <a:bodyPr anchor="t"/>
          <a:lstStyle/>
          <a:p>
            <a:pPr>
              <a:lnSpc>
                <a:spcPct val="150000"/>
              </a:lnSpc>
              <a:spcBef>
                <a:spcPts val="1200"/>
              </a:spcBef>
              <a:spcAft>
                <a:spcPts val="600"/>
              </a:spcAft>
              <a:buFont typeface="Wingdings" panose="05000000000000000000" charset="0"/>
              <a:buChar char="§"/>
            </a:pPr>
            <a:r>
              <a:rPr lang="zh-CN" altLang="en-US" sz="1500"/>
              <a:t>对于单核单</a:t>
            </a:r>
            <a:r>
              <a:rPr lang="en-US" altLang="zh-CN" sz="1500"/>
              <a:t>CPU</a:t>
            </a:r>
            <a:r>
              <a:rPr lang="zh-CN" altLang="en-US" sz="1500"/>
              <a:t>而言，使用多线程并不能提高任务处理速度，但有些场合必须使用多线程技术，例如</a:t>
            </a:r>
            <a:r>
              <a:rPr lang="en-US" altLang="zh-CN" sz="1500"/>
              <a:t>GUI</a:t>
            </a:r>
            <a:r>
              <a:rPr lang="zh-CN" altLang="en-US" sz="1500"/>
              <a:t>界面的用户体验。</a:t>
            </a:r>
            <a:endParaRPr lang="zh-CN" altLang="en-US" sz="1500"/>
          </a:p>
          <a:p>
            <a:pPr>
              <a:lnSpc>
                <a:spcPct val="150000"/>
              </a:lnSpc>
              <a:spcBef>
                <a:spcPts val="1200"/>
              </a:spcBef>
              <a:spcAft>
                <a:spcPts val="600"/>
              </a:spcAft>
              <a:buFont typeface="Wingdings" panose="05000000000000000000" charset="0"/>
              <a:buChar char="§"/>
            </a:pPr>
            <a:r>
              <a:rPr lang="zh-CN" altLang="en-US" sz="1500"/>
              <a:t>并</a:t>
            </a:r>
            <a:r>
              <a:rPr lang="zh-CN" altLang="en-US" sz="1500">
                <a:solidFill>
                  <a:srgbClr val="FF0000"/>
                </a:solidFill>
              </a:rPr>
              <a:t>不是使用的线程数量越多越好</a:t>
            </a:r>
            <a:r>
              <a:rPr lang="zh-CN" altLang="en-US" sz="1500"/>
              <a:t>，如果线程太多的话，线程调度带来的</a:t>
            </a:r>
            <a:r>
              <a:rPr lang="zh-CN" altLang="en-US" sz="1500">
                <a:solidFill>
                  <a:srgbClr val="FF0000"/>
                </a:solidFill>
              </a:rPr>
              <a:t>开销</a:t>
            </a:r>
            <a:r>
              <a:rPr lang="zh-CN" altLang="en-US" sz="1500"/>
              <a:t>可能会比线程实际执行的开销还大，这样使用多线程就失去本来的意义了。</a:t>
            </a:r>
            <a:endParaRPr lang="zh-CN" altLang="en-US"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25601"/>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.3</a:t>
            </a:r>
            <a:r>
              <a:rPr lang="zh-CN" altLang="en-US" sz="3000" kern="1200" baseline="0" dirty="0">
                <a:latin typeface="宋体" panose="02010600030101010101" pitchFamily="2" charset="-122"/>
                <a:ea typeface="+mj-ea"/>
                <a:cs typeface="+mj-cs"/>
              </a:rPr>
              <a:t> Queue对象</a:t>
            </a:r>
            <a:endParaRPr lang="zh-CN" altLang="en-US" sz="3000" kern="1200" baseline="0" dirty="0">
              <a:latin typeface="宋体" panose="02010600030101010101" pitchFamily="2" charset="-122"/>
              <a:ea typeface="+mj-ea"/>
              <a:cs typeface="+mj-cs"/>
            </a:endParaRPr>
          </a:p>
        </p:txBody>
      </p:sp>
      <p:sp>
        <p:nvSpPr>
          <p:cNvPr id="49154" name="文本占位符 25602"/>
          <p:cNvSpPr>
            <a:spLocks noGrp="1"/>
          </p:cNvSpPr>
          <p:nvPr>
            <p:ph idx="1"/>
          </p:nvPr>
        </p:nvSpPr>
        <p:spPr>
          <a:xfrm>
            <a:off x="478790" y="1200150"/>
            <a:ext cx="7418070" cy="3395345"/>
          </a:xfrm>
        </p:spPr>
        <p:txBody>
          <a:bodyPr anchor="t"/>
          <a:lstStyle/>
          <a:p>
            <a:pPr>
              <a:spcBef>
                <a:spcPct val="0"/>
              </a:spcBef>
              <a:buFont typeface="Wingdings" panose="05000000000000000000" charset="0"/>
              <a:buChar char="§"/>
            </a:pPr>
            <a:r>
              <a:rPr lang="zh-CN" altLang="en-US" sz="1800">
                <a:latin typeface="Times New Roman" panose="02020603050405020304" pitchFamily="2" charset="0"/>
              </a:rPr>
              <a:t>使用</a:t>
            </a:r>
            <a:r>
              <a:rPr lang="en-US" altLang="zh-CN" sz="1800">
                <a:latin typeface="Times New Roman" panose="02020603050405020304" pitchFamily="2" charset="0"/>
              </a:rPr>
              <a:t>Queue</a:t>
            </a:r>
            <a:r>
              <a:rPr lang="zh-CN" altLang="en-US" sz="1800">
                <a:latin typeface="Times New Roman" panose="02020603050405020304" pitchFamily="2" charset="0"/>
              </a:rPr>
              <a:t>对象实现生产者</a:t>
            </a:r>
            <a:r>
              <a:rPr lang="en-US" altLang="zh-CN" sz="1800">
                <a:latin typeface="Times New Roman" panose="02020603050405020304" pitchFamily="2" charset="0"/>
              </a:rPr>
              <a:t>-</a:t>
            </a:r>
            <a:r>
              <a:rPr lang="zh-CN" altLang="en-US" sz="1800">
                <a:latin typeface="Times New Roman" panose="02020603050405020304" pitchFamily="2" charset="0"/>
              </a:rPr>
              <a:t>消费者线程同步</a:t>
            </a:r>
            <a:endParaRPr lang="zh-CN" altLang="en-US" sz="1800">
              <a:latin typeface="Times New Roman" panose="02020603050405020304" pitchFamily="2"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import threading</a:t>
            </a:r>
            <a:endParaRPr lang="en-US" altLang="zh-CN" sz="1350">
              <a:latin typeface="Consolas" panose="020B0609020204030204" charset="0"/>
            </a:endParaRPr>
          </a:p>
          <a:p>
            <a:pPr>
              <a:spcBef>
                <a:spcPct val="0"/>
              </a:spcBef>
              <a:buNone/>
            </a:pPr>
            <a:r>
              <a:rPr lang="en-US" altLang="zh-CN" sz="1350">
                <a:latin typeface="Consolas" panose="020B0609020204030204" charset="0"/>
              </a:rPr>
              <a:t>import time</a:t>
            </a:r>
            <a:endParaRPr lang="en-US" altLang="zh-CN" sz="1350">
              <a:latin typeface="Consolas" panose="020B0609020204030204" charset="0"/>
            </a:endParaRPr>
          </a:p>
          <a:p>
            <a:pPr>
              <a:spcBef>
                <a:spcPct val="0"/>
              </a:spcBef>
              <a:buNone/>
            </a:pPr>
            <a:r>
              <a:rPr lang="en-US" altLang="zh-CN" sz="1350">
                <a:latin typeface="Consolas" panose="020B0609020204030204" charset="0"/>
              </a:rPr>
              <a:t>from queue import Queue</a:t>
            </a:r>
            <a:endParaRPr lang="en-US" altLang="zh-CN" sz="135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class Producer(threading.Thread):</a:t>
            </a:r>
            <a:endParaRPr lang="en-US" altLang="zh-CN" sz="1350">
              <a:latin typeface="Consolas" panose="020B0609020204030204" charset="0"/>
            </a:endParaRPr>
          </a:p>
          <a:p>
            <a:pPr>
              <a:spcBef>
                <a:spcPct val="0"/>
              </a:spcBef>
              <a:buNone/>
            </a:pPr>
            <a:r>
              <a:rPr lang="en-US" altLang="zh-CN" sz="1350">
                <a:latin typeface="Consolas" panose="020B0609020204030204" charset="0"/>
              </a:rPr>
              <a:t>    def __init__(self, threadname):</a:t>
            </a:r>
            <a:endParaRPr lang="en-US" altLang="zh-CN" sz="1350">
              <a:latin typeface="Consolas" panose="020B0609020204030204" charset="0"/>
            </a:endParaRPr>
          </a:p>
          <a:p>
            <a:pPr>
              <a:spcBef>
                <a:spcPct val="0"/>
              </a:spcBef>
              <a:buNone/>
            </a:pPr>
            <a:r>
              <a:rPr lang="en-US" altLang="zh-CN" sz="1350">
                <a:latin typeface="Consolas" panose="020B0609020204030204" charset="0"/>
              </a:rPr>
              <a:t>        threading.Thread.__init__(self, name=threadname)</a:t>
            </a:r>
            <a:endParaRPr lang="en-US" altLang="zh-CN" sz="135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    def run(self):</a:t>
            </a:r>
            <a:endParaRPr lang="en-US" altLang="zh-CN" sz="1350">
              <a:latin typeface="Consolas" panose="020B0609020204030204" charset="0"/>
            </a:endParaRPr>
          </a:p>
          <a:p>
            <a:pPr>
              <a:spcBef>
                <a:spcPct val="0"/>
              </a:spcBef>
              <a:buNone/>
            </a:pPr>
            <a:r>
              <a:rPr lang="en-US" altLang="zh-CN" sz="1350">
                <a:latin typeface="Consolas" panose="020B0609020204030204" charset="0"/>
              </a:rPr>
              <a:t>        global myqueue</a:t>
            </a:r>
            <a:endParaRPr lang="en-US" altLang="zh-CN" sz="1350">
              <a:latin typeface="Consolas" panose="020B0609020204030204" charset="0"/>
            </a:endParaRPr>
          </a:p>
          <a:p>
            <a:pPr>
              <a:spcBef>
                <a:spcPct val="0"/>
              </a:spcBef>
              <a:buNone/>
            </a:pPr>
            <a:r>
              <a:rPr lang="en-US" altLang="zh-CN" sz="1350">
                <a:latin typeface="Consolas" panose="020B0609020204030204" charset="0"/>
              </a:rPr>
              <a:t>        myqueue.put(self.getName())</a:t>
            </a:r>
            <a:endParaRPr lang="en-US" altLang="zh-CN" sz="1350">
              <a:latin typeface="Consolas" panose="020B0609020204030204" charset="0"/>
            </a:endParaRPr>
          </a:p>
          <a:p>
            <a:pPr>
              <a:spcBef>
                <a:spcPct val="0"/>
              </a:spcBef>
              <a:buNone/>
            </a:pPr>
            <a:r>
              <a:rPr lang="en-US" altLang="zh-CN" sz="1350">
                <a:latin typeface="Consolas" panose="020B0609020204030204" charset="0"/>
              </a:rPr>
              <a:t>        print(self.getName(), 'put', self.getName(), 'to queue.')</a:t>
            </a:r>
            <a:endParaRPr lang="en-US" altLang="zh-CN" sz="1350">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.3</a:t>
            </a:r>
            <a:r>
              <a:rPr lang="zh-CN" altLang="en-US" kern="1200" baseline="0" dirty="0">
                <a:latin typeface="宋体" panose="02010600030101010101" pitchFamily="2" charset="-122"/>
                <a:ea typeface="+mj-ea"/>
                <a:cs typeface="+mj-cs"/>
                <a:sym typeface="Arial" panose="020B0604020202020204" charset="-122"/>
              </a:rPr>
              <a:t> Queue对象</a:t>
            </a:r>
            <a:endParaRPr lang="zh-CN" altLang="en-US" kern="1200" baseline="0">
              <a:latin typeface="+mj-lt"/>
              <a:ea typeface="+mj-ea"/>
              <a:cs typeface="+mj-cs"/>
            </a:endParaRPr>
          </a:p>
        </p:txBody>
      </p:sp>
      <p:sp>
        <p:nvSpPr>
          <p:cNvPr id="50178" name="内容占位符 2"/>
          <p:cNvSpPr>
            <a:spLocks noGrp="1"/>
          </p:cNvSpPr>
          <p:nvPr>
            <p:ph idx="1"/>
          </p:nvPr>
        </p:nvSpPr>
        <p:spPr>
          <a:xfrm>
            <a:off x="440690" y="1200150"/>
            <a:ext cx="7456170" cy="3395345"/>
          </a:xfrm>
        </p:spPr>
        <p:txBody>
          <a:bodyPr anchor="t"/>
          <a:lstStyle/>
          <a:p>
            <a:pPr>
              <a:spcBef>
                <a:spcPts val="600"/>
              </a:spcBef>
              <a:buNone/>
            </a:pPr>
            <a:r>
              <a:rPr lang="en-US" altLang="zh-CN" sz="1350">
                <a:latin typeface="Consolas" panose="020B0609020204030204" charset="0"/>
                <a:sym typeface="Arial" panose="020B0604020202020204" charset="-122"/>
              </a:rPr>
              <a:t>class Consumer(threading.Thread):</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def __init__(self, threadname):</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threading.Thread.__init__(self, name=threadname)</a:t>
            </a:r>
            <a:endParaRPr lang="en-US" altLang="zh-CN" sz="1350">
              <a:latin typeface="Consolas" panose="020B0609020204030204" charset="0"/>
              <a:sym typeface="Arial" panose="020B0604020202020204" charset="-122"/>
            </a:endParaRPr>
          </a:p>
          <a:p>
            <a:pPr>
              <a:spcBef>
                <a:spcPts val="600"/>
              </a:spcBef>
              <a:buNone/>
            </a:pP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def run(self):</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global myqueue        </a:t>
            </a:r>
            <a:endParaRPr lang="en-US" altLang="zh-CN" sz="1350">
              <a:latin typeface="Consolas" panose="020B0609020204030204" charset="0"/>
            </a:endParaRPr>
          </a:p>
          <a:p>
            <a:pPr>
              <a:spcBef>
                <a:spcPts val="600"/>
              </a:spcBef>
              <a:buNone/>
            </a:pPr>
            <a:r>
              <a:rPr lang="en-US" altLang="zh-CN" sz="1350">
                <a:latin typeface="Consolas" panose="020B0609020204030204" charset="0"/>
                <a:sym typeface="Arial" panose="020B0604020202020204" charset="-122"/>
              </a:rPr>
              <a:t>        print(self.getName(), 'get', myqueue.get(), 'from queue.')</a:t>
            </a:r>
            <a:endParaRPr lang="zh-CN" altLang="en-US" sz="1350">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
        <p:nvSpPr>
          <p:cNvPr id="51202" name="文本占位符 26626"/>
          <p:cNvSpPr>
            <a:spLocks noGrp="1"/>
          </p:cNvSpPr>
          <p:nvPr>
            <p:ph idx="1"/>
          </p:nvPr>
        </p:nvSpPr>
        <p:spPr/>
        <p:txBody>
          <a:bodyPr anchor="t"/>
          <a:lstStyle/>
          <a:p>
            <a:pPr>
              <a:spcBef>
                <a:spcPct val="0"/>
              </a:spcBef>
              <a:buNone/>
            </a:pPr>
            <a:r>
              <a:rPr lang="en-US" altLang="zh-CN" sz="1350">
                <a:latin typeface="Consolas" panose="020B0609020204030204" charset="0"/>
              </a:rPr>
              <a:t>myqueue = Queue()</a:t>
            </a:r>
            <a:endParaRPr lang="en-US" altLang="zh-CN" sz="1350">
              <a:latin typeface="Consolas" panose="020B0609020204030204" charset="0"/>
            </a:endParaRPr>
          </a:p>
          <a:p>
            <a:pPr>
              <a:spcBef>
                <a:spcPct val="0"/>
              </a:spcBef>
              <a:buNone/>
            </a:pPr>
            <a:r>
              <a:rPr lang="en-US" altLang="zh-CN" sz="1350">
                <a:latin typeface="Consolas" panose="020B0609020204030204" charset="0"/>
              </a:rPr>
              <a:t>plist = []</a:t>
            </a:r>
            <a:endParaRPr lang="en-US" altLang="zh-CN" sz="1350">
              <a:latin typeface="Consolas" panose="020B0609020204030204" charset="0"/>
            </a:endParaRPr>
          </a:p>
          <a:p>
            <a:pPr>
              <a:spcBef>
                <a:spcPct val="0"/>
              </a:spcBef>
              <a:buNone/>
            </a:pPr>
            <a:r>
              <a:rPr lang="en-US" altLang="zh-CN" sz="1350">
                <a:latin typeface="Consolas" panose="020B0609020204030204" charset="0"/>
              </a:rPr>
              <a:t>clist = []</a:t>
            </a:r>
            <a:endParaRPr lang="en-US" altLang="zh-CN" sz="135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for i in range(10):</a:t>
            </a:r>
            <a:endParaRPr lang="en-US" altLang="zh-CN" sz="1350">
              <a:latin typeface="Consolas" panose="020B0609020204030204" charset="0"/>
            </a:endParaRPr>
          </a:p>
          <a:p>
            <a:pPr>
              <a:spcBef>
                <a:spcPct val="0"/>
              </a:spcBef>
              <a:buNone/>
            </a:pPr>
            <a:r>
              <a:rPr lang="en-US" altLang="zh-CN" sz="1350">
                <a:latin typeface="Consolas" panose="020B0609020204030204" charset="0"/>
              </a:rPr>
              <a:t>    p = Producer('Producer' + str(i))</a:t>
            </a:r>
            <a:endParaRPr lang="en-US" altLang="zh-CN" sz="1350">
              <a:latin typeface="Consolas" panose="020B0609020204030204" charset="0"/>
            </a:endParaRPr>
          </a:p>
          <a:p>
            <a:pPr>
              <a:spcBef>
                <a:spcPct val="0"/>
              </a:spcBef>
              <a:buNone/>
            </a:pPr>
            <a:r>
              <a:rPr lang="en-US" altLang="zh-CN" sz="1350">
                <a:latin typeface="Consolas" panose="020B0609020204030204" charset="0"/>
              </a:rPr>
              <a:t>    plist.append(p)</a:t>
            </a:r>
            <a:endParaRPr lang="en-US" altLang="zh-CN" sz="1350">
              <a:latin typeface="Consolas" panose="020B0609020204030204" charset="0"/>
            </a:endParaRPr>
          </a:p>
          <a:p>
            <a:pPr>
              <a:spcBef>
                <a:spcPct val="0"/>
              </a:spcBef>
              <a:buNone/>
            </a:pPr>
            <a:r>
              <a:rPr lang="en-US" altLang="zh-CN" sz="1350">
                <a:latin typeface="Consolas" panose="020B0609020204030204" charset="0"/>
              </a:rPr>
              <a:t>    c = Consumer('Consumer' + str(i))</a:t>
            </a:r>
            <a:endParaRPr lang="en-US" altLang="zh-CN" sz="1350">
              <a:latin typeface="Consolas" panose="020B0609020204030204" charset="0"/>
            </a:endParaRPr>
          </a:p>
          <a:p>
            <a:pPr>
              <a:spcBef>
                <a:spcPct val="0"/>
              </a:spcBef>
              <a:buNone/>
            </a:pPr>
            <a:r>
              <a:rPr lang="en-US" altLang="zh-CN" sz="1350">
                <a:latin typeface="Consolas" panose="020B0609020204030204" charset="0"/>
              </a:rPr>
              <a:t>    clist.append(c)</a:t>
            </a:r>
            <a:endParaRPr lang="en-US" altLang="zh-CN" sz="1350">
              <a:latin typeface="Consolas" panose="020B0609020204030204" charset="0"/>
            </a:endParaRPr>
          </a:p>
          <a:p>
            <a:pPr>
              <a:spcBef>
                <a:spcPct val="0"/>
              </a:spcBef>
              <a:buNone/>
            </a:pPr>
            <a:endParaRPr lang="en-US" altLang="zh-CN" sz="1350">
              <a:latin typeface="Consolas" panose="020B0609020204030204" charset="0"/>
            </a:endParaRPr>
          </a:p>
          <a:p>
            <a:pPr>
              <a:spcBef>
                <a:spcPct val="0"/>
              </a:spcBef>
              <a:buNone/>
            </a:pPr>
            <a:r>
              <a:rPr lang="en-US" altLang="zh-CN" sz="1350">
                <a:latin typeface="Consolas" panose="020B0609020204030204" charset="0"/>
              </a:rPr>
              <a:t>for i in plist:</a:t>
            </a:r>
            <a:endParaRPr lang="en-US" altLang="zh-CN" sz="1350">
              <a:latin typeface="Consolas" panose="020B0609020204030204" charset="0"/>
            </a:endParaRPr>
          </a:p>
          <a:p>
            <a:pPr>
              <a:spcBef>
                <a:spcPct val="0"/>
              </a:spcBef>
              <a:buNone/>
            </a:pPr>
            <a:r>
              <a:rPr lang="en-US" altLang="zh-CN" sz="1350">
                <a:latin typeface="Consolas" panose="020B0609020204030204" charset="0"/>
              </a:rPr>
              <a:t>    i.start()</a:t>
            </a:r>
            <a:endParaRPr lang="en-US" altLang="zh-CN" sz="1350">
              <a:latin typeface="Consolas" panose="020B0609020204030204" charset="0"/>
            </a:endParaRPr>
          </a:p>
          <a:p>
            <a:pPr>
              <a:spcBef>
                <a:spcPct val="0"/>
              </a:spcBef>
              <a:buNone/>
            </a:pPr>
            <a:r>
              <a:rPr lang="en-US" altLang="zh-CN" sz="1350">
                <a:latin typeface="Consolas" panose="020B0609020204030204" charset="0"/>
              </a:rPr>
              <a:t>    i.join()           # </a:t>
            </a:r>
            <a:r>
              <a:rPr lang="zh-CN" altLang="en-US" sz="1350">
                <a:latin typeface="Consolas" panose="020B0609020204030204" charset="0"/>
              </a:rPr>
              <a:t>这里的</a:t>
            </a:r>
            <a:r>
              <a:rPr lang="en-US" altLang="zh-CN" sz="1350">
                <a:latin typeface="Consolas" panose="020B0609020204030204" charset="0"/>
              </a:rPr>
              <a:t>join()</a:t>
            </a:r>
            <a:r>
              <a:rPr lang="zh-CN" altLang="en-US" sz="1350">
                <a:latin typeface="Consolas" panose="020B0609020204030204" charset="0"/>
              </a:rPr>
              <a:t>本身已经起到了同步的作用</a:t>
            </a:r>
            <a:endParaRPr lang="en-US" altLang="zh-CN" sz="1350">
              <a:latin typeface="Consolas" panose="020B0609020204030204" charset="0"/>
            </a:endParaRPr>
          </a:p>
          <a:p>
            <a:pPr>
              <a:spcBef>
                <a:spcPct val="0"/>
              </a:spcBef>
              <a:buNone/>
            </a:pPr>
            <a:r>
              <a:rPr lang="en-US" altLang="zh-CN" sz="1350">
                <a:latin typeface="Consolas" panose="020B0609020204030204" charset="0"/>
              </a:rPr>
              <a:t>for i in clist:</a:t>
            </a:r>
            <a:endParaRPr lang="en-US" altLang="zh-CN" sz="1350">
              <a:latin typeface="Consolas" panose="020B0609020204030204" charset="0"/>
            </a:endParaRPr>
          </a:p>
          <a:p>
            <a:pPr>
              <a:spcBef>
                <a:spcPct val="0"/>
              </a:spcBef>
              <a:buNone/>
            </a:pPr>
            <a:r>
              <a:rPr lang="en-US" altLang="zh-CN" sz="1350">
                <a:latin typeface="Consolas" panose="020B0609020204030204" charset="0"/>
              </a:rPr>
              <a:t>    i.start()</a:t>
            </a:r>
            <a:endParaRPr lang="en-US" altLang="zh-CN" sz="1350">
              <a:latin typeface="Consolas" panose="020B0609020204030204" charset="0"/>
            </a:endParaRPr>
          </a:p>
          <a:p>
            <a:pPr>
              <a:spcBef>
                <a:spcPct val="0"/>
              </a:spcBef>
              <a:buNone/>
            </a:pPr>
            <a:r>
              <a:rPr lang="en-US" altLang="zh-CN" sz="1350">
                <a:latin typeface="Consolas" panose="020B0609020204030204" charset="0"/>
              </a:rPr>
              <a:t>    i.join()</a:t>
            </a:r>
            <a:endParaRPr lang="en-US" altLang="zh-CN" sz="1350">
              <a:latin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anchor="t"/>
          <a:lstStyle/>
          <a:p>
            <a:r>
              <a:rPr lang="zh-CN" altLang="en-US" sz="1800" b="1"/>
              <a:t>补充案例：</a:t>
            </a:r>
            <a:r>
              <a:rPr lang="zh-CN" altLang="en-US" sz="1800"/>
              <a:t>上例的另一种写法</a:t>
            </a:r>
            <a:endParaRPr lang="zh-CN" altLang="en-US" sz="1800"/>
          </a:p>
          <a:p>
            <a:pPr>
              <a:buNone/>
            </a:pPr>
            <a:r>
              <a:rPr lang="zh-CN" altLang="en-US" sz="1350">
                <a:latin typeface="Consolas" panose="020B0609020204030204" charset="0"/>
                <a:ea typeface="宋体" panose="02010600030101010101" pitchFamily="2" charset="-122"/>
              </a:rPr>
              <a:t>import threading</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import time</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import queue</a:t>
            </a:r>
            <a:endParaRPr lang="zh-CN" altLang="en-US" sz="1350">
              <a:latin typeface="Consolas" panose="020B0609020204030204" charset="0"/>
              <a:ea typeface="宋体" panose="02010600030101010101" pitchFamily="2" charset="-122"/>
            </a:endParaRPr>
          </a:p>
          <a:p>
            <a:pPr>
              <a:buNone/>
            </a:pP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class Producer(threading.Thread):</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def __init__(self, threadname):</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threading.Thread.__init__(self, name=threadname)</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def run(self):</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for i in range(10):</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myqueue.put(i)</a:t>
            </a:r>
            <a:endParaRPr lang="zh-CN" altLang="en-US" sz="1350">
              <a:latin typeface="Consolas" panose="020B0609020204030204" charset="0"/>
              <a:ea typeface="宋体" panose="02010600030101010101" pitchFamily="2" charset="-122"/>
            </a:endParaRPr>
          </a:p>
          <a:p>
            <a:pPr>
              <a:buNone/>
            </a:pPr>
            <a:r>
              <a:rPr lang="zh-CN" altLang="en-US" sz="1350">
                <a:latin typeface="Consolas" panose="020B0609020204030204" charset="0"/>
                <a:ea typeface="宋体" panose="02010600030101010101" pitchFamily="2" charset="-122"/>
              </a:rPr>
              <a:t>            print(self.getName(), ' put ', i, ' to queue.')</a:t>
            </a:r>
            <a:endParaRPr lang="zh-CN" altLang="en-US" sz="1350">
              <a:latin typeface="Consolas" panose="020B0609020204030204" charset="0"/>
              <a:ea typeface="宋体" panose="02010600030101010101" pitchFamily="2" charset="-122"/>
            </a:endParaRPr>
          </a:p>
        </p:txBody>
      </p:sp>
      <p:sp>
        <p:nvSpPr>
          <p:cNvPr id="52226"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200">
                <a:latin typeface="Consolas" panose="020B0609020204030204" charset="0"/>
              </a:rPr>
              <a:t>class Consumer(threading.Thread):</a:t>
            </a:r>
            <a:endParaRPr lang="zh-CN" altLang="en-US" sz="1200">
              <a:latin typeface="Consolas" panose="020B0609020204030204" charset="0"/>
            </a:endParaRPr>
          </a:p>
          <a:p>
            <a:pPr marL="0" indent="0">
              <a:buNone/>
            </a:pPr>
            <a:r>
              <a:rPr lang="zh-CN" altLang="en-US" sz="1200">
                <a:latin typeface="Consolas" panose="020B0609020204030204" charset="0"/>
              </a:rPr>
              <a:t>    def __init__(self, threadname):</a:t>
            </a:r>
            <a:endParaRPr lang="zh-CN" altLang="en-US" sz="1200">
              <a:latin typeface="Consolas" panose="020B0609020204030204" charset="0"/>
            </a:endParaRPr>
          </a:p>
          <a:p>
            <a:pPr marL="0" indent="0">
              <a:buNone/>
            </a:pPr>
            <a:r>
              <a:rPr lang="zh-CN" altLang="en-US" sz="1200">
                <a:latin typeface="Consolas" panose="020B0609020204030204" charset="0"/>
              </a:rPr>
              <a:t>        threading.Thread.__init__(self, name=threadname)</a:t>
            </a:r>
            <a:endParaRPr lang="zh-CN" altLang="en-US" sz="1200">
              <a:latin typeface="Consolas" panose="020B0609020204030204" charset="0"/>
            </a:endParaRPr>
          </a:p>
          <a:p>
            <a:pPr marL="0" indent="0">
              <a:buNone/>
            </a:pPr>
            <a:r>
              <a:rPr lang="zh-CN" altLang="en-US" sz="1200">
                <a:latin typeface="Consolas" panose="020B0609020204030204" charset="0"/>
              </a:rPr>
              <a:t>        </a:t>
            </a:r>
            <a:endParaRPr lang="zh-CN" altLang="en-US" sz="1200">
              <a:latin typeface="Consolas" panose="020B0609020204030204" charset="0"/>
            </a:endParaRPr>
          </a:p>
          <a:p>
            <a:pPr marL="0" indent="0">
              <a:buNone/>
            </a:pPr>
            <a:r>
              <a:rPr lang="zh-CN" altLang="en-US" sz="1200">
                <a:latin typeface="Consolas" panose="020B0609020204030204" charset="0"/>
              </a:rPr>
              <a:t>    def run(self):</a:t>
            </a:r>
            <a:endParaRPr lang="zh-CN" altLang="en-US" sz="1200">
              <a:latin typeface="Consolas" panose="020B0609020204030204" charset="0"/>
            </a:endParaRPr>
          </a:p>
          <a:p>
            <a:pPr marL="0" indent="0">
              <a:buNone/>
            </a:pPr>
            <a:r>
              <a:rPr lang="zh-CN" altLang="en-US" sz="1200">
                <a:latin typeface="Consolas" panose="020B0609020204030204" charset="0"/>
              </a:rPr>
              <a:t>        for i in range(10):</a:t>
            </a:r>
            <a:endParaRPr lang="zh-CN" altLang="en-US" sz="1200">
              <a:latin typeface="Consolas" panose="020B0609020204030204" charset="0"/>
            </a:endParaRPr>
          </a:p>
          <a:p>
            <a:pPr marL="0" indent="0">
              <a:buNone/>
            </a:pPr>
            <a:r>
              <a:rPr lang="zh-CN" altLang="en-US" sz="1200">
                <a:latin typeface="Consolas" panose="020B0609020204030204" charset="0"/>
              </a:rPr>
              <a:t>            print(self.getName(), ' get ', myqueue.get(), ' from queue.')</a:t>
            </a:r>
            <a:endParaRPr lang="zh-CN" altLang="en-US" sz="1200">
              <a:latin typeface="Consolas" panose="020B0609020204030204" charset="0"/>
            </a:endParaRPr>
          </a:p>
          <a:p>
            <a:pPr marL="0" indent="0">
              <a:buNone/>
            </a:pPr>
            <a:endParaRPr lang="zh-CN" altLang="en-US" sz="1200">
              <a:latin typeface="Consolas" panose="020B0609020204030204" charset="0"/>
            </a:endParaRPr>
          </a:p>
          <a:p>
            <a:pPr marL="0" indent="0">
              <a:buNone/>
            </a:pPr>
            <a:r>
              <a:rPr lang="zh-CN" altLang="en-US" sz="1200">
                <a:latin typeface="Consolas" panose="020B0609020204030204" charset="0"/>
              </a:rPr>
              <a:t>myqueue = queue.Queue()</a:t>
            </a:r>
            <a:endParaRPr lang="zh-CN" altLang="en-US" sz="1200">
              <a:latin typeface="Consolas" panose="020B0609020204030204" charset="0"/>
            </a:endParaRPr>
          </a:p>
          <a:p>
            <a:pPr marL="0" indent="0">
              <a:buNone/>
            </a:pPr>
            <a:r>
              <a:rPr lang="zh-CN" altLang="en-US" sz="1200">
                <a:latin typeface="Consolas" panose="020B0609020204030204" charset="0"/>
              </a:rPr>
              <a:t>Producer('Producer').start()</a:t>
            </a:r>
            <a:endParaRPr lang="zh-CN" altLang="en-US" sz="1200">
              <a:latin typeface="Consolas" panose="020B0609020204030204" charset="0"/>
            </a:endParaRPr>
          </a:p>
          <a:p>
            <a:pPr marL="0" indent="0">
              <a:buNone/>
            </a:pPr>
            <a:r>
              <a:rPr lang="zh-CN" altLang="en-US" sz="1200">
                <a:latin typeface="Consolas" panose="020B0609020204030204" charset="0"/>
              </a:rPr>
              <a:t>Consumer('Consumer').start()</a:t>
            </a:r>
            <a:endParaRPr lang="zh-CN" altLang="en-US" sz="1200">
              <a:latin typeface="Consolas" panose="020B0609020204030204" charset="0"/>
            </a:endParaRPr>
          </a:p>
        </p:txBody>
      </p:sp>
      <p:sp>
        <p:nvSpPr>
          <p:cNvPr id="53250"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p:txBody>
          <a:bodyPr anchor="t"/>
          <a:lstStyle/>
          <a:p>
            <a:r>
              <a:rPr lang="zh-CN" altLang="en-US" sz="1800"/>
              <a:t>两次运行结果：</a:t>
            </a:r>
            <a:endParaRPr lang="zh-CN" altLang="en-US" sz="1800"/>
          </a:p>
        </p:txBody>
      </p:sp>
      <p:sp>
        <p:nvSpPr>
          <p:cNvPr id="54274" name="标题 26625"/>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.3</a:t>
            </a:r>
            <a:r>
              <a:rPr lang="zh-CN" altLang="en-US" sz="3000" kern="1200" baseline="0" dirty="0">
                <a:latin typeface="宋体" panose="02010600030101010101" pitchFamily="2" charset="-122"/>
                <a:ea typeface="+mj-ea"/>
                <a:cs typeface="+mj-cs"/>
                <a:sym typeface="Arial" panose="020B0604020202020204" charset="-122"/>
              </a:rPr>
              <a:t> Queue对象</a:t>
            </a:r>
            <a:endParaRPr lang="zh-CN" altLang="en-US" sz="3000" kern="1200" baseline="0" dirty="0">
              <a:latin typeface="宋体" panose="02010600030101010101" pitchFamily="2" charset="-122"/>
              <a:ea typeface="+mj-ea"/>
              <a:cs typeface="+mj-cs"/>
            </a:endParaRPr>
          </a:p>
        </p:txBody>
      </p:sp>
      <p:pic>
        <p:nvPicPr>
          <p:cNvPr id="54275" name="图片 3"/>
          <p:cNvPicPr>
            <a:picLocks noChangeAspect="1"/>
          </p:cNvPicPr>
          <p:nvPr/>
        </p:nvPicPr>
        <p:blipFill>
          <a:blip r:embed="rId1"/>
          <a:stretch>
            <a:fillRect/>
          </a:stretch>
        </p:blipFill>
        <p:spPr>
          <a:xfrm>
            <a:off x="1683038" y="1584999"/>
            <a:ext cx="2344751" cy="3078304"/>
          </a:xfrm>
          <a:prstGeom prst="rect">
            <a:avLst/>
          </a:prstGeom>
          <a:noFill/>
          <a:ln w="9525" cap="flat" cmpd="sng">
            <a:solidFill>
              <a:schemeClr val="tx1"/>
            </a:solidFill>
            <a:prstDash val="solid"/>
            <a:round/>
            <a:headEnd type="none" w="med" len="med"/>
            <a:tailEnd type="none" w="med" len="med"/>
          </a:ln>
        </p:spPr>
      </p:pic>
      <p:pic>
        <p:nvPicPr>
          <p:cNvPr id="54276" name="图片 4"/>
          <p:cNvPicPr>
            <a:picLocks noChangeAspect="1"/>
          </p:cNvPicPr>
          <p:nvPr/>
        </p:nvPicPr>
        <p:blipFill>
          <a:blip r:embed="rId2"/>
          <a:stretch>
            <a:fillRect/>
          </a:stretch>
        </p:blipFill>
        <p:spPr>
          <a:xfrm>
            <a:off x="4398138" y="1584999"/>
            <a:ext cx="2282828" cy="3078304"/>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.3</a:t>
            </a:r>
            <a:r>
              <a:rPr lang="zh-CN" altLang="en-US" dirty="0">
                <a:latin typeface="宋体" panose="02010600030101010101" pitchFamily="2" charset="-122"/>
                <a:sym typeface="Arial" panose="020B0604020202020204" charset="-122"/>
              </a:rPr>
              <a:t> Queue对象</a:t>
            </a:r>
            <a:endParaRPr lang="zh-CN" altLang="en-US"/>
          </a:p>
        </p:txBody>
      </p:sp>
      <p:sp>
        <p:nvSpPr>
          <p:cNvPr id="3" name="内容占位符 2"/>
          <p:cNvSpPr>
            <a:spLocks noGrp="1"/>
          </p:cNvSpPr>
          <p:nvPr>
            <p:ph idx="1"/>
          </p:nvPr>
        </p:nvSpPr>
        <p:spPr/>
        <p:txBody>
          <a:bodyPr/>
          <a:p>
            <a:pPr>
              <a:lnSpc>
                <a:spcPct val="150000"/>
              </a:lnSpc>
              <a:spcBef>
                <a:spcPts val="0"/>
              </a:spcBef>
            </a:pPr>
            <a:r>
              <a:rPr lang="zh-CN" altLang="en-US" sz="2000" b="1"/>
              <a:t>例13-8</a:t>
            </a:r>
            <a:r>
              <a:rPr lang="zh-CN" altLang="en-US" sz="2000"/>
              <a:t>  使用Condition对象实现线程同步，模拟生产者与消费者问题。在代码中使用列表模拟物品池，生产者往里放置东西，而消费者从池中获取物品。物品池满时生产者等待，空时消费者等待。</a:t>
            </a:r>
            <a:endParaRPr lang="zh-CN"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.3</a:t>
            </a:r>
            <a:r>
              <a:rPr lang="zh-CN" altLang="en-US" dirty="0">
                <a:latin typeface="宋体" panose="02010600030101010101" pitchFamily="2" charset="-122"/>
                <a:sym typeface="Arial" panose="020B0604020202020204" charset="-122"/>
              </a:rPr>
              <a:t> Queue对象</a:t>
            </a:r>
            <a:endParaRPr lang="zh-CN" altLang="en-US"/>
          </a:p>
        </p:txBody>
      </p:sp>
      <p:sp>
        <p:nvSpPr>
          <p:cNvPr id="3" name="内容占位符 2"/>
          <p:cNvSpPr>
            <a:spLocks noGrp="1"/>
          </p:cNvSpPr>
          <p:nvPr>
            <p:ph idx="1"/>
          </p:nvPr>
        </p:nvSpPr>
        <p:spPr/>
        <p:txBody>
          <a:bodyPr/>
          <a:p>
            <a:pPr marL="0" indent="0">
              <a:buNone/>
            </a:pPr>
            <a:r>
              <a:rPr lang="zh-CN" altLang="en-US" sz="1600">
                <a:latin typeface="Consolas" panose="020B0609020204030204" charset="0"/>
                <a:cs typeface="Consolas" panose="020B0609020204030204" charset="0"/>
              </a:rPr>
              <a:t>import threading</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from random import randint</a:t>
            </a:r>
            <a:endParaRPr lang="zh-CN" altLang="en-US" sz="1600">
              <a:latin typeface="Consolas" panose="020B0609020204030204" charset="0"/>
              <a:cs typeface="Consolas" panose="020B0609020204030204" charset="0"/>
            </a:endParaRPr>
          </a:p>
          <a:p>
            <a:pPr marL="0" indent="0">
              <a:buNone/>
            </a:pPr>
            <a:r>
              <a:rPr lang="zh-CN" altLang="en-US" sz="1600">
                <a:latin typeface="Consolas" panose="020B0609020204030204" charset="0"/>
                <a:cs typeface="Consolas" panose="020B0609020204030204" charset="0"/>
              </a:rPr>
              <a:t>from time import sleep</a:t>
            </a:r>
            <a:endParaRPr lang="zh-CN" altLang="en-US" sz="1600">
              <a:latin typeface="Consolas" panose="020B0609020204030204" charset="0"/>
              <a:cs typeface="Consolas" panose="020B06090202040302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.3</a:t>
            </a:r>
            <a:r>
              <a:rPr lang="zh-CN" altLang="en-US" dirty="0">
                <a:latin typeface="宋体" panose="02010600030101010101" pitchFamily="2" charset="-122"/>
                <a:sym typeface="Arial" panose="020B0604020202020204" charset="-122"/>
              </a:rPr>
              <a:t> Queue对象</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200">
                <a:latin typeface="Consolas" panose="020B0609020204030204" charset="0"/>
                <a:cs typeface="Consolas" panose="020B0609020204030204" charset="0"/>
              </a:rPr>
              <a:t>#自定义生产者线程类</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class Producer(threading.Thread):</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def __init__(self, threadname):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threading.Thread.__init__(self,name=threadname)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def run(self):</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global x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while True: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sleep(1)</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con.acquire()                     #获取锁</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if len(x) == 5:                     #假设共享列表中最多能容纳5个元素</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print('Producer is waiting.....')    #如果共享列表已满，生产者等待</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con.wait()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else: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r = randint(1, 1000)</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print('Produced:', r)            #产生新元素，添加至共享列表</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x.append(r)</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con.notify()                   #唤醒等待条件的线程</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con.release()                      #释放锁</a:t>
            </a:r>
            <a:endParaRPr lang="zh-CN" altLang="en-US" sz="1200">
              <a:latin typeface="Consolas" panose="020B0609020204030204" charset="0"/>
              <a:cs typeface="Consolas" panose="020B06090202040302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.3</a:t>
            </a:r>
            <a:r>
              <a:rPr lang="zh-CN" altLang="en-US" dirty="0">
                <a:latin typeface="宋体" panose="02010600030101010101" pitchFamily="2" charset="-122"/>
                <a:sym typeface="Arial" panose="020B0604020202020204" charset="-122"/>
              </a:rPr>
              <a:t> Queue对象</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200">
                <a:latin typeface="Consolas" panose="020B0609020204030204" charset="0"/>
                <a:cs typeface="Consolas" panose="020B0609020204030204" charset="0"/>
              </a:rPr>
              <a:t>#自定义消费者线程类</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class Consumer(threading.Thread):</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def __init__(self, threadname):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threading.Thread.__init__(self, name =threadname)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def run(self):</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global x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while True: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sleep(3)</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#获取锁</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con.acquire()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if not x:</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#等待</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print('Consumer is waiting.....')</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con.wait()</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else:</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print('Consumed:', x.pop(0))</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con.notify()</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a:t>
            </a:r>
            <a:endParaRPr lang="zh-CN" altLang="en-US" sz="1200">
              <a:latin typeface="Consolas" panose="020B0609020204030204" charset="0"/>
              <a:cs typeface="Consolas" panose="020B0609020204030204" charset="0"/>
            </a:endParaRPr>
          </a:p>
          <a:p>
            <a:pPr marL="0" indent="0">
              <a:spcBef>
                <a:spcPts val="0"/>
              </a:spcBef>
              <a:buNone/>
            </a:pPr>
            <a:r>
              <a:rPr lang="zh-CN" altLang="en-US" sz="1200">
                <a:latin typeface="Consolas" panose="020B0609020204030204" charset="0"/>
                <a:cs typeface="Consolas" panose="020B0609020204030204" charset="0"/>
              </a:rPr>
              <a:t>            con.release()</a:t>
            </a:r>
            <a:endParaRPr lang="zh-CN" altLang="en-US" sz="1200">
              <a:latin typeface="Consolas" panose="020B0609020204030204" charset="0"/>
              <a:cs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Content Placeholder 2"/>
          <p:cNvSpPr>
            <a:spLocks noGrp="1"/>
          </p:cNvSpPr>
          <p:nvPr>
            <p:ph idx="1"/>
          </p:nvPr>
        </p:nvSpPr>
        <p:spPr/>
        <p:txBody>
          <a:bodyPr anchor="t"/>
          <a:lstStyle/>
          <a:p>
            <a:pPr>
              <a:buFont typeface="Wingdings" panose="05000000000000000000" charset="0"/>
              <a:buChar char="§"/>
            </a:pPr>
            <a:r>
              <a:rPr lang="zh-CN" altLang="en-US" sz="1800"/>
              <a:t>系统运行过程中存在大量的线程。</a:t>
            </a:r>
            <a:endParaRPr lang="zh-CN" altLang="en-US" sz="1800"/>
          </a:p>
        </p:txBody>
      </p:sp>
      <p:pic>
        <p:nvPicPr>
          <p:cNvPr id="9218" name="Picture 37"/>
          <p:cNvPicPr>
            <a:picLocks noChangeAspect="1"/>
          </p:cNvPicPr>
          <p:nvPr/>
        </p:nvPicPr>
        <p:blipFill>
          <a:blip r:embed="rId1"/>
          <a:stretch>
            <a:fillRect/>
          </a:stretch>
        </p:blipFill>
        <p:spPr>
          <a:xfrm>
            <a:off x="2389203" y="1586190"/>
            <a:ext cx="1529030" cy="3098548"/>
          </a:xfrm>
          <a:prstGeom prst="rect">
            <a:avLst/>
          </a:prstGeom>
          <a:noFill/>
          <a:ln w="9525">
            <a:noFill/>
          </a:ln>
        </p:spPr>
      </p:pic>
      <p:pic>
        <p:nvPicPr>
          <p:cNvPr id="9219" name="Picture 1"/>
          <p:cNvPicPr>
            <a:picLocks noChangeAspect="1"/>
          </p:cNvPicPr>
          <p:nvPr/>
        </p:nvPicPr>
        <p:blipFill>
          <a:blip r:embed="rId2"/>
          <a:stretch>
            <a:fillRect/>
          </a:stretch>
        </p:blipFill>
        <p:spPr>
          <a:xfrm>
            <a:off x="4536275" y="1586190"/>
            <a:ext cx="1894616" cy="3098548"/>
          </a:xfrm>
          <a:prstGeom prst="rect">
            <a:avLst/>
          </a:prstGeom>
          <a:noFill/>
          <a:ln w="9525">
            <a:noFill/>
          </a:ln>
        </p:spPr>
      </p:pic>
      <p:sp>
        <p:nvSpPr>
          <p:cNvPr id="9220"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宋体" panose="02010600030101010101" pitchFamily="2" charset="-122"/>
                <a:sym typeface="Arial" panose="020B0604020202020204" charset="-122"/>
              </a:rPr>
              <a:t>13.3</a:t>
            </a:r>
            <a:r>
              <a:rPr lang="en-US" altLang="zh-CN" dirty="0">
                <a:latin typeface="宋体" panose="02010600030101010101" pitchFamily="2" charset="-122"/>
                <a:sym typeface="Arial" panose="020B0604020202020204" charset="-122"/>
              </a:rPr>
              <a:t>.3</a:t>
            </a:r>
            <a:r>
              <a:rPr lang="zh-CN" altLang="en-US" dirty="0">
                <a:latin typeface="宋体" panose="02010600030101010101" pitchFamily="2" charset="-122"/>
                <a:sym typeface="Arial" panose="020B0604020202020204" charset="-122"/>
              </a:rPr>
              <a:t> Queue对象</a:t>
            </a:r>
            <a:endParaRPr lang="zh-CN" altLang="en-US"/>
          </a:p>
        </p:txBody>
      </p:sp>
      <p:sp>
        <p:nvSpPr>
          <p:cNvPr id="3" name="内容占位符 2"/>
          <p:cNvSpPr>
            <a:spLocks noGrp="1"/>
          </p:cNvSpPr>
          <p:nvPr>
            <p:ph idx="1"/>
          </p:nvPr>
        </p:nvSpPr>
        <p:spPr/>
        <p:txBody>
          <a:bodyPr/>
          <a:p>
            <a:pPr marL="0" indent="0">
              <a:spcBef>
                <a:spcPts val="0"/>
              </a:spcBef>
              <a:buNone/>
            </a:pPr>
            <a:r>
              <a:rPr lang="zh-CN" altLang="en-US" sz="1600">
                <a:latin typeface="Consolas" panose="020B0609020204030204" charset="0"/>
                <a:cs typeface="Consolas" panose="020B0609020204030204" charset="0"/>
              </a:rPr>
              <a:t>#创建Condition对象以及生产者线程和消费者线程</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con = threading.Condition()</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x = []</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p = Producer('Producer')</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c = Consumer('Consumer')</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p.start()</a:t>
            </a:r>
            <a:endParaRPr lang="zh-CN" altLang="en-US" sz="1600">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rPr>
              <a:t>c.start()</a:t>
            </a:r>
            <a:endParaRPr lang="zh-CN" altLang="en-US" sz="1600">
              <a:latin typeface="Consolas" panose="020B0609020204030204" charset="0"/>
              <a:cs typeface="Consolas" panose="020B0609020204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2764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rPr>
              <a:t>13.3</a:t>
            </a:r>
            <a:r>
              <a:rPr lang="en-US" altLang="zh-CN" sz="3000" kern="1200" baseline="0" dirty="0">
                <a:latin typeface="宋体" panose="02010600030101010101" pitchFamily="2" charset="-122"/>
                <a:ea typeface="+mj-ea"/>
                <a:cs typeface="+mj-cs"/>
              </a:rPr>
              <a:t>.4</a:t>
            </a:r>
            <a:r>
              <a:rPr lang="zh-CN" altLang="en-US" sz="3000" kern="1200" baseline="0" dirty="0">
                <a:latin typeface="宋体" panose="02010600030101010101" pitchFamily="2" charset="-122"/>
                <a:ea typeface="+mj-ea"/>
                <a:cs typeface="+mj-cs"/>
              </a:rPr>
              <a:t> Event对象</a:t>
            </a:r>
            <a:endParaRPr lang="zh-CN" altLang="en-US" sz="3000" kern="1200" baseline="0" dirty="0">
              <a:latin typeface="宋体" panose="02010600030101010101" pitchFamily="2" charset="-122"/>
              <a:ea typeface="+mj-ea"/>
              <a:cs typeface="+mj-cs"/>
            </a:endParaRPr>
          </a:p>
        </p:txBody>
      </p:sp>
      <p:sp>
        <p:nvSpPr>
          <p:cNvPr id="56322" name="文本占位符 27650"/>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dirty="0">
                <a:latin typeface="Times New Roman" panose="02020603050405020304" pitchFamily="2" charset="0"/>
              </a:rPr>
              <a:t>Event对象的set()方法可以设置Event对象内部的信号标志为真；</a:t>
            </a:r>
            <a:endParaRPr lang="zh-CN" altLang="en-US" sz="18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1800" dirty="0">
                <a:latin typeface="Times New Roman" panose="02020603050405020304" pitchFamily="2" charset="0"/>
              </a:rPr>
              <a:t>Event对象的clear()方法可以清除Event对象内部的信号标志，将其设置为假；</a:t>
            </a:r>
            <a:endParaRPr lang="zh-CN" altLang="en-US" sz="18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1800" dirty="0">
                <a:latin typeface="Times New Roman" panose="02020603050405020304" pitchFamily="2" charset="0"/>
              </a:rPr>
              <a:t>Event对象的isSet()方法用来判断其内部信号标志的状态；</a:t>
            </a:r>
            <a:endParaRPr lang="zh-CN" altLang="en-US" sz="1800" dirty="0">
              <a:latin typeface="Times New Roman" panose="02020603050405020304" pitchFamily="2" charset="0"/>
            </a:endParaRPr>
          </a:p>
          <a:p>
            <a:pPr>
              <a:lnSpc>
                <a:spcPct val="150000"/>
              </a:lnSpc>
              <a:spcBef>
                <a:spcPct val="0"/>
              </a:spcBef>
              <a:buFont typeface="Wingdings" panose="05000000000000000000" charset="0"/>
              <a:buChar char="§"/>
            </a:pPr>
            <a:r>
              <a:rPr lang="zh-CN" altLang="en-US" sz="1800" dirty="0">
                <a:latin typeface="Times New Roman" panose="02020603050405020304" pitchFamily="2" charset="0"/>
              </a:rPr>
              <a:t>Event对象的wait()方法只有在其内部信号状态为真时将很快地执行并返回；若Event对象的内部信号标志为假，wait方法将一直等待至超时或内部信号状态为真。</a:t>
            </a:r>
            <a:endParaRPr lang="zh-CN" altLang="en-US" sz="1800" dirty="0">
              <a:latin typeface="Times New Roman" panose="02020603050405020304" pitchFamily="2" charset="0"/>
              <a:ea typeface="Times New Roman" panose="020206030504050203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28673"/>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.4</a:t>
            </a:r>
            <a:r>
              <a:rPr lang="zh-CN" altLang="en-US" sz="3000" kern="1200" baseline="0" dirty="0">
                <a:latin typeface="宋体" panose="02010600030101010101" pitchFamily="2" charset="-122"/>
                <a:ea typeface="+mj-ea"/>
                <a:cs typeface="+mj-cs"/>
                <a:sym typeface="Arial" panose="020B0604020202020204" charset="-122"/>
              </a:rPr>
              <a:t> Event对象</a:t>
            </a:r>
            <a:endParaRPr lang="zh-CN" altLang="en-US" sz="3000" kern="1200" baseline="0" dirty="0">
              <a:latin typeface="宋体" panose="02010600030101010101" pitchFamily="2" charset="-122"/>
              <a:ea typeface="+mj-ea"/>
              <a:cs typeface="+mj-cs"/>
            </a:endParaRPr>
          </a:p>
        </p:txBody>
      </p:sp>
      <p:sp>
        <p:nvSpPr>
          <p:cNvPr id="57346" name="文本占位符 28674"/>
          <p:cNvSpPr>
            <a:spLocks noGrp="1"/>
          </p:cNvSpPr>
          <p:nvPr>
            <p:ph idx="1"/>
          </p:nvPr>
        </p:nvSpPr>
        <p:spPr>
          <a:xfrm>
            <a:off x="362585" y="1063625"/>
            <a:ext cx="8046720" cy="3644265"/>
          </a:xfrm>
        </p:spPr>
        <p:txBody>
          <a:bodyPr anchor="t"/>
          <a:lstStyle/>
          <a:p>
            <a:pPr>
              <a:spcBef>
                <a:spcPct val="0"/>
              </a:spcBef>
              <a:buFont typeface="Wingdings" panose="05000000000000000000" charset="0"/>
              <a:buChar char="§"/>
            </a:pPr>
            <a:r>
              <a:rPr lang="zh-CN" altLang="en-US" sz="1800" b="1">
                <a:latin typeface="Times New Roman" panose="02020603050405020304" pitchFamily="2" charset="0"/>
              </a:rPr>
              <a:t>例</a:t>
            </a:r>
            <a:r>
              <a:rPr lang="en-US" altLang="zh-CN" sz="1800" b="1">
                <a:latin typeface="Times New Roman" panose="02020603050405020304" pitchFamily="2" charset="0"/>
              </a:rPr>
              <a:t>13-9</a:t>
            </a:r>
            <a:r>
              <a:rPr lang="en-US" altLang="zh-CN" sz="1800">
                <a:latin typeface="Times New Roman" panose="02020603050405020304" pitchFamily="2" charset="0"/>
              </a:rPr>
              <a:t>  </a:t>
            </a:r>
            <a:r>
              <a:rPr lang="zh-CN" altLang="en-US" sz="1800">
                <a:latin typeface="Times New Roman" panose="02020603050405020304" pitchFamily="2" charset="0"/>
              </a:rPr>
              <a:t>使用</a:t>
            </a:r>
            <a:r>
              <a:rPr lang="en-US" altLang="zh-CN" sz="1800">
                <a:latin typeface="Times New Roman" panose="02020603050405020304" pitchFamily="2" charset="0"/>
              </a:rPr>
              <a:t>Event</a:t>
            </a:r>
            <a:r>
              <a:rPr lang="zh-CN" altLang="en-US" sz="1800">
                <a:latin typeface="Times New Roman" panose="02020603050405020304" pitchFamily="2" charset="0"/>
              </a:rPr>
              <a:t>对象实现线程同步。</a:t>
            </a:r>
            <a:endParaRPr lang="zh-CN" altLang="en-US" sz="1800">
              <a:latin typeface="Times New Roman" panose="02020603050405020304" pitchFamily="2" charset="0"/>
            </a:endParaRPr>
          </a:p>
          <a:p>
            <a:pPr>
              <a:spcBef>
                <a:spcPct val="0"/>
              </a:spcBef>
              <a:buNone/>
            </a:pPr>
            <a:endParaRPr lang="en-US" altLang="zh-CN" sz="1350">
              <a:latin typeface="Consolas" panose="020B0609020204030204" charset="0"/>
            </a:endParaRPr>
          </a:p>
          <a:p>
            <a:pPr>
              <a:spcBef>
                <a:spcPct val="0"/>
              </a:spcBef>
              <a:buNone/>
            </a:pPr>
            <a:r>
              <a:rPr lang="en-US" altLang="zh-CN" sz="1400">
                <a:latin typeface="Consolas" panose="020B0609020204030204" charset="0"/>
              </a:rPr>
              <a:t>import threading</a:t>
            </a:r>
            <a:endParaRPr lang="en-US" altLang="zh-CN" sz="1400">
              <a:latin typeface="Consolas" panose="020B0609020204030204" charset="0"/>
            </a:endParaRPr>
          </a:p>
          <a:p>
            <a:pPr>
              <a:spcBef>
                <a:spcPct val="0"/>
              </a:spcBef>
              <a:buNone/>
            </a:pPr>
            <a:endParaRPr lang="en-US" altLang="zh-CN" sz="1400">
              <a:latin typeface="Consolas" panose="020B0609020204030204" charset="0"/>
            </a:endParaRPr>
          </a:p>
          <a:p>
            <a:pPr>
              <a:spcBef>
                <a:spcPct val="0"/>
              </a:spcBef>
              <a:buNone/>
            </a:pPr>
            <a:r>
              <a:rPr lang="en-US" altLang="zh-CN" sz="1400">
                <a:latin typeface="Consolas" panose="020B0609020204030204" charset="0"/>
              </a:rPr>
              <a:t>class myThread(threading.Thread):</a:t>
            </a:r>
            <a:endParaRPr lang="en-US" altLang="zh-CN" sz="1400">
              <a:latin typeface="Consolas" panose="020B0609020204030204" charset="0"/>
            </a:endParaRPr>
          </a:p>
          <a:p>
            <a:pPr>
              <a:spcBef>
                <a:spcPct val="0"/>
              </a:spcBef>
              <a:buNone/>
            </a:pPr>
            <a:r>
              <a:rPr lang="en-US" altLang="zh-CN" sz="1400">
                <a:latin typeface="Consolas" panose="020B0609020204030204" charset="0"/>
              </a:rPr>
              <a:t>    def __init__(self, 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threading.Thread.__init__(self, name=threadname)</a:t>
            </a:r>
            <a:endParaRPr lang="en-US" altLang="zh-CN" sz="1400">
              <a:latin typeface="Consolas" panose="020B0609020204030204" charset="0"/>
            </a:endParaRPr>
          </a:p>
          <a:p>
            <a:pPr>
              <a:spcBef>
                <a:spcPct val="0"/>
              </a:spcBef>
              <a:buNone/>
            </a:pPr>
            <a:r>
              <a:rPr lang="en-US" altLang="zh-CN" sz="1400">
                <a:latin typeface="Consolas" panose="020B0609020204030204" charset="0"/>
              </a:rPr>
              <a:t>        </a:t>
            </a:r>
            <a:endParaRPr lang="en-US" altLang="zh-CN" sz="1400">
              <a:latin typeface="Consolas" panose="020B0609020204030204" charset="0"/>
            </a:endParaRPr>
          </a:p>
          <a:p>
            <a:pPr>
              <a:spcBef>
                <a:spcPct val="0"/>
              </a:spcBef>
              <a:buNone/>
            </a:pPr>
            <a:r>
              <a:rPr lang="en-US" altLang="zh-CN" sz="1400">
                <a:latin typeface="Consolas" panose="020B0609020204030204" charset="0"/>
              </a:rPr>
              <a:t>    def run(self):</a:t>
            </a:r>
            <a:endParaRPr lang="en-US" altLang="zh-CN" sz="1400">
              <a:latin typeface="Consolas" panose="020B0609020204030204" charset="0"/>
            </a:endParaRPr>
          </a:p>
          <a:p>
            <a:pPr>
              <a:spcBef>
                <a:spcPct val="0"/>
              </a:spcBef>
              <a:buNone/>
            </a:pPr>
            <a:r>
              <a:rPr lang="en-US" altLang="zh-CN" sz="1400">
                <a:latin typeface="Consolas" panose="020B0609020204030204" charset="0"/>
              </a:rPr>
              <a:t>        if myEvent.isSet():</a:t>
            </a:r>
            <a:endParaRPr lang="en-US" altLang="zh-CN" sz="1400">
              <a:latin typeface="Consolas" panose="020B0609020204030204" charset="0"/>
            </a:endParaRPr>
          </a:p>
          <a:p>
            <a:pPr>
              <a:spcBef>
                <a:spcPct val="0"/>
              </a:spcBef>
              <a:buNone/>
            </a:pPr>
            <a:r>
              <a:rPr lang="en-US" altLang="zh-CN" sz="1400">
                <a:latin typeface="Consolas" panose="020B0609020204030204" charset="0"/>
              </a:rPr>
              <a:t>            myEvent.clear()</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print(self.getName()+' is waiting...')</a:t>
            </a:r>
            <a:endParaRPr lang="en-US" altLang="zh-CN" sz="1400">
              <a:latin typeface="Consolas" panose="020B0609020204030204" charset="0"/>
            </a:endParaRPr>
          </a:p>
          <a:p>
            <a:pPr>
              <a:spcBef>
                <a:spcPct val="0"/>
              </a:spcBef>
              <a:buNone/>
            </a:pPr>
            <a:r>
              <a:rPr lang="en-US" altLang="zh-CN" sz="1400">
                <a:latin typeface="Consolas" panose="020B0609020204030204" charset="0"/>
              </a:rPr>
              <a:t>            myEvent.wait()</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print(self.getName()+' resumed...')</a:t>
            </a:r>
            <a:endParaRPr lang="en-US" altLang="zh-CN" sz="1400">
              <a:latin typeface="Consolas" panose="020B0609020204030204" charset="0"/>
            </a:endParaRPr>
          </a:p>
          <a:p>
            <a:pPr>
              <a:spcBef>
                <a:spcPct val="0"/>
              </a:spcBef>
              <a:buNone/>
            </a:pPr>
            <a:r>
              <a:rPr lang="en-US" altLang="zh-CN" sz="1400">
                <a:latin typeface="Consolas" panose="020B0609020204030204" charset="0"/>
              </a:rPr>
              <a:t>        else:</a:t>
            </a:r>
            <a:endParaRPr lang="en-US" altLang="zh-CN" sz="1400">
              <a:latin typeface="Consolas" panose="020B0609020204030204" charset="0"/>
            </a:endParaRPr>
          </a:p>
          <a:p>
            <a:pPr>
              <a:spcBef>
                <a:spcPct val="0"/>
              </a:spcBef>
              <a:buNone/>
            </a:pPr>
            <a:r>
              <a:rPr lang="en-US" altLang="zh-CN" sz="1400">
                <a:latin typeface="Consolas" panose="020B0609020204030204" charset="0"/>
              </a:rPr>
              <a:t>            print(self.getName())</a:t>
            </a:r>
            <a:endParaRPr lang="en-US" altLang="zh-CN" sz="1400">
              <a:latin typeface="Consolas" panose="020B0609020204030204" charset="0"/>
            </a:endParaRPr>
          </a:p>
          <a:p>
            <a:pPr>
              <a:spcBef>
                <a:spcPct val="0"/>
              </a:spcBef>
              <a:buNone/>
            </a:pPr>
            <a:r>
              <a:rPr lang="en-US" altLang="zh-CN" sz="1400">
                <a:latin typeface="Consolas" panose="020B0609020204030204" charset="0"/>
              </a:rPr>
              <a:t>            myEvent.set()</a:t>
            </a:r>
            <a:endParaRPr lang="en-US" altLang="zh-CN" sz="1400">
              <a:latin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13.3</a:t>
            </a:r>
            <a:r>
              <a:rPr lang="en-US" altLang="zh-CN" kern="1200" baseline="0" dirty="0">
                <a:latin typeface="宋体" panose="02010600030101010101" pitchFamily="2" charset="-122"/>
                <a:ea typeface="+mj-ea"/>
                <a:cs typeface="+mj-cs"/>
                <a:sym typeface="Arial" panose="020B0604020202020204" charset="-122"/>
              </a:rPr>
              <a:t>.4</a:t>
            </a:r>
            <a:r>
              <a:rPr lang="zh-CN" altLang="en-US" kern="1200" baseline="0" dirty="0">
                <a:latin typeface="宋体" panose="02010600030101010101" pitchFamily="2" charset="-122"/>
                <a:ea typeface="+mj-ea"/>
                <a:cs typeface="+mj-cs"/>
                <a:sym typeface="Arial" panose="020B0604020202020204" charset="-122"/>
              </a:rPr>
              <a:t> Event对象</a:t>
            </a:r>
            <a:endParaRPr lang="zh-CN" altLang="en-US" kern="1200" baseline="0">
              <a:latin typeface="+mj-lt"/>
              <a:ea typeface="+mj-ea"/>
              <a:cs typeface="+mj-cs"/>
            </a:endParaRPr>
          </a:p>
        </p:txBody>
      </p:sp>
      <p:sp>
        <p:nvSpPr>
          <p:cNvPr id="58370" name="内容占位符 2"/>
          <p:cNvSpPr>
            <a:spLocks noGrp="1"/>
          </p:cNvSpPr>
          <p:nvPr>
            <p:ph idx="1"/>
          </p:nvPr>
        </p:nvSpPr>
        <p:spPr/>
        <p:txBody>
          <a:bodyPr anchor="t"/>
          <a:lstStyle/>
          <a:p>
            <a:pPr>
              <a:spcBef>
                <a:spcPct val="0"/>
              </a:spcBef>
              <a:buNone/>
            </a:pPr>
            <a:r>
              <a:rPr lang="en-US" altLang="zh-CN" sz="1400">
                <a:latin typeface="Consolas" panose="020B0609020204030204" charset="0"/>
                <a:sym typeface="Arial" panose="020B0604020202020204" charset="-122"/>
              </a:rPr>
              <a:t>myEvent = threading.Event()</a:t>
            </a:r>
            <a:endParaRPr lang="en-US" altLang="zh-CN" sz="1400">
              <a:latin typeface="Consolas" panose="020B0609020204030204" charset="0"/>
              <a:sym typeface="Arial" panose="020B0604020202020204" charset="-122"/>
            </a:endParaRPr>
          </a:p>
          <a:p>
            <a:pPr>
              <a:spcBef>
                <a:spcPct val="0"/>
              </a:spcBef>
              <a:buNone/>
            </a:pPr>
            <a:r>
              <a:rPr lang="en-US" altLang="zh-CN" sz="1400">
                <a:latin typeface="Consolas" panose="020B0609020204030204" charset="0"/>
                <a:sym typeface="Arial" panose="020B0604020202020204" charset="-122"/>
              </a:rPr>
              <a:t># 设置初始状态</a:t>
            </a:r>
            <a:endParaRPr lang="en-US" altLang="zh-CN" sz="1400">
              <a:latin typeface="Consolas" panose="020B0609020204030204" charset="0"/>
              <a:sym typeface="Arial" panose="020B0604020202020204" charset="-122"/>
            </a:endParaRPr>
          </a:p>
          <a:p>
            <a:pPr>
              <a:spcBef>
                <a:spcPct val="0"/>
              </a:spcBef>
              <a:buNone/>
            </a:pPr>
            <a:r>
              <a:rPr lang="en-US" altLang="zh-CN" sz="1400">
                <a:latin typeface="Consolas" panose="020B0609020204030204" charset="0"/>
                <a:sym typeface="Arial" panose="020B0604020202020204" charset="-122"/>
              </a:rPr>
              <a:t>myEvent.clear()</a:t>
            </a:r>
            <a:endParaRPr lang="en-US" altLang="zh-CN" sz="1400">
              <a:latin typeface="Consolas" panose="020B0609020204030204" charset="0"/>
              <a:sym typeface="Arial" panose="020B0604020202020204" charset="-122"/>
            </a:endParaRPr>
          </a:p>
          <a:p>
            <a:pPr>
              <a:spcBef>
                <a:spcPct val="0"/>
              </a:spcBef>
              <a:buNone/>
            </a:pPr>
            <a:endParaRPr lang="en-US" altLang="zh-CN" sz="1400">
              <a:latin typeface="Consolas" panose="020B0609020204030204" charset="0"/>
              <a:sym typeface="Arial" panose="020B0604020202020204" charset="-122"/>
            </a:endParaRPr>
          </a:p>
          <a:p>
            <a:pPr>
              <a:spcBef>
                <a:spcPct val="0"/>
              </a:spcBef>
              <a:buNone/>
            </a:pPr>
            <a:r>
              <a:rPr lang="en-US" altLang="zh-CN" sz="1400">
                <a:latin typeface="Consolas" panose="020B0609020204030204" charset="0"/>
                <a:sym typeface="Arial" panose="020B0604020202020204" charset="-122"/>
              </a:rPr>
              <a:t>for i in range(10):</a:t>
            </a:r>
            <a:endParaRPr lang="en-US" altLang="zh-CN" sz="1400">
              <a:latin typeface="Consolas" panose="020B0609020204030204" charset="0"/>
              <a:sym typeface="Arial" panose="020B0604020202020204" charset="-122"/>
            </a:endParaRPr>
          </a:p>
          <a:p>
            <a:pPr>
              <a:spcBef>
                <a:spcPct val="0"/>
              </a:spcBef>
              <a:buNone/>
            </a:pPr>
            <a:r>
              <a:rPr lang="en-US" altLang="zh-CN" sz="1400">
                <a:latin typeface="Consolas" panose="020B0609020204030204" charset="0"/>
                <a:sym typeface="Arial" panose="020B0604020202020204" charset="-122"/>
              </a:rPr>
              <a:t>    myThread(str(i)).start()</a:t>
            </a:r>
            <a:endParaRPr lang="en-US" altLang="zh-CN" sz="1400">
              <a:latin typeface="Consolas" panose="020B0609020204030204" charset="0"/>
              <a:sym typeface="Arial" panose="020B0604020202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29697"/>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sz="3000" kern="1200" baseline="0" dirty="0">
                <a:latin typeface="宋体" panose="02010600030101010101" pitchFamily="2" charset="-122"/>
                <a:ea typeface="+mj-ea"/>
                <a:cs typeface="+mj-cs"/>
                <a:sym typeface="Arial" panose="020B0604020202020204" charset="-122"/>
              </a:rPr>
              <a:t>13.3</a:t>
            </a:r>
            <a:r>
              <a:rPr lang="en-US" altLang="zh-CN" sz="3000" kern="1200" baseline="0" dirty="0">
                <a:latin typeface="宋体" panose="02010600030101010101" pitchFamily="2" charset="-122"/>
                <a:ea typeface="+mj-ea"/>
                <a:cs typeface="+mj-cs"/>
                <a:sym typeface="Arial" panose="020B0604020202020204" charset="-122"/>
              </a:rPr>
              <a:t>.4</a:t>
            </a:r>
            <a:r>
              <a:rPr lang="zh-CN" altLang="en-US" sz="3000" kern="1200" baseline="0" dirty="0">
                <a:latin typeface="宋体" panose="02010600030101010101" pitchFamily="2" charset="-122"/>
                <a:ea typeface="+mj-ea"/>
                <a:cs typeface="+mj-cs"/>
                <a:sym typeface="Arial" panose="020B0604020202020204" charset="-122"/>
              </a:rPr>
              <a:t> Event对象</a:t>
            </a:r>
            <a:endParaRPr lang="zh-CN" altLang="en-US" sz="3000" kern="1200" baseline="0" dirty="0">
              <a:latin typeface="宋体" panose="02010600030101010101" pitchFamily="2" charset="-122"/>
              <a:ea typeface="+mj-ea"/>
              <a:cs typeface="+mj-cs"/>
            </a:endParaRPr>
          </a:p>
        </p:txBody>
      </p:sp>
      <p:sp>
        <p:nvSpPr>
          <p:cNvPr id="59394" name="文本占位符 29698"/>
          <p:cNvSpPr>
            <a:spLocks noGrp="1"/>
          </p:cNvSpPr>
          <p:nvPr>
            <p:ph idx="1"/>
          </p:nvPr>
        </p:nvSpPr>
        <p:spPr/>
        <p:txBody>
          <a:bodyPr anchor="t"/>
          <a:lstStyle/>
          <a:p>
            <a:pPr>
              <a:buFont typeface="Wingdings" panose="05000000000000000000" charset="0"/>
              <a:buChar char="§"/>
            </a:pPr>
            <a:r>
              <a:rPr lang="zh-CN" altLang="en-US" sz="1800">
                <a:ea typeface="宋体" panose="02010600030101010101" pitchFamily="2" charset="-122"/>
              </a:rPr>
              <a:t>每次运行结果可能会不同，并且可能会死锁（图</a:t>
            </a:r>
            <a:r>
              <a:rPr lang="en-US" altLang="zh-CN" sz="1800">
                <a:ea typeface="宋体" panose="02010600030101010101" pitchFamily="2" charset="-122"/>
              </a:rPr>
              <a:t>3</a:t>
            </a:r>
            <a:r>
              <a:rPr lang="zh-CN" altLang="en-US" sz="1800">
                <a:ea typeface="宋体" panose="02010600030101010101" pitchFamily="2" charset="-122"/>
              </a:rPr>
              <a:t>）</a:t>
            </a:r>
            <a:endParaRPr lang="zh-CN" altLang="en-US" sz="1800">
              <a:ea typeface="宋体" panose="02010600030101010101" pitchFamily="2" charset="-122"/>
            </a:endParaRPr>
          </a:p>
        </p:txBody>
      </p:sp>
      <p:pic>
        <p:nvPicPr>
          <p:cNvPr id="59395" name="图片 1"/>
          <p:cNvPicPr>
            <a:picLocks noChangeAspect="1"/>
          </p:cNvPicPr>
          <p:nvPr/>
        </p:nvPicPr>
        <p:blipFill>
          <a:blip r:embed="rId1"/>
          <a:stretch>
            <a:fillRect/>
          </a:stretch>
        </p:blipFill>
        <p:spPr>
          <a:xfrm>
            <a:off x="1663985" y="1917242"/>
            <a:ext cx="1312298" cy="2309026"/>
          </a:xfrm>
          <a:prstGeom prst="rect">
            <a:avLst/>
          </a:prstGeom>
          <a:noFill/>
          <a:ln w="9525" cap="flat" cmpd="sng">
            <a:solidFill>
              <a:schemeClr val="tx1"/>
            </a:solidFill>
            <a:prstDash val="solid"/>
            <a:round/>
            <a:headEnd type="none" w="med" len="med"/>
            <a:tailEnd type="none" w="med" len="med"/>
          </a:ln>
        </p:spPr>
      </p:pic>
      <p:pic>
        <p:nvPicPr>
          <p:cNvPr id="59396" name="图片 2"/>
          <p:cNvPicPr>
            <a:picLocks noChangeAspect="1"/>
          </p:cNvPicPr>
          <p:nvPr/>
        </p:nvPicPr>
        <p:blipFill>
          <a:blip r:embed="rId2"/>
          <a:stretch>
            <a:fillRect/>
          </a:stretch>
        </p:blipFill>
        <p:spPr>
          <a:xfrm>
            <a:off x="3475243" y="1917242"/>
            <a:ext cx="1339687" cy="2309026"/>
          </a:xfrm>
          <a:prstGeom prst="rect">
            <a:avLst/>
          </a:prstGeom>
          <a:noFill/>
          <a:ln w="9525" cap="flat" cmpd="sng">
            <a:solidFill>
              <a:schemeClr val="tx1"/>
            </a:solidFill>
            <a:prstDash val="solid"/>
            <a:round/>
            <a:headEnd type="none" w="med" len="med"/>
            <a:tailEnd type="none" w="med" len="med"/>
          </a:ln>
        </p:spPr>
      </p:pic>
      <p:pic>
        <p:nvPicPr>
          <p:cNvPr id="59397" name="图片 3"/>
          <p:cNvPicPr>
            <a:picLocks noChangeAspect="1"/>
          </p:cNvPicPr>
          <p:nvPr/>
        </p:nvPicPr>
        <p:blipFill>
          <a:blip r:embed="rId3"/>
          <a:stretch>
            <a:fillRect/>
          </a:stretch>
        </p:blipFill>
        <p:spPr>
          <a:xfrm>
            <a:off x="5125738" y="1917242"/>
            <a:ext cx="1502832" cy="2309026"/>
          </a:xfrm>
          <a:prstGeom prst="rect">
            <a:avLst/>
          </a:prstGeom>
          <a:noFill/>
          <a:ln w="9525" cap="flat" cmpd="sng">
            <a:solidFill>
              <a:schemeClr val="tx1"/>
            </a:solidFill>
            <a:prstDash val="solid"/>
            <a:round/>
            <a:headEnd type="none" w="med" len="med"/>
            <a:tailEnd type="none" w="med" len="me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sz="2400" kern="1200" baseline="0">
                <a:latin typeface="+mj-lt"/>
                <a:ea typeface="+mj-ea"/>
                <a:cs typeface="+mj-cs"/>
              </a:rPr>
              <a:t>13.3.5  Semaphore与BoundedSemaphore</a:t>
            </a:r>
            <a:endParaRPr lang="zh-CN" altLang="en-US" sz="2400" kern="1200" baseline="0">
              <a:latin typeface="+mj-lt"/>
              <a:ea typeface="+mj-ea"/>
              <a:cs typeface="+mj-cs"/>
            </a:endParaRPr>
          </a:p>
        </p:txBody>
      </p:sp>
      <p:sp>
        <p:nvSpPr>
          <p:cNvPr id="65538"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650"/>
              <a:t>Semaphore对象维护着一个内部计数器，调用acquire()方法时该计数器减1，调用release()方法时该计数器加1，适用于需要控制特定资源的并发访问线程数量的场合。</a:t>
            </a:r>
            <a:endParaRPr lang="en-US" altLang="en-US" sz="1650"/>
          </a:p>
          <a:p>
            <a:pPr>
              <a:lnSpc>
                <a:spcPct val="150000"/>
              </a:lnSpc>
              <a:spcBef>
                <a:spcPct val="0"/>
              </a:spcBef>
              <a:buFont typeface="Wingdings" panose="05000000000000000000" charset="0"/>
              <a:buChar char="§"/>
            </a:pPr>
            <a:r>
              <a:rPr lang="en-US" altLang="en-US" sz="1650"/>
              <a:t>调用acquire()方</a:t>
            </a:r>
            <a:r>
              <a:rPr lang="zh-CN" altLang="en-US" sz="1650">
                <a:ea typeface="宋体" panose="02010600030101010101" pitchFamily="2" charset="-122"/>
              </a:rPr>
              <a:t>法</a:t>
            </a:r>
            <a:r>
              <a:rPr lang="en-US" altLang="en-US" sz="1650"/>
              <a:t>时，如果计数器已经为0则阻塞当前线程</a:t>
            </a:r>
            <a:r>
              <a:rPr lang="zh-CN" altLang="en-US" sz="1650">
                <a:ea typeface="宋体" panose="02010600030101010101" pitchFamily="2" charset="-122"/>
              </a:rPr>
              <a:t>，</a:t>
            </a:r>
            <a:r>
              <a:rPr lang="en-US" altLang="en-US" sz="1650"/>
              <a:t>直到有其他线程调用了release()方法，所以计数器的值永远不会小于0。</a:t>
            </a:r>
            <a:endParaRPr lang="en-US" altLang="en-US" sz="1650"/>
          </a:p>
          <a:p>
            <a:pPr>
              <a:lnSpc>
                <a:spcPct val="150000"/>
              </a:lnSpc>
              <a:spcBef>
                <a:spcPct val="0"/>
              </a:spcBef>
              <a:buFont typeface="Wingdings" panose="05000000000000000000" charset="0"/>
              <a:buChar char="§"/>
            </a:pPr>
            <a:r>
              <a:rPr lang="en-US" altLang="en-US" sz="1650"/>
              <a:t>Semaphore对象可以调用任意次release()方法，而BoundedSemaphore对象可以保证计数器的值不超过特定的值。</a:t>
            </a:r>
            <a:endParaRPr lang="en-US" altLang="en-US" sz="165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b="1"/>
              <a:t>例</a:t>
            </a:r>
            <a:r>
              <a:rPr lang="en-US" altLang="zh-CN" sz="1800" b="1"/>
              <a:t>13-10</a:t>
            </a:r>
            <a:r>
              <a:rPr lang="en-US" altLang="zh-CN" sz="1800"/>
              <a:t>  </a:t>
            </a:r>
            <a:r>
              <a:rPr lang="zh-CN" altLang="en-US" sz="1800"/>
              <a:t>使用BoundedSemaphore对象限制特定资源的并发访问线程数量。</a:t>
            </a:r>
            <a:endParaRPr lang="zh-CN" altLang="en-US" sz="1800"/>
          </a:p>
          <a:p>
            <a:pPr>
              <a:buNone/>
            </a:pPr>
            <a:r>
              <a:rPr lang="zh-CN" altLang="en-US" sz="1600">
                <a:latin typeface="Consolas" panose="020B0609020204030204" charset="0"/>
                <a:ea typeface="宋体" panose="02010600030101010101" pitchFamily="2" charset="-122"/>
                <a:cs typeface="Consolas" panose="020B0609020204030204" charset="0"/>
              </a:rPr>
              <a:t>from threading import Thread, BoundedSemaphore</a:t>
            </a:r>
            <a:endParaRPr lang="zh-CN" altLang="en-US" sz="1600">
              <a:latin typeface="Consolas" panose="020B0609020204030204" charset="0"/>
              <a:ea typeface="宋体" panose="02010600030101010101" pitchFamily="2" charset="-122"/>
              <a:cs typeface="Consolas" panose="020B0609020204030204" charset="0"/>
            </a:endParaRPr>
          </a:p>
          <a:p>
            <a:pPr>
              <a:buNone/>
            </a:pPr>
            <a:r>
              <a:rPr lang="zh-CN" altLang="en-US" sz="1600">
                <a:latin typeface="Consolas" panose="020B0609020204030204" charset="0"/>
                <a:ea typeface="宋体" panose="02010600030101010101" pitchFamily="2" charset="-122"/>
                <a:cs typeface="Consolas" panose="020B0609020204030204" charset="0"/>
              </a:rPr>
              <a:t>from time import time, sleep</a:t>
            </a:r>
            <a:endParaRPr lang="zh-CN" altLang="en-US" sz="1600">
              <a:latin typeface="Consolas" panose="020B0609020204030204" charset="0"/>
              <a:ea typeface="宋体" panose="02010600030101010101" pitchFamily="2" charset="-122"/>
              <a:cs typeface="Consolas" panose="020B0609020204030204" charset="0"/>
            </a:endParaRPr>
          </a:p>
          <a:p>
            <a:pPr>
              <a:buNone/>
            </a:pPr>
            <a:r>
              <a:rPr lang="zh-CN" altLang="en-US" sz="1600">
                <a:latin typeface="Consolas" panose="020B0609020204030204" charset="0"/>
                <a:ea typeface="宋体" panose="02010600030101010101" pitchFamily="2" charset="-122"/>
                <a:cs typeface="Consolas" panose="020B0609020204030204" charset="0"/>
              </a:rPr>
              <a:t>from random import randrange</a:t>
            </a:r>
            <a:endParaRPr lang="zh-CN" altLang="en-US" sz="1600">
              <a:latin typeface="Consolas" panose="020B0609020204030204" charset="0"/>
              <a:ea typeface="宋体" panose="02010600030101010101" pitchFamily="2" charset="-122"/>
              <a:cs typeface="Consolas" panose="020B0609020204030204" charset="0"/>
            </a:endParaRPr>
          </a:p>
        </p:txBody>
      </p:sp>
      <p:sp>
        <p:nvSpPr>
          <p:cNvPr id="66562"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sz="2400" kern="1200" baseline="0">
                <a:latin typeface="+mj-lt"/>
                <a:ea typeface="+mj-ea"/>
                <a:cs typeface="+mj-cs"/>
              </a:rPr>
              <a:t>13.3.5  Semaphore与BoundedSemaphore</a:t>
            </a:r>
            <a:endParaRPr lang="zh-CN" altLang="en-US" sz="2400" kern="1200" baseline="0">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def worker(value):</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 线程启动时间</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start = time()</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with sema:</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 获取资源访问权限的时间</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end = time()</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t = randrange(5)</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 冒号后面是该线程等待的时间</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print(value, ':', end-start, ':', t) </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sleep(2)</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同一时刻最多</a:t>
            </a:r>
            <a:r>
              <a:rPr lang="zh-CN" altLang="en-US" sz="1400" strike="noStrike" noProof="1" smtClean="0">
                <a:latin typeface="Consolas" panose="020B0609020204030204" charset="0"/>
                <a:ea typeface="宋体" panose="02010600030101010101" pitchFamily="2" charset="-122"/>
                <a:cs typeface="Consolas" panose="020B0609020204030204" charset="0"/>
                <a:sym typeface="+mn-ea"/>
              </a:rPr>
              <a:t>允许</a:t>
            </a:r>
            <a:r>
              <a:rPr lang="en-US" altLang="zh-CN" sz="1400" strike="noStrike" noProof="1" smtClean="0">
                <a:latin typeface="Consolas" panose="020B0609020204030204" charset="0"/>
                <a:ea typeface="宋体" panose="02010600030101010101" pitchFamily="2" charset="-122"/>
                <a:cs typeface="Consolas" panose="020B0609020204030204" charset="0"/>
                <a:sym typeface="+mn-ea"/>
              </a:rPr>
              <a:t>3</a:t>
            </a:r>
            <a:r>
              <a:rPr lang="zh-CN" altLang="en-US" sz="1400" strike="noStrike" noProof="1" smtClean="0">
                <a:latin typeface="Consolas" panose="020B0609020204030204" charset="0"/>
                <a:ea typeface="宋体" panose="02010600030101010101" pitchFamily="2" charset="-122"/>
                <a:cs typeface="Consolas" panose="020B0609020204030204" charset="0"/>
                <a:sym typeface="+mn-ea"/>
              </a:rPr>
              <a:t>个</a:t>
            </a:r>
            <a:r>
              <a:rPr lang="zh-CN" altLang="en-US" sz="1400" strike="noStrike" noProof="1">
                <a:latin typeface="Consolas" panose="020B0609020204030204" charset="0"/>
                <a:ea typeface="宋体" panose="02010600030101010101" pitchFamily="2" charset="-122"/>
                <a:cs typeface="Consolas" panose="020B0609020204030204" charset="0"/>
                <a:sym typeface="+mn-ea"/>
              </a:rPr>
              <a:t>线程访问特定资源</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sema = BoundedSemaphore(3)</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创建并启动10个线程</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for i in range(10):</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t= Thread(target=worker, args=(i,))</a:t>
            </a:r>
            <a:endParaRPr lang="zh-CN" altLang="en-US" sz="1400" strike="noStrike" noProof="1">
              <a:latin typeface="Consolas" panose="020B0609020204030204" charset="0"/>
              <a:ea typeface="宋体" panose="02010600030101010101" pitchFamily="2" charset="-122"/>
              <a:cs typeface="Consolas" panose="020B0609020204030204" charset="0"/>
            </a:endParaRPr>
          </a:p>
          <a:p>
            <a:pPr marL="285750" indent="-285750">
              <a:spcBef>
                <a:spcPts val="0"/>
              </a:spcBef>
              <a:buNone/>
            </a:pPr>
            <a:r>
              <a:rPr lang="zh-CN" altLang="en-US" sz="1400" strike="noStrike" noProof="1">
                <a:latin typeface="Consolas" panose="020B0609020204030204" charset="0"/>
                <a:ea typeface="宋体" panose="02010600030101010101" pitchFamily="2" charset="-122"/>
                <a:cs typeface="Consolas" panose="020B0609020204030204" charset="0"/>
                <a:sym typeface="+mn-ea"/>
              </a:rPr>
              <a:t>    t.start()</a:t>
            </a:r>
            <a:endParaRPr lang="zh-CN" altLang="en-US" sz="1400" strike="noStrike" noProof="1">
              <a:latin typeface="Consolas" panose="020B0609020204030204" charset="0"/>
              <a:ea typeface="宋体" panose="02010600030101010101" pitchFamily="2" charset="-122"/>
              <a:cs typeface="Consolas" panose="020B0609020204030204" charset="0"/>
            </a:endParaRPr>
          </a:p>
        </p:txBody>
      </p:sp>
      <p:sp>
        <p:nvSpPr>
          <p:cNvPr id="67586"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sz="2400" kern="1200" baseline="0">
                <a:latin typeface="+mj-lt"/>
                <a:ea typeface="+mj-ea"/>
                <a:cs typeface="+mj-cs"/>
              </a:rPr>
              <a:t>13.3.5  Semaphore与BoundedSemaphore</a:t>
            </a:r>
            <a:endParaRPr lang="zh-CN" altLang="en-US" sz="2400" kern="1200" baseline="0">
              <a:latin typeface="+mj-lt"/>
              <a:ea typeface="+mj-ea"/>
              <a:cs typeface="+mj-cs"/>
            </a:endParaRPr>
          </a:p>
        </p:txBody>
      </p:sp>
      <p:pic>
        <p:nvPicPr>
          <p:cNvPr id="2" name="图片 1"/>
          <p:cNvPicPr>
            <a:picLocks noChangeAspect="1"/>
          </p:cNvPicPr>
          <p:nvPr/>
        </p:nvPicPr>
        <p:blipFill>
          <a:blip r:embed="rId1"/>
          <a:stretch>
            <a:fillRect/>
          </a:stretch>
        </p:blipFill>
        <p:spPr>
          <a:xfrm>
            <a:off x="5909945" y="1475105"/>
            <a:ext cx="2110740" cy="159258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13.3.6  Barrier对象</a:t>
            </a:r>
            <a:endParaRPr lang="zh-CN" altLang="en-US" kern="1200" baseline="0">
              <a:latin typeface="+mj-lt"/>
              <a:ea typeface="+mj-ea"/>
              <a:cs typeface="+mj-cs"/>
            </a:endParaRPr>
          </a:p>
        </p:txBody>
      </p:sp>
      <p:sp>
        <p:nvSpPr>
          <p:cNvPr id="68610"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Barrier对象常用来实现这样的线程同步，多个线程运行到某个时间点以后每个线程都需要等着其他线程准备好以后再同时进行下一步工作。类似于赛马时需要先用栅栏拦住，每个试图穿过栅栏的选手都需要明确说明自己准备好了，当所有选手都表示准备好以后，栅栏打开，所有选手同时冲出栅栏。</a:t>
            </a:r>
            <a:endParaRPr lang="en-US" altLang="en-US"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内容占位符 2"/>
          <p:cNvSpPr>
            <a:spLocks noGrp="1"/>
          </p:cNvSpPr>
          <p:nvPr>
            <p:ph idx="1"/>
          </p:nvPr>
        </p:nvSpPr>
        <p:spPr/>
        <p:txBody>
          <a:bodyPr anchor="t"/>
          <a:lstStyle/>
          <a:p>
            <a:pPr>
              <a:lnSpc>
                <a:spcPct val="150000"/>
              </a:lnSpc>
              <a:spcBef>
                <a:spcPct val="0"/>
              </a:spcBef>
            </a:pPr>
            <a:r>
              <a:rPr lang="en-US" altLang="zh-CN" sz="1800"/>
              <a:t>Barrier</a:t>
            </a:r>
            <a:r>
              <a:rPr lang="zh-CN" altLang="en-US" sz="1800">
                <a:ea typeface="宋体" panose="02010600030101010101" pitchFamily="2" charset="-122"/>
              </a:rPr>
              <a:t>对象最常用的方法是</a:t>
            </a:r>
            <a:r>
              <a:rPr lang="en-US" altLang="zh-CN" sz="1800">
                <a:ea typeface="宋体" panose="02010600030101010101" pitchFamily="2" charset="-122"/>
              </a:rPr>
              <a:t>wait()</a:t>
            </a:r>
            <a:r>
              <a:rPr lang="zh-CN" altLang="en-US" sz="1800">
                <a:ea typeface="宋体" panose="02010600030101010101" pitchFamily="2" charset="-122"/>
              </a:rPr>
              <a:t>。线程调用该方法后会阻塞，当所有线程都调用了该方法后，会被同时释放并继续执行后面的代码。</a:t>
            </a:r>
            <a:endParaRPr lang="zh-CN" altLang="en-US" sz="1800">
              <a:ea typeface="宋体" panose="02010600030101010101" pitchFamily="2" charset="-122"/>
            </a:endParaRPr>
          </a:p>
          <a:p>
            <a:pPr>
              <a:lnSpc>
                <a:spcPct val="150000"/>
              </a:lnSpc>
              <a:spcBef>
                <a:spcPct val="0"/>
              </a:spcBef>
            </a:pPr>
            <a:r>
              <a:rPr lang="en-US" altLang="zh-CN" sz="1800">
                <a:ea typeface="宋体" panose="02010600030101010101" pitchFamily="2" charset="-122"/>
              </a:rPr>
              <a:t>Barrier</a:t>
            </a:r>
            <a:r>
              <a:rPr lang="zh-CN" altLang="en-US" sz="1800">
                <a:ea typeface="宋体" panose="02010600030101010101" pitchFamily="2" charset="-122"/>
              </a:rPr>
              <a:t>对象的</a:t>
            </a:r>
            <a:r>
              <a:rPr lang="en-US" altLang="zh-CN" sz="1800">
                <a:ea typeface="宋体" panose="02010600030101010101" pitchFamily="2" charset="-122"/>
              </a:rPr>
              <a:t>wait()</a:t>
            </a:r>
            <a:r>
              <a:rPr lang="zh-CN" altLang="en-US" sz="1800">
                <a:ea typeface="宋体" panose="02010600030101010101" pitchFamily="2" charset="-122"/>
              </a:rPr>
              <a:t>方法会返回一个介于</a:t>
            </a:r>
            <a:r>
              <a:rPr lang="en-US" altLang="zh-CN" sz="1800">
                <a:ea typeface="宋体" panose="02010600030101010101" pitchFamily="2" charset="-122"/>
              </a:rPr>
              <a:t>0</a:t>
            </a:r>
            <a:r>
              <a:rPr lang="zh-CN" altLang="en-US" sz="1800">
                <a:ea typeface="宋体" panose="02010600030101010101" pitchFamily="2" charset="-122"/>
              </a:rPr>
              <a:t>到</a:t>
            </a:r>
            <a:r>
              <a:rPr lang="en-US" altLang="zh-CN" sz="1800">
                <a:ea typeface="宋体" panose="02010600030101010101" pitchFamily="2" charset="-122"/>
              </a:rPr>
              <a:t>parties-1</a:t>
            </a:r>
            <a:r>
              <a:rPr lang="zh-CN" altLang="en-US" sz="1800">
                <a:ea typeface="宋体" panose="02010600030101010101" pitchFamily="2" charset="-122"/>
              </a:rPr>
              <a:t>之间的整数，每个线程都会得到一个不同的整数。</a:t>
            </a:r>
            <a:endParaRPr lang="zh-CN" altLang="en-US" sz="1800">
              <a:ea typeface="宋体" panose="02010600030101010101" pitchFamily="2" charset="-122"/>
            </a:endParaRPr>
          </a:p>
        </p:txBody>
      </p:sp>
      <p:sp>
        <p:nvSpPr>
          <p:cNvPr id="69634"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13.3.6  Barrier对象</a:t>
            </a:r>
            <a:endParaRPr lang="zh-CN" altLang="en-US" kern="1200" baseline="0">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Content Placeholder 2"/>
          <p:cNvSpPr>
            <a:spLocks noGrp="1"/>
          </p:cNvSpPr>
          <p:nvPr>
            <p:ph idx="1"/>
          </p:nvPr>
        </p:nvSpPr>
        <p:spPr/>
        <p:txBody>
          <a:bodyPr anchor="t"/>
          <a:lstStyle/>
          <a:p>
            <a:pPr>
              <a:buFont typeface="Wingdings" panose="05000000000000000000" charset="0"/>
              <a:buChar char="§"/>
            </a:pPr>
            <a:r>
              <a:rPr lang="zh-CN" altLang="en-US" sz="1800"/>
              <a:t>大多数线程要经过很多次调度才能完成预定的任务。</a:t>
            </a:r>
            <a:endParaRPr lang="zh-CN" altLang="en-US" sz="1800"/>
          </a:p>
        </p:txBody>
      </p:sp>
      <p:pic>
        <p:nvPicPr>
          <p:cNvPr id="10242" name="图片 242" descr="LS1A8HD85X2)A1)J2T3H])O"/>
          <p:cNvPicPr>
            <a:picLocks noChangeAspect="1"/>
          </p:cNvPicPr>
          <p:nvPr/>
        </p:nvPicPr>
        <p:blipFill>
          <a:blip r:embed="rId1"/>
          <a:stretch>
            <a:fillRect/>
          </a:stretch>
        </p:blipFill>
        <p:spPr>
          <a:xfrm>
            <a:off x="2778605" y="1589763"/>
            <a:ext cx="3029480" cy="2921114"/>
          </a:xfrm>
          <a:prstGeom prst="rect">
            <a:avLst/>
          </a:prstGeom>
          <a:noFill/>
          <a:ln w="9525">
            <a:noFill/>
          </a:ln>
        </p:spPr>
      </p:pic>
      <p:sp>
        <p:nvSpPr>
          <p:cNvPr id="1024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b="1"/>
              <a:t>例</a:t>
            </a:r>
            <a:r>
              <a:rPr lang="en-US" altLang="zh-CN" sz="1800" b="1"/>
              <a:t>13-11</a:t>
            </a:r>
            <a:r>
              <a:rPr lang="en-US" altLang="zh-CN" sz="1800"/>
              <a:t>  </a:t>
            </a:r>
            <a:r>
              <a:rPr lang="zh-CN" altLang="en-US" sz="1800"/>
              <a:t>创建一个允许3个线程互相等待的Barrier对象，每个线程做完一些准备工作后调用Barrier对象的wait()方法等待其他线程，当所有线程都调用了wait()方法之后，会调用指定的action对象，然后同时开始执行wait()之后的代码。</a:t>
            </a:r>
            <a:endParaRPr lang="zh-CN" altLang="en-US" sz="1800"/>
          </a:p>
        </p:txBody>
      </p:sp>
      <p:sp>
        <p:nvSpPr>
          <p:cNvPr id="70658"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13.3.6  Barrier对象</a:t>
            </a:r>
            <a:endParaRPr lang="zh-CN" altLang="en-US" kern="1200" baseline="0">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Content Placeholder 2"/>
          <p:cNvSpPr>
            <a:spLocks noGrp="1"/>
          </p:cNvSpPr>
          <p:nvPr>
            <p:ph idx="1"/>
          </p:nvPr>
        </p:nvSpPr>
        <p:spPr/>
        <p:txBody>
          <a:bodyPr anchor="t"/>
          <a:lstStyle/>
          <a:p>
            <a:pPr marL="0" indent="0">
              <a:buNone/>
            </a:pPr>
            <a:r>
              <a:rPr lang="en-US" altLang="en-US" sz="1350">
                <a:latin typeface="Consolas" panose="020B0609020204030204" charset="0"/>
              </a:rPr>
              <a:t>import threading</a:t>
            </a:r>
            <a:endParaRPr lang="en-US" altLang="en-US" sz="1350">
              <a:latin typeface="Consolas" panose="020B0609020204030204" charset="0"/>
            </a:endParaRPr>
          </a:p>
          <a:p>
            <a:pPr marL="0" indent="0">
              <a:buNone/>
            </a:pPr>
            <a:r>
              <a:rPr lang="en-US" altLang="en-US" sz="1350">
                <a:latin typeface="Consolas" panose="020B0609020204030204" charset="0"/>
              </a:rPr>
              <a:t>import random</a:t>
            </a:r>
            <a:endParaRPr lang="en-US" altLang="en-US" sz="1350">
              <a:latin typeface="Consolas" panose="020B0609020204030204" charset="0"/>
            </a:endParaRPr>
          </a:p>
          <a:p>
            <a:pPr marL="0" indent="0">
              <a:buNone/>
            </a:pPr>
            <a:r>
              <a:rPr lang="en-US" altLang="en-US" sz="1350">
                <a:latin typeface="Consolas" panose="020B0609020204030204" charset="0"/>
              </a:rPr>
              <a:t>import time</a:t>
            </a:r>
            <a:endParaRPr lang="en-US" altLang="en-US" sz="1350">
              <a:latin typeface="Consolas" panose="020B0609020204030204" charset="0"/>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def worker(arg):</a:t>
            </a:r>
            <a:endParaRPr lang="en-US" altLang="en-US" sz="1350">
              <a:latin typeface="Consolas" panose="020B0609020204030204" charset="0"/>
            </a:endParaRPr>
          </a:p>
          <a:p>
            <a:pPr marL="0" indent="0">
              <a:buNone/>
            </a:pPr>
            <a:r>
              <a:rPr lang="en-US" altLang="en-US" sz="1350">
                <a:latin typeface="Consolas" panose="020B0609020204030204" charset="0"/>
              </a:rPr>
              <a:t>    #假设每个线程需要不同的时间来完成准备工作</a:t>
            </a:r>
            <a:endParaRPr lang="en-US" altLang="en-US" sz="1350">
              <a:latin typeface="Consolas" panose="020B0609020204030204" charset="0"/>
            </a:endParaRPr>
          </a:p>
          <a:p>
            <a:pPr marL="0" indent="0">
              <a:buNone/>
            </a:pPr>
            <a:r>
              <a:rPr lang="en-US" altLang="en-US" sz="1350">
                <a:latin typeface="Consolas" panose="020B0609020204030204" charset="0"/>
              </a:rPr>
              <a:t>    time.sleep(random.randint(1, 20))</a:t>
            </a:r>
            <a:endParaRPr lang="en-US" altLang="en-US" sz="1350">
              <a:latin typeface="Consolas" panose="020B0609020204030204" charset="0"/>
            </a:endParaRPr>
          </a:p>
          <a:p>
            <a:pPr marL="0" indent="0">
              <a:buNone/>
            </a:pPr>
            <a:r>
              <a:rPr lang="en-US" altLang="en-US" sz="1350">
                <a:latin typeface="Consolas" panose="020B0609020204030204" charset="0"/>
              </a:rPr>
              <a:t>    #假设已知任何线程的准备工作最多需要20秒</a:t>
            </a:r>
            <a:endParaRPr lang="en-US" altLang="en-US" sz="1350">
              <a:latin typeface="Consolas" panose="020B0609020204030204" charset="0"/>
            </a:endParaRPr>
          </a:p>
          <a:p>
            <a:pPr marL="0" indent="0">
              <a:buNone/>
            </a:pPr>
            <a:r>
              <a:rPr lang="en-US" altLang="en-US" sz="1350">
                <a:latin typeface="Consolas" panose="020B0609020204030204" charset="0"/>
              </a:rPr>
              <a:t>    #每个线程调用wait()时，返回值不一样</a:t>
            </a:r>
            <a:endParaRPr lang="en-US" altLang="en-US" sz="1350">
              <a:latin typeface="Consolas" panose="020B0609020204030204" charset="0"/>
            </a:endParaRPr>
          </a:p>
          <a:p>
            <a:pPr marL="0" indent="0">
              <a:buNone/>
            </a:pPr>
            <a:r>
              <a:rPr lang="en-US" altLang="en-US" sz="1350">
                <a:latin typeface="Consolas" panose="020B0609020204030204" charset="0"/>
              </a:rPr>
              <a:t>    r = b.wait(20)</a:t>
            </a:r>
            <a:endParaRPr lang="en-US" altLang="en-US" sz="1350">
              <a:latin typeface="Consolas" panose="020B0609020204030204" charset="0"/>
            </a:endParaRPr>
          </a:p>
          <a:p>
            <a:pPr marL="0" indent="0">
              <a:buNone/>
            </a:pPr>
            <a:r>
              <a:rPr lang="en-US" altLang="en-US" sz="1350">
                <a:latin typeface="Consolas" panose="020B0609020204030204" charset="0"/>
              </a:rPr>
              <a:t>    if r==0:</a:t>
            </a:r>
            <a:endParaRPr lang="en-US" altLang="en-US" sz="1350">
              <a:latin typeface="Consolas" panose="020B0609020204030204" charset="0"/>
            </a:endParaRPr>
          </a:p>
          <a:p>
            <a:pPr marL="0" indent="0">
              <a:buNone/>
            </a:pPr>
            <a:r>
              <a:rPr lang="en-US" altLang="en-US" sz="1350">
                <a:latin typeface="Consolas" panose="020B0609020204030204" charset="0"/>
              </a:rPr>
              <a:t>        print(arg)</a:t>
            </a:r>
            <a:endParaRPr lang="en-US" altLang="en-US" sz="1350">
              <a:latin typeface="Consolas" panose="020B0609020204030204" charset="0"/>
            </a:endParaRPr>
          </a:p>
        </p:txBody>
      </p:sp>
      <p:sp>
        <p:nvSpPr>
          <p:cNvPr id="71682"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13.3.6  Barrier对象</a:t>
            </a:r>
            <a:endParaRPr lang="zh-CN" altLang="en-US" kern="1200" baseline="0">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Content Placeholder 2"/>
          <p:cNvSpPr>
            <a:spLocks noGrp="1"/>
          </p:cNvSpPr>
          <p:nvPr>
            <p:ph idx="1"/>
          </p:nvPr>
        </p:nvSpPr>
        <p:spPr/>
        <p:txBody>
          <a:bodyPr anchor="t"/>
          <a:lstStyle/>
          <a:p>
            <a:pPr marL="0" indent="0">
              <a:buNone/>
            </a:pPr>
            <a:r>
              <a:rPr lang="en-US" altLang="en-US" sz="1350">
                <a:latin typeface="Consolas" panose="020B0609020204030204" charset="0"/>
              </a:rPr>
              <a:t>def printOk():</a:t>
            </a:r>
            <a:endParaRPr lang="en-US" altLang="en-US" sz="1350">
              <a:latin typeface="Consolas" panose="020B0609020204030204" charset="0"/>
            </a:endParaRPr>
          </a:p>
          <a:p>
            <a:pPr marL="0" indent="0">
              <a:buNone/>
            </a:pPr>
            <a:r>
              <a:rPr lang="en-US" altLang="en-US" sz="1350">
                <a:latin typeface="Consolas" panose="020B0609020204030204" charset="0"/>
              </a:rPr>
              <a:t>    print('ok')</a:t>
            </a:r>
            <a:endParaRPr lang="en-US" altLang="en-US" sz="1350">
              <a:latin typeface="Consolas" panose="020B0609020204030204" charset="0"/>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#允许3个线程等待</a:t>
            </a:r>
            <a:endParaRPr lang="en-US" altLang="en-US" sz="1350">
              <a:latin typeface="Consolas" panose="020B0609020204030204" charset="0"/>
            </a:endParaRPr>
          </a:p>
          <a:p>
            <a:pPr marL="0" indent="0">
              <a:buNone/>
            </a:pPr>
            <a:r>
              <a:rPr lang="en-US" altLang="en-US" sz="1350">
                <a:latin typeface="Consolas" panose="020B0609020204030204" charset="0"/>
              </a:rPr>
              <a:t>#如果线程调用wait()时没有指定超时时间，默认为20秒</a:t>
            </a:r>
            <a:endParaRPr lang="en-US" altLang="en-US" sz="1350">
              <a:latin typeface="Consolas" panose="020B0609020204030204" charset="0"/>
            </a:endParaRPr>
          </a:p>
          <a:p>
            <a:pPr marL="0" indent="0">
              <a:buNone/>
            </a:pPr>
            <a:r>
              <a:rPr lang="en-US" altLang="en-US" sz="1350">
                <a:latin typeface="Consolas" panose="020B0609020204030204" charset="0"/>
              </a:rPr>
              <a:t>b = threading.Barrier(parties=3, action=printOk, timeout=20)</a:t>
            </a:r>
            <a:endParaRPr lang="en-US" altLang="en-US" sz="1350">
              <a:latin typeface="Consolas" panose="020B0609020204030204" charset="0"/>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#创建并启动3个线程，线程数量必须与Barrier对象的parties一致</a:t>
            </a:r>
            <a:endParaRPr lang="en-US" altLang="en-US" sz="1350">
              <a:latin typeface="Consolas" panose="020B0609020204030204" charset="0"/>
            </a:endParaRPr>
          </a:p>
          <a:p>
            <a:pPr marL="0" indent="0">
              <a:buNone/>
            </a:pPr>
            <a:r>
              <a:rPr lang="en-US" altLang="en-US" sz="1350">
                <a:latin typeface="Consolas" panose="020B0609020204030204" charset="0"/>
              </a:rPr>
              <a:t>for i in range(3):</a:t>
            </a:r>
            <a:endParaRPr lang="en-US" altLang="en-US" sz="1350">
              <a:latin typeface="Consolas" panose="020B0609020204030204" charset="0"/>
            </a:endParaRPr>
          </a:p>
          <a:p>
            <a:pPr marL="0" indent="0">
              <a:buNone/>
            </a:pPr>
            <a:r>
              <a:rPr lang="en-US" altLang="en-US" sz="1350">
                <a:latin typeface="Consolas" panose="020B0609020204030204" charset="0"/>
              </a:rPr>
              <a:t>    t = threading.Thread(target=worker, args=(i,))</a:t>
            </a:r>
            <a:endParaRPr lang="en-US" altLang="en-US" sz="1350">
              <a:latin typeface="Consolas" panose="020B0609020204030204" charset="0"/>
            </a:endParaRPr>
          </a:p>
          <a:p>
            <a:pPr marL="0" indent="0">
              <a:buNone/>
            </a:pPr>
            <a:r>
              <a:rPr lang="en-US" altLang="en-US" sz="1350">
                <a:latin typeface="Consolas" panose="020B0609020204030204" charset="0"/>
              </a:rPr>
              <a:t>    t.start()</a:t>
            </a:r>
            <a:endParaRPr lang="en-US" altLang="en-US" sz="1350">
              <a:latin typeface="Consolas" panose="020B0609020204030204" charset="0"/>
            </a:endParaRPr>
          </a:p>
        </p:txBody>
      </p:sp>
      <p:sp>
        <p:nvSpPr>
          <p:cNvPr id="72706"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13.3.6  Barrier对象</a:t>
            </a:r>
            <a:endParaRPr lang="zh-CN" altLang="en-US" kern="1200" baseline="0">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  多进程编程</a:t>
            </a:r>
            <a:endParaRPr lang="zh-CN" altLang="en-US" kern="1200" baseline="0">
              <a:latin typeface="+mj-lt"/>
              <a:ea typeface="+mj-ea"/>
              <a:cs typeface="+mj-cs"/>
            </a:endParaRPr>
          </a:p>
        </p:txBody>
      </p:sp>
      <p:sp>
        <p:nvSpPr>
          <p:cNvPr id="73730" name="内容占位符 2"/>
          <p:cNvSpPr>
            <a:spLocks noGrp="1"/>
          </p:cNvSpPr>
          <p:nvPr>
            <p:ph idx="1"/>
          </p:nvPr>
        </p:nvSpPr>
        <p:spPr/>
        <p:txBody>
          <a:bodyPr anchor="t"/>
          <a:lstStyle/>
          <a:p>
            <a:pPr>
              <a:lnSpc>
                <a:spcPct val="150000"/>
              </a:lnSpc>
              <a:spcBef>
                <a:spcPts val="600"/>
              </a:spcBef>
              <a:spcAft>
                <a:spcPts val="600"/>
              </a:spcAft>
              <a:buFont typeface="Wingdings" panose="05000000000000000000" charset="0"/>
              <a:buChar char="§"/>
            </a:pPr>
            <a:r>
              <a:rPr lang="zh-CN" altLang="en-US" sz="1800"/>
              <a:t>进程是正在执行中的应用程序。一个进程是一个执行中的文件使用资源的总和，包括虚拟地址空间、代码、数据、对象句柄、环境变量和执行单元等等。一个应用程序同时打开并执行多次，会创建多个进程。</a:t>
            </a:r>
            <a:endParaRPr lang="zh-CN" altLang="en-US" sz="1800"/>
          </a:p>
          <a:p>
            <a:pPr>
              <a:lnSpc>
                <a:spcPct val="150000"/>
              </a:lnSpc>
              <a:spcBef>
                <a:spcPts val="600"/>
              </a:spcBef>
              <a:spcAft>
                <a:spcPts val="600"/>
              </a:spcAft>
              <a:buFont typeface="Wingdings" panose="05000000000000000000" charset="0"/>
              <a:buChar char="§"/>
            </a:pPr>
            <a:r>
              <a:rPr lang="zh-CN" altLang="en-US" sz="1800"/>
              <a:t>Python标准库multiprocessing支持使用类似于threading的用法来创建与管理进程，并且避免了GIL（Global Interpreter Lock）问题，可以更有效地利用CPU资源。</a:t>
            </a:r>
            <a:endParaRPr lang="zh-CN" alt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endParaRPr lang="zh-CN" altLang="en-US" kern="1200" baseline="0">
              <a:latin typeface="+mj-lt"/>
              <a:ea typeface="+mj-ea"/>
              <a:cs typeface="+mj-cs"/>
            </a:endParaRPr>
          </a:p>
        </p:txBody>
      </p:sp>
      <p:sp>
        <p:nvSpPr>
          <p:cNvPr id="74754" name="内容占位符 2"/>
          <p:cNvSpPr>
            <a:spLocks noGrp="1"/>
          </p:cNvSpPr>
          <p:nvPr>
            <p:ph idx="1"/>
          </p:nvPr>
        </p:nvSpPr>
        <p:spPr/>
        <p:txBody>
          <a:bodyPr anchor="t"/>
          <a:lstStyle/>
          <a:p>
            <a:pPr>
              <a:spcBef>
                <a:spcPct val="0"/>
              </a:spcBef>
              <a:buFont typeface="Wingdings" panose="05000000000000000000" charset="0"/>
              <a:buChar char="§"/>
            </a:pPr>
            <a:r>
              <a:rPr lang="zh-CN" altLang="en-US" sz="1800">
                <a:latin typeface="Times New Roman" panose="02020603050405020304" pitchFamily="2" charset="0"/>
              </a:rPr>
              <a:t>通过创建</a:t>
            </a:r>
            <a:r>
              <a:rPr lang="en-US" altLang="zh-CN" sz="1800">
                <a:latin typeface="Times New Roman" panose="02020603050405020304" pitchFamily="2" charset="0"/>
              </a:rPr>
              <a:t>Process</a:t>
            </a:r>
            <a:r>
              <a:rPr lang="zh-CN" altLang="en-US" sz="1800">
                <a:latin typeface="Times New Roman" panose="02020603050405020304" pitchFamily="2" charset="0"/>
              </a:rPr>
              <a:t>对象来创建进程，通过</a:t>
            </a:r>
            <a:r>
              <a:rPr lang="en-US" altLang="zh-CN" sz="1800">
                <a:latin typeface="Times New Roman" panose="02020603050405020304" pitchFamily="2" charset="0"/>
              </a:rPr>
              <a:t>start()</a:t>
            </a:r>
            <a:r>
              <a:rPr lang="zh-CN" altLang="en-US" sz="1800">
                <a:latin typeface="Times New Roman" panose="02020603050405020304" pitchFamily="2" charset="0"/>
              </a:rPr>
              <a:t>方法启动。</a:t>
            </a:r>
            <a:endParaRPr lang="zh-CN" altLang="en-US" sz="1800">
              <a:latin typeface="Times New Roman" panose="02020603050405020304" pitchFamily="2" charset="0"/>
            </a:endParaRP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cs typeface="Consolas" panose="020B0609020204030204" charset="0"/>
              </a:rPr>
              <a:t>from multiprocessing import Process</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import os</a:t>
            </a:r>
            <a:endParaRPr lang="zh-CN" altLang="en-US" sz="1350">
              <a:latin typeface="Consolas" panose="020B0609020204030204" charset="0"/>
              <a:cs typeface="Consolas" panose="020B0609020204030204" charset="0"/>
            </a:endParaRPr>
          </a:p>
          <a:p>
            <a:pPr>
              <a:spcBef>
                <a:spcPct val="0"/>
              </a:spcBef>
              <a:buNone/>
            </a:pP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def f(name):</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print('module name:', __name__)</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print('parent process:', os.getppid())   #查看父进程ID</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print('process id:', os.getpid())        #查看当前进程ID</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print('hello', name)</a:t>
            </a:r>
            <a:endParaRPr lang="zh-CN" altLang="en-US" sz="1350">
              <a:latin typeface="Consolas" panose="020B0609020204030204" charset="0"/>
              <a:cs typeface="Consolas" panose="020B0609020204030204" charset="0"/>
            </a:endParaRPr>
          </a:p>
          <a:p>
            <a:pPr>
              <a:spcBef>
                <a:spcPct val="0"/>
              </a:spcBef>
              <a:buNone/>
            </a:pP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if __name__ == '__main__':</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 = Process(target=f, args=('bob',))     </a:t>
            </a:r>
            <a:r>
              <a:rPr lang="en-US" altLang="zh-CN" sz="1350">
                <a:latin typeface="Consolas" panose="020B0609020204030204" charset="0"/>
                <a:cs typeface="Consolas" panose="020B0609020204030204" charset="0"/>
              </a:rPr>
              <a:t>#</a:t>
            </a:r>
            <a:r>
              <a:rPr lang="zh-CN" altLang="en-US" sz="1350">
                <a:latin typeface="Consolas" panose="020B0609020204030204" charset="0"/>
                <a:cs typeface="Consolas" panose="020B0609020204030204" charset="0"/>
              </a:rPr>
              <a:t>创建进程</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p.start()                                </a:t>
            </a:r>
            <a:r>
              <a:rPr lang="en-US" altLang="zh-CN" sz="1350">
                <a:latin typeface="Consolas" panose="020B0609020204030204" charset="0"/>
                <a:cs typeface="Consolas" panose="020B0609020204030204" charset="0"/>
              </a:rPr>
              <a:t>#</a:t>
            </a:r>
            <a:r>
              <a:rPr lang="zh-CN" altLang="en-US" sz="1350">
                <a:latin typeface="Consolas" panose="020B0609020204030204" charset="0"/>
                <a:cs typeface="Consolas" panose="020B0609020204030204" charset="0"/>
              </a:rPr>
              <a:t>启动进程</a:t>
            </a:r>
            <a:endParaRPr lang="zh-CN" altLang="en-US" sz="1350">
              <a:latin typeface="Consolas" panose="020B0609020204030204" charset="0"/>
              <a:cs typeface="Consolas" panose="020B0609020204030204" charset="0"/>
            </a:endParaRPr>
          </a:p>
          <a:p>
            <a:pPr>
              <a:spcBef>
                <a:spcPct val="0"/>
              </a:spcBef>
              <a:buNone/>
            </a:pPr>
            <a:r>
              <a:rPr lang="zh-CN" altLang="en-US" sz="1350">
                <a:latin typeface="Consolas" panose="020B0609020204030204" charset="0"/>
                <a:cs typeface="Consolas" panose="020B0609020204030204" charset="0"/>
              </a:rPr>
              <a:t>    p.join()                                 </a:t>
            </a:r>
            <a:r>
              <a:rPr lang="en-US" altLang="zh-CN" sz="1350">
                <a:latin typeface="Consolas" panose="020B0609020204030204" charset="0"/>
                <a:cs typeface="Consolas" panose="020B0609020204030204" charset="0"/>
              </a:rPr>
              <a:t>#</a:t>
            </a:r>
            <a:r>
              <a:rPr lang="zh-CN" altLang="en-US" sz="1350">
                <a:latin typeface="Consolas" panose="020B0609020204030204" charset="0"/>
                <a:cs typeface="Consolas" panose="020B0609020204030204" charset="0"/>
              </a:rPr>
              <a:t>等待进程结束</a:t>
            </a:r>
            <a:endParaRPr lang="zh-CN" altLang="en-US" sz="1350">
              <a:latin typeface="Consolas" panose="020B0609020204030204" charset="0"/>
              <a:cs typeface="Consolas" panose="020B06090202040302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strike="noStrike" noProof="1"/>
              <a:t>继承</a:t>
            </a:r>
            <a:r>
              <a:rPr lang="en-US" altLang="zh-CN" sz="1800" strike="noStrike" noProof="1"/>
              <a:t>Process</a:t>
            </a:r>
            <a:r>
              <a:rPr lang="zh-CN" altLang="en-US" sz="1800" strike="noStrike" noProof="1">
                <a:ea typeface="宋体" panose="02010600030101010101" pitchFamily="2" charset="-122"/>
              </a:rPr>
              <a:t>类，自定义进程类</a:t>
            </a:r>
            <a:endParaRPr lang="zh-CN" altLang="en-US" sz="1800" strike="noStrike" noProof="1">
              <a:ea typeface="宋体" panose="02010600030101010101" pitchFamily="2" charset="-122"/>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from multiprocessing import Process</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class MyProcess(Process):</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def __init__(self):</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Process.__init__(self)</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def run(self):</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print('ok')</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if __name__ == '__main__':</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 = MyProcess()</a:t>
            </a:r>
            <a:endParaRPr lang="zh-CN" altLang="en-US" sz="1350" strike="noStrike" noProof="1">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350" strike="noStrike" noProof="1">
                <a:latin typeface="Consolas" panose="020B0609020204030204" charset="0"/>
                <a:ea typeface="宋体" panose="02010600030101010101" pitchFamily="2" charset="-122"/>
                <a:cs typeface="Consolas" panose="020B0609020204030204" charset="0"/>
              </a:rPr>
              <a:t>    p.start()</a:t>
            </a:r>
            <a:endParaRPr lang="zh-CN" altLang="en-US" sz="1350" strike="noStrike" noProof="1">
              <a:latin typeface="Consolas" panose="020B0609020204030204" charset="0"/>
              <a:ea typeface="宋体" panose="02010600030101010101" pitchFamily="2" charset="-122"/>
              <a:cs typeface="Consolas" panose="020B0609020204030204" charset="0"/>
            </a:endParaRPr>
          </a:p>
        </p:txBody>
      </p:sp>
      <p:sp>
        <p:nvSpPr>
          <p:cNvPr id="75778"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endParaRPr lang="zh-CN" altLang="en-US" kern="1200" baseline="0">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p:txBody>
          <a:bodyPr anchor="t"/>
          <a:lstStyle/>
          <a:p>
            <a:r>
              <a:rPr lang="zh-CN" altLang="en-US" sz="1800"/>
              <a:t>进程池对象Pool提供了大量的方法支持并行操作，常用的方法有：</a:t>
            </a:r>
            <a:endParaRPr lang="zh-CN" altLang="en-US" sz="1800"/>
          </a:p>
          <a:p>
            <a:pPr>
              <a:lnSpc>
                <a:spcPct val="150000"/>
              </a:lnSpc>
              <a:spcBef>
                <a:spcPct val="0"/>
              </a:spcBef>
              <a:buFont typeface="Wingdings" panose="05000000000000000000" charset="0"/>
              <a:buChar char="ü"/>
            </a:pPr>
            <a:r>
              <a:rPr lang="zh-CN" altLang="en-US" sz="1500"/>
              <a:t>apply(func[, args[, kwds]])：调用函数func，并传递参数args和kwds，同时阻塞当前进程直至函数返回。</a:t>
            </a:r>
            <a:endParaRPr lang="zh-CN" altLang="en-US" sz="1500"/>
          </a:p>
          <a:p>
            <a:pPr>
              <a:lnSpc>
                <a:spcPct val="150000"/>
              </a:lnSpc>
              <a:spcBef>
                <a:spcPct val="0"/>
              </a:spcBef>
              <a:buFont typeface="Wingdings" panose="05000000000000000000" charset="0"/>
              <a:buChar char="ü"/>
            </a:pPr>
            <a:r>
              <a:rPr lang="zh-CN" altLang="en-US" sz="1500"/>
              <a:t>map(func, iterable[, chunksize])：内置函数map()的并行版本，但只能接收一个可迭代对象作为参数，该方法会阻塞当前进程直至结果可用。该方法会把迭代对象iterable切分成多个块再作为独立的任务提交给进程池，块的大小可以通过参数chunksize（默认值为1）来设置。</a:t>
            </a:r>
            <a:endParaRPr lang="zh-CN" altLang="en-US" sz="1500"/>
          </a:p>
          <a:p>
            <a:pPr>
              <a:lnSpc>
                <a:spcPct val="150000"/>
              </a:lnSpc>
              <a:spcBef>
                <a:spcPct val="0"/>
              </a:spcBef>
              <a:buFont typeface="Wingdings" panose="05000000000000000000" charset="0"/>
              <a:buChar char="ü"/>
            </a:pPr>
            <a:r>
              <a:rPr lang="zh-CN" altLang="en-US" sz="1500">
                <a:sym typeface="+mn-ea"/>
              </a:rPr>
              <a:t>close()：不允许再向进程池提交任务，当所有已提交任务完成后工作进程会退出。</a:t>
            </a:r>
            <a:endParaRPr lang="zh-CN" altLang="en-US" sz="1500"/>
          </a:p>
          <a:p>
            <a:pPr>
              <a:lnSpc>
                <a:spcPct val="150000"/>
              </a:lnSpc>
              <a:spcBef>
                <a:spcPct val="0"/>
              </a:spcBef>
              <a:buFont typeface="Wingdings" panose="05000000000000000000" charset="0"/>
              <a:buChar char="ü"/>
            </a:pPr>
            <a:r>
              <a:rPr lang="zh-CN" altLang="en-US" sz="1500">
                <a:sym typeface="+mn-ea"/>
              </a:rPr>
              <a:t>terminate()：立即结束工作进程，当进程池对象被回收时会自动调用该方法。</a:t>
            </a:r>
            <a:endParaRPr lang="zh-CN" altLang="en-US" sz="1500"/>
          </a:p>
          <a:p>
            <a:pPr>
              <a:lnSpc>
                <a:spcPct val="150000"/>
              </a:lnSpc>
              <a:spcBef>
                <a:spcPct val="0"/>
              </a:spcBef>
              <a:buFont typeface="Wingdings" panose="05000000000000000000" charset="0"/>
              <a:buChar char="ü"/>
            </a:pPr>
            <a:r>
              <a:rPr lang="zh-CN" altLang="en-US" sz="1500">
                <a:sym typeface="+mn-ea"/>
              </a:rPr>
              <a:t>join()：等待工作进程退出，在此之前必须先调用close()或terminate()。</a:t>
            </a:r>
            <a:endParaRPr lang="zh-CN" altLang="en-US" sz="1500"/>
          </a:p>
        </p:txBody>
      </p:sp>
      <p:sp>
        <p:nvSpPr>
          <p:cNvPr id="76802"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endParaRPr lang="zh-CN" altLang="en-US" kern="1200" baseline="0">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13.4.1  创建进程</a:t>
            </a:r>
            <a:endParaRPr lang="zh-CN" altLang="en-US" kern="1200" baseline="0">
              <a:latin typeface="+mj-lt"/>
              <a:ea typeface="+mj-ea"/>
              <a:cs typeface="+mj-cs"/>
            </a:endParaRPr>
          </a:p>
        </p:txBody>
      </p:sp>
      <p:sp>
        <p:nvSpPr>
          <p:cNvPr id="78850" name="内容占位符 2"/>
          <p:cNvSpPr>
            <a:spLocks noGrp="1"/>
          </p:cNvSpPr>
          <p:nvPr>
            <p:ph idx="1"/>
          </p:nvPr>
        </p:nvSpPr>
        <p:spPr/>
        <p:txBody>
          <a:bodyPr anchor="t"/>
          <a:lstStyle/>
          <a:p>
            <a:pPr>
              <a:buFont typeface="Wingdings" panose="05000000000000000000" charset="0"/>
              <a:buChar char="§"/>
            </a:pPr>
            <a:r>
              <a:rPr lang="zh-CN" altLang="en-US" sz="1800"/>
              <a:t>使用</a:t>
            </a:r>
            <a:r>
              <a:rPr lang="en-US" altLang="zh-CN" sz="1800"/>
              <a:t>Pool</a:t>
            </a:r>
            <a:r>
              <a:rPr lang="zh-CN" altLang="en-US" sz="1800"/>
              <a:t>对象进行数据并行处理，计算嵌套列表模拟的二维数组每行平均数</a:t>
            </a:r>
            <a:r>
              <a:rPr lang="zh-CN" altLang="en-US" sz="1800"/>
              <a:t>。</a:t>
            </a:r>
            <a:endParaRPr lang="zh-CN" altLang="en-US" sz="1800"/>
          </a:p>
          <a:p>
            <a:pPr>
              <a:buNone/>
            </a:pPr>
            <a:endParaRPr lang="zh-CN" altLang="en-US" sz="1350"/>
          </a:p>
          <a:p>
            <a:pPr>
              <a:buNone/>
            </a:pPr>
            <a:r>
              <a:rPr lang="zh-CN" altLang="en-US" sz="1350">
                <a:latin typeface="Consolas" panose="020B0609020204030204" charset="0"/>
              </a:rPr>
              <a:t>from multiprocessing import Pool</a:t>
            </a:r>
            <a:endParaRPr lang="zh-CN" altLang="en-US" sz="1350">
              <a:latin typeface="Consolas" panose="020B0609020204030204" charset="0"/>
            </a:endParaRPr>
          </a:p>
          <a:p>
            <a:pPr>
              <a:buNone/>
            </a:pPr>
            <a:r>
              <a:rPr lang="zh-CN" altLang="en-US" sz="1350">
                <a:latin typeface="Consolas" panose="020B0609020204030204" charset="0"/>
              </a:rPr>
              <a:t>from statistics import mean</a:t>
            </a:r>
            <a:endParaRPr lang="zh-CN" altLang="en-US" sz="1350">
              <a:latin typeface="Consolas" panose="020B0609020204030204" charset="0"/>
            </a:endParaRPr>
          </a:p>
          <a:p>
            <a:pPr>
              <a:buNone/>
            </a:pPr>
            <a:endParaRPr lang="zh-CN" altLang="en-US" sz="1350">
              <a:latin typeface="Consolas" panose="020B0609020204030204" charset="0"/>
            </a:endParaRPr>
          </a:p>
          <a:p>
            <a:pPr>
              <a:buNone/>
            </a:pPr>
            <a:r>
              <a:rPr lang="zh-CN" altLang="en-US" sz="1350">
                <a:latin typeface="Consolas" panose="020B0609020204030204" charset="0"/>
              </a:rPr>
              <a:t>if __name__ == '__main__':</a:t>
            </a:r>
            <a:endParaRPr lang="zh-CN" altLang="en-US" sz="1350">
              <a:latin typeface="Consolas" panose="020B0609020204030204" charset="0"/>
            </a:endParaRPr>
          </a:p>
          <a:p>
            <a:pPr>
              <a:buNone/>
            </a:pPr>
            <a:r>
              <a:rPr lang="zh-CN" altLang="en-US" sz="1350">
                <a:latin typeface="Consolas" panose="020B0609020204030204" charset="0"/>
              </a:rPr>
              <a:t>    x = [list(range(10)), list(range(20,30)),</a:t>
            </a:r>
            <a:endParaRPr lang="zh-CN" altLang="en-US" sz="1350">
              <a:latin typeface="Consolas" panose="020B0609020204030204" charset="0"/>
            </a:endParaRPr>
          </a:p>
          <a:p>
            <a:pPr>
              <a:buNone/>
            </a:pPr>
            <a:r>
              <a:rPr lang="zh-CN" altLang="en-US" sz="1350">
                <a:latin typeface="Consolas" panose="020B0609020204030204" charset="0"/>
              </a:rPr>
              <a:t>         list(range(50,60)), list(range(80,90))]</a:t>
            </a:r>
            <a:endParaRPr lang="zh-CN" altLang="en-US" sz="1350">
              <a:latin typeface="Consolas" panose="020B0609020204030204" charset="0"/>
            </a:endParaRPr>
          </a:p>
          <a:p>
            <a:pPr>
              <a:buNone/>
            </a:pPr>
            <a:r>
              <a:rPr lang="zh-CN" altLang="en-US" sz="1350">
                <a:latin typeface="Consolas" panose="020B0609020204030204" charset="0"/>
              </a:rPr>
              <a:t>    with Pool(2) as p:</a:t>
            </a:r>
            <a:endParaRPr lang="zh-CN" altLang="en-US" sz="1350">
              <a:latin typeface="Consolas" panose="020B0609020204030204" charset="0"/>
            </a:endParaRPr>
          </a:p>
          <a:p>
            <a:pPr>
              <a:buNone/>
            </a:pPr>
            <a:r>
              <a:rPr lang="zh-CN" altLang="en-US" sz="1350">
                <a:latin typeface="Consolas" panose="020B0609020204030204" charset="0"/>
              </a:rPr>
              <a:t>        print(p.map(mean, x))</a:t>
            </a:r>
            <a:endParaRPr lang="zh-CN" altLang="en-US" sz="1350">
              <a:latin typeface="Consolas" panose="020B0609020204030204" charset="0"/>
            </a:endParaRPr>
          </a:p>
          <a:p>
            <a:pPr>
              <a:buNone/>
            </a:pPr>
            <a:r>
              <a:rPr lang="zh-CN" altLang="en-US" sz="1350">
                <a:latin typeface="Consolas" panose="020B0609020204030204" charset="0"/>
              </a:rPr>
              <a:t>        print(p.map(sum, x))</a:t>
            </a:r>
            <a:endParaRPr lang="zh-CN" altLang="en-US" sz="1350">
              <a:latin typeface="Consolas" panose="020B06090202040302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idx="1"/>
          </p:nvPr>
        </p:nvSpPr>
        <p:spPr/>
        <p:txBody>
          <a:bodyPr anchor="t"/>
          <a:lstStyle/>
          <a:p>
            <a:r>
              <a:rPr lang="zh-CN" altLang="en-US" sz="1800"/>
              <a:t>并行判断100000000以内的数字是否为素数，并统计素数个数。</a:t>
            </a:r>
            <a:endParaRPr lang="zh-CN" altLang="en-US" sz="1800"/>
          </a:p>
          <a:p>
            <a:pPr>
              <a:buNone/>
            </a:pPr>
            <a:r>
              <a:rPr lang="zh-CN" altLang="en-US" sz="1350">
                <a:latin typeface="Consolas" panose="020B0609020204030204" charset="0"/>
                <a:cs typeface="Consolas" panose="020B0609020204030204" charset="0"/>
              </a:rPr>
              <a:t>from multiprocessing import Pool</a:t>
            </a:r>
            <a:endParaRPr lang="zh-CN" altLang="en-US" sz="1350">
              <a:latin typeface="Consolas" panose="020B0609020204030204" charset="0"/>
              <a:cs typeface="Consolas" panose="020B0609020204030204" charset="0"/>
            </a:endParaRPr>
          </a:p>
          <a:p>
            <a:pPr>
              <a:buNone/>
            </a:pP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def isPrime(n):</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if n&lt;2:</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return 0</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if n==2:</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return 1</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if not n&amp;1:</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return 0</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for i in range(3, int(n**0.5)+1, 2):</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if n%i == 0:</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return 0</a:t>
            </a:r>
            <a:endParaRPr lang="zh-CN" altLang="en-US" sz="1350">
              <a:latin typeface="Consolas" panose="020B0609020204030204" charset="0"/>
              <a:cs typeface="Consolas" panose="020B0609020204030204" charset="0"/>
            </a:endParaRPr>
          </a:p>
          <a:p>
            <a:pPr>
              <a:buNone/>
            </a:pPr>
            <a:r>
              <a:rPr lang="zh-CN" altLang="en-US" sz="1350">
                <a:latin typeface="Consolas" panose="020B0609020204030204" charset="0"/>
                <a:cs typeface="Consolas" panose="020B0609020204030204" charset="0"/>
              </a:rPr>
              <a:t>    return 1</a:t>
            </a:r>
            <a:endParaRPr lang="zh-CN" altLang="en-US" sz="1350">
              <a:latin typeface="Consolas" panose="020B0609020204030204" charset="0"/>
              <a:cs typeface="Consolas" panose="020B0609020204030204" charset="0"/>
            </a:endParaRPr>
          </a:p>
        </p:txBody>
      </p:sp>
      <p:sp>
        <p:nvSpPr>
          <p:cNvPr id="79874"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endParaRPr lang="zh-CN" altLang="en-US" kern="1200" baseline="0">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p:cNvSpPr>
          <p:nvPr>
            <p:ph idx="1"/>
          </p:nvPr>
        </p:nvSpPr>
        <p:spPr/>
        <p:txBody>
          <a:bodyPr anchor="t"/>
          <a:lstStyle/>
          <a:p>
            <a:pPr marL="0" indent="0">
              <a:buNone/>
            </a:pPr>
            <a:r>
              <a:rPr lang="zh-CN" altLang="en-US" sz="1350">
                <a:latin typeface="Consolas" panose="020B0609020204030204" charset="0"/>
                <a:cs typeface="Consolas" panose="020B0609020204030204" charset="0"/>
              </a:rPr>
              <a:t>if __name__ == '__main__':</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    with Pool(5) as p:</a:t>
            </a:r>
            <a:endParaRPr lang="zh-CN" altLang="en-US" sz="1350">
              <a:latin typeface="Consolas" panose="020B0609020204030204" charset="0"/>
              <a:cs typeface="Consolas" panose="020B0609020204030204" charset="0"/>
            </a:endParaRPr>
          </a:p>
          <a:p>
            <a:pPr marL="0" indent="0">
              <a:buNone/>
            </a:pPr>
            <a:r>
              <a:rPr lang="zh-CN" altLang="en-US" sz="1350">
                <a:latin typeface="Consolas" panose="020B0609020204030204" charset="0"/>
                <a:cs typeface="Consolas" panose="020B0609020204030204" charset="0"/>
              </a:rPr>
              <a:t>        print(sum(p.map(isPrime, range(100000000))))</a:t>
            </a:r>
            <a:endParaRPr lang="zh-CN" altLang="en-US" sz="1350">
              <a:latin typeface="Consolas" panose="020B0609020204030204" charset="0"/>
              <a:cs typeface="Consolas" panose="020B0609020204030204" charset="0"/>
            </a:endParaRPr>
          </a:p>
        </p:txBody>
      </p:sp>
      <p:sp>
        <p:nvSpPr>
          <p:cNvPr id="80898"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13.4.1  创建进程</a:t>
            </a:r>
            <a:endParaRPr lang="zh-CN" altLang="en-US" kern="1200" baseline="0">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2"/>
          <p:cNvSpPr>
            <a:spLocks noGrp="1"/>
          </p:cNvSpPr>
          <p:nvPr>
            <p:ph idx="1"/>
          </p:nvPr>
        </p:nvSpPr>
        <p:spPr/>
        <p:txBody>
          <a:bodyPr anchor="t"/>
          <a:lstStyle/>
          <a:p>
            <a:pPr>
              <a:lnSpc>
                <a:spcPct val="150000"/>
              </a:lnSpc>
              <a:spcBef>
                <a:spcPct val="0"/>
              </a:spcBef>
              <a:buFont typeface="Wingdings" panose="05000000000000000000" charset="0"/>
              <a:buChar char="§"/>
            </a:pPr>
            <a:r>
              <a:rPr lang="en-US" altLang="en-US" sz="1800"/>
              <a:t>Python多线程编程技术存在GIL</a:t>
            </a:r>
            <a:r>
              <a:rPr lang="zh-CN" altLang="en-US" sz="1800">
                <a:ea typeface="宋体" panose="02010600030101010101" pitchFamily="2" charset="-122"/>
              </a:rPr>
              <a:t>（全局解释锁</a:t>
            </a:r>
            <a:r>
              <a:rPr lang="zh-CN" altLang="en-US" sz="1800">
                <a:ea typeface="宋体" panose="02010600030101010101" pitchFamily="2" charset="-122"/>
              </a:rPr>
              <a:t>）</a:t>
            </a:r>
            <a:r>
              <a:rPr lang="en-US" altLang="en-US" sz="1800"/>
              <a:t>问题，而使用多进程则有效地避免了这个问题，进一步提高了系统吞吐量。</a:t>
            </a:r>
            <a:endParaRPr lang="en-US" altLang="en-US" sz="1800"/>
          </a:p>
        </p:txBody>
      </p:sp>
      <p:sp>
        <p:nvSpPr>
          <p:cNvPr id="11266"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charset="-122"/>
              </a:rPr>
              <a:t>多线程与多进程编程</a:t>
            </a:r>
            <a:endParaRPr lang="zh-CN" altLang="en-US" kern="1200" baseline="0">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13.4.2  进程间数据交换</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lstStyle/>
          <a:p>
            <a:pPr>
              <a:buFont typeface="Wingdings" panose="05000000000000000000" charset="0"/>
              <a:buChar char="§"/>
            </a:pPr>
            <a:r>
              <a:rPr lang="zh-CN" altLang="en-US" sz="1800" b="1"/>
              <a:t>例13-</a:t>
            </a:r>
            <a:r>
              <a:rPr lang="en-US" altLang="zh-CN" sz="1800" b="1"/>
              <a:t>12</a:t>
            </a:r>
            <a:r>
              <a:rPr lang="zh-CN" altLang="en-US" sz="1800"/>
              <a:t>  使用Queue对象在进程间交换数据。</a:t>
            </a:r>
            <a:endParaRPr lang="zh-CN" altLang="en-US" sz="1800"/>
          </a:p>
          <a:p>
            <a:pPr>
              <a:spcBef>
                <a:spcPct val="0"/>
              </a:spcBef>
              <a:buNone/>
            </a:pPr>
            <a:endParaRPr lang="zh-CN" altLang="en-US" sz="1350"/>
          </a:p>
          <a:p>
            <a:pPr>
              <a:spcBef>
                <a:spcPct val="0"/>
              </a:spcBef>
              <a:buNone/>
            </a:pPr>
            <a:r>
              <a:rPr lang="zh-CN" altLang="en-US" sz="1400">
                <a:latin typeface="Consolas" panose="020B0609020204030204" charset="0"/>
                <a:ea typeface="宋体" panose="02010600030101010101" pitchFamily="2" charset="-122"/>
              </a:rPr>
              <a:t>import multiprocessing as mp</a:t>
            </a:r>
            <a:endParaRPr lang="zh-CN" altLang="en-US" sz="1400">
              <a:latin typeface="Consolas" panose="020B0609020204030204" charset="0"/>
              <a:ea typeface="宋体" panose="02010600030101010101" pitchFamily="2" charset="-122"/>
            </a:endParaRPr>
          </a:p>
          <a:p>
            <a:pPr>
              <a:spcBef>
                <a:spcPct val="0"/>
              </a:spcBef>
              <a:buNone/>
            </a:pP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def foo(q):</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q.put('hello world!')</a:t>
            </a:r>
            <a:endParaRPr lang="zh-CN" altLang="en-US" sz="1400">
              <a:latin typeface="Consolas" panose="020B0609020204030204" charset="0"/>
              <a:ea typeface="宋体" panose="02010600030101010101" pitchFamily="2" charset="-122"/>
            </a:endParaRPr>
          </a:p>
          <a:p>
            <a:pPr>
              <a:spcBef>
                <a:spcPct val="0"/>
              </a:spcBef>
              <a:buNone/>
            </a:pP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if __name__ == '__main__':</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mp.set_start_method('spawn') #Windows系统创建子进程的默认方式</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q = mp.Queue()</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p = mp.Process(target=foo, args=(q,))</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p.start()</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p.join()</a:t>
            </a:r>
            <a:endParaRPr lang="zh-CN" altLang="en-US" sz="1400">
              <a:latin typeface="Consolas" panose="020B0609020204030204" charset="0"/>
              <a:ea typeface="宋体" panose="02010600030101010101" pitchFamily="2" charset="-122"/>
            </a:endParaRPr>
          </a:p>
          <a:p>
            <a:pPr>
              <a:spcBef>
                <a:spcPct val="0"/>
              </a:spcBef>
              <a:buNone/>
            </a:pPr>
            <a:r>
              <a:rPr lang="zh-CN" altLang="en-US" sz="1400">
                <a:latin typeface="Consolas" panose="020B0609020204030204" charset="0"/>
                <a:ea typeface="宋体" panose="02010600030101010101" pitchFamily="2" charset="-122"/>
              </a:rPr>
              <a:t>    print(q.get())</a:t>
            </a:r>
            <a:endParaRPr lang="zh-CN" altLang="en-US" sz="1400">
              <a:latin typeface="Consolas" panose="020B060902020403020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2946" name="内容占位符 2"/>
          <p:cNvSpPr>
            <a:spLocks noGrp="1"/>
          </p:cNvSpPr>
          <p:nvPr>
            <p:ph idx="1"/>
          </p:nvPr>
        </p:nvSpPr>
        <p:spPr/>
        <p:txBody>
          <a:bodyPr anchor="t"/>
          <a:lstStyle/>
          <a:p>
            <a:pPr>
              <a:spcBef>
                <a:spcPct val="0"/>
              </a:spcBef>
              <a:buFont typeface="Wingdings" panose="05000000000000000000" charset="0"/>
              <a:buChar char="§"/>
            </a:pPr>
            <a:r>
              <a:rPr lang="zh-CN" altLang="en-US" sz="1800"/>
              <a:t>也可以使用上下文对象context的Queue对象实现进程间的数据交换。</a:t>
            </a:r>
            <a:endParaRPr lang="zh-CN" altLang="en-US" sz="1800"/>
          </a:p>
          <a:p>
            <a:pPr>
              <a:spcBef>
                <a:spcPct val="0"/>
              </a:spcBef>
              <a:buNone/>
            </a:pPr>
            <a:endParaRPr lang="zh-CN" altLang="en-US" sz="1350">
              <a:latin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import multiprocessing as mp</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def foo(q):</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q.put('hello world')</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if __name__ == '__main__':</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ctx = mp.get_context('spawn')</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q = ctx.Queue()</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 = ctx.Process(target=foo, args=(q,))</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p.start()</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p.join()</a:t>
            </a:r>
            <a:endParaRPr lang="zh-CN" altLang="en-US" sz="140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400">
                <a:latin typeface="Consolas" panose="020B0609020204030204" charset="0"/>
                <a:ea typeface="宋体" panose="02010600030101010101" pitchFamily="2" charset="-122"/>
                <a:cs typeface="Consolas" panose="020B0609020204030204" charset="0"/>
              </a:rPr>
              <a:t>    print(q.get())</a:t>
            </a:r>
            <a:endParaRPr lang="zh-CN" altLang="en-US" sz="1400">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3970" name="内容占位符 2"/>
          <p:cNvSpPr>
            <a:spLocks noGrp="1"/>
          </p:cNvSpPr>
          <p:nvPr>
            <p:ph idx="1"/>
          </p:nvPr>
        </p:nvSpPr>
        <p:spPr/>
        <p:txBody>
          <a:bodyPr anchor="t"/>
          <a:lstStyle/>
          <a:p>
            <a:pPr>
              <a:buFont typeface="Wingdings" panose="05000000000000000000" charset="0"/>
              <a:buChar char="§"/>
            </a:pPr>
            <a:r>
              <a:rPr lang="zh-CN" altLang="en-US" sz="1800" b="1"/>
              <a:t>例13-</a:t>
            </a:r>
            <a:r>
              <a:rPr lang="en-US" altLang="zh-CN" sz="1800" b="1"/>
              <a:t>13</a:t>
            </a:r>
            <a:r>
              <a:rPr lang="zh-CN" altLang="en-US" sz="1800"/>
              <a:t>  使用管道实现进程间数据交换。</a:t>
            </a:r>
            <a:endParaRPr lang="zh-CN" altLang="en-US" sz="1800"/>
          </a:p>
          <a:p>
            <a:pPr>
              <a:spcBef>
                <a:spcPct val="0"/>
              </a:spcBef>
              <a:buNone/>
            </a:pPr>
            <a:endParaRPr lang="zh-CN" altLang="en-US" sz="1350"/>
          </a:p>
          <a:p>
            <a:pPr>
              <a:spcBef>
                <a:spcPct val="0"/>
              </a:spcBef>
              <a:buNone/>
            </a:pPr>
            <a:r>
              <a:rPr lang="zh-CN" altLang="en-US" sz="1400">
                <a:latin typeface="Consolas" panose="020B0609020204030204" charset="0"/>
                <a:cs typeface="Consolas" panose="020B0609020204030204" charset="0"/>
              </a:rPr>
              <a:t>from multiprocessing import Process, Pipe</a:t>
            </a:r>
            <a:endParaRPr lang="zh-CN" altLang="en-US" sz="1400">
              <a:latin typeface="Consolas" panose="020B0609020204030204" charset="0"/>
              <a:cs typeface="Consolas" panose="020B0609020204030204" charset="0"/>
            </a:endParaRPr>
          </a:p>
          <a:p>
            <a:pPr>
              <a:spcBef>
                <a:spcPct val="0"/>
              </a:spcBef>
              <a:buNone/>
            </a:pP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def f(conn):</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conn.send('hello world')                  #向管道中发送数据</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conn.close()</a:t>
            </a:r>
            <a:endParaRPr lang="zh-CN" altLang="en-US" sz="1400">
              <a:latin typeface="Consolas" panose="020B0609020204030204" charset="0"/>
              <a:cs typeface="Consolas" panose="020B0609020204030204" charset="0"/>
            </a:endParaRPr>
          </a:p>
          <a:p>
            <a:pPr>
              <a:spcBef>
                <a:spcPct val="0"/>
              </a:spcBef>
              <a:buNone/>
            </a:pP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if __name__ == '__main__':</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parent_conn, child_conn = Pipe()          #创建管道对象</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p = Process(target=f, args=(child_conn,)) #将管道的一方传递给子进程</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p.start()</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print(parent_conn.recv())                 #通过管道的另一方获取数据</a:t>
            </a:r>
            <a:endParaRPr lang="zh-CN" altLang="en-US" sz="1400">
              <a:latin typeface="Consolas" panose="020B0609020204030204" charset="0"/>
              <a:cs typeface="Consolas" panose="020B0609020204030204" charset="0"/>
            </a:endParaRPr>
          </a:p>
          <a:p>
            <a:pPr>
              <a:spcBef>
                <a:spcPct val="0"/>
              </a:spcBef>
              <a:buNone/>
            </a:pPr>
            <a:r>
              <a:rPr lang="zh-CN" altLang="en-US" sz="1400">
                <a:latin typeface="Consolas" panose="020B0609020204030204" charset="0"/>
                <a:cs typeface="Consolas" panose="020B0609020204030204" charset="0"/>
              </a:rPr>
              <a:t>    p.join()</a:t>
            </a:r>
            <a:endParaRPr lang="zh-CN" altLang="en-US" sz="1400">
              <a:latin typeface="Consolas" panose="020B0609020204030204" charset="0"/>
              <a:cs typeface="Consolas" panose="020B06090202040302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4994" name="内容占位符 2"/>
          <p:cNvSpPr>
            <a:spLocks noGrp="1"/>
          </p:cNvSpPr>
          <p:nvPr>
            <p:ph idx="1"/>
          </p:nvPr>
        </p:nvSpPr>
        <p:spPr/>
        <p:txBody>
          <a:bodyPr anchor="t"/>
          <a:lstStyle/>
          <a:p>
            <a:pPr>
              <a:lnSpc>
                <a:spcPct val="150000"/>
              </a:lnSpc>
              <a:spcBef>
                <a:spcPts val="0"/>
              </a:spcBef>
              <a:buFont typeface="Wingdings" panose="05000000000000000000" charset="0"/>
              <a:buChar char="§"/>
            </a:pPr>
            <a:r>
              <a:rPr lang="zh-CN" altLang="en-US" sz="1800" b="1"/>
              <a:t>例13-1</a:t>
            </a:r>
            <a:r>
              <a:rPr lang="en-US" altLang="zh-CN" sz="1800" b="1"/>
              <a:t>4</a:t>
            </a:r>
            <a:r>
              <a:rPr lang="zh-CN" altLang="en-US" sz="1800"/>
              <a:t>  使用共享内存实现进程间数据交换，比较适合大量数据的场合。</a:t>
            </a:r>
            <a:endParaRPr lang="zh-CN" altLang="en-US" sz="1800"/>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from multiprocessing import Process, Value, Array</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def f(n, a):</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n.value = 3.1415927</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for i in range(len(a)):</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a[i] = a[i]*a[i]</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if __name__ == '__main__':</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num = Value('d', 0.0)                   #实型</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arr = Array('i', range(10))             #整型数组</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 = Process(target=f, args=(num, arr))</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p.start()</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p.join()</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print(num.value)</a:t>
            </a:r>
            <a:endParaRPr lang="zh-CN" altLang="en-US" sz="1350">
              <a:latin typeface="Consolas" panose="020B0609020204030204" charset="0"/>
              <a:ea typeface="宋体" panose="02010600030101010101" pitchFamily="2" charset="-122"/>
              <a:cs typeface="Consolas" panose="020B0609020204030204" charset="0"/>
            </a:endParaRPr>
          </a:p>
          <a:p>
            <a:pPr>
              <a:spcBef>
                <a:spcPct val="0"/>
              </a:spcBef>
              <a:buNone/>
            </a:pPr>
            <a:r>
              <a:rPr lang="zh-CN" altLang="en-US" sz="1350">
                <a:latin typeface="Consolas" panose="020B0609020204030204" charset="0"/>
                <a:ea typeface="宋体" panose="02010600030101010101" pitchFamily="2" charset="-122"/>
                <a:cs typeface="Consolas" panose="020B0609020204030204" charset="0"/>
              </a:rPr>
              <a:t>    print(arr[:])</a:t>
            </a:r>
            <a:endParaRPr lang="zh-CN" altLang="en-US" sz="1350">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6018" name="内容占位符 2"/>
          <p:cNvSpPr>
            <a:spLocks noGrp="1"/>
          </p:cNvSpPr>
          <p:nvPr>
            <p:ph idx="1"/>
          </p:nvPr>
        </p:nvSpPr>
        <p:spPr>
          <a:xfrm>
            <a:off x="457200" y="1200150"/>
            <a:ext cx="8387080" cy="3395345"/>
          </a:xfrm>
        </p:spPr>
        <p:txBody>
          <a:bodyPr anchor="t"/>
          <a:lstStyle/>
          <a:p>
            <a:pPr>
              <a:buFont typeface="Wingdings" panose="05000000000000000000" charset="0"/>
              <a:buChar char="§"/>
            </a:pPr>
            <a:r>
              <a:rPr lang="zh-CN" altLang="en-US" sz="1800" b="1"/>
              <a:t>例13-1</a:t>
            </a:r>
            <a:r>
              <a:rPr lang="en-US" altLang="zh-CN" sz="1800" b="1"/>
              <a:t>5</a:t>
            </a:r>
            <a:r>
              <a:rPr lang="zh-CN" altLang="en-US" sz="1800"/>
              <a:t>  使用Manager对象实现进程间数据交换。</a:t>
            </a:r>
            <a:endParaRPr lang="zh-CN" altLang="en-US" sz="1800"/>
          </a:p>
          <a:p>
            <a:pPr>
              <a:lnSpc>
                <a:spcPct val="150000"/>
              </a:lnSpc>
              <a:spcBef>
                <a:spcPct val="0"/>
              </a:spcBef>
              <a:buFont typeface="Wingdings" panose="05000000000000000000" charset="0"/>
              <a:buChar char="ü"/>
            </a:pPr>
            <a:r>
              <a:rPr lang="zh-CN" altLang="en-US" sz="1600"/>
              <a:t>Manager对象控制一个拥有list、dict、Lock、RLock、Semaphore、BoundedSemaphore、Condition、Event、Barrier、Queue、Value、Array、Namespace等对象的服务端进程，并且允许其他进程访问这些对象。</a:t>
            </a:r>
            <a:endParaRPr lang="zh-CN" altLang="en-US" sz="1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7042" name="内容占位符 2"/>
          <p:cNvSpPr>
            <a:spLocks noGrp="1"/>
          </p:cNvSpPr>
          <p:nvPr>
            <p:ph idx="1"/>
          </p:nvPr>
        </p:nvSpPr>
        <p:spPr/>
        <p:txBody>
          <a:bodyPr anchor="t"/>
          <a:lstStyle/>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from multiprocessing import Process, Manager</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def f(d, l, t):</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d['name'] = 'Dong Fuguo'</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d['age'] = 38</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d['sex'] = 'Male'</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d['affiliation'] = 'SDIBT'</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l.reverse()</a:t>
            </a:r>
            <a:endParaRPr lang="zh-CN" altLang="en-US" sz="1600">
              <a:latin typeface="Consolas" panose="020B0609020204030204" charset="0"/>
              <a:ea typeface="宋体" panose="02010600030101010101" pitchFamily="2" charset="-122"/>
              <a:cs typeface="Consolas" panose="020B0609020204030204" charset="0"/>
            </a:endParaRPr>
          </a:p>
          <a:p>
            <a:pPr marL="0" indent="0">
              <a:spcBef>
                <a:spcPct val="0"/>
              </a:spcBef>
              <a:buNone/>
            </a:pPr>
            <a:r>
              <a:rPr lang="zh-CN" altLang="en-US" sz="1600">
                <a:latin typeface="Consolas" panose="020B0609020204030204" charset="0"/>
                <a:ea typeface="宋体" panose="02010600030101010101" pitchFamily="2" charset="-122"/>
                <a:cs typeface="Consolas" panose="020B0609020204030204" charset="0"/>
                <a:sym typeface="宋体" panose="02010600030101010101" pitchFamily="2" charset="-122"/>
              </a:rPr>
              <a:t>    t.value = 3  </a:t>
            </a:r>
            <a:r>
              <a:rPr lang="zh-CN" altLang="en-US" sz="1350">
                <a:latin typeface="Consolas" panose="020B0609020204030204" charset="0"/>
                <a:ea typeface="宋体" panose="02010600030101010101" pitchFamily="2" charset="-122"/>
                <a:sym typeface="宋体" panose="02010600030101010101" pitchFamily="2" charset="-122"/>
              </a:rPr>
              <a:t>  </a:t>
            </a:r>
            <a:endParaRPr lang="zh-CN" altLang="en-US" sz="1350">
              <a:latin typeface="Consolas" panose="020B060902020403020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
        <p:nvSpPr>
          <p:cNvPr id="88066" name="内容占位符 2"/>
          <p:cNvSpPr>
            <a:spLocks noGrp="1"/>
          </p:cNvSpPr>
          <p:nvPr>
            <p:ph idx="1"/>
          </p:nvPr>
        </p:nvSpPr>
        <p:spPr/>
        <p:txBody>
          <a:bodyPr anchor="t"/>
          <a:lstStyle/>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if __name__ == '__main__':</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with Manager() as manager:</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d = manager.dict()</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l = manager.list(range(10))</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t = manager.Value('i', 0)</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 = Process(target=f, args=(d, l, t))</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p.start()</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p.join()</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for item in d.items():</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print(item)</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print(l)</a:t>
            </a:r>
            <a:endParaRPr lang="zh-CN" altLang="en-US" sz="1600">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sym typeface="宋体" panose="02010600030101010101" pitchFamily="2" charset="-122"/>
              </a:rPr>
              <a:t>        print(t.value)</a:t>
            </a:r>
            <a:endParaRPr lang="zh-CN" altLang="en-US" sz="1600">
              <a:latin typeface="Consolas" panose="020B0609020204030204" charset="0"/>
              <a:cs typeface="Consolas" panose="020B06090202040302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Content Placeholder 2"/>
          <p:cNvSpPr>
            <a:spLocks noGrp="1"/>
          </p:cNvSpPr>
          <p:nvPr>
            <p:ph idx="1"/>
          </p:nvPr>
        </p:nvSpPr>
        <p:spPr/>
        <p:txBody>
          <a:bodyPr anchor="t"/>
          <a:lstStyle/>
          <a:p>
            <a:r>
              <a:rPr lang="zh-CN" altLang="en-US" sz="2000" b="1"/>
              <a:t>例</a:t>
            </a:r>
            <a:r>
              <a:rPr lang="en-US" altLang="zh-CN" sz="2000" b="1"/>
              <a:t>13-16</a:t>
            </a:r>
            <a:r>
              <a:rPr lang="en-US" altLang="zh-CN" sz="2000"/>
              <a:t>  </a:t>
            </a:r>
            <a:r>
              <a:rPr lang="en-US" altLang="en-US" sz="2000"/>
              <a:t>使用Manager对象实现不同机器上的进程跨网络共享数据。</a:t>
            </a:r>
            <a:endParaRPr lang="en-US" altLang="en-US" sz="2000"/>
          </a:p>
          <a:p>
            <a:endParaRPr lang="en-US" altLang="en-US" sz="2000"/>
          </a:p>
        </p:txBody>
      </p:sp>
      <p:sp>
        <p:nvSpPr>
          <p:cNvPr id="89090"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Content Placeholder 2"/>
          <p:cNvSpPr>
            <a:spLocks noGrp="1"/>
          </p:cNvSpPr>
          <p:nvPr>
            <p:ph idx="1"/>
          </p:nvPr>
        </p:nvSpPr>
        <p:spPr/>
        <p:txBody>
          <a:bodyPr anchor="t"/>
          <a:lstStyle/>
          <a:p>
            <a:pPr marL="0" indent="0">
              <a:buNone/>
            </a:pPr>
            <a:r>
              <a:rPr lang="en-US" altLang="en-US" sz="1800"/>
              <a:t>（1）首先编写程序文件multiprocessing_server.py，启动服务器进程，创建可共享的队列对象。</a:t>
            </a:r>
            <a:endParaRPr lang="en-US" altLang="en-US" sz="1800"/>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from multiprocessing.managers import BaseManager</a:t>
            </a:r>
            <a:endParaRPr lang="en-US" altLang="en-US" sz="1350">
              <a:latin typeface="Consolas" panose="020B0609020204030204" charset="0"/>
            </a:endParaRPr>
          </a:p>
          <a:p>
            <a:pPr marL="0" indent="0">
              <a:buNone/>
            </a:pPr>
            <a:r>
              <a:rPr lang="en-US" altLang="en-US" sz="1350">
                <a:latin typeface="Consolas" panose="020B0609020204030204" charset="0"/>
              </a:rPr>
              <a:t>from queue import Queue</a:t>
            </a:r>
            <a:endParaRPr lang="en-US" altLang="en-US" sz="1350">
              <a:latin typeface="Consolas" panose="020B0609020204030204" charset="0"/>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q = Queue()</a:t>
            </a:r>
            <a:endParaRPr lang="en-US" altLang="en-US" sz="1350">
              <a:latin typeface="Consolas" panose="020B0609020204030204" charset="0"/>
            </a:endParaRPr>
          </a:p>
          <a:p>
            <a:pPr marL="0" indent="0">
              <a:buNone/>
            </a:pPr>
            <a:r>
              <a:rPr lang="en-US" altLang="en-US" sz="1350">
                <a:latin typeface="Consolas" panose="020B0609020204030204" charset="0"/>
              </a:rPr>
              <a:t>class QueueManager(BaseManager):</a:t>
            </a:r>
            <a:endParaRPr lang="en-US" altLang="en-US" sz="1350">
              <a:latin typeface="Consolas" panose="020B0609020204030204" charset="0"/>
            </a:endParaRPr>
          </a:p>
          <a:p>
            <a:pPr marL="0" indent="0">
              <a:buNone/>
            </a:pPr>
            <a:r>
              <a:rPr lang="en-US" altLang="en-US" sz="1350">
                <a:latin typeface="Consolas" panose="020B0609020204030204" charset="0"/>
              </a:rPr>
              <a:t>    pass</a:t>
            </a:r>
            <a:endParaRPr lang="en-US" altLang="en-US" sz="1350">
              <a:latin typeface="Consolas" panose="020B0609020204030204" charset="0"/>
            </a:endParaRPr>
          </a:p>
          <a:p>
            <a:pPr marL="0" indent="0">
              <a:buNone/>
            </a:pPr>
            <a:r>
              <a:rPr lang="en-US" altLang="en-US" sz="1350">
                <a:latin typeface="Consolas" panose="020B0609020204030204" charset="0"/>
              </a:rPr>
              <a:t>QueueManager.register('get_queue', callable=lambda:q)</a:t>
            </a:r>
            <a:endParaRPr lang="en-US" altLang="en-US" sz="1350">
              <a:latin typeface="Consolas" panose="020B0609020204030204" charset="0"/>
            </a:endParaRPr>
          </a:p>
          <a:p>
            <a:pPr marL="0" indent="0">
              <a:buNone/>
            </a:pPr>
            <a:endParaRPr lang="en-US" altLang="en-US" sz="1350">
              <a:latin typeface="Consolas" panose="020B0609020204030204" charset="0"/>
            </a:endParaRPr>
          </a:p>
          <a:p>
            <a:pPr marL="0" indent="0">
              <a:buNone/>
            </a:pPr>
            <a:r>
              <a:rPr lang="en-US" altLang="en-US" sz="1350">
                <a:latin typeface="Consolas" panose="020B0609020204030204" charset="0"/>
              </a:rPr>
              <a:t>m = QueueManager(address=('', 30030), authkey=b'dongfuguo')</a:t>
            </a:r>
            <a:endParaRPr lang="en-US" altLang="en-US" sz="1350">
              <a:latin typeface="Consolas" panose="020B0609020204030204" charset="0"/>
            </a:endParaRPr>
          </a:p>
          <a:p>
            <a:pPr marL="0" indent="0">
              <a:buNone/>
            </a:pPr>
            <a:r>
              <a:rPr lang="en-US" altLang="en-US" sz="1350">
                <a:latin typeface="Consolas" panose="020B0609020204030204" charset="0"/>
              </a:rPr>
              <a:t>s = m.get_server()</a:t>
            </a:r>
            <a:endParaRPr lang="en-US" altLang="en-US" sz="1350">
              <a:latin typeface="Consolas" panose="020B0609020204030204" charset="0"/>
            </a:endParaRPr>
          </a:p>
          <a:p>
            <a:pPr marL="0" indent="0">
              <a:buNone/>
            </a:pPr>
            <a:r>
              <a:rPr lang="en-US" altLang="en-US" sz="1350">
                <a:latin typeface="Consolas" panose="020B0609020204030204" charset="0"/>
              </a:rPr>
              <a:t>s.serve_forever()</a:t>
            </a:r>
            <a:endParaRPr lang="en-US" altLang="en-US" sz="1350">
              <a:latin typeface="Consolas" panose="020B0609020204030204" charset="0"/>
            </a:endParaRPr>
          </a:p>
        </p:txBody>
      </p:sp>
      <p:sp>
        <p:nvSpPr>
          <p:cNvPr id="90114"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Content Placeholder 2"/>
          <p:cNvSpPr>
            <a:spLocks noGrp="1"/>
          </p:cNvSpPr>
          <p:nvPr>
            <p:ph idx="1"/>
          </p:nvPr>
        </p:nvSpPr>
        <p:spPr>
          <a:xfrm>
            <a:off x="368935" y="1200150"/>
            <a:ext cx="8380095" cy="3395345"/>
          </a:xfrm>
        </p:spPr>
        <p:txBody>
          <a:bodyPr anchor="t"/>
          <a:lstStyle/>
          <a:p>
            <a:pPr marL="0" indent="0">
              <a:buNone/>
            </a:pPr>
            <a:r>
              <a:rPr lang="en-US" altLang="en-US" sz="1800"/>
              <a:t>（2）然后编写程序文件multiprocessing_client1.py，连接服务器进程，并往共享的队列中存入一些数据。</a:t>
            </a:r>
            <a:endParaRPr lang="en-US" altLang="en-US" sz="1800"/>
          </a:p>
          <a:p>
            <a:pPr marL="0" indent="0">
              <a:buNone/>
            </a:pPr>
            <a:endParaRPr lang="en-US" altLang="en-US" sz="1350">
              <a:latin typeface="Times New Roman" panose="02020603050405020304" pitchFamily="2" charset="0"/>
            </a:endParaRPr>
          </a:p>
          <a:p>
            <a:pPr marL="0" indent="0">
              <a:buNone/>
            </a:pPr>
            <a:r>
              <a:rPr lang="en-US" altLang="en-US" sz="1400">
                <a:latin typeface="Consolas" panose="020B0609020204030204" charset="0"/>
              </a:rPr>
              <a:t>from multiprocessing.managers import BaseManager</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class QueueManager(BaseManager):</a:t>
            </a:r>
            <a:endParaRPr lang="en-US" altLang="en-US" sz="1400">
              <a:latin typeface="Consolas" panose="020B0609020204030204" charset="0"/>
            </a:endParaRPr>
          </a:p>
          <a:p>
            <a:pPr marL="0" indent="0">
              <a:buNone/>
            </a:pPr>
            <a:r>
              <a:rPr lang="en-US" altLang="en-US" sz="1400">
                <a:latin typeface="Consolas" panose="020B0609020204030204" charset="0"/>
              </a:rPr>
              <a:t>    pass</a:t>
            </a:r>
            <a:endParaRPr lang="en-US" altLang="en-US" sz="1400">
              <a:latin typeface="Consolas" panose="020B0609020204030204" charset="0"/>
            </a:endParaRPr>
          </a:p>
          <a:p>
            <a:pPr marL="0" indent="0">
              <a:buNone/>
            </a:pPr>
            <a:r>
              <a:rPr lang="en-US" altLang="en-US" sz="1400">
                <a:latin typeface="Consolas" panose="020B0609020204030204" charset="0"/>
              </a:rPr>
              <a:t>QueueManager.register('get_queue')</a:t>
            </a:r>
            <a:endParaRPr lang="en-US" altLang="en-US" sz="1400">
              <a:latin typeface="Consolas" panose="020B0609020204030204" charset="0"/>
            </a:endParaRPr>
          </a:p>
          <a:p>
            <a:pPr marL="0" indent="0">
              <a:buNone/>
            </a:pPr>
            <a:endParaRPr lang="en-US" altLang="en-US" sz="1400">
              <a:latin typeface="Consolas" panose="020B0609020204030204" charset="0"/>
            </a:endParaRPr>
          </a:p>
          <a:p>
            <a:pPr marL="0" indent="0">
              <a:buNone/>
            </a:pPr>
            <a:r>
              <a:rPr lang="en-US" altLang="en-US" sz="1400">
                <a:latin typeface="Consolas" panose="020B0609020204030204" charset="0"/>
              </a:rPr>
              <a:t>#假设服务器的IP地址为10.2.1.2</a:t>
            </a:r>
            <a:endParaRPr lang="en-US" altLang="en-US" sz="1400">
              <a:latin typeface="Consolas" panose="020B0609020204030204" charset="0"/>
            </a:endParaRPr>
          </a:p>
          <a:p>
            <a:pPr marL="0" indent="0">
              <a:buNone/>
            </a:pPr>
            <a:r>
              <a:rPr lang="en-US" altLang="en-US" sz="1400">
                <a:latin typeface="Consolas" panose="020B0609020204030204" charset="0"/>
              </a:rPr>
              <a:t>m = QueueManager(address=('10.2.1.2', 30030), authkey=b'dongfuguo')</a:t>
            </a:r>
            <a:endParaRPr lang="en-US" altLang="en-US" sz="1400">
              <a:latin typeface="Consolas" panose="020B0609020204030204" charset="0"/>
            </a:endParaRPr>
          </a:p>
          <a:p>
            <a:pPr marL="0" indent="0">
              <a:buNone/>
            </a:pPr>
            <a:r>
              <a:rPr lang="en-US" altLang="en-US" sz="1400">
                <a:latin typeface="Consolas" panose="020B0609020204030204" charset="0"/>
              </a:rPr>
              <a:t>m.connect()</a:t>
            </a:r>
            <a:endParaRPr lang="en-US" altLang="en-US" sz="1400">
              <a:latin typeface="Consolas" panose="020B0609020204030204" charset="0"/>
            </a:endParaRPr>
          </a:p>
          <a:p>
            <a:pPr marL="0" indent="0">
              <a:buNone/>
            </a:pPr>
            <a:r>
              <a:rPr lang="en-US" altLang="en-US" sz="1400">
                <a:latin typeface="Consolas" panose="020B0609020204030204" charset="0"/>
              </a:rPr>
              <a:t>q = m.get_queue()</a:t>
            </a:r>
            <a:endParaRPr lang="en-US" altLang="en-US" sz="1400">
              <a:latin typeface="Consolas" panose="020B0609020204030204" charset="0"/>
            </a:endParaRPr>
          </a:p>
          <a:p>
            <a:pPr marL="0" indent="0">
              <a:buNone/>
            </a:pPr>
            <a:r>
              <a:rPr lang="en-US" altLang="en-US" sz="1400">
                <a:latin typeface="Consolas" panose="020B0609020204030204" charset="0"/>
              </a:rPr>
              <a:t>for i in range(3):</a:t>
            </a:r>
            <a:endParaRPr lang="en-US" altLang="en-US" sz="1400">
              <a:latin typeface="Consolas" panose="020B0609020204030204" charset="0"/>
            </a:endParaRPr>
          </a:p>
          <a:p>
            <a:pPr marL="0" indent="0">
              <a:buNone/>
            </a:pPr>
            <a:r>
              <a:rPr lang="en-US" altLang="en-US" sz="1400">
                <a:latin typeface="Consolas" panose="020B0609020204030204" charset="0"/>
              </a:rPr>
              <a:t>    q.put(i)</a:t>
            </a:r>
            <a:endParaRPr lang="en-US" altLang="en-US" sz="1400">
              <a:latin typeface="Consolas" panose="020B0609020204030204" charset="0"/>
            </a:endParaRPr>
          </a:p>
        </p:txBody>
      </p:sp>
      <p:sp>
        <p:nvSpPr>
          <p:cNvPr id="91138"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graphicFrame>
        <p:nvGraphicFramePr>
          <p:cNvPr id="2" name="Content Placeholder -1"/>
          <p:cNvGraphicFramePr>
            <a:graphicFrameLocks noGrp="1"/>
          </p:cNvGraphicFramePr>
          <p:nvPr>
            <p:ph idx="1"/>
            <p:custDataLst>
              <p:tags r:id="rId1"/>
            </p:custDataLst>
          </p:nvPr>
        </p:nvGraphicFramePr>
        <p:xfrm>
          <a:off x="663670" y="1178770"/>
          <a:ext cx="7277735" cy="3475990"/>
        </p:xfrm>
        <a:graphic>
          <a:graphicData uri="http://schemas.openxmlformats.org/drawingml/2006/table">
            <a:tbl>
              <a:tblPr firstRow="1" bandRow="1">
                <a:tableStyleId>{5940675A-B579-460E-94D1-54222C63F5DA}</a:tableStyleId>
              </a:tblPr>
              <a:tblGrid>
                <a:gridCol w="2684145"/>
                <a:gridCol w="4593590"/>
              </a:tblGrid>
              <a:tr h="193675">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2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1"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active_count()</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activeCount()</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状态的</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对象数量</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843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current_thread()</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currentThread()</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102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get_ident()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返回当前线程的线程标识符。线程标识符是一个非负整数，并没特殊含义，只是用来标识线程，该整数可能会被循环利用。</a:t>
                      </a:r>
                      <a:r>
                        <a:rPr lang="en-US" altLang="zh-CN" sz="1200" b="0" u="none">
                          <a:latin typeface="宋体" panose="02010600030101010101" pitchFamily="2" charset="-122"/>
                          <a:ea typeface="宋体" panose="02010600030101010101" pitchFamily="2" charset="-122"/>
                          <a:cs typeface="宋体" panose="02010600030101010101" pitchFamily="2" charset="-122"/>
                        </a:rPr>
                        <a:t>Python 3.3</a:t>
                      </a:r>
                      <a:r>
                        <a:rPr lang="zh-CN" altLang="en-US" sz="12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enumerate()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返回当前处于</a:t>
                      </a:r>
                      <a:r>
                        <a:rPr lang="en-US" altLang="zh-CN" sz="1200" b="0" u="none">
                          <a:latin typeface="宋体" panose="02010600030101010101" pitchFamily="2" charset="-122"/>
                          <a:ea typeface="宋体" panose="02010600030101010101" pitchFamily="2" charset="-122"/>
                          <a:cs typeface="宋体" panose="02010600030101010101" pitchFamily="2" charset="-122"/>
                        </a:rPr>
                        <a:t>alive</a:t>
                      </a:r>
                      <a:r>
                        <a:rPr lang="zh-CN" altLang="en-US" sz="1200" b="0" u="none">
                          <a:latin typeface="宋体" panose="02010600030101010101" pitchFamily="2" charset="-122"/>
                          <a:ea typeface="宋体" panose="02010600030101010101" pitchFamily="2" charset="-122"/>
                          <a:cs typeface="宋体" panose="02010600030101010101" pitchFamily="2" charset="-122"/>
                        </a:rPr>
                        <a:t>状态的所有</a:t>
                      </a: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r>
                        <a:rPr lang="zh-CN" altLang="en-US" sz="1200" b="0" u="none">
                          <a:latin typeface="宋体" panose="02010600030101010101" pitchFamily="2" charset="-122"/>
                          <a:ea typeface="宋体" panose="02010600030101010101" pitchFamily="2" charset="-122"/>
                          <a:cs typeface="宋体" panose="02010600030101010101" pitchFamily="2" charset="-122"/>
                        </a:rPr>
                        <a:t>对象列表</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735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main_thread()</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返回主线程对象，即启动</a:t>
                      </a:r>
                      <a:r>
                        <a:rPr lang="en-US" altLang="zh-CN" sz="1200" b="0" u="none">
                          <a:latin typeface="宋体" panose="02010600030101010101" pitchFamily="2" charset="-122"/>
                          <a:ea typeface="宋体" panose="02010600030101010101" pitchFamily="2" charset="-122"/>
                          <a:cs typeface="宋体" panose="02010600030101010101" pitchFamily="2" charset="-122"/>
                        </a:rPr>
                        <a:t>Python</a:t>
                      </a:r>
                      <a:r>
                        <a:rPr lang="zh-CN" altLang="en-US" sz="1200" b="0" u="none">
                          <a:latin typeface="宋体" panose="02010600030101010101" pitchFamily="2" charset="-122"/>
                          <a:ea typeface="宋体" panose="02010600030101010101" pitchFamily="2" charset="-122"/>
                          <a:cs typeface="宋体" panose="02010600030101010101" pitchFamily="2" charset="-122"/>
                        </a:rPr>
                        <a:t>解释器的线程对象。</a:t>
                      </a:r>
                      <a:r>
                        <a:rPr lang="en-US" altLang="zh-CN" sz="1200" b="0" u="none">
                          <a:latin typeface="宋体" panose="02010600030101010101" pitchFamily="2" charset="-122"/>
                          <a:ea typeface="宋体" panose="02010600030101010101" pitchFamily="2" charset="-122"/>
                          <a:cs typeface="宋体" panose="02010600030101010101" pitchFamily="2" charset="-122"/>
                        </a:rPr>
                        <a:t>Python3.4</a:t>
                      </a:r>
                      <a:r>
                        <a:rPr lang="zh-CN" altLang="en-US" sz="1200" b="0" u="none">
                          <a:latin typeface="宋体" panose="02010600030101010101" pitchFamily="2" charset="-122"/>
                          <a:ea typeface="宋体" panose="02010600030101010101" pitchFamily="2" charset="-122"/>
                          <a:cs typeface="宋体" panose="02010600030101010101" pitchFamily="2" charset="-122"/>
                        </a:rPr>
                        <a:t>及以后版本支持该方法</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1660">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stack_size([size])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返回创建线程时使用的栈的大小，如果指定</a:t>
                      </a:r>
                      <a:r>
                        <a:rPr lang="en-US" altLang="zh-CN" sz="1200" b="0" u="none">
                          <a:latin typeface="宋体" panose="02010600030101010101" pitchFamily="2" charset="-122"/>
                          <a:ea typeface="宋体" panose="02010600030101010101" pitchFamily="2" charset="-122"/>
                          <a:cs typeface="宋体" panose="02010600030101010101" pitchFamily="2" charset="-122"/>
                        </a:rPr>
                        <a:t>size</a:t>
                      </a:r>
                      <a:r>
                        <a:rPr lang="zh-CN" altLang="en-US" sz="1200" b="0" u="none">
                          <a:latin typeface="宋体" panose="02010600030101010101" pitchFamily="2" charset="-122"/>
                          <a:ea typeface="宋体" panose="02010600030101010101" pitchFamily="2" charset="-122"/>
                          <a:cs typeface="宋体" panose="02010600030101010101" pitchFamily="2" charset="-122"/>
                        </a:rPr>
                        <a:t>参数，则用来指定后续创建的线程使用的栈大小，</a:t>
                      </a:r>
                      <a:r>
                        <a:rPr lang="en-US" altLang="zh-CN" sz="1200" b="0" u="none">
                          <a:latin typeface="宋体" panose="02010600030101010101" pitchFamily="2" charset="-122"/>
                          <a:ea typeface="宋体" panose="02010600030101010101" pitchFamily="2" charset="-122"/>
                          <a:cs typeface="宋体" panose="02010600030101010101" pitchFamily="2" charset="-122"/>
                        </a:rPr>
                        <a:t>size</a:t>
                      </a:r>
                      <a:r>
                        <a:rPr lang="zh-CN" altLang="en-US" sz="1200" b="0" u="none">
                          <a:latin typeface="宋体" panose="02010600030101010101" pitchFamily="2" charset="-122"/>
                          <a:ea typeface="宋体" panose="02010600030101010101" pitchFamily="2" charset="-122"/>
                          <a:cs typeface="宋体" panose="02010600030101010101" pitchFamily="2" charset="-122"/>
                        </a:rPr>
                        <a:t>必须是</a:t>
                      </a:r>
                      <a:r>
                        <a:rPr lang="en-US" altLang="zh-CN" sz="1200" b="0" u="none">
                          <a:latin typeface="宋体" panose="02010600030101010101" pitchFamily="2" charset="-122"/>
                          <a:ea typeface="宋体" panose="02010600030101010101" pitchFamily="2" charset="-122"/>
                          <a:cs typeface="宋体" panose="02010600030101010101" pitchFamily="2" charset="-122"/>
                        </a:rPr>
                        <a:t>0</a:t>
                      </a:r>
                      <a:r>
                        <a:rPr lang="zh-CN" altLang="en-US" sz="1200" b="0" u="none">
                          <a:latin typeface="宋体" panose="02010600030101010101" pitchFamily="2" charset="-122"/>
                          <a:ea typeface="宋体" panose="02010600030101010101" pitchFamily="2" charset="-122"/>
                          <a:cs typeface="宋体" panose="02010600030101010101" pitchFamily="2" charset="-122"/>
                        </a:rPr>
                        <a:t>（表示使用系统默认值）或大于</a:t>
                      </a:r>
                      <a:r>
                        <a:rPr lang="en-US" altLang="zh-CN" sz="1200" b="0" u="none">
                          <a:latin typeface="宋体" panose="02010600030101010101" pitchFamily="2" charset="-122"/>
                          <a:ea typeface="宋体" panose="02010600030101010101" pitchFamily="2" charset="-122"/>
                          <a:cs typeface="宋体" panose="02010600030101010101" pitchFamily="2" charset="-122"/>
                        </a:rPr>
                        <a:t>32K</a:t>
                      </a:r>
                      <a:r>
                        <a:rPr lang="zh-CN" altLang="en-US" sz="1200" b="0" u="none">
                          <a:latin typeface="宋体" panose="02010600030101010101" pitchFamily="2" charset="-122"/>
                          <a:ea typeface="宋体" panose="02010600030101010101" pitchFamily="2" charset="-122"/>
                          <a:cs typeface="宋体" panose="02010600030101010101" pitchFamily="2" charset="-122"/>
                        </a:rPr>
                        <a:t>的正整数</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Thread</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线程类，用于创建和管理线程</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Event</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事件类，用于线程同步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Condition</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条件类，用于线程同步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Lock</a:t>
                      </a:r>
                      <a:r>
                        <a:rPr lang="zh-CN" altLang="en-US" sz="1200" b="0" u="none">
                          <a:latin typeface="宋体" panose="02010600030101010101" pitchFamily="2" charset="-122"/>
                          <a:ea typeface="宋体" panose="02010600030101010101" pitchFamily="2" charset="-122"/>
                          <a:cs typeface="宋体" panose="02010600030101010101" pitchFamily="2" charset="-122"/>
                        </a:rPr>
                        <a:t>、</a:t>
                      </a:r>
                      <a:r>
                        <a:rPr lang="en-US" altLang="zh-CN" sz="1200" b="0" u="none">
                          <a:latin typeface="宋体" panose="02010600030101010101" pitchFamily="2" charset="-122"/>
                          <a:ea typeface="宋体" panose="02010600030101010101" pitchFamily="2" charset="-122"/>
                          <a:cs typeface="宋体" panose="02010600030101010101" pitchFamily="2" charset="-122"/>
                        </a:rPr>
                        <a:t>RLock</a:t>
                      </a:r>
                      <a:endParaRPr 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锁类，用于线程同步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Semaphore</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信号量类，用于线程同步</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a:latin typeface="宋体" panose="02010600030101010101" pitchFamily="2" charset="-122"/>
                          <a:ea typeface="宋体" panose="02010600030101010101" pitchFamily="2" charset="-122"/>
                          <a:cs typeface="宋体" panose="02010600030101010101" pitchFamily="2" charset="-122"/>
                        </a:rPr>
                        <a:t>Timer</a:t>
                      </a:r>
                      <a:endParaRPr lang="en-US" altLang="zh-CN"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a:latin typeface="宋体" panose="02010600030101010101" pitchFamily="2" charset="-122"/>
                          <a:ea typeface="宋体" panose="02010600030101010101" pitchFamily="2" charset="-122"/>
                          <a:cs typeface="宋体" panose="02010600030101010101" pitchFamily="2" charset="-122"/>
                        </a:rPr>
                        <a:t>用于在指定时间之后调用一个函数的情况</a:t>
                      </a:r>
                      <a:endParaRPr lang="zh-CN" altLang="en-US" sz="1200" b="0" u="none">
                        <a:latin typeface="宋体" panose="02010600030101010101" pitchFamily="2" charset="-122"/>
                        <a:ea typeface="宋体" panose="02010600030101010101" pitchFamily="2" charset="-122"/>
                        <a:cs typeface="宋体" panose="02010600030101010101" pitchFamily="2" charset="-122"/>
                      </a:endParaRPr>
                    </a:p>
                  </a:txBody>
                  <a:tcPr marL="27150" marR="2715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Content Placeholder 2"/>
          <p:cNvSpPr>
            <a:spLocks noGrp="1"/>
          </p:cNvSpPr>
          <p:nvPr>
            <p:ph idx="1"/>
          </p:nvPr>
        </p:nvSpPr>
        <p:spPr/>
        <p:txBody>
          <a:bodyPr anchor="t"/>
          <a:lstStyle/>
          <a:p>
            <a:pPr marL="0" indent="0">
              <a:buNone/>
            </a:pPr>
            <a:r>
              <a:rPr lang="en-US" altLang="en-US" sz="1800"/>
              <a:t>（3）最后编写程序文件multiprocessing_client2.py，连接服务器进程，从共享的队列对象中读取数据并输出显示。</a:t>
            </a:r>
            <a:endParaRPr lang="en-US" altLang="en-US" sz="1800"/>
          </a:p>
          <a:p>
            <a:pPr marL="0" indent="0">
              <a:buNone/>
            </a:pP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from multiprocessing.managers import BaseManager</a:t>
            </a:r>
            <a:endParaRPr lang="en-US" altLang="en-US" sz="1400">
              <a:latin typeface="Consolas" panose="020B0609020204030204" charset="0"/>
              <a:cs typeface="Consolas" panose="020B0609020204030204" charset="0"/>
            </a:endParaRPr>
          </a:p>
          <a:p>
            <a:pPr marL="0" indent="0">
              <a:buNone/>
            </a:pP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class QueueManager(BaseManager):</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    pass</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QueueManager.register('get_queue')</a:t>
            </a:r>
            <a:endParaRPr lang="en-US" altLang="en-US" sz="1400">
              <a:latin typeface="Consolas" panose="020B0609020204030204" charset="0"/>
              <a:cs typeface="Consolas" panose="020B0609020204030204" charset="0"/>
            </a:endParaRPr>
          </a:p>
          <a:p>
            <a:pPr marL="0" indent="0">
              <a:buNone/>
            </a:pP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m = QueueManager(address=('10.2.1.2', 30030), authkey=b'dongfuguo')</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m.connect()</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q = m.get_queue()</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for i in range(3):</a:t>
            </a:r>
            <a:endParaRPr lang="en-US" altLang="en-US" sz="1400">
              <a:latin typeface="Consolas" panose="020B0609020204030204" charset="0"/>
              <a:cs typeface="Consolas" panose="020B0609020204030204" charset="0"/>
            </a:endParaRPr>
          </a:p>
          <a:p>
            <a:pPr marL="0" indent="0">
              <a:buNone/>
            </a:pPr>
            <a:r>
              <a:rPr lang="en-US" altLang="en-US" sz="1400">
                <a:latin typeface="Consolas" panose="020B0609020204030204" charset="0"/>
                <a:cs typeface="Consolas" panose="020B0609020204030204" charset="0"/>
              </a:rPr>
              <a:t>    print(q.get())</a:t>
            </a:r>
            <a:endParaRPr lang="en-US" altLang="en-US" sz="1400">
              <a:latin typeface="Consolas" panose="020B0609020204030204" charset="0"/>
              <a:cs typeface="Consolas" panose="020B0609020204030204" charset="0"/>
            </a:endParaRPr>
          </a:p>
        </p:txBody>
      </p:sp>
      <p:sp>
        <p:nvSpPr>
          <p:cNvPr id="92162"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13.4.2  进程间数据交换</a:t>
            </a:r>
            <a:endParaRPr lang="zh-CN" altLang="en-US" kern="1200" baseline="0">
              <a:latin typeface="+mj-lt"/>
              <a:ea typeface="+mj-ea"/>
              <a:cs typeface="+mj-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rPr>
              <a:t>13.4.3  进程同步</a:t>
            </a:r>
            <a:endParaRPr lang="zh-CN" altLang="en-US" kern="1200" baseline="0">
              <a:latin typeface="+mj-lt"/>
              <a:ea typeface="+mj-ea"/>
              <a:cs typeface="+mj-cs"/>
            </a:endParaRPr>
          </a:p>
        </p:txBody>
      </p:sp>
      <p:sp>
        <p:nvSpPr>
          <p:cNvPr id="93186" name="内容占位符 2"/>
          <p:cNvSpPr>
            <a:spLocks noGrp="1"/>
          </p:cNvSpPr>
          <p:nvPr>
            <p:ph idx="1"/>
          </p:nvPr>
        </p:nvSpPr>
        <p:spPr/>
        <p:txBody>
          <a:bodyPr anchor="t"/>
          <a:lstStyle/>
          <a:p>
            <a:pPr>
              <a:buFont typeface="Wingdings" panose="05000000000000000000" charset="0"/>
              <a:buChar char="§"/>
            </a:pPr>
            <a:r>
              <a:rPr lang="zh-CN" altLang="en-US" sz="1800" b="1"/>
              <a:t>例13-1</a:t>
            </a:r>
            <a:r>
              <a:rPr lang="en-US" altLang="zh-CN" sz="1800" b="1"/>
              <a:t>7</a:t>
            </a:r>
            <a:r>
              <a:rPr lang="zh-CN" altLang="en-US" sz="1800"/>
              <a:t>  使用Lock对象实现进程同步。</a:t>
            </a:r>
            <a:endParaRPr lang="zh-CN" altLang="en-US" sz="1800"/>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from multiprocessing import Process, Lock</a:t>
            </a:r>
            <a:endParaRPr lang="zh-CN" altLang="en-US" sz="1350">
              <a:latin typeface="Consolas" panose="020B0609020204030204" charset="0"/>
            </a:endParaRP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def f(l, i):</a:t>
            </a:r>
            <a:endParaRPr lang="zh-CN" altLang="en-US" sz="1350">
              <a:latin typeface="Consolas" panose="020B0609020204030204" charset="0"/>
            </a:endParaRPr>
          </a:p>
          <a:p>
            <a:pPr>
              <a:spcBef>
                <a:spcPct val="0"/>
              </a:spcBef>
              <a:buNone/>
            </a:pPr>
            <a:r>
              <a:rPr lang="zh-CN" altLang="en-US" sz="1350">
                <a:latin typeface="Consolas" panose="020B0609020204030204" charset="0"/>
              </a:rPr>
              <a:t>    l.acquire()                            #获取锁</a:t>
            </a:r>
            <a:endParaRPr lang="zh-CN" altLang="en-US" sz="1350">
              <a:latin typeface="Consolas" panose="020B0609020204030204" charset="0"/>
            </a:endParaRPr>
          </a:p>
          <a:p>
            <a:pPr>
              <a:spcBef>
                <a:spcPct val="0"/>
              </a:spcBef>
              <a:buNone/>
            </a:pPr>
            <a:r>
              <a:rPr lang="zh-CN" altLang="en-US" sz="1350">
                <a:latin typeface="Consolas" panose="020B0609020204030204" charset="0"/>
              </a:rPr>
              <a:t>    try:</a:t>
            </a:r>
            <a:endParaRPr lang="zh-CN" altLang="en-US" sz="1350">
              <a:latin typeface="Consolas" panose="020B0609020204030204" charset="0"/>
            </a:endParaRPr>
          </a:p>
          <a:p>
            <a:pPr>
              <a:spcBef>
                <a:spcPct val="0"/>
              </a:spcBef>
              <a:buNone/>
            </a:pPr>
            <a:r>
              <a:rPr lang="zh-CN" altLang="en-US" sz="1350">
                <a:latin typeface="Consolas" panose="020B0609020204030204" charset="0"/>
              </a:rPr>
              <a:t>        print('hello world', i)</a:t>
            </a:r>
            <a:endParaRPr lang="zh-CN" altLang="en-US" sz="1350">
              <a:latin typeface="Consolas" panose="020B0609020204030204" charset="0"/>
            </a:endParaRPr>
          </a:p>
          <a:p>
            <a:pPr>
              <a:spcBef>
                <a:spcPct val="0"/>
              </a:spcBef>
              <a:buNone/>
            </a:pPr>
            <a:r>
              <a:rPr lang="zh-CN" altLang="en-US" sz="1350">
                <a:latin typeface="Consolas" panose="020B0609020204030204" charset="0"/>
              </a:rPr>
              <a:t>    finally:</a:t>
            </a:r>
            <a:endParaRPr lang="zh-CN" altLang="en-US" sz="1350">
              <a:latin typeface="Consolas" panose="020B0609020204030204" charset="0"/>
            </a:endParaRPr>
          </a:p>
          <a:p>
            <a:pPr>
              <a:spcBef>
                <a:spcPct val="0"/>
              </a:spcBef>
              <a:buNone/>
            </a:pPr>
            <a:r>
              <a:rPr lang="zh-CN" altLang="en-US" sz="1350">
                <a:latin typeface="Consolas" panose="020B0609020204030204" charset="0"/>
              </a:rPr>
              <a:t>        l.release()                        #释放锁</a:t>
            </a:r>
            <a:endParaRPr lang="zh-CN" altLang="en-US" sz="1350">
              <a:latin typeface="Consolas" panose="020B0609020204030204" charset="0"/>
            </a:endParaRP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if __name__ == '__main__':</a:t>
            </a:r>
            <a:endParaRPr lang="zh-CN" altLang="en-US" sz="1350">
              <a:latin typeface="Consolas" panose="020B0609020204030204" charset="0"/>
            </a:endParaRPr>
          </a:p>
          <a:p>
            <a:pPr>
              <a:spcBef>
                <a:spcPct val="0"/>
              </a:spcBef>
              <a:buNone/>
            </a:pPr>
            <a:r>
              <a:rPr lang="zh-CN" altLang="en-US" sz="1350">
                <a:latin typeface="Consolas" panose="020B0609020204030204" charset="0"/>
              </a:rPr>
              <a:t>    lock = Lock()                          #创建锁对象</a:t>
            </a:r>
            <a:endParaRPr lang="zh-CN" altLang="en-US" sz="1350">
              <a:latin typeface="Consolas" panose="020B0609020204030204" charset="0"/>
            </a:endParaRPr>
          </a:p>
          <a:p>
            <a:pPr>
              <a:spcBef>
                <a:spcPct val="0"/>
              </a:spcBef>
              <a:buNone/>
            </a:pPr>
            <a:r>
              <a:rPr lang="zh-CN" altLang="en-US" sz="1350">
                <a:latin typeface="Consolas" panose="020B0609020204030204" charset="0"/>
              </a:rPr>
              <a:t>    for num in range(10):</a:t>
            </a:r>
            <a:endParaRPr lang="zh-CN" altLang="en-US" sz="1350">
              <a:latin typeface="Consolas" panose="020B0609020204030204" charset="0"/>
            </a:endParaRPr>
          </a:p>
          <a:p>
            <a:pPr>
              <a:spcBef>
                <a:spcPct val="0"/>
              </a:spcBef>
              <a:buNone/>
            </a:pPr>
            <a:r>
              <a:rPr lang="zh-CN" altLang="en-US" sz="1350">
                <a:latin typeface="Consolas" panose="020B0609020204030204" charset="0"/>
              </a:rPr>
              <a:t>        Process(target=f, args=(lock, num)).start()</a:t>
            </a:r>
            <a:endParaRPr lang="zh-CN" altLang="en-US" sz="1350">
              <a:latin typeface="Consolas" panose="020B060902020403020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a:latin typeface="+mj-lt"/>
                <a:ea typeface="+mj-ea"/>
                <a:cs typeface="+mj-cs"/>
                <a:sym typeface="Arial" panose="020B0604020202020204" charset="-122"/>
              </a:rPr>
              <a:t>13.4.3  进程同步</a:t>
            </a:r>
            <a:endParaRPr lang="zh-CN" altLang="en-US" kern="1200" baseline="0">
              <a:latin typeface="+mj-lt"/>
              <a:ea typeface="+mj-ea"/>
              <a:cs typeface="+mj-cs"/>
            </a:endParaRPr>
          </a:p>
        </p:txBody>
      </p:sp>
      <p:sp>
        <p:nvSpPr>
          <p:cNvPr id="94210" name="内容占位符 2"/>
          <p:cNvSpPr>
            <a:spLocks noGrp="1"/>
          </p:cNvSpPr>
          <p:nvPr>
            <p:ph idx="1"/>
          </p:nvPr>
        </p:nvSpPr>
        <p:spPr/>
        <p:txBody>
          <a:bodyPr anchor="t"/>
          <a:lstStyle/>
          <a:p>
            <a:pPr>
              <a:buFont typeface="Wingdings" panose="05000000000000000000" charset="0"/>
              <a:buChar char="§"/>
            </a:pPr>
            <a:r>
              <a:rPr lang="zh-CN" altLang="en-US" sz="1800" b="1"/>
              <a:t>例13-1</a:t>
            </a:r>
            <a:r>
              <a:rPr lang="en-US" altLang="zh-CN" sz="1800" b="1"/>
              <a:t>8</a:t>
            </a:r>
            <a:r>
              <a:rPr lang="zh-CN" altLang="en-US" sz="1800"/>
              <a:t>  使用Event对象实现进程同步。</a:t>
            </a:r>
            <a:endParaRPr lang="zh-CN" altLang="en-US" sz="1800"/>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from multiprocessing import Process, Event</a:t>
            </a:r>
            <a:endParaRPr lang="zh-CN" altLang="en-US" sz="1350">
              <a:latin typeface="Consolas" panose="020B0609020204030204" charset="0"/>
            </a:endParaRP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def f(e, i):</a:t>
            </a:r>
            <a:endParaRPr lang="zh-CN" altLang="en-US" sz="1350">
              <a:latin typeface="Consolas" panose="020B0609020204030204" charset="0"/>
            </a:endParaRPr>
          </a:p>
          <a:p>
            <a:pPr>
              <a:spcBef>
                <a:spcPct val="0"/>
              </a:spcBef>
              <a:buNone/>
            </a:pPr>
            <a:r>
              <a:rPr lang="zh-CN" altLang="en-US" sz="1350">
                <a:latin typeface="Consolas" panose="020B0609020204030204" charset="0"/>
              </a:rPr>
              <a:t>    if e.is_set():</a:t>
            </a:r>
            <a:endParaRPr lang="zh-CN" altLang="en-US" sz="1350">
              <a:latin typeface="Consolas" panose="020B0609020204030204" charset="0"/>
            </a:endParaRPr>
          </a:p>
          <a:p>
            <a:pPr>
              <a:spcBef>
                <a:spcPct val="0"/>
              </a:spcBef>
              <a:buNone/>
            </a:pPr>
            <a:r>
              <a:rPr lang="zh-CN" altLang="en-US" sz="1350">
                <a:latin typeface="Consolas" panose="020B0609020204030204" charset="0"/>
              </a:rPr>
              <a:t>        e.wait()</a:t>
            </a:r>
            <a:endParaRPr lang="zh-CN" altLang="en-US" sz="1350">
              <a:latin typeface="Consolas" panose="020B0609020204030204" charset="0"/>
            </a:endParaRPr>
          </a:p>
          <a:p>
            <a:pPr>
              <a:spcBef>
                <a:spcPct val="0"/>
              </a:spcBef>
              <a:buNone/>
            </a:pPr>
            <a:r>
              <a:rPr lang="zh-CN" altLang="en-US" sz="1350">
                <a:latin typeface="Consolas" panose="020B0609020204030204" charset="0"/>
              </a:rPr>
              <a:t>        print('hello world', i)</a:t>
            </a:r>
            <a:endParaRPr lang="zh-CN" altLang="en-US" sz="1350">
              <a:latin typeface="Consolas" panose="020B0609020204030204" charset="0"/>
            </a:endParaRPr>
          </a:p>
          <a:p>
            <a:pPr>
              <a:spcBef>
                <a:spcPct val="0"/>
              </a:spcBef>
              <a:buNone/>
            </a:pPr>
            <a:r>
              <a:rPr lang="zh-CN" altLang="en-US" sz="1350">
                <a:latin typeface="Consolas" panose="020B0609020204030204" charset="0"/>
              </a:rPr>
              <a:t>        e.clear()</a:t>
            </a:r>
            <a:endParaRPr lang="zh-CN" altLang="en-US" sz="1350">
              <a:latin typeface="Consolas" panose="020B0609020204030204" charset="0"/>
            </a:endParaRPr>
          </a:p>
          <a:p>
            <a:pPr>
              <a:spcBef>
                <a:spcPct val="0"/>
              </a:spcBef>
              <a:buNone/>
            </a:pPr>
            <a:r>
              <a:rPr lang="zh-CN" altLang="en-US" sz="1350">
                <a:latin typeface="Consolas" panose="020B0609020204030204" charset="0"/>
              </a:rPr>
              <a:t>    else:</a:t>
            </a:r>
            <a:endParaRPr lang="zh-CN" altLang="en-US" sz="1350">
              <a:latin typeface="Consolas" panose="020B0609020204030204" charset="0"/>
            </a:endParaRPr>
          </a:p>
          <a:p>
            <a:pPr>
              <a:spcBef>
                <a:spcPct val="0"/>
              </a:spcBef>
              <a:buNone/>
            </a:pPr>
            <a:r>
              <a:rPr lang="zh-CN" altLang="en-US" sz="1350">
                <a:latin typeface="Consolas" panose="020B0609020204030204" charset="0"/>
              </a:rPr>
              <a:t>        e.set()</a:t>
            </a:r>
            <a:endParaRPr lang="zh-CN" altLang="en-US" sz="1350">
              <a:latin typeface="Consolas" panose="020B0609020204030204" charset="0"/>
            </a:endParaRPr>
          </a:p>
          <a:p>
            <a:pPr>
              <a:spcBef>
                <a:spcPct val="0"/>
              </a:spcBef>
              <a:buNone/>
            </a:pPr>
            <a:endParaRPr lang="zh-CN" altLang="en-US" sz="1350">
              <a:latin typeface="Consolas" panose="020B0609020204030204" charset="0"/>
            </a:endParaRPr>
          </a:p>
          <a:p>
            <a:pPr>
              <a:spcBef>
                <a:spcPct val="0"/>
              </a:spcBef>
              <a:buNone/>
            </a:pPr>
            <a:r>
              <a:rPr lang="zh-CN" altLang="en-US" sz="1350">
                <a:latin typeface="Consolas" panose="020B0609020204030204" charset="0"/>
              </a:rPr>
              <a:t>if __name__ == '__main__':</a:t>
            </a:r>
            <a:endParaRPr lang="zh-CN" altLang="en-US" sz="1350">
              <a:latin typeface="Consolas" panose="020B0609020204030204" charset="0"/>
            </a:endParaRPr>
          </a:p>
          <a:p>
            <a:pPr>
              <a:spcBef>
                <a:spcPct val="0"/>
              </a:spcBef>
              <a:buNone/>
            </a:pPr>
            <a:r>
              <a:rPr lang="zh-CN" altLang="en-US" sz="1350">
                <a:latin typeface="Consolas" panose="020B0609020204030204" charset="0"/>
              </a:rPr>
              <a:t>    e = Event()</a:t>
            </a:r>
            <a:endParaRPr lang="zh-CN" altLang="en-US" sz="1350">
              <a:latin typeface="Consolas" panose="020B0609020204030204" charset="0"/>
            </a:endParaRPr>
          </a:p>
          <a:p>
            <a:pPr>
              <a:spcBef>
                <a:spcPct val="0"/>
              </a:spcBef>
              <a:buNone/>
            </a:pPr>
            <a:r>
              <a:rPr lang="zh-CN" altLang="en-US" sz="1350">
                <a:latin typeface="Consolas" panose="020B0609020204030204" charset="0"/>
              </a:rPr>
              <a:t>    for num in range(10):</a:t>
            </a:r>
            <a:endParaRPr lang="zh-CN" altLang="en-US" sz="1350">
              <a:latin typeface="Consolas" panose="020B0609020204030204" charset="0"/>
            </a:endParaRPr>
          </a:p>
          <a:p>
            <a:pPr>
              <a:spcBef>
                <a:spcPct val="0"/>
              </a:spcBef>
              <a:buNone/>
            </a:pPr>
            <a:r>
              <a:rPr lang="zh-CN" altLang="en-US" sz="1350">
                <a:latin typeface="Consolas" panose="020B0609020204030204" charset="0"/>
              </a:rPr>
              <a:t>        Process(target=f, args=(e,num)).start()</a:t>
            </a:r>
            <a:endParaRPr lang="zh-CN" altLang="en-US" sz="1350">
              <a:latin typeface="Consolas" panose="020B060902020403020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
        <p:nvSpPr>
          <p:cNvPr id="95234" name="Content Placeholder 2"/>
          <p:cNvSpPr>
            <a:spLocks noGrp="1"/>
          </p:cNvSpPr>
          <p:nvPr>
            <p:ph idx="1"/>
          </p:nvPr>
        </p:nvSpPr>
        <p:spPr/>
        <p:txBody>
          <a:bodyPr anchor="t"/>
          <a:lstStyle/>
          <a:p>
            <a:pPr>
              <a:lnSpc>
                <a:spcPct val="120000"/>
              </a:lnSpc>
              <a:spcBef>
                <a:spcPts val="600"/>
              </a:spcBef>
              <a:spcAft>
                <a:spcPts val="600"/>
              </a:spcAft>
              <a:buFont typeface="Wingdings" panose="05000000000000000000" charset="0"/>
              <a:buChar char="§"/>
            </a:pPr>
            <a:r>
              <a:rPr lang="en-US" altLang="en-US" sz="1800"/>
              <a:t>标准库subprocess允许创建子进程，连接子进程的输入输出管道，并获得子进程的返回码，也是常用的并发执行技术之一。</a:t>
            </a:r>
            <a:endParaRPr lang="en-US" altLang="en-US" sz="1800"/>
          </a:p>
          <a:p>
            <a:pPr>
              <a:lnSpc>
                <a:spcPct val="120000"/>
              </a:lnSpc>
              <a:spcBef>
                <a:spcPts val="600"/>
              </a:spcBef>
              <a:spcAft>
                <a:spcPts val="600"/>
              </a:spcAft>
              <a:buFont typeface="Wingdings" panose="05000000000000000000" charset="0"/>
              <a:buChar char="§"/>
            </a:pPr>
            <a:r>
              <a:rPr lang="en-US" altLang="en-US" sz="1800"/>
              <a:t>该标准库提供了run()、call()和Popen()三种不同的函数用来创建子进程，其中run()函数会阻塞当前进程，子进程结束后返回包含返回码和其他信息的CompletedProcess对象；call()函数也会阻塞当前进程，子进程结束后直接得到返回码；Popen()函数创建子进程时不阻塞当前进程，直接返回得到Popen对象，通过该对象可以对子进程进行更多的操作和控制。</a:t>
            </a:r>
            <a:endParaRPr lang="en-US" altLang="en-US"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marL="285750" indent="-285750">
              <a:lnSpc>
                <a:spcPct val="150000"/>
              </a:lnSpc>
              <a:spcBef>
                <a:spcPts val="0"/>
              </a:spcBef>
              <a:buFont typeface="Wingdings" panose="05000000000000000000" charset="0"/>
              <a:buChar char="§"/>
            </a:pPr>
            <a:r>
              <a:rPr lang="en-US" altLang="en-US" sz="1800"/>
              <a:t>Popen对象的kill()和terminate()方法可以用来结束该进程，send_signal()可以给子进程发送指定信号，wait()方法用来等待子进程运行结束，pid用来表示子进程的ID号，等等。</a:t>
            </a:r>
            <a:endParaRPr lang="en-US" altLang="en-US" sz="1800"/>
          </a:p>
          <a:p>
            <a:pPr marL="285750" indent="-285750">
              <a:buNone/>
            </a:pPr>
            <a:endParaRPr lang="en-US" altLang="en-US" sz="1350"/>
          </a:p>
          <a:p>
            <a:pPr marL="285750" indent="-285750">
              <a:buNone/>
            </a:pPr>
            <a:r>
              <a:rPr lang="en-US" altLang="en-US" sz="1400">
                <a:latin typeface="Consolas" panose="020B0609020204030204" charset="0"/>
                <a:cs typeface="Consolas" panose="020B0609020204030204" charset="0"/>
              </a:rPr>
              <a:t>&gt;&gt;&gt; p = subprocess.Popen('c:\\windows\\notepad.exe')  #创建并运行子进程</a:t>
            </a:r>
            <a:endParaRPr lang="en-US" altLang="en-US" sz="1400">
              <a:latin typeface="Consolas" panose="020B0609020204030204" charset="0"/>
              <a:cs typeface="Consolas" panose="020B0609020204030204" charset="0"/>
            </a:endParaRPr>
          </a:p>
          <a:p>
            <a:pPr marL="285750" indent="-285750">
              <a:buNone/>
            </a:pPr>
            <a:r>
              <a:rPr lang="en-US" altLang="en-US" sz="1400">
                <a:latin typeface="Consolas" panose="020B0609020204030204" charset="0"/>
                <a:cs typeface="Consolas" panose="020B0609020204030204" charset="0"/>
              </a:rPr>
              <a:t>&gt;&gt;&gt; p.pid                                             #进程ID</a:t>
            </a:r>
            <a:endParaRPr lang="en-US" altLang="en-US" sz="1400">
              <a:latin typeface="Consolas" panose="020B0609020204030204" charset="0"/>
              <a:cs typeface="Consolas" panose="020B0609020204030204" charset="0"/>
            </a:endParaRPr>
          </a:p>
          <a:p>
            <a:pPr marL="285750" indent="-285750">
              <a:buNone/>
            </a:pPr>
            <a:r>
              <a:rPr lang="en-US" altLang="en-US" sz="1400">
                <a:solidFill>
                  <a:srgbClr val="00B0F0"/>
                </a:solidFill>
                <a:latin typeface="Consolas" panose="020B0609020204030204" charset="0"/>
                <a:cs typeface="Consolas" panose="020B0609020204030204" charset="0"/>
              </a:rPr>
              <a:t>2744</a:t>
            </a:r>
            <a:endParaRPr lang="en-US" altLang="en-US" sz="1400">
              <a:solidFill>
                <a:srgbClr val="00B0F0"/>
              </a:solidFill>
              <a:latin typeface="Consolas" panose="020B0609020204030204" charset="0"/>
              <a:cs typeface="Consolas" panose="020B0609020204030204" charset="0"/>
            </a:endParaRPr>
          </a:p>
          <a:p>
            <a:pPr marL="285750" indent="-285750">
              <a:buNone/>
            </a:pPr>
            <a:r>
              <a:rPr lang="en-US" altLang="en-US" sz="1400">
                <a:latin typeface="Consolas" panose="020B0609020204030204" charset="0"/>
                <a:cs typeface="Consolas" panose="020B0609020204030204" charset="0"/>
              </a:rPr>
              <a:t>&gt;&gt;&gt; p.kill()                                          #结束进程</a:t>
            </a:r>
            <a:endParaRPr lang="en-US" altLang="en-US" sz="1400">
              <a:latin typeface="Consolas" panose="020B0609020204030204" charset="0"/>
              <a:cs typeface="Consolas" panose="020B0609020204030204" charset="0"/>
            </a:endParaRPr>
          </a:p>
        </p:txBody>
      </p:sp>
      <p:sp>
        <p:nvSpPr>
          <p:cNvPr id="96258"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假设有一个程序externProgram.py，内容如下：</a:t>
            </a:r>
            <a:endParaRPr lang="zh-CN" altLang="en-US" sz="1800" strike="noStrike" noProof="1"/>
          </a:p>
          <a:p>
            <a:pPr marL="0" indent="0" fontAlgn="base">
              <a:buNone/>
            </a:pPr>
            <a:r>
              <a:rPr lang="zh-CN" altLang="en-US" sz="1600" strike="noStrike" noProof="1">
                <a:latin typeface="Consolas" panose="020B0609020204030204" charset="0"/>
                <a:cs typeface="Consolas" panose="020B0609020204030204" charset="0"/>
              </a:rPr>
              <a:t>x = input()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print('hello world', x)</a:t>
            </a:r>
            <a:endParaRPr lang="zh-CN" altLang="en-US" sz="1600" strike="noStrike" noProof="1">
              <a:latin typeface="Consolas" panose="020B0609020204030204" charset="0"/>
              <a:cs typeface="Consolas" panose="020B0609020204030204" charset="0"/>
            </a:endParaRPr>
          </a:p>
        </p:txBody>
      </p:sp>
      <p:sp>
        <p:nvSpPr>
          <p:cNvPr id="97282"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sym typeface="+mn-ea"/>
              </a:rPr>
              <a:t>13.4.4  标准库subprocess</a:t>
            </a:r>
            <a:endParaRPr lang="zh-CN" altLang="en-US"/>
          </a:p>
        </p:txBody>
      </p:sp>
      <p:sp>
        <p:nvSpPr>
          <p:cNvPr id="3" name="内容占位符 2"/>
          <p:cNvSpPr>
            <a:spLocks noGrp="1"/>
          </p:cNvSpPr>
          <p:nvPr>
            <p:ph idx="1"/>
          </p:nvPr>
        </p:nvSpPr>
        <p:spPr/>
        <p:txBody>
          <a:bodyPr/>
          <a:p>
            <a:pPr fontAlgn="base">
              <a:buFont typeface="Wingdings" panose="05000000000000000000" charset="0"/>
              <a:buChar char=""/>
            </a:pPr>
            <a:r>
              <a:rPr lang="zh-CN" altLang="en-US" sz="1800">
                <a:sym typeface="+mn-ea"/>
              </a:rPr>
              <a:t>然后编写测试程序test.py，内容如下：</a:t>
            </a:r>
            <a:endParaRPr lang="zh-CN" altLang="en-US" sz="1800" strike="noStrike" noProof="1"/>
          </a:p>
          <a:p>
            <a:pPr marL="0" indent="0">
              <a:spcBef>
                <a:spcPts val="0"/>
              </a:spcBef>
              <a:buNone/>
            </a:pPr>
            <a:r>
              <a:rPr lang="zh-CN" altLang="en-US" sz="1600">
                <a:latin typeface="Consolas" panose="020B0609020204030204" charset="0"/>
                <a:cs typeface="Consolas" panose="020B0609020204030204" charset="0"/>
                <a:sym typeface="+mn-ea"/>
              </a:rPr>
              <a:t>from subprocess import PIPE, Popen</a:t>
            </a:r>
            <a:endParaRPr lang="zh-CN" altLang="en-US" sz="1600" strike="noStrike" noProof="1">
              <a:latin typeface="Consolas" panose="020B0609020204030204" charset="0"/>
              <a:cs typeface="Consolas" panose="020B0609020204030204" charset="0"/>
            </a:endParaRPr>
          </a:p>
          <a:p>
            <a:pPr marL="0" indent="0">
              <a:spcBef>
                <a:spcPts val="0"/>
              </a:spcBef>
              <a:buNone/>
            </a:pP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text = '董付国'</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test = Popen('python externProgram.py',</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             stdin=PIPE,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             stdout=PIPE,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             stderr=PIPE)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test.stdin.write(text.encode())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test.stdin.close()</a:t>
            </a:r>
            <a:endParaRPr lang="zh-CN" altLang="en-US" sz="1600" strike="noStrike" noProof="1">
              <a:latin typeface="Consolas" panose="020B0609020204030204" charset="0"/>
              <a:cs typeface="Consolas" panose="020B0609020204030204" charset="0"/>
            </a:endParaRPr>
          </a:p>
          <a:p>
            <a:pPr marL="0" indent="0">
              <a:spcBef>
                <a:spcPts val="0"/>
              </a:spcBef>
              <a:buNone/>
            </a:pP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with open("b.txt", 'w') as result:</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a:latin typeface="Consolas" panose="020B0609020204030204" charset="0"/>
                <a:cs typeface="Consolas" panose="020B0609020204030204" charset="0"/>
                <a:sym typeface="+mn-ea"/>
              </a:rPr>
              <a:t>    result.write(test.stdout.read().decode())</a:t>
            </a:r>
            <a:endParaRPr lang="zh-CN" altLang="en-US" sz="1600">
              <a:latin typeface="Consolas" panose="020B0609020204030204" charset="0"/>
              <a:cs typeface="Consolas" panose="020B0609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内容占位符 2"/>
          <p:cNvSpPr>
            <a:spLocks noGrp="1"/>
          </p:cNvSpPr>
          <p:nvPr>
            <p:ph idx="1"/>
          </p:nvPr>
        </p:nvSpPr>
        <p:spPr/>
        <p:txBody>
          <a:bodyPr anchor="t"/>
          <a:lstStyle/>
          <a:p>
            <a:pPr marL="0" indent="0">
              <a:lnSpc>
                <a:spcPct val="150000"/>
              </a:lnSpc>
              <a:spcBef>
                <a:spcPct val="0"/>
              </a:spcBef>
              <a:buNone/>
            </a:pPr>
            <a:r>
              <a:rPr lang="zh-CN" altLang="en-US" sz="1800"/>
              <a:t>运行程序test.py，自动调用和执行程序externProgram.py，在当前文件夹中创建文件b.txt，其中内容为：hello world 董付国</a:t>
            </a:r>
            <a:endParaRPr lang="zh-CN" altLang="en-US" sz="1800"/>
          </a:p>
        </p:txBody>
      </p:sp>
      <p:sp>
        <p:nvSpPr>
          <p:cNvPr id="98306"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latin typeface="Consolas" panose="020B0609020204030204" charset="0"/>
              </a:rPr>
              <a:t>把程序externProgram.py修改为：</a:t>
            </a:r>
            <a:endParaRPr lang="zh-CN" altLang="en-US" sz="1800" strike="noStrike" noProof="1">
              <a:latin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x = input()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print('董付国系列教材：')</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for item in x.split():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print('\t',item)</a:t>
            </a:r>
            <a:endParaRPr lang="zh-CN" altLang="en-US" sz="1600" strike="noStrike" noProof="1">
              <a:latin typeface="Consolas" panose="020B0609020204030204" charset="0"/>
              <a:cs typeface="Consolas" panose="020B0609020204030204" charset="0"/>
            </a:endParaRPr>
          </a:p>
        </p:txBody>
      </p:sp>
      <p:sp>
        <p:nvSpPr>
          <p:cNvPr id="99330"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en-US">
                <a:sym typeface="+mn-ea"/>
              </a:rPr>
              <a:t>13.4.4  标准库subprocess</a:t>
            </a:r>
            <a:endParaRPr lang="zh-CN" altLang="en-US"/>
          </a:p>
        </p:txBody>
      </p:sp>
      <p:sp>
        <p:nvSpPr>
          <p:cNvPr id="3" name="内容占位符 2"/>
          <p:cNvSpPr>
            <a:spLocks noGrp="1"/>
          </p:cNvSpPr>
          <p:nvPr>
            <p:ph idx="1"/>
          </p:nvPr>
        </p:nvSpPr>
        <p:spPr/>
        <p:txBody>
          <a:bodyPr/>
          <a:p>
            <a:pPr fontAlgn="base">
              <a:buFont typeface="Wingdings" panose="05000000000000000000" charset="0"/>
              <a:buChar char=""/>
            </a:pPr>
            <a:r>
              <a:rPr lang="zh-CN" altLang="en-US" sz="1800">
                <a:sym typeface="+mn-ea"/>
              </a:rPr>
              <a:t>然后把test.py代码修改为：</a:t>
            </a:r>
            <a:endParaRPr lang="zh-CN" altLang="en-US" sz="1800" strike="noStrike" noProof="1"/>
          </a:p>
          <a:p>
            <a:pPr marL="0" indent="0" fontAlgn="base">
              <a:buNone/>
            </a:pPr>
            <a:r>
              <a:rPr lang="zh-CN" altLang="en-US" sz="1600">
                <a:latin typeface="Consolas" panose="020B0609020204030204" charset="0"/>
                <a:cs typeface="Consolas" panose="020B0609020204030204" charset="0"/>
                <a:sym typeface="+mn-ea"/>
              </a:rPr>
              <a:t>from subprocess import PIPE, Popen</a:t>
            </a:r>
            <a:endParaRPr lang="zh-CN" altLang="en-US" sz="1600" strike="noStrike" noProof="1">
              <a:latin typeface="Consolas" panose="020B0609020204030204" charset="0"/>
              <a:cs typeface="Consolas" panose="020B0609020204030204" charset="0"/>
            </a:endParaRP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a:latin typeface="Consolas" panose="020B0609020204030204" charset="0"/>
                <a:cs typeface="Consolas" panose="020B0609020204030204" charset="0"/>
                <a:sym typeface="+mn-ea"/>
              </a:rPr>
              <a:t>text = '董付国'</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a:latin typeface="Consolas" panose="020B0609020204030204" charset="0"/>
                <a:cs typeface="Consolas" panose="020B0609020204030204" charset="0"/>
                <a:sym typeface="+mn-ea"/>
              </a:rPr>
              <a:t>test = Popen('python externProgram.py',</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a:latin typeface="Consolas" panose="020B0609020204030204" charset="0"/>
                <a:cs typeface="Consolas" panose="020B0609020204030204" charset="0"/>
                <a:sym typeface="+mn-ea"/>
              </a:rPr>
              <a:t>             stdin=open('in.txt'),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a:latin typeface="Consolas" panose="020B0609020204030204" charset="0"/>
                <a:cs typeface="Consolas" panose="020B0609020204030204" charset="0"/>
                <a:sym typeface="+mn-ea"/>
              </a:rPr>
              <a:t>             stdout=open('out.txt', 'w'))</a:t>
            </a:r>
            <a:endParaRPr lang="zh-CN" altLang="en-US" sz="1600">
              <a:latin typeface="Consolas" panose="020B0609020204030204" charset="0"/>
              <a:cs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2"/>
          <p:cNvSpPr>
            <a:spLocks noGrp="1"/>
          </p:cNvSpPr>
          <p:nvPr>
            <p:ph idx="1"/>
          </p:nvPr>
        </p:nvSpPr>
        <p:spPr/>
        <p:txBody>
          <a:bodyPr anchor="t"/>
          <a:lstStyle/>
          <a:p>
            <a:pPr marL="0" indent="0">
              <a:buNone/>
            </a:pPr>
            <a:r>
              <a:rPr lang="en-US" altLang="en-US" sz="1350">
                <a:latin typeface="Consolas" panose="020B0609020204030204" charset="0"/>
              </a:rPr>
              <a:t>&gt;&gt;&gt; import threading</a:t>
            </a:r>
            <a:endParaRPr lang="en-US" altLang="en-US" sz="1350">
              <a:latin typeface="Consolas" panose="020B0609020204030204" charset="0"/>
            </a:endParaRPr>
          </a:p>
          <a:p>
            <a:pPr marL="0" indent="0">
              <a:buNone/>
            </a:pPr>
            <a:r>
              <a:rPr lang="en-US" altLang="en-US" sz="1350">
                <a:latin typeface="Consolas" panose="020B0609020204030204" charset="0"/>
              </a:rPr>
              <a:t>&gt;&gt;&gt; threading.stack_size()                  #查看当前线程栈的大小</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rPr>
              <a:t>0</a:t>
            </a:r>
            <a:endParaRPr lang="en-US" altLang="en-US" sz="1350">
              <a:solidFill>
                <a:srgbClr val="00B0F0"/>
              </a:solidFill>
              <a:latin typeface="Consolas" panose="020B0609020204030204" charset="0"/>
            </a:endParaRPr>
          </a:p>
          <a:p>
            <a:pPr marL="0" indent="0">
              <a:buNone/>
            </a:pPr>
            <a:r>
              <a:rPr lang="en-US" altLang="en-US" sz="1350">
                <a:latin typeface="Consolas" panose="020B0609020204030204" charset="0"/>
              </a:rPr>
              <a:t>&gt;&gt;&gt; threading.stack_size(64*1024)           #设置当前线程栈的大小</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rPr>
              <a:t>0</a:t>
            </a:r>
            <a:endParaRPr lang="en-US" altLang="en-US" sz="1350">
              <a:solidFill>
                <a:srgbClr val="00B0F0"/>
              </a:solidFill>
              <a:latin typeface="Consolas" panose="020B0609020204030204" charset="0"/>
            </a:endParaRPr>
          </a:p>
          <a:p>
            <a:pPr marL="0" indent="0">
              <a:buNone/>
            </a:pPr>
            <a:r>
              <a:rPr lang="en-US" altLang="en-US" sz="1350">
                <a:latin typeface="Consolas" panose="020B0609020204030204" charset="0"/>
              </a:rPr>
              <a:t>&gt;&gt;&gt; threading.stack_size()</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rPr>
              <a:t>65536</a:t>
            </a:r>
            <a:endParaRPr lang="en-US" altLang="en-US" sz="1350">
              <a:solidFill>
                <a:srgbClr val="00B0F0"/>
              </a:solidFill>
              <a:latin typeface="Consolas" panose="020B0609020204030204" charset="0"/>
            </a:endParaRPr>
          </a:p>
          <a:p>
            <a:pPr marL="0" indent="0">
              <a:buNone/>
            </a:pPr>
            <a:r>
              <a:rPr lang="en-US" altLang="en-US" sz="1350">
                <a:latin typeface="Consolas" panose="020B0609020204030204" charset="0"/>
              </a:rPr>
              <a:t>&gt;&gt;&gt; threading.active_count()                #查看活动线程数量</a:t>
            </a:r>
            <a:endParaRPr lang="en-US" altLang="en-US" sz="1350">
              <a:latin typeface="Consolas" panose="020B0609020204030204" charset="0"/>
            </a:endParaRPr>
          </a:p>
          <a:p>
            <a:pPr marL="0" indent="0">
              <a:buNone/>
            </a:pPr>
            <a:r>
              <a:rPr lang="en-US" altLang="en-US" sz="1350">
                <a:solidFill>
                  <a:srgbClr val="00B0F0"/>
                </a:solidFill>
                <a:latin typeface="Consolas" panose="020B0609020204030204" charset="0"/>
              </a:rPr>
              <a:t>2</a:t>
            </a:r>
            <a:endParaRPr lang="en-US" altLang="en-US" sz="1350">
              <a:solidFill>
                <a:srgbClr val="00B0F0"/>
              </a:solidFill>
              <a:latin typeface="Consolas" panose="020B0609020204030204" charset="0"/>
            </a:endParaRPr>
          </a:p>
        </p:txBody>
      </p:sp>
      <p:sp>
        <p:nvSpPr>
          <p:cNvPr id="13314" name="标题 7169"/>
          <p:cNvSpPr>
            <a:spLocks noGrp="1" noRot="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zh-CN" altLang="en-US" kern="1200" baseline="0" dirty="0">
                <a:latin typeface="Times New Roman" panose="02020603050405020304" pitchFamily="2" charset="0"/>
                <a:ea typeface="+mj-ea"/>
                <a:cs typeface="+mj-cs"/>
              </a:rPr>
              <a:t>13.1  threading模块</a:t>
            </a:r>
            <a:endParaRPr lang="zh-CN" altLang="en-US" kern="1200" baseline="0" dirty="0">
              <a:latin typeface="Times New Roman" panose="02020603050405020304" pitchFamily="2" charset="0"/>
              <a:ea typeface="Times New Roman" panose="02020603050405020304" pitchFamily="2" charset="0"/>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Wingdings" panose="05000000000000000000" charset="0"/>
              <a:buChar char=""/>
            </a:pPr>
            <a:r>
              <a:rPr lang="zh-CN" altLang="en-US" sz="1800" strike="noStrike" noProof="1"/>
              <a:t>创建文本文件in.txt，内容如下：</a:t>
            </a:r>
            <a:endParaRPr lang="zh-CN" altLang="en-US" sz="1800" strike="noStrike" noProof="1"/>
          </a:p>
          <a:p>
            <a:pPr marL="0" indent="0" fontAlgn="base">
              <a:buNone/>
            </a:pPr>
            <a:r>
              <a:rPr lang="zh-CN" altLang="en-US" sz="1350" strike="noStrike" noProof="1">
                <a:solidFill>
                  <a:srgbClr val="00B0F0"/>
                </a:solidFill>
              </a:rPr>
              <a:t>《Python程序设计基础（第2版）》 《Python程序设计》（第2版） 《Python可以这样学》 《Python程序设计开发宝典》  《Python程序设计实验指导书》</a:t>
            </a:r>
            <a:endParaRPr lang="zh-CN" altLang="en-US" sz="1350" strike="noStrike" noProof="1">
              <a:solidFill>
                <a:srgbClr val="00B0F0"/>
              </a:solidFill>
            </a:endParaRPr>
          </a:p>
          <a:p>
            <a:pPr>
              <a:lnSpc>
                <a:spcPct val="150000"/>
              </a:lnSpc>
              <a:spcBef>
                <a:spcPts val="0"/>
              </a:spcBef>
              <a:buFont typeface="Wingdings" panose="05000000000000000000" charset="0"/>
              <a:buChar char=""/>
            </a:pPr>
            <a:r>
              <a:rPr lang="zh-CN" altLang="en-US" sz="1800" strike="noStrike" noProof="1"/>
              <a:t>然后运行程序test.py，自动调用程序externProgram.py并从in.txt文件中读取内容再写入到out.txt文件中，其中内容为：</a:t>
            </a:r>
            <a:endParaRPr lang="zh-CN" altLang="en-US" sz="1800" strike="noStrike" noProof="1"/>
          </a:p>
          <a:p>
            <a:pPr marL="0" indent="0" fontAlgn="base">
              <a:buNone/>
            </a:pPr>
            <a:r>
              <a:rPr lang="zh-CN" altLang="en-US" sz="1350" strike="noStrike" noProof="1">
                <a:solidFill>
                  <a:srgbClr val="00B0F0"/>
                </a:solidFill>
              </a:rPr>
              <a:t>董付国系列教材：</a:t>
            </a:r>
            <a:endParaRPr lang="zh-CN" altLang="en-US" sz="1350" strike="noStrike" noProof="1">
              <a:solidFill>
                <a:srgbClr val="00B0F0"/>
              </a:solidFill>
            </a:endParaRPr>
          </a:p>
          <a:p>
            <a:pPr marL="0" indent="0" fontAlgn="base">
              <a:buNone/>
            </a:pPr>
            <a:r>
              <a:rPr lang="zh-CN" altLang="en-US" sz="1350" strike="noStrike" noProof="1">
                <a:solidFill>
                  <a:srgbClr val="00B0F0"/>
                </a:solidFill>
              </a:rPr>
              <a:t>	 《Python程序设计基础（第2版）》</a:t>
            </a:r>
            <a:endParaRPr lang="zh-CN" altLang="en-US" sz="1350" strike="noStrike" noProof="1">
              <a:solidFill>
                <a:srgbClr val="00B0F0"/>
              </a:solidFill>
            </a:endParaRPr>
          </a:p>
          <a:p>
            <a:pPr marL="0" indent="0" fontAlgn="base">
              <a:buNone/>
            </a:pPr>
            <a:r>
              <a:rPr lang="zh-CN" altLang="en-US" sz="1350" strike="noStrike" noProof="1">
                <a:solidFill>
                  <a:srgbClr val="00B0F0"/>
                </a:solidFill>
              </a:rPr>
              <a:t>	 《Python程序设计》（第2版）</a:t>
            </a:r>
            <a:endParaRPr lang="zh-CN" altLang="en-US" sz="1350" strike="noStrike" noProof="1">
              <a:solidFill>
                <a:srgbClr val="00B0F0"/>
              </a:solidFill>
            </a:endParaRPr>
          </a:p>
          <a:p>
            <a:pPr marL="0" indent="0" fontAlgn="base">
              <a:buNone/>
            </a:pPr>
            <a:r>
              <a:rPr lang="zh-CN" altLang="en-US" sz="1350" strike="noStrike" noProof="1">
                <a:solidFill>
                  <a:srgbClr val="00B0F0"/>
                </a:solidFill>
              </a:rPr>
              <a:t>	 《Python可以这样学》</a:t>
            </a:r>
            <a:endParaRPr lang="zh-CN" altLang="en-US" sz="1350" strike="noStrike" noProof="1">
              <a:solidFill>
                <a:srgbClr val="00B0F0"/>
              </a:solidFill>
            </a:endParaRPr>
          </a:p>
          <a:p>
            <a:pPr marL="0" indent="0" fontAlgn="base">
              <a:buNone/>
            </a:pPr>
            <a:r>
              <a:rPr lang="zh-CN" altLang="en-US" sz="1350" strike="noStrike" noProof="1">
                <a:solidFill>
                  <a:srgbClr val="00B0F0"/>
                </a:solidFill>
              </a:rPr>
              <a:t>	 《Python程序设计开发宝典》</a:t>
            </a:r>
            <a:endParaRPr lang="zh-CN" altLang="en-US" sz="1350" strike="noStrike" noProof="1">
              <a:solidFill>
                <a:srgbClr val="00B0F0"/>
              </a:solidFill>
            </a:endParaRPr>
          </a:p>
          <a:p>
            <a:pPr marL="0" indent="0" fontAlgn="base">
              <a:buNone/>
            </a:pPr>
            <a:r>
              <a:rPr lang="zh-CN" altLang="en-US" sz="1350" strike="noStrike" noProof="1">
                <a:solidFill>
                  <a:srgbClr val="00B0F0"/>
                </a:solidFill>
              </a:rPr>
              <a:t>	 《Python程序设计实验指导书》</a:t>
            </a:r>
            <a:endParaRPr lang="zh-CN" altLang="en-US" sz="1350" strike="noStrike" noProof="1">
              <a:solidFill>
                <a:srgbClr val="00B0F0"/>
              </a:solidFill>
            </a:endParaRPr>
          </a:p>
        </p:txBody>
      </p:sp>
      <p:sp>
        <p:nvSpPr>
          <p:cNvPr id="100354" name="Title 3"/>
          <p:cNvSpPr>
            <a:spLocks noGrp="1"/>
          </p:cNvSpPr>
          <p:nvPr>
            <p:ph type="title"/>
          </p:nvPr>
        </p:nvSpPr>
        <p:spPr>
          <a:xfrm>
            <a:off x="-1270" y="-1905"/>
            <a:ext cx="9141460" cy="937424"/>
          </a:xfrm>
          <a:gradFill rotWithShape="1">
            <a:gsLst>
              <a:gs pos="0">
                <a:srgbClr val="00B0F0">
                  <a:alpha val="100000"/>
                </a:srgbClr>
              </a:gs>
              <a:gs pos="74001">
                <a:srgbClr val="C5DEF8">
                  <a:alpha val="100000"/>
                </a:srgbClr>
              </a:gs>
              <a:gs pos="83000">
                <a:srgbClr val="C5DEF8">
                  <a:alpha val="100000"/>
                </a:srgbClr>
              </a:gs>
              <a:gs pos="100000">
                <a:srgbClr val="D8E9FA">
                  <a:alpha val="100000"/>
                </a:srgbClr>
              </a:gs>
            </a:gsLst>
            <a:path path="rect">
              <a:fillToRect r="100000" b="100000"/>
            </a:path>
            <a:tileRect/>
          </a:gradFill>
        </p:spPr>
        <p:txBody>
          <a:bodyPr anchor="ctr"/>
          <a:lstStyle/>
          <a:p>
            <a:pPr defTabSz="914400">
              <a:buNone/>
            </a:pPr>
            <a:r>
              <a:rPr lang="en-US" altLang="en-US" kern="1200" baseline="0">
                <a:latin typeface="+mj-lt"/>
                <a:ea typeface="+mj-ea"/>
                <a:cs typeface="+mj-cs"/>
              </a:rPr>
              <a:t>13.4.4  标准库subprocess</a:t>
            </a:r>
            <a:endParaRPr lang="zh-CN" altLang="en-US" kern="1200" baseline="0">
              <a:latin typeface="+mj-lt"/>
              <a:ea typeface="+mj-ea"/>
              <a:cs typeface="+mj-cs"/>
            </a:endParaRPr>
          </a:p>
        </p:txBody>
      </p:sp>
    </p:spTree>
  </p:cSld>
  <p:clrMapOvr>
    <a:masterClrMapping/>
  </p:clrMapOvr>
</p:sld>
</file>

<file path=ppt/tags/tag1.xml><?xml version="1.0" encoding="utf-8"?>
<p:tagLst xmlns:p="http://schemas.openxmlformats.org/presentationml/2006/main">
  <p:tag name="KSO_WM_UNIT_TABLE_BEAUTIFY" val="smartTable{22184198-f773-4805-a596-ed487b9a3b1b}"/>
</p:tagLst>
</file>

<file path=ppt/tags/tag2.xml><?xml version="1.0" encoding="utf-8"?>
<p:tagLst xmlns:p="http://schemas.openxmlformats.org/presentationml/2006/main">
  <p:tag name="KSO_WM_UNIT_TABLE_BEAUTIFY" val="smartTable{430342bb-28e6-43c8-b53c-db4289d0bb3a}"/>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22287</Words>
  <Application>WPS 演示</Application>
  <PresentationFormat>全屏显示(16:9)</PresentationFormat>
  <Paragraphs>1075</Paragraphs>
  <Slides>90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90</vt:i4>
      </vt:variant>
    </vt:vector>
  </HeadingPairs>
  <TitlesOfParts>
    <vt:vector size="103" baseType="lpstr">
      <vt:lpstr>Arial</vt:lpstr>
      <vt:lpstr>宋体</vt:lpstr>
      <vt:lpstr>Wingdings</vt:lpstr>
      <vt:lpstr>Wingdings</vt:lpstr>
      <vt:lpstr>Arial</vt:lpstr>
      <vt:lpstr>Times New Roman</vt:lpstr>
      <vt:lpstr>Consolas</vt:lpstr>
      <vt:lpstr>Arial</vt:lpstr>
      <vt:lpstr>微软雅黑</vt:lpstr>
      <vt:lpstr>Arial Unicode MS</vt:lpstr>
      <vt:lpstr>Calibri</vt:lpstr>
      <vt:lpstr>华文行楷</vt:lpstr>
      <vt:lpstr>Default Design</vt:lpstr>
      <vt:lpstr>第13章 多线程与多进程编程  董付国 微信公众号：Python小屋</vt:lpstr>
      <vt:lpstr>多线程与多进程编程</vt:lpstr>
      <vt:lpstr>多线程与多进程编程</vt:lpstr>
      <vt:lpstr>多线程与多进程编程</vt:lpstr>
      <vt:lpstr>多线程与多进程编程</vt:lpstr>
      <vt:lpstr>多线程与多进程编程</vt:lpstr>
      <vt:lpstr>多线程与多进程编程</vt:lpstr>
      <vt:lpstr>13.1  threading模块</vt:lpstr>
      <vt:lpstr>13.1  threading模块</vt:lpstr>
      <vt:lpstr>13.1  threading模块</vt:lpstr>
      <vt:lpstr>13.2 Thread对象</vt:lpstr>
      <vt:lpstr>13.2 Thread对象</vt:lpstr>
      <vt:lpstr>13.2.1 Thread对象中的方法</vt:lpstr>
      <vt:lpstr>PowerPoint 演示文稿</vt:lpstr>
      <vt:lpstr>13.2.1 Thread对象中的方法</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13.2.2 Thread对象中的daemon属性</vt:lpstr>
      <vt:lpstr>13.3  线程同步技术</vt:lpstr>
      <vt:lpstr>13.3.1 Lock/RLock对象</vt:lpstr>
      <vt:lpstr>13.3.1 Lock/RLock对象</vt:lpstr>
      <vt:lpstr>13.3.1 Lock/RLock对象</vt:lpstr>
      <vt:lpstr>13.3.1 Lock/RLock对象</vt:lpstr>
      <vt:lpstr>13.3.1 Lock/RLock对象</vt:lpstr>
      <vt:lpstr>PowerPoint 演示文稿</vt:lpstr>
      <vt:lpstr>13.3.1 Lock/RLock对象</vt:lpstr>
      <vt:lpstr>13.3.2 Condition对象</vt:lpstr>
      <vt:lpstr>13.3.2 Condition对象</vt:lpstr>
      <vt:lpstr>13.3.2 Condition对象</vt:lpstr>
      <vt:lpstr>13.3.2 Condition对象</vt:lpstr>
      <vt:lpstr>13.3.2 Condition对象</vt:lpstr>
      <vt:lpstr>13.3.2 Condition对象</vt:lpstr>
      <vt:lpstr>13.3.2 Condition对象</vt:lpstr>
      <vt:lpstr>13.3.3 Queue对象</vt:lpstr>
      <vt:lpstr>13.3.3 Queue对象</vt:lpstr>
      <vt:lpstr>13.3.3 Queue对象</vt:lpstr>
      <vt:lpstr>13.3.3 Queue对象</vt:lpstr>
      <vt:lpstr>13.3.3 Queue对象</vt:lpstr>
      <vt:lpstr>13.3.3 Queue对象</vt:lpstr>
      <vt:lpstr>13.3.3 Queue对象</vt:lpstr>
      <vt:lpstr>13.3.3 Queue对象</vt:lpstr>
      <vt:lpstr>PowerPoint 演示文稿</vt:lpstr>
      <vt:lpstr>PowerPoint 演示文稿</vt:lpstr>
      <vt:lpstr>PowerPoint 演示文稿</vt:lpstr>
      <vt:lpstr>PowerPoint 演示文稿</vt:lpstr>
      <vt:lpstr>PowerPoint 演示文稿</vt:lpstr>
      <vt:lpstr>13.3.4 Event对象</vt:lpstr>
      <vt:lpstr>13.3.4 Event对象</vt:lpstr>
      <vt:lpstr>13.3.4 Event对象</vt:lpstr>
      <vt:lpstr>13.3.4 Event对象</vt:lpstr>
      <vt:lpstr>13.3.5  Semaphore与BoundedSemaphore（扩展）</vt:lpstr>
      <vt:lpstr>13.3.5  Semaphore与BoundedSemaphore（扩展）</vt:lpstr>
      <vt:lpstr>13.3.5  Semaphore与BoundedSemaphore（扩展）</vt:lpstr>
      <vt:lpstr>13.3.6  Barrier对象（扩展）</vt:lpstr>
      <vt:lpstr>13.3.6  Barrier对象（扩展）</vt:lpstr>
      <vt:lpstr>13.3.6  Barrier对象（扩展）</vt:lpstr>
      <vt:lpstr>13.3.6  Barrier对象（扩展）</vt:lpstr>
      <vt:lpstr>13.3.6  Barrier对象（扩展）</vt:lpstr>
      <vt:lpstr>13.4  多进程编程</vt:lpstr>
      <vt:lpstr>13.4.1  创建进程</vt:lpstr>
      <vt:lpstr>13.4.1  创建进程</vt:lpstr>
      <vt:lpstr>13.4.1  创建进程</vt:lpstr>
      <vt:lpstr>13.4.1  创建进程</vt:lpstr>
      <vt:lpstr>13.4.1  创建进程</vt:lpstr>
      <vt:lpstr>13.4.1  创建进程</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13.4.2  进程间数据交换</vt:lpstr>
      <vt:lpstr>13.4.3  进程同步</vt:lpstr>
      <vt:lpstr>13.4.3  进程同步</vt:lpstr>
      <vt:lpstr>13.4.4  标准库subprocess（扩展）</vt:lpstr>
      <vt:lpstr>13.4.4  标准库subprocess（扩展）</vt:lpstr>
      <vt:lpstr>13.4.4  标准库subprocess（扩展）</vt:lpstr>
      <vt:lpstr>PowerPoint 演示文稿</vt:lpstr>
      <vt:lpstr>13.4.4  标准库subprocess（扩展）</vt:lpstr>
      <vt:lpstr>13.4.4  标准库subprocess（扩展）</vt:lpstr>
      <vt:lpstr>PowerPoint 演示文稿</vt:lpstr>
      <vt:lpstr>13.4.4  标准库subprocess（扩展）</vt:lpstr>
    </vt:vector>
  </TitlesOfParts>
  <Company>山东工商学院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多线程编程</dc:title>
  <dc:creator>山东工商学院 董付国</dc:creator>
  <cp:lastModifiedBy>dfg</cp:lastModifiedBy>
  <cp:revision>121</cp:revision>
  <dcterms:created xsi:type="dcterms:W3CDTF">2014-11-08T10:09:00Z</dcterms:created>
  <dcterms:modified xsi:type="dcterms:W3CDTF">2020-06-03T01:01:31Z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