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3"/>
    <p:sldId id="280" r:id="rId4"/>
    <p:sldId id="281" r:id="rId5"/>
    <p:sldId id="282" r:id="rId6"/>
    <p:sldId id="283" r:id="rId7"/>
    <p:sldId id="284" r:id="rId8"/>
    <p:sldId id="285" r:id="rId9"/>
    <p:sldId id="286" r:id="rId10"/>
    <p:sldId id="367" r:id="rId11"/>
    <p:sldId id="288" r:id="rId12"/>
    <p:sldId id="335" r:id="rId13"/>
    <p:sldId id="368" r:id="rId14"/>
    <p:sldId id="681" r:id="rId15"/>
    <p:sldId id="369" r:id="rId16"/>
    <p:sldId id="336" r:id="rId17"/>
    <p:sldId id="289" r:id="rId18"/>
    <p:sldId id="290" r:id="rId19"/>
    <p:sldId id="291" r:id="rId20"/>
    <p:sldId id="420" r:id="rId21"/>
    <p:sldId id="304" r:id="rId22"/>
    <p:sldId id="337" r:id="rId23"/>
    <p:sldId id="680" r:id="rId24"/>
    <p:sldId id="258" r:id="rId25"/>
    <p:sldId id="261" r:id="rId26"/>
    <p:sldId id="338" r:id="rId27"/>
    <p:sldId id="262" r:id="rId28"/>
    <p:sldId id="339" r:id="rId29"/>
    <p:sldId id="264" r:id="rId30"/>
    <p:sldId id="263" r:id="rId31"/>
    <p:sldId id="340" r:id="rId32"/>
    <p:sldId id="265" r:id="rId33"/>
    <p:sldId id="341" r:id="rId34"/>
    <p:sldId id="266" r:id="rId35"/>
    <p:sldId id="342" r:id="rId36"/>
    <p:sldId id="322" r:id="rId37"/>
    <p:sldId id="323" r:id="rId38"/>
    <p:sldId id="343" r:id="rId39"/>
    <p:sldId id="324" r:id="rId40"/>
    <p:sldId id="682" r:id="rId41"/>
    <p:sldId id="259" r:id="rId42"/>
    <p:sldId id="269" r:id="rId43"/>
    <p:sldId id="684" r:id="rId44"/>
    <p:sldId id="270" r:id="rId45"/>
    <p:sldId id="683" r:id="rId46"/>
    <p:sldId id="503" r:id="rId47"/>
    <p:sldId id="509" r:id="rId48"/>
    <p:sldId id="515" r:id="rId49"/>
    <p:sldId id="521" r:id="rId50"/>
    <p:sldId id="260" r:id="rId51"/>
    <p:sldId id="306" r:id="rId52"/>
    <p:sldId id="308" r:id="rId53"/>
    <p:sldId id="309" r:id="rId54"/>
    <p:sldId id="310" r:id="rId55"/>
    <p:sldId id="540" r:id="rId56"/>
    <p:sldId id="538" r:id="rId57"/>
    <p:sldId id="685" r:id="rId58"/>
    <p:sldId id="686" r:id="rId59"/>
    <p:sldId id="687" r:id="rId60"/>
    <p:sldId id="688" r:id="rId61"/>
    <p:sldId id="689" r:id="rId62"/>
    <p:sldId id="690" r:id="rId63"/>
    <p:sldId id="691" r:id="rId64"/>
    <p:sldId id="692" r:id="rId65"/>
    <p:sldId id="693" r:id="rId66"/>
  </p:sldIdLst>
  <p:sldSz cx="9144000" cy="5144135"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619"/>
        <p:guide pos="2873"/>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notesMaster" Target="notesMasters/notesMaster1.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4099" name="Rectangle 3"/>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4100" name="Rectangle 4"/>
          <p:cNvSpPr>
            <a:spLocks noGrp="1"/>
          </p:cNvSpPr>
          <p:nvPr>
            <p:ph type="sldImg"/>
          </p:nvPr>
        </p:nvSpPr>
        <p:spPr>
          <a:xfrm>
            <a:off x="381533" y="685800"/>
            <a:ext cx="6094934" cy="3429000"/>
          </a:xfrm>
          <a:prstGeom prst="rect">
            <a:avLst/>
          </a:prstGeom>
          <a:noFill/>
          <a:ln w="9525">
            <a:noFill/>
          </a:ln>
        </p:spPr>
      </p:sp>
      <p:sp>
        <p:nvSpPr>
          <p:cNvPr id="4101" name="Rectangle 5"/>
          <p:cNvSpPr>
            <a:spLocks noGrp="1"/>
          </p:cNvSpPr>
          <p:nvPr>
            <p:ph type="body" sz="quarter"/>
          </p:nvPr>
        </p:nvSpPr>
        <p:spPr>
          <a:xfrm>
            <a:off x="685800" y="4343400"/>
            <a:ext cx="54864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p:cNvSpPr>
          <p:nvPr>
            <p:ph type="ftr" sz="quarter" idx="4"/>
          </p:nvPr>
        </p:nvSpPr>
        <p:spPr>
          <a:xfrm>
            <a:off x="0" y="8685213"/>
            <a:ext cx="2971800" cy="457200"/>
          </a:xfrm>
          <a:prstGeom prst="rect">
            <a:avLst/>
          </a:prstGeom>
          <a:noFill/>
          <a:ln w="9525">
            <a:noFill/>
          </a:ln>
        </p:spPr>
        <p:txBody>
          <a:bodyPr anchor="b"/>
          <a:p>
            <a:pPr lvl="0" fontAlgn="base"/>
            <a:endParaRPr lang="en-US" altLang="x-none" sz="1200" strike="noStrike" noProof="1" dirty="0"/>
          </a:p>
        </p:txBody>
      </p:sp>
      <p:sp>
        <p:nvSpPr>
          <p:cNvPr id="4103" name="Rectangle 7"/>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p>
            <a:pPr fontAlgn="base"/>
            <a:endParaRPr lang="zh-CN" altLang="en-US" strike="noStrike" noProof="1" dirty="0"/>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p>
            <a:pPr fontAlgn="base"/>
            <a:endParaRPr lang="zh-CN" altLang="en-US" strike="noStrike" noProof="1" dirty="0"/>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85738"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pic>
        <p:nvPicPr>
          <p:cNvPr id="3076" name="图片 3" descr="qrcode_for_gh_6f2df669dea9_1280"/>
          <p:cNvPicPr>
            <a:picLocks noChangeAspect="1"/>
          </p:cNvPicPr>
          <p:nvPr userDrawn="1"/>
        </p:nvPicPr>
        <p:blipFill>
          <a:blip r:embed="rId2"/>
          <a:stretch>
            <a:fillRect/>
          </a:stretch>
        </p:blipFill>
        <p:spPr>
          <a:xfrm>
            <a:off x="7811770" y="3933825"/>
            <a:ext cx="1332230" cy="1210310"/>
          </a:xfrm>
          <a:prstGeom prst="rect">
            <a:avLst/>
          </a:prstGeom>
          <a:noFill/>
          <a:ln w="9525">
            <a:noFill/>
          </a:ln>
        </p:spPr>
      </p:pic>
      <p:sp>
        <p:nvSpPr>
          <p:cNvPr id="2" name="标题 1"/>
          <p:cNvSpPr>
            <a:spLocks noGrp="1"/>
          </p:cNvSpPr>
          <p:nvPr>
            <p:ph type="title"/>
          </p:nvPr>
        </p:nvSpPr>
        <p:spPr>
          <a:xfrm>
            <a:off x="-3810" y="2858"/>
            <a:ext cx="9142095" cy="918847"/>
          </a:xfr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tileRect l="-100000" t="-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buFont typeface="Wingdings" panose="05000000000000000000" charset="0"/>
              <a:buChar char="§"/>
              <a:defRPr/>
            </a:lvl1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p>
            <a:pPr fontAlgn="base"/>
            <a:endParaRPr lang="zh-CN" altLang="en-US" strike="noStrike" noProof="1" dirty="0"/>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p>
            <a:pPr fontAlgn="base"/>
            <a:endParaRPr lang="zh-CN" altLang="en-US" strike="noStrike" noProof="1" dirty="0"/>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1029"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030"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pyOpenGL_Bezier.pyw"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pyOpenGL_Line_Triangle_Circle.pyw"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pyOpenGL_Line_Normal_Light.py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code\pyOpenGL_multiTextureMapping.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pyOpenGL_KeyboardEvent.py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circlecenter.py" TargetMode="Externa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pillow_ABC.py"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hyperlink" Target="code\yanzhengma.p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pygame.org/docs/ref/" TargetMode="External"/><Relationship Id="rId2" Type="http://schemas.openxmlformats.org/officeDocument/2006/relationships/hyperlink" Target="http://eyehere.net/2011/python-pygame-novice-professional-index/" TargetMode="External"/><Relationship Id="rId1" Type="http://schemas.openxmlformats.org/officeDocument/2006/relationships/hyperlink" Target="http://pygame.org/ft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hyperlink" Target="code\&#20351;&#29992;pyaudio&#24405;&#21046;&#22768;&#38899;.pyw"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5843;&#29992;&#25668;&#20687;&#22836;&#25509;&#21475;&#36827;&#34892;&#24405;&#20687;&#24182;&#20445;&#23384;&#20026;&#35270;&#39057;&#25991;&#20214;.p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5121"/>
          <p:cNvSpPr>
            <a:spLocks noGrp="1"/>
          </p:cNvSpPr>
          <p:nvPr>
            <p:ph type="ctrTitle"/>
          </p:nvPr>
        </p:nvSpPr>
        <p:spPr>
          <a:xfrm>
            <a:off x="1999800" y="2086340"/>
            <a:ext cx="5144400" cy="1791013"/>
          </a:xfrm>
        </p:spPr>
        <p:txBody>
          <a:bodyPr anchor="ctr"/>
          <a:p>
            <a:pPr defTabSz="914400">
              <a:buNone/>
            </a:pPr>
            <a:r>
              <a:rPr lang="zh-CN" altLang="en-US" kern="1200" baseline="0" dirty="0">
                <a:latin typeface="+mj-lt"/>
                <a:ea typeface="+mj-ea"/>
                <a:cs typeface="+mj-cs"/>
              </a:rPr>
              <a:t>第</a:t>
            </a:r>
            <a:r>
              <a:rPr lang="en-US" altLang="zh-CN" kern="1200" baseline="0" dirty="0">
                <a:latin typeface="+mj-lt"/>
                <a:ea typeface="+mj-ea"/>
                <a:cs typeface="+mj-cs"/>
              </a:rPr>
              <a:t>15</a:t>
            </a:r>
            <a:r>
              <a:rPr lang="zh-CN" altLang="en-US" kern="1200" baseline="0" dirty="0">
                <a:latin typeface="+mj-lt"/>
                <a:ea typeface="+mj-ea"/>
                <a:cs typeface="+mj-cs"/>
              </a:rPr>
              <a:t>章 多媒体编程</a:t>
            </a:r>
            <a:br>
              <a:rPr lang="zh-CN" altLang="en-US" kern="1200" baseline="0" dirty="0">
                <a:latin typeface="+mj-lt"/>
                <a:ea typeface="+mj-ea"/>
                <a:cs typeface="+mj-cs"/>
              </a:rPr>
            </a:br>
            <a:br>
              <a:rPr lang="zh-CN" altLang="en-US" kern="1200" baseline="0" dirty="0">
                <a:latin typeface="+mj-lt"/>
                <a:ea typeface="+mj-ea"/>
                <a:cs typeface="+mj-cs"/>
              </a:rPr>
            </a:br>
            <a:r>
              <a:rPr lang="zh-CN" altLang="en-US" sz="2400" kern="1200" baseline="0" dirty="0">
                <a:latin typeface="+mj-lt"/>
                <a:ea typeface="+mj-ea"/>
                <a:cs typeface="+mj-cs"/>
              </a:rPr>
              <a:t>董付国</a:t>
            </a:r>
            <a:br>
              <a:rPr lang="zh-CN" altLang="en-US" sz="2400" kern="1200" baseline="0" dirty="0">
                <a:latin typeface="+mj-lt"/>
                <a:ea typeface="+mj-ea"/>
                <a:cs typeface="+mj-cs"/>
              </a:rPr>
            </a:br>
            <a:r>
              <a:rPr lang="zh-CN" altLang="en-US" sz="2400" kern="1200" baseline="0" dirty="0">
                <a:latin typeface="+mj-lt"/>
                <a:ea typeface="+mj-ea"/>
                <a:cs typeface="+mj-cs"/>
              </a:rPr>
              <a:t>微信公众号：</a:t>
            </a:r>
            <a:r>
              <a:rPr lang="en-US" altLang="zh-CN" sz="2400" kern="1200" baseline="0" dirty="0">
                <a:latin typeface="+mj-lt"/>
                <a:ea typeface="+mj-ea"/>
                <a:cs typeface="+mj-cs"/>
              </a:rPr>
              <a:t>Python</a:t>
            </a:r>
            <a:r>
              <a:rPr lang="zh-CN" altLang="en-US" sz="2400" kern="1200" baseline="0" dirty="0">
                <a:latin typeface="+mj-lt"/>
                <a:ea typeface="+mj-ea"/>
                <a:cs typeface="+mj-cs"/>
              </a:rPr>
              <a:t>小屋</a:t>
            </a:r>
            <a:endParaRPr lang="zh-CN" altLang="en-US" sz="2400" kern="1200" baseline="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4337"/>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15.1.3  绘制图形</a:t>
            </a:r>
            <a:endParaRPr lang="zh-CN" altLang="en-US" kern="1200" baseline="0" dirty="0">
              <a:latin typeface="+mj-lt"/>
              <a:ea typeface="+mj-ea"/>
              <a:cs typeface="+mj-cs"/>
            </a:endParaRPr>
          </a:p>
        </p:txBody>
      </p:sp>
      <p:sp>
        <p:nvSpPr>
          <p:cNvPr id="14338" name="文本占位符 14338"/>
          <p:cNvSpPr>
            <a:spLocks noGrp="1"/>
          </p:cNvSpPr>
          <p:nvPr>
            <p:ph idx="1"/>
          </p:nvPr>
        </p:nvSpPr>
        <p:spPr/>
        <p:txBody>
          <a:bodyPr anchor="t"/>
          <a:p>
            <a:pPr defTabSz="914400">
              <a:lnSpc>
                <a:spcPct val="80000"/>
              </a:lnSpc>
              <a:buFont typeface="Wingdings" panose="05000000000000000000" charset="0"/>
            </a:pPr>
            <a:r>
              <a:rPr lang="zh-CN" altLang="en-US" sz="1800" kern="1200" baseline="0" dirty="0">
                <a:latin typeface="+mn-lt"/>
                <a:ea typeface="+mn-ea"/>
                <a:cs typeface="+mn-cs"/>
              </a:rPr>
              <a:t>绘制彩色图形</a:t>
            </a:r>
            <a:endParaRPr lang="zh-CN" altLang="en-US" sz="1800" kern="1200" baseline="0" dirty="0">
              <a:latin typeface="+mn-lt"/>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def Draw(self):</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glClear(GL_COLOR_BUFFER_BIT | GL_DEPTH_BUFFER_BIT)</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glLoadIdentity()</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glTranslatef(-2.0, 1.0, -9.0)</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#draw 2D graphic, leaving z to be 0</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glBegin(GL_POLYGON)             </a:t>
            </a:r>
            <a:r>
              <a:rPr lang="en-US" altLang="zh-CN" sz="1200" kern="1200" baseline="0" dirty="0">
                <a:latin typeface="Consolas" panose="020B0609020204030204" charset="0"/>
                <a:ea typeface="+mn-ea"/>
                <a:cs typeface="+mn-cs"/>
              </a:rPr>
              <a:t>#</a:t>
            </a:r>
            <a:r>
              <a:rPr lang="zh-CN" altLang="en-US" sz="1200" kern="1200" baseline="0" dirty="0">
                <a:latin typeface="Consolas" panose="020B0609020204030204" charset="0"/>
                <a:ea typeface="+mn-ea"/>
                <a:cs typeface="+mn-cs"/>
              </a:rPr>
              <a:t>绘制多边形</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glColor3f(1.0, 0.0, 0.0)</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glVertex3f(0.0, 1.0, 0.0)</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glColor3f(0.0, 1.0, 0.0)</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glVertex3f(1.0, -1.0, 0.0)</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glColor3f(0.0, 0.0, 1.0)</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glVertex3f(-1.0, -1.0, 0.0)</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glEnd()</a:t>
            </a:r>
            <a:endParaRPr lang="zh-CN" altLang="en-US" sz="1200" kern="1200" baseline="0" dirty="0">
              <a:latin typeface="Consolas" panose="020B0609020204030204" charset="0"/>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15.1.3  绘制图形</a:t>
            </a:r>
            <a:endParaRPr lang="zh-CN" altLang="en-US" kern="1200" baseline="0">
              <a:latin typeface="+mj-lt"/>
              <a:ea typeface="+mj-ea"/>
              <a:cs typeface="+mj-cs"/>
            </a:endParaRPr>
          </a:p>
        </p:txBody>
      </p:sp>
      <p:sp>
        <p:nvSpPr>
          <p:cNvPr id="15362" name="内容占位符 2"/>
          <p:cNvSpPr>
            <a:spLocks noGrp="1"/>
          </p:cNvSpPr>
          <p:nvPr>
            <p:ph idx="1"/>
          </p:nvPr>
        </p:nvSpPr>
        <p:spPr/>
        <p:txBody>
          <a:bodyPr anchor="t"/>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Consolas" panose="020B0609020204030204" charset="0"/>
              </a:rPr>
              <a:t>        glTranslatef(2.5, 0.0, 0.0)   </a:t>
            </a:r>
            <a:r>
              <a:rPr lang="en-US" altLang="zh-CN" sz="1350" kern="1200" baseline="0" dirty="0">
                <a:latin typeface="Consolas" panose="020B0609020204030204" charset="0"/>
                <a:ea typeface="+mn-ea"/>
                <a:cs typeface="Consolas" panose="020B0609020204030204" charset="0"/>
              </a:rPr>
              <a:t>#</a:t>
            </a:r>
            <a:r>
              <a:rPr lang="zh-CN" altLang="en-US" sz="1350" kern="1200" baseline="0" dirty="0">
                <a:latin typeface="Consolas" panose="020B0609020204030204" charset="0"/>
                <a:ea typeface="+mn-ea"/>
                <a:cs typeface="Consolas" panose="020B0609020204030204" charset="0"/>
              </a:rPr>
              <a:t>右移</a:t>
            </a:r>
            <a:endParaRPr lang="zh-CN" altLang="en-US" sz="1350" kern="1200" baseline="0" dirty="0">
              <a:latin typeface="Consolas" panose="020B0609020204030204" charset="0"/>
              <a:ea typeface="+mn-ea"/>
              <a:cs typeface="Consolas" panose="020B0609020204030204" charset="0"/>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Consolas" panose="020B0609020204030204" charset="0"/>
              </a:rPr>
              <a:t>        #draw 3D graphic</a:t>
            </a:r>
            <a:endParaRPr lang="zh-CN" altLang="en-US" sz="1350" kern="1200" baseline="0" dirty="0">
              <a:latin typeface="Consolas" panose="020B0609020204030204" charset="0"/>
              <a:ea typeface="+mn-ea"/>
              <a:cs typeface="Consolas" panose="020B0609020204030204" charset="0"/>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Consolas" panose="020B0609020204030204" charset="0"/>
              </a:rPr>
              <a:t>        glBegin(GL_LINES)             </a:t>
            </a:r>
            <a:r>
              <a:rPr lang="en-US" altLang="zh-CN" sz="1350" kern="1200" baseline="0" dirty="0">
                <a:latin typeface="Consolas" panose="020B0609020204030204" charset="0"/>
                <a:ea typeface="+mn-ea"/>
                <a:cs typeface="Consolas" panose="020B0609020204030204" charset="0"/>
              </a:rPr>
              <a:t>#</a:t>
            </a:r>
            <a:r>
              <a:rPr lang="zh-CN" altLang="en-US" sz="1350" kern="1200" baseline="0" dirty="0">
                <a:latin typeface="Consolas" panose="020B0609020204030204" charset="0"/>
                <a:ea typeface="+mn-ea"/>
                <a:cs typeface="Consolas" panose="020B0609020204030204" charset="0"/>
              </a:rPr>
              <a:t>绘制直线段</a:t>
            </a:r>
            <a:endParaRPr lang="zh-CN" altLang="en-US" sz="1350" kern="1200" baseline="0" dirty="0">
              <a:latin typeface="Consolas" panose="020B0609020204030204" charset="0"/>
              <a:ea typeface="+mn-ea"/>
              <a:cs typeface="Consolas" panose="020B0609020204030204" charset="0"/>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Consolas" panose="020B0609020204030204" charset="0"/>
              </a:rPr>
              <a:t>        glColor3f(1.0, 0.0, 0.0)</a:t>
            </a:r>
            <a:endParaRPr lang="zh-CN" altLang="en-US" sz="1350" kern="1200" baseline="0" dirty="0">
              <a:latin typeface="Consolas" panose="020B0609020204030204" charset="0"/>
              <a:ea typeface="+mn-ea"/>
              <a:cs typeface="Consolas" panose="020B0609020204030204" charset="0"/>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Consolas" panose="020B0609020204030204" charset="0"/>
              </a:rPr>
              <a:t>        glVertex3f(1.0, 1.0, -1.0)</a:t>
            </a:r>
            <a:endParaRPr lang="zh-CN" altLang="en-US" sz="1350" kern="1200" baseline="0" dirty="0">
              <a:latin typeface="Consolas" panose="020B0609020204030204" charset="0"/>
              <a:ea typeface="+mn-ea"/>
              <a:cs typeface="Consolas" panose="020B0609020204030204" charset="0"/>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Consolas" panose="020B0609020204030204" charset="0"/>
              </a:rPr>
              <a:t>        glColor3f(0.0, 1.0, 0.0)</a:t>
            </a:r>
            <a:endParaRPr lang="zh-CN" altLang="en-US" sz="1350" kern="1200" baseline="0" dirty="0">
              <a:latin typeface="Consolas" panose="020B0609020204030204" charset="0"/>
              <a:ea typeface="+mn-ea"/>
              <a:cs typeface="Consolas" panose="020B0609020204030204" charset="0"/>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Consolas" panose="020B0609020204030204" charset="0"/>
              </a:rPr>
              <a:t>        glVertex3f(-1.0, -1.0, 3.0)</a:t>
            </a:r>
            <a:endParaRPr lang="zh-CN" altLang="en-US" sz="1350" kern="1200" baseline="0" dirty="0">
              <a:latin typeface="Consolas" panose="020B0609020204030204" charset="0"/>
              <a:ea typeface="+mn-ea"/>
              <a:cs typeface="Consolas" panose="020B0609020204030204" charset="0"/>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Consolas" panose="020B0609020204030204" charset="0"/>
              </a:rPr>
              <a:t>        glEnd()</a:t>
            </a:r>
            <a:endParaRPr lang="zh-CN" altLang="en-US" sz="1350" kern="1200" baseline="0" dirty="0">
              <a:latin typeface="Consolas" panose="020B0609020204030204" charset="0"/>
              <a:ea typeface="+mn-ea"/>
              <a:cs typeface="Consolas" panose="020B0609020204030204" charset="0"/>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Consolas" panose="020B0609020204030204" charset="0"/>
              </a:rPr>
              <a:t>        glutSwapBuffers()</a:t>
            </a:r>
            <a:endParaRPr lang="zh-CN" altLang="en-US" sz="1350" kern="1200" baseline="0">
              <a:latin typeface="Consolas" panose="020B0609020204030204" charset="0"/>
              <a:ea typeface="+mn-ea"/>
              <a:cs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fontAlgn="base"/>
            <a:r>
              <a:rPr lang="zh-CN" altLang="en-US" sz="1800" b="1" strike="noStrike" noProof="1"/>
              <a:t>补充案例：</a:t>
            </a:r>
            <a:r>
              <a:rPr lang="zh-CN" altLang="en-US" sz="1800" strike="noStrike" noProof="1"/>
              <a:t>绘制贝塞尔曲线。</a:t>
            </a:r>
            <a:endParaRPr lang="zh-CN" altLang="en-US" sz="1800" strike="noStrike" noProof="1"/>
          </a:p>
          <a:p>
            <a:pPr marL="0" indent="0" fontAlgn="base">
              <a:buNone/>
            </a:pPr>
            <a:endParaRPr lang="zh-CN" altLang="en-US" sz="1350" strike="noStrike" noProof="1"/>
          </a:p>
          <a:p>
            <a:pPr marL="0" indent="0" fontAlgn="base">
              <a:buNone/>
            </a:pPr>
            <a:r>
              <a:rPr lang="zh-CN" altLang="en-US" sz="1350" strike="noStrike" noProof="1">
                <a:hlinkClick r:id="rId1" action="ppaction://hlinkfile"/>
              </a:rPr>
              <a:t>code\pyOpenGL_Bezier.pyw</a:t>
            </a:r>
            <a:endParaRPr lang="zh-CN" altLang="en-US" sz="1350" strike="noStrike" noProof="1"/>
          </a:p>
        </p:txBody>
      </p:sp>
      <p:sp>
        <p:nvSpPr>
          <p:cNvPr id="16386"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15.1.3  绘制图形</a:t>
            </a:r>
            <a:endParaRPr lang="zh-CN" altLang="en-US" kern="1200" baseline="0">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15.1.3  绘制图形</a:t>
            </a:r>
            <a:endParaRPr lang="zh-CN" altLang="en-US"/>
          </a:p>
        </p:txBody>
      </p:sp>
      <p:sp>
        <p:nvSpPr>
          <p:cNvPr id="3" name="内容占位符 2"/>
          <p:cNvSpPr>
            <a:spLocks noGrp="1"/>
          </p:cNvSpPr>
          <p:nvPr>
            <p:ph idx="1"/>
          </p:nvPr>
        </p:nvSpPr>
        <p:spPr/>
        <p:txBody>
          <a:bodyPr/>
          <a:p>
            <a:r>
              <a:rPr lang="zh-CN" altLang="en-US" sz="1800" b="1"/>
              <a:t>补充案例：</a:t>
            </a:r>
            <a:r>
              <a:rPr lang="zh-CN" altLang="en-US" sz="1800"/>
              <a:t>彩色直线、圆、三角形。</a:t>
            </a:r>
            <a:endParaRPr lang="zh-CN" altLang="en-US" sz="1800"/>
          </a:p>
          <a:p>
            <a:pPr marL="0" indent="0">
              <a:buNone/>
            </a:pPr>
            <a:r>
              <a:rPr lang="zh-CN" altLang="en-US" sz="1800">
                <a:hlinkClick r:id="rId1" tooltip="" action="ppaction://hlinkfile"/>
              </a:rPr>
              <a:t>code\pyOpenGL_Line_Triangle_Circle.pyw</a:t>
            </a:r>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fontAlgn="base"/>
            <a:r>
              <a:rPr lang="zh-CN" altLang="en-US" sz="1800" b="1" strike="noStrike" noProof="1"/>
              <a:t>补充案例：</a:t>
            </a:r>
            <a:r>
              <a:rPr lang="zh-CN" altLang="en-US" sz="1800" strike="noStrike" noProof="1"/>
              <a:t>光照模型。</a:t>
            </a:r>
            <a:endParaRPr lang="zh-CN" altLang="en-US" sz="1800" strike="noStrike" noProof="1"/>
          </a:p>
          <a:p>
            <a:pPr marL="0" indent="0" fontAlgn="base">
              <a:buNone/>
            </a:pPr>
            <a:endParaRPr lang="zh-CN" altLang="en-US" sz="1800" strike="noStrike" noProof="1"/>
          </a:p>
          <a:p>
            <a:pPr marL="0" indent="0" fontAlgn="base">
              <a:buNone/>
            </a:pPr>
            <a:r>
              <a:rPr lang="zh-CN" altLang="en-US" sz="1350" strike="noStrike" noProof="1">
                <a:hlinkClick r:id="rId1" action="ppaction://hlinkfile"/>
              </a:rPr>
              <a:t>code\pyOpenGL_Line_Normal_Light.pyw</a:t>
            </a:r>
            <a:endParaRPr lang="zh-CN" altLang="en-US" sz="1350" strike="noStrike" noProof="1"/>
          </a:p>
        </p:txBody>
      </p:sp>
      <p:sp>
        <p:nvSpPr>
          <p:cNvPr id="17410"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15.1.3  绘制图形</a:t>
            </a:r>
            <a:endParaRPr lang="zh-CN" altLang="en-US" kern="1200" baseline="0">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15.1.4  纹理映射</a:t>
            </a:r>
            <a:endParaRPr lang="zh-CN" altLang="en-US" kern="1200" baseline="0">
              <a:latin typeface="+mj-lt"/>
              <a:ea typeface="+mj-ea"/>
              <a:cs typeface="+mj-cs"/>
            </a:endParaRPr>
          </a:p>
        </p:txBody>
      </p:sp>
      <p:sp>
        <p:nvSpPr>
          <p:cNvPr id="18434" name="内容占位符 2"/>
          <p:cNvSpPr>
            <a:spLocks noGrp="1"/>
          </p:cNvSpPr>
          <p:nvPr>
            <p:ph idx="1"/>
          </p:nvPr>
        </p:nvSpPr>
        <p:spPr/>
        <p:txBody>
          <a:bodyPr anchor="t"/>
          <a:p>
            <a:pPr defTabSz="914400">
              <a:lnSpc>
                <a:spcPct val="110000"/>
              </a:lnSpc>
              <a:spcBef>
                <a:spcPts val="600"/>
              </a:spcBef>
              <a:spcAft>
                <a:spcPts val="600"/>
              </a:spcAft>
              <a:buFont typeface="Wingdings" panose="05000000000000000000" charset="0"/>
            </a:pPr>
            <a:r>
              <a:rPr lang="zh-CN" altLang="en-US" sz="1800" kern="1200" baseline="0">
                <a:latin typeface="+mn-lt"/>
                <a:ea typeface="+mn-ea"/>
                <a:cs typeface="+mn-cs"/>
              </a:rPr>
              <a:t>在现实中，人们主要通过物体表面丰富的纹理细节来区分具有相同形状的不同物体。在三维建模时也往往通过纹理映射来简化建模的工作量，可以在保证图形具有较强真实感的前提下大幅度提高渲染效率。</a:t>
            </a:r>
            <a:endParaRPr lang="zh-CN" altLang="en-US" sz="1800" kern="1200" baseline="0">
              <a:latin typeface="+mn-lt"/>
              <a:ea typeface="+mn-ea"/>
              <a:cs typeface="+mn-cs"/>
            </a:endParaRPr>
          </a:p>
          <a:p>
            <a:pPr defTabSz="914400">
              <a:lnSpc>
                <a:spcPct val="110000"/>
              </a:lnSpc>
              <a:spcBef>
                <a:spcPts val="600"/>
              </a:spcBef>
              <a:spcAft>
                <a:spcPts val="600"/>
              </a:spcAft>
              <a:buFont typeface="Wingdings" panose="05000000000000000000" charset="0"/>
            </a:pPr>
            <a:r>
              <a:rPr lang="zh-CN" altLang="en-US" sz="1800" kern="1200" baseline="0">
                <a:latin typeface="+mn-lt"/>
                <a:ea typeface="+mn-ea"/>
                <a:cs typeface="+mn-cs"/>
              </a:rPr>
              <a:t>简单地说，纹理映射就是为物体表面进行贴图以使其呈现出特定的视觉效果。这需要首先准备好纹理，然后构建物体空间坐标和纹理坐标之间的对应关系来完成贴图。可以使用函数来生成一些规则或不规则的纹理，例如粗布纹理、棋盘纹理、随机纹理等等，也可以将拍摄或通过网络搜索下载的图片作为纹理映射到物体表面上。</a:t>
            </a:r>
            <a:endParaRPr lang="zh-CN" altLang="en-US" sz="1800" kern="1200" baseline="0">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536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15.1.4  纹理映射</a:t>
            </a:r>
            <a:endParaRPr lang="zh-CN" altLang="en-US" kern="1200" baseline="0" dirty="0">
              <a:latin typeface="+mj-lt"/>
              <a:ea typeface="+mj-ea"/>
              <a:cs typeface="+mj-cs"/>
            </a:endParaRPr>
          </a:p>
        </p:txBody>
      </p:sp>
      <p:sp>
        <p:nvSpPr>
          <p:cNvPr id="19458" name="文本占位符 15362"/>
          <p:cNvSpPr>
            <a:spLocks noGrp="1"/>
          </p:cNvSpPr>
          <p:nvPr>
            <p:ph idx="1"/>
          </p:nvPr>
        </p:nvSpPr>
        <p:spPr>
          <a:xfrm>
            <a:off x="369570" y="1200150"/>
            <a:ext cx="7512685" cy="3395345"/>
          </a:xfrm>
        </p:spPr>
        <p:txBody>
          <a:bodyPr anchor="t"/>
          <a:p>
            <a:pPr defTabSz="914400">
              <a:spcBef>
                <a:spcPct val="0"/>
              </a:spcBef>
              <a:buFont typeface="Wingdings" panose="05000000000000000000" charset="0"/>
            </a:pPr>
            <a:r>
              <a:rPr lang="zh-CN" altLang="en-US" sz="1800" kern="1200" baseline="0" dirty="0">
                <a:latin typeface="+mn-lt"/>
                <a:ea typeface="+mn-ea"/>
                <a:cs typeface="+mn-cs"/>
              </a:rPr>
              <a:t>加载纹理</a:t>
            </a:r>
            <a:endParaRPr lang="zh-CN" altLang="en-US" sz="1800" kern="1200" baseline="0" dirty="0">
              <a:latin typeface="+mn-lt"/>
              <a:ea typeface="+mn-ea"/>
              <a:cs typeface="+mn-cs"/>
            </a:endParaRPr>
          </a:p>
          <a:p>
            <a:pPr defTabSz="914400">
              <a:spcBef>
                <a:spcPts val="400"/>
              </a:spcBef>
              <a:buFont typeface="Wingdings" panose="05000000000000000000" charset="0"/>
              <a:buNone/>
            </a:pPr>
            <a:endParaRPr lang="zh-CN" altLang="en-US" sz="1200" kern="1200" baseline="0" dirty="0">
              <a:latin typeface="+mn-lt"/>
              <a:ea typeface="+mn-ea"/>
              <a:cs typeface="+mn-cs"/>
            </a:endParaRPr>
          </a:p>
          <a:p>
            <a:pPr defTabSz="914400">
              <a:spcBef>
                <a:spcPts val="400"/>
              </a:spcBef>
              <a:buFont typeface="Wingdings" panose="05000000000000000000" charset="0"/>
              <a:buNone/>
            </a:pPr>
            <a:r>
              <a:rPr lang="zh-CN" altLang="en-US" sz="1200" kern="1200" baseline="0" dirty="0">
                <a:latin typeface="+mn-lt"/>
                <a:ea typeface="+mn-ea"/>
                <a:cs typeface="+mn-cs"/>
              </a:rPr>
              <a:t> </a:t>
            </a:r>
            <a:r>
              <a:rPr lang="zh-CN" altLang="en-US" sz="1050" kern="1200" baseline="0" dirty="0">
                <a:latin typeface="+mn-lt"/>
                <a:ea typeface="+mn-ea"/>
                <a:cs typeface="+mn-cs"/>
              </a:rPr>
              <a:t>   def LoadTexture(self):</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img = Image.open('sample.bmp')</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width, height = img.size</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img = img.tostring('raw', 'RGBX', 0, -1)</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glBindTexture(GL_TEXTURE_2D, glGenTextures(1))</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glPixelStorei(GL_UNPACK_ALIGNMENT,1)</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glTexImage2D(GL_TEXTURE_2D, 0, 4, width, height, 0, GL_RGBA, GL_UNSIGNED_BYTE, img)</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glTexParameterf(GL_TEXTURE_2D, GL_TEXTURE_WRAP_S, GL_CLAMP)</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glTexParameterf(GL_TEXTURE_2D, GL_TEXTURE_WRAP_T, GL_CLAMP)</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glTexParameterf(GL_TEXTURE_2D, GL_TEXTURE_WRAP_S, GL_REPEAT)</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glTexParameterf(GL_TEXTURE_2D, GL_TEXTURE_WRAP_T, GL_REPEAT)</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glTexParameterf(GL_TEXTURE_2D, GL_TEXTURE_MAG_FILTER, GL_NEAREST)</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glTexParameterf(GL_TEXTURE_2D, GL_TEXTURE_MIN_FILTER, GL_NEAREST)</a:t>
            </a:r>
            <a:endParaRPr lang="zh-CN" altLang="en-US" sz="1050" kern="1200" baseline="0" dirty="0">
              <a:latin typeface="+mn-lt"/>
              <a:ea typeface="+mn-ea"/>
              <a:cs typeface="+mn-cs"/>
            </a:endParaRPr>
          </a:p>
          <a:p>
            <a:pPr defTabSz="914400">
              <a:spcBef>
                <a:spcPts val="400"/>
              </a:spcBef>
              <a:buFont typeface="Wingdings" panose="05000000000000000000" charset="0"/>
              <a:buNone/>
            </a:pPr>
            <a:r>
              <a:rPr lang="zh-CN" altLang="en-US" sz="1050" kern="1200" baseline="0" dirty="0">
                <a:latin typeface="+mn-lt"/>
                <a:ea typeface="+mn-ea"/>
                <a:cs typeface="+mn-cs"/>
              </a:rPr>
              <a:t>        glTexEnvf(GL_TEXTURE_ENV, GL_TEXTURE_ENV_MODE, GL_DECAL)</a:t>
            </a:r>
            <a:endParaRPr lang="zh-CN" altLang="en-US" sz="1050" kern="1200" baseline="0" dirty="0">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6385"/>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15.1.4  纹理映射</a:t>
            </a:r>
            <a:endParaRPr lang="zh-CN" altLang="en-US" kern="1200" baseline="0" dirty="0">
              <a:latin typeface="+mj-lt"/>
              <a:ea typeface="+mj-ea"/>
              <a:cs typeface="+mj-cs"/>
            </a:endParaRPr>
          </a:p>
        </p:txBody>
      </p:sp>
      <p:sp>
        <p:nvSpPr>
          <p:cNvPr id="20482" name="文本占位符 16386"/>
          <p:cNvSpPr>
            <a:spLocks noGrp="1"/>
          </p:cNvSpPr>
          <p:nvPr>
            <p:ph idx="1"/>
          </p:nvPr>
        </p:nvSpPr>
        <p:spPr/>
        <p:txBody>
          <a:bodyPr anchor="t"/>
          <a:p>
            <a:pPr defTabSz="914400">
              <a:spcBef>
                <a:spcPct val="0"/>
              </a:spcBef>
              <a:buFont typeface="Wingdings" panose="05000000000000000000" charset="0"/>
            </a:pPr>
            <a:r>
              <a:rPr lang="zh-CN" altLang="en-US" sz="1800" kern="1200" baseline="0" dirty="0">
                <a:latin typeface="+mn-lt"/>
                <a:ea typeface="+mn-ea"/>
                <a:cs typeface="+mn-cs"/>
              </a:rPr>
              <a:t>修改初始化函数，设置纹理映射属性，进行背面剔除</a:t>
            </a:r>
            <a:endParaRPr lang="zh-CN" altLang="en-US" sz="1800" kern="1200" baseline="0" dirty="0">
              <a:latin typeface="+mn-lt"/>
              <a:ea typeface="+mn-ea"/>
              <a:cs typeface="+mn-cs"/>
            </a:endParaRPr>
          </a:p>
          <a:p>
            <a:pPr defTabSz="914400">
              <a:spcBef>
                <a:spcPct val="0"/>
              </a:spcBef>
              <a:buFont typeface="Wingdings" panose="05000000000000000000" charset="0"/>
              <a:buNone/>
            </a:pPr>
            <a:endParaRPr lang="zh-CN" altLang="en-US" sz="105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def InitGL(self, width, height):</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self.LoadTexture()</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glEnable(GL_TEXTURE_2D)</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glClearColor(0.0, 0.0, 0.0, 0.0)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glClearDepth(1.0)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glDepthFunc(GL_LESS)</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glShadeModel(GL_SMOOTH)</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glEnable(GL_CULL_FACE)</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glCullFace(GL_BACK)</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glEnable(GL_LINE_SMOOTH)</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glEnable(GL_POLYGON_SMOOTH)</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glMatrixMode(GL_PROJECTION)</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glHint(GL_LINE_SMOOTH_HINT,GL_NICEST)</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glHint(GL_POLYGON_SMOOTH_HINT,GL_FASTEST)</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glLoadIdentity()</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gluPerspective(45.0, float(width)/float(height), 0.1, 100.0)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glMatrixMode(GL_MODELVIEW)</a:t>
            </a:r>
            <a:endParaRPr lang="zh-CN" altLang="en-US" sz="1200" kern="1200" baseline="0" dirty="0">
              <a:latin typeface="Consolas" panose="020B0609020204030204" charset="0"/>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7409"/>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15.1.4  纹理映射</a:t>
            </a:r>
            <a:endParaRPr lang="zh-CN" altLang="en-US" kern="1200" baseline="0" dirty="0">
              <a:latin typeface="+mj-lt"/>
              <a:ea typeface="+mj-ea"/>
              <a:cs typeface="+mj-cs"/>
            </a:endParaRPr>
          </a:p>
        </p:txBody>
      </p:sp>
      <p:sp>
        <p:nvSpPr>
          <p:cNvPr id="21506" name="文本占位符 17410"/>
          <p:cNvSpPr>
            <a:spLocks noGrp="1"/>
          </p:cNvSpPr>
          <p:nvPr>
            <p:ph idx="1"/>
          </p:nvPr>
        </p:nvSpPr>
        <p:spPr/>
        <p:txBody>
          <a:bodyPr anchor="t"/>
          <a:p>
            <a:pPr defTabSz="914400">
              <a:spcBef>
                <a:spcPct val="0"/>
              </a:spcBef>
              <a:buFont typeface="Wingdings" panose="05000000000000000000" charset="0"/>
            </a:pPr>
            <a:r>
              <a:rPr lang="zh-CN" altLang="en-US" sz="1800" kern="1200" baseline="0" dirty="0">
                <a:latin typeface="+mn-lt"/>
                <a:ea typeface="+mn-ea"/>
                <a:cs typeface="+mn-cs"/>
              </a:rPr>
              <a:t>使用纹理</a:t>
            </a:r>
            <a:endParaRPr lang="zh-CN" altLang="en-US" sz="1800" kern="1200" baseline="0" dirty="0">
              <a:latin typeface="+mn-lt"/>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def Draw(self):</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glClear(GL_COLOR_BUFFER_BIT | GL_DEPTH_BUFFER_BIT)</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glLoadIdentity()</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glTranslate(0.0, 0.0, -9.0)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glRotatef(self.x, 1.0, 0.0, 0.0)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glRotatef(self.y, 0.0, 1.0, 0.0)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glRotatef(self.z, 0.0, 0.0, 1.0)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glBegin(GL_QUADS)</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glTexCoord2f(0.0, 0.0)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glVertex3f(-1.0, -1.0, 1.0)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glTexCoord2f(1.0, 0.0)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glVertex3f(1.0, -1.0, 1.0)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glTexCoord2f(1.0, 1.0)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glVertex3f(1.0, 1.0, 1.0)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glTexCoord2f(0.0, 1.0)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glVertex3f(-1.0, 1.0, 1.0)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glEnd()</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glutSwapBuffers()</a:t>
            </a:r>
            <a:endParaRPr lang="zh-CN" altLang="en-US" sz="1200" kern="1200" baseline="0" dirty="0">
              <a:latin typeface="Consolas" panose="020B0609020204030204" charset="0"/>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fontAlgn="base"/>
            <a:r>
              <a:rPr lang="zh-CN" altLang="en-US" sz="1800" b="1" strike="noStrike" noProof="1"/>
              <a:t>补充案例：</a:t>
            </a:r>
            <a:r>
              <a:rPr lang="zh-CN" altLang="en-US" sz="1800" strike="noStrike" noProof="1"/>
              <a:t>旋转立方体，多纹理映射</a:t>
            </a:r>
            <a:endParaRPr lang="zh-CN" altLang="en-US" sz="1800" strike="noStrike" noProof="1"/>
          </a:p>
          <a:p>
            <a:pPr marL="0" indent="0" fontAlgn="base">
              <a:buNone/>
            </a:pPr>
            <a:r>
              <a:rPr lang="zh-CN" altLang="en-US" sz="1800" strike="noStrike" noProof="1">
                <a:hlinkClick r:id="rId1" action="ppaction://hlinkfile"/>
              </a:rPr>
              <a:t>code\pyOpenGL_multiTextureMapping.py</a:t>
            </a:r>
            <a:endParaRPr lang="zh-CN" altLang="en-US" sz="1800" strike="noStrike" noProof="1"/>
          </a:p>
        </p:txBody>
      </p:sp>
      <p:sp>
        <p:nvSpPr>
          <p:cNvPr id="22530" name="标题 17409"/>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15.1.4  纹理映射</a:t>
            </a:r>
            <a:endParaRPr lang="zh-CN" altLang="en-US" kern="1200" baseline="0" dirty="0">
              <a:latin typeface="+mj-lt"/>
              <a:ea typeface="+mj-ea"/>
              <a:cs typeface="+mj-cs"/>
            </a:endParaRPr>
          </a:p>
        </p:txBody>
      </p:sp>
      <p:pic>
        <p:nvPicPr>
          <p:cNvPr id="22531" name="图片 3"/>
          <p:cNvPicPr>
            <a:picLocks noChangeAspect="1"/>
          </p:cNvPicPr>
          <p:nvPr/>
        </p:nvPicPr>
        <p:blipFill>
          <a:blip r:embed="rId2">
            <a:clrChange>
              <a:clrFrom>
                <a:srgbClr val="FFFFFF"/>
              </a:clrFrom>
              <a:clrTo>
                <a:srgbClr val="FFFFFF">
                  <a:alpha val="0"/>
                </a:srgbClr>
              </a:clrTo>
            </a:clrChange>
          </a:blip>
          <a:stretch>
            <a:fillRect/>
          </a:stretch>
        </p:blipFill>
        <p:spPr>
          <a:xfrm>
            <a:off x="2695247" y="1900570"/>
            <a:ext cx="2943740" cy="287229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6145"/>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  图形编程</a:t>
            </a:r>
            <a:endParaRPr lang="zh-CN" altLang="en-US" kern="1200" baseline="0" dirty="0">
              <a:latin typeface="+mj-lt"/>
              <a:ea typeface="+mj-ea"/>
              <a:cs typeface="+mj-cs"/>
            </a:endParaRPr>
          </a:p>
        </p:txBody>
      </p:sp>
      <p:sp>
        <p:nvSpPr>
          <p:cNvPr id="6146" name="文本占位符 6146"/>
          <p:cNvSpPr>
            <a:spLocks noGrp="1"/>
          </p:cNvSpPr>
          <p:nvPr>
            <p:ph idx="1"/>
          </p:nvPr>
        </p:nvSpPr>
        <p:spPr/>
        <p:txBody>
          <a:bodyPr anchor="t"/>
          <a:p>
            <a:pPr defTabSz="914400">
              <a:lnSpc>
                <a:spcPct val="130000"/>
              </a:lnSpc>
              <a:spcBef>
                <a:spcPts val="600"/>
              </a:spcBef>
              <a:spcAft>
                <a:spcPts val="600"/>
              </a:spcAft>
              <a:buFont typeface="Wingdings" panose="05000000000000000000" charset="0"/>
            </a:pPr>
            <a:r>
              <a:rPr lang="zh-CN" altLang="en-US" sz="1800" kern="1200" baseline="0" dirty="0">
                <a:latin typeface="+mn-lt"/>
                <a:ea typeface="+mn-ea"/>
                <a:cs typeface="+mn-cs"/>
              </a:rPr>
              <a:t>计算机图形学主要研究如何使用计算机来生成具有真实感的图形，涉及的内容主要包括三维建模、图形几何变换、光照模型、纹理映射、阴影模型等内容，在机械制造、虚拟现实、游戏开发、漫游系统设计、产品展示等多个领域具有重要的应用。</a:t>
            </a:r>
            <a:endParaRPr lang="zh-CN" altLang="en-US" sz="1800" kern="1200" baseline="0" dirty="0">
              <a:latin typeface="+mn-lt"/>
              <a:ea typeface="+mn-ea"/>
              <a:cs typeface="+mn-cs"/>
            </a:endParaRPr>
          </a:p>
          <a:p>
            <a:pPr defTabSz="914400">
              <a:lnSpc>
                <a:spcPct val="130000"/>
              </a:lnSpc>
              <a:spcBef>
                <a:spcPts val="600"/>
              </a:spcBef>
              <a:spcAft>
                <a:spcPts val="600"/>
              </a:spcAft>
              <a:buFont typeface="Wingdings" panose="05000000000000000000" charset="0"/>
            </a:pPr>
            <a:r>
              <a:rPr lang="zh-CN" altLang="en-US" sz="1800" kern="1200" baseline="0" dirty="0">
                <a:latin typeface="+mn-lt"/>
                <a:ea typeface="+mn-ea"/>
                <a:cs typeface="+mn-cs"/>
              </a:rPr>
              <a:t>Python的扩展模块PyOpenGL支持图形编程所需要的几乎所有功能。</a:t>
            </a:r>
            <a:endParaRPr lang="zh-CN" altLang="en-US" sz="1800" kern="1200" baseline="0" dirty="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8433"/>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15.1.5  处理键盘/鼠标事件</a:t>
            </a:r>
            <a:endParaRPr lang="zh-CN" altLang="en-US" kern="1200" baseline="0" dirty="0">
              <a:latin typeface="+mj-lt"/>
              <a:ea typeface="+mj-ea"/>
              <a:cs typeface="+mj-cs"/>
            </a:endParaRPr>
          </a:p>
        </p:txBody>
      </p:sp>
      <p:sp>
        <p:nvSpPr>
          <p:cNvPr id="23554" name="文本占位符 18434"/>
          <p:cNvSpPr>
            <a:spLocks noGrp="1"/>
          </p:cNvSpPr>
          <p:nvPr>
            <p:ph idx="1"/>
          </p:nvPr>
        </p:nvSpPr>
        <p:spPr>
          <a:xfrm>
            <a:off x="412115" y="1200150"/>
            <a:ext cx="7258050" cy="3395345"/>
          </a:xfrm>
        </p:spPr>
        <p:txBody>
          <a:bodyPr anchor="t"/>
          <a:p>
            <a:pPr defTabSz="914400">
              <a:lnSpc>
                <a:spcPct val="80000"/>
              </a:lnSpc>
              <a:buFont typeface="Wingdings" panose="05000000000000000000" charset="0"/>
            </a:pPr>
            <a:r>
              <a:rPr lang="zh-CN" altLang="en-US" sz="1800" kern="1200" baseline="0" dirty="0">
                <a:latin typeface="+mn-lt"/>
                <a:ea typeface="+mn-ea"/>
                <a:cs typeface="+mn-cs"/>
              </a:rPr>
              <a:t>在初始化函数中指定接受键盘和鼠标事件的函数</a:t>
            </a:r>
            <a:endParaRPr lang="zh-CN" altLang="en-US" sz="1800" kern="1200" baseline="0" dirty="0">
              <a:latin typeface="+mn-lt"/>
              <a:ea typeface="+mn-ea"/>
              <a:cs typeface="+mn-cs"/>
            </a:endParaRPr>
          </a:p>
          <a:p>
            <a:pPr defTabSz="914400">
              <a:lnSpc>
                <a:spcPct val="80000"/>
              </a:lnSpc>
              <a:buFont typeface="Wingdings" panose="05000000000000000000" charset="0"/>
              <a:buNone/>
            </a:pPr>
            <a:endParaRPr lang="zh-CN" altLang="en-US" sz="1200" kern="1200" baseline="0" dirty="0">
              <a:latin typeface="Consolas" panose="020B0609020204030204" charset="0"/>
              <a:ea typeface="+mn-ea"/>
              <a:cs typeface="+mn-cs"/>
            </a:endParaRPr>
          </a:p>
          <a:p>
            <a:pPr defTabSz="914400">
              <a:lnSpc>
                <a:spcPct val="80000"/>
              </a:lnSpc>
              <a:buFont typeface="Wingdings" panose="05000000000000000000" charset="0"/>
              <a:buNone/>
            </a:pPr>
            <a:r>
              <a:rPr lang="zh-CN" altLang="en-US" sz="1200" kern="1200" baseline="0" dirty="0">
                <a:latin typeface="Consolas" panose="020B0609020204030204" charset="0"/>
                <a:ea typeface="+mn-ea"/>
                <a:cs typeface="+mn-cs"/>
              </a:rPr>
              <a:t>    def __init__(self, width=640, height=480, title=</a:t>
            </a:r>
            <a:r>
              <a:rPr lang="en-US" altLang="zh-CN" sz="1200" kern="1200" baseline="0" dirty="0">
                <a:latin typeface="Consolas" panose="020B0609020204030204" charset="0"/>
                <a:ea typeface="+mn-ea"/>
                <a:cs typeface="+mn-cs"/>
              </a:rPr>
              <a:t>b</a:t>
            </a:r>
            <a:r>
              <a:rPr lang="zh-CN" altLang="en-US" sz="1200" kern="1200" baseline="0" dirty="0">
                <a:latin typeface="Consolas" panose="020B0609020204030204" charset="0"/>
                <a:ea typeface="+mn-ea"/>
                <a:cs typeface="+mn-cs"/>
              </a:rPr>
              <a:t>'MyPyOpenGLTest'):</a:t>
            </a:r>
            <a:endParaRPr lang="zh-CN" altLang="en-US" sz="1200" kern="1200" baseline="0" dirty="0">
              <a:latin typeface="Consolas" panose="020B0609020204030204" charset="0"/>
              <a:ea typeface="+mn-ea"/>
              <a:cs typeface="+mn-cs"/>
            </a:endParaRPr>
          </a:p>
          <a:p>
            <a:pPr defTabSz="914400">
              <a:lnSpc>
                <a:spcPct val="80000"/>
              </a:lnSpc>
              <a:buFont typeface="Wingdings" panose="05000000000000000000" charset="0"/>
              <a:buNone/>
            </a:pPr>
            <a:r>
              <a:rPr lang="zh-CN" altLang="en-US" sz="1200" kern="1200" baseline="0" dirty="0">
                <a:latin typeface="Consolas" panose="020B0609020204030204" charset="0"/>
                <a:ea typeface="+mn-ea"/>
                <a:cs typeface="+mn-cs"/>
              </a:rPr>
              <a:t>        ...</a:t>
            </a:r>
            <a:endParaRPr lang="zh-CN" altLang="en-US" sz="1200" kern="1200" baseline="0" dirty="0">
              <a:latin typeface="Consolas" panose="020B0609020204030204" charset="0"/>
              <a:ea typeface="+mn-ea"/>
              <a:cs typeface="+mn-cs"/>
            </a:endParaRPr>
          </a:p>
          <a:p>
            <a:pPr defTabSz="914400">
              <a:lnSpc>
                <a:spcPct val="80000"/>
              </a:lnSpc>
              <a:buFont typeface="Wingdings" panose="05000000000000000000" charset="0"/>
              <a:buNone/>
            </a:pPr>
            <a:r>
              <a:rPr lang="zh-CN" altLang="en-US" sz="1200" kern="1200" baseline="0" dirty="0">
                <a:latin typeface="Consolas" panose="020B0609020204030204" charset="0"/>
                <a:ea typeface="+mn-ea"/>
                <a:cs typeface="+mn-cs"/>
              </a:rPr>
              <a:t>        glutKeyboardFunc(self.KeyPress)</a:t>
            </a:r>
            <a:endParaRPr lang="zh-CN" altLang="en-US" sz="1200" kern="1200" baseline="0" dirty="0">
              <a:latin typeface="Consolas" panose="020B0609020204030204" charset="0"/>
              <a:ea typeface="+mn-ea"/>
              <a:cs typeface="+mn-cs"/>
            </a:endParaRPr>
          </a:p>
          <a:p>
            <a:pPr defTabSz="914400">
              <a:lnSpc>
                <a:spcPct val="80000"/>
              </a:lnSpc>
              <a:buFont typeface="Wingdings" panose="05000000000000000000" charset="0"/>
              <a:buNone/>
            </a:pPr>
            <a:r>
              <a:rPr lang="zh-CN" altLang="en-US" sz="1200" kern="1200" baseline="0" dirty="0">
                <a:latin typeface="Consolas" panose="020B0609020204030204" charset="0"/>
                <a:ea typeface="+mn-ea"/>
                <a:cs typeface="+mn-cs"/>
              </a:rPr>
              <a:t>        glutMouseFunc(self.Mouse)</a:t>
            </a:r>
            <a:endParaRPr lang="zh-CN" altLang="en-US" sz="1200" kern="1200" baseline="0" dirty="0">
              <a:latin typeface="Consolas" panose="020B0609020204030204" charset="0"/>
              <a:ea typeface="+mn-ea"/>
              <a:cs typeface="+mn-cs"/>
            </a:endParaRPr>
          </a:p>
          <a:p>
            <a:pPr defTabSz="914400">
              <a:lnSpc>
                <a:spcPct val="80000"/>
              </a:lnSpc>
              <a:buFont typeface="Wingdings" panose="05000000000000000000" charset="0"/>
              <a:buNone/>
            </a:pPr>
            <a:r>
              <a:rPr lang="zh-CN" altLang="en-US" sz="1200" kern="1200" baseline="0" dirty="0">
                <a:latin typeface="Consolas" panose="020B0609020204030204" charset="0"/>
                <a:ea typeface="+mn-ea"/>
                <a:cs typeface="+mn-cs"/>
              </a:rPr>
              <a:t>        ...</a:t>
            </a:r>
            <a:endParaRPr lang="en-US" altLang="zh-CN" sz="1200" kern="1200" baseline="0" dirty="0">
              <a:latin typeface="Consolas" panose="020B0609020204030204"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15.1.5  处理键盘/鼠标事件</a:t>
            </a:r>
            <a:endParaRPr lang="zh-CN" altLang="en-US" kern="1200" baseline="0">
              <a:latin typeface="+mj-lt"/>
              <a:ea typeface="+mj-ea"/>
              <a:cs typeface="+mj-cs"/>
            </a:endParaRPr>
          </a:p>
        </p:txBody>
      </p:sp>
      <p:sp>
        <p:nvSpPr>
          <p:cNvPr id="24578" name="内容占位符 2"/>
          <p:cNvSpPr>
            <a:spLocks noGrp="1"/>
          </p:cNvSpPr>
          <p:nvPr>
            <p:ph idx="1"/>
          </p:nvPr>
        </p:nvSpPr>
        <p:spPr/>
        <p:txBody>
          <a:bodyPr anchor="t"/>
          <a:p>
            <a:pPr defTabSz="914400">
              <a:lnSpc>
                <a:spcPct val="80000"/>
              </a:lnSpc>
              <a:buFont typeface="Wingdings" panose="05000000000000000000" charset="0"/>
            </a:pPr>
            <a:r>
              <a:rPr lang="zh-CN" altLang="en-US" sz="1800" kern="1200" baseline="0" dirty="0">
                <a:latin typeface="+mn-lt"/>
                <a:ea typeface="+mn-ea"/>
                <a:cs typeface="+mn-cs"/>
              </a:rPr>
              <a:t>定义响应键盘和鼠标事件的函数</a:t>
            </a:r>
            <a:endParaRPr lang="zh-CN" altLang="en-US" sz="1800" kern="1200" baseline="0" dirty="0">
              <a:latin typeface="+mn-lt"/>
              <a:ea typeface="+mn-ea"/>
              <a:cs typeface="+mn-cs"/>
            </a:endParaRPr>
          </a:p>
          <a:p>
            <a:pPr defTabSz="914400">
              <a:spcBef>
                <a:spcPts val="600"/>
              </a:spcBef>
              <a:buFont typeface="Wingdings" panose="05000000000000000000" charset="0"/>
              <a:buNone/>
            </a:pPr>
            <a:endParaRPr lang="zh-CN" altLang="en-US" sz="1500" kern="1200" baseline="0" dirty="0">
              <a:latin typeface="+mn-lt"/>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def Mouse(self, button, mode, x, y):</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if button == GLUT_RIGHT_BUTTON and mode == GLUT_DOWN:</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print</a:t>
            </a:r>
            <a:r>
              <a:rPr lang="en-US" altLang="zh-CN" sz="1200" kern="1200" baseline="0" dirty="0">
                <a:latin typeface="Consolas" panose="020B0609020204030204" charset="0"/>
                <a:ea typeface="+mn-ea"/>
                <a:cs typeface="+mn-cs"/>
              </a:rPr>
              <a:t>(</a:t>
            </a:r>
            <a:r>
              <a:rPr lang="zh-CN" altLang="en-US" sz="1200" kern="1200" baseline="0" dirty="0">
                <a:latin typeface="Consolas" panose="020B0609020204030204" charset="0"/>
                <a:ea typeface="+mn-ea"/>
                <a:cs typeface="+mn-cs"/>
              </a:rPr>
              <a:t>'yes'</a:t>
            </a:r>
            <a:r>
              <a:rPr lang="en-US" altLang="zh-CN" sz="1200" kern="1200" baseline="0" dirty="0">
                <a:latin typeface="Consolas" panose="020B0609020204030204" charset="0"/>
                <a:ea typeface="+mn-ea"/>
                <a:cs typeface="+mn-cs"/>
              </a:rPr>
              <a:t>)</a:t>
            </a:r>
            <a:endParaRPr lang="en-US" altLang="zh-CN"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def KeyPress(self, key, x, y):</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print</a:t>
            </a:r>
            <a:r>
              <a:rPr lang="en-US" altLang="zh-CN" sz="1200" kern="1200" baseline="0" dirty="0">
                <a:latin typeface="Consolas" panose="020B0609020204030204" charset="0"/>
                <a:ea typeface="+mn-ea"/>
                <a:cs typeface="+mn-cs"/>
              </a:rPr>
              <a:t>(</a:t>
            </a:r>
            <a:r>
              <a:rPr lang="zh-CN" altLang="en-US" sz="1200" kern="1200" baseline="0" dirty="0">
                <a:latin typeface="Consolas" panose="020B0609020204030204" charset="0"/>
                <a:ea typeface="+mn-ea"/>
                <a:cs typeface="+mn-cs"/>
              </a:rPr>
              <a:t>key</a:t>
            </a:r>
            <a:r>
              <a:rPr lang="en-US" altLang="zh-CN" sz="1200" kern="1200" baseline="0" dirty="0">
                <a:latin typeface="Consolas" panose="020B0609020204030204" charset="0"/>
                <a:ea typeface="+mn-ea"/>
                <a:cs typeface="+mn-cs"/>
              </a:rPr>
              <a:t>)</a:t>
            </a:r>
            <a:endParaRPr lang="zh-CN" altLang="en-US" sz="1200" kern="1200" baseline="0">
              <a:latin typeface="Consolas" panose="020B0609020204030204"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15.1.5  处理键盘/鼠标事件</a:t>
            </a:r>
            <a:endParaRPr lang="zh-CN" altLang="en-US"/>
          </a:p>
        </p:txBody>
      </p:sp>
      <p:sp>
        <p:nvSpPr>
          <p:cNvPr id="3" name="内容占位符 2"/>
          <p:cNvSpPr>
            <a:spLocks noGrp="1"/>
          </p:cNvSpPr>
          <p:nvPr>
            <p:ph idx="1"/>
          </p:nvPr>
        </p:nvSpPr>
        <p:spPr/>
        <p:txBody>
          <a:bodyPr/>
          <a:p>
            <a:r>
              <a:rPr lang="zh-CN" altLang="en-US" sz="2000" b="1"/>
              <a:t>补充案例：</a:t>
            </a:r>
            <a:r>
              <a:rPr lang="zh-CN" altLang="en-US" sz="2000"/>
              <a:t>键盘事件响应。</a:t>
            </a:r>
            <a:endParaRPr lang="zh-CN" altLang="en-US" sz="2000"/>
          </a:p>
          <a:p>
            <a:pPr marL="0" indent="0">
              <a:buNone/>
            </a:pPr>
            <a:r>
              <a:rPr lang="zh-CN" altLang="en-US" sz="2000">
                <a:hlinkClick r:id="rId1" tooltip="" action="ppaction://hlinkfile"/>
              </a:rPr>
              <a:t>code\pyOpenGL_KeyboardEvent.pyw</a:t>
            </a: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9457"/>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rPr>
              <a:t>15.2  </a:t>
            </a:r>
            <a:r>
              <a:rPr lang="zh-CN" altLang="en-US" kern="1200" baseline="0" dirty="0">
                <a:latin typeface="+mj-lt"/>
                <a:ea typeface="+mj-ea"/>
                <a:cs typeface="+mj-cs"/>
              </a:rPr>
              <a:t>图像编程</a:t>
            </a:r>
            <a:endParaRPr lang="zh-CN" altLang="en-US" kern="1200" baseline="0" dirty="0">
              <a:latin typeface="+mj-lt"/>
              <a:ea typeface="+mj-ea"/>
              <a:cs typeface="+mj-cs"/>
            </a:endParaRPr>
          </a:p>
        </p:txBody>
      </p:sp>
      <p:sp>
        <p:nvSpPr>
          <p:cNvPr id="25602" name="文本占位符 19458"/>
          <p:cNvSpPr>
            <a:spLocks noGrp="1"/>
          </p:cNvSpPr>
          <p:nvPr>
            <p:ph idx="1"/>
          </p:nvPr>
        </p:nvSpPr>
        <p:spPr/>
        <p:txBody>
          <a:bodyPr anchor="t"/>
          <a:p>
            <a:pPr defTabSz="914400">
              <a:lnSpc>
                <a:spcPct val="150000"/>
              </a:lnSpc>
              <a:spcBef>
                <a:spcPts val="600"/>
              </a:spcBef>
              <a:spcAft>
                <a:spcPts val="600"/>
              </a:spcAft>
              <a:buFont typeface="Wingdings" panose="05000000000000000000" charset="0"/>
            </a:pPr>
            <a:r>
              <a:rPr lang="en-US" altLang="zh-CN" sz="1800" kern="1200" baseline="0" dirty="0">
                <a:latin typeface="+mn-lt"/>
                <a:ea typeface="+mn-ea"/>
                <a:cs typeface="+mn-cs"/>
              </a:rPr>
              <a:t>Python Imaging Library (PIL)</a:t>
            </a:r>
            <a:r>
              <a:rPr lang="zh-CN" altLang="en-US" sz="1800" kern="1200" baseline="0" dirty="0">
                <a:latin typeface="+mn-lt"/>
                <a:ea typeface="+mn-ea"/>
                <a:cs typeface="+mn-cs"/>
              </a:rPr>
              <a:t>是</a:t>
            </a:r>
            <a:r>
              <a:rPr lang="en-US" altLang="zh-CN" sz="1800" kern="1200" baseline="0" dirty="0">
                <a:latin typeface="+mn-lt"/>
                <a:ea typeface="+mn-ea"/>
                <a:cs typeface="+mn-cs"/>
              </a:rPr>
              <a:t>python</a:t>
            </a:r>
            <a:r>
              <a:rPr lang="zh-CN" altLang="en-US" sz="1800" kern="1200" baseline="0" dirty="0">
                <a:latin typeface="+mn-lt"/>
                <a:ea typeface="+mn-ea"/>
                <a:cs typeface="+mn-cs"/>
              </a:rPr>
              <a:t>下的图像处理模块，支持多种格式，并提供强大的图像处理功能，可以通过</a:t>
            </a:r>
            <a:r>
              <a:rPr lang="en-US" altLang="zh-CN" sz="1800" kern="1200" baseline="0" dirty="0">
                <a:latin typeface="+mn-lt"/>
                <a:ea typeface="+mn-ea"/>
                <a:cs typeface="+mn-cs"/>
              </a:rPr>
              <a:t>pip</a:t>
            </a:r>
            <a:r>
              <a:rPr lang="zh-CN" altLang="en-US" sz="1800" kern="1200" baseline="0" dirty="0">
                <a:latin typeface="+mn-lt"/>
                <a:ea typeface="+mn-ea"/>
                <a:cs typeface="+mn-cs"/>
              </a:rPr>
              <a:t>进行安装后使用。</a:t>
            </a:r>
            <a:endParaRPr lang="zh-CN" altLang="en-US" sz="1800" kern="1200" baseline="0" dirty="0">
              <a:latin typeface="+mn-lt"/>
              <a:ea typeface="+mn-ea"/>
              <a:cs typeface="+mn-cs"/>
            </a:endParaRPr>
          </a:p>
          <a:p>
            <a:pPr defTabSz="914400">
              <a:lnSpc>
                <a:spcPct val="150000"/>
              </a:lnSpc>
              <a:spcBef>
                <a:spcPts val="600"/>
              </a:spcBef>
              <a:spcAft>
                <a:spcPts val="600"/>
              </a:spcAft>
              <a:buFont typeface="Wingdings" panose="05000000000000000000" charset="0"/>
            </a:pPr>
            <a:r>
              <a:rPr lang="zh-CN" altLang="en-US" sz="1800" kern="1200" baseline="0" dirty="0">
                <a:latin typeface="+mn-lt"/>
                <a:ea typeface="+mn-ea"/>
                <a:cs typeface="+mn-cs"/>
              </a:rPr>
              <a:t>扩展库</a:t>
            </a:r>
            <a:r>
              <a:rPr lang="en-US" altLang="zh-CN" sz="1800" kern="1200" baseline="0" dirty="0">
                <a:latin typeface="+mn-lt"/>
                <a:ea typeface="+mn-ea"/>
                <a:cs typeface="+mn-cs"/>
              </a:rPr>
              <a:t>pillow</a:t>
            </a:r>
            <a:r>
              <a:rPr lang="zh-CN" altLang="zh-CN" sz="1800" kern="1200" baseline="0" dirty="0">
                <a:latin typeface="+mn-lt"/>
                <a:ea typeface="+mn-ea"/>
                <a:cs typeface="+mn-cs"/>
              </a:rPr>
              <a:t>完美支持</a:t>
            </a:r>
            <a:r>
              <a:rPr lang="en-US" altLang="zh-CN" sz="1800" kern="1200" baseline="0" dirty="0">
                <a:latin typeface="+mn-lt"/>
                <a:ea typeface="+mn-ea"/>
                <a:cs typeface="+mn-cs"/>
              </a:rPr>
              <a:t>Python3</a:t>
            </a:r>
            <a:r>
              <a:rPr lang="zh-CN" altLang="en-US" sz="1800" kern="1200" baseline="0" dirty="0">
                <a:latin typeface="+mn-lt"/>
                <a:ea typeface="+mn-ea"/>
                <a:cs typeface="+mn-cs"/>
              </a:rPr>
              <a:t>。</a:t>
            </a:r>
            <a:endParaRPr lang="zh-CN" altLang="en-US" sz="1800" kern="1200" baseline="0" dirty="0">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048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rPr>
              <a:t>15.2.1  pillow</a:t>
            </a:r>
            <a:r>
              <a:rPr lang="zh-CN" altLang="en-US" kern="1200" baseline="0" dirty="0">
                <a:latin typeface="+mj-lt"/>
                <a:ea typeface="+mj-ea"/>
                <a:cs typeface="+mj-cs"/>
              </a:rPr>
              <a:t>模块简介</a:t>
            </a:r>
            <a:endParaRPr lang="zh-CN" altLang="en-US" kern="1200" baseline="0" dirty="0">
              <a:latin typeface="+mj-lt"/>
              <a:ea typeface="+mj-ea"/>
              <a:cs typeface="+mj-cs"/>
            </a:endParaRPr>
          </a:p>
        </p:txBody>
      </p:sp>
      <p:sp>
        <p:nvSpPr>
          <p:cNvPr id="26626" name="文本占位符 20482"/>
          <p:cNvSpPr>
            <a:spLocks noGrp="1"/>
          </p:cNvSpPr>
          <p:nvPr>
            <p:ph idx="1"/>
          </p:nvPr>
        </p:nvSpPr>
        <p:spPr/>
        <p:txBody>
          <a:bodyPr anchor="t"/>
          <a:p>
            <a:pPr defTabSz="914400">
              <a:spcBef>
                <a:spcPts val="600"/>
              </a:spcBef>
              <a:spcAft>
                <a:spcPts val="600"/>
              </a:spcAft>
              <a:buFont typeface="Wingdings" panose="05000000000000000000" charset="0"/>
            </a:pPr>
            <a:r>
              <a:rPr lang="zh-CN" altLang="en-US" sz="1800" kern="1200" baseline="0" dirty="0">
                <a:latin typeface="+mn-lt"/>
                <a:ea typeface="+mn-ea"/>
                <a:cs typeface="+mn-cs"/>
              </a:rPr>
              <a:t>导入模块中的对象</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r>
              <a:rPr lang="en-US" altLang="zh-CN" sz="1350" kern="1200" baseline="0" dirty="0">
                <a:latin typeface="Consolas" panose="020B0609020204030204" charset="0"/>
                <a:ea typeface="+mn-ea"/>
                <a:cs typeface="+mn-cs"/>
              </a:rPr>
              <a:t>&gt;&gt;&gt; from PIL import Image</a:t>
            </a: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buNone/>
            </a:pP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pPr>
            <a:r>
              <a:rPr lang="zh-CN" altLang="en-US" sz="1800" kern="1200" baseline="0" dirty="0">
                <a:latin typeface="+mn-lt"/>
                <a:ea typeface="+mn-ea"/>
                <a:cs typeface="+mn-cs"/>
              </a:rPr>
              <a:t>打开图像文件</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r>
              <a:rPr lang="en-US" altLang="zh-CN" sz="1350" kern="1200" baseline="0" dirty="0">
                <a:latin typeface="Consolas" panose="020B0609020204030204" charset="0"/>
                <a:ea typeface="+mn-ea"/>
                <a:cs typeface="+mn-cs"/>
              </a:rPr>
              <a:t>&gt;&gt;&gt; im = Image.open('sample.jpg')</a:t>
            </a: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buNone/>
            </a:pP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pPr>
            <a:r>
              <a:rPr lang="zh-CN" altLang="en-US" sz="1800" kern="1200" baseline="0" dirty="0">
                <a:latin typeface="+mn-lt"/>
                <a:ea typeface="+mn-ea"/>
                <a:cs typeface="+mn-cs"/>
              </a:rPr>
              <a:t>显示图像</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r>
              <a:rPr lang="en-US" altLang="zh-CN" sz="1350" kern="1200" baseline="0" dirty="0">
                <a:latin typeface="Consolas" panose="020B0609020204030204" charset="0"/>
                <a:ea typeface="+mn-ea"/>
                <a:cs typeface="+mn-cs"/>
              </a:rPr>
              <a:t>&gt;&gt;&gt; im.show()</a:t>
            </a:r>
            <a:endParaRPr lang="en-US" altLang="zh-CN" sz="1350" kern="1200" baseline="0" dirty="0">
              <a:latin typeface="Consolas" panose="020B0609020204030204"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rPr>
              <a:t>15.2.1  pillow</a:t>
            </a:r>
            <a:r>
              <a:rPr lang="zh-CN" altLang="en-US" kern="1200" baseline="0" dirty="0">
                <a:latin typeface="+mj-lt"/>
                <a:ea typeface="+mj-ea"/>
                <a:cs typeface="+mj-cs"/>
              </a:rPr>
              <a:t>模块简介</a:t>
            </a:r>
            <a:endParaRPr lang="zh-CN" altLang="en-US" kern="1200" baseline="0">
              <a:latin typeface="+mj-lt"/>
              <a:ea typeface="+mj-ea"/>
              <a:cs typeface="+mj-cs"/>
            </a:endParaRPr>
          </a:p>
        </p:txBody>
      </p:sp>
      <p:sp>
        <p:nvSpPr>
          <p:cNvPr id="27650" name="内容占位符 2"/>
          <p:cNvSpPr>
            <a:spLocks noGrp="1"/>
          </p:cNvSpPr>
          <p:nvPr>
            <p:ph idx="1"/>
          </p:nvPr>
        </p:nvSpPr>
        <p:spPr/>
        <p:txBody>
          <a:bodyPr anchor="t"/>
          <a:p>
            <a:pPr defTabSz="914400">
              <a:spcBef>
                <a:spcPts val="600"/>
              </a:spcBef>
              <a:spcAft>
                <a:spcPts val="600"/>
              </a:spcAft>
              <a:buFont typeface="Wingdings" panose="05000000000000000000" charset="0"/>
            </a:pPr>
            <a:r>
              <a:rPr lang="zh-CN" altLang="en-US" sz="1800" kern="1200" baseline="0" dirty="0">
                <a:latin typeface="+mn-lt"/>
                <a:ea typeface="+mn-ea"/>
                <a:cs typeface="+mn-cs"/>
              </a:rPr>
              <a:t>查看图像信息</a:t>
            </a:r>
            <a:endParaRPr lang="zh-CN" altLang="en-US" sz="1800" kern="1200" baseline="0" dirty="0">
              <a:latin typeface="+mn-lt"/>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im.format</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solidFill>
                  <a:srgbClr val="00B0F0"/>
                </a:solidFill>
                <a:latin typeface="Consolas" panose="020B0609020204030204" charset="0"/>
                <a:ea typeface="+mn-ea"/>
                <a:cs typeface="+mn-cs"/>
              </a:rPr>
              <a:t>JPEG</a:t>
            </a:r>
            <a:endParaRPr lang="en-US" altLang="zh-CN" sz="1350" kern="1200" baseline="0" dirty="0">
              <a:solidFill>
                <a:srgbClr val="00B0F0"/>
              </a:solidFill>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im.size</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solidFill>
                  <a:srgbClr val="00B0F0"/>
                </a:solidFill>
                <a:latin typeface="Consolas" panose="020B0609020204030204" charset="0"/>
                <a:ea typeface="+mn-ea"/>
                <a:cs typeface="+mn-cs"/>
              </a:rPr>
              <a:t>(360, 468)</a:t>
            </a:r>
            <a:endParaRPr lang="en-US" altLang="zh-CN" sz="1350" kern="1200" baseline="0" dirty="0">
              <a:solidFill>
                <a:srgbClr val="00B0F0"/>
              </a:solidFill>
              <a:latin typeface="Consolas" panose="020B0609020204030204" charset="0"/>
              <a:ea typeface="+mn-ea"/>
              <a:cs typeface="+mn-cs"/>
            </a:endParaRPr>
          </a:p>
          <a:p>
            <a:pPr defTabSz="914400">
              <a:spcBef>
                <a:spcPts val="600"/>
              </a:spcBef>
              <a:spcAft>
                <a:spcPts val="600"/>
              </a:spcAft>
              <a:buFont typeface="Wingdings" panose="05000000000000000000" charset="0"/>
              <a:buNone/>
            </a:pPr>
            <a:endParaRPr lang="en-US" altLang="zh-CN" sz="1350" kern="1200" baseline="0" dirty="0">
              <a:latin typeface="Consolas" panose="020B0609020204030204" charset="0"/>
              <a:ea typeface="+mn-ea"/>
              <a:cs typeface="+mn-cs"/>
            </a:endParaRPr>
          </a:p>
          <a:p>
            <a:pPr defTabSz="914400">
              <a:lnSpc>
                <a:spcPct val="150000"/>
              </a:lnSpc>
              <a:spcBef>
                <a:spcPts val="600"/>
              </a:spcBef>
              <a:spcAft>
                <a:spcPts val="600"/>
              </a:spcAft>
              <a:buFont typeface="Wingdings" panose="05000000000000000000" charset="0"/>
            </a:pPr>
            <a:r>
              <a:rPr lang="zh-CN" altLang="en-US" sz="1800" kern="1200" baseline="0" dirty="0">
                <a:latin typeface="+mn-lt"/>
                <a:ea typeface="+mn-ea"/>
                <a:cs typeface="+mn-cs"/>
              </a:rPr>
              <a:t>查看图像直方图，图像如果是</a:t>
            </a:r>
            <a:r>
              <a:rPr lang="en-US" altLang="zh-CN" sz="1800" kern="1200" baseline="0" dirty="0">
                <a:latin typeface="+mn-lt"/>
                <a:ea typeface="+mn-ea"/>
                <a:cs typeface="+mn-cs"/>
              </a:rPr>
              <a:t>RGB</a:t>
            </a:r>
            <a:r>
              <a:rPr lang="zh-CN" altLang="en-US" sz="1800" kern="1200" baseline="0" dirty="0">
                <a:latin typeface="+mn-lt"/>
                <a:ea typeface="+mn-ea"/>
                <a:cs typeface="+mn-cs"/>
              </a:rPr>
              <a:t>则返回三组数，如果是灰度图像则返回一组数。</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r>
              <a:rPr lang="en-US" altLang="zh-CN" sz="1350" kern="1200" baseline="0" dirty="0">
                <a:latin typeface="Consolas" panose="020B0609020204030204" charset="0"/>
                <a:ea typeface="+mn-ea"/>
                <a:cs typeface="+mn-cs"/>
              </a:rPr>
              <a:t>&gt;&gt;&gt; im.histogram()</a:t>
            </a:r>
            <a:endParaRPr lang="zh-CN" altLang="en-US" sz="1350" kern="1200" baseline="0">
              <a:latin typeface="Consolas" panose="020B0609020204030204"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1505"/>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sym typeface="Arial" panose="020B0604020202020204" pitchFamily="34" charset="0"/>
              </a:rPr>
              <a:t>15.2.1  pillow</a:t>
            </a:r>
            <a:r>
              <a:rPr lang="zh-CN" altLang="en-US" kern="1200" baseline="0" dirty="0">
                <a:latin typeface="+mj-lt"/>
                <a:ea typeface="+mj-ea"/>
                <a:cs typeface="+mj-cs"/>
                <a:sym typeface="Arial" panose="020B0604020202020204" pitchFamily="34" charset="0"/>
              </a:rPr>
              <a:t>模块简介</a:t>
            </a:r>
            <a:endParaRPr lang="zh-CN" altLang="en-US" kern="1200" baseline="0" dirty="0">
              <a:latin typeface="+mj-lt"/>
              <a:ea typeface="+mj-ea"/>
              <a:cs typeface="+mj-cs"/>
            </a:endParaRPr>
          </a:p>
        </p:txBody>
      </p:sp>
      <p:sp>
        <p:nvSpPr>
          <p:cNvPr id="28674" name="文本占位符 21506"/>
          <p:cNvSpPr>
            <a:spLocks noGrp="1"/>
          </p:cNvSpPr>
          <p:nvPr>
            <p:ph idx="1"/>
          </p:nvPr>
        </p:nvSpPr>
        <p:spPr/>
        <p:txBody>
          <a:bodyPr anchor="t"/>
          <a:p>
            <a:pPr defTabSz="914400">
              <a:spcBef>
                <a:spcPts val="600"/>
              </a:spcBef>
              <a:spcAft>
                <a:spcPts val="600"/>
              </a:spcAft>
              <a:buFont typeface="Wingdings" panose="05000000000000000000" charset="0"/>
            </a:pPr>
            <a:r>
              <a:rPr lang="zh-CN" altLang="en-US" sz="1800" kern="1200" baseline="0" dirty="0">
                <a:latin typeface="+mn-lt"/>
                <a:ea typeface="+mn-ea"/>
                <a:cs typeface="+mn-cs"/>
              </a:rPr>
              <a:t>读取像素值</a:t>
            </a:r>
            <a:endParaRPr lang="zh-CN" altLang="en-US" sz="1800" kern="1200" baseline="0" dirty="0">
              <a:latin typeface="+mn-lt"/>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im.getpixel((100,50))</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solidFill>
                  <a:srgbClr val="00B0F0"/>
                </a:solidFill>
                <a:latin typeface="Consolas" panose="020B0609020204030204" charset="0"/>
                <a:ea typeface="+mn-ea"/>
                <a:cs typeface="+mn-cs"/>
              </a:rPr>
              <a:t>(124, 126, 123)</a:t>
            </a:r>
            <a:endParaRPr lang="en-US" altLang="zh-CN" sz="1350" kern="1200" baseline="0" dirty="0">
              <a:solidFill>
                <a:srgbClr val="00B0F0"/>
              </a:solidFill>
              <a:latin typeface="Consolas" panose="020B0609020204030204" charset="0"/>
              <a:ea typeface="+mn-ea"/>
              <a:cs typeface="+mn-cs"/>
            </a:endParaRPr>
          </a:p>
          <a:p>
            <a:pPr defTabSz="914400">
              <a:spcBef>
                <a:spcPts val="600"/>
              </a:spcBef>
              <a:spcAft>
                <a:spcPts val="600"/>
              </a:spcAft>
              <a:buFont typeface="Wingdings" panose="05000000000000000000" charset="0"/>
              <a:buNone/>
            </a:pP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pPr>
            <a:r>
              <a:rPr lang="zh-CN" altLang="en-US" sz="1800" kern="1200" baseline="0" dirty="0">
                <a:latin typeface="+mn-lt"/>
                <a:ea typeface="+mn-ea"/>
                <a:cs typeface="+mn-cs"/>
              </a:rPr>
              <a:t>设置像素值</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r>
              <a:rPr lang="en-US" altLang="zh-CN" sz="1350" kern="1200" baseline="0" dirty="0">
                <a:latin typeface="Consolas" panose="020B0609020204030204" charset="0"/>
                <a:ea typeface="+mn-ea"/>
                <a:cs typeface="+mn-cs"/>
              </a:rPr>
              <a:t>&gt;&gt;&gt; im.putpixel((100,50), (128,30,120))</a:t>
            </a:r>
            <a:endParaRPr lang="en-US" altLang="zh-CN" sz="1350" kern="1200" baseline="0" dirty="0">
              <a:latin typeface="Consolas" panose="020B0609020204030204"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sym typeface="Arial" panose="020B0604020202020204" pitchFamily="34" charset="0"/>
              </a:rPr>
              <a:t>15.2.1  pillow</a:t>
            </a:r>
            <a:r>
              <a:rPr lang="zh-CN" altLang="en-US" kern="1200" baseline="0" dirty="0">
                <a:latin typeface="+mj-lt"/>
                <a:ea typeface="+mj-ea"/>
                <a:cs typeface="+mj-cs"/>
                <a:sym typeface="Arial" panose="020B0604020202020204" pitchFamily="34" charset="0"/>
              </a:rPr>
              <a:t>模块简介</a:t>
            </a:r>
            <a:endParaRPr lang="zh-CN" altLang="en-US" kern="1200" baseline="0">
              <a:latin typeface="+mj-lt"/>
              <a:ea typeface="+mj-ea"/>
              <a:cs typeface="+mj-cs"/>
            </a:endParaRPr>
          </a:p>
        </p:txBody>
      </p:sp>
      <p:sp>
        <p:nvSpPr>
          <p:cNvPr id="29698" name="内容占位符 2"/>
          <p:cNvSpPr>
            <a:spLocks noGrp="1"/>
          </p:cNvSpPr>
          <p:nvPr>
            <p:ph idx="1"/>
          </p:nvPr>
        </p:nvSpPr>
        <p:spPr/>
        <p:txBody>
          <a:bodyPr anchor="t"/>
          <a:p>
            <a:pPr defTabSz="914400">
              <a:spcBef>
                <a:spcPts val="600"/>
              </a:spcBef>
              <a:spcAft>
                <a:spcPts val="600"/>
              </a:spcAft>
              <a:buFont typeface="Wingdings" panose="05000000000000000000" charset="0"/>
            </a:pPr>
            <a:r>
              <a:rPr lang="zh-CN" altLang="en-US" sz="1800" kern="1200" baseline="0" dirty="0">
                <a:latin typeface="+mn-lt"/>
                <a:ea typeface="+mn-ea"/>
                <a:cs typeface="+mn-cs"/>
              </a:rPr>
              <a:t>保存图像文件</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r>
              <a:rPr lang="en-US" altLang="zh-CN" sz="1350" kern="1200" baseline="0" dirty="0">
                <a:latin typeface="Consolas" panose="020B0609020204030204" charset="0"/>
                <a:ea typeface="+mn-ea"/>
                <a:cs typeface="+mn-cs"/>
              </a:rPr>
              <a:t>&gt;&gt;&gt; im.save('sample1.jpg')</a:t>
            </a: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buNone/>
            </a:pP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pPr>
            <a:r>
              <a:rPr lang="zh-CN" altLang="en-US" sz="1800" kern="1200" baseline="0" dirty="0">
                <a:latin typeface="+mn-lt"/>
                <a:ea typeface="+mn-ea"/>
                <a:cs typeface="+mn-cs"/>
              </a:rPr>
              <a:t>转换图像格式</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r>
              <a:rPr lang="en-US" altLang="zh-CN" sz="1350" kern="1200" baseline="0" dirty="0">
                <a:latin typeface="Consolas" panose="020B0609020204030204" charset="0"/>
                <a:ea typeface="+mn-ea"/>
                <a:cs typeface="+mn-cs"/>
              </a:rPr>
              <a:t>&gt;&gt;&gt; im.save('sample.bmp')</a:t>
            </a:r>
            <a:endParaRPr lang="zh-CN" altLang="en-US" sz="1350" kern="1200" baseline="0">
              <a:latin typeface="Consolas" panose="020B060902020403020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2529"/>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sym typeface="Arial" panose="020B0604020202020204" pitchFamily="34" charset="0"/>
              </a:rPr>
              <a:t>15.2.1  pillow</a:t>
            </a:r>
            <a:r>
              <a:rPr lang="zh-CN" altLang="en-US" kern="1200" baseline="0" dirty="0">
                <a:latin typeface="+mj-lt"/>
                <a:ea typeface="+mj-ea"/>
                <a:cs typeface="+mj-cs"/>
                <a:sym typeface="Arial" panose="020B0604020202020204" pitchFamily="34" charset="0"/>
              </a:rPr>
              <a:t>模块简介</a:t>
            </a:r>
            <a:endParaRPr lang="zh-CN" altLang="en-US" kern="1200" baseline="0" dirty="0">
              <a:latin typeface="+mj-lt"/>
              <a:ea typeface="+mj-ea"/>
              <a:cs typeface="+mj-cs"/>
            </a:endParaRPr>
          </a:p>
        </p:txBody>
      </p:sp>
      <p:sp>
        <p:nvSpPr>
          <p:cNvPr id="30722" name="文本占位符 22530"/>
          <p:cNvSpPr>
            <a:spLocks noGrp="1"/>
          </p:cNvSpPr>
          <p:nvPr>
            <p:ph idx="1"/>
          </p:nvPr>
        </p:nvSpPr>
        <p:spPr/>
        <p:txBody>
          <a:bodyPr anchor="t"/>
          <a:p>
            <a:pPr defTabSz="914400">
              <a:spcBef>
                <a:spcPts val="600"/>
              </a:spcBef>
              <a:spcAft>
                <a:spcPts val="600"/>
              </a:spcAft>
              <a:buFont typeface="Wingdings" panose="05000000000000000000" charset="0"/>
            </a:pPr>
            <a:r>
              <a:rPr lang="zh-CN" altLang="en-US" sz="1800" kern="1200" baseline="0" dirty="0">
                <a:latin typeface="+mn-lt"/>
                <a:ea typeface="+mn-ea"/>
                <a:cs typeface="+mn-cs"/>
              </a:rPr>
              <a:t>图像缩放</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r>
              <a:rPr lang="en-US" altLang="zh-CN" sz="1350" kern="1200" baseline="0" dirty="0">
                <a:latin typeface="Consolas" panose="020B0609020204030204" charset="0"/>
                <a:ea typeface="+mn-ea"/>
                <a:cs typeface="+mn-cs"/>
              </a:rPr>
              <a:t>&gt;&gt;&gt; im1 = im.resize((100,100))</a:t>
            </a: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buNone/>
            </a:pPr>
            <a:endParaRPr lang="en-US" altLang="zh-CN" sz="1350" kern="1200" baseline="0" dirty="0">
              <a:latin typeface="Consolas" panose="020B0609020204030204" charset="0"/>
              <a:ea typeface="+mn-ea"/>
              <a:cs typeface="+mn-cs"/>
            </a:endParaRPr>
          </a:p>
          <a:p>
            <a:pPr defTabSz="914400">
              <a:lnSpc>
                <a:spcPct val="150000"/>
              </a:lnSpc>
              <a:spcBef>
                <a:spcPts val="600"/>
              </a:spcBef>
              <a:spcAft>
                <a:spcPts val="600"/>
              </a:spcAft>
              <a:buFont typeface="Wingdings" panose="05000000000000000000" charset="0"/>
            </a:pPr>
            <a:r>
              <a:rPr lang="zh-CN" altLang="en-US" sz="1800" kern="1200" baseline="0" dirty="0">
                <a:latin typeface="+mn-lt"/>
                <a:ea typeface="+mn-ea"/>
                <a:cs typeface="+mn-cs"/>
              </a:rPr>
              <a:t>逆时针旋转图像，</a:t>
            </a:r>
            <a:r>
              <a:rPr lang="en-US" altLang="zh-CN" sz="1800" kern="1200" baseline="0" dirty="0">
                <a:latin typeface="+mn-lt"/>
                <a:ea typeface="+mn-ea"/>
                <a:cs typeface="+mn-cs"/>
              </a:rPr>
              <a:t>rotate</a:t>
            </a:r>
            <a:r>
              <a:rPr lang="zh-CN" altLang="en-US" sz="1800" kern="1200" baseline="0" dirty="0">
                <a:latin typeface="+mn-lt"/>
                <a:ea typeface="+mn-ea"/>
                <a:cs typeface="+mn-cs"/>
              </a:rPr>
              <a:t>方法支持任意角度的旋转，而</a:t>
            </a:r>
            <a:r>
              <a:rPr lang="en-US" altLang="zh-CN" sz="1800" kern="1200" baseline="0" dirty="0">
                <a:latin typeface="+mn-lt"/>
                <a:ea typeface="+mn-ea"/>
                <a:cs typeface="+mn-cs"/>
              </a:rPr>
              <a:t>transpose</a:t>
            </a:r>
            <a:r>
              <a:rPr lang="zh-CN" altLang="en-US" sz="1800" kern="1200" baseline="0" dirty="0">
                <a:latin typeface="+mn-lt"/>
                <a:ea typeface="+mn-ea"/>
                <a:cs typeface="+mn-cs"/>
              </a:rPr>
              <a:t>方法支持部分特殊角度的旋转，如</a:t>
            </a:r>
            <a:r>
              <a:rPr lang="en-US" altLang="zh-CN" sz="1800" kern="1200" baseline="0" dirty="0">
                <a:latin typeface="+mn-lt"/>
                <a:ea typeface="+mn-ea"/>
                <a:cs typeface="+mn-cs"/>
              </a:rPr>
              <a:t>90</a:t>
            </a:r>
            <a:r>
              <a:rPr lang="zh-CN" altLang="en-US" sz="1800" kern="1200" baseline="0" dirty="0">
                <a:latin typeface="+mn-lt"/>
                <a:ea typeface="+mn-ea"/>
                <a:cs typeface="+mn-cs"/>
              </a:rPr>
              <a:t>、</a:t>
            </a:r>
            <a:r>
              <a:rPr lang="en-US" altLang="zh-CN" sz="1800" kern="1200" baseline="0" dirty="0">
                <a:latin typeface="+mn-lt"/>
                <a:ea typeface="+mn-ea"/>
                <a:cs typeface="+mn-cs"/>
              </a:rPr>
              <a:t>180</a:t>
            </a:r>
            <a:r>
              <a:rPr lang="zh-CN" altLang="en-US" sz="1800" kern="1200" baseline="0" dirty="0">
                <a:latin typeface="+mn-lt"/>
                <a:ea typeface="+mn-ea"/>
                <a:cs typeface="+mn-cs"/>
              </a:rPr>
              <a:t>、</a:t>
            </a:r>
            <a:r>
              <a:rPr lang="en-US" altLang="zh-CN" sz="1800" kern="1200" baseline="0" dirty="0">
                <a:latin typeface="+mn-lt"/>
                <a:ea typeface="+mn-ea"/>
                <a:cs typeface="+mn-cs"/>
              </a:rPr>
              <a:t>270</a:t>
            </a:r>
            <a:r>
              <a:rPr lang="zh-CN" altLang="en-US" sz="1800" kern="1200" baseline="0" dirty="0">
                <a:latin typeface="+mn-lt"/>
                <a:ea typeface="+mn-ea"/>
                <a:cs typeface="+mn-cs"/>
              </a:rPr>
              <a:t>以及水平、垂直翻转。</a:t>
            </a:r>
            <a:endParaRPr lang="zh-CN" altLang="en-US" sz="1800" kern="1200" baseline="0" dirty="0">
              <a:latin typeface="+mn-lt"/>
              <a:ea typeface="+mn-ea"/>
              <a:cs typeface="+mn-cs"/>
            </a:endParaRPr>
          </a:p>
          <a:p>
            <a:pPr defTabSz="914400">
              <a:spcBef>
                <a:spcPts val="0"/>
              </a:spcBef>
              <a:spcAft>
                <a:spcPts val="0"/>
              </a:spcAft>
              <a:buFont typeface="Wingdings" panose="05000000000000000000" charset="0"/>
              <a:buNone/>
            </a:pPr>
            <a:r>
              <a:rPr lang="en-US" altLang="zh-CN" sz="1500" kern="1200" baseline="0" dirty="0">
                <a:latin typeface="Consolas" panose="020B0609020204030204" charset="0"/>
                <a:ea typeface="+mn-ea"/>
                <a:cs typeface="+mn-cs"/>
              </a:rPr>
              <a:t>&gt;&gt;&gt; im2 = im.rotate(90)</a:t>
            </a:r>
            <a:endParaRPr lang="en-US" altLang="zh-CN" sz="150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500" kern="1200" baseline="0" dirty="0">
                <a:latin typeface="Consolas" panose="020B0609020204030204" charset="0"/>
                <a:ea typeface="+mn-ea"/>
                <a:cs typeface="+mn-cs"/>
              </a:rPr>
              <a:t>&gt;&gt;&gt; im3 = im.transpose(Image.ROTATE_180)</a:t>
            </a:r>
            <a:endParaRPr lang="en-US" altLang="zh-CN" sz="150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500" kern="1200" baseline="0" dirty="0">
                <a:latin typeface="Consolas" panose="020B0609020204030204" charset="0"/>
                <a:ea typeface="+mn-ea"/>
                <a:cs typeface="+mn-cs"/>
              </a:rPr>
              <a:t>&gt;&gt;&gt; im4 = im.transpose(Image.FLIP_LEFT_RIGHT)</a:t>
            </a:r>
            <a:endParaRPr lang="en-US" altLang="zh-CN" sz="1500" kern="1200" baseline="0" dirty="0">
              <a:latin typeface="Consolas" panose="020B0609020204030204"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3553"/>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sym typeface="Arial" panose="020B0604020202020204" pitchFamily="34" charset="0"/>
              </a:rPr>
              <a:t>15.2.1  pillow</a:t>
            </a:r>
            <a:r>
              <a:rPr lang="zh-CN" altLang="en-US" kern="1200" baseline="0" dirty="0">
                <a:latin typeface="+mj-lt"/>
                <a:ea typeface="+mj-ea"/>
                <a:cs typeface="+mj-cs"/>
                <a:sym typeface="Arial" panose="020B0604020202020204" pitchFamily="34" charset="0"/>
              </a:rPr>
              <a:t>模块简介</a:t>
            </a:r>
            <a:endParaRPr lang="zh-CN" altLang="en-US" kern="1200" baseline="0" dirty="0">
              <a:latin typeface="+mj-lt"/>
              <a:ea typeface="+mj-ea"/>
              <a:cs typeface="+mj-cs"/>
            </a:endParaRPr>
          </a:p>
        </p:txBody>
      </p:sp>
      <p:sp>
        <p:nvSpPr>
          <p:cNvPr id="31746" name="文本占位符 23554"/>
          <p:cNvSpPr>
            <a:spLocks noGrp="1"/>
          </p:cNvSpPr>
          <p:nvPr>
            <p:ph idx="1"/>
          </p:nvPr>
        </p:nvSpPr>
        <p:spPr/>
        <p:txBody>
          <a:bodyPr anchor="t"/>
          <a:p>
            <a:pPr defTabSz="914400">
              <a:spcBef>
                <a:spcPts val="600"/>
              </a:spcBef>
              <a:buFont typeface="Wingdings" panose="05000000000000000000" charset="0"/>
            </a:pPr>
            <a:r>
              <a:rPr lang="zh-CN" altLang="en-US" sz="1800" kern="1200" baseline="0" dirty="0">
                <a:latin typeface="+mn-lt"/>
                <a:ea typeface="+mn-ea"/>
                <a:cs typeface="+mn-cs"/>
              </a:rPr>
              <a:t>图像裁剪与粘贴</a:t>
            </a:r>
            <a:endParaRPr lang="zh-CN" altLang="en-US" sz="1800" kern="1200" baseline="0" dirty="0">
              <a:latin typeface="+mn-lt"/>
              <a:ea typeface="+mn-ea"/>
              <a:cs typeface="+mn-cs"/>
            </a:endParaRPr>
          </a:p>
          <a:p>
            <a:pPr defTabSz="914400">
              <a:spcBef>
                <a:spcPts val="600"/>
              </a:spcBef>
              <a:buFont typeface="Wingdings" panose="05000000000000000000" charset="0"/>
              <a:buNone/>
            </a:pPr>
            <a:endParaRPr lang="en-US" altLang="zh-CN" sz="1350" kern="1200" baseline="0" dirty="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dirty="0">
                <a:latin typeface="Consolas" panose="020B0609020204030204" charset="0"/>
                <a:ea typeface="+mn-ea"/>
                <a:cs typeface="+mn-cs"/>
              </a:rPr>
              <a:t>&gt;&gt;&gt; box = (120,194,220,294)</a:t>
            </a:r>
            <a:endParaRPr lang="en-US" altLang="zh-CN" sz="1400" kern="1200" baseline="0" dirty="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dirty="0">
                <a:latin typeface="Consolas" panose="020B0609020204030204" charset="0"/>
                <a:ea typeface="+mn-ea"/>
                <a:cs typeface="+mn-cs"/>
              </a:rPr>
              <a:t>&gt;&gt;&gt; region = im.crop(box)</a:t>
            </a:r>
            <a:endParaRPr lang="en-US" altLang="zh-CN" sz="1400" kern="1200" baseline="0" dirty="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dirty="0">
                <a:latin typeface="Consolas" panose="020B0609020204030204" charset="0"/>
                <a:ea typeface="+mn-ea"/>
                <a:cs typeface="+mn-cs"/>
              </a:rPr>
              <a:t>&gt;&gt;&gt; region = region.transpose(Image.ROTATE_180)</a:t>
            </a:r>
            <a:endParaRPr lang="en-US" altLang="zh-CN" sz="1400" kern="1200" baseline="0" dirty="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dirty="0">
                <a:latin typeface="Consolas" panose="020B0609020204030204" charset="0"/>
                <a:ea typeface="+mn-ea"/>
                <a:cs typeface="+mn-cs"/>
              </a:rPr>
              <a:t>&gt;&gt;&gt; im.paste(region,box)</a:t>
            </a:r>
            <a:endParaRPr lang="en-US" altLang="zh-CN" sz="1400" kern="1200" baseline="0" dirty="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dirty="0">
                <a:latin typeface="Consolas" panose="020B0609020204030204" charset="0"/>
                <a:ea typeface="+mn-ea"/>
                <a:cs typeface="+mn-cs"/>
              </a:rPr>
              <a:t>&gt;&gt;&gt; im.show()</a:t>
            </a:r>
            <a:endParaRPr lang="en-US" altLang="zh-CN" sz="1400" kern="1200" baseline="0" dirty="0">
              <a:latin typeface="Consolas" panose="020B060902020403020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7169"/>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15.1.1  创建图形编程框架</a:t>
            </a:r>
            <a:endParaRPr lang="zh-CN" altLang="en-US" kern="1200" baseline="0" dirty="0">
              <a:latin typeface="+mj-lt"/>
              <a:ea typeface="+mj-ea"/>
              <a:cs typeface="+mj-cs"/>
            </a:endParaRPr>
          </a:p>
        </p:txBody>
      </p:sp>
      <p:sp>
        <p:nvSpPr>
          <p:cNvPr id="7170" name="文本占位符 7170"/>
          <p:cNvSpPr>
            <a:spLocks noGrp="1"/>
          </p:cNvSpPr>
          <p:nvPr>
            <p:ph idx="1"/>
          </p:nvPr>
        </p:nvSpPr>
        <p:spPr/>
        <p:txBody>
          <a:bodyPr anchor="t"/>
          <a:p>
            <a:pPr defTabSz="914400">
              <a:buFont typeface="Wingdings" panose="05000000000000000000" charset="0"/>
            </a:pPr>
            <a:r>
              <a:rPr lang="zh-CN" altLang="en-US" sz="1800" kern="1200" baseline="0" dirty="0">
                <a:latin typeface="+mn-lt"/>
                <a:ea typeface="+mn-ea"/>
                <a:cs typeface="+mn-cs"/>
              </a:rPr>
              <a:t>导入模块</a:t>
            </a:r>
            <a:endParaRPr lang="zh-CN" altLang="en-US" sz="1800" kern="1200" baseline="0" dirty="0">
              <a:latin typeface="+mn-lt"/>
              <a:ea typeface="+mn-ea"/>
              <a:cs typeface="+mn-cs"/>
            </a:endParaRPr>
          </a:p>
          <a:p>
            <a:pPr defTabSz="914400">
              <a:buFont typeface="Wingdings" panose="05000000000000000000" charset="0"/>
              <a:buNone/>
            </a:pPr>
            <a:endParaRPr lang="en-US" altLang="zh-CN" sz="1350" kern="1200" baseline="0" dirty="0">
              <a:latin typeface="Consolas" panose="020B0609020204030204" charset="0"/>
              <a:ea typeface="+mn-ea"/>
              <a:cs typeface="+mn-cs"/>
            </a:endParaRPr>
          </a:p>
          <a:p>
            <a:pPr defTabSz="914400">
              <a:buFont typeface="Wingdings" panose="05000000000000000000" charset="0"/>
              <a:buNone/>
            </a:pPr>
            <a:r>
              <a:rPr lang="en-US" altLang="zh-CN" sz="1350" kern="1200" baseline="0" dirty="0">
                <a:latin typeface="Consolas" panose="020B0609020204030204" charset="0"/>
                <a:ea typeface="+mn-ea"/>
                <a:cs typeface="+mn-cs"/>
              </a:rPr>
              <a:t>import sys</a:t>
            </a:r>
            <a:endParaRPr lang="en-US" altLang="zh-CN" sz="1350" kern="1200" baseline="0" dirty="0">
              <a:latin typeface="Consolas" panose="020B0609020204030204" charset="0"/>
              <a:ea typeface="+mn-ea"/>
              <a:cs typeface="+mn-cs"/>
            </a:endParaRPr>
          </a:p>
          <a:p>
            <a:pPr defTabSz="914400">
              <a:buFont typeface="Wingdings" panose="05000000000000000000" charset="0"/>
              <a:buNone/>
            </a:pPr>
            <a:r>
              <a:rPr lang="zh-CN" altLang="en-US" sz="1350" kern="1200" baseline="0" dirty="0">
                <a:latin typeface="Consolas" panose="020B0609020204030204" charset="0"/>
                <a:ea typeface="+mn-ea"/>
                <a:cs typeface="+mn-cs"/>
              </a:rPr>
              <a:t>from OpenGL.GL import *</a:t>
            </a:r>
            <a:endParaRPr lang="zh-CN" altLang="en-US" sz="1350" kern="1200" baseline="0" dirty="0">
              <a:latin typeface="Consolas" panose="020B0609020204030204" charset="0"/>
              <a:ea typeface="+mn-ea"/>
              <a:cs typeface="+mn-cs"/>
            </a:endParaRPr>
          </a:p>
          <a:p>
            <a:pPr defTabSz="914400">
              <a:buFont typeface="Wingdings" panose="05000000000000000000" charset="0"/>
              <a:buNone/>
            </a:pPr>
            <a:r>
              <a:rPr lang="zh-CN" altLang="en-US" sz="1350" kern="1200" baseline="0" dirty="0">
                <a:latin typeface="Consolas" panose="020B0609020204030204" charset="0"/>
                <a:ea typeface="+mn-ea"/>
                <a:cs typeface="+mn-cs"/>
              </a:rPr>
              <a:t>from OpenGL.GLU import *</a:t>
            </a:r>
            <a:endParaRPr lang="zh-CN" altLang="en-US" sz="1350" kern="1200" baseline="0" dirty="0">
              <a:latin typeface="Consolas" panose="020B0609020204030204" charset="0"/>
              <a:ea typeface="+mn-ea"/>
              <a:cs typeface="+mn-cs"/>
            </a:endParaRPr>
          </a:p>
          <a:p>
            <a:pPr defTabSz="914400">
              <a:buFont typeface="Wingdings" panose="05000000000000000000" charset="0"/>
              <a:buNone/>
            </a:pPr>
            <a:r>
              <a:rPr lang="zh-CN" altLang="en-US" sz="1350" kern="1200" baseline="0" dirty="0">
                <a:latin typeface="Consolas" panose="020B0609020204030204" charset="0"/>
                <a:ea typeface="+mn-ea"/>
                <a:cs typeface="+mn-cs"/>
              </a:rPr>
              <a:t>from OpenGL.GLUT import *</a:t>
            </a:r>
            <a:endParaRPr lang="zh-CN" altLang="en-US" sz="1350" kern="1200" baseline="0" dirty="0">
              <a:latin typeface="Consolas" panose="020B0609020204030204" charset="0"/>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sym typeface="Arial" panose="020B0604020202020204" pitchFamily="34" charset="0"/>
              </a:rPr>
              <a:t>15.2.1  pillow</a:t>
            </a:r>
            <a:r>
              <a:rPr lang="zh-CN" altLang="en-US" kern="1200" baseline="0" dirty="0">
                <a:latin typeface="+mj-lt"/>
                <a:ea typeface="+mj-ea"/>
                <a:cs typeface="+mj-cs"/>
                <a:sym typeface="Arial" panose="020B0604020202020204" pitchFamily="34" charset="0"/>
              </a:rPr>
              <a:t>模块简介</a:t>
            </a:r>
            <a:endParaRPr lang="zh-CN" altLang="en-US" kern="1200" baseline="0">
              <a:latin typeface="+mj-lt"/>
              <a:ea typeface="+mj-ea"/>
              <a:cs typeface="+mj-cs"/>
            </a:endParaRPr>
          </a:p>
        </p:txBody>
      </p:sp>
      <p:sp>
        <p:nvSpPr>
          <p:cNvPr id="32770" name="内容占位符 2"/>
          <p:cNvSpPr>
            <a:spLocks noGrp="1"/>
          </p:cNvSpPr>
          <p:nvPr>
            <p:ph idx="1"/>
          </p:nvPr>
        </p:nvSpPr>
        <p:spPr/>
        <p:txBody>
          <a:bodyPr anchor="t"/>
          <a:p>
            <a:pPr defTabSz="914400">
              <a:lnSpc>
                <a:spcPct val="150000"/>
              </a:lnSpc>
              <a:spcBef>
                <a:spcPts val="600"/>
              </a:spcBef>
              <a:buFont typeface="Wingdings" panose="05000000000000000000" charset="0"/>
            </a:pPr>
            <a:r>
              <a:rPr lang="zh-CN" altLang="en-US" sz="1800" kern="1200" baseline="0" dirty="0">
                <a:latin typeface="+mn-lt"/>
                <a:ea typeface="+mn-ea"/>
                <a:cs typeface="+mn-cs"/>
              </a:rPr>
              <a:t>将彩色图像分离为红、绿、蓝三分量子图，分离后每个图像大小与原图像一样，但是只包含一个颜色分量</a:t>
            </a:r>
            <a:endParaRPr lang="zh-CN" altLang="en-US" sz="1800" kern="1200" baseline="0" dirty="0">
              <a:latin typeface="+mn-lt"/>
              <a:ea typeface="+mn-ea"/>
              <a:cs typeface="+mn-cs"/>
            </a:endParaRPr>
          </a:p>
          <a:p>
            <a:pPr defTabSz="914400">
              <a:spcBef>
                <a:spcPts val="600"/>
              </a:spcBef>
              <a:buFont typeface="Wingdings" panose="05000000000000000000" charset="0"/>
              <a:buNone/>
            </a:pPr>
            <a:endParaRPr lang="en-US" altLang="zh-CN" sz="135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zh-CN" sz="1400" kern="1200" baseline="0" dirty="0">
                <a:latin typeface="Consolas" panose="020B0609020204030204" charset="0"/>
                <a:ea typeface="+mn-ea"/>
                <a:cs typeface="+mn-cs"/>
              </a:rPr>
              <a:t>&gt;&gt;&gt; r,g,b = im.split()</a:t>
            </a:r>
            <a:endParaRPr lang="zh-CN" altLang="en-US" sz="1400" kern="1200" baseline="0">
              <a:latin typeface="Consolas" panose="020B0609020204030204" charset="0"/>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4577"/>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sym typeface="Arial" panose="020B0604020202020204" pitchFamily="34" charset="0"/>
              </a:rPr>
              <a:t>15.2.1  pillow</a:t>
            </a:r>
            <a:r>
              <a:rPr lang="zh-CN" altLang="en-US" kern="1200" baseline="0" dirty="0">
                <a:latin typeface="+mj-lt"/>
                <a:ea typeface="+mj-ea"/>
                <a:cs typeface="+mj-cs"/>
                <a:sym typeface="Arial" panose="020B0604020202020204" pitchFamily="34" charset="0"/>
              </a:rPr>
              <a:t>模块简介</a:t>
            </a:r>
            <a:endParaRPr lang="zh-CN" altLang="en-US" kern="1200" baseline="0" dirty="0">
              <a:latin typeface="+mj-lt"/>
              <a:ea typeface="+mj-ea"/>
              <a:cs typeface="+mj-cs"/>
            </a:endParaRPr>
          </a:p>
        </p:txBody>
      </p:sp>
      <p:sp>
        <p:nvSpPr>
          <p:cNvPr id="33794" name="文本占位符 24578"/>
          <p:cNvSpPr>
            <a:spLocks noGrp="1"/>
          </p:cNvSpPr>
          <p:nvPr>
            <p:ph idx="1"/>
          </p:nvPr>
        </p:nvSpPr>
        <p:spPr/>
        <p:txBody>
          <a:bodyPr anchor="t"/>
          <a:p>
            <a:pPr defTabSz="914400">
              <a:spcBef>
                <a:spcPts val="600"/>
              </a:spcBef>
              <a:spcAft>
                <a:spcPts val="600"/>
              </a:spcAft>
              <a:buFont typeface="Wingdings" panose="05000000000000000000" charset="0"/>
            </a:pPr>
            <a:r>
              <a:rPr lang="zh-CN" altLang="en-US" sz="1800" kern="1200" baseline="0" dirty="0">
                <a:latin typeface="+mn-lt"/>
                <a:ea typeface="+mn-ea"/>
                <a:cs typeface="+mn-cs"/>
              </a:rPr>
              <a:t>图像增强</a:t>
            </a:r>
            <a:endParaRPr lang="zh-CN" altLang="en-US" sz="1800" kern="1200" baseline="0" dirty="0">
              <a:latin typeface="+mn-lt"/>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from PIL import ImageFilter</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im5 = im.filter(ImageFilter.DETAIL)</a:t>
            </a: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buNone/>
            </a:pP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pPr>
            <a:r>
              <a:rPr lang="zh-CN" altLang="en-US" sz="1800" kern="1200" baseline="0" dirty="0">
                <a:latin typeface="+mn-lt"/>
                <a:ea typeface="+mn-ea"/>
                <a:cs typeface="+mn-cs"/>
              </a:rPr>
              <a:t>图像模糊</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r>
              <a:rPr lang="en-US" altLang="zh-CN" sz="1350" kern="1200" baseline="0" dirty="0">
                <a:latin typeface="Consolas" panose="020B0609020204030204" charset="0"/>
                <a:ea typeface="+mn-ea"/>
                <a:cs typeface="+mn-cs"/>
              </a:rPr>
              <a:t>&gt;&gt;&gt; im6 = im.filter(ImageFilter.BLUR)</a:t>
            </a: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buNone/>
            </a:pP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pPr>
            <a:r>
              <a:rPr lang="zh-CN" altLang="en-US" sz="1800" kern="1200" baseline="0" dirty="0">
                <a:latin typeface="+mn-lt"/>
                <a:ea typeface="+mn-ea"/>
                <a:cs typeface="+mn-cs"/>
              </a:rPr>
              <a:t>图像边缘提取</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r>
              <a:rPr lang="en-US" altLang="zh-CN" sz="1350" kern="1200" baseline="0" dirty="0">
                <a:latin typeface="Consolas" panose="020B0609020204030204" charset="0"/>
                <a:ea typeface="+mn-ea"/>
                <a:cs typeface="+mn-cs"/>
              </a:rPr>
              <a:t>&gt;&gt;&gt; im7 = im.filter(ImageFilter.FIND_EDGES)</a:t>
            </a:r>
            <a:endParaRPr lang="en-US" altLang="zh-CN" sz="1350" kern="1200" baseline="0" dirty="0">
              <a:latin typeface="Consolas" panose="020B0609020204030204" charset="0"/>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sym typeface="Arial" panose="020B0604020202020204" pitchFamily="34" charset="0"/>
              </a:rPr>
              <a:t>15.2.1  pillow</a:t>
            </a:r>
            <a:r>
              <a:rPr lang="zh-CN" altLang="en-US" kern="1200" baseline="0" dirty="0">
                <a:latin typeface="+mj-lt"/>
                <a:ea typeface="+mj-ea"/>
                <a:cs typeface="+mj-cs"/>
                <a:sym typeface="Arial" panose="020B0604020202020204" pitchFamily="34" charset="0"/>
              </a:rPr>
              <a:t>模块简介</a:t>
            </a:r>
            <a:endParaRPr lang="zh-CN" altLang="en-US" kern="1200" baseline="0">
              <a:latin typeface="+mj-lt"/>
              <a:ea typeface="+mj-ea"/>
              <a:cs typeface="+mj-cs"/>
            </a:endParaRPr>
          </a:p>
        </p:txBody>
      </p:sp>
      <p:sp>
        <p:nvSpPr>
          <p:cNvPr id="34818" name="内容占位符 2"/>
          <p:cNvSpPr>
            <a:spLocks noGrp="1"/>
          </p:cNvSpPr>
          <p:nvPr>
            <p:ph idx="1"/>
          </p:nvPr>
        </p:nvSpPr>
        <p:spPr/>
        <p:txBody>
          <a:bodyPr anchor="t"/>
          <a:p>
            <a:pPr defTabSz="914400">
              <a:spcBef>
                <a:spcPts val="600"/>
              </a:spcBef>
              <a:spcAft>
                <a:spcPts val="600"/>
              </a:spcAft>
              <a:buFont typeface="Wingdings" panose="05000000000000000000" charset="0"/>
            </a:pPr>
            <a:r>
              <a:rPr lang="zh-CN" altLang="en-US" sz="1800" kern="1200" baseline="0" dirty="0">
                <a:latin typeface="+mn-lt"/>
                <a:ea typeface="+mn-ea"/>
                <a:cs typeface="+mn-cs"/>
              </a:rPr>
              <a:t>图像点运算，整体变暗、变亮</a:t>
            </a:r>
            <a:endParaRPr lang="zh-CN" altLang="en-US" sz="1800" kern="1200" baseline="0" dirty="0">
              <a:latin typeface="+mn-lt"/>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im8 = im.point(lambda i:i*1.3)</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im9 = im.point(lambda i:i*0.7)</a:t>
            </a: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buNone/>
            </a:pPr>
            <a:endParaRPr lang="en-US" altLang="zh-CN" sz="1350" kern="1200" baseline="0" dirty="0">
              <a:latin typeface="Consolas" panose="020B0609020204030204" charset="0"/>
              <a:ea typeface="+mn-ea"/>
              <a:cs typeface="+mn-cs"/>
            </a:endParaRPr>
          </a:p>
          <a:p>
            <a:pPr defTabSz="914400">
              <a:spcBef>
                <a:spcPts val="600"/>
              </a:spcBef>
              <a:spcAft>
                <a:spcPts val="600"/>
              </a:spcAft>
              <a:buFont typeface="Wingdings" panose="05000000000000000000" charset="0"/>
            </a:pPr>
            <a:r>
              <a:rPr lang="zh-CN" altLang="en-US" sz="1800" kern="1200" baseline="0" dirty="0">
                <a:latin typeface="+mn-lt"/>
                <a:ea typeface="+mn-ea"/>
                <a:cs typeface="+mn-cs"/>
              </a:rPr>
              <a:t>或使用图像增强模块来实现</a:t>
            </a:r>
            <a:endParaRPr lang="zh-CN" altLang="en-US" sz="1800" kern="1200" baseline="0" dirty="0">
              <a:latin typeface="+mn-lt"/>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from PIL import ImageEnhance</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enh = ImageEnhance.Brightness(im)</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enh.enhance(1.3).show()</a:t>
            </a:r>
            <a:endParaRPr lang="zh-CN" altLang="en-US" sz="1350" kern="1200" baseline="0">
              <a:latin typeface="Consolas" panose="020B0609020204030204" charset="0"/>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560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sym typeface="Arial" panose="020B0604020202020204" pitchFamily="34" charset="0"/>
              </a:rPr>
              <a:t>15.2.1  pillow</a:t>
            </a:r>
            <a:r>
              <a:rPr lang="zh-CN" altLang="en-US" kern="1200" baseline="0" dirty="0">
                <a:latin typeface="+mj-lt"/>
                <a:ea typeface="+mj-ea"/>
                <a:cs typeface="+mj-cs"/>
                <a:sym typeface="Arial" panose="020B0604020202020204" pitchFamily="34" charset="0"/>
              </a:rPr>
              <a:t>模块简介</a:t>
            </a:r>
            <a:endParaRPr lang="zh-CN" altLang="en-US" kern="1200" baseline="0" dirty="0">
              <a:latin typeface="+mj-lt"/>
              <a:ea typeface="+mj-ea"/>
              <a:cs typeface="+mj-cs"/>
            </a:endParaRPr>
          </a:p>
        </p:txBody>
      </p:sp>
      <p:sp>
        <p:nvSpPr>
          <p:cNvPr id="35842" name="文本占位符 25602"/>
          <p:cNvSpPr>
            <a:spLocks noGrp="1"/>
          </p:cNvSpPr>
          <p:nvPr>
            <p:ph idx="1"/>
          </p:nvPr>
        </p:nvSpPr>
        <p:spPr/>
        <p:txBody>
          <a:bodyPr anchor="t"/>
          <a:p>
            <a:pPr defTabSz="914400">
              <a:spcBef>
                <a:spcPts val="600"/>
              </a:spcBef>
              <a:spcAft>
                <a:spcPts val="600"/>
              </a:spcAft>
              <a:buFont typeface="Wingdings" panose="05000000000000000000" charset="0"/>
            </a:pPr>
            <a:r>
              <a:rPr lang="zh-CN" altLang="en-US" sz="1800" kern="1200" baseline="0" dirty="0">
                <a:latin typeface="+mn-lt"/>
                <a:ea typeface="+mn-ea"/>
                <a:cs typeface="+mn-cs"/>
              </a:rPr>
              <a:t>图像冷暖色调调整</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r,g,b = im.split()</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r = r.point(lambda i:i*1.3)</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g = g.point(lambda i:i*0.9)</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b = b.point(lambda i:0)</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im10 = Image.merge(im.mode,(r,g,b))</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im10.show()</a:t>
            </a:r>
            <a:endParaRPr lang="zh-CN" altLang="en-US" sz="1350" kern="1200" baseline="0" dirty="0">
              <a:latin typeface="Consolas" panose="020B0609020204030204" charset="0"/>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sym typeface="Arial" panose="020B0604020202020204" pitchFamily="34" charset="0"/>
              </a:rPr>
              <a:t>15.2.1  pillow</a:t>
            </a:r>
            <a:r>
              <a:rPr lang="zh-CN" altLang="en-US" kern="1200" baseline="0" dirty="0">
                <a:latin typeface="+mj-lt"/>
                <a:ea typeface="+mj-ea"/>
                <a:cs typeface="+mj-cs"/>
                <a:sym typeface="Arial" panose="020B0604020202020204" pitchFamily="34" charset="0"/>
              </a:rPr>
              <a:t>模块简介</a:t>
            </a:r>
            <a:endParaRPr lang="zh-CN" altLang="en-US" kern="1200" baseline="0">
              <a:latin typeface="+mj-lt"/>
              <a:ea typeface="+mj-ea"/>
              <a:cs typeface="+mj-cs"/>
            </a:endParaRPr>
          </a:p>
        </p:txBody>
      </p:sp>
      <p:sp>
        <p:nvSpPr>
          <p:cNvPr id="36866" name="内容占位符 2"/>
          <p:cNvSpPr>
            <a:spLocks noGrp="1"/>
          </p:cNvSpPr>
          <p:nvPr>
            <p:ph idx="1"/>
          </p:nvPr>
        </p:nvSpPr>
        <p:spPr/>
        <p:txBody>
          <a:bodyPr anchor="t"/>
          <a:p>
            <a:pPr defTabSz="914400">
              <a:spcBef>
                <a:spcPts val="600"/>
              </a:spcBef>
              <a:spcAft>
                <a:spcPts val="600"/>
              </a:spcAft>
              <a:buFont typeface="Wingdings" panose="05000000000000000000" charset="0"/>
            </a:pPr>
            <a:r>
              <a:rPr lang="zh-CN" altLang="en-US" sz="1800" kern="1200" baseline="0" dirty="0">
                <a:latin typeface="+mn-lt"/>
                <a:ea typeface="+mn-ea"/>
                <a:cs typeface="+mn-cs"/>
              </a:rPr>
              <a:t>图像对比度增强</a:t>
            </a:r>
            <a:endParaRPr lang="zh-CN" altLang="en-US" sz="1800" kern="1200" baseline="0" dirty="0">
              <a:latin typeface="+mn-lt"/>
              <a:ea typeface="+mn-ea"/>
              <a:cs typeface="+mn-cs"/>
            </a:endParaRPr>
          </a:p>
          <a:p>
            <a:pPr defTabSz="914400">
              <a:spcBef>
                <a:spcPts val="600"/>
              </a:spcBef>
              <a:spcAft>
                <a:spcPts val="600"/>
              </a:spcAft>
              <a:buFont typeface="Wingdings" panose="05000000000000000000" charset="0"/>
              <a:buNone/>
            </a:pP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im = Image.open('sample.jpg')</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im.show()</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from PIL import ImageEnhance</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enh = ImageEnhance.Contrast(im)</a:t>
            </a:r>
            <a:endParaRPr lang="en-US" altLang="zh-CN" sz="1350" kern="1200" baseline="0" dirty="0">
              <a:latin typeface="Consolas" panose="020B0609020204030204" charset="0"/>
              <a:ea typeface="+mn-ea"/>
              <a:cs typeface="+mn-cs"/>
            </a:endParaRPr>
          </a:p>
          <a:p>
            <a:pPr defTabSz="914400">
              <a:spcBef>
                <a:spcPts val="0"/>
              </a:spcBef>
              <a:spcAft>
                <a:spcPts val="0"/>
              </a:spcAft>
              <a:buFont typeface="Wingdings" panose="05000000000000000000" charset="0"/>
              <a:buNone/>
            </a:pPr>
            <a:r>
              <a:rPr lang="en-US" altLang="zh-CN" sz="1350" kern="1200" baseline="0" dirty="0">
                <a:latin typeface="Consolas" panose="020B0609020204030204" charset="0"/>
                <a:ea typeface="+mn-ea"/>
                <a:cs typeface="+mn-cs"/>
              </a:rPr>
              <a:t>&gt;&gt;&gt; enh.enhance(1.3).show()</a:t>
            </a:r>
            <a:endParaRPr lang="zh-CN" altLang="en-US" sz="1350" kern="1200" baseline="0">
              <a:latin typeface="Consolas" panose="020B0609020204030204"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15.2.2  使用pillow计算椭圆中心</a:t>
            </a:r>
            <a:endParaRPr lang="zh-CN" altLang="en-US" kern="1200" baseline="0">
              <a:latin typeface="+mj-lt"/>
              <a:ea typeface="+mj-ea"/>
              <a:cs typeface="+mj-cs"/>
            </a:endParaRPr>
          </a:p>
        </p:txBody>
      </p:sp>
      <p:sp>
        <p:nvSpPr>
          <p:cNvPr id="26626" name="内容占位符 2"/>
          <p:cNvSpPr>
            <a:spLocks noGrp="1"/>
          </p:cNvSpPr>
          <p:nvPr>
            <p:ph idx="1"/>
          </p:nvPr>
        </p:nvSpPr>
        <p:spPr/>
        <p:txBody>
          <a:bodyPr anchor="t"/>
          <a:p>
            <a:pPr fontAlgn="base"/>
            <a:r>
              <a:rPr lang="zh-CN" altLang="en-US" sz="1800" b="1" strike="noStrike" noProof="1"/>
              <a:t>例</a:t>
            </a:r>
            <a:r>
              <a:rPr lang="en-US" altLang="zh-CN" sz="1800" b="1" strike="noStrike" noProof="1"/>
              <a:t>15-1</a:t>
            </a:r>
            <a:r>
              <a:rPr lang="en-US" altLang="zh-CN" sz="1800" strike="noStrike" noProof="1"/>
              <a:t>  </a:t>
            </a:r>
            <a:r>
              <a:rPr lang="zh-CN" altLang="en-US" sz="1800" strike="noStrike" noProof="1"/>
              <a:t>计算椭圆中心。</a:t>
            </a:r>
            <a:endParaRPr lang="zh-CN" altLang="en-US" sz="1800" strike="noStrike" noProof="1"/>
          </a:p>
          <a:p>
            <a:pPr marL="0" indent="0" fontAlgn="base">
              <a:buNone/>
            </a:pPr>
            <a:endParaRPr lang="zh-CN" altLang="en-US" sz="1800" strike="noStrike" noProof="1">
              <a:hlinkClick r:id="rId1" action="ppaction://hlinkfile"/>
            </a:endParaRPr>
          </a:p>
          <a:p>
            <a:pPr marL="0" indent="0" fontAlgn="base">
              <a:buNone/>
            </a:pPr>
            <a:r>
              <a:rPr lang="zh-CN" altLang="en-US" sz="1800" strike="noStrike" noProof="1">
                <a:hlinkClick r:id="rId1" tooltip="" action="ppaction://hlinkfile"/>
              </a:rPr>
              <a:t>code\circlecenter.py</a:t>
            </a:r>
            <a:endParaRPr lang="zh-CN" altLang="en-US" sz="1800" strike="noStrike" noProof="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15.2.3  动态生成比例分配图</a:t>
            </a:r>
            <a:endParaRPr lang="zh-CN" altLang="en-US" kern="1200" baseline="0">
              <a:latin typeface="+mj-lt"/>
              <a:ea typeface="+mj-ea"/>
              <a:cs typeface="+mj-cs"/>
            </a:endParaRPr>
          </a:p>
        </p:txBody>
      </p:sp>
      <p:sp>
        <p:nvSpPr>
          <p:cNvPr id="27650" name="内容占位符 2"/>
          <p:cNvSpPr>
            <a:spLocks noGrp="1"/>
          </p:cNvSpPr>
          <p:nvPr>
            <p:ph idx="1"/>
          </p:nvPr>
        </p:nvSpPr>
        <p:spPr/>
        <p:txBody>
          <a:bodyPr anchor="t"/>
          <a:p>
            <a:pPr fontAlgn="base">
              <a:lnSpc>
                <a:spcPct val="150000"/>
              </a:lnSpc>
              <a:spcBef>
                <a:spcPts val="1200"/>
              </a:spcBef>
              <a:buFont typeface="Wingdings" panose="05000000000000000000" charset="0"/>
              <a:buChar char="n"/>
            </a:pPr>
            <a:r>
              <a:rPr lang="zh-CN" altLang="en-US" sz="1800" b="1" strike="noStrike" noProof="1"/>
              <a:t>例</a:t>
            </a:r>
            <a:r>
              <a:rPr lang="en-US" altLang="zh-CN" sz="1800" b="1" strike="noStrike" noProof="1"/>
              <a:t>15-2</a:t>
            </a:r>
            <a:r>
              <a:rPr lang="en-US" altLang="zh-CN" sz="1800" strike="noStrike" noProof="1"/>
              <a:t>  </a:t>
            </a:r>
            <a:r>
              <a:rPr lang="zh-CN" altLang="en-US" sz="1800" strike="noStrike" noProof="1"/>
              <a:t>动态生成比例分配图。具体功能为：使用三种颜色填充横条矩形区域，并在每段中分别居中输出字母A、B、C，要求ABC各自所占比例可动态调整。</a:t>
            </a:r>
            <a:endParaRPr lang="zh-CN" altLang="en-US" sz="1800" strike="noStrike" noProof="1"/>
          </a:p>
          <a:p>
            <a:pPr marL="0" indent="0" fontAlgn="base">
              <a:lnSpc>
                <a:spcPct val="150000"/>
              </a:lnSpc>
              <a:spcBef>
                <a:spcPts val="1200"/>
              </a:spcBef>
              <a:buNone/>
            </a:pPr>
            <a:r>
              <a:rPr lang="zh-CN" altLang="en-US" sz="1500" strike="noStrike" noProof="1">
                <a:hlinkClick r:id="rId1" action="ppaction://hlinkfile"/>
              </a:rPr>
              <a:t>code\pillow_ABC.py</a:t>
            </a:r>
            <a:endParaRPr lang="zh-CN" altLang="en-US" sz="1500" strike="noStrike" noProof="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15.2.3  动态生成比例分配图</a:t>
            </a:r>
            <a:endParaRPr lang="zh-CN" altLang="en-US" kern="1200" baseline="0">
              <a:latin typeface="+mj-lt"/>
              <a:ea typeface="+mj-ea"/>
              <a:cs typeface="+mj-cs"/>
            </a:endParaRPr>
          </a:p>
        </p:txBody>
      </p:sp>
      <p:sp>
        <p:nvSpPr>
          <p:cNvPr id="39938"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sz="1800" kern="1200" baseline="0">
                <a:latin typeface="+mn-lt"/>
                <a:ea typeface="+mn-ea"/>
                <a:cs typeface="+mn-cs"/>
              </a:rPr>
              <a:t>图中上面浅蓝色部分的百分比和文字描述是提前做好的，下面三种颜色的矩形区域和ABC是由本程序动态生成，可以根据图片大小修改代码中的数值。</a:t>
            </a:r>
            <a:endParaRPr lang="zh-CN" altLang="en-US" sz="1800" kern="1200" baseline="0">
              <a:latin typeface="+mn-lt"/>
              <a:ea typeface="+mn-ea"/>
              <a:cs typeface="+mn-cs"/>
            </a:endParaRPr>
          </a:p>
        </p:txBody>
      </p:sp>
      <p:pic>
        <p:nvPicPr>
          <p:cNvPr id="39939" name="图片 8" descr="T8EIOT8W0XUULG}V9WGKPSK"/>
          <p:cNvPicPr>
            <a:picLocks noChangeAspect="1"/>
          </p:cNvPicPr>
          <p:nvPr/>
        </p:nvPicPr>
        <p:blipFill>
          <a:blip r:embed="rId1"/>
          <a:stretch>
            <a:fillRect/>
          </a:stretch>
        </p:blipFill>
        <p:spPr>
          <a:xfrm>
            <a:off x="1424968" y="2850945"/>
            <a:ext cx="5693374" cy="604943"/>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15.2.4  使用pillow生成验证码图片</a:t>
            </a:r>
            <a:endParaRPr lang="zh-CN" altLang="en-US" kern="1200" baseline="0">
              <a:latin typeface="+mj-lt"/>
              <a:ea typeface="+mj-ea"/>
              <a:cs typeface="+mj-cs"/>
            </a:endParaRPr>
          </a:p>
        </p:txBody>
      </p:sp>
      <p:sp>
        <p:nvSpPr>
          <p:cNvPr id="28674" name="内容占位符 2"/>
          <p:cNvSpPr>
            <a:spLocks noGrp="1"/>
          </p:cNvSpPr>
          <p:nvPr>
            <p:ph idx="1"/>
          </p:nvPr>
        </p:nvSpPr>
        <p:spPr/>
        <p:txBody>
          <a:bodyPr anchor="t"/>
          <a:p>
            <a:pPr fontAlgn="base">
              <a:lnSpc>
                <a:spcPct val="150000"/>
              </a:lnSpc>
              <a:spcBef>
                <a:spcPts val="0"/>
              </a:spcBef>
            </a:pPr>
            <a:r>
              <a:rPr lang="zh-CN" altLang="en-US" sz="1800" b="1" strike="noStrike" noProof="1"/>
              <a:t>例</a:t>
            </a:r>
            <a:r>
              <a:rPr lang="en-US" altLang="zh-CN" sz="1800" b="1" strike="noStrike" noProof="1"/>
              <a:t>15-3</a:t>
            </a:r>
            <a:r>
              <a:rPr lang="en-US" altLang="zh-CN" sz="1800" strike="noStrike" noProof="1"/>
              <a:t>  图片验证码是比较传统的验证码形式，图片中除了经过平移、旋转、错切、缩放等基本变换的字母和数字之外，还有一些</a:t>
            </a:r>
            <a:r>
              <a:rPr lang="zh-CN" altLang="en-US" sz="1800" strike="noStrike" noProof="1"/>
              <a:t>随机</a:t>
            </a:r>
            <a:r>
              <a:rPr lang="en-US" altLang="zh-CN" sz="1800" strike="noStrike" noProof="1"/>
              <a:t>线条或其他干扰因素。</a:t>
            </a:r>
            <a:endParaRPr lang="en-US" altLang="zh-CN" sz="1800" strike="noStrike" noProof="1"/>
          </a:p>
          <a:p>
            <a:pPr marL="0" indent="0" fontAlgn="base">
              <a:lnSpc>
                <a:spcPct val="150000"/>
              </a:lnSpc>
              <a:spcBef>
                <a:spcPts val="0"/>
              </a:spcBef>
              <a:buNone/>
            </a:pPr>
            <a:endParaRPr lang="en-US" altLang="zh-CN" sz="1800" strike="noStrike" noProof="1">
              <a:hlinkClick r:id="rId1" action="ppaction://hlinkfile"/>
            </a:endParaRPr>
          </a:p>
          <a:p>
            <a:pPr marL="0" indent="0" fontAlgn="base">
              <a:lnSpc>
                <a:spcPct val="150000"/>
              </a:lnSpc>
              <a:spcBef>
                <a:spcPts val="0"/>
              </a:spcBef>
              <a:buNone/>
            </a:pPr>
            <a:r>
              <a:rPr lang="zh-CN" altLang="en-US" sz="1800" strike="noStrike" noProof="1">
                <a:hlinkClick r:id="rId1" tooltip="" action="ppaction://hlinkfile"/>
              </a:rPr>
              <a:t>code\yanzhengma.py</a:t>
            </a:r>
            <a:endParaRPr lang="zh-CN" altLang="en-US" sz="1800" strike="noStrike" noProof="1"/>
          </a:p>
        </p:txBody>
      </p:sp>
      <p:pic>
        <p:nvPicPr>
          <p:cNvPr id="40963" name="图片 99"/>
          <p:cNvPicPr/>
          <p:nvPr/>
        </p:nvPicPr>
        <p:blipFill>
          <a:blip r:embed="rId2"/>
          <a:stretch>
            <a:fillRect/>
          </a:stretch>
        </p:blipFill>
        <p:spPr>
          <a:xfrm>
            <a:off x="1814030" y="3508195"/>
            <a:ext cx="1426618" cy="820485"/>
          </a:xfrm>
          <a:prstGeom prst="rect">
            <a:avLst/>
          </a:prstGeom>
          <a:solidFill>
            <a:srgbClr val="FFFFFF"/>
          </a:solidFill>
          <a:ln w="9525" cap="flat" cmpd="sng">
            <a:solidFill>
              <a:srgbClr val="000000"/>
            </a:solidFill>
            <a:prstDash val="solid"/>
            <a:round/>
            <a:headEnd type="none" w="med" len="med"/>
            <a:tailEnd type="none" w="med" len="med"/>
          </a:ln>
        </p:spPr>
      </p:pic>
      <p:pic>
        <p:nvPicPr>
          <p:cNvPr id="40964" name="图片 1"/>
          <p:cNvPicPr/>
          <p:nvPr/>
        </p:nvPicPr>
        <p:blipFill>
          <a:blip r:embed="rId3"/>
          <a:stretch>
            <a:fillRect/>
          </a:stretch>
        </p:blipFill>
        <p:spPr>
          <a:xfrm>
            <a:off x="3655058" y="3495096"/>
            <a:ext cx="1482588" cy="847873"/>
          </a:xfrm>
          <a:prstGeom prst="rect">
            <a:avLst/>
          </a:prstGeom>
          <a:solidFill>
            <a:srgbClr val="FFFFFF"/>
          </a:solidFill>
          <a:ln w="9525" cap="flat" cmpd="sng">
            <a:solidFill>
              <a:srgbClr val="000000"/>
            </a:solidFill>
            <a:prstDash val="solid"/>
            <a:round/>
            <a:headEnd type="none" w="med" len="med"/>
            <a:tailEnd type="none" w="med" len="med"/>
          </a:ln>
        </p:spPr>
      </p:pic>
      <p:pic>
        <p:nvPicPr>
          <p:cNvPr id="40965" name="图片 2"/>
          <p:cNvPicPr/>
          <p:nvPr/>
        </p:nvPicPr>
        <p:blipFill>
          <a:blip r:embed="rId4"/>
          <a:stretch>
            <a:fillRect/>
          </a:stretch>
        </p:blipFill>
        <p:spPr>
          <a:xfrm>
            <a:off x="5480606" y="3508195"/>
            <a:ext cx="1494495" cy="82048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15.3  </a:t>
            </a:r>
            <a:r>
              <a:rPr lang="zh-CN" altLang="en-US"/>
              <a:t>音乐编程</a:t>
            </a:r>
            <a:endParaRPr lang="zh-CN" altLang="en-US"/>
          </a:p>
        </p:txBody>
      </p:sp>
      <p:sp>
        <p:nvSpPr>
          <p:cNvPr id="3" name="内容占位符 2"/>
          <p:cNvSpPr>
            <a:spLocks noGrp="1"/>
          </p:cNvSpPr>
          <p:nvPr>
            <p:ph idx="1"/>
          </p:nvPr>
        </p:nvSpPr>
        <p:spPr/>
        <p:txBody>
          <a:bodyPr/>
          <a:p>
            <a:pPr marL="0" indent="0">
              <a:buNone/>
            </a:pPr>
            <a:r>
              <a:rPr lang="en-US" altLang="zh-CN" sz="2000"/>
              <a:t>15.3.1  </a:t>
            </a:r>
            <a:r>
              <a:rPr lang="zh-CN" altLang="en-US" sz="2000"/>
              <a:t>音乐播放</a:t>
            </a:r>
            <a:endParaRPr lang="zh-CN" altLang="en-US" sz="2000"/>
          </a:p>
          <a:p>
            <a:pPr marL="0" indent="0">
              <a:buNone/>
            </a:pPr>
            <a:r>
              <a:rPr lang="en-US" altLang="zh-CN" sz="2000"/>
              <a:t>15.3.2  wav</a:t>
            </a:r>
            <a:r>
              <a:rPr lang="zh-CN" altLang="en-US" sz="2000"/>
              <a:t>波形音乐文件处理</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8193"/>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15.1.1  创建图形编程框架</a:t>
            </a:r>
            <a:endParaRPr lang="zh-CN" altLang="en-US" kern="1200" baseline="0" dirty="0">
              <a:latin typeface="+mj-lt"/>
              <a:ea typeface="+mj-ea"/>
              <a:cs typeface="+mj-cs"/>
            </a:endParaRPr>
          </a:p>
        </p:txBody>
      </p:sp>
      <p:sp>
        <p:nvSpPr>
          <p:cNvPr id="8194" name="文本占位符 8194"/>
          <p:cNvSpPr>
            <a:spLocks noGrp="1"/>
          </p:cNvSpPr>
          <p:nvPr>
            <p:ph idx="1"/>
          </p:nvPr>
        </p:nvSpPr>
        <p:spPr/>
        <p:txBody>
          <a:bodyPr anchor="t"/>
          <a:p>
            <a:pPr defTabSz="914400">
              <a:spcBef>
                <a:spcPts val="600"/>
              </a:spcBef>
              <a:buFont typeface="Wingdings" panose="05000000000000000000" charset="0"/>
            </a:pPr>
            <a:r>
              <a:rPr lang="zh-CN" altLang="en-US" sz="1800" kern="1200" baseline="0" dirty="0">
                <a:latin typeface="+mn-lt"/>
                <a:ea typeface="+mn-ea"/>
                <a:cs typeface="+mn-cs"/>
              </a:rPr>
              <a:t>使用OpenGL创建窗口类，重写构造函数，初始化OpenGL环境，指定显示模式以及用于绘图的函数。</a:t>
            </a:r>
            <a:endParaRPr lang="zh-CN" altLang="en-US" sz="1800" kern="1200" baseline="0" dirty="0">
              <a:latin typeface="+mn-lt"/>
              <a:ea typeface="+mn-ea"/>
              <a:cs typeface="+mn-cs"/>
            </a:endParaRPr>
          </a:p>
          <a:p>
            <a:pPr defTabSz="914400">
              <a:spcBef>
                <a:spcPts val="600"/>
              </a:spcBef>
              <a:buFont typeface="Wingdings" panose="05000000000000000000" charset="0"/>
              <a:buNone/>
            </a:pPr>
            <a:endParaRPr lang="zh-CN" altLang="en-US" sz="1200" kern="1200" baseline="0" dirty="0">
              <a:latin typeface="Times New Roman" panose="02020603050405020304" pitchFamily="2" charset="0"/>
              <a:ea typeface="+mn-ea"/>
              <a:cs typeface="+mn-cs"/>
            </a:endParaRPr>
          </a:p>
          <a:p>
            <a:pPr defTabSz="914400">
              <a:spcBef>
                <a:spcPts val="600"/>
              </a:spcBef>
              <a:buFont typeface="Wingdings" panose="05000000000000000000" charset="0"/>
              <a:buNone/>
            </a:pPr>
            <a:r>
              <a:rPr lang="zh-CN" altLang="en-US" sz="1350" kern="1200" baseline="0" dirty="0">
                <a:latin typeface="Times New Roman" panose="02020603050405020304" pitchFamily="2" charset="0"/>
                <a:ea typeface="+mn-ea"/>
                <a:cs typeface="+mn-cs"/>
              </a:rPr>
              <a:t>class MyPyOpenGLTest:</a:t>
            </a:r>
            <a:endParaRPr lang="zh-CN" altLang="en-US" sz="1350" kern="1200" baseline="0" dirty="0">
              <a:latin typeface="Times New Roman" panose="02020603050405020304" pitchFamily="2" charset="0"/>
              <a:ea typeface="+mn-ea"/>
              <a:cs typeface="+mn-cs"/>
            </a:endParaRPr>
          </a:p>
          <a:p>
            <a:pPr defTabSz="914400">
              <a:spcBef>
                <a:spcPts val="600"/>
              </a:spcBef>
              <a:buFont typeface="Wingdings" panose="05000000000000000000" charset="0"/>
              <a:buNone/>
            </a:pPr>
            <a:r>
              <a:rPr lang="zh-CN" altLang="en-US" sz="1350" kern="1200" baseline="0" dirty="0">
                <a:latin typeface="Times New Roman" panose="02020603050405020304" pitchFamily="2" charset="0"/>
                <a:ea typeface="+mn-ea"/>
                <a:cs typeface="+mn-cs"/>
              </a:rPr>
              <a:t>    def __init__(self, width = 640, height = 480, title = </a:t>
            </a:r>
            <a:r>
              <a:rPr lang="en-US" altLang="zh-CN" sz="1350" kern="1200" baseline="0" dirty="0">
                <a:latin typeface="Times New Roman" panose="02020603050405020304" pitchFamily="2" charset="0"/>
                <a:ea typeface="+mn-ea"/>
                <a:cs typeface="+mn-cs"/>
              </a:rPr>
              <a:t>b</a:t>
            </a:r>
            <a:r>
              <a:rPr lang="zh-CN" altLang="en-US" sz="1350" kern="1200" baseline="0" dirty="0">
                <a:latin typeface="Times New Roman" panose="02020603050405020304" pitchFamily="2" charset="0"/>
                <a:ea typeface="+mn-ea"/>
                <a:cs typeface="+mn-cs"/>
              </a:rPr>
              <a:t>'MyPyOpenGLTest'):</a:t>
            </a:r>
            <a:endParaRPr lang="zh-CN" altLang="en-US" sz="1350" kern="1200" baseline="0" dirty="0">
              <a:latin typeface="Times New Roman" panose="02020603050405020304" pitchFamily="2" charset="0"/>
              <a:ea typeface="+mn-ea"/>
              <a:cs typeface="+mn-cs"/>
            </a:endParaRPr>
          </a:p>
          <a:p>
            <a:pPr defTabSz="914400">
              <a:spcBef>
                <a:spcPts val="600"/>
              </a:spcBef>
              <a:buFont typeface="Wingdings" panose="05000000000000000000" charset="0"/>
              <a:buNone/>
            </a:pPr>
            <a:r>
              <a:rPr lang="zh-CN" altLang="en-US" sz="1350" kern="1200" baseline="0" dirty="0">
                <a:latin typeface="Times New Roman" panose="02020603050405020304" pitchFamily="2" charset="0"/>
                <a:ea typeface="+mn-ea"/>
                <a:cs typeface="+mn-cs"/>
              </a:rPr>
              <a:t>        glutInit(sys.argv)</a:t>
            </a:r>
            <a:endParaRPr lang="zh-CN" altLang="en-US" sz="1350" kern="1200" baseline="0" dirty="0">
              <a:latin typeface="Times New Roman" panose="02020603050405020304" pitchFamily="2" charset="0"/>
              <a:ea typeface="+mn-ea"/>
              <a:cs typeface="+mn-cs"/>
            </a:endParaRPr>
          </a:p>
          <a:p>
            <a:pPr defTabSz="914400">
              <a:spcBef>
                <a:spcPts val="600"/>
              </a:spcBef>
              <a:buFont typeface="Wingdings" panose="05000000000000000000" charset="0"/>
              <a:buNone/>
            </a:pPr>
            <a:r>
              <a:rPr lang="zh-CN" altLang="en-US" sz="1350" kern="1200" baseline="0" dirty="0">
                <a:latin typeface="Times New Roman" panose="02020603050405020304" pitchFamily="2" charset="0"/>
                <a:ea typeface="+mn-ea"/>
                <a:cs typeface="+mn-cs"/>
              </a:rPr>
              <a:t>        glutInitDisplayMode(GLUT_RGBA | GLUT_DOUBLE | GLUT_DEPTH)</a:t>
            </a:r>
            <a:endParaRPr lang="zh-CN" altLang="en-US" sz="1350" kern="1200" baseline="0" dirty="0">
              <a:latin typeface="Times New Roman" panose="02020603050405020304" pitchFamily="2" charset="0"/>
              <a:ea typeface="+mn-ea"/>
              <a:cs typeface="+mn-cs"/>
            </a:endParaRPr>
          </a:p>
          <a:p>
            <a:pPr defTabSz="914400">
              <a:spcBef>
                <a:spcPts val="600"/>
              </a:spcBef>
              <a:buFont typeface="Wingdings" panose="05000000000000000000" charset="0"/>
              <a:buNone/>
            </a:pPr>
            <a:r>
              <a:rPr lang="zh-CN" altLang="en-US" sz="1350" kern="1200" baseline="0" dirty="0">
                <a:latin typeface="Times New Roman" panose="02020603050405020304" pitchFamily="2" charset="0"/>
                <a:ea typeface="+mn-ea"/>
                <a:cs typeface="+mn-cs"/>
              </a:rPr>
              <a:t>        glutInitWindowSize(width, height)</a:t>
            </a:r>
            <a:endParaRPr lang="zh-CN" altLang="en-US" sz="1350" kern="1200" baseline="0" dirty="0">
              <a:latin typeface="Times New Roman" panose="02020603050405020304" pitchFamily="2" charset="0"/>
              <a:ea typeface="+mn-ea"/>
              <a:cs typeface="+mn-cs"/>
            </a:endParaRPr>
          </a:p>
          <a:p>
            <a:pPr defTabSz="914400">
              <a:spcBef>
                <a:spcPts val="600"/>
              </a:spcBef>
              <a:buFont typeface="Wingdings" panose="05000000000000000000" charset="0"/>
              <a:buNone/>
            </a:pPr>
            <a:r>
              <a:rPr lang="zh-CN" altLang="en-US" sz="1350" kern="1200" baseline="0" dirty="0">
                <a:latin typeface="Times New Roman" panose="02020603050405020304" pitchFamily="2" charset="0"/>
                <a:ea typeface="+mn-ea"/>
                <a:cs typeface="+mn-cs"/>
              </a:rPr>
              <a:t>        self.window = glutCreateWindow(title)</a:t>
            </a:r>
            <a:endParaRPr lang="zh-CN" altLang="en-US" sz="1350" kern="1200" baseline="0" dirty="0">
              <a:latin typeface="Times New Roman" panose="02020603050405020304" pitchFamily="2" charset="0"/>
              <a:ea typeface="+mn-ea"/>
              <a:cs typeface="+mn-cs"/>
            </a:endParaRPr>
          </a:p>
          <a:p>
            <a:pPr defTabSz="914400">
              <a:spcBef>
                <a:spcPts val="600"/>
              </a:spcBef>
              <a:buFont typeface="Wingdings" panose="05000000000000000000" charset="0"/>
              <a:buNone/>
            </a:pPr>
            <a:r>
              <a:rPr lang="zh-CN" altLang="en-US" sz="1350" kern="1200" baseline="0" dirty="0">
                <a:latin typeface="Times New Roman" panose="02020603050405020304" pitchFamily="2" charset="0"/>
                <a:ea typeface="+mn-ea"/>
                <a:cs typeface="+mn-cs"/>
              </a:rPr>
              <a:t>        glutDisplayFunc(self.Draw)</a:t>
            </a:r>
            <a:endParaRPr lang="zh-CN" altLang="en-US" sz="1350" kern="1200" baseline="0" dirty="0">
              <a:latin typeface="Times New Roman" panose="02020603050405020304" pitchFamily="2" charset="0"/>
              <a:ea typeface="+mn-ea"/>
              <a:cs typeface="+mn-cs"/>
            </a:endParaRPr>
          </a:p>
          <a:p>
            <a:pPr defTabSz="914400">
              <a:spcBef>
                <a:spcPts val="600"/>
              </a:spcBef>
              <a:buFont typeface="Wingdings" panose="05000000000000000000" charset="0"/>
              <a:buNone/>
            </a:pPr>
            <a:r>
              <a:rPr lang="zh-CN" altLang="en-US" sz="1350" kern="1200" baseline="0" dirty="0">
                <a:latin typeface="Times New Roman" panose="02020603050405020304" pitchFamily="2" charset="0"/>
                <a:ea typeface="+mn-ea"/>
                <a:cs typeface="+mn-cs"/>
              </a:rPr>
              <a:t>        glutIdleFunc(self.Draw)</a:t>
            </a:r>
            <a:endParaRPr lang="zh-CN" altLang="en-US" sz="1350" kern="1200" baseline="0" dirty="0">
              <a:latin typeface="Times New Roman" panose="02020603050405020304" pitchFamily="2" charset="0"/>
              <a:ea typeface="+mn-ea"/>
              <a:cs typeface="+mn-cs"/>
            </a:endParaRPr>
          </a:p>
          <a:p>
            <a:pPr defTabSz="914400">
              <a:spcBef>
                <a:spcPts val="600"/>
              </a:spcBef>
              <a:buFont typeface="Wingdings" panose="05000000000000000000" charset="0"/>
              <a:buNone/>
            </a:pPr>
            <a:r>
              <a:rPr lang="zh-CN" altLang="en-US" sz="1350" kern="1200" baseline="0" dirty="0">
                <a:latin typeface="Times New Roman" panose="02020603050405020304" pitchFamily="2" charset="0"/>
                <a:ea typeface="+mn-ea"/>
                <a:cs typeface="+mn-cs"/>
              </a:rPr>
              <a:t>        self.InitGL(width, height)</a:t>
            </a:r>
            <a:endParaRPr lang="zh-CN" altLang="en-US" sz="1350" kern="1200" baseline="0" dirty="0">
              <a:latin typeface="Times New Roman" panose="02020603050405020304" pitchFamily="2" charset="0"/>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26625"/>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a:sym typeface="+mn-ea"/>
              </a:rPr>
              <a:t>15.3.1  </a:t>
            </a:r>
            <a:r>
              <a:rPr lang="zh-CN" altLang="en-US">
                <a:sym typeface="+mn-ea"/>
              </a:rPr>
              <a:t>音乐播放</a:t>
            </a:r>
            <a:endParaRPr lang="zh-CN" altLang="en-US" kern="1200" baseline="0" dirty="0">
              <a:latin typeface="+mj-lt"/>
              <a:ea typeface="+mj-ea"/>
              <a:cs typeface="+mj-cs"/>
            </a:endParaRPr>
          </a:p>
        </p:txBody>
      </p:sp>
      <p:sp>
        <p:nvSpPr>
          <p:cNvPr id="38914" name="文本占位符 26626"/>
          <p:cNvSpPr>
            <a:spLocks noGrp="1"/>
          </p:cNvSpPr>
          <p:nvPr>
            <p:ph idx="1"/>
          </p:nvPr>
        </p:nvSpPr>
        <p:spPr/>
        <p:txBody>
          <a:bodyPr anchor="t"/>
          <a:p>
            <a:pPr fontAlgn="base">
              <a:spcBef>
                <a:spcPts val="600"/>
              </a:spcBef>
              <a:spcAft>
                <a:spcPts val="600"/>
              </a:spcAft>
            </a:pPr>
            <a:r>
              <a:rPr lang="zh-CN" altLang="en-US" sz="1800" strike="noStrike" noProof="1" dirty="0">
                <a:ea typeface="宋体" panose="02010600030101010101" pitchFamily="2" charset="-122"/>
              </a:rPr>
              <a:t>pygame模块的</a:t>
            </a:r>
            <a:r>
              <a:rPr lang="en-US" altLang="x-none" sz="1800" strike="noStrike" noProof="1" dirty="0"/>
              <a:t>mixer</a:t>
            </a:r>
            <a:r>
              <a:rPr lang="zh-CN" altLang="en-US" sz="1800" strike="noStrike" noProof="1" dirty="0">
                <a:ea typeface="宋体" panose="02010600030101010101" pitchFamily="2" charset="-122"/>
              </a:rPr>
              <a:t>模块支持音乐播放的功能。</a:t>
            </a:r>
            <a:endParaRPr lang="zh-CN" altLang="en-US" sz="1800" strike="noStrike" noProof="1" dirty="0">
              <a:ea typeface="宋体" panose="02010600030101010101" pitchFamily="2" charset="-122"/>
            </a:endParaRPr>
          </a:p>
          <a:p>
            <a:pPr marL="647700" indent="-342265" fontAlgn="base">
              <a:spcBef>
                <a:spcPts val="600"/>
              </a:spcBef>
              <a:spcAft>
                <a:spcPts val="600"/>
              </a:spcAft>
              <a:buFont typeface="Wingdings" panose="05000000000000000000" charset="0"/>
              <a:buChar char="ü"/>
            </a:pPr>
            <a:r>
              <a:rPr lang="zh-CN" altLang="en-US" sz="1350" strike="noStrike" noProof="1" dirty="0">
                <a:ea typeface="宋体" panose="02010600030101010101" pitchFamily="2" charset="-122"/>
                <a:hlinkClick r:id="rId1"/>
              </a:rPr>
              <a:t>http://pygame.org/ftp/</a:t>
            </a:r>
            <a:endParaRPr lang="en-US" altLang="x-none" sz="1350" strike="noStrike" noProof="1" dirty="0"/>
          </a:p>
          <a:p>
            <a:pPr marL="647700" indent="-342265" fontAlgn="base">
              <a:spcBef>
                <a:spcPts val="600"/>
              </a:spcBef>
              <a:spcAft>
                <a:spcPts val="600"/>
              </a:spcAft>
              <a:buFont typeface="Wingdings" panose="05000000000000000000" charset="0"/>
              <a:buChar char="ü"/>
            </a:pPr>
            <a:r>
              <a:rPr lang="zh-CN" altLang="en-US" sz="1350" strike="noStrike" noProof="1" dirty="0">
                <a:ea typeface="宋体" panose="02010600030101010101" pitchFamily="2" charset="-122"/>
                <a:hlinkClick r:id="rId2"/>
              </a:rPr>
              <a:t>http://eyehere.net/2011/python-pygame-novice-professional-index/</a:t>
            </a:r>
            <a:endParaRPr lang="en-US" altLang="x-none" sz="1350" strike="noStrike" noProof="1" dirty="0"/>
          </a:p>
          <a:p>
            <a:pPr marL="647700" indent="-342265" fontAlgn="base">
              <a:spcBef>
                <a:spcPts val="600"/>
              </a:spcBef>
              <a:spcAft>
                <a:spcPts val="600"/>
              </a:spcAft>
              <a:buFont typeface="Wingdings" panose="05000000000000000000" charset="0"/>
              <a:buChar char="ü"/>
            </a:pPr>
            <a:r>
              <a:rPr lang="zh-CN" altLang="en-US" sz="1350" strike="noStrike" noProof="1" dirty="0">
                <a:ea typeface="宋体" panose="02010600030101010101" pitchFamily="2" charset="-122"/>
                <a:hlinkClick r:id="rId3"/>
              </a:rPr>
              <a:t>http://www.pygame.org/docs/ref/</a:t>
            </a:r>
            <a:endParaRPr lang="en-US" altLang="x-none" sz="1350" strike="noStrike" noProof="1" dirty="0"/>
          </a:p>
          <a:p>
            <a:pPr fontAlgn="base">
              <a:spcBef>
                <a:spcPts val="600"/>
              </a:spcBef>
              <a:spcAft>
                <a:spcPts val="600"/>
              </a:spcAft>
            </a:pPr>
            <a:r>
              <a:rPr lang="zh-CN" altLang="en-US" sz="1800" strike="noStrike" noProof="1" dirty="0">
                <a:ea typeface="宋体" panose="02010600030101010101" pitchFamily="2" charset="-122"/>
              </a:rPr>
              <a:t>跨平台音频</a:t>
            </a:r>
            <a:r>
              <a:rPr lang="en-US" altLang="x-none" sz="1800" strike="noStrike" noProof="1" dirty="0"/>
              <a:t>/</a:t>
            </a:r>
            <a:r>
              <a:rPr lang="zh-CN" altLang="en-US" sz="1800" strike="noStrike" noProof="1" dirty="0">
                <a:ea typeface="宋体" panose="02010600030101010101" pitchFamily="2" charset="-122"/>
              </a:rPr>
              <a:t>视频播放支持库</a:t>
            </a:r>
            <a:r>
              <a:rPr lang="en-US" altLang="x-none" sz="1800" strike="noStrike" noProof="1" dirty="0"/>
              <a:t>Phonon</a:t>
            </a:r>
            <a:r>
              <a:rPr lang="zh-CN" altLang="en-US" sz="1800" strike="noStrike" noProof="1" dirty="0">
                <a:ea typeface="宋体" panose="02010600030101010101" pitchFamily="2" charset="-122"/>
              </a:rPr>
              <a:t>也提供了播放音频和视频文件的功能。</a:t>
            </a:r>
            <a:endParaRPr lang="zh-CN" altLang="en-US" sz="1800" strike="noStrike" noProof="1" dirty="0">
              <a:ea typeface="宋体" panose="02010600030101010101" pitchFamily="2" charset="-122"/>
            </a:endParaRPr>
          </a:p>
          <a:p>
            <a:pPr fontAlgn="base">
              <a:spcBef>
                <a:spcPts val="600"/>
              </a:spcBef>
              <a:spcAft>
                <a:spcPts val="600"/>
              </a:spcAft>
            </a:pPr>
            <a:r>
              <a:rPr lang="zh-CN" altLang="en-US" sz="1800" strike="noStrike" noProof="1" dirty="0">
                <a:ea typeface="宋体" panose="02010600030101010101" pitchFamily="2" charset="-122"/>
              </a:rPr>
              <a:t>也可以使用DirectSound或WMPlayer.ocx或其他控件进行音乐文件播放。</a:t>
            </a:r>
            <a:endParaRPr lang="zh-CN" altLang="en-US" sz="1800" strike="noStrike" noProof="1" dirty="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27649"/>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a:sym typeface="+mn-ea"/>
              </a:rPr>
              <a:t>15.3.1  </a:t>
            </a:r>
            <a:r>
              <a:rPr lang="zh-CN" altLang="en-US">
                <a:sym typeface="+mn-ea"/>
              </a:rPr>
              <a:t>音乐播放</a:t>
            </a:r>
            <a:endParaRPr lang="zh-CN" altLang="en-US" kern="1200" baseline="0" dirty="0">
              <a:latin typeface="+mj-lt"/>
              <a:ea typeface="+mj-ea"/>
              <a:cs typeface="+mj-cs"/>
            </a:endParaRPr>
          </a:p>
        </p:txBody>
      </p:sp>
      <p:sp>
        <p:nvSpPr>
          <p:cNvPr id="39938" name="文本占位符 27650"/>
          <p:cNvSpPr>
            <a:spLocks noGrp="1"/>
          </p:cNvSpPr>
          <p:nvPr>
            <p:ph idx="1"/>
          </p:nvPr>
        </p:nvSpPr>
        <p:spPr/>
        <p:txBody>
          <a:bodyPr anchor="t"/>
          <a:p>
            <a:pPr fontAlgn="base">
              <a:lnSpc>
                <a:spcPct val="150000"/>
              </a:lnSpc>
              <a:spcBef>
                <a:spcPct val="0"/>
              </a:spcBef>
              <a:buFont typeface="Wingdings" panose="05000000000000000000" charset="0"/>
              <a:buChar char="§"/>
            </a:pPr>
            <a:r>
              <a:rPr lang="en-US" altLang="x-none" sz="1800" strike="noStrike" noProof="1" dirty="0"/>
              <a:t>pygame</a:t>
            </a:r>
            <a:r>
              <a:rPr lang="zh-CN" altLang="en-US" sz="1800" strike="noStrike" noProof="1" dirty="0">
                <a:ea typeface="宋体" panose="02010600030101010101" pitchFamily="2" charset="-122"/>
              </a:rPr>
              <a:t>模块中用于音乐播放有关的方法有：</a:t>
            </a:r>
            <a:endParaRPr lang="zh-CN" altLang="en-US" sz="1800" strike="noStrike" noProof="1" dirty="0">
              <a:ea typeface="宋体" panose="02010600030101010101" pitchFamily="2" charset="-122"/>
            </a:endParaRPr>
          </a:p>
          <a:p>
            <a:pPr marL="647700" indent="-342265">
              <a:lnSpc>
                <a:spcPct val="100000"/>
              </a:lnSpc>
              <a:spcBef>
                <a:spcPts val="600"/>
              </a:spcBef>
              <a:spcAft>
                <a:spcPts val="600"/>
              </a:spcAft>
              <a:buFont typeface="Wingdings" panose="05000000000000000000" charset="0"/>
              <a:buChar char="ü"/>
            </a:pPr>
            <a:r>
              <a:rPr lang="en-US" altLang="x-none" sz="1350" strike="noStrike" noProof="1" dirty="0"/>
              <a:t>pygame.mixer.init()</a:t>
            </a:r>
            <a:r>
              <a:rPr lang="zh-CN" altLang="en-US" sz="1350" strike="noStrike" noProof="1" dirty="0">
                <a:ea typeface="宋体" panose="02010600030101010101" pitchFamily="2" charset="-122"/>
              </a:rPr>
              <a:t>：初始化，必须首先调用</a:t>
            </a:r>
            <a:endParaRPr lang="zh-CN" altLang="en-US" sz="1350" strike="noStrike" noProof="1" dirty="0">
              <a:ea typeface="宋体" panose="02010600030101010101" pitchFamily="2" charset="-122"/>
            </a:endParaRPr>
          </a:p>
          <a:p>
            <a:pPr marL="647700" indent="-342265">
              <a:lnSpc>
                <a:spcPct val="100000"/>
              </a:lnSpc>
              <a:spcBef>
                <a:spcPts val="600"/>
              </a:spcBef>
              <a:spcAft>
                <a:spcPts val="600"/>
              </a:spcAft>
              <a:buFont typeface="Wingdings" panose="05000000000000000000" charset="0"/>
              <a:buChar char="ü"/>
            </a:pPr>
            <a:r>
              <a:rPr lang="en-US" altLang="x-none" sz="1350" strike="noStrike" noProof="1" dirty="0"/>
              <a:t>pygame.mixer.music.load(filename)</a:t>
            </a:r>
            <a:r>
              <a:rPr lang="zh-CN" altLang="en-US" sz="1350" strike="noStrike" noProof="1" dirty="0">
                <a:ea typeface="宋体" panose="02010600030101010101" pitchFamily="2" charset="-122"/>
              </a:rPr>
              <a:t>：打开音乐文件</a:t>
            </a:r>
            <a:endParaRPr lang="zh-CN" altLang="en-US" sz="1350" strike="noStrike" noProof="1" dirty="0">
              <a:ea typeface="宋体" panose="02010600030101010101" pitchFamily="2" charset="-122"/>
            </a:endParaRPr>
          </a:p>
          <a:p>
            <a:pPr marL="647700" indent="-342265">
              <a:lnSpc>
                <a:spcPct val="100000"/>
              </a:lnSpc>
              <a:spcBef>
                <a:spcPts val="600"/>
              </a:spcBef>
              <a:spcAft>
                <a:spcPts val="600"/>
              </a:spcAft>
              <a:buFont typeface="Wingdings" panose="05000000000000000000" charset="0"/>
              <a:buChar char="ü"/>
            </a:pPr>
            <a:r>
              <a:rPr lang="en-US" altLang="x-none" sz="1350" strike="noStrike" noProof="1" dirty="0"/>
              <a:t>pygame.mixer.music.play(count,start)</a:t>
            </a:r>
            <a:r>
              <a:rPr lang="zh-CN" altLang="en-US" sz="1350" strike="noStrike" noProof="1" dirty="0">
                <a:ea typeface="宋体" panose="02010600030101010101" pitchFamily="2" charset="-122"/>
              </a:rPr>
              <a:t>：播放音乐文件</a:t>
            </a:r>
            <a:endParaRPr lang="zh-CN" altLang="en-US" sz="1350" strike="noStrike" noProof="1" dirty="0">
              <a:ea typeface="宋体" panose="02010600030101010101" pitchFamily="2" charset="-122"/>
            </a:endParaRPr>
          </a:p>
          <a:p>
            <a:pPr marL="647700" indent="-342265">
              <a:lnSpc>
                <a:spcPct val="100000"/>
              </a:lnSpc>
              <a:spcBef>
                <a:spcPts val="600"/>
              </a:spcBef>
              <a:spcAft>
                <a:spcPts val="600"/>
              </a:spcAft>
              <a:buFont typeface="Wingdings" panose="05000000000000000000" charset="0"/>
              <a:buChar char="ü"/>
            </a:pPr>
            <a:r>
              <a:rPr lang="en-US" altLang="x-none" sz="1350" strike="noStrike" noProof="1" dirty="0"/>
              <a:t>pygame.mixer.music.stop()</a:t>
            </a:r>
            <a:r>
              <a:rPr lang="zh-CN" altLang="en-US" sz="1350" strike="noStrike" noProof="1" dirty="0">
                <a:ea typeface="宋体" panose="02010600030101010101" pitchFamily="2" charset="-122"/>
              </a:rPr>
              <a:t>：停止播放</a:t>
            </a:r>
            <a:endParaRPr lang="zh-CN" altLang="en-US" sz="1350" strike="noStrike" noProof="1" dirty="0">
              <a:ea typeface="宋体" panose="02010600030101010101" pitchFamily="2" charset="-122"/>
            </a:endParaRPr>
          </a:p>
          <a:p>
            <a:pPr marL="647700" indent="-342265">
              <a:lnSpc>
                <a:spcPct val="100000"/>
              </a:lnSpc>
              <a:spcBef>
                <a:spcPts val="600"/>
              </a:spcBef>
              <a:spcAft>
                <a:spcPts val="600"/>
              </a:spcAft>
              <a:buFont typeface="Wingdings" panose="05000000000000000000" charset="0"/>
              <a:buChar char="ü"/>
            </a:pPr>
            <a:r>
              <a:rPr lang="en-US" altLang="x-none" sz="1350" strike="noStrike" noProof="1" dirty="0"/>
              <a:t>pygame.mixer.music.pause()</a:t>
            </a:r>
            <a:r>
              <a:rPr lang="zh-CN" altLang="en-US" sz="1350" strike="noStrike" noProof="1" dirty="0">
                <a:ea typeface="宋体" panose="02010600030101010101" pitchFamily="2" charset="-122"/>
              </a:rPr>
              <a:t>：暂停播放</a:t>
            </a:r>
            <a:endParaRPr lang="zh-CN" altLang="en-US" sz="1350" strike="noStrike" noProof="1" dirty="0">
              <a:ea typeface="宋体" panose="02010600030101010101" pitchFamily="2" charset="-122"/>
            </a:endParaRPr>
          </a:p>
          <a:p>
            <a:pPr marL="647700" indent="-342265">
              <a:lnSpc>
                <a:spcPct val="100000"/>
              </a:lnSpc>
              <a:spcBef>
                <a:spcPts val="600"/>
              </a:spcBef>
              <a:spcAft>
                <a:spcPts val="600"/>
              </a:spcAft>
              <a:buFont typeface="Wingdings" panose="05000000000000000000" charset="0"/>
              <a:buChar char="ü"/>
            </a:pPr>
            <a:r>
              <a:rPr lang="en-US" altLang="x-none" sz="1350" strike="noStrike" noProof="1" dirty="0"/>
              <a:t>pygame.mixer.music.unpause()</a:t>
            </a:r>
            <a:r>
              <a:rPr lang="zh-CN" altLang="en-US" sz="1350" strike="noStrike" noProof="1" dirty="0">
                <a:ea typeface="宋体" panose="02010600030101010101" pitchFamily="2" charset="-122"/>
              </a:rPr>
              <a:t>：继续播放</a:t>
            </a:r>
            <a:endParaRPr lang="zh-CN" altLang="en-US" sz="1350" strike="noStrike" noProof="1" dirty="0">
              <a:ea typeface="宋体" panose="02010600030101010101" pitchFamily="2" charset="-122"/>
            </a:endParaRPr>
          </a:p>
          <a:p>
            <a:pPr marL="647700" indent="-342265">
              <a:lnSpc>
                <a:spcPct val="100000"/>
              </a:lnSpc>
              <a:spcBef>
                <a:spcPts val="600"/>
              </a:spcBef>
              <a:spcAft>
                <a:spcPts val="600"/>
              </a:spcAft>
              <a:buFont typeface="Wingdings" panose="05000000000000000000" charset="0"/>
              <a:buChar char="ü"/>
            </a:pPr>
            <a:r>
              <a:rPr lang="en-US" altLang="x-none" sz="1350" strike="noStrike" noProof="1" dirty="0"/>
              <a:t>pygame.mixer.music.get_busy()</a:t>
            </a:r>
            <a:r>
              <a:rPr lang="zh-CN" altLang="en-US" sz="1350" strike="noStrike" noProof="1" dirty="0">
                <a:ea typeface="宋体" panose="02010600030101010101" pitchFamily="2" charset="-122"/>
              </a:rPr>
              <a:t>：检测声卡是否正被占用</a:t>
            </a:r>
            <a:endParaRPr lang="zh-CN" altLang="en-US" sz="1350" strike="noStrike" noProof="1"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29697"/>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a:sym typeface="+mn-ea"/>
              </a:rPr>
              <a:t>15.3.1  </a:t>
            </a:r>
            <a:r>
              <a:rPr lang="zh-CN" altLang="en-US">
                <a:sym typeface="+mn-ea"/>
              </a:rPr>
              <a:t>音乐播放</a:t>
            </a:r>
            <a:endParaRPr lang="zh-CN" altLang="en-US" kern="1200" baseline="0" dirty="0">
              <a:latin typeface="+mj-lt"/>
              <a:ea typeface="+mj-ea"/>
              <a:cs typeface="+mj-cs"/>
            </a:endParaRPr>
          </a:p>
        </p:txBody>
      </p:sp>
      <p:sp>
        <p:nvSpPr>
          <p:cNvPr id="41986" name="文本占位符 29698"/>
          <p:cNvSpPr>
            <a:spLocks noGrp="1"/>
          </p:cNvSpPr>
          <p:nvPr>
            <p:ph idx="1"/>
          </p:nvPr>
        </p:nvSpPr>
        <p:spPr/>
        <p:txBody>
          <a:bodyPr anchor="t"/>
          <a:p>
            <a:pPr fontAlgn="base">
              <a:spcBef>
                <a:spcPct val="0"/>
              </a:spcBef>
            </a:pPr>
            <a:r>
              <a:rPr lang="zh-CN" altLang="en-US" sz="1800" strike="noStrike" noProof="1" dirty="0">
                <a:ea typeface="宋体" panose="02010600030101010101" pitchFamily="2" charset="-122"/>
              </a:rPr>
              <a:t>除了播放音乐文件之外，</a:t>
            </a:r>
            <a:r>
              <a:rPr lang="en-US" altLang="x-none" sz="1800" strike="noStrike" noProof="1" dirty="0"/>
              <a:t>pygame</a:t>
            </a:r>
            <a:r>
              <a:rPr lang="zh-CN" altLang="en-US" sz="1800" strike="noStrike" noProof="1" dirty="0">
                <a:ea typeface="宋体" panose="02010600030101010101" pitchFamily="2" charset="-122"/>
              </a:rPr>
              <a:t>还提供了其他模块支持游戏编程：</a:t>
            </a:r>
            <a:endParaRPr lang="zh-CN" altLang="en-US" sz="1800" strike="noStrike" noProof="1" dirty="0">
              <a:ea typeface="宋体" panose="02010600030101010101" pitchFamily="2" charset="-122"/>
            </a:endParaRPr>
          </a:p>
          <a:p>
            <a:pPr marL="655955" indent="-342265" fontAlgn="base">
              <a:spcBef>
                <a:spcPts val="600"/>
              </a:spcBef>
              <a:buClr>
                <a:schemeClr val="tx1"/>
              </a:buClr>
              <a:buFont typeface="Wingdings" panose="05000000000000000000" charset="0"/>
              <a:buChar char="ü"/>
            </a:pPr>
            <a:r>
              <a:rPr lang="en-US" altLang="x-none" sz="1350" strike="noStrike" noProof="1" dirty="0"/>
              <a:t>display</a:t>
            </a:r>
            <a:r>
              <a:rPr lang="zh-CN" altLang="en-US" sz="1350" strike="noStrike" noProof="1" dirty="0">
                <a:ea typeface="宋体" panose="02010600030101010101" pitchFamily="2" charset="-122"/>
              </a:rPr>
              <a:t>：屏幕显示</a:t>
            </a:r>
            <a:endParaRPr lang="zh-CN" altLang="en-US" sz="1350" strike="noStrike" noProof="1" dirty="0">
              <a:ea typeface="宋体" panose="02010600030101010101" pitchFamily="2" charset="-122"/>
            </a:endParaRPr>
          </a:p>
          <a:p>
            <a:pPr marL="655955" indent="-342265" fontAlgn="base">
              <a:spcBef>
                <a:spcPts val="600"/>
              </a:spcBef>
              <a:buClr>
                <a:schemeClr val="tx1"/>
              </a:buClr>
              <a:buFont typeface="Wingdings" panose="05000000000000000000" charset="0"/>
              <a:buChar char="ü"/>
            </a:pPr>
            <a:r>
              <a:rPr lang="en-US" altLang="x-none" sz="1350" strike="noStrike" noProof="1" dirty="0"/>
              <a:t>event</a:t>
            </a:r>
            <a:r>
              <a:rPr lang="zh-CN" altLang="en-US" sz="1350" strike="noStrike" noProof="1" dirty="0">
                <a:ea typeface="宋体" panose="02010600030101010101" pitchFamily="2" charset="-122"/>
              </a:rPr>
              <a:t>：事件处理</a:t>
            </a:r>
            <a:endParaRPr lang="zh-CN" altLang="en-US" sz="1350" strike="noStrike" noProof="1" dirty="0">
              <a:ea typeface="宋体" panose="02010600030101010101" pitchFamily="2" charset="-122"/>
            </a:endParaRPr>
          </a:p>
          <a:p>
            <a:pPr marL="655955" indent="-342265" fontAlgn="base">
              <a:spcBef>
                <a:spcPts val="600"/>
              </a:spcBef>
              <a:buClr>
                <a:schemeClr val="tx1"/>
              </a:buClr>
              <a:buFont typeface="Wingdings" panose="05000000000000000000" charset="0"/>
              <a:buChar char="ü"/>
            </a:pPr>
            <a:r>
              <a:rPr lang="en-US" altLang="x-none" sz="1350" strike="noStrike" noProof="1" dirty="0"/>
              <a:t>image</a:t>
            </a:r>
            <a:r>
              <a:rPr lang="zh-CN" altLang="en-US" sz="1350" strike="noStrike" noProof="1" dirty="0">
                <a:ea typeface="宋体" panose="02010600030101010101" pitchFamily="2" charset="-122"/>
              </a:rPr>
              <a:t>：图像处理</a:t>
            </a:r>
            <a:endParaRPr lang="zh-CN" altLang="en-US" sz="1350" strike="noStrike" noProof="1" dirty="0">
              <a:ea typeface="宋体" panose="02010600030101010101" pitchFamily="2" charset="-122"/>
            </a:endParaRPr>
          </a:p>
          <a:p>
            <a:pPr marL="655955" indent="-342265" fontAlgn="base">
              <a:spcBef>
                <a:spcPts val="600"/>
              </a:spcBef>
              <a:buClr>
                <a:schemeClr val="tx1"/>
              </a:buClr>
              <a:buFont typeface="Wingdings" panose="05000000000000000000" charset="0"/>
              <a:buChar char="ü"/>
            </a:pPr>
            <a:r>
              <a:rPr lang="en-US" altLang="x-none" sz="1350" strike="noStrike" noProof="1" dirty="0"/>
              <a:t>mouse</a:t>
            </a:r>
            <a:r>
              <a:rPr lang="zh-CN" altLang="en-US" sz="1350" strike="noStrike" noProof="1" dirty="0">
                <a:ea typeface="宋体" panose="02010600030101010101" pitchFamily="2" charset="-122"/>
              </a:rPr>
              <a:t>：鼠标消息处理</a:t>
            </a:r>
            <a:endParaRPr lang="zh-CN" altLang="en-US" sz="1350" strike="noStrike" noProof="1" dirty="0">
              <a:ea typeface="宋体" panose="02010600030101010101" pitchFamily="2" charset="-122"/>
            </a:endParaRPr>
          </a:p>
          <a:p>
            <a:pPr marL="655955" indent="-342265" fontAlgn="base">
              <a:spcBef>
                <a:spcPts val="600"/>
              </a:spcBef>
              <a:buClr>
                <a:schemeClr val="tx1"/>
              </a:buClr>
              <a:buFont typeface="Wingdings" panose="05000000000000000000" charset="0"/>
              <a:buChar char="ü"/>
            </a:pPr>
            <a:r>
              <a:rPr lang="en-US" altLang="x-none" sz="1350" strike="noStrike" noProof="1" dirty="0"/>
              <a:t>movie</a:t>
            </a:r>
            <a:r>
              <a:rPr lang="zh-CN" altLang="en-US" sz="1350" strike="noStrike" noProof="1" dirty="0">
                <a:ea typeface="宋体" panose="02010600030101010101" pitchFamily="2" charset="-122"/>
              </a:rPr>
              <a:t>：视频文件播放，需要</a:t>
            </a:r>
            <a:r>
              <a:rPr lang="en-US" altLang="x-none" sz="1350" strike="noStrike" noProof="1" dirty="0"/>
              <a:t>PyMedia</a:t>
            </a:r>
            <a:r>
              <a:rPr lang="zh-CN" altLang="en-US" sz="1350" strike="noStrike" noProof="1" dirty="0">
                <a:ea typeface="宋体" panose="02010600030101010101" pitchFamily="2" charset="-122"/>
              </a:rPr>
              <a:t>支持</a:t>
            </a:r>
            <a:endParaRPr lang="zh-CN" altLang="en-US" sz="1350" strike="noStrike" noProof="1" dirty="0">
              <a:ea typeface="宋体" panose="02010600030101010101" pitchFamily="2" charset="-122"/>
            </a:endParaRPr>
          </a:p>
          <a:p>
            <a:pPr marL="655955" indent="-342265" fontAlgn="base">
              <a:spcBef>
                <a:spcPts val="600"/>
              </a:spcBef>
              <a:buClr>
                <a:schemeClr val="tx1"/>
              </a:buClr>
              <a:buFont typeface="Wingdings" panose="05000000000000000000" charset="0"/>
              <a:buChar char="ü"/>
            </a:pPr>
            <a:r>
              <a:rPr lang="en-US" altLang="x-none" sz="1350" strike="noStrike" noProof="1" dirty="0"/>
              <a:t>surface</a:t>
            </a:r>
            <a:r>
              <a:rPr lang="zh-CN" altLang="en-US" sz="1350" strike="noStrike" noProof="1" dirty="0">
                <a:ea typeface="宋体" panose="02010600030101010101" pitchFamily="2" charset="-122"/>
              </a:rPr>
              <a:t>：绘制屏幕</a:t>
            </a:r>
            <a:endParaRPr lang="zh-CN" altLang="en-US" sz="1350" strike="noStrike" noProof="1" dirty="0">
              <a:ea typeface="宋体" panose="02010600030101010101" pitchFamily="2" charset="-122"/>
            </a:endParaRPr>
          </a:p>
          <a:p>
            <a:pPr marL="655955" indent="-342265" fontAlgn="base">
              <a:spcBef>
                <a:spcPts val="600"/>
              </a:spcBef>
              <a:buClr>
                <a:schemeClr val="tx1"/>
              </a:buClr>
              <a:buFont typeface="Wingdings" panose="05000000000000000000" charset="0"/>
              <a:buChar char="ü"/>
            </a:pPr>
            <a:r>
              <a:rPr lang="en-US" altLang="x-none" sz="1350" strike="noStrike" noProof="1" dirty="0"/>
              <a:t>time</a:t>
            </a:r>
            <a:r>
              <a:rPr lang="zh-CN" altLang="en-US" sz="1350" strike="noStrike" noProof="1" dirty="0">
                <a:ea typeface="宋体" panose="02010600030101010101" pitchFamily="2" charset="-122"/>
              </a:rPr>
              <a:t>：时间有关</a:t>
            </a:r>
            <a:endParaRPr lang="zh-CN" altLang="en-US" sz="1350" strike="noStrike" noProof="1" dirty="0">
              <a:ea typeface="宋体" panose="02010600030101010101" pitchFamily="2" charset="-122"/>
            </a:endParaRPr>
          </a:p>
          <a:p>
            <a:pPr marL="655955" indent="-342265" fontAlgn="base">
              <a:spcBef>
                <a:spcPts val="600"/>
              </a:spcBef>
              <a:buClr>
                <a:schemeClr val="tx1"/>
              </a:buClr>
              <a:buFont typeface="Wingdings" panose="05000000000000000000" charset="0"/>
              <a:buChar char="ü"/>
            </a:pPr>
            <a:r>
              <a:rPr lang="en-US" altLang="x-none" sz="1350" strike="noStrike" noProof="1" dirty="0"/>
              <a:t>cursors</a:t>
            </a:r>
            <a:r>
              <a:rPr lang="zh-CN" altLang="en-US" sz="1350" strike="noStrike" noProof="1" dirty="0">
                <a:ea typeface="宋体" panose="02010600030101010101" pitchFamily="2" charset="-122"/>
              </a:rPr>
              <a:t>：控制鼠标指针</a:t>
            </a:r>
            <a:endParaRPr lang="zh-CN" altLang="en-US" sz="1350" strike="noStrike" noProof="1" dirty="0">
              <a:ea typeface="宋体" panose="02010600030101010101" pitchFamily="2" charset="-122"/>
            </a:endParaRPr>
          </a:p>
          <a:p>
            <a:pPr marL="655955" indent="-342265" fontAlgn="base">
              <a:spcBef>
                <a:spcPts val="600"/>
              </a:spcBef>
              <a:buClr>
                <a:schemeClr val="tx1"/>
              </a:buClr>
              <a:buFont typeface="Wingdings" panose="05000000000000000000" charset="0"/>
              <a:buChar char="ü"/>
            </a:pPr>
            <a:r>
              <a:rPr lang="en-US" altLang="x-none" sz="1350" strike="noStrike" noProof="1" dirty="0"/>
              <a:t>transform</a:t>
            </a:r>
            <a:r>
              <a:rPr lang="zh-CN" altLang="en-US" sz="1350" strike="noStrike" noProof="1" dirty="0">
                <a:ea typeface="宋体" panose="02010600030101010101" pitchFamily="2" charset="-122"/>
              </a:rPr>
              <a:t>：修改和移动图像</a:t>
            </a:r>
            <a:endParaRPr lang="zh-CN" altLang="en-US" sz="1350" strike="noStrike" noProof="1" dirty="0">
              <a:ea typeface="宋体" panose="02010600030101010101" pitchFamily="2" charset="-122"/>
            </a:endParaRPr>
          </a:p>
          <a:p>
            <a:pPr marL="655955" indent="-342265" fontAlgn="base">
              <a:spcBef>
                <a:spcPts val="600"/>
              </a:spcBef>
              <a:buClr>
                <a:schemeClr val="tx1"/>
              </a:buClr>
              <a:buFont typeface="Wingdings" panose="05000000000000000000" charset="0"/>
              <a:buChar char="ü"/>
            </a:pPr>
            <a:r>
              <a:rPr lang="en-US" altLang="x-none" sz="1350" strike="noStrike" noProof="1" dirty="0"/>
              <a:t>key</a:t>
            </a:r>
            <a:r>
              <a:rPr lang="zh-CN" altLang="en-US" sz="1350" strike="noStrike" noProof="1" dirty="0">
                <a:ea typeface="宋体" panose="02010600030101010101" pitchFamily="2" charset="-122"/>
              </a:rPr>
              <a:t>：读取键盘按键</a:t>
            </a:r>
            <a:endParaRPr lang="zh-CN" altLang="en-US" sz="1350" strike="noStrike" noProof="1" dirty="0">
              <a:ea typeface="宋体" panose="02010600030101010101" pitchFamily="2" charset="-122"/>
            </a:endParaRPr>
          </a:p>
          <a:p>
            <a:pPr marL="655955" indent="-342265" fontAlgn="base">
              <a:spcBef>
                <a:spcPts val="600"/>
              </a:spcBef>
              <a:buClr>
                <a:schemeClr val="tx1"/>
              </a:buClr>
              <a:buFont typeface="Wingdings" panose="05000000000000000000" charset="0"/>
              <a:buChar char="ü"/>
            </a:pPr>
            <a:r>
              <a:rPr lang="en-US" altLang="x-none" sz="1350" strike="noStrike" noProof="1" dirty="0"/>
              <a:t>font</a:t>
            </a:r>
            <a:r>
              <a:rPr lang="zh-CN" altLang="en-US" sz="1350" strike="noStrike" noProof="1" dirty="0">
                <a:ea typeface="宋体" panose="02010600030101010101" pitchFamily="2" charset="-122"/>
              </a:rPr>
              <a:t>：使用字体</a:t>
            </a:r>
            <a:endParaRPr lang="en-US" altLang="x-none" sz="1350" strike="noStrike" noProof="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28673"/>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a:sym typeface="+mn-ea"/>
              </a:rPr>
              <a:t>15.3.1  </a:t>
            </a:r>
            <a:r>
              <a:rPr lang="zh-CN" altLang="en-US">
                <a:sym typeface="+mn-ea"/>
              </a:rPr>
              <a:t>音乐播放</a:t>
            </a:r>
            <a:endParaRPr lang="zh-CN" altLang="en-US" kern="1200" baseline="0" dirty="0">
              <a:latin typeface="+mj-lt"/>
              <a:ea typeface="+mj-ea"/>
              <a:cs typeface="+mj-cs"/>
            </a:endParaRPr>
          </a:p>
        </p:txBody>
      </p:sp>
      <p:sp>
        <p:nvSpPr>
          <p:cNvPr id="61442" name="文本占位符 28674"/>
          <p:cNvSpPr>
            <a:spLocks noGrp="1"/>
          </p:cNvSpPr>
          <p:nvPr>
            <p:ph idx="1"/>
          </p:nvPr>
        </p:nvSpPr>
        <p:spPr>
          <a:xfrm>
            <a:off x="477520" y="1200150"/>
            <a:ext cx="8437880" cy="3632200"/>
          </a:xfrm>
        </p:spPr>
        <p:txBody>
          <a:bodyPr anchor="t"/>
          <a:p>
            <a:pPr marL="0" indent="0" defTabSz="914400">
              <a:lnSpc>
                <a:spcPct val="80000"/>
              </a:lnSpc>
              <a:buFont typeface="Wingdings" panose="05000000000000000000" charset="0"/>
              <a:buNone/>
            </a:pPr>
            <a:r>
              <a:rPr lang="zh-CN" altLang="en-US" sz="1800" kern="1200" baseline="0" dirty="0">
                <a:latin typeface="+mn-lt"/>
                <a:ea typeface="+mn-ea"/>
                <a:cs typeface="+mn-cs"/>
              </a:rPr>
              <a:t>（</a:t>
            </a:r>
            <a:r>
              <a:rPr lang="en-US" altLang="zh-CN" sz="1800" kern="1200" baseline="0" dirty="0">
                <a:latin typeface="+mn-lt"/>
                <a:ea typeface="+mn-ea"/>
                <a:cs typeface="+mn-cs"/>
              </a:rPr>
              <a:t>1</a:t>
            </a:r>
            <a:r>
              <a:rPr lang="zh-CN" altLang="en-US" sz="1800" kern="1200" baseline="0" dirty="0">
                <a:latin typeface="+mn-lt"/>
                <a:ea typeface="+mn-ea"/>
                <a:cs typeface="+mn-cs"/>
              </a:rPr>
              <a:t>）使用</a:t>
            </a:r>
            <a:r>
              <a:rPr lang="en-US" altLang="zh-CN" sz="1800" kern="1200" baseline="0" dirty="0">
                <a:latin typeface="+mn-lt"/>
                <a:ea typeface="+mn-ea"/>
                <a:cs typeface="+mn-cs"/>
              </a:rPr>
              <a:t>pygame</a:t>
            </a:r>
            <a:r>
              <a:rPr lang="zh-CN" altLang="en-US" sz="1800" kern="1200" baseline="0" dirty="0">
                <a:latin typeface="+mn-lt"/>
                <a:ea typeface="+mn-ea"/>
                <a:cs typeface="+mn-cs"/>
              </a:rPr>
              <a:t>播放</a:t>
            </a:r>
            <a:r>
              <a:rPr lang="en-US" altLang="zh-CN" sz="1800" kern="1200" baseline="0" dirty="0">
                <a:latin typeface="+mn-lt"/>
                <a:ea typeface="+mn-ea"/>
                <a:cs typeface="+mn-cs"/>
              </a:rPr>
              <a:t>mp3</a:t>
            </a:r>
            <a:r>
              <a:rPr lang="zh-CN" altLang="en-US" sz="1800" kern="1200" baseline="0" dirty="0">
                <a:latin typeface="+mn-lt"/>
                <a:ea typeface="+mn-ea"/>
                <a:cs typeface="+mn-cs"/>
              </a:rPr>
              <a:t>音乐。</a:t>
            </a:r>
            <a:endParaRPr lang="zh-CN" altLang="en-US" sz="1800" kern="1200" baseline="0" dirty="0">
              <a:latin typeface="+mn-lt"/>
              <a:ea typeface="+mn-ea"/>
              <a:cs typeface="+mn-cs"/>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import os</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import pygame</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import random</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import time</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folder = r'h:\music'</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musics = [folder+'\\'+music for music in os.listdir(folder) if music.endswith('.mp3')]</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total = len(musics)</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pygame.mixer.init()</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while True:</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    if not pygame.mixer.music.get_busy():</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        nextMusic = random.choice(musics)</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        pygame.mixer.music.load(nextMusic.encode())</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        pygame.mixer.music.play(1)</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        print('playing....',nextMusic)</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    else:</a:t>
            </a:r>
            <a:endParaRPr lang="en-US" altLang="zh-CN" sz="1200" kern="1200" baseline="0" dirty="0">
              <a:latin typeface="Consolas" panose="020B0609020204030204" charset="0"/>
              <a:ea typeface="+mn-ea"/>
              <a:cs typeface="Consolas" panose="020B0609020204030204" charset="0"/>
            </a:endParaRPr>
          </a:p>
          <a:p>
            <a:pPr defTabSz="914400">
              <a:lnSpc>
                <a:spcPct val="100000"/>
              </a:lnSpc>
              <a:spcBef>
                <a:spcPts val="0"/>
              </a:spcBef>
              <a:buFont typeface="Wingdings" panose="05000000000000000000" charset="0"/>
              <a:buNone/>
            </a:pPr>
            <a:r>
              <a:rPr lang="en-US" altLang="zh-CN" sz="1200" kern="1200" baseline="0" dirty="0">
                <a:latin typeface="Consolas" panose="020B0609020204030204" charset="0"/>
                <a:ea typeface="+mn-ea"/>
                <a:cs typeface="Consolas" panose="020B0609020204030204" charset="0"/>
              </a:rPr>
              <a:t>        time.sleep(1)</a:t>
            </a:r>
            <a:endParaRPr lang="zh-CN" altLang="en-US" sz="1200" kern="1200" baseline="0" dirty="0">
              <a:latin typeface="Consolas" panose="020B0609020204030204" charset="0"/>
              <a:ea typeface="+mn-ea"/>
              <a:cs typeface="Consolas" panose="020B06090202040302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15.3.1  </a:t>
            </a:r>
            <a:r>
              <a:rPr lang="zh-CN" altLang="en-US">
                <a:sym typeface="+mn-ea"/>
              </a:rPr>
              <a:t>音乐播放</a:t>
            </a:r>
            <a:endParaRPr lang="zh-CN" altLang="en-US"/>
          </a:p>
        </p:txBody>
      </p:sp>
      <p:sp>
        <p:nvSpPr>
          <p:cNvPr id="3" name="内容占位符 2"/>
          <p:cNvSpPr>
            <a:spLocks noGrp="1"/>
          </p:cNvSpPr>
          <p:nvPr>
            <p:ph idx="1"/>
          </p:nvPr>
        </p:nvSpPr>
        <p:spPr>
          <a:xfrm>
            <a:off x="457200" y="1079075"/>
            <a:ext cx="8229600" cy="3395066"/>
          </a:xfrm>
        </p:spPr>
        <p:txBody>
          <a:bodyPr/>
          <a:p>
            <a:pPr marL="0" indent="0">
              <a:spcBef>
                <a:spcPts val="0"/>
              </a:spcBef>
              <a:buNone/>
            </a:pPr>
            <a:r>
              <a:rPr lang="zh-CN" altLang="en-US" sz="1800"/>
              <a:t>（</a:t>
            </a:r>
            <a:r>
              <a:rPr lang="en-US" altLang="zh-CN" sz="1800"/>
              <a:t>2</a:t>
            </a:r>
            <a:r>
              <a:rPr lang="zh-CN" altLang="en-US" sz="1800"/>
              <a:t>）使用标准库</a:t>
            </a:r>
            <a:r>
              <a:rPr lang="en-US" altLang="zh-CN" sz="1800"/>
              <a:t>wave</a:t>
            </a:r>
            <a:r>
              <a:rPr lang="zh-CN" altLang="en-US" sz="1800"/>
              <a:t>和扩展库</a:t>
            </a:r>
            <a:r>
              <a:rPr lang="en-US" altLang="zh-CN" sz="1800"/>
              <a:t>pyaudio</a:t>
            </a:r>
            <a:r>
              <a:rPr lang="zh-CN" altLang="en-US" sz="1800"/>
              <a:t>播放</a:t>
            </a:r>
            <a:r>
              <a:rPr lang="en-US" altLang="zh-CN" sz="1800"/>
              <a:t>wav</a:t>
            </a:r>
            <a:r>
              <a:rPr lang="zh-CN" altLang="en-US" sz="1800"/>
              <a:t>波形音乐。</a:t>
            </a:r>
            <a:endParaRPr lang="zh-CN" altLang="en-US" sz="1800"/>
          </a:p>
          <a:p>
            <a:pPr marL="0" indent="0">
              <a:spcBef>
                <a:spcPts val="0"/>
              </a:spcBef>
              <a:buNone/>
            </a:pPr>
            <a:r>
              <a:rPr lang="zh-CN" altLang="en-US" sz="1400">
                <a:latin typeface="Consolas" panose="020B0609020204030204" charset="0"/>
                <a:cs typeface="Consolas" panose="020B0609020204030204" charset="0"/>
              </a:rPr>
              <a:t>import wave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import pyaudio</a:t>
            </a:r>
            <a:endParaRPr lang="zh-CN" altLang="en-US" sz="1400">
              <a:latin typeface="Consolas" panose="020B0609020204030204" charset="0"/>
              <a:cs typeface="Consolas" panose="020B0609020204030204" charset="0"/>
            </a:endParaRPr>
          </a:p>
          <a:p>
            <a:pPr marL="0" indent="0">
              <a:spcBef>
                <a:spcPts val="0"/>
              </a:spcBef>
              <a:buNone/>
            </a:pP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buffer_size = 10240</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wf = wave.open('北国之春.wav', 'rb')</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audio = pyaudio.PyAudio()</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stream = audio.open(format=audio.get_format_from_width(wf.getsampwidth()),</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channels=wf.getnchannels(), rate=wf.getframerate(),  output=True)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while True: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data = wf.readframes(buffer_size)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if not data:</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break</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stream.write(data)</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stream.stop_stream()</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stream.close()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audio.terminate()</a:t>
            </a:r>
            <a:endParaRPr lang="zh-CN" altLang="en-US" sz="1400">
              <a:latin typeface="Consolas" panose="020B0609020204030204" charset="0"/>
              <a:cs typeface="Consolas" panose="020B06090202040302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Title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a:sym typeface="+mn-ea"/>
              </a:rPr>
              <a:t>15.3.2  wav</a:t>
            </a:r>
            <a:r>
              <a:rPr lang="zh-CN" altLang="en-US">
                <a:sym typeface="+mn-ea"/>
              </a:rPr>
              <a:t>波形音乐文件处理</a:t>
            </a:r>
            <a:endParaRPr lang="en-US" altLang="zh-CN" kern="1200" baseline="0">
              <a:latin typeface="+mj-lt"/>
              <a:ea typeface="+mj-ea"/>
              <a:cs typeface="+mj-cs"/>
            </a:endParaRPr>
          </a:p>
        </p:txBody>
      </p:sp>
      <p:sp>
        <p:nvSpPr>
          <p:cNvPr id="3" name="Content Placeholder 2"/>
          <p:cNvSpPr>
            <a:spLocks noGrp="1"/>
          </p:cNvSpPr>
          <p:nvPr>
            <p:ph idx="1"/>
          </p:nvPr>
        </p:nvSpPr>
        <p:spPr/>
        <p:txBody>
          <a:bodyPr/>
          <a:p>
            <a:pPr marL="0" indent="0" fontAlgn="base">
              <a:buNone/>
            </a:pPr>
            <a:r>
              <a:rPr lang="zh-CN" altLang="en-US" sz="1800" strike="noStrike" noProof="1"/>
              <a:t>（</a:t>
            </a:r>
            <a:r>
              <a:rPr lang="en-US" altLang="zh-CN" sz="1800" strike="noStrike" noProof="1"/>
              <a:t>1</a:t>
            </a:r>
            <a:r>
              <a:rPr lang="zh-CN" altLang="en-US" sz="1800" strike="noStrike" noProof="1"/>
              <a:t>）</a:t>
            </a:r>
            <a:r>
              <a:rPr lang="zh-CN" altLang="en-US" sz="1800" strike="noStrike" noProof="1"/>
              <a:t>让歌曲重复两次。</a:t>
            </a:r>
            <a:endParaRPr lang="zh-CN" altLang="en-US" sz="1800" strike="noStrike" noProof="1"/>
          </a:p>
          <a:p>
            <a:pPr fontAlgn="base">
              <a:buFont typeface="Wingdings" panose="05000000000000000000" charset="0"/>
              <a:buChar char=""/>
            </a:pPr>
            <a:r>
              <a:rPr lang="zh-CN" altLang="en-US" sz="1500" strike="noStrike" noProof="1"/>
              <a:t>需要首先安装扩展库</a:t>
            </a:r>
            <a:r>
              <a:rPr lang="en-US" altLang="zh-CN" sz="1500" strike="noStrike" noProof="1"/>
              <a:t>scipy</a:t>
            </a:r>
            <a:r>
              <a:rPr lang="zh-CN" altLang="en-US" sz="1500" strike="noStrike" noProof="1"/>
              <a:t>。</a:t>
            </a:r>
            <a:endParaRPr lang="zh-CN" altLang="en-US" sz="1500" strike="noStrike" noProof="1"/>
          </a:p>
          <a:p>
            <a:pPr fontAlgn="base">
              <a:buFont typeface="Wingdings" panose="05000000000000000000" charset="0"/>
              <a:buChar char=""/>
            </a:pPr>
            <a:r>
              <a:rPr lang="zh-CN" altLang="en-US" sz="1500" strike="noStrike" noProof="1"/>
              <a:t>只适用于未压缩的</a:t>
            </a:r>
            <a:r>
              <a:rPr lang="en-US" altLang="zh-CN" sz="1500" strike="noStrike" noProof="1"/>
              <a:t>WAV</a:t>
            </a:r>
            <a:r>
              <a:rPr lang="zh-CN" altLang="en-US" sz="1500" strike="noStrike" noProof="1"/>
              <a:t>声音文件。</a:t>
            </a:r>
            <a:endParaRPr lang="zh-CN" altLang="en-US" sz="1500" strike="noStrike" noProof="1"/>
          </a:p>
          <a:p>
            <a:pPr marL="0" indent="0" fontAlgn="base">
              <a:buNone/>
            </a:pPr>
            <a:r>
              <a:rPr lang="zh-CN" altLang="en-US" sz="1500" strike="noStrike" noProof="1">
                <a:latin typeface="Consolas" panose="020B0609020204030204" charset="0"/>
              </a:rPr>
              <a:t>import numpy as np</a:t>
            </a: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from scipy.io import wavfile</a:t>
            </a:r>
            <a:endParaRPr lang="zh-CN" altLang="en-US" sz="1500" strike="noStrike" noProof="1">
              <a:latin typeface="Consolas" panose="020B0609020204030204" charset="0"/>
            </a:endParaRPr>
          </a:p>
          <a:p>
            <a:pPr marL="0" indent="0" fontAlgn="base">
              <a:buNone/>
            </a:pP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def doubleMusic(srcMusicFile, dstMusicFile):</a:t>
            </a: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    # data[0]为采样频率，data[1]为声音数据</a:t>
            </a: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    data = wavfile.read(srcMusicFile)</a:t>
            </a: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    data12 = np.array(list(data[1])*2)</a:t>
            </a: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    wavfile.write(dstMusicFile, data[0], data12)</a:t>
            </a:r>
            <a:endParaRPr lang="zh-CN" altLang="en-US" sz="1500" strike="noStrike" noProof="1">
              <a:latin typeface="Consolas" panose="020B0609020204030204" charset="0"/>
            </a:endParaRPr>
          </a:p>
          <a:p>
            <a:pPr marL="0" indent="0" fontAlgn="base">
              <a:buNone/>
            </a:pP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doubleMusic('北国之春.wav', 'result.wav')</a:t>
            </a:r>
            <a:endParaRPr lang="zh-CN" altLang="en-US" sz="1500" strike="noStrike" noProof="1">
              <a:latin typeface="Consolas" panose="020B060902020403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Title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a:sym typeface="+mn-ea"/>
              </a:rPr>
              <a:t>15.3.2  wav</a:t>
            </a:r>
            <a:r>
              <a:rPr lang="zh-CN" altLang="en-US">
                <a:sym typeface="+mn-ea"/>
              </a:rPr>
              <a:t>波形音乐文件处理</a:t>
            </a:r>
            <a:endParaRPr lang="en-US" altLang="zh-CN" kern="1200" baseline="0">
              <a:latin typeface="+mj-lt"/>
              <a:ea typeface="+mj-ea"/>
              <a:cs typeface="+mj-cs"/>
            </a:endParaRPr>
          </a:p>
        </p:txBody>
      </p:sp>
      <p:sp>
        <p:nvSpPr>
          <p:cNvPr id="3" name="Content Placeholder 2"/>
          <p:cNvSpPr>
            <a:spLocks noGrp="1"/>
          </p:cNvSpPr>
          <p:nvPr>
            <p:ph idx="1"/>
          </p:nvPr>
        </p:nvSpPr>
        <p:spPr/>
        <p:txBody>
          <a:bodyPr/>
          <a:p>
            <a:pPr marL="0" indent="0" fontAlgn="base">
              <a:buNone/>
            </a:pPr>
            <a:r>
              <a:rPr lang="zh-CN" altLang="en-US" sz="1800" strike="noStrike" noProof="1"/>
              <a:t>（</a:t>
            </a:r>
            <a:r>
              <a:rPr lang="en-US" altLang="zh-CN" sz="1800" strike="noStrike" noProof="1"/>
              <a:t>2</a:t>
            </a:r>
            <a:r>
              <a:rPr lang="zh-CN" altLang="en-US" sz="1800" strike="noStrike" noProof="1"/>
              <a:t>）</a:t>
            </a:r>
            <a:r>
              <a:rPr lang="zh-CN" altLang="en-US" sz="1800" strike="noStrike" noProof="1"/>
              <a:t>把未压缩的</a:t>
            </a:r>
            <a:r>
              <a:rPr lang="en-US" altLang="zh-CN" sz="1800" strike="noStrike" noProof="1"/>
              <a:t>WAV</a:t>
            </a:r>
            <a:r>
              <a:rPr lang="zh-CN" altLang="en-US" sz="1800" strike="noStrike" noProof="1"/>
              <a:t>音乐文件音量变为</a:t>
            </a:r>
            <a:r>
              <a:rPr lang="en-US" altLang="zh-CN" sz="1800" strike="noStrike" noProof="1"/>
              <a:t>1/2</a:t>
            </a:r>
            <a:r>
              <a:rPr lang="zh-CN" altLang="en-US" sz="1800" strike="noStrike" noProof="1"/>
              <a:t>。</a:t>
            </a:r>
            <a:endParaRPr lang="zh-CN" altLang="en-US" sz="1800" strike="noStrike" noProof="1"/>
          </a:p>
          <a:p>
            <a:pPr marL="0" indent="0" fontAlgn="base">
              <a:buNone/>
            </a:pPr>
            <a:r>
              <a:rPr lang="zh-CN" altLang="en-US" sz="1500" strike="noStrike" noProof="1">
                <a:latin typeface="Consolas" panose="020B0609020204030204" charset="0"/>
              </a:rPr>
              <a:t>from scipy.io import wavfile</a:t>
            </a:r>
            <a:endParaRPr lang="zh-CN" altLang="en-US" sz="1500" strike="noStrike" noProof="1">
              <a:latin typeface="Consolas" panose="020B0609020204030204" charset="0"/>
            </a:endParaRPr>
          </a:p>
          <a:p>
            <a:pPr marL="0" indent="0" fontAlgn="base">
              <a:buNone/>
            </a:pP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def halfMusic(srcMusicFile, dstMusicFile):</a:t>
            </a: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    # 读取WAV声音文件</a:t>
            </a: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    # 其中data[0]是采样频率</a:t>
            </a: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    # data[1]是numpy.array格式的声音数据</a:t>
            </a: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    data = wavfile.read(srcMusicFile)</a:t>
            </a: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    # 声音数据变为原来的1/2，写入新文件</a:t>
            </a: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    wavfile.write(dstMusicFile, data[0], data[1]//2)</a:t>
            </a:r>
            <a:endParaRPr lang="zh-CN" altLang="en-US" sz="1500" strike="noStrike" noProof="1">
              <a:latin typeface="Consolas" panose="020B0609020204030204" charset="0"/>
            </a:endParaRPr>
          </a:p>
          <a:p>
            <a:pPr marL="0" indent="0" fontAlgn="base">
              <a:buNone/>
            </a:pPr>
            <a:endParaRPr lang="zh-CN" altLang="en-US" sz="1500" strike="noStrike" noProof="1">
              <a:latin typeface="Consolas" panose="020B0609020204030204" charset="0"/>
            </a:endParaRPr>
          </a:p>
          <a:p>
            <a:pPr marL="0" indent="0" fontAlgn="base">
              <a:buNone/>
            </a:pPr>
            <a:r>
              <a:rPr lang="zh-CN" altLang="en-US" sz="1500" strike="noStrike" noProof="1">
                <a:latin typeface="Consolas" panose="020B0609020204030204" charset="0"/>
              </a:rPr>
              <a:t>halfMusic('北国之春.wav', 'result.wav')</a:t>
            </a:r>
            <a:endParaRPr lang="zh-CN" altLang="en-US" sz="1500" strike="noStrike" noProof="1">
              <a:latin typeface="Consolas" panose="020B060902020403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itle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a:sym typeface="+mn-ea"/>
              </a:rPr>
              <a:t>15.3.2  wav</a:t>
            </a:r>
            <a:r>
              <a:rPr lang="zh-CN" altLang="en-US">
                <a:sym typeface="+mn-ea"/>
              </a:rPr>
              <a:t>波形音乐文件处理</a:t>
            </a:r>
            <a:endParaRPr lang="en-US" altLang="zh-CN" kern="1200" baseline="0">
              <a:latin typeface="+mj-lt"/>
              <a:ea typeface="+mj-ea"/>
              <a:cs typeface="+mj-cs"/>
            </a:endParaRPr>
          </a:p>
        </p:txBody>
      </p:sp>
      <p:sp>
        <p:nvSpPr>
          <p:cNvPr id="3" name="Content Placeholder 2"/>
          <p:cNvSpPr>
            <a:spLocks noGrp="1"/>
          </p:cNvSpPr>
          <p:nvPr>
            <p:ph idx="1"/>
          </p:nvPr>
        </p:nvSpPr>
        <p:spPr/>
        <p:txBody>
          <a:bodyPr/>
          <a:p>
            <a:pPr marL="0" indent="0" fontAlgn="base">
              <a:buNone/>
            </a:pPr>
            <a:r>
              <a:rPr lang="zh-CN" altLang="en-US" sz="1800" strike="noStrike" noProof="1"/>
              <a:t>（</a:t>
            </a:r>
            <a:r>
              <a:rPr lang="en-US" altLang="zh-CN" sz="1800" strike="noStrike" noProof="1"/>
              <a:t>3</a:t>
            </a:r>
            <a:r>
              <a:rPr lang="zh-CN" altLang="en-US" sz="1800" strike="noStrike" noProof="1"/>
              <a:t>）</a:t>
            </a:r>
            <a:r>
              <a:rPr lang="zh-CN" altLang="en-US" sz="1800" strike="noStrike" noProof="1"/>
              <a:t>声音剪辑与淡入淡出。</a:t>
            </a:r>
            <a:endParaRPr lang="zh-CN" altLang="en-US" sz="1800" strike="noStrike" noProof="1"/>
          </a:p>
          <a:p>
            <a:pPr marL="0" indent="0">
              <a:spcBef>
                <a:spcPts val="0"/>
              </a:spcBef>
              <a:buNone/>
            </a:pPr>
            <a:r>
              <a:rPr lang="zh-CN" altLang="en-US" sz="1000" strike="noStrike" noProof="1">
                <a:latin typeface="Consolas" panose="020B0609020204030204" charset="0"/>
                <a:cs typeface="Consolas" panose="020B0609020204030204" charset="0"/>
              </a:rPr>
              <a:t>import numpy as np</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from scipy.io import wavfile</a:t>
            </a:r>
            <a:endParaRPr lang="zh-CN" altLang="en-US" sz="1000" strike="noStrike" noProof="1">
              <a:latin typeface="Consolas" panose="020B0609020204030204" charset="0"/>
              <a:cs typeface="Consolas" panose="020B0609020204030204" charset="0"/>
            </a:endParaRPr>
          </a:p>
          <a:p>
            <a:pPr marL="0" indent="0">
              <a:spcBef>
                <a:spcPts val="0"/>
              </a:spcBef>
              <a:buNone/>
            </a:pP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def fadeInOutMusic(srcMusicFile, dstMusicFile):</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sampleRate, musicData = wavfile.read(srcMusicFile)</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 截取中间三分之一</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start = len(musicData)//3</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musicData = musicData[start:-start]</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 前十分之一淡入，后十分之一淡出，中间不变</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length = len(musicData)</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n = 10</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start = length//n</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 通过调整round()函数的第二个参数，可以控制淡入淡出的速度</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factors = tuple(map(lambda num: round(num/start, 1), range(start)))</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factors = factors + (1,)*(length-start*2) + factors[::-1]</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musicData = np.array(tuple(map(lambda data, factor: [np.int16(data[0]*factor), np.int16(data[1]*factor)],</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musicData, factors)))</a:t>
            </a: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    wavfile.write(dstMusicFile, sampleRate, musicData)</a:t>
            </a:r>
            <a:endParaRPr lang="zh-CN" altLang="en-US" sz="1000" strike="noStrike" noProof="1">
              <a:latin typeface="Consolas" panose="020B0609020204030204" charset="0"/>
              <a:cs typeface="Consolas" panose="020B0609020204030204" charset="0"/>
            </a:endParaRPr>
          </a:p>
          <a:p>
            <a:pPr marL="0" indent="0">
              <a:spcBef>
                <a:spcPts val="0"/>
              </a:spcBef>
              <a:buNone/>
            </a:pPr>
            <a:endParaRPr lang="zh-CN" altLang="en-US" sz="1000" strike="noStrike" noProof="1">
              <a:latin typeface="Consolas" panose="020B0609020204030204" charset="0"/>
              <a:cs typeface="Consolas" panose="020B0609020204030204" charset="0"/>
            </a:endParaRPr>
          </a:p>
          <a:p>
            <a:pPr marL="0" indent="0">
              <a:spcBef>
                <a:spcPts val="0"/>
              </a:spcBef>
              <a:buNone/>
            </a:pPr>
            <a:r>
              <a:rPr lang="zh-CN" altLang="en-US" sz="1000" strike="noStrike" noProof="1">
                <a:latin typeface="Consolas" panose="020B0609020204030204" charset="0"/>
                <a:cs typeface="Consolas" panose="020B0609020204030204" charset="0"/>
              </a:rPr>
              <a:t>fadeInOutMusic('北国之春.wav', 'result.wav')</a:t>
            </a:r>
            <a:endParaRPr lang="zh-CN" altLang="en-US" sz="1000" strike="noStrike" noProof="1">
              <a:latin typeface="Consolas" panose="020B0609020204030204" charset="0"/>
              <a:cs typeface="Consolas" panose="020B06090202040302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Title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a:sym typeface="+mn-ea"/>
              </a:rPr>
              <a:t>15.3.2  wav</a:t>
            </a:r>
            <a:r>
              <a:rPr lang="zh-CN" altLang="en-US">
                <a:sym typeface="+mn-ea"/>
              </a:rPr>
              <a:t>波形音乐文件处理</a:t>
            </a:r>
            <a:endParaRPr lang="en-US" altLang="zh-CN" kern="1200" baseline="0">
              <a:latin typeface="+mj-lt"/>
              <a:ea typeface="+mj-ea"/>
              <a:cs typeface="+mj-cs"/>
            </a:endParaRPr>
          </a:p>
        </p:txBody>
      </p:sp>
      <p:sp>
        <p:nvSpPr>
          <p:cNvPr id="3" name="Content Placeholder 2"/>
          <p:cNvSpPr>
            <a:spLocks noGrp="1"/>
          </p:cNvSpPr>
          <p:nvPr>
            <p:ph idx="1"/>
          </p:nvPr>
        </p:nvSpPr>
        <p:spPr/>
        <p:txBody>
          <a:bodyPr/>
          <a:p>
            <a:pPr marL="0" indent="0" fontAlgn="base">
              <a:spcBef>
                <a:spcPts val="0"/>
              </a:spcBef>
              <a:buNone/>
            </a:pPr>
            <a:r>
              <a:rPr lang="zh-CN" altLang="en-US" sz="1800" strike="noStrike" noProof="1"/>
              <a:t>（</a:t>
            </a:r>
            <a:r>
              <a:rPr lang="en-US" altLang="zh-CN" sz="1800" strike="noStrike" noProof="1"/>
              <a:t>4</a:t>
            </a:r>
            <a:r>
              <a:rPr lang="zh-CN" altLang="en-US" sz="1800" strike="noStrike" noProof="1"/>
              <a:t>）</a:t>
            </a:r>
            <a:r>
              <a:rPr lang="zh-CN" altLang="en-US" sz="1800" strike="noStrike" noProof="1"/>
              <a:t>分离立体声音乐的左右声道。</a:t>
            </a:r>
            <a:endParaRPr lang="zh-CN" altLang="en-US" sz="1800" strike="noStrike" noProof="1"/>
          </a:p>
          <a:p>
            <a:pPr marL="0" indent="0" fontAlgn="base">
              <a:spcBef>
                <a:spcPts val="0"/>
              </a:spcBef>
              <a:buNone/>
            </a:pPr>
            <a:r>
              <a:rPr lang="zh-CN" altLang="en-US" sz="1200" strike="noStrike" noProof="1">
                <a:latin typeface="Consolas" panose="020B0609020204030204" charset="0"/>
              </a:rPr>
              <a:t>import numpy as np</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from scipy.io import wavfile</a:t>
            </a:r>
            <a:endParaRPr lang="zh-CN" altLang="en-US" sz="12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def splitChannel(srcMusicFile):</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 读取WAV声音文件</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sampleRate, musicData = wavfile.read(srcMusicFile)</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 提取左右声道数据</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left = []</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right = []</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for item in musicData:</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left.append(item[0])</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right.append(item[1])</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 写入结果文件</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wavfile.write('left.wav', sampleRate, np.array(left))</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wavfile.write('right.wav', sampleRate, np.array(right))</a:t>
            </a:r>
            <a:endParaRPr lang="zh-CN" altLang="en-US" sz="12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splitChannel('北国之春.wav')</a:t>
            </a:r>
            <a:endParaRPr lang="zh-CN" altLang="en-US" sz="1200" strike="noStrike" noProof="1">
              <a:latin typeface="Consolas" panose="020B06090202040302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3072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rPr>
              <a:t>15.4  </a:t>
            </a:r>
            <a:r>
              <a:rPr lang="zh-CN" altLang="en-US" kern="1200" baseline="0" dirty="0">
                <a:latin typeface="+mj-lt"/>
                <a:ea typeface="+mj-ea"/>
                <a:cs typeface="+mj-cs"/>
              </a:rPr>
              <a:t>语音识别</a:t>
            </a:r>
            <a:endParaRPr lang="zh-CN" altLang="en-US" kern="1200" baseline="0" dirty="0">
              <a:latin typeface="+mj-lt"/>
              <a:ea typeface="+mj-ea"/>
              <a:cs typeface="+mj-cs"/>
            </a:endParaRPr>
          </a:p>
        </p:txBody>
      </p:sp>
      <p:sp>
        <p:nvSpPr>
          <p:cNvPr id="43010" name="文本占位符 30722"/>
          <p:cNvSpPr>
            <a:spLocks noGrp="1"/>
          </p:cNvSpPr>
          <p:nvPr>
            <p:ph idx="1"/>
          </p:nvPr>
        </p:nvSpPr>
        <p:spPr/>
        <p:txBody>
          <a:bodyPr anchor="t"/>
          <a:p>
            <a:pPr marL="0" indent="0" fontAlgn="base">
              <a:lnSpc>
                <a:spcPct val="150000"/>
              </a:lnSpc>
              <a:spcBef>
                <a:spcPct val="0"/>
              </a:spcBef>
              <a:buNone/>
            </a:pPr>
            <a:r>
              <a:rPr lang="zh-CN" altLang="en-US" sz="1800" strike="noStrike" noProof="1" dirty="0">
                <a:ea typeface="宋体" panose="02010600030101010101" pitchFamily="2" charset="-122"/>
              </a:rPr>
              <a:t>（</a:t>
            </a:r>
            <a:r>
              <a:rPr lang="en-US" altLang="zh-CN" sz="1800" strike="noStrike" noProof="1" dirty="0">
                <a:ea typeface="宋体" panose="02010600030101010101" pitchFamily="2" charset="-122"/>
              </a:rPr>
              <a:t>1</a:t>
            </a:r>
            <a:r>
              <a:rPr lang="zh-CN" altLang="en-US" sz="1800" strike="noStrike" noProof="1" dirty="0">
                <a:ea typeface="宋体" panose="02010600030101010101" pitchFamily="2" charset="-122"/>
              </a:rPr>
              <a:t>）使用</a:t>
            </a:r>
            <a:r>
              <a:rPr lang="en-US" altLang="zh-CN" sz="1800" strike="noStrike" noProof="1" dirty="0">
                <a:ea typeface="宋体" panose="02010600030101010101" pitchFamily="2" charset="-122"/>
              </a:rPr>
              <a:t>Python</a:t>
            </a:r>
            <a:r>
              <a:rPr lang="zh-CN" altLang="en-US" sz="1800" strike="noStrike" noProof="1" dirty="0">
                <a:ea typeface="宋体" panose="02010600030101010101" pitchFamily="2" charset="-122"/>
              </a:rPr>
              <a:t>编写语音识别程序，</a:t>
            </a:r>
            <a:r>
              <a:rPr lang="zh-CN" altLang="en-US" sz="1800" strike="noStrike" noProof="1" dirty="0">
                <a:ea typeface="宋体" panose="02010600030101010101" pitchFamily="2" charset="-122"/>
              </a:rPr>
              <a:t>需要的工具包：</a:t>
            </a:r>
            <a:endParaRPr lang="zh-CN" altLang="en-US" sz="1800" strike="noStrike" noProof="1" dirty="0">
              <a:ea typeface="宋体" panose="02010600030101010101" pitchFamily="2" charset="-122"/>
            </a:endParaRPr>
          </a:p>
          <a:p>
            <a:pPr marL="647700" indent="-342265" fontAlgn="base">
              <a:lnSpc>
                <a:spcPct val="150000"/>
              </a:lnSpc>
              <a:spcBef>
                <a:spcPts val="1200"/>
              </a:spcBef>
              <a:spcAft>
                <a:spcPts val="600"/>
              </a:spcAft>
              <a:buFont typeface="Wingdings" panose="05000000000000000000" charset="0"/>
              <a:buChar char="ü"/>
            </a:pPr>
            <a:r>
              <a:rPr lang="en-US" altLang="x-none" sz="1500" strike="noStrike" noProof="1" dirty="0"/>
              <a:t>speech.py</a:t>
            </a:r>
            <a:endParaRPr lang="en-US" altLang="x-none" sz="1500" strike="noStrike" noProof="1" dirty="0"/>
          </a:p>
          <a:p>
            <a:pPr marL="647700" indent="-342265" fontAlgn="base">
              <a:lnSpc>
                <a:spcPct val="150000"/>
              </a:lnSpc>
              <a:spcBef>
                <a:spcPts val="1200"/>
              </a:spcBef>
              <a:spcAft>
                <a:spcPts val="600"/>
              </a:spcAft>
              <a:buFont typeface="Wingdings" panose="05000000000000000000" charset="0"/>
              <a:buChar char="ü"/>
            </a:pPr>
            <a:r>
              <a:rPr lang="en-US" altLang="x-none" sz="1500" strike="noStrike" noProof="1" dirty="0"/>
              <a:t>Pywin32</a:t>
            </a:r>
            <a:endParaRPr lang="en-US" altLang="x-none" sz="1500" strike="noStrike" noProof="1" dirty="0"/>
          </a:p>
          <a:p>
            <a:pPr marL="647700" indent="-342265" fontAlgn="base">
              <a:lnSpc>
                <a:spcPct val="150000"/>
              </a:lnSpc>
              <a:spcBef>
                <a:spcPts val="1200"/>
              </a:spcBef>
              <a:spcAft>
                <a:spcPts val="600"/>
              </a:spcAft>
              <a:buFont typeface="Wingdings" panose="05000000000000000000" charset="0"/>
              <a:buChar char="ü"/>
            </a:pPr>
            <a:r>
              <a:rPr lang="en-US" altLang="x-none" sz="1500" strike="noStrike" noProof="1" dirty="0"/>
              <a:t>Microsoft Speech SDK</a:t>
            </a:r>
            <a:endParaRPr lang="en-US" altLang="x-none" sz="1500" strike="noStrike" noProof="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占位符 9218"/>
          <p:cNvSpPr>
            <a:spLocks noGrp="1"/>
          </p:cNvSpPr>
          <p:nvPr>
            <p:ph idx="1"/>
          </p:nvPr>
        </p:nvSpPr>
        <p:spPr/>
        <p:txBody>
          <a:bodyPr anchor="t"/>
          <a:p>
            <a:pPr defTabSz="914400">
              <a:lnSpc>
                <a:spcPct val="80000"/>
              </a:lnSpc>
              <a:buFont typeface="Wingdings" panose="05000000000000000000" charset="0"/>
            </a:pPr>
            <a:r>
              <a:rPr lang="zh-CN" altLang="en-US" sz="1800" kern="1200" baseline="0" dirty="0">
                <a:latin typeface="+mn-lt"/>
                <a:ea typeface="+mn-ea"/>
                <a:cs typeface="+mn-cs"/>
              </a:rPr>
              <a:t>根据特定的需要，进一步完成OpenGL的初始化。</a:t>
            </a:r>
            <a:endParaRPr lang="zh-CN" altLang="en-US" sz="1800" kern="1200" baseline="0" dirty="0">
              <a:latin typeface="+mn-lt"/>
              <a:ea typeface="+mn-ea"/>
              <a:cs typeface="+mn-cs"/>
            </a:endParaRPr>
          </a:p>
          <a:p>
            <a:pPr defTabSz="914400">
              <a:spcBef>
                <a:spcPct val="0"/>
              </a:spcBef>
              <a:buFont typeface="Wingdings" panose="05000000000000000000" charset="0"/>
              <a:buNone/>
            </a:pP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def InitGL(self, width, height):</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glClearColor(0.0, 0.0, 0.0, 0.0)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glClearDepth(1.0)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glDepthFunc(GL_LESS)</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glShadeModel(GL_SMOOTH)</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glEnable(GL_POINT_SMOOTH)</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glEnable(GL_LINE_SMOOTH)</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glEnable(GL_POLYGON_SMOOTH)</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glMatrixMode(GL_PROJECTION)</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glHint(GL_POINT_SMOOTH_HINT,GL_NICEST)</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glHint(GL_LINE_SMOOTH_HINT,GL_NICEST)</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glHint(GL_POLYGON_SMOOTH_HINT,GL_FASTEST)</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glLoadIdentity()</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gluPerspective(45.0, float(width)/float(height), 0.1, 100.0)</a:t>
            </a:r>
            <a:endParaRPr lang="zh-CN" altLang="en-US" sz="1200" kern="1200" baseline="0" dirty="0">
              <a:latin typeface="Consolas" panose="020B0609020204030204" charset="0"/>
              <a:ea typeface="+mn-ea"/>
              <a:cs typeface="+mn-cs"/>
            </a:endParaRPr>
          </a:p>
          <a:p>
            <a:pPr defTabSz="914400">
              <a:spcBef>
                <a:spcPct val="0"/>
              </a:spcBef>
              <a:buFont typeface="Wingdings" panose="05000000000000000000" charset="0"/>
              <a:buNone/>
            </a:pPr>
            <a:r>
              <a:rPr lang="zh-CN" altLang="en-US" sz="1200" kern="1200" baseline="0" dirty="0">
                <a:latin typeface="Consolas" panose="020B0609020204030204" charset="0"/>
                <a:ea typeface="+mn-ea"/>
                <a:cs typeface="+mn-cs"/>
              </a:rPr>
              <a:t>        glMatrixMode(GL_MODELVIEW)</a:t>
            </a:r>
            <a:endParaRPr lang="zh-CN" altLang="en-US" sz="1200" kern="1200" baseline="0" dirty="0">
              <a:latin typeface="Consolas" panose="020B0609020204030204" charset="0"/>
              <a:ea typeface="+mn-ea"/>
              <a:cs typeface="+mn-cs"/>
            </a:endParaRPr>
          </a:p>
        </p:txBody>
      </p:sp>
      <p:sp>
        <p:nvSpPr>
          <p:cNvPr id="9218" name="标题 8193"/>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15.1.1  创建图形编程框架</a:t>
            </a:r>
            <a:endParaRPr lang="zh-CN" altLang="en-US" kern="1200" baseline="0" dirty="0">
              <a:latin typeface="+mj-lt"/>
              <a:ea typeface="+mj-ea"/>
              <a:cs typeface="+mj-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31745"/>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rPr>
              <a:t>15.4  </a:t>
            </a:r>
            <a:r>
              <a:rPr lang="zh-CN" altLang="en-US" kern="1200" baseline="0" dirty="0">
                <a:latin typeface="+mj-lt"/>
                <a:ea typeface="+mj-ea"/>
                <a:cs typeface="+mj-cs"/>
              </a:rPr>
              <a:t>语音识别</a:t>
            </a:r>
            <a:endParaRPr lang="zh-CN" altLang="en-US" kern="1200" baseline="0" dirty="0">
              <a:latin typeface="+mj-lt"/>
              <a:ea typeface="+mj-ea"/>
              <a:cs typeface="+mj-cs"/>
            </a:endParaRPr>
          </a:p>
        </p:txBody>
      </p:sp>
      <p:sp>
        <p:nvSpPr>
          <p:cNvPr id="44034" name="文本占位符 31746"/>
          <p:cNvSpPr>
            <a:spLocks noGrp="1"/>
          </p:cNvSpPr>
          <p:nvPr>
            <p:ph idx="1"/>
          </p:nvPr>
        </p:nvSpPr>
        <p:spPr/>
        <p:txBody>
          <a:bodyPr anchor="t"/>
          <a:p>
            <a:pPr fontAlgn="base"/>
            <a:r>
              <a:rPr lang="en-US" altLang="zh-CN" sz="1800" strike="noStrike" noProof="1" dirty="0"/>
              <a:t>speech</a:t>
            </a:r>
            <a:r>
              <a:rPr lang="zh-CN" altLang="en-US" sz="1800" strike="noStrike" noProof="1" dirty="0">
                <a:ea typeface="宋体" panose="02010600030101010101" pitchFamily="2" charset="-122"/>
              </a:rPr>
              <a:t>模块主要功能：</a:t>
            </a:r>
            <a:endParaRPr lang="zh-CN" altLang="en-US" sz="1800" strike="noStrike" noProof="1" dirty="0">
              <a:ea typeface="宋体" panose="02010600030101010101" pitchFamily="2" charset="-122"/>
            </a:endParaRPr>
          </a:p>
          <a:p>
            <a:pPr marL="664845" indent="-342265" fontAlgn="base">
              <a:lnSpc>
                <a:spcPct val="150000"/>
              </a:lnSpc>
              <a:spcBef>
                <a:spcPts val="1200"/>
              </a:spcBef>
              <a:spcAft>
                <a:spcPts val="1200"/>
              </a:spcAft>
              <a:buFont typeface="Wingdings" panose="05000000000000000000" charset="0"/>
              <a:buChar char="ü"/>
            </a:pPr>
            <a:r>
              <a:rPr lang="zh-CN" altLang="en-US" sz="1400" strike="noStrike" noProof="1" dirty="0">
                <a:ea typeface="宋体" panose="02010600030101010101" pitchFamily="2" charset="-122"/>
              </a:rPr>
              <a:t>文本合成语音，将键盘输入的文本信息以语音信号方式输出</a:t>
            </a:r>
            <a:endParaRPr lang="zh-CN" altLang="en-US" sz="1400" strike="noStrike" noProof="1" dirty="0">
              <a:ea typeface="宋体" panose="02010600030101010101" pitchFamily="2" charset="-122"/>
            </a:endParaRPr>
          </a:p>
          <a:p>
            <a:pPr marL="664845" indent="-342265" fontAlgn="base">
              <a:lnSpc>
                <a:spcPct val="150000"/>
              </a:lnSpc>
              <a:spcBef>
                <a:spcPts val="1200"/>
              </a:spcBef>
              <a:spcAft>
                <a:spcPts val="1200"/>
              </a:spcAft>
              <a:buFont typeface="Wingdings" panose="05000000000000000000" charset="0"/>
              <a:buChar char="ü"/>
            </a:pPr>
            <a:r>
              <a:rPr lang="zh-CN" altLang="en-US" sz="1400" strike="noStrike" noProof="1" dirty="0">
                <a:ea typeface="宋体" panose="02010600030101010101" pitchFamily="2" charset="-122"/>
              </a:rPr>
              <a:t>语音识别，将输入的语音信号识别为文本</a:t>
            </a:r>
            <a:endParaRPr lang="zh-CN" altLang="en-US" sz="1400" strike="noStrike" noProof="1" dirty="0">
              <a:ea typeface="宋体" panose="02010600030101010101" pitchFamily="2" charset="-122"/>
            </a:endParaRPr>
          </a:p>
          <a:p>
            <a:pPr marL="664845" indent="-342265" fontAlgn="base">
              <a:lnSpc>
                <a:spcPct val="150000"/>
              </a:lnSpc>
              <a:spcBef>
                <a:spcPts val="1200"/>
              </a:spcBef>
              <a:spcAft>
                <a:spcPts val="1200"/>
              </a:spcAft>
              <a:buFont typeface="Wingdings" panose="05000000000000000000" charset="0"/>
              <a:buChar char="ü"/>
            </a:pPr>
            <a:r>
              <a:rPr lang="zh-CN" altLang="en-US" sz="1400" strike="noStrike" noProof="1" dirty="0">
                <a:ea typeface="宋体" panose="02010600030101010101" pitchFamily="2" charset="-122"/>
              </a:rPr>
              <a:t>特定词的识别，对输入的语音信号进行特定词的捕捉</a:t>
            </a:r>
            <a:endParaRPr lang="zh-CN" altLang="en-US" sz="1400" strike="noStrike" noProof="1" dirty="0">
              <a:ea typeface="宋体" panose="02010600030101010101" pitchFamily="2" charset="-122"/>
            </a:endParaRPr>
          </a:p>
          <a:p>
            <a:pPr marL="664845" indent="-342265" fontAlgn="base">
              <a:lnSpc>
                <a:spcPct val="150000"/>
              </a:lnSpc>
              <a:spcBef>
                <a:spcPts val="1200"/>
              </a:spcBef>
              <a:spcAft>
                <a:spcPts val="1200"/>
              </a:spcAft>
              <a:buFont typeface="Wingdings" panose="05000000000000000000" charset="0"/>
              <a:buChar char="ü"/>
            </a:pPr>
            <a:r>
              <a:rPr lang="zh-CN" altLang="en-US" sz="1400" strike="noStrike" noProof="1" dirty="0">
                <a:ea typeface="宋体" panose="02010600030101010101" pitchFamily="2" charset="-122"/>
              </a:rPr>
              <a:t>特定听者特定词的识别，对不同人不同特定词的识别</a:t>
            </a:r>
            <a:endParaRPr lang="zh-CN" altLang="en-US" sz="1400" strike="noStrike" noProof="1"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33793"/>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rPr>
              <a:t>15.4  </a:t>
            </a:r>
            <a:r>
              <a:rPr lang="zh-CN" altLang="en-US" kern="1200" baseline="0" dirty="0">
                <a:latin typeface="+mj-lt"/>
                <a:ea typeface="+mj-ea"/>
                <a:cs typeface="+mj-cs"/>
              </a:rPr>
              <a:t>语音识别</a:t>
            </a:r>
            <a:endParaRPr lang="zh-CN" altLang="en-US" kern="1200" baseline="0" dirty="0">
              <a:latin typeface="+mj-lt"/>
              <a:ea typeface="+mj-ea"/>
              <a:cs typeface="+mj-cs"/>
            </a:endParaRPr>
          </a:p>
        </p:txBody>
      </p:sp>
      <p:graphicFrame>
        <p:nvGraphicFramePr>
          <p:cNvPr id="2" name="表格 1"/>
          <p:cNvGraphicFramePr/>
          <p:nvPr>
            <p:custDataLst>
              <p:tags r:id="rId1"/>
            </p:custDataLst>
          </p:nvPr>
        </p:nvGraphicFramePr>
        <p:xfrm>
          <a:off x="516890" y="1198245"/>
          <a:ext cx="7339965" cy="2707005"/>
        </p:xfrm>
        <a:graphic>
          <a:graphicData uri="http://schemas.openxmlformats.org/drawingml/2006/table">
            <a:tbl>
              <a:tblPr firstRow="1" bandRow="1">
                <a:tableStyleId>{5940675A-B579-460E-94D1-54222C63F5DA}</a:tableStyleId>
              </a:tblPr>
              <a:tblGrid>
                <a:gridCol w="3314700"/>
                <a:gridCol w="4025265"/>
              </a:tblGrid>
              <a:tr h="228600">
                <a:tc>
                  <a:txBody>
                    <a:bodyPr/>
                    <a:p>
                      <a:pPr marL="0" indent="0" algn="ctr">
                        <a:buNone/>
                      </a:pPr>
                      <a:r>
                        <a:rPr lang="en-US" altLang="zh-CN" sz="1500" b="1" u="none">
                          <a:latin typeface="宋体" panose="02010600030101010101" pitchFamily="2" charset="-122"/>
                          <a:ea typeface="宋体" panose="02010600030101010101" pitchFamily="2" charset="-122"/>
                          <a:cs typeface="宋体" panose="02010600030101010101" pitchFamily="2" charset="-122"/>
                        </a:rPr>
                        <a:t>speech</a:t>
                      </a:r>
                      <a:r>
                        <a:rPr lang="zh-CN" altLang="en-US" sz="1500" b="1" u="none">
                          <a:latin typeface="宋体" panose="02010600030101010101" pitchFamily="2" charset="-122"/>
                          <a:ea typeface="宋体" panose="02010600030101010101" pitchFamily="2" charset="-122"/>
                          <a:cs typeface="宋体" panose="02010600030101010101" pitchFamily="2" charset="-122"/>
                        </a:rPr>
                        <a:t>模块主要方法</a:t>
                      </a:r>
                      <a:endParaRPr lang="zh-CN" altLang="en-US" sz="15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5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19494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speech.say(phrase)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读出给定的文本</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48577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speech.input(prompt=None, phraselist=None)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打印信息</a:t>
                      </a:r>
                      <a:r>
                        <a:rPr lang="en-US" altLang="zh-CN" sz="1200" b="0" u="none">
                          <a:latin typeface="宋体" panose="02010600030101010101" pitchFamily="2" charset="-122"/>
                          <a:ea typeface="宋体" panose="02010600030101010101" pitchFamily="2" charset="-122"/>
                          <a:cs typeface="宋体" panose="02010600030101010101" pitchFamily="2" charset="-122"/>
                        </a:rPr>
                        <a:t>prompt</a:t>
                      </a:r>
                      <a:r>
                        <a:rPr lang="zh-CN" altLang="en-US" sz="1200" b="0" u="none">
                          <a:latin typeface="宋体" panose="02010600030101010101" pitchFamily="2" charset="-122"/>
                          <a:ea typeface="宋体" panose="02010600030101010101" pitchFamily="2" charset="-122"/>
                          <a:cs typeface="宋体" panose="02010600030101010101" pitchFamily="2" charset="-122"/>
                        </a:rPr>
                        <a:t>提示用户使用语音录入在</a:t>
                      </a:r>
                      <a:r>
                        <a:rPr lang="en-US" altLang="zh-CN" sz="1200" b="0" u="none">
                          <a:latin typeface="宋体" panose="02010600030101010101" pitchFamily="2" charset="-122"/>
                          <a:ea typeface="宋体" panose="02010600030101010101" pitchFamily="2" charset="-122"/>
                          <a:cs typeface="宋体" panose="02010600030101010101" pitchFamily="2" charset="-122"/>
                        </a:rPr>
                        <a:t>phraselist</a:t>
                      </a:r>
                      <a:r>
                        <a:rPr lang="zh-CN" altLang="en-US" sz="1200" b="0" u="none">
                          <a:latin typeface="宋体" panose="02010600030101010101" pitchFamily="2" charset="-122"/>
                          <a:ea typeface="宋体" panose="02010600030101010101" pitchFamily="2" charset="-122"/>
                          <a:cs typeface="宋体" panose="02010600030101010101" pitchFamily="2" charset="-122"/>
                        </a:rPr>
                        <a:t>中列出的文本，并返回用户录入的内容。该函数会阻塞当前线程直至得到用户录入或者按</a:t>
                      </a:r>
                      <a:r>
                        <a:rPr lang="en-US" altLang="zh-CN" sz="1200" b="0" u="none">
                          <a:latin typeface="宋体" panose="02010600030101010101" pitchFamily="2" charset="-122"/>
                          <a:ea typeface="宋体" panose="02010600030101010101" pitchFamily="2" charset="-122"/>
                          <a:cs typeface="宋体" panose="02010600030101010101" pitchFamily="2" charset="-122"/>
                        </a:rPr>
                        <a:t>Ctrl+C</a:t>
                      </a:r>
                      <a:r>
                        <a:rPr lang="zh-CN" altLang="en-US" sz="1200" b="0" u="none">
                          <a:latin typeface="宋体" panose="02010600030101010101" pitchFamily="2" charset="-122"/>
                          <a:ea typeface="宋体" panose="02010600030101010101" pitchFamily="2" charset="-122"/>
                          <a:cs typeface="宋体" panose="02010600030101010101" pitchFamily="2" charset="-122"/>
                        </a:rPr>
                        <a:t>结束。</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7813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speech.listenfor(phraselist, callback)</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如果用户语音录入</a:t>
                      </a:r>
                      <a:r>
                        <a:rPr lang="en-US" altLang="zh-CN" sz="1200" b="0" u="none">
                          <a:latin typeface="宋体" panose="02010600030101010101" pitchFamily="2" charset="-122"/>
                          <a:ea typeface="宋体" panose="02010600030101010101" pitchFamily="2" charset="-122"/>
                          <a:cs typeface="宋体" panose="02010600030101010101" pitchFamily="2" charset="-122"/>
                        </a:rPr>
                        <a:t>phraselist</a:t>
                      </a:r>
                      <a:r>
                        <a:rPr lang="zh-CN" altLang="en-US" sz="1200" b="0" u="none">
                          <a:latin typeface="宋体" panose="02010600030101010101" pitchFamily="2" charset="-122"/>
                          <a:ea typeface="宋体" panose="02010600030101010101" pitchFamily="2" charset="-122"/>
                          <a:cs typeface="宋体" panose="02010600030101010101" pitchFamily="2" charset="-122"/>
                        </a:rPr>
                        <a:t>中的任何文本，则自动调用回调函数</a:t>
                      </a:r>
                      <a:r>
                        <a:rPr lang="en-US" altLang="zh-CN" sz="1200" b="0" u="none">
                          <a:latin typeface="宋体" panose="02010600030101010101" pitchFamily="2" charset="-122"/>
                          <a:ea typeface="宋体" panose="02010600030101010101" pitchFamily="2" charset="-122"/>
                          <a:cs typeface="宋体" panose="02010600030101010101" pitchFamily="2" charset="-122"/>
                        </a:rPr>
                        <a:t>callback</a:t>
                      </a:r>
                      <a:r>
                        <a:rPr lang="zh-CN" altLang="en-US" sz="1200" b="0" u="none">
                          <a:latin typeface="宋体" panose="02010600030101010101" pitchFamily="2" charset="-122"/>
                          <a:ea typeface="宋体" panose="02010600030101010101" pitchFamily="2" charset="-122"/>
                          <a:cs typeface="宋体" panose="02010600030101010101" pitchFamily="2" charset="-122"/>
                        </a:rPr>
                        <a:t>，并返回</a:t>
                      </a:r>
                      <a:r>
                        <a:rPr lang="en-US" altLang="zh-CN" sz="1200" b="0" u="none">
                          <a:latin typeface="宋体" panose="02010600030101010101" pitchFamily="2" charset="-122"/>
                          <a:ea typeface="宋体" panose="02010600030101010101" pitchFamily="2" charset="-122"/>
                          <a:cs typeface="宋体" panose="02010600030101010101" pitchFamily="2" charset="-122"/>
                        </a:rPr>
                        <a:t>Listener</a:t>
                      </a:r>
                      <a:r>
                        <a:rPr lang="zh-CN" altLang="en-US" sz="1200" b="0" u="none">
                          <a:latin typeface="宋体" panose="02010600030101010101" pitchFamily="2" charset="-122"/>
                          <a:ea typeface="宋体" panose="02010600030101010101" pitchFamily="2" charset="-122"/>
                          <a:cs typeface="宋体" panose="02010600030101010101" pitchFamily="2" charset="-122"/>
                        </a:rPr>
                        <a:t>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40640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speech.listenforanything(callback)</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得到用户语音录入的内容后自动执行回调函数</a:t>
                      </a:r>
                      <a:r>
                        <a:rPr lang="en-US" altLang="zh-CN" sz="1200" b="0" u="none">
                          <a:latin typeface="宋体" panose="02010600030101010101" pitchFamily="2" charset="-122"/>
                          <a:ea typeface="宋体" panose="02010600030101010101" pitchFamily="2" charset="-122"/>
                          <a:cs typeface="宋体" panose="02010600030101010101" pitchFamily="2" charset="-122"/>
                        </a:rPr>
                        <a:t>callback(spoken_text, listener)</a:t>
                      </a:r>
                      <a:r>
                        <a:rPr lang="zh-CN" altLang="en-US" sz="1200" b="0" u="none">
                          <a:latin typeface="宋体" panose="02010600030101010101" pitchFamily="2" charset="-122"/>
                          <a:ea typeface="宋体" panose="02010600030101010101" pitchFamily="2" charset="-122"/>
                          <a:cs typeface="宋体" panose="02010600030101010101" pitchFamily="2" charset="-122"/>
                        </a:rPr>
                        <a:t>，并返回</a:t>
                      </a:r>
                      <a:r>
                        <a:rPr lang="en-US" altLang="zh-CN" sz="1200" b="0" u="none">
                          <a:latin typeface="宋体" panose="02010600030101010101" pitchFamily="2" charset="-122"/>
                          <a:ea typeface="宋体" panose="02010600030101010101" pitchFamily="2" charset="-122"/>
                          <a:cs typeface="宋体" panose="02010600030101010101" pitchFamily="2" charset="-122"/>
                        </a:rPr>
                        <a:t>Listener</a:t>
                      </a:r>
                      <a:r>
                        <a:rPr lang="zh-CN" altLang="en-US" sz="1200" b="0" u="none">
                          <a:latin typeface="宋体" panose="02010600030101010101" pitchFamily="2" charset="-122"/>
                          <a:ea typeface="宋体" panose="02010600030101010101" pitchFamily="2" charset="-122"/>
                          <a:cs typeface="宋体" panose="02010600030101010101" pitchFamily="2" charset="-122"/>
                        </a:rPr>
                        <a:t>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19494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speech.Listener.islistening(self)</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当</a:t>
                      </a:r>
                      <a:r>
                        <a:rPr lang="en-US" altLang="zh-CN" sz="1200" b="0" u="none">
                          <a:latin typeface="宋体" panose="02010600030101010101" pitchFamily="2" charset="-122"/>
                          <a:ea typeface="宋体" panose="02010600030101010101" pitchFamily="2" charset="-122"/>
                          <a:cs typeface="宋体" panose="02010600030101010101" pitchFamily="2" charset="-122"/>
                        </a:rPr>
                        <a:t>Listener</a:t>
                      </a:r>
                      <a:r>
                        <a:rPr lang="zh-CN" altLang="en-US" sz="1200" b="0" u="none">
                          <a:latin typeface="宋体" panose="02010600030101010101" pitchFamily="2" charset="-122"/>
                          <a:ea typeface="宋体" panose="02010600030101010101" pitchFamily="2" charset="-122"/>
                          <a:cs typeface="宋体" panose="02010600030101010101" pitchFamily="2" charset="-122"/>
                        </a:rPr>
                        <a:t>对象处于监听状态时返回</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speech.Listener.stoplistening(self)</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停止监听，当</a:t>
                      </a:r>
                      <a:r>
                        <a:rPr lang="en-US" altLang="zh-CN" sz="1200" b="0" u="none">
                          <a:latin typeface="宋体" panose="02010600030101010101" pitchFamily="2" charset="-122"/>
                          <a:ea typeface="宋体" panose="02010600030101010101" pitchFamily="2" charset="-122"/>
                          <a:cs typeface="宋体" panose="02010600030101010101" pitchFamily="2" charset="-122"/>
                        </a:rPr>
                        <a:t>Listener</a:t>
                      </a:r>
                      <a:r>
                        <a:rPr lang="zh-CN" altLang="en-US" sz="1200" b="0" u="none">
                          <a:latin typeface="宋体" panose="02010600030101010101" pitchFamily="2" charset="-122"/>
                          <a:ea typeface="宋体" panose="02010600030101010101" pitchFamily="2" charset="-122"/>
                          <a:cs typeface="宋体" panose="02010600030101010101" pitchFamily="2" charset="-122"/>
                        </a:rPr>
                        <a:t>对象处于监听状态时返回</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19494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speech.islistening()</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只要有</a:t>
                      </a:r>
                      <a:r>
                        <a:rPr lang="en-US" altLang="zh-CN" sz="1200" b="0" u="none">
                          <a:latin typeface="宋体" panose="02010600030101010101" pitchFamily="2" charset="-122"/>
                          <a:ea typeface="宋体" panose="02010600030101010101" pitchFamily="2" charset="-122"/>
                          <a:cs typeface="宋体" panose="02010600030101010101" pitchFamily="2" charset="-122"/>
                        </a:rPr>
                        <a:t>Listener</a:t>
                      </a:r>
                      <a:r>
                        <a:rPr lang="zh-CN" altLang="en-US" sz="1200" b="0" u="none">
                          <a:latin typeface="宋体" panose="02010600030101010101" pitchFamily="2" charset="-122"/>
                          <a:ea typeface="宋体" panose="02010600030101010101" pitchFamily="2" charset="-122"/>
                          <a:cs typeface="宋体" panose="02010600030101010101" pitchFamily="2" charset="-122"/>
                        </a:rPr>
                        <a:t>对象正在监听则返回</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8989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speech.stoplistening()</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停止所有</a:t>
                      </a:r>
                      <a:r>
                        <a:rPr lang="en-US" altLang="zh-CN" sz="1200" b="0" u="none">
                          <a:latin typeface="宋体" panose="02010600030101010101" pitchFamily="2" charset="-122"/>
                          <a:ea typeface="宋体" panose="02010600030101010101" pitchFamily="2" charset="-122"/>
                          <a:cs typeface="宋体" panose="02010600030101010101" pitchFamily="2" charset="-122"/>
                        </a:rPr>
                        <a:t>Listener</a:t>
                      </a:r>
                      <a:r>
                        <a:rPr lang="zh-CN" altLang="en-US" sz="1200" b="0" u="none">
                          <a:latin typeface="宋体" panose="02010600030101010101" pitchFamily="2" charset="-122"/>
                          <a:ea typeface="宋体" panose="02010600030101010101" pitchFamily="2" charset="-122"/>
                          <a:cs typeface="宋体" panose="02010600030101010101" pitchFamily="2" charset="-122"/>
                        </a:rPr>
                        <a:t>对象的监听状态，如果有</a:t>
                      </a:r>
                      <a:r>
                        <a:rPr lang="en-US" altLang="zh-CN" sz="1200" b="0" u="none">
                          <a:latin typeface="宋体" panose="02010600030101010101" pitchFamily="2" charset="-122"/>
                          <a:ea typeface="宋体" panose="02010600030101010101" pitchFamily="2" charset="-122"/>
                          <a:cs typeface="宋体" panose="02010600030101010101" pitchFamily="2" charset="-122"/>
                        </a:rPr>
                        <a:t>Listener</a:t>
                      </a:r>
                      <a:r>
                        <a:rPr lang="zh-CN" altLang="en-US" sz="1200" b="0" u="none">
                          <a:latin typeface="宋体" panose="02010600030101010101" pitchFamily="2" charset="-122"/>
                          <a:ea typeface="宋体" panose="02010600030101010101" pitchFamily="2" charset="-122"/>
                          <a:cs typeface="宋体" panose="02010600030101010101" pitchFamily="2" charset="-122"/>
                        </a:rPr>
                        <a:t>对象处于监听状态则返回</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34817"/>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rPr>
              <a:t>15.4  </a:t>
            </a:r>
            <a:r>
              <a:rPr lang="zh-CN" altLang="en-US" kern="1200" baseline="0" dirty="0">
                <a:latin typeface="+mj-lt"/>
                <a:ea typeface="+mj-ea"/>
                <a:cs typeface="+mj-cs"/>
              </a:rPr>
              <a:t>语音识别</a:t>
            </a:r>
            <a:endParaRPr lang="zh-CN" altLang="en-US" kern="1200" baseline="0" dirty="0">
              <a:latin typeface="+mj-lt"/>
              <a:ea typeface="+mj-ea"/>
              <a:cs typeface="+mj-cs"/>
            </a:endParaRPr>
          </a:p>
        </p:txBody>
      </p:sp>
      <p:sp>
        <p:nvSpPr>
          <p:cNvPr id="72706" name="文本占位符 34818"/>
          <p:cNvSpPr>
            <a:spLocks noGrp="1"/>
          </p:cNvSpPr>
          <p:nvPr>
            <p:ph idx="1"/>
          </p:nvPr>
        </p:nvSpPr>
        <p:spPr/>
        <p:txBody>
          <a:bodyPr anchor="t"/>
          <a:p>
            <a:pPr defTabSz="914400">
              <a:buFont typeface="Wingdings" panose="05000000000000000000" charset="0"/>
            </a:pPr>
            <a:r>
              <a:rPr lang="zh-CN" altLang="en-US" sz="1800" kern="1200" baseline="0" dirty="0">
                <a:latin typeface="+mn-lt"/>
                <a:ea typeface="+mn-ea"/>
                <a:cs typeface="+mn-cs"/>
              </a:rPr>
              <a:t>让计算机读出用户输入的内容</a:t>
            </a:r>
            <a:endParaRPr lang="zh-CN" altLang="en-US" sz="1800" kern="1200" baseline="0" dirty="0">
              <a:latin typeface="+mn-lt"/>
              <a:ea typeface="+mn-ea"/>
              <a:cs typeface="+mn-cs"/>
            </a:endParaRPr>
          </a:p>
          <a:p>
            <a:pPr defTabSz="914400">
              <a:buFont typeface="Wingdings" panose="05000000000000000000" charset="0"/>
              <a:buNone/>
            </a:pPr>
            <a:endParaRPr lang="en-US" altLang="zh-CN" sz="1350" kern="1200" baseline="0" dirty="0">
              <a:latin typeface="Consolas" panose="020B0609020204030204" charset="0"/>
              <a:ea typeface="+mn-ea"/>
              <a:cs typeface="+mn-cs"/>
            </a:endParaRPr>
          </a:p>
          <a:p>
            <a:pPr defTabSz="914400">
              <a:buFont typeface="Wingdings" panose="05000000000000000000" charset="0"/>
              <a:buNone/>
            </a:pPr>
            <a:r>
              <a:rPr lang="en-US" altLang="zh-CN" sz="1350" kern="1200" baseline="0" dirty="0">
                <a:latin typeface="Consolas" panose="020B0609020204030204" charset="0"/>
                <a:ea typeface="+mn-ea"/>
                <a:cs typeface="Consolas" panose="020B0609020204030204" charset="0"/>
              </a:rPr>
              <a:t>while True:</a:t>
            </a:r>
            <a:endParaRPr lang="en-US" altLang="zh-CN" sz="1350" kern="1200" baseline="0" dirty="0">
              <a:latin typeface="Consolas" panose="020B0609020204030204" charset="0"/>
              <a:ea typeface="+mn-ea"/>
              <a:cs typeface="Consolas" panose="020B0609020204030204" charset="0"/>
            </a:endParaRPr>
          </a:p>
          <a:p>
            <a:pPr defTabSz="914400">
              <a:buFont typeface="Wingdings" panose="05000000000000000000" charset="0"/>
              <a:buNone/>
            </a:pPr>
            <a:r>
              <a:rPr lang="en-US" altLang="zh-CN" sz="1350" kern="1200" baseline="0" dirty="0">
                <a:latin typeface="Consolas" panose="020B0609020204030204" charset="0"/>
                <a:ea typeface="+mn-ea"/>
                <a:cs typeface="Consolas" panose="020B0609020204030204" charset="0"/>
              </a:rPr>
              <a:t>    words = input("Please input some words:")</a:t>
            </a:r>
            <a:endParaRPr lang="en-US" altLang="zh-CN" sz="1350" kern="1200" baseline="0" dirty="0">
              <a:latin typeface="Consolas" panose="020B0609020204030204" charset="0"/>
              <a:ea typeface="+mn-ea"/>
              <a:cs typeface="Consolas" panose="020B0609020204030204" charset="0"/>
            </a:endParaRPr>
          </a:p>
          <a:p>
            <a:pPr defTabSz="914400">
              <a:buFont typeface="Wingdings" panose="05000000000000000000" charset="0"/>
              <a:buNone/>
            </a:pPr>
            <a:r>
              <a:rPr lang="en-US" altLang="zh-CN" sz="1350" kern="1200" baseline="0" dirty="0">
                <a:latin typeface="Consolas" panose="020B0609020204030204" charset="0"/>
                <a:ea typeface="+mn-ea"/>
                <a:cs typeface="Consolas" panose="020B0609020204030204" charset="0"/>
              </a:rPr>
              <a:t>    if words.lower() == 'stop':</a:t>
            </a:r>
            <a:endParaRPr lang="en-US" altLang="zh-CN" sz="1350" kern="1200" baseline="0" dirty="0">
              <a:latin typeface="Consolas" panose="020B0609020204030204" charset="0"/>
              <a:ea typeface="+mn-ea"/>
              <a:cs typeface="Consolas" panose="020B0609020204030204" charset="0"/>
            </a:endParaRPr>
          </a:p>
          <a:p>
            <a:pPr defTabSz="914400">
              <a:buFont typeface="Wingdings" panose="05000000000000000000" charset="0"/>
              <a:buNone/>
            </a:pPr>
            <a:r>
              <a:rPr lang="en-US" altLang="zh-CN" sz="1350" kern="1200" baseline="0" dirty="0">
                <a:latin typeface="Consolas" panose="020B0609020204030204" charset="0"/>
                <a:ea typeface="+mn-ea"/>
                <a:cs typeface="Consolas" panose="020B0609020204030204" charset="0"/>
              </a:rPr>
              <a:t>        break</a:t>
            </a:r>
            <a:endParaRPr lang="en-US" altLang="zh-CN" sz="1350" kern="1200" baseline="0" dirty="0">
              <a:latin typeface="Consolas" panose="020B0609020204030204" charset="0"/>
              <a:ea typeface="+mn-ea"/>
              <a:cs typeface="Consolas" panose="020B0609020204030204" charset="0"/>
            </a:endParaRPr>
          </a:p>
          <a:p>
            <a:pPr defTabSz="914400">
              <a:buFont typeface="Wingdings" panose="05000000000000000000" charset="0"/>
              <a:buNone/>
            </a:pPr>
            <a:r>
              <a:rPr lang="en-US" altLang="zh-CN" sz="1350" kern="1200" baseline="0" dirty="0">
                <a:latin typeface="Consolas" panose="020B0609020204030204" charset="0"/>
                <a:ea typeface="+mn-ea"/>
                <a:cs typeface="Consolas" panose="020B0609020204030204" charset="0"/>
              </a:rPr>
              <a:t>    speech.say(words)</a:t>
            </a:r>
            <a:endParaRPr lang="en-US" altLang="zh-CN" sz="1350" kern="1200" baseline="0" dirty="0">
              <a:latin typeface="Consolas" panose="020B0609020204030204" charset="0"/>
              <a:ea typeface="+mn-ea"/>
              <a:cs typeface="Consolas" panose="020B06090202040302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3584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dirty="0">
                <a:latin typeface="+mj-lt"/>
                <a:ea typeface="+mj-ea"/>
                <a:cs typeface="+mj-cs"/>
              </a:rPr>
              <a:t>15.4  </a:t>
            </a:r>
            <a:r>
              <a:rPr lang="zh-CN" altLang="en-US" kern="1200" baseline="0" dirty="0">
                <a:latin typeface="+mj-lt"/>
                <a:ea typeface="+mj-ea"/>
                <a:cs typeface="+mj-cs"/>
              </a:rPr>
              <a:t>语音识别</a:t>
            </a:r>
            <a:endParaRPr lang="zh-CN" altLang="en-US" kern="1200" baseline="0" dirty="0">
              <a:latin typeface="+mj-lt"/>
              <a:ea typeface="+mj-ea"/>
              <a:cs typeface="+mj-cs"/>
            </a:endParaRPr>
          </a:p>
        </p:txBody>
      </p:sp>
      <p:sp>
        <p:nvSpPr>
          <p:cNvPr id="73730" name="文本占位符 35842"/>
          <p:cNvSpPr>
            <a:spLocks noGrp="1"/>
          </p:cNvSpPr>
          <p:nvPr>
            <p:ph idx="1"/>
          </p:nvPr>
        </p:nvSpPr>
        <p:spPr/>
        <p:txBody>
          <a:bodyPr anchor="t"/>
          <a:p>
            <a:pPr defTabSz="914400">
              <a:lnSpc>
                <a:spcPct val="150000"/>
              </a:lnSpc>
              <a:spcBef>
                <a:spcPts val="0"/>
              </a:spcBef>
              <a:buFont typeface="Wingdings" panose="05000000000000000000" charset="0"/>
            </a:pPr>
            <a:r>
              <a:rPr lang="zh-CN" altLang="en-US" sz="1800" kern="1200" baseline="0" dirty="0">
                <a:latin typeface="+mn-lt"/>
                <a:ea typeface="+mn-ea"/>
                <a:cs typeface="+mn-cs"/>
              </a:rPr>
              <a:t>让计算机接受用户语音输入，并重复一遍用户说的内容，以文字形式显示用户语音输入的内容</a:t>
            </a:r>
            <a:endParaRPr lang="zh-CN" altLang="en-US" sz="1800" kern="1200" baseline="0" dirty="0">
              <a:latin typeface="+mn-lt"/>
              <a:ea typeface="+mn-ea"/>
              <a:cs typeface="+mn-cs"/>
            </a:endParaRPr>
          </a:p>
          <a:p>
            <a:pPr defTabSz="914400">
              <a:buFont typeface="Wingdings" panose="05000000000000000000" charset="0"/>
              <a:buNone/>
            </a:pPr>
            <a:endParaRPr lang="en-US" altLang="zh-CN" sz="1350" kern="1200" baseline="0" dirty="0">
              <a:latin typeface="Consolas" panose="020B0609020204030204" charset="0"/>
              <a:ea typeface="+mn-ea"/>
              <a:cs typeface="+mn-cs"/>
            </a:endParaRPr>
          </a:p>
          <a:p>
            <a:pPr defTabSz="914400">
              <a:buFont typeface="Wingdings" panose="05000000000000000000" charset="0"/>
              <a:buNone/>
            </a:pPr>
            <a:r>
              <a:rPr lang="en-US" altLang="zh-CN" sz="1350" kern="1200" baseline="0" dirty="0">
                <a:latin typeface="Consolas" panose="020B0609020204030204" charset="0"/>
                <a:ea typeface="+mn-ea"/>
                <a:cs typeface="+mn-cs"/>
              </a:rPr>
              <a:t>&gt;&gt;&gt; contents = speech.input()</a:t>
            </a:r>
            <a:endParaRPr lang="en-US" altLang="zh-CN" sz="1350" kern="1200" baseline="0" dirty="0">
              <a:latin typeface="Consolas" panose="020B0609020204030204" charset="0"/>
              <a:ea typeface="+mn-ea"/>
              <a:cs typeface="+mn-cs"/>
            </a:endParaRPr>
          </a:p>
          <a:p>
            <a:pPr defTabSz="914400">
              <a:buFont typeface="Wingdings" panose="05000000000000000000" charset="0"/>
              <a:buNone/>
            </a:pPr>
            <a:r>
              <a:rPr lang="en-US" altLang="zh-CN" sz="1350" kern="1200" baseline="0" dirty="0">
                <a:latin typeface="Consolas" panose="020B0609020204030204" charset="0"/>
                <a:ea typeface="+mn-ea"/>
                <a:cs typeface="+mn-cs"/>
              </a:rPr>
              <a:t>&gt;&gt;&gt; speech.say(contents)</a:t>
            </a:r>
            <a:endParaRPr lang="en-US" altLang="zh-CN" sz="1350" kern="1200" baseline="0" dirty="0">
              <a:latin typeface="Consolas" panose="020B0609020204030204" charset="0"/>
              <a:ea typeface="+mn-ea"/>
              <a:cs typeface="+mn-cs"/>
            </a:endParaRPr>
          </a:p>
          <a:p>
            <a:pPr defTabSz="914400">
              <a:buFont typeface="Wingdings" panose="05000000000000000000" charset="0"/>
              <a:buNone/>
            </a:pPr>
            <a:r>
              <a:rPr lang="en-US" altLang="zh-CN" sz="1350" kern="1200" baseline="0" dirty="0">
                <a:latin typeface="Consolas" panose="020B0609020204030204" charset="0"/>
                <a:ea typeface="+mn-ea"/>
                <a:cs typeface="+mn-cs"/>
              </a:rPr>
              <a:t>&gt;&gt;&gt; print(contents)</a:t>
            </a:r>
            <a:endParaRPr lang="en-US" altLang="zh-CN" sz="1350" kern="1200" baseline="0" dirty="0">
              <a:latin typeface="Consolas" panose="020B0609020204030204" charset="0"/>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Title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dirty="0">
                <a:sym typeface="+mn-ea"/>
              </a:rPr>
              <a:t>15.4  </a:t>
            </a:r>
            <a:r>
              <a:rPr lang="zh-CN" altLang="en-US" dirty="0">
                <a:sym typeface="+mn-ea"/>
              </a:rPr>
              <a:t>语音识别</a:t>
            </a:r>
            <a:endParaRPr lang="zh-CN" altLang="en-US" kern="1200" baseline="0">
              <a:latin typeface="+mj-lt"/>
              <a:ea typeface="+mj-ea"/>
              <a:cs typeface="+mj-cs"/>
            </a:endParaRPr>
          </a:p>
        </p:txBody>
      </p:sp>
      <p:sp>
        <p:nvSpPr>
          <p:cNvPr id="74754" name="Content Placeholder 2"/>
          <p:cNvSpPr>
            <a:spLocks noGrp="1"/>
          </p:cNvSpPr>
          <p:nvPr>
            <p:ph idx="1"/>
          </p:nvPr>
        </p:nvSpPr>
        <p:spPr/>
        <p:txBody>
          <a:bodyPr anchor="t"/>
          <a:p>
            <a:pPr marL="0" indent="0" defTabSz="914400">
              <a:buFont typeface="Wingdings" panose="05000000000000000000" charset="0"/>
              <a:buNone/>
            </a:pPr>
            <a:r>
              <a:rPr lang="zh-CN" altLang="en-US" sz="1800" kern="1200" baseline="0">
                <a:latin typeface="+mn-lt"/>
                <a:ea typeface="+mn-ea"/>
                <a:cs typeface="+mn-cs"/>
              </a:rPr>
              <a:t>（</a:t>
            </a:r>
            <a:r>
              <a:rPr lang="en-US" altLang="zh-CN" sz="1800" kern="1200" baseline="0">
                <a:latin typeface="+mn-lt"/>
                <a:ea typeface="+mn-ea"/>
                <a:cs typeface="+mn-cs"/>
              </a:rPr>
              <a:t>2</a:t>
            </a:r>
            <a:r>
              <a:rPr lang="zh-CN" altLang="en-US" sz="1800" kern="1200" baseline="0">
                <a:latin typeface="+mn-lt"/>
                <a:ea typeface="+mn-ea"/>
                <a:cs typeface="+mn-cs"/>
              </a:rPr>
              <a:t>）使用</a:t>
            </a:r>
            <a:r>
              <a:rPr lang="en-US" altLang="zh-CN" sz="1800" kern="1200" baseline="0">
                <a:latin typeface="+mn-lt"/>
                <a:ea typeface="+mn-ea"/>
                <a:cs typeface="+mn-cs"/>
              </a:rPr>
              <a:t>pyaudio</a:t>
            </a:r>
            <a:r>
              <a:rPr lang="zh-CN" altLang="en-US" sz="1800" kern="1200" baseline="0">
                <a:latin typeface="+mn-lt"/>
                <a:ea typeface="+mn-ea"/>
                <a:cs typeface="+mn-cs"/>
              </a:rPr>
              <a:t>编写录音程序。</a:t>
            </a:r>
            <a:endParaRPr lang="zh-CN" altLang="en-US" sz="1800" kern="1200" baseline="0">
              <a:latin typeface="+mn-lt"/>
              <a:ea typeface="+mn-ea"/>
              <a:cs typeface="+mn-cs"/>
            </a:endParaRPr>
          </a:p>
          <a:p>
            <a:pPr marL="0" indent="0" defTabSz="914400">
              <a:buFont typeface="Wingdings" panose="05000000000000000000" charset="0"/>
              <a:buNone/>
            </a:pPr>
            <a:r>
              <a:rPr lang="zh-CN" altLang="en-US" sz="1800" kern="1200" baseline="0">
                <a:latin typeface="+mn-lt"/>
                <a:ea typeface="+mn-ea"/>
                <a:cs typeface="+mn-cs"/>
                <a:hlinkClick r:id="rId1" tooltip="" action="ppaction://hlinkfile"/>
              </a:rPr>
              <a:t>code\使用pyaudio录制声音.pyw</a:t>
            </a:r>
            <a:endParaRPr lang="zh-CN" altLang="en-US" sz="1800" kern="1200" baseline="0">
              <a:latin typeface="+mn-lt"/>
              <a:ea typeface="+mn-ea"/>
              <a:cs typeface="+mn-cs"/>
            </a:endParaRPr>
          </a:p>
        </p:txBody>
      </p:sp>
      <p:pic>
        <p:nvPicPr>
          <p:cNvPr id="74755" name="Picture 3"/>
          <p:cNvPicPr>
            <a:picLocks noChangeAspect="1"/>
          </p:cNvPicPr>
          <p:nvPr/>
        </p:nvPicPr>
        <p:blipFill>
          <a:blip r:embed="rId2"/>
          <a:stretch>
            <a:fillRect/>
          </a:stretch>
        </p:blipFill>
        <p:spPr>
          <a:xfrm>
            <a:off x="2884590" y="2260202"/>
            <a:ext cx="2657940" cy="1001491"/>
          </a:xfrm>
          <a:prstGeom prst="rect">
            <a:avLst/>
          </a:prstGeom>
          <a:noFill/>
          <a:ln w="9525">
            <a:solidFill>
              <a:schemeClr val="accent1"/>
            </a:solid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15.5  </a:t>
            </a:r>
            <a:r>
              <a:rPr lang="zh-CN" altLang="en-US" kern="1200" baseline="0">
                <a:latin typeface="+mj-lt"/>
                <a:ea typeface="+mj-ea"/>
                <a:cs typeface="+mj-cs"/>
              </a:rPr>
              <a:t>视频处理和摄像头接口调用</a:t>
            </a:r>
            <a:endParaRPr lang="zh-CN" altLang="en-US" kern="1200" baseline="0">
              <a:latin typeface="+mj-lt"/>
              <a:ea typeface="+mj-ea"/>
              <a:cs typeface="+mj-cs"/>
            </a:endParaRPr>
          </a:p>
        </p:txBody>
      </p:sp>
      <p:sp>
        <p:nvSpPr>
          <p:cNvPr id="77826" name="内容占位符 2"/>
          <p:cNvSpPr>
            <a:spLocks noGrp="1"/>
          </p:cNvSpPr>
          <p:nvPr>
            <p:ph idx="1"/>
          </p:nvPr>
        </p:nvSpPr>
        <p:spPr/>
        <p:txBody>
          <a:bodyPr anchor="t"/>
          <a:p>
            <a:pPr marL="0" indent="0" defTabSz="914400">
              <a:lnSpc>
                <a:spcPct val="150000"/>
              </a:lnSpc>
              <a:spcBef>
                <a:spcPct val="0"/>
              </a:spcBef>
              <a:buFont typeface="Wingdings" panose="05000000000000000000" charset="0"/>
              <a:buNone/>
            </a:pPr>
            <a:r>
              <a:rPr lang="en-US" altLang="zh-CN" sz="2000">
                <a:sym typeface="+mn-ea"/>
              </a:rPr>
              <a:t>15.5.1  opencv</a:t>
            </a:r>
            <a:r>
              <a:rPr lang="zh-CN" altLang="en-US" sz="2000">
                <a:sym typeface="+mn-ea"/>
              </a:rPr>
              <a:t>应用</a:t>
            </a:r>
            <a:endParaRPr lang="zh-CN" altLang="en-US" sz="2000">
              <a:sym typeface="+mn-ea"/>
            </a:endParaRPr>
          </a:p>
          <a:p>
            <a:pPr marL="0" indent="0" defTabSz="914400">
              <a:lnSpc>
                <a:spcPct val="150000"/>
              </a:lnSpc>
              <a:spcBef>
                <a:spcPct val="0"/>
              </a:spcBef>
              <a:buFont typeface="Wingdings" panose="05000000000000000000" charset="0"/>
              <a:buNone/>
            </a:pPr>
            <a:r>
              <a:rPr lang="en-US" altLang="zh-CN" sz="2000">
                <a:sym typeface="+mn-ea"/>
              </a:rPr>
              <a:t>15.5.2  moviepy</a:t>
            </a:r>
            <a:r>
              <a:rPr lang="zh-CN" altLang="en-US" sz="2000">
                <a:sym typeface="+mn-ea"/>
              </a:rPr>
              <a:t>应用</a:t>
            </a:r>
            <a:endParaRPr lang="zh-CN" altLang="en-US" sz="2000" kern="1200" baseline="0">
              <a:latin typeface="Consolas" panose="020B0609020204030204" charset="0"/>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15.5.1  opencv</a:t>
            </a:r>
            <a:r>
              <a:rPr lang="zh-CN" altLang="en-US"/>
              <a:t>应用</a:t>
            </a:r>
            <a:endParaRPr lang="zh-CN" altLang="en-US"/>
          </a:p>
        </p:txBody>
      </p:sp>
      <p:sp>
        <p:nvSpPr>
          <p:cNvPr id="3" name="内容占位符 2"/>
          <p:cNvSpPr>
            <a:spLocks noGrp="1"/>
          </p:cNvSpPr>
          <p:nvPr>
            <p:ph idx="1"/>
          </p:nvPr>
        </p:nvSpPr>
        <p:spPr/>
        <p:txBody>
          <a:bodyPr/>
          <a:p>
            <a:pPr marL="0" indent="0">
              <a:buNone/>
            </a:pPr>
            <a:r>
              <a:rPr lang="zh-CN" altLang="en-US" sz="1800"/>
              <a:t>（</a:t>
            </a:r>
            <a:r>
              <a:rPr lang="en-US" altLang="zh-CN" sz="1800"/>
              <a:t>1</a:t>
            </a:r>
            <a:r>
              <a:rPr lang="zh-CN" altLang="en-US" sz="1800"/>
              <a:t>）</a:t>
            </a:r>
            <a:r>
              <a:rPr lang="zh-CN" altLang="en-US" sz="1800">
                <a:latin typeface="+mj-lt"/>
                <a:ea typeface="+mj-ea"/>
                <a:cs typeface="+mj-cs"/>
                <a:sym typeface="+mn-ea"/>
              </a:rPr>
              <a:t>分离</a:t>
            </a:r>
            <a:r>
              <a:rPr lang="en-US" altLang="zh-CN" sz="1800">
                <a:latin typeface="+mj-lt"/>
                <a:ea typeface="+mj-ea"/>
                <a:cs typeface="+mj-cs"/>
                <a:sym typeface="+mn-ea"/>
              </a:rPr>
              <a:t>AVI</a:t>
            </a:r>
            <a:r>
              <a:rPr lang="zh-CN" altLang="en-US" sz="1800">
                <a:latin typeface="+mj-lt"/>
                <a:ea typeface="+mj-ea"/>
                <a:cs typeface="+mj-cs"/>
                <a:sym typeface="+mn-ea"/>
              </a:rPr>
              <a:t>视频为静态图像</a:t>
            </a:r>
            <a:endParaRPr lang="zh-CN" altLang="en-US" sz="1800">
              <a:latin typeface="+mj-lt"/>
              <a:ea typeface="+mj-ea"/>
              <a:cs typeface="+mj-cs"/>
              <a:sym typeface="+mn-ea"/>
            </a:endParaRPr>
          </a:p>
          <a:p>
            <a:pPr marL="0" indent="0">
              <a:spcBef>
                <a:spcPts val="0"/>
              </a:spcBef>
              <a:buNone/>
            </a:pPr>
            <a:r>
              <a:rPr lang="zh-CN" altLang="en-US" sz="1400">
                <a:latin typeface="Consolas" panose="020B0609020204030204" charset="0"/>
                <a:cs typeface="Consolas" panose="020B0609020204030204" charset="0"/>
              </a:rPr>
              <a:t>from PIL import Image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import cv2</a:t>
            </a:r>
            <a:endParaRPr lang="zh-CN" altLang="en-US" sz="1400">
              <a:latin typeface="Consolas" panose="020B0609020204030204" charset="0"/>
              <a:cs typeface="Consolas" panose="020B0609020204030204" charset="0"/>
            </a:endParaRPr>
          </a:p>
          <a:p>
            <a:pPr marL="0" indent="0">
              <a:spcBef>
                <a:spcPts val="0"/>
              </a:spcBef>
              <a:buNone/>
            </a:pP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def splitFrames(videoFileName):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cap = cv2.VideoCapture(videoFileName)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num = 1</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while True: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success, data = cap.read()</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if not success:</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break</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cv2.imwrite(str(num)+'.png', data)</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num = num+1</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cap.release()</a:t>
            </a:r>
            <a:endParaRPr lang="zh-CN" altLang="en-US" sz="1400">
              <a:latin typeface="Consolas" panose="020B0609020204030204" charset="0"/>
              <a:cs typeface="Consolas" panose="020B0609020204030204" charset="0"/>
            </a:endParaRPr>
          </a:p>
          <a:p>
            <a:pPr marL="0" indent="0">
              <a:spcBef>
                <a:spcPts val="0"/>
              </a:spcBef>
              <a:buNone/>
            </a:pP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splitFrames('__name__变量的用法.avi')</a:t>
            </a:r>
            <a:endParaRPr lang="zh-CN" altLang="en-US" sz="1400">
              <a:latin typeface="Consolas" panose="020B0609020204030204" charset="0"/>
              <a:cs typeface="Consolas" panose="020B06090202040302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15.5.1  opencv</a:t>
            </a:r>
            <a:r>
              <a:rPr lang="zh-CN" altLang="en-US">
                <a:sym typeface="+mn-ea"/>
              </a:rPr>
              <a:t>应用</a:t>
            </a:r>
            <a:endParaRPr lang="zh-CN" altLang="en-US"/>
          </a:p>
        </p:txBody>
      </p:sp>
      <p:sp>
        <p:nvSpPr>
          <p:cNvPr id="3" name="内容占位符 2"/>
          <p:cNvSpPr>
            <a:spLocks noGrp="1"/>
          </p:cNvSpPr>
          <p:nvPr>
            <p:ph idx="1"/>
          </p:nvPr>
        </p:nvSpPr>
        <p:spPr/>
        <p:txBody>
          <a:bodyPr/>
          <a:p>
            <a:pPr marL="0" indent="0">
              <a:spcBef>
                <a:spcPts val="0"/>
              </a:spcBef>
              <a:buNone/>
            </a:pPr>
            <a:r>
              <a:rPr lang="zh-CN" altLang="en-US" sz="1800"/>
              <a:t>（2）调用摄像头接口进行拍照并保存为图像文件</a:t>
            </a:r>
            <a:endParaRPr lang="zh-CN" altLang="en-US" sz="1800"/>
          </a:p>
          <a:p>
            <a:pPr marL="0" indent="0">
              <a:spcBef>
                <a:spcPts val="0"/>
              </a:spcBef>
              <a:buNone/>
            </a:pPr>
            <a:r>
              <a:rPr lang="zh-CN" altLang="en-US" sz="1400">
                <a:latin typeface="Consolas" panose="020B0609020204030204" charset="0"/>
                <a:cs typeface="Consolas" panose="020B0609020204030204" charset="0"/>
              </a:rPr>
              <a:t>from os import mkdir</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from os.path import isdir</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import datetime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from time import sleep</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import cv2</a:t>
            </a:r>
            <a:endParaRPr lang="zh-CN" altLang="en-US" sz="1400">
              <a:latin typeface="Consolas" panose="020B0609020204030204" charset="0"/>
              <a:cs typeface="Consolas" panose="020B06090202040302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15.5.1  opencv</a:t>
            </a:r>
            <a:r>
              <a:rPr lang="zh-CN" altLang="en-US">
                <a:sym typeface="+mn-ea"/>
              </a:rPr>
              <a:t>应用</a:t>
            </a:r>
            <a:endParaRPr lang="zh-CN" altLang="en-US"/>
          </a:p>
        </p:txBody>
      </p:sp>
      <p:sp>
        <p:nvSpPr>
          <p:cNvPr id="3" name="内容占位符 2"/>
          <p:cNvSpPr>
            <a:spLocks noGrp="1"/>
          </p:cNvSpPr>
          <p:nvPr>
            <p:ph idx="1"/>
          </p:nvPr>
        </p:nvSpPr>
        <p:spPr/>
        <p:txBody>
          <a:bodyPr/>
          <a:p>
            <a:pPr marL="0" indent="0">
              <a:spcBef>
                <a:spcPts val="0"/>
              </a:spcBef>
              <a:buNone/>
            </a:pPr>
            <a:r>
              <a:rPr lang="zh-CN" altLang="en-US" sz="1400">
                <a:latin typeface="Consolas" panose="020B0609020204030204" charset="0"/>
                <a:cs typeface="Consolas" panose="020B0609020204030204" charset="0"/>
                <a:sym typeface="+mn-ea"/>
              </a:rPr>
              <a:t>while True: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#参数0表示笔记本自带摄像头</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cap = cv2.VideoCapture(0)</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#获取当前日期时间，例如2019-05-24 23:11:00</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now = str(datetime.datetime.now())[:19].replace(':', '_')</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if not isdir(now[:10]):</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mkdir(now[:10])</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#捕捉当前图像，ret=True表示成功，False表示失败</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ret, frame = cap.read()</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if ret:</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#保存图像，以当前日期时间为文件名</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fn = now[:10]+'\\'+now+'.jpg'</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cv2.imwrite(fn, frame)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cap.release()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#每5秒钟捕捉一次图像</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sleep(5)</a:t>
            </a:r>
            <a:endParaRPr lang="zh-CN" altLang="en-US" sz="1400">
              <a:latin typeface="Consolas" panose="020B0609020204030204" charset="0"/>
              <a:cs typeface="Consolas" panose="020B06090202040302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15.5.1  opencv</a:t>
            </a:r>
            <a:r>
              <a:rPr lang="zh-CN" altLang="en-US">
                <a:sym typeface="+mn-ea"/>
              </a:rPr>
              <a:t>应用</a:t>
            </a:r>
            <a:endParaRPr lang="zh-CN" altLang="en-US"/>
          </a:p>
        </p:txBody>
      </p:sp>
      <p:sp>
        <p:nvSpPr>
          <p:cNvPr id="3" name="内容占位符 2"/>
          <p:cNvSpPr>
            <a:spLocks noGrp="1"/>
          </p:cNvSpPr>
          <p:nvPr>
            <p:ph idx="1"/>
          </p:nvPr>
        </p:nvSpPr>
        <p:spPr/>
        <p:txBody>
          <a:bodyPr/>
          <a:p>
            <a:pPr marL="0" indent="0">
              <a:buNone/>
            </a:pPr>
            <a:r>
              <a:rPr lang="zh-CN" altLang="en-US" sz="1800"/>
              <a:t>（3）调用摄像头接口进行录像并保存为视频文件</a:t>
            </a:r>
            <a:endParaRPr lang="zh-CN" altLang="en-US" sz="1800"/>
          </a:p>
          <a:p>
            <a:pPr marL="0" indent="0">
              <a:buNone/>
            </a:pPr>
            <a:endParaRPr lang="zh-CN" altLang="en-US" sz="1800"/>
          </a:p>
          <a:p>
            <a:pPr marL="0" indent="0">
              <a:buNone/>
            </a:pPr>
            <a:r>
              <a:rPr lang="zh-CN" altLang="en-US" sz="1600">
                <a:hlinkClick r:id="rId1" tooltip="" action="ppaction://hlinkfile"/>
              </a:rPr>
              <a:t>code\调用摄像头接口进行录像并保存为视频文件.py</a:t>
            </a:r>
            <a:endParaRPr lang="zh-C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占位符 10242"/>
          <p:cNvSpPr>
            <a:spLocks noGrp="1"/>
          </p:cNvSpPr>
          <p:nvPr>
            <p:ph idx="1"/>
          </p:nvPr>
        </p:nvSpPr>
        <p:spPr/>
        <p:txBody>
          <a:bodyPr anchor="t"/>
          <a:p>
            <a:pPr defTabSz="914400">
              <a:spcBef>
                <a:spcPts val="600"/>
              </a:spcBef>
              <a:buFont typeface="Wingdings" panose="05000000000000000000" charset="0"/>
            </a:pPr>
            <a:r>
              <a:rPr lang="zh-CN" altLang="en-US" sz="1800" kern="1200" baseline="0" dirty="0">
                <a:latin typeface="+mn-lt"/>
                <a:ea typeface="+mn-ea"/>
                <a:cs typeface="+mn-cs"/>
              </a:rPr>
              <a:t>定义自己的绘图函数</a:t>
            </a:r>
            <a:endParaRPr lang="zh-CN" altLang="en-US" sz="1800" kern="1200" baseline="0" dirty="0">
              <a:latin typeface="+mn-lt"/>
              <a:ea typeface="+mn-ea"/>
              <a:cs typeface="+mn-cs"/>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mn-cs"/>
              </a:rPr>
              <a:t>    def Draw(self):</a:t>
            </a:r>
            <a:endParaRPr lang="zh-CN" altLang="en-US" sz="135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mn-cs"/>
              </a:rPr>
              <a:t>        glClear(GL_COLOR_BUFFER_BIT | GL_DEPTH_BUFFER_BIT)</a:t>
            </a:r>
            <a:endParaRPr lang="zh-CN" altLang="en-US" sz="135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mn-cs"/>
              </a:rPr>
              <a:t>        glLoadIdentity()</a:t>
            </a:r>
            <a:endParaRPr lang="zh-CN" altLang="en-US" sz="135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mn-cs"/>
              </a:rPr>
              <a:t>        glutSwapBuffers()</a:t>
            </a:r>
            <a:endParaRPr lang="zh-CN" altLang="en-US" sz="1350" kern="1200" baseline="0" dirty="0">
              <a:latin typeface="Consolas" panose="020B0609020204030204" charset="0"/>
              <a:ea typeface="+mn-ea"/>
              <a:cs typeface="+mn-cs"/>
            </a:endParaRPr>
          </a:p>
          <a:p>
            <a:pPr defTabSz="914400">
              <a:spcBef>
                <a:spcPts val="600"/>
              </a:spcBef>
              <a:buFont typeface="Wingdings" panose="05000000000000000000" charset="0"/>
              <a:buNone/>
            </a:pPr>
            <a:endParaRPr lang="zh-CN" altLang="en-US" sz="1500" kern="1200" baseline="0" dirty="0">
              <a:latin typeface="+mn-lt"/>
              <a:ea typeface="+mn-ea"/>
              <a:cs typeface="+mn-cs"/>
            </a:endParaRPr>
          </a:p>
          <a:p>
            <a:pPr defTabSz="914400">
              <a:spcBef>
                <a:spcPts val="600"/>
              </a:spcBef>
              <a:buFont typeface="Wingdings" panose="05000000000000000000" charset="0"/>
            </a:pPr>
            <a:r>
              <a:rPr lang="zh-CN" altLang="en-US" sz="1800" kern="1200" baseline="0" dirty="0">
                <a:latin typeface="+mn-lt"/>
                <a:ea typeface="+mn-ea"/>
                <a:cs typeface="+mn-cs"/>
              </a:rPr>
              <a:t>消息主循环</a:t>
            </a:r>
            <a:endParaRPr lang="zh-CN" altLang="en-US" sz="1800" kern="1200" baseline="0" dirty="0">
              <a:latin typeface="+mn-lt"/>
              <a:ea typeface="+mn-ea"/>
              <a:cs typeface="+mn-cs"/>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mn-cs"/>
              </a:rPr>
              <a:t>    def MainLoop(self):</a:t>
            </a:r>
            <a:endParaRPr lang="zh-CN" altLang="en-US" sz="135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350" kern="1200" baseline="0" dirty="0">
                <a:latin typeface="Consolas" panose="020B0609020204030204" charset="0"/>
                <a:ea typeface="+mn-ea"/>
                <a:cs typeface="+mn-cs"/>
              </a:rPr>
              <a:t>        glutMainLoop()</a:t>
            </a:r>
            <a:endParaRPr lang="zh-CN" altLang="en-US" sz="1350" kern="1200" baseline="0" dirty="0">
              <a:latin typeface="Consolas" panose="020B0609020204030204" charset="0"/>
              <a:ea typeface="+mn-ea"/>
              <a:cs typeface="+mn-cs"/>
            </a:endParaRPr>
          </a:p>
        </p:txBody>
      </p:sp>
      <p:sp>
        <p:nvSpPr>
          <p:cNvPr id="10242" name="标题 8193"/>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15.1.1  创建图形编程框架</a:t>
            </a:r>
            <a:endParaRPr lang="zh-CN" altLang="en-US" kern="1200" baseline="0" dirty="0">
              <a:latin typeface="+mj-lt"/>
              <a:ea typeface="+mj-ea"/>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15.5.2  moviepy</a:t>
            </a:r>
            <a:r>
              <a:rPr lang="zh-CN" altLang="en-US"/>
              <a:t>应用</a:t>
            </a:r>
            <a:endParaRPr lang="zh-CN" altLang="en-US"/>
          </a:p>
        </p:txBody>
      </p:sp>
      <p:sp>
        <p:nvSpPr>
          <p:cNvPr id="3" name="内容占位符 2"/>
          <p:cNvSpPr>
            <a:spLocks noGrp="1"/>
          </p:cNvSpPr>
          <p:nvPr>
            <p:ph idx="1"/>
          </p:nvPr>
        </p:nvSpPr>
        <p:spPr/>
        <p:txBody>
          <a:bodyPr/>
          <a:p>
            <a:pPr marL="0" indent="0">
              <a:buNone/>
            </a:pPr>
            <a:r>
              <a:rPr lang="zh-CN" altLang="en-US" sz="1800">
                <a:latin typeface="Consolas" panose="020B0609020204030204" charset="0"/>
                <a:cs typeface="Consolas" panose="020B0609020204030204" charset="0"/>
              </a:rPr>
              <a:t>（1）提取视频中的音频</a:t>
            </a:r>
            <a:endParaRPr lang="zh-CN" altLang="en-US" sz="18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from moviepy.editor import *</a:t>
            </a:r>
            <a:endParaRPr lang="zh-CN" altLang="en-US" sz="1400">
              <a:latin typeface="Consolas" panose="020B0609020204030204" charset="0"/>
              <a:cs typeface="Consolas" panose="020B0609020204030204" charset="0"/>
            </a:endParaRPr>
          </a:p>
          <a:p>
            <a:pPr marL="0" indent="0">
              <a:buNone/>
            </a:pP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aviFileName = r'G:\录屏测试文件\LP_20190809110515.avi'</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mp3FileName = r'G:\录屏测试文件\提取出的音频.mp3'</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video = VideoFileClip(aviFileName)</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video.audio.write_audiofile(mp3FileName)</a:t>
            </a:r>
            <a:endParaRPr lang="zh-CN" altLang="en-US" sz="1400">
              <a:latin typeface="Consolas" panose="020B0609020204030204" charset="0"/>
              <a:cs typeface="Consolas" panose="020B060902020403020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15.5.2  moviepy</a:t>
            </a:r>
            <a:r>
              <a:rPr lang="zh-CN" altLang="en-US">
                <a:sym typeface="+mn-ea"/>
              </a:rPr>
              <a:t>应用</a:t>
            </a:r>
            <a:endParaRPr lang="zh-CN" altLang="en-US"/>
          </a:p>
        </p:txBody>
      </p:sp>
      <p:sp>
        <p:nvSpPr>
          <p:cNvPr id="3" name="内容占位符 2"/>
          <p:cNvSpPr>
            <a:spLocks noGrp="1"/>
          </p:cNvSpPr>
          <p:nvPr>
            <p:ph idx="1"/>
          </p:nvPr>
        </p:nvSpPr>
        <p:spPr/>
        <p:txBody>
          <a:bodyPr/>
          <a:p>
            <a:pPr marL="0" indent="0">
              <a:buNone/>
            </a:pPr>
            <a:r>
              <a:rPr lang="zh-CN" altLang="en-US" sz="1800">
                <a:latin typeface="Consolas" panose="020B0609020204030204" charset="0"/>
                <a:cs typeface="Consolas" panose="020B0609020204030204" charset="0"/>
              </a:rPr>
              <a:t>（2）删除视频中的音频</a:t>
            </a:r>
            <a:endParaRPr lang="zh-CN" altLang="en-US" sz="18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from moviepy.editor import *</a:t>
            </a:r>
            <a:endParaRPr lang="zh-CN" altLang="en-US" sz="1400">
              <a:latin typeface="Consolas" panose="020B0609020204030204" charset="0"/>
              <a:cs typeface="Consolas" panose="020B0609020204030204" charset="0"/>
            </a:endParaRPr>
          </a:p>
          <a:p>
            <a:pPr marL="0" indent="0">
              <a:buNone/>
            </a:pP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aviFileName = r'G:\录屏测试文件\LP_20190809110515.avi'</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silenceFileName = r'G:\录屏测试文件\删除声音后的视频.mp4'</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video = VideoFileClip(aviFileName)</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#删除声音</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video = video.without_audio()</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video.write_videofile(silenceFileName)</a:t>
            </a:r>
            <a:endParaRPr lang="zh-CN" altLang="en-US" sz="1400">
              <a:latin typeface="Consolas" panose="020B0609020204030204" charset="0"/>
              <a:cs typeface="Consolas" panose="020B060902020403020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15.5.2  moviepy</a:t>
            </a:r>
            <a:r>
              <a:rPr lang="zh-CN" altLang="en-US">
                <a:sym typeface="+mn-ea"/>
              </a:rPr>
              <a:t>应用</a:t>
            </a:r>
            <a:endParaRPr lang="zh-CN" altLang="en-US"/>
          </a:p>
        </p:txBody>
      </p:sp>
      <p:sp>
        <p:nvSpPr>
          <p:cNvPr id="3" name="内容占位符 2"/>
          <p:cNvSpPr>
            <a:spLocks noGrp="1"/>
          </p:cNvSpPr>
          <p:nvPr>
            <p:ph idx="1"/>
          </p:nvPr>
        </p:nvSpPr>
        <p:spPr/>
        <p:txBody>
          <a:bodyPr/>
          <a:p>
            <a:pPr marL="0" indent="0">
              <a:spcBef>
                <a:spcPts val="0"/>
              </a:spcBef>
              <a:buNone/>
            </a:pPr>
            <a:r>
              <a:rPr lang="zh-CN" altLang="en-US" sz="1800"/>
              <a:t>（3）视频剪辑、合成、添加字幕</a:t>
            </a:r>
            <a:endParaRPr lang="zh-CN" altLang="en-US" sz="1800"/>
          </a:p>
          <a:p>
            <a:pPr marL="0" indent="0">
              <a:spcBef>
                <a:spcPts val="0"/>
              </a:spcBef>
              <a:buNone/>
            </a:pPr>
            <a:r>
              <a:rPr lang="zh-CN" altLang="en-US" sz="1400">
                <a:latin typeface="Consolas" panose="020B0609020204030204" charset="0"/>
                <a:cs typeface="Consolas" panose="020B0609020204030204" charset="0"/>
              </a:rPr>
              <a:t>from moviepy.editor import *</a:t>
            </a:r>
            <a:endParaRPr lang="zh-CN" altLang="en-US" sz="1400">
              <a:latin typeface="Consolas" panose="020B0609020204030204" charset="0"/>
              <a:cs typeface="Consolas" panose="020B0609020204030204" charset="0"/>
            </a:endParaRPr>
          </a:p>
          <a:p>
            <a:pPr marL="0" indent="0">
              <a:spcBef>
                <a:spcPts val="0"/>
              </a:spcBef>
              <a:buNone/>
            </a:pP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aviFileName1 = r'G:\录屏测试文件\LP_20190809105619.avi'</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aviFileName2 = r'G:\录屏测试文件\LP_20190809110515.avi'</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aviFileNameResult = r'G:\录屏测试文件\合成并添加字幕.mp4'</a:t>
            </a:r>
            <a:endParaRPr lang="zh-CN" altLang="en-US" sz="1400">
              <a:latin typeface="Consolas" panose="020B0609020204030204" charset="0"/>
              <a:cs typeface="Consolas" panose="020B0609020204030204" charset="0"/>
            </a:endParaRPr>
          </a:p>
          <a:p>
            <a:pPr marL="0" indent="0">
              <a:spcBef>
                <a:spcPts val="0"/>
              </a:spcBef>
              <a:buNone/>
            </a:pP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#从第8秒开始，剪到6分51秒</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video1 = VideoFileClip(aviFileName1).subclip(t_start=8, t_end=(6,51))</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#剪掉0到5秒</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video2 = VideoFileClip(aviFileName2).cutout(0, 5)</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#拼接两段视频</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video3 = concatenate_videoclips([video1, video2])</a:t>
            </a:r>
            <a:endParaRPr lang="zh-CN" altLang="en-US" sz="1400">
              <a:latin typeface="Consolas" panose="020B0609020204030204" charset="0"/>
              <a:cs typeface="Consolas" panose="020B060902020403020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15.5.2  moviepy</a:t>
            </a:r>
            <a:r>
              <a:rPr lang="zh-CN" altLang="en-US">
                <a:sym typeface="+mn-ea"/>
              </a:rPr>
              <a:t>应用</a:t>
            </a:r>
            <a:endParaRPr lang="zh-CN" altLang="en-US"/>
          </a:p>
        </p:txBody>
      </p:sp>
      <p:sp>
        <p:nvSpPr>
          <p:cNvPr id="3" name="内容占位符 2"/>
          <p:cNvSpPr>
            <a:spLocks noGrp="1"/>
          </p:cNvSpPr>
          <p:nvPr>
            <p:ph idx="1"/>
          </p:nvPr>
        </p:nvSpPr>
        <p:spPr/>
        <p:txBody>
          <a:bodyPr/>
          <a:p>
            <a:pPr marL="0" indent="0">
              <a:spcBef>
                <a:spcPts val="0"/>
              </a:spcBef>
              <a:buNone/>
            </a:pPr>
            <a:r>
              <a:rPr lang="zh-CN" altLang="en-US" sz="1400">
                <a:latin typeface="Consolas" panose="020B0609020204030204" charset="0"/>
                <a:cs typeface="Consolas" panose="020B0609020204030204" charset="0"/>
                <a:sym typeface="+mn-ea"/>
              </a:rPr>
              <a:t>#创建并添加、合成字幕</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text_clip = TextClip('董付国老师系列课程', fontsize=50,</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font=r'C:\Windows\fonts\STXINGKA.TTF',</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color='black', bg_color='transparent', transparent=True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).set_position(('right', 'top')).set_duration(1200).set_start(0)</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video = CompositeVideoClip([video3, text_clip])</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video.write_videofile(aviFileNameResult)</a:t>
            </a:r>
            <a:endParaRPr lang="zh-CN" altLang="en-US" sz="1400">
              <a:latin typeface="Consolas" panose="020B0609020204030204" charset="0"/>
              <a:cs typeface="Consolas" panose="020B0609020204030204" charset="0"/>
            </a:endParaRPr>
          </a:p>
          <a:p>
            <a:pPr marL="0" indent="0">
              <a:buNone/>
            </a:pPr>
            <a:endParaRPr lang="zh-CN" altLang="en-US" sz="1400">
              <a:latin typeface="Consolas" panose="020B0609020204030204" charset="0"/>
              <a:cs typeface="Consolas" panose="020B060902020403020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15.5.2  moviepy</a:t>
            </a:r>
            <a:r>
              <a:rPr lang="zh-CN" altLang="en-US">
                <a:sym typeface="+mn-ea"/>
              </a:rPr>
              <a:t>应用</a:t>
            </a:r>
            <a:endParaRPr lang="zh-CN" altLang="en-US"/>
          </a:p>
        </p:txBody>
      </p:sp>
      <p:sp>
        <p:nvSpPr>
          <p:cNvPr id="3" name="内容占位符 2"/>
          <p:cNvSpPr>
            <a:spLocks noGrp="1"/>
          </p:cNvSpPr>
          <p:nvPr>
            <p:ph idx="1"/>
          </p:nvPr>
        </p:nvSpPr>
        <p:spPr/>
        <p:txBody>
          <a:bodyPr/>
          <a:p>
            <a:pPr marL="0" indent="0">
              <a:buNone/>
            </a:pPr>
            <a:r>
              <a:rPr lang="zh-CN" altLang="en-US" sz="1800">
                <a:latin typeface="Consolas" panose="020B0609020204030204" charset="0"/>
                <a:cs typeface="Consolas" panose="020B0609020204030204" charset="0"/>
              </a:rPr>
              <a:t>（4）旋转视频</a:t>
            </a:r>
            <a:endParaRPr lang="zh-CN" altLang="en-US" sz="18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from moviepy.editor import *</a:t>
            </a:r>
            <a:endParaRPr lang="zh-CN" altLang="en-US" sz="1400">
              <a:latin typeface="Consolas" panose="020B0609020204030204" charset="0"/>
              <a:cs typeface="Consolas" panose="020B0609020204030204" charset="0"/>
            </a:endParaRPr>
          </a:p>
          <a:p>
            <a:pPr marL="0" indent="0">
              <a:buNone/>
            </a:pP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aviFileName = r'G:\录屏测试文件\LP_20190809110515.avi'</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resultFileName = r'G:\录屏测试文件\旋转90度.mp4'</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video = VideoFileClip(aviFileName).rotate(90)</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video.write_videofile(resultFileName)</a:t>
            </a:r>
            <a:endParaRPr lang="zh-CN" altLang="en-US" sz="1400">
              <a:latin typeface="Consolas" panose="020B0609020204030204" charset="0"/>
              <a:cs typeface="Consolas" panose="020B0609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占位符 11266"/>
          <p:cNvSpPr>
            <a:spLocks noGrp="1"/>
          </p:cNvSpPr>
          <p:nvPr>
            <p:ph idx="1"/>
          </p:nvPr>
        </p:nvSpPr>
        <p:spPr/>
        <p:txBody>
          <a:bodyPr anchor="t"/>
          <a:p>
            <a:pPr defTabSz="914400">
              <a:lnSpc>
                <a:spcPct val="90000"/>
              </a:lnSpc>
              <a:buFont typeface="Wingdings" panose="05000000000000000000" charset="0"/>
            </a:pPr>
            <a:r>
              <a:rPr lang="zh-CN" altLang="en-US" sz="1800" kern="1200" baseline="0" dirty="0">
                <a:latin typeface="+mn-lt"/>
                <a:ea typeface="+mn-ea"/>
                <a:cs typeface="+mn-cs"/>
              </a:rPr>
              <a:t>实例化窗口类，运行程序</a:t>
            </a:r>
            <a:endParaRPr lang="zh-CN" altLang="en-US" sz="1800" kern="1200" baseline="0" dirty="0">
              <a:latin typeface="+mn-lt"/>
              <a:ea typeface="+mn-ea"/>
              <a:cs typeface="+mn-cs"/>
            </a:endParaRPr>
          </a:p>
          <a:p>
            <a:pPr defTabSz="914400">
              <a:lnSpc>
                <a:spcPct val="90000"/>
              </a:lnSpc>
              <a:buFont typeface="Wingdings" panose="05000000000000000000" charset="0"/>
              <a:buNone/>
            </a:pPr>
            <a:endParaRPr lang="zh-CN" altLang="en-US" sz="1350" kern="1200" baseline="0" dirty="0">
              <a:latin typeface="Consolas" panose="020B0609020204030204" charset="0"/>
              <a:ea typeface="+mn-ea"/>
              <a:cs typeface="+mn-cs"/>
            </a:endParaRPr>
          </a:p>
          <a:p>
            <a:pPr defTabSz="914400">
              <a:lnSpc>
                <a:spcPct val="90000"/>
              </a:lnSpc>
              <a:buFont typeface="Wingdings" panose="05000000000000000000" charset="0"/>
              <a:buNone/>
            </a:pPr>
            <a:r>
              <a:rPr lang="zh-CN" altLang="en-US" sz="1350" kern="1200" baseline="0" dirty="0">
                <a:latin typeface="Consolas" panose="020B0609020204030204" charset="0"/>
                <a:ea typeface="+mn-ea"/>
                <a:cs typeface="+mn-cs"/>
              </a:rPr>
              <a:t>if __name__ == '__main__':</a:t>
            </a:r>
            <a:endParaRPr lang="zh-CN" altLang="en-US" sz="1350" kern="1200" baseline="0" dirty="0">
              <a:latin typeface="Consolas" panose="020B0609020204030204" charset="0"/>
              <a:ea typeface="+mn-ea"/>
              <a:cs typeface="+mn-cs"/>
            </a:endParaRPr>
          </a:p>
          <a:p>
            <a:pPr defTabSz="914400">
              <a:lnSpc>
                <a:spcPct val="90000"/>
              </a:lnSpc>
              <a:buFont typeface="Wingdings" panose="05000000000000000000" charset="0"/>
              <a:buNone/>
            </a:pPr>
            <a:r>
              <a:rPr lang="zh-CN" altLang="en-US" sz="1350" kern="1200" baseline="0" dirty="0">
                <a:latin typeface="Consolas" panose="020B0609020204030204" charset="0"/>
                <a:ea typeface="+mn-ea"/>
                <a:cs typeface="+mn-cs"/>
              </a:rPr>
              <a:t>    w = MyPyOpenGLTest()</a:t>
            </a:r>
            <a:endParaRPr lang="zh-CN" altLang="en-US" sz="1350" kern="1200" baseline="0" dirty="0">
              <a:latin typeface="Consolas" panose="020B0609020204030204" charset="0"/>
              <a:ea typeface="+mn-ea"/>
              <a:cs typeface="+mn-cs"/>
            </a:endParaRPr>
          </a:p>
          <a:p>
            <a:pPr defTabSz="914400">
              <a:lnSpc>
                <a:spcPct val="90000"/>
              </a:lnSpc>
              <a:buFont typeface="Wingdings" panose="05000000000000000000" charset="0"/>
              <a:buNone/>
            </a:pPr>
            <a:r>
              <a:rPr lang="zh-CN" altLang="en-US" sz="1350" kern="1200" baseline="0" dirty="0">
                <a:latin typeface="Consolas" panose="020B0609020204030204" charset="0"/>
                <a:ea typeface="+mn-ea"/>
                <a:cs typeface="+mn-cs"/>
              </a:rPr>
              <a:t>    w.MainLoop()</a:t>
            </a:r>
            <a:endParaRPr lang="zh-CN" altLang="en-US" sz="1350" kern="1200" baseline="0" dirty="0">
              <a:latin typeface="Consolas" panose="020B0609020204030204" charset="0"/>
              <a:ea typeface="+mn-ea"/>
              <a:cs typeface="+mn-cs"/>
            </a:endParaRPr>
          </a:p>
        </p:txBody>
      </p:sp>
      <p:sp>
        <p:nvSpPr>
          <p:cNvPr id="11266" name="标题 8193"/>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15.1.1  创建图形编程框架</a:t>
            </a:r>
            <a:endParaRPr lang="zh-CN" altLang="en-US" kern="1200" baseline="0" dirty="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2289"/>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15.1.2  绘制文字</a:t>
            </a:r>
            <a:endParaRPr lang="zh-CN" altLang="en-US" kern="1200" baseline="0" dirty="0">
              <a:latin typeface="+mj-lt"/>
              <a:ea typeface="+mj-ea"/>
              <a:cs typeface="+mj-cs"/>
            </a:endParaRPr>
          </a:p>
        </p:txBody>
      </p:sp>
      <p:sp>
        <p:nvSpPr>
          <p:cNvPr id="12290" name="文本占位符 12290"/>
          <p:cNvSpPr>
            <a:spLocks noGrp="1"/>
          </p:cNvSpPr>
          <p:nvPr>
            <p:ph idx="1"/>
          </p:nvPr>
        </p:nvSpPr>
        <p:spPr/>
        <p:txBody>
          <a:bodyPr anchor="t"/>
          <a:p>
            <a:pPr defTabSz="914400">
              <a:spcBef>
                <a:spcPts val="600"/>
              </a:spcBef>
              <a:buFont typeface="Wingdings" panose="05000000000000000000" charset="0"/>
            </a:pPr>
            <a:r>
              <a:rPr lang="zh-CN" altLang="en-US" sz="1800" kern="1200" baseline="0" dirty="0">
                <a:latin typeface="+mn-lt"/>
                <a:ea typeface="+mn-ea"/>
                <a:cs typeface="+mn-cs"/>
              </a:rPr>
              <a:t>glutBitmapCharacter函数每次只能绘制一个字符，如果需要绘制多个字符，可以使用循环。</a:t>
            </a:r>
            <a:endParaRPr lang="zh-CN" altLang="en-US" sz="1800" kern="1200" baseline="0" dirty="0">
              <a:latin typeface="+mn-lt"/>
              <a:ea typeface="+mn-ea"/>
              <a:cs typeface="+mn-cs"/>
            </a:endParaRPr>
          </a:p>
          <a:p>
            <a:pPr defTabSz="914400">
              <a:spcBef>
                <a:spcPts val="600"/>
              </a:spcBef>
              <a:buFont typeface="Wingdings" panose="05000000000000000000" charset="0"/>
              <a:buNone/>
            </a:pP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def Draw(self):</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glClear(GL_COLOR_BUFFER_BIT | GL_DEPTH_BUFFER_BIT)</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glLoadIdentity()</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glColor3f(1.0, 1.0, 1.0)</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glTranslatef(0.0, 0.0, -1.0)</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glRasterPos2f(0.0, 0.0)</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s = 'PyOpenGL is the binding layer between Python and OpenGL.'</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for ch in s:</a:t>
            </a:r>
            <a:endParaRPr lang="zh-CN" altLang="en-US" sz="1200" kern="1200" baseline="0" dirty="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dirty="0">
                <a:latin typeface="Consolas" panose="020B0609020204030204" charset="0"/>
                <a:ea typeface="+mn-ea"/>
                <a:cs typeface="+mn-cs"/>
              </a:rPr>
              <a:t>            glutBitmapCharacter(GLUT_BITMAP_8_BY_13, ord(ch))</a:t>
            </a:r>
            <a:endParaRPr lang="zh-CN" altLang="en-US" sz="1200" kern="1200" baseline="0" dirty="0">
              <a:latin typeface="Consolas" panose="020B0609020204030204"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8255" y="2540"/>
            <a:ext cx="9139555" cy="919480"/>
          </a:xfrm>
          <a:gradFill rotWithShape="1">
            <a:gsLst>
              <a:gs pos="0">
                <a:srgbClr val="00B0F0">
                  <a:alpha val="100000"/>
                </a:srgbClr>
              </a:gs>
              <a:gs pos="74001">
                <a:srgbClr val="D7E5F3">
                  <a:alpha val="100000"/>
                </a:srgbClr>
              </a:gs>
              <a:gs pos="83000">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en-US" kern="1200" baseline="0">
                <a:latin typeface="+mj-lt"/>
                <a:ea typeface="+mj-ea"/>
                <a:cs typeface="+mj-cs"/>
              </a:rPr>
              <a:t>15.1.3  </a:t>
            </a:r>
            <a:r>
              <a:rPr lang="zh-CN" altLang="en-US" kern="1200" baseline="0">
                <a:latin typeface="+mj-lt"/>
                <a:ea typeface="+mj-ea"/>
                <a:cs typeface="+mj-cs"/>
              </a:rPr>
              <a:t>绘制图形</a:t>
            </a:r>
            <a:endParaRPr lang="zh-CN" altLang="en-US" kern="1200" baseline="0">
              <a:latin typeface="+mj-lt"/>
              <a:ea typeface="+mj-ea"/>
              <a:cs typeface="+mj-cs"/>
            </a:endParaRPr>
          </a:p>
        </p:txBody>
      </p:sp>
      <p:sp>
        <p:nvSpPr>
          <p:cNvPr id="13314" name="Content Placeholder 2"/>
          <p:cNvSpPr>
            <a:spLocks noGrp="1"/>
          </p:cNvSpPr>
          <p:nvPr>
            <p:ph idx="1"/>
          </p:nvPr>
        </p:nvSpPr>
        <p:spPr/>
        <p:txBody>
          <a:bodyPr anchor="t"/>
          <a:p>
            <a:pPr defTabSz="914400">
              <a:buFont typeface="Wingdings" panose="05000000000000000000" charset="0"/>
            </a:pPr>
            <a:r>
              <a:rPr lang="zh-CN" altLang="en-US" sz="1800" kern="1200" baseline="0">
                <a:latin typeface="+mn-lt"/>
                <a:ea typeface="+mn-ea"/>
                <a:cs typeface="+mn-cs"/>
              </a:rPr>
              <a:t>在OpenGL中绘制图形的代码需要放在glBegin(mode)和glEnd()这一对函数的调用之间，其中mode表示绘图类型</a:t>
            </a:r>
            <a:endParaRPr lang="zh-CN" altLang="en-US" sz="1800" kern="1200" baseline="0">
              <a:latin typeface="+mn-lt"/>
              <a:ea typeface="+mn-ea"/>
              <a:cs typeface="+mn-cs"/>
            </a:endParaRPr>
          </a:p>
        </p:txBody>
      </p:sp>
      <p:graphicFrame>
        <p:nvGraphicFramePr>
          <p:cNvPr id="2" name="Table -1"/>
          <p:cNvGraphicFramePr/>
          <p:nvPr/>
        </p:nvGraphicFramePr>
        <p:xfrm>
          <a:off x="1885480" y="1885089"/>
          <a:ext cx="5040630" cy="2388870"/>
        </p:xfrm>
        <a:graphic>
          <a:graphicData uri="http://schemas.openxmlformats.org/drawingml/2006/table">
            <a:tbl>
              <a:tblPr firstRow="1" bandRow="1">
                <a:tableStyleId>{5940675A-B579-460E-94D1-54222C63F5DA}</a:tableStyleId>
              </a:tblPr>
              <a:tblGrid>
                <a:gridCol w="2564130"/>
                <a:gridCol w="2476500"/>
              </a:tblGrid>
              <a:tr h="217170">
                <a:tc>
                  <a:txBody>
                    <a:bodyPr/>
                    <a:p>
                      <a:pPr marL="0" indent="0" algn="ctr">
                        <a:buNone/>
                      </a:pPr>
                      <a:r>
                        <a:rPr lang="en-US" altLang="zh-CN" sz="1350" b="1" u="none">
                          <a:latin typeface="宋体" panose="02010600030101010101" pitchFamily="2" charset="-122"/>
                          <a:ea typeface="宋体" panose="02010600030101010101" pitchFamily="2" charset="-122"/>
                          <a:cs typeface="宋体" panose="02010600030101010101" pitchFamily="2" charset="-122"/>
                        </a:rPr>
                        <a:t>mode</a:t>
                      </a:r>
                      <a:r>
                        <a:rPr lang="zh-CN" altLang="en-US" sz="1350" b="1" u="none">
                          <a:latin typeface="宋体" panose="02010600030101010101" pitchFamily="2" charset="-122"/>
                          <a:ea typeface="宋体" panose="02010600030101010101" pitchFamily="2" charset="-122"/>
                          <a:cs typeface="宋体" panose="02010600030101010101" pitchFamily="2" charset="-122"/>
                        </a:rPr>
                        <a:t>参数取值</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说明</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GL_POINTS</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绘制点</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GL_LINES</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绘制直线</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GL_LINE_STRIP</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绘制连续直线，不封闭</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GL_LINE_LOOP</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绘制封闭的连续直线</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GL_TRIANGLES</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绘制三角形</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GL_TRIANGLE_STRIP</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绘制三角形串</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GL_TRIANGLE_FAN</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绘制三角扇形</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GL_QUADS</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绘制四边形</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GL_QUAD_STRIP</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绘制四边形串</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GL_POLYGON</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绘制多边形</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837558ba-26aa-4947-a4f3-5da52bca0616}"/>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15313</Words>
  <Application>WPS 演示</Application>
  <PresentationFormat>在屏幕上显示</PresentationFormat>
  <Paragraphs>761</Paragraphs>
  <Slides>64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64</vt:i4>
      </vt:variant>
    </vt:vector>
  </HeadingPairs>
  <TitlesOfParts>
    <vt:vector size="75" baseType="lpstr">
      <vt:lpstr>Arial</vt:lpstr>
      <vt:lpstr>宋体</vt:lpstr>
      <vt:lpstr>Wingdings</vt:lpstr>
      <vt:lpstr>Wingdings</vt:lpstr>
      <vt:lpstr>Consolas</vt:lpstr>
      <vt:lpstr>Times New Roman</vt:lpstr>
      <vt:lpstr>微软雅黑</vt:lpstr>
      <vt:lpstr>Arial Unicode MS</vt:lpstr>
      <vt:lpstr>Calibri</vt:lpstr>
      <vt:lpstr>华文行楷</vt:lpstr>
      <vt:lpstr>默认设计模板</vt:lpstr>
      <vt:lpstr>第15章 多媒体编程  董付国 微信公众号：Python小屋</vt:lpstr>
      <vt:lpstr>15.1 图形编程</vt:lpstr>
      <vt:lpstr>15.1.1 创建图形编程框架</vt:lpstr>
      <vt:lpstr>15.1.1 创建图形编程框架</vt:lpstr>
      <vt:lpstr>15.1.1 创建图形编程框架</vt:lpstr>
      <vt:lpstr>15.1.1 创建图形编程框架</vt:lpstr>
      <vt:lpstr>15.1.1 创建图形编程框架</vt:lpstr>
      <vt:lpstr>15.1.2 绘制文字</vt:lpstr>
      <vt:lpstr>15.1.3  绘制图形</vt:lpstr>
      <vt:lpstr>15.1.3 绘制图形</vt:lpstr>
      <vt:lpstr>15.1.3 绘制图形</vt:lpstr>
      <vt:lpstr>15.1.3 绘制图形</vt:lpstr>
      <vt:lpstr>PowerPoint 演示文稿</vt:lpstr>
      <vt:lpstr>15.1.3 绘制图形</vt:lpstr>
      <vt:lpstr>15.1.4 纹理映射</vt:lpstr>
      <vt:lpstr>15.1.4 纹理映射</vt:lpstr>
      <vt:lpstr>15.1.4 纹理映射</vt:lpstr>
      <vt:lpstr>15.1.4 纹理映射</vt:lpstr>
      <vt:lpstr>15.1.4 纹理映射</vt:lpstr>
      <vt:lpstr>15.1.5 处理键盘/鼠标事件</vt:lpstr>
      <vt:lpstr>15.1.5 处理键盘/鼠标事件</vt:lpstr>
      <vt:lpstr>PowerPoint 演示文稿</vt:lpstr>
      <vt:lpstr>15.2 图像编程</vt:lpstr>
      <vt:lpstr>15.2.1 pillow模块简介</vt:lpstr>
      <vt:lpstr>15.2.1 pillow模块简介</vt:lpstr>
      <vt:lpstr>15.2.1 pillow模块简介</vt:lpstr>
      <vt:lpstr>15.2.1 pillow模块简介</vt:lpstr>
      <vt:lpstr>15.2.1 pillow模块简介</vt:lpstr>
      <vt:lpstr>15.2.1 pillow模块简介</vt:lpstr>
      <vt:lpstr>15.2.1 pillow模块简介</vt:lpstr>
      <vt:lpstr>15.2.1 pillow模块简介</vt:lpstr>
      <vt:lpstr>15.2.1 pillow模块简介</vt:lpstr>
      <vt:lpstr>15.2.1 pillow模块简介</vt:lpstr>
      <vt:lpstr>15.2.1 pillow模块简介</vt:lpstr>
      <vt:lpstr>15.2.2  使用pillow计算椭圆中心</vt:lpstr>
      <vt:lpstr>15.2.3  动态生成比例分配图</vt:lpstr>
      <vt:lpstr>15.2.3  动态生成比例分配图</vt:lpstr>
      <vt:lpstr>15.2.4  使用pillow生成验证码图片</vt:lpstr>
      <vt:lpstr>PowerPoint 演示文稿</vt:lpstr>
      <vt:lpstr>15.3 音乐编程</vt:lpstr>
      <vt:lpstr>15.3 音乐编程</vt:lpstr>
      <vt:lpstr>15.3.1  音乐播放</vt:lpstr>
      <vt:lpstr>15.3 音乐编程</vt:lpstr>
      <vt:lpstr>PowerPoint 演示文稿</vt:lpstr>
      <vt:lpstr>15.3 音乐编程</vt:lpstr>
      <vt:lpstr>15.3 音乐编程</vt:lpstr>
      <vt:lpstr>15.3 音乐编程</vt:lpstr>
      <vt:lpstr>15.3 音乐编程</vt:lpstr>
      <vt:lpstr>15.4 语音识别</vt:lpstr>
      <vt:lpstr>15.4 语音识别</vt:lpstr>
      <vt:lpstr>15.4 语音识别</vt:lpstr>
      <vt:lpstr>15.4 语音识别</vt:lpstr>
      <vt:lpstr>15.4 语音识别</vt:lpstr>
      <vt:lpstr>补充：使用pyaudio编写录音程序</vt:lpstr>
      <vt:lpstr>补充：分离AVI视频为静态图像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dfg</cp:lastModifiedBy>
  <cp:revision>86</cp:revision>
  <dcterms:created xsi:type="dcterms:W3CDTF">2013-01-25T01:44:00Z</dcterms:created>
  <dcterms:modified xsi:type="dcterms:W3CDTF">2020-06-04T13:22:55Z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