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3"/>
  </p:notesMasterIdLst>
  <p:handoutMasterIdLst>
    <p:handoutMasterId r:id="rId224"/>
  </p:handoutMasterIdLst>
  <p:sldIdLst>
    <p:sldId id="256" r:id="rId3"/>
    <p:sldId id="257" r:id="rId4"/>
    <p:sldId id="413" r:id="rId5"/>
    <p:sldId id="414" r:id="rId6"/>
    <p:sldId id="415" r:id="rId7"/>
    <p:sldId id="1123" r:id="rId8"/>
    <p:sldId id="385" r:id="rId9"/>
    <p:sldId id="258" r:id="rId10"/>
    <p:sldId id="386" r:id="rId11"/>
    <p:sldId id="673" r:id="rId12"/>
    <p:sldId id="502" r:id="rId13"/>
    <p:sldId id="503" r:id="rId14"/>
    <p:sldId id="1557" r:id="rId15"/>
    <p:sldId id="1721" r:id="rId16"/>
    <p:sldId id="1722" r:id="rId17"/>
    <p:sldId id="24088" r:id="rId18"/>
    <p:sldId id="2370" r:id="rId19"/>
    <p:sldId id="5330" r:id="rId20"/>
    <p:sldId id="1394" r:id="rId21"/>
    <p:sldId id="2371" r:id="rId22"/>
    <p:sldId id="5030" r:id="rId23"/>
    <p:sldId id="259" r:id="rId24"/>
    <p:sldId id="4738" r:id="rId25"/>
    <p:sldId id="387" r:id="rId26"/>
    <p:sldId id="504" r:id="rId27"/>
    <p:sldId id="260" r:id="rId28"/>
    <p:sldId id="1395" r:id="rId29"/>
    <p:sldId id="388" r:id="rId30"/>
    <p:sldId id="505" r:id="rId31"/>
    <p:sldId id="389" r:id="rId32"/>
    <p:sldId id="287" r:id="rId33"/>
    <p:sldId id="261" r:id="rId34"/>
    <p:sldId id="391" r:id="rId35"/>
    <p:sldId id="853" r:id="rId36"/>
    <p:sldId id="2027" r:id="rId37"/>
    <p:sldId id="4739" r:id="rId38"/>
    <p:sldId id="4740" r:id="rId39"/>
    <p:sldId id="4741" r:id="rId40"/>
    <p:sldId id="4742" r:id="rId41"/>
    <p:sldId id="4744" r:id="rId42"/>
    <p:sldId id="4745" r:id="rId43"/>
    <p:sldId id="11413" r:id="rId44"/>
    <p:sldId id="4746" r:id="rId45"/>
    <p:sldId id="4747" r:id="rId46"/>
    <p:sldId id="4748" r:id="rId47"/>
    <p:sldId id="4749" r:id="rId48"/>
    <p:sldId id="7240" r:id="rId49"/>
    <p:sldId id="7241" r:id="rId50"/>
    <p:sldId id="7242" r:id="rId51"/>
    <p:sldId id="4750" r:id="rId52"/>
    <p:sldId id="988" r:id="rId53"/>
    <p:sldId id="989" r:id="rId54"/>
    <p:sldId id="990" r:id="rId55"/>
    <p:sldId id="10352" r:id="rId56"/>
    <p:sldId id="10353" r:id="rId57"/>
    <p:sldId id="2192" r:id="rId58"/>
    <p:sldId id="2369" r:id="rId59"/>
    <p:sldId id="23251" r:id="rId60"/>
    <p:sldId id="5331" r:id="rId61"/>
    <p:sldId id="10348" r:id="rId62"/>
    <p:sldId id="10349" r:id="rId63"/>
    <p:sldId id="10350" r:id="rId64"/>
    <p:sldId id="21562" r:id="rId65"/>
    <p:sldId id="22004" r:id="rId66"/>
    <p:sldId id="10351" r:id="rId67"/>
    <p:sldId id="10694" r:id="rId68"/>
    <p:sldId id="10696" r:id="rId69"/>
    <p:sldId id="263" r:id="rId70"/>
    <p:sldId id="394" r:id="rId71"/>
    <p:sldId id="285" r:id="rId72"/>
    <p:sldId id="509" r:id="rId73"/>
    <p:sldId id="286" r:id="rId74"/>
    <p:sldId id="347" r:id="rId75"/>
    <p:sldId id="288" r:id="rId76"/>
    <p:sldId id="3207" r:id="rId77"/>
    <p:sldId id="3208" r:id="rId78"/>
    <p:sldId id="29719" r:id="rId79"/>
    <p:sldId id="606" r:id="rId80"/>
    <p:sldId id="607" r:id="rId81"/>
    <p:sldId id="610" r:id="rId82"/>
    <p:sldId id="608" r:id="rId83"/>
    <p:sldId id="609" r:id="rId84"/>
    <p:sldId id="611" r:id="rId85"/>
    <p:sldId id="612" r:id="rId86"/>
    <p:sldId id="613" r:id="rId87"/>
    <p:sldId id="614" r:id="rId88"/>
    <p:sldId id="615" r:id="rId89"/>
    <p:sldId id="264" r:id="rId90"/>
    <p:sldId id="265" r:id="rId91"/>
    <p:sldId id="395" r:id="rId92"/>
    <p:sldId id="267" r:id="rId93"/>
    <p:sldId id="3826" r:id="rId94"/>
    <p:sldId id="3827" r:id="rId95"/>
    <p:sldId id="321" r:id="rId96"/>
    <p:sldId id="322" r:id="rId97"/>
    <p:sldId id="396" r:id="rId98"/>
    <p:sldId id="397" r:id="rId99"/>
    <p:sldId id="398" r:id="rId100"/>
    <p:sldId id="399" r:id="rId101"/>
    <p:sldId id="316" r:id="rId102"/>
    <p:sldId id="317" r:id="rId103"/>
    <p:sldId id="318" r:id="rId104"/>
    <p:sldId id="319" r:id="rId105"/>
    <p:sldId id="29602" r:id="rId106"/>
    <p:sldId id="29603" r:id="rId107"/>
    <p:sldId id="29604" r:id="rId108"/>
    <p:sldId id="320" r:id="rId109"/>
    <p:sldId id="323" r:id="rId110"/>
    <p:sldId id="324" r:id="rId111"/>
    <p:sldId id="325" r:id="rId112"/>
    <p:sldId id="351" r:id="rId113"/>
    <p:sldId id="352" r:id="rId114"/>
    <p:sldId id="6467" r:id="rId115"/>
    <p:sldId id="531" r:id="rId116"/>
    <p:sldId id="333" r:id="rId117"/>
    <p:sldId id="2730" r:id="rId118"/>
    <p:sldId id="400" r:id="rId119"/>
    <p:sldId id="13553" r:id="rId120"/>
    <p:sldId id="678" r:id="rId121"/>
    <p:sldId id="29605" r:id="rId122"/>
    <p:sldId id="677" r:id="rId123"/>
    <p:sldId id="676" r:id="rId124"/>
    <p:sldId id="675" r:id="rId125"/>
    <p:sldId id="674" r:id="rId126"/>
    <p:sldId id="334" r:id="rId127"/>
    <p:sldId id="401" r:id="rId128"/>
    <p:sldId id="402" r:id="rId129"/>
    <p:sldId id="403" r:id="rId130"/>
    <p:sldId id="335" r:id="rId131"/>
    <p:sldId id="794" r:id="rId132"/>
    <p:sldId id="18968" r:id="rId133"/>
    <p:sldId id="336" r:id="rId134"/>
    <p:sldId id="795" r:id="rId135"/>
    <p:sldId id="796" r:id="rId136"/>
    <p:sldId id="404" r:id="rId137"/>
    <p:sldId id="797" r:id="rId138"/>
    <p:sldId id="798" r:id="rId139"/>
    <p:sldId id="2637" r:id="rId140"/>
    <p:sldId id="12594" r:id="rId141"/>
    <p:sldId id="337" r:id="rId142"/>
    <p:sldId id="2635" r:id="rId143"/>
    <p:sldId id="4465" r:id="rId144"/>
    <p:sldId id="2578" r:id="rId145"/>
    <p:sldId id="2579" r:id="rId146"/>
    <p:sldId id="2580" r:id="rId147"/>
    <p:sldId id="4530" r:id="rId148"/>
    <p:sldId id="4531" r:id="rId149"/>
    <p:sldId id="4532" r:id="rId150"/>
    <p:sldId id="4533" r:id="rId151"/>
    <p:sldId id="12441" r:id="rId152"/>
    <p:sldId id="24839" r:id="rId153"/>
    <p:sldId id="24840" r:id="rId154"/>
    <p:sldId id="24841" r:id="rId155"/>
    <p:sldId id="12595" r:id="rId156"/>
    <p:sldId id="405" r:id="rId157"/>
    <p:sldId id="818" r:id="rId158"/>
    <p:sldId id="820" r:id="rId159"/>
    <p:sldId id="819" r:id="rId160"/>
    <p:sldId id="11786" r:id="rId161"/>
    <p:sldId id="11787" r:id="rId162"/>
    <p:sldId id="18969" r:id="rId163"/>
    <p:sldId id="2572" r:id="rId164"/>
    <p:sldId id="2573" r:id="rId165"/>
    <p:sldId id="2574" r:id="rId166"/>
    <p:sldId id="25018" r:id="rId167"/>
    <p:sldId id="2627" r:id="rId168"/>
    <p:sldId id="2628" r:id="rId169"/>
    <p:sldId id="2629" r:id="rId170"/>
    <p:sldId id="2630" r:id="rId171"/>
    <p:sldId id="2575" r:id="rId172"/>
    <p:sldId id="2576" r:id="rId173"/>
    <p:sldId id="2577" r:id="rId174"/>
    <p:sldId id="2581" r:id="rId175"/>
    <p:sldId id="2582" r:id="rId176"/>
    <p:sldId id="2583" r:id="rId177"/>
    <p:sldId id="12765" r:id="rId178"/>
    <p:sldId id="12766" r:id="rId179"/>
    <p:sldId id="2584" r:id="rId180"/>
    <p:sldId id="2585" r:id="rId181"/>
    <p:sldId id="2586" r:id="rId182"/>
    <p:sldId id="821" r:id="rId183"/>
    <p:sldId id="406" r:id="rId184"/>
    <p:sldId id="823" r:id="rId185"/>
    <p:sldId id="824" r:id="rId186"/>
    <p:sldId id="822" r:id="rId187"/>
    <p:sldId id="825" r:id="rId188"/>
    <p:sldId id="826" r:id="rId189"/>
    <p:sldId id="11788" r:id="rId190"/>
    <p:sldId id="11789" r:id="rId191"/>
    <p:sldId id="2632" r:id="rId192"/>
    <p:sldId id="2633" r:id="rId193"/>
    <p:sldId id="2634" r:id="rId194"/>
    <p:sldId id="4595" r:id="rId195"/>
    <p:sldId id="4596" r:id="rId196"/>
    <p:sldId id="4597" r:id="rId197"/>
    <p:sldId id="13171" r:id="rId198"/>
    <p:sldId id="13172" r:id="rId199"/>
    <p:sldId id="4625" r:id="rId200"/>
    <p:sldId id="4627" r:id="rId201"/>
    <p:sldId id="4628" r:id="rId202"/>
    <p:sldId id="4629" r:id="rId203"/>
    <p:sldId id="4682" r:id="rId204"/>
    <p:sldId id="4683" r:id="rId205"/>
    <p:sldId id="339" r:id="rId206"/>
    <p:sldId id="407" r:id="rId207"/>
    <p:sldId id="408" r:id="rId208"/>
    <p:sldId id="409" r:id="rId209"/>
    <p:sldId id="11959" r:id="rId210"/>
    <p:sldId id="11960" r:id="rId211"/>
    <p:sldId id="11961" r:id="rId212"/>
    <p:sldId id="11962" r:id="rId213"/>
    <p:sldId id="340" r:id="rId214"/>
    <p:sldId id="341" r:id="rId215"/>
    <p:sldId id="410" r:id="rId216"/>
    <p:sldId id="342" r:id="rId217"/>
    <p:sldId id="411" r:id="rId218"/>
    <p:sldId id="343" r:id="rId219"/>
    <p:sldId id="412" r:id="rId220"/>
    <p:sldId id="344" r:id="rId221"/>
    <p:sldId id="346" r:id="rId222"/>
  </p:sldIdLst>
  <p:sldSz cx="9144000" cy="5144135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698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7" Type="http://schemas.openxmlformats.org/officeDocument/2006/relationships/tableStyles" Target="tableStyles.xml"/><Relationship Id="rId226" Type="http://schemas.openxmlformats.org/officeDocument/2006/relationships/viewProps" Target="viewProps.xml"/><Relationship Id="rId225" Type="http://schemas.openxmlformats.org/officeDocument/2006/relationships/presProps" Target="presProps.xml"/><Relationship Id="rId224" Type="http://schemas.openxmlformats.org/officeDocument/2006/relationships/handoutMaster" Target="handoutMasters/handoutMaster1.xml"/><Relationship Id="rId223" Type="http://schemas.openxmlformats.org/officeDocument/2006/relationships/notesMaster" Target="notesMasters/notesMaster1.xml"/><Relationship Id="rId222" Type="http://schemas.openxmlformats.org/officeDocument/2006/relationships/slide" Target="slides/slide220.xml"/><Relationship Id="rId221" Type="http://schemas.openxmlformats.org/officeDocument/2006/relationships/slide" Target="slides/slide219.xml"/><Relationship Id="rId220" Type="http://schemas.openxmlformats.org/officeDocument/2006/relationships/slide" Target="slides/slide218.xml"/><Relationship Id="rId22" Type="http://schemas.openxmlformats.org/officeDocument/2006/relationships/slide" Target="slides/slide20.xml"/><Relationship Id="rId219" Type="http://schemas.openxmlformats.org/officeDocument/2006/relationships/slide" Target="slides/slide217.xml"/><Relationship Id="rId218" Type="http://schemas.openxmlformats.org/officeDocument/2006/relationships/slide" Target="slides/slide216.xml"/><Relationship Id="rId217" Type="http://schemas.openxmlformats.org/officeDocument/2006/relationships/slide" Target="slides/slide215.xml"/><Relationship Id="rId216" Type="http://schemas.openxmlformats.org/officeDocument/2006/relationships/slide" Target="slides/slide214.xml"/><Relationship Id="rId215" Type="http://schemas.openxmlformats.org/officeDocument/2006/relationships/slide" Target="slides/slide213.xml"/><Relationship Id="rId214" Type="http://schemas.openxmlformats.org/officeDocument/2006/relationships/slide" Target="slides/slide212.xml"/><Relationship Id="rId213" Type="http://schemas.openxmlformats.org/officeDocument/2006/relationships/slide" Target="slides/slide211.xml"/><Relationship Id="rId212" Type="http://schemas.openxmlformats.org/officeDocument/2006/relationships/slide" Target="slides/slide210.xml"/><Relationship Id="rId211" Type="http://schemas.openxmlformats.org/officeDocument/2006/relationships/slide" Target="slides/slide209.xml"/><Relationship Id="rId210" Type="http://schemas.openxmlformats.org/officeDocument/2006/relationships/slide" Target="slides/slide208.xml"/><Relationship Id="rId21" Type="http://schemas.openxmlformats.org/officeDocument/2006/relationships/slide" Target="slides/slide19.xml"/><Relationship Id="rId209" Type="http://schemas.openxmlformats.org/officeDocument/2006/relationships/slide" Target="slides/slide207.xml"/><Relationship Id="rId208" Type="http://schemas.openxmlformats.org/officeDocument/2006/relationships/slide" Target="slides/slide206.xml"/><Relationship Id="rId207" Type="http://schemas.openxmlformats.org/officeDocument/2006/relationships/slide" Target="slides/slide205.xml"/><Relationship Id="rId206" Type="http://schemas.openxmlformats.org/officeDocument/2006/relationships/slide" Target="slides/slide204.xml"/><Relationship Id="rId205" Type="http://schemas.openxmlformats.org/officeDocument/2006/relationships/slide" Target="slides/slide203.xml"/><Relationship Id="rId204" Type="http://schemas.openxmlformats.org/officeDocument/2006/relationships/slide" Target="slides/slide202.xml"/><Relationship Id="rId203" Type="http://schemas.openxmlformats.org/officeDocument/2006/relationships/slide" Target="slides/slide201.xml"/><Relationship Id="rId202" Type="http://schemas.openxmlformats.org/officeDocument/2006/relationships/slide" Target="slides/slide200.xml"/><Relationship Id="rId201" Type="http://schemas.openxmlformats.org/officeDocument/2006/relationships/slide" Target="slides/slide199.xml"/><Relationship Id="rId200" Type="http://schemas.openxmlformats.org/officeDocument/2006/relationships/slide" Target="slides/slide198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9" Type="http://schemas.openxmlformats.org/officeDocument/2006/relationships/slide" Target="slides/slide197.xml"/><Relationship Id="rId198" Type="http://schemas.openxmlformats.org/officeDocument/2006/relationships/slide" Target="slides/slide196.xml"/><Relationship Id="rId197" Type="http://schemas.openxmlformats.org/officeDocument/2006/relationships/slide" Target="slides/slide195.xml"/><Relationship Id="rId196" Type="http://schemas.openxmlformats.org/officeDocument/2006/relationships/slide" Target="slides/slide194.xml"/><Relationship Id="rId195" Type="http://schemas.openxmlformats.org/officeDocument/2006/relationships/slide" Target="slides/slide193.xml"/><Relationship Id="rId194" Type="http://schemas.openxmlformats.org/officeDocument/2006/relationships/slide" Target="slides/slide192.xml"/><Relationship Id="rId193" Type="http://schemas.openxmlformats.org/officeDocument/2006/relationships/slide" Target="slides/slide191.xml"/><Relationship Id="rId192" Type="http://schemas.openxmlformats.org/officeDocument/2006/relationships/slide" Target="slides/slide190.xml"/><Relationship Id="rId191" Type="http://schemas.openxmlformats.org/officeDocument/2006/relationships/slide" Target="slides/slide189.xml"/><Relationship Id="rId190" Type="http://schemas.openxmlformats.org/officeDocument/2006/relationships/slide" Target="slides/slide188.xml"/><Relationship Id="rId19" Type="http://schemas.openxmlformats.org/officeDocument/2006/relationships/slide" Target="slides/slide17.xml"/><Relationship Id="rId189" Type="http://schemas.openxmlformats.org/officeDocument/2006/relationships/slide" Target="slides/slide187.xml"/><Relationship Id="rId188" Type="http://schemas.openxmlformats.org/officeDocument/2006/relationships/slide" Target="slides/slide186.xml"/><Relationship Id="rId187" Type="http://schemas.openxmlformats.org/officeDocument/2006/relationships/slide" Target="slides/slide185.xml"/><Relationship Id="rId186" Type="http://schemas.openxmlformats.org/officeDocument/2006/relationships/slide" Target="slides/slide184.xml"/><Relationship Id="rId185" Type="http://schemas.openxmlformats.org/officeDocument/2006/relationships/slide" Target="slides/slide183.xml"/><Relationship Id="rId184" Type="http://schemas.openxmlformats.org/officeDocument/2006/relationships/slide" Target="slides/slide182.xml"/><Relationship Id="rId183" Type="http://schemas.openxmlformats.org/officeDocument/2006/relationships/slide" Target="slides/slide181.xml"/><Relationship Id="rId182" Type="http://schemas.openxmlformats.org/officeDocument/2006/relationships/slide" Target="slides/slide180.xml"/><Relationship Id="rId181" Type="http://schemas.openxmlformats.org/officeDocument/2006/relationships/slide" Target="slides/slide179.xml"/><Relationship Id="rId180" Type="http://schemas.openxmlformats.org/officeDocument/2006/relationships/slide" Target="slides/slide178.xml"/><Relationship Id="rId18" Type="http://schemas.openxmlformats.org/officeDocument/2006/relationships/slide" Target="slides/slide16.xml"/><Relationship Id="rId179" Type="http://schemas.openxmlformats.org/officeDocument/2006/relationships/slide" Target="slides/slide177.xml"/><Relationship Id="rId178" Type="http://schemas.openxmlformats.org/officeDocument/2006/relationships/slide" Target="slides/slide176.xml"/><Relationship Id="rId177" Type="http://schemas.openxmlformats.org/officeDocument/2006/relationships/slide" Target="slides/slide175.xml"/><Relationship Id="rId176" Type="http://schemas.openxmlformats.org/officeDocument/2006/relationships/slide" Target="slides/slide174.xml"/><Relationship Id="rId175" Type="http://schemas.openxmlformats.org/officeDocument/2006/relationships/slide" Target="slides/slide173.xml"/><Relationship Id="rId174" Type="http://schemas.openxmlformats.org/officeDocument/2006/relationships/slide" Target="slides/slide172.xml"/><Relationship Id="rId173" Type="http://schemas.openxmlformats.org/officeDocument/2006/relationships/slide" Target="slides/slide171.xml"/><Relationship Id="rId172" Type="http://schemas.openxmlformats.org/officeDocument/2006/relationships/slide" Target="slides/slide170.xml"/><Relationship Id="rId171" Type="http://schemas.openxmlformats.org/officeDocument/2006/relationships/slide" Target="slides/slide169.xml"/><Relationship Id="rId170" Type="http://schemas.openxmlformats.org/officeDocument/2006/relationships/slide" Target="slides/slide168.xml"/><Relationship Id="rId17" Type="http://schemas.openxmlformats.org/officeDocument/2006/relationships/slide" Target="slides/slide15.xml"/><Relationship Id="rId169" Type="http://schemas.openxmlformats.org/officeDocument/2006/relationships/slide" Target="slides/slide167.xml"/><Relationship Id="rId168" Type="http://schemas.openxmlformats.org/officeDocument/2006/relationships/slide" Target="slides/slide166.xml"/><Relationship Id="rId167" Type="http://schemas.openxmlformats.org/officeDocument/2006/relationships/slide" Target="slides/slide165.xml"/><Relationship Id="rId166" Type="http://schemas.openxmlformats.org/officeDocument/2006/relationships/slide" Target="slides/slide164.xml"/><Relationship Id="rId165" Type="http://schemas.openxmlformats.org/officeDocument/2006/relationships/slide" Target="slides/slide163.xml"/><Relationship Id="rId164" Type="http://schemas.openxmlformats.org/officeDocument/2006/relationships/slide" Target="slides/slide162.xml"/><Relationship Id="rId163" Type="http://schemas.openxmlformats.org/officeDocument/2006/relationships/slide" Target="slides/slide161.xml"/><Relationship Id="rId162" Type="http://schemas.openxmlformats.org/officeDocument/2006/relationships/slide" Target="slides/slide160.xml"/><Relationship Id="rId161" Type="http://schemas.openxmlformats.org/officeDocument/2006/relationships/slide" Target="slides/slide159.xml"/><Relationship Id="rId160" Type="http://schemas.openxmlformats.org/officeDocument/2006/relationships/slide" Target="slides/slide158.xml"/><Relationship Id="rId16" Type="http://schemas.openxmlformats.org/officeDocument/2006/relationships/slide" Target="slides/slide14.xml"/><Relationship Id="rId159" Type="http://schemas.openxmlformats.org/officeDocument/2006/relationships/slide" Target="slides/slide157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7"/>
          <p:cNvCxnSpPr/>
          <p:nvPr userDrawn="1"/>
        </p:nvCxnSpPr>
        <p:spPr>
          <a:xfrm>
            <a:off x="307975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"/>
          <p:cNvCxnSpPr/>
          <p:nvPr userDrawn="1"/>
        </p:nvCxnSpPr>
        <p:spPr>
          <a:xfrm>
            <a:off x="44450" y="1001491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76" name="图片 3" descr="qrcode_for_gh_6f2df669dea9_128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1925" y="3949065"/>
            <a:ext cx="1254125" cy="1130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175" y="-1905"/>
            <a:ext cx="9141460" cy="912655"/>
          </a:xfr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charset="0"/>
              <a:buChar char="§"/>
              <a:defRPr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5121"/>
          <p:cNvSpPr>
            <a:spLocks noGrp="1"/>
          </p:cNvSpPr>
          <p:nvPr>
            <p:ph type="ctrTitle"/>
          </p:nvPr>
        </p:nvSpPr>
        <p:spPr>
          <a:xfrm>
            <a:off x="1268628" y="1930341"/>
            <a:ext cx="6536484" cy="1791013"/>
          </a:xfrm>
        </p:spPr>
        <p:txBody>
          <a:bodyPr anchor="ctr"/>
          <a:p>
            <a:pPr defTabSz="914400">
              <a:buNone/>
            </a:pPr>
            <a:r>
              <a:rPr lang="zh-CN" altLang="en-US" sz="2700" kern="1200" baseline="0" dirty="0">
                <a:latin typeface="+mj-lt"/>
                <a:ea typeface="+mj-ea"/>
                <a:cs typeface="+mj-cs"/>
              </a:rPr>
              <a:t>第</a:t>
            </a:r>
            <a:r>
              <a:rPr lang="en-US" altLang="zh-CN" sz="2700" kern="1200" baseline="0" dirty="0">
                <a:latin typeface="+mj-lt"/>
                <a:ea typeface="+mj-ea"/>
                <a:cs typeface="+mj-cs"/>
              </a:rPr>
              <a:t>17</a:t>
            </a:r>
            <a:r>
              <a:rPr lang="zh-CN" altLang="en-US" sz="2700" kern="1200" baseline="0" dirty="0">
                <a:latin typeface="+mj-lt"/>
                <a:ea typeface="+mj-ea"/>
                <a:cs typeface="+mj-cs"/>
              </a:rPr>
              <a:t>章 数据分析、科学计算与</a:t>
            </a:r>
            <a:r>
              <a:rPr lang="zh-CN" altLang="en-US" sz="2700" kern="1200" baseline="0" dirty="0">
                <a:latin typeface="+mj-lt"/>
                <a:ea typeface="+mj-ea"/>
                <a:cs typeface="+mj-cs"/>
              </a:rPr>
              <a:t>可视化</a:t>
            </a:r>
            <a:br>
              <a:rPr lang="zh-CN" altLang="en-US" kern="1200" baseline="0" dirty="0">
                <a:latin typeface="+mj-lt"/>
                <a:ea typeface="+mj-ea"/>
                <a:cs typeface="+mj-cs"/>
              </a:rPr>
            </a:br>
            <a:br>
              <a:rPr lang="zh-CN" altLang="en-US" kern="1200" baseline="0" dirty="0">
                <a:latin typeface="+mj-lt"/>
                <a:ea typeface="+mj-ea"/>
                <a:cs typeface="+mj-cs"/>
              </a:rPr>
            </a:br>
            <a:r>
              <a:rPr lang="zh-CN" altLang="en-US" sz="2100" kern="1200" baseline="0" dirty="0">
                <a:latin typeface="+mj-lt"/>
                <a:ea typeface="+mj-ea"/>
                <a:cs typeface="+mj-cs"/>
              </a:rPr>
              <a:t>董付国</a:t>
            </a:r>
            <a:br>
              <a:rPr lang="zh-CN" altLang="en-US" sz="2100" kern="1200" baseline="0" dirty="0">
                <a:latin typeface="+mj-lt"/>
                <a:ea typeface="+mj-ea"/>
                <a:cs typeface="+mj-cs"/>
              </a:rPr>
            </a:br>
            <a:r>
              <a:rPr lang="zh-CN" altLang="en-US" sz="2100" kern="1200" baseline="0" dirty="0">
                <a:latin typeface="+mj-lt"/>
                <a:ea typeface="+mj-ea"/>
                <a:cs typeface="+mj-cs"/>
              </a:rPr>
              <a:t>微信公众号：</a:t>
            </a:r>
            <a:r>
              <a:rPr lang="en-US" altLang="zh-CN" sz="2100" kern="1200" baseline="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100" kern="1200" baseline="0" dirty="0">
                <a:latin typeface="+mj-lt"/>
                <a:ea typeface="+mj-ea"/>
                <a:cs typeface="+mj-cs"/>
              </a:rPr>
              <a:t>小屋</a:t>
            </a:r>
            <a:endParaRPr lang="zh-CN" altLang="en-US" sz="2100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 dirty="0">
                <a:latin typeface="Consolas" panose="020B0609020204030204" charset="0"/>
                <a:sym typeface="+mn-ea"/>
              </a:rPr>
              <a:t>&gt;&gt;&gt; np.linspace(0, 10, 11)                 # 等差数组，包含</a:t>
            </a:r>
            <a:r>
              <a:rPr lang="en-US" altLang="zh-CN" sz="1350" strike="noStrike" noProof="1" dirty="0">
                <a:latin typeface="Consolas" panose="020B0609020204030204" charset="0"/>
                <a:sym typeface="+mn-ea"/>
              </a:rPr>
              <a:t>11</a:t>
            </a:r>
            <a:r>
              <a:rPr lang="zh-CN" altLang="en-US" sz="1350" strike="noStrike" noProof="1" dirty="0">
                <a:latin typeface="Consolas" panose="020B0609020204030204" charset="0"/>
                <a:sym typeface="+mn-ea"/>
              </a:rPr>
              <a:t>个数</a:t>
            </a:r>
            <a:endParaRPr lang="zh-CN" altLang="en-US" sz="1350" strike="noStrike" kern="1200" baseline="0" noProof="1" dirty="0"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noProof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array([  0.,   1.,   2.,   3.,   4.,   5.,   6.,   7.,   8.,   9.,  10.])</a:t>
            </a:r>
            <a:endParaRPr lang="zh-CN" altLang="en-US" sz="1200" strike="noStrike" kern="1200" baseline="0" noProof="1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 dirty="0">
                <a:latin typeface="Consolas" panose="020B0609020204030204" charset="0"/>
                <a:sym typeface="+mn-ea"/>
              </a:rPr>
              <a:t>&gt;&gt;&gt; np.linspace(0, 10, 11, endpoint=False) </a:t>
            </a:r>
            <a:r>
              <a:rPr lang="en-US" altLang="zh-CN" sz="1350" strike="noStrike" noProof="1" dirty="0">
                <a:latin typeface="Consolas" panose="020B0609020204030204" charset="0"/>
                <a:sym typeface="+mn-ea"/>
              </a:rPr>
              <a:t># </a:t>
            </a:r>
            <a:r>
              <a:rPr lang="zh-CN" altLang="en-US" sz="1350" strike="noStrike" noProof="1" dirty="0">
                <a:latin typeface="Consolas" panose="020B0609020204030204" charset="0"/>
                <a:sym typeface="+mn-ea"/>
              </a:rPr>
              <a:t>不包含终点</a:t>
            </a:r>
            <a:endParaRPr lang="zh-CN" altLang="en-US" sz="1350" strike="noStrike" noProof="1" dirty="0"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noProof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array([ 0.        ,  0.90909091,  1.81818182,  2.72727273,  3.63636364,</a:t>
            </a:r>
            <a:endParaRPr lang="zh-CN" altLang="en-US" sz="1200" strike="noStrike" noProof="1" dirty="0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noProof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 4.54545455,  5.45454545,  6.36363636,  7.27272727,  8.18181818,</a:t>
            </a:r>
            <a:endParaRPr lang="zh-CN" altLang="en-US" sz="1200" strike="noStrike" noProof="1" dirty="0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noProof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 9.09090909])</a:t>
            </a:r>
            <a:endParaRPr lang="zh-CN" altLang="en-US" sz="1200" strike="noStrike" noProof="1" dirty="0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 dirty="0">
                <a:latin typeface="Consolas" panose="020B0609020204030204" charset="0"/>
                <a:sym typeface="+mn-ea"/>
              </a:rPr>
              <a:t>&gt;&gt;&gt; np.logspace(0, 100, 10)                # 对数数组</a:t>
            </a:r>
            <a:endParaRPr lang="zh-CN" altLang="en-US" sz="1350" strike="noStrike" kern="1200" baseline="0" noProof="1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array([ 1.00000000e+000,   1.29154967e+011,   1.66810054e+022,</a:t>
            </a:r>
            <a:endParaRPr lang="zh-CN" altLang="en-US" sz="1350" strike="noStrike" kern="1200" baseline="0" noProof="1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 2.15443469e+033,   2.78255940e+044,   3.59381366e+055,</a:t>
            </a:r>
            <a:endParaRPr lang="zh-CN" altLang="en-US" sz="1350" strike="noStrike" kern="1200" baseline="0" noProof="1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 4.64158883e+066,   5.99484250e+077,   7.74263683e+088,</a:t>
            </a:r>
            <a:endParaRPr lang="zh-CN" altLang="en-US" sz="1350" strike="noStrike" kern="1200" baseline="0" noProof="1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 1.00000000e+100])</a:t>
            </a:r>
            <a:endParaRPr lang="zh-CN" altLang="en-US" sz="1350" strike="noStrike" noProof="1" dirty="0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 dirty="0">
                <a:latin typeface="Consolas" panose="020B0609020204030204" charset="0"/>
                <a:sym typeface="+mn-ea"/>
              </a:rPr>
              <a:t>&gt;&gt;&gt; np.logspace(1,6,5, base=2)             </a:t>
            </a:r>
            <a:r>
              <a:rPr lang="en-US" altLang="zh-CN" sz="1350" strike="noStrike" noProof="1" dirty="0">
                <a:latin typeface="Consolas" panose="020B0609020204030204" charset="0"/>
                <a:sym typeface="+mn-ea"/>
              </a:rPr>
              <a:t># </a:t>
            </a:r>
            <a:r>
              <a:rPr lang="zh-CN" altLang="en-US" sz="1350" strike="noStrike" noProof="1" dirty="0">
                <a:latin typeface="Consolas" panose="020B0609020204030204" charset="0"/>
                <a:sym typeface="+mn-ea"/>
              </a:rPr>
              <a:t>对数数组，相当于</a:t>
            </a:r>
            <a:r>
              <a:rPr lang="zh-CN" altLang="en-US" sz="1400" strike="noStrike" noProof="1" dirty="0">
                <a:latin typeface="Consolas" panose="020B0609020204030204" charset="0"/>
                <a:sym typeface="+mn-ea"/>
              </a:rPr>
              <a:t>2 ** np.linspace(1,6,5)</a:t>
            </a:r>
            <a:endParaRPr lang="zh-CN" altLang="en-US" sz="1400" strike="noStrike" noProof="1" dirty="0"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array([  2.        ,   4.75682846,  11.3137085 ,  26.90868529,  64.        ])</a:t>
            </a:r>
            <a:endParaRPr lang="zh-CN" altLang="en-US" sz="1350" strike="noStrike" noProof="1" dirty="0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&gt;&gt;&gt; np.zeros(3)                            </a:t>
            </a:r>
            <a:r>
              <a:rPr lang="en-US" altLang="zh-CN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全</a:t>
            </a:r>
            <a:r>
              <a:rPr lang="en-US" altLang="zh-CN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0</a:t>
            </a:r>
            <a:r>
              <a:rPr lang="zh-CN" altLang="en-US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一维数组</a:t>
            </a:r>
            <a:endParaRPr lang="zh-CN" altLang="en-US" sz="1350" strike="noStrike" kern="1200" baseline="0" noProof="1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kern="1200" baseline="0" noProof="1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array([ 0.,  0.,  0.])</a:t>
            </a:r>
            <a:endParaRPr lang="zh-CN" altLang="en-US" sz="1350" strike="noStrike" kern="1200" baseline="0" noProof="1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&gt;&gt;&gt; np.ones(3)                             </a:t>
            </a:r>
            <a:r>
              <a:rPr lang="en-US" altLang="zh-CN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全</a:t>
            </a:r>
            <a:r>
              <a:rPr lang="en-US" altLang="zh-CN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1</a:t>
            </a:r>
            <a:r>
              <a:rPr lang="zh-CN" altLang="en-US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一维数组</a:t>
            </a:r>
            <a:endParaRPr lang="zh-CN" altLang="en-US" sz="1350" strike="noStrike" kern="1200" baseline="0" noProof="1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kern="1200" baseline="0" noProof="1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array([ 1.,  1.,  1.])</a:t>
            </a:r>
            <a:endParaRPr lang="zh-CN" altLang="en-US" sz="1350" strike="noStrike" noProof="1">
              <a:latin typeface="Consolas" panose="020B0609020204030204" charset="0"/>
            </a:endParaRPr>
          </a:p>
        </p:txBody>
      </p:sp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185" name="标题 41985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sz="2400" kern="1200" baseline="0" dirty="0">
                <a:latin typeface="+mj-lt"/>
                <a:ea typeface="+mj-ea"/>
                <a:cs typeface="+mj-cs"/>
              </a:rPr>
              <a:t>17.3.4 </a:t>
            </a:r>
            <a:r>
              <a:rPr lang="zh-CN" altLang="en-US" sz="2400" kern="1200" baseline="0" dirty="0">
                <a:latin typeface="+mj-lt"/>
                <a:ea typeface="+mj-ea"/>
                <a:cs typeface="+mj-cs"/>
              </a:rPr>
              <a:t> 在图例中显示公式</a:t>
            </a:r>
            <a:endParaRPr lang="zh-CN" altLang="en-US" sz="2400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21186" name="文本占位符 41986"/>
          <p:cNvSpPr>
            <a:spLocks noGrp="1"/>
          </p:cNvSpPr>
          <p:nvPr>
            <p:ph idx="1"/>
          </p:nvPr>
        </p:nvSpPr>
        <p:spPr>
          <a:xfrm>
            <a:off x="453390" y="1065530"/>
            <a:ext cx="8219440" cy="3398520"/>
          </a:xfrm>
        </p:spPr>
        <p:txBody>
          <a:bodyPr anchor="t"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import numpy as np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import matplotlib.pyplot as plt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en-US" altLang="zh-CN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x = np.linspace(0, 2*np.pi, 500)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y = np.sin(x)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z = np.cos(x*x)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plt.figure(figsize=(8,4))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标签前后加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$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将使用内嵌的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LaTex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引擎将其显示为公式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plt.plot(x,y,label='$sin(x)$',color='red',linewidth=2)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红色，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2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个像素宽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plt.plot(x,z,'b--',label='$cos(x^2)$')          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蓝色，虚线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plt.xlabel('Time(s)')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plt.ylabel('Volt')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plt.title('Sin and Cos figure using pyplot')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plt.ylim(-1.2,1.2)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plt.legend()                                     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显示图例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plt.show()                                       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显示绘图窗口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2209" name="标题 41985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sz="2400" dirty="0">
                <a:sym typeface="+mn-ea"/>
              </a:rPr>
              <a:t>17.3.4 </a:t>
            </a:r>
            <a:r>
              <a:rPr lang="zh-CN" altLang="en-US" sz="2400" dirty="0">
                <a:sym typeface="+mn-ea"/>
              </a:rPr>
              <a:t> 在图例中显示公式</a:t>
            </a:r>
            <a:endParaRPr lang="zh-CN" altLang="en-US" sz="2400" kern="120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22221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857" y="1207505"/>
            <a:ext cx="5725526" cy="312474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3233" name="标题 4403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sz="2400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sz="2400" kern="1200" baseline="0" dirty="0">
                <a:latin typeface="+mj-lt"/>
                <a:ea typeface="+mj-ea"/>
                <a:cs typeface="+mj-cs"/>
              </a:rPr>
              <a:t>.5  </a:t>
            </a:r>
            <a:r>
              <a:rPr lang="zh-CN" altLang="en-US" sz="2400" kern="1200" baseline="0" dirty="0">
                <a:latin typeface="+mj-lt"/>
                <a:ea typeface="+mj-ea"/>
                <a:cs typeface="+mj-cs"/>
              </a:rPr>
              <a:t>多个图形单独显示</a:t>
            </a:r>
            <a:endParaRPr lang="en-US" altLang="en-US" sz="2400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23234" name="文本占位符 44034"/>
          <p:cNvSpPr>
            <a:spLocks noGrp="1"/>
          </p:cNvSpPr>
          <p:nvPr>
            <p:ph idx="1"/>
          </p:nvPr>
        </p:nvSpPr>
        <p:spPr>
          <a:xfrm>
            <a:off x="452120" y="1201420"/>
            <a:ext cx="7891780" cy="3398520"/>
          </a:xfrm>
        </p:spPr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import numpy as np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import matplotlib.pyplot as plt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x= np.linspace(0, 2*np.pi, 500)            # 创建自变量数组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y1 = np.sin(x)                             # 创建函数值数组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y2 = np.cos(x)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y3 = np.sin(x*x)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plt.figure(1)                              # 创建图形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ax1 = plt.subplot(2,2,1)                   # 第一行第一列图形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ax2 = plt.subplot(2,2,2)                   # 第一行第二列图形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ax3 = plt.subplot(212, facecolor='y')      # 第二行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plt.sca(ax1)                               # 选择ax1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plt.plot(x,y1,color='red')                 # 绘制红色曲线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plt.ylim(-1.2,1.2)                         # 限制y坐标轴范围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plt.sca(ax2)                               # 选择ax2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plt.plot(x,y2,'b--')                       # 绘制蓝色曲线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plt.ylim(-1.2,1.2)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plt.sca(ax3)                               # 选择ax3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plt.plot(x,y3,'g--')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plt.ylim(-1.2,1.2)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plt.show()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4257" name="标题 4403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sz="2400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sz="2400" kern="1200" baseline="0" dirty="0">
                <a:latin typeface="+mj-lt"/>
                <a:ea typeface="+mj-ea"/>
                <a:cs typeface="+mj-cs"/>
              </a:rPr>
              <a:t>.5  </a:t>
            </a:r>
            <a:r>
              <a:rPr lang="zh-CN" altLang="en-US" sz="2400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使用</a:t>
            </a:r>
            <a:r>
              <a:rPr lang="en-US" altLang="zh-CN" sz="2400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pyplot</a:t>
            </a:r>
            <a:r>
              <a:rPr lang="zh-CN" altLang="en-US" sz="2400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绘制，多个图形单独显示</a:t>
            </a:r>
            <a:endParaRPr lang="en-US" altLang="en-US" sz="2400" kern="120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224258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5878" y="1183688"/>
            <a:ext cx="4975301" cy="3689202"/>
          </a:xfr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0641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sz="3000" kern="1200" baseline="0">
                <a:latin typeface="+mj-lt"/>
                <a:ea typeface="+mj-ea"/>
                <a:cs typeface="+mj-cs"/>
              </a:rPr>
              <a:t>17.3.6  </a:t>
            </a:r>
            <a:r>
              <a:rPr lang="zh-CN" altLang="en-US" sz="3000" kern="1200" baseline="0">
                <a:latin typeface="+mj-lt"/>
                <a:ea typeface="+mj-ea"/>
                <a:cs typeface="+mj-cs"/>
              </a:rPr>
              <a:t>绘制有描边和填充效果的柱状图</a:t>
            </a:r>
            <a:endParaRPr lang="zh-CN" altLang="en-US" sz="30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40642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import numpy as np</a:t>
            </a: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import matplotlib.pyplot as plt</a:t>
            </a: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#生成测试数据</a:t>
            </a: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x = np.linspace(0, 10, 11)</a:t>
            </a: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y = 11-x</a:t>
            </a: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#绘制柱状图</a:t>
            </a: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plt.bar(x, y,</a:t>
            </a: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        color='#772277',        #柱的颜色</a:t>
            </a: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        alpha=0.8,              #透明度</a:t>
            </a: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        edgecolor='blue',       #边框颜色</a:t>
            </a: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        linestyle='--',         #边框样式为虚线</a:t>
            </a: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        linewidth=1,            #边框线宽</a:t>
            </a: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        hatch='*')              #内部使用五角星填充</a:t>
            </a: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#为每个柱形添加文本标注</a:t>
            </a: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for xx, yy in zip(x,y):</a:t>
            </a: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    plt.text(xx-0.2, yy+0.1, '%2d' % yy)</a:t>
            </a: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#显示图形</a:t>
            </a: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plt.show()</a:t>
            </a: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</p:txBody>
      </p:sp>
      <p:pic>
        <p:nvPicPr>
          <p:cNvPr id="240643" name="Picture 10" descr="4~F%{LI``B([G44]XRCJWS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935" y="1158875"/>
            <a:ext cx="4044315" cy="2792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049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17.3.7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使用雷达图展示学生成绩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5805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import numpy as np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import matplotlib.pyplot as plt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courses = ['C++', 'Python', '高数', '大学英语', '软件工程',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  '组成原理', '数字图像处理', '计算机图形学']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scores = [80, 95, 78, 85, 45, 65, 80, 60]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dataLength = len(scores)              # 数据长度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angles数组把圆周等分为dataLength份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angles = np.linspace(0,               # 数组第一个数据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            2*np.pi,         # 数组最后一个数据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            dataLength,      # 数组中数据数量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            endpoint=False)  # 不包含终点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scores.append(scores[0])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angles = np.append(angles, angles[0]) # 闭合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073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>
                <a:sym typeface="+mn-ea"/>
              </a:rPr>
              <a:t>17.3.7  </a:t>
            </a:r>
            <a:r>
              <a:rPr lang="zh-CN" altLang="en-US">
                <a:sym typeface="+mn-ea"/>
              </a:rPr>
              <a:t>使用雷达图展示学生成绩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59074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绘制雷达图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plt.polar(angles,             # 设置角度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 scores,             # 设置各角度上的数据          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 'rv--',             # 设置颜色、线型和端点符号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 linewidth=2)        # 设置线宽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设置角度网格标签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plt.thetagrids(angles*180/np.pi,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      courses,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      fontproperties='simhei')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填充雷达图内部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plt.fill(angles,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scores,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facecolor='r',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alpha=0.6)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plt.show()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</p:txBody>
      </p:sp>
      <p:pic>
        <p:nvPicPr>
          <p:cNvPr id="25907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985" y="2099945"/>
            <a:ext cx="3188335" cy="2941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81" name="标题 4608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kern="1200" baseline="0" dirty="0">
                <a:latin typeface="+mj-lt"/>
                <a:ea typeface="+mj-ea"/>
                <a:cs typeface="+mj-cs"/>
              </a:rPr>
              <a:t>.</a:t>
            </a:r>
            <a:r>
              <a:rPr lang="en-US" kern="1200" baseline="0" dirty="0">
                <a:latin typeface="+mj-lt"/>
                <a:ea typeface="+mj-ea"/>
                <a:cs typeface="+mj-cs"/>
              </a:rPr>
              <a:t>8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绘制三维曲面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25282" name="文本占位符 4608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import numpy as np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import matplotlib.pyplot as plt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import mpl_toolkits.mplot3d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x,y = np.mgrid[-2:2:20j, -2:2:20j]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步长使用虚数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                                         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虚部表示点的个数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                                         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并且包含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end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z = 50 * np.sin(x+y)                      # 测试数据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ax = plt.subplot(111, projection='3d')    # 三维图形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ax.plot_surface(x,y,z,rstride=2, cstride=1, cmap=plt.cm.Blues_r)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ax.set_xlabel('X')                        # 设置坐标轴标签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ax.set_ylabel('Y')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ax.set_zlabel('Z')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plt.show()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6305" name="标题 47105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dirty="0">
                <a:sym typeface="+mn-ea"/>
              </a:rPr>
              <a:t>17.3</a:t>
            </a:r>
            <a:r>
              <a:rPr lang="en-US" altLang="en-US" dirty="0">
                <a:sym typeface="+mn-ea"/>
              </a:rPr>
              <a:t>.</a:t>
            </a:r>
            <a:r>
              <a:rPr lang="en-US" dirty="0">
                <a:sym typeface="+mn-ea"/>
              </a:rPr>
              <a:t>8  </a:t>
            </a:r>
            <a:r>
              <a:rPr lang="zh-CN" altLang="en-US" dirty="0">
                <a:sym typeface="+mn-ea"/>
              </a:rPr>
              <a:t>绘制三维曲面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226306" name="图片 10" descr="]@@{FUSIB@`QJ(A%A0{{93M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240" y="1243230"/>
            <a:ext cx="4115520" cy="3308135"/>
          </a:xfr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7329" name="标题 48129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dirty="0">
                <a:sym typeface="+mn-ea"/>
              </a:rPr>
              <a:t>17.3</a:t>
            </a:r>
            <a:r>
              <a:rPr lang="en-US" altLang="en-US" dirty="0">
                <a:sym typeface="+mn-ea"/>
              </a:rPr>
              <a:t>.</a:t>
            </a:r>
            <a:r>
              <a:rPr lang="en-US" dirty="0">
                <a:sym typeface="+mn-ea"/>
              </a:rPr>
              <a:t>8  </a:t>
            </a:r>
            <a:r>
              <a:rPr lang="zh-CN" altLang="en-US" dirty="0">
                <a:sym typeface="+mn-ea"/>
              </a:rPr>
              <a:t>绘制三维曲面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27330" name="文本占位符 48130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import pylab as pl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import numpy as np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import mpl_toolkits.mplot3d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rho, theta = np.mgrid[0:1:40j, 0:2*np.pi:40j]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z = rho**2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x = rho*np.cos(theta)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y = rho*np.sin(theta)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ax = pl.subplot(111, projection='3d')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ax.plot_surface(x,y,z)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pl.show()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np.zeros((3,3))              # 全0二维数组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列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array([[ 0.,  0.,  0.],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0.,  0.],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0.,  0.]])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np.zeros((3,1))              # 全0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二</a:t>
            </a: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维数组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1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列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[ 0.]])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np.zeros((1,3))              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全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0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二维数组，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1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列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array([[ 0.,  0.,  0.]])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np.ones((3,3))               # 全1二维数组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array([[ 1.,  1.,  1.],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[ 1.,  1.,  1.],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[ 1.,  1.,  1.]])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8353" name="标题 4915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dirty="0">
                <a:sym typeface="+mn-ea"/>
              </a:rPr>
              <a:t>17.3</a:t>
            </a:r>
            <a:r>
              <a:rPr lang="en-US" altLang="en-US" dirty="0">
                <a:sym typeface="+mn-ea"/>
              </a:rPr>
              <a:t>.</a:t>
            </a:r>
            <a:r>
              <a:rPr lang="en-US" dirty="0">
                <a:sym typeface="+mn-ea"/>
              </a:rPr>
              <a:t>8  </a:t>
            </a:r>
            <a:r>
              <a:rPr lang="zh-CN" altLang="en-US" dirty="0">
                <a:sym typeface="+mn-ea"/>
              </a:rPr>
              <a:t>绘制三维曲面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228354" name="图片 12" descr="{DJ{T6YUUVGBQ6B}J)H8M8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4270" y="1239658"/>
            <a:ext cx="3915460" cy="3315280"/>
          </a:xfr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937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17.3</a:t>
            </a:r>
            <a:r>
              <a:rPr lang="en-US" altLang="en-US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.9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绘制三维曲线</a:t>
            </a:r>
            <a:endParaRPr lang="en-US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2937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import matplotlib as mpl</a:t>
            </a: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from mpl_toolkits.mplot3d import Axes3D</a:t>
            </a: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import numpy as np</a:t>
            </a: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import matplotlib.pyplot as plt</a:t>
            </a: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mpl.rcParams['legend.fontsize'] = 10        # 图例字号</a:t>
            </a: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fig = plt.figure()</a:t>
            </a: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ax = fig.gca(projection='3d')               # 三维图形</a:t>
            </a: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theta = np.linspace(-4 * np.pi, 4 * np.pi, 100)</a:t>
            </a: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z = np.linspace(-4, 4, 100)*0.3             # 测试数据</a:t>
            </a: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r = z**3 + 1</a:t>
            </a: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x = r * np.sin(theta)</a:t>
            </a: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y = r * np.cos(theta)</a:t>
            </a: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ax.plot(x, y, z, label='parametric curve')</a:t>
            </a: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ax.legend()</a:t>
            </a: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plt.show()</a:t>
            </a: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040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17.3</a:t>
            </a:r>
            <a:r>
              <a:rPr lang="en-US" altLang="en-US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.7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绘制三维曲线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pic>
        <p:nvPicPr>
          <p:cNvPr id="230402" name="图片 64" descr="LD%)0V@U~J1JYD86N9OY7J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7982" y="1221795"/>
            <a:ext cx="4113138" cy="3522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8833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17.3.10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设置图例样式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48834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import numpy as np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import matplotlib.pyplot as plt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import matplotlib.font_manager as fm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t = np.arange(0.0, 2*np.pi, 0.01)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s = np.sin(t)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z = np.cos(t)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plt.plot(t, s, label='正弦')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plt.plot(t, z, label='余弦')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plt.title('sin-cos函数图像',          #标题文本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fontproperties='STLITI',  #标题字体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fontsize=24)              #标题字号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myfont = fm.FontProperties(fname=r'C:\Windows\Fonts\STKAITI.ttf')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plt.legend(prop=myfont,               #图例字体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title='Legend',            #图例标题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loc='lower left',    #</a:t>
            </a:r>
            <a:r>
              <a:rPr lang="en-US" altLang="zh-CN" sz="900">
                <a:latin typeface="Consolas" panose="020B0609020204030204" charset="0"/>
                <a:sym typeface="+mn-ea"/>
              </a:rPr>
              <a:t>图例</a:t>
            </a:r>
            <a:r>
              <a:rPr lang="zh-CN" altLang="en-US" sz="900">
                <a:latin typeface="Consolas" panose="020B0609020204030204" charset="0"/>
                <a:sym typeface="+mn-ea"/>
              </a:rPr>
              <a:t>左下角位于图形</a:t>
            </a:r>
            <a:r>
              <a:rPr lang="en-US" altLang="zh-CN" sz="900">
                <a:latin typeface="Consolas" panose="020B0609020204030204" charset="0"/>
                <a:sym typeface="+mn-ea"/>
              </a:rPr>
              <a:t>(0.43,0.75)</a:t>
            </a:r>
            <a:r>
              <a:rPr lang="zh-CN" altLang="en-US" sz="900">
                <a:latin typeface="Consolas" panose="020B0609020204030204" charset="0"/>
                <a:sym typeface="+mn-ea"/>
              </a:rPr>
              <a:t>的位置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bbox_to_anchor=(0.43,0.75),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shadow=True,               #显示阴影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facecolor='yellowgreen',   #图例背景色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edgecolor='red',           #图例边框颜色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ncol=2,                    #显示为两列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markerfirst=False)         #图例文字在前，符号在后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plt.show()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</p:txBody>
      </p:sp>
      <p:pic>
        <p:nvPicPr>
          <p:cNvPr id="248835" name="Picture 9" descr="A}SY$@4KR1{AD@CZNBG8(M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9160" y="1045845"/>
            <a:ext cx="4181475" cy="2962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1361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</a:pPr>
            <a:r>
              <a:rPr lang="en-US" altLang="en-US" sz="1800" kern="1200" baseline="0">
                <a:latin typeface="+mn-lt"/>
                <a:ea typeface="+mn-ea"/>
                <a:cs typeface="+mn-cs"/>
              </a:rPr>
              <a:t>pandas主要提供了3种数据结构：1）Series，带标签的一维数组；2）DataFrame，带标签且大小可变的二维表格结构；3）Panel，带标签且大小可变的三维数组。</a:t>
            </a:r>
            <a:endParaRPr lang="en-US" altLang="en-US" sz="180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27136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238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7238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（1）生成一维数组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import numpy as np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import pandas as pd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 = pd.Series([1, 3, 5, np.nan])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np.nan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表示空值、缺失值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0    1.0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1    3.0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2    5.0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dtype: float64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340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生成日期时间索引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pd.date_range(start='20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20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0101', end='20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20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1231', freq='H')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间隔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1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小时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DatetimeIndex(['2020-01-01 00:00:00', '2020-01-01 01:00:00',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'2020-01-01 02:00:00', '2020-01-01 03:00:00',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'2020-01-01 04:00:00', '2020-01-01 05:00:00',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'2020-01-01 06:00:00', '2020-01-01 07:00:00',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'2020-01-01 08:00:00', '2020-01-01 09:00:00',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...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'2020-12-30 15:00:00', '2020-12-30 16:00:00',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'2020-12-30 17:00:00', '2020-12-30 18:00:00',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'2020-12-30 19:00:00', '2020-12-30 20:00:00',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'2020-12-30 21:00:00', '2020-12-30 22:00:00',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'2020-12-30 23:00:00', '2020-12-31 00:00:00'],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dtype='datetime64[ns]', length=8761, freq='H')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27341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443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7443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pd.date_range(start='20200101', end='20201231', freq='D')        # 间隔为天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dates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DatetimeIndex(['2020-01-01', '2020-01-02', '2020-01-03', '2020-01-04',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  '2020-01-05', '2020-01-06', '2020-01-07', '2020-01-08',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  '2020-01-09', '2020-01-10',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  ...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  '2020-12-22', '2020-12-23', '2020-12-24', '2020-12-25',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  '2020-12-26', '2020-12-27', '2020-12-28', '2020-12-29',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  '2020-12-30', '2020-12-31'],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 dtype='datetime64[ns]', length=366, freq='D')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5457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75458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latin typeface="Consolas" panose="020B0609020204030204" charset="0"/>
                <a:ea typeface="+mn-ea"/>
                <a:cs typeface="+mn-cs"/>
              </a:rPr>
              <a:t>&gt;&gt;&gt; pd.date_range(start='20200101', end='20201231', freq='6D')         # </a:t>
            </a: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间隔</a:t>
            </a:r>
            <a:r>
              <a:rPr lang="en-US" altLang="zh-CN" sz="1200" kern="1200" baseline="0">
                <a:latin typeface="Consolas" panose="020B0609020204030204" charset="0"/>
                <a:ea typeface="+mn-ea"/>
                <a:cs typeface="+mn-cs"/>
              </a:rPr>
              <a:t>6</a:t>
            </a: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天</a:t>
            </a: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DatetimeIndex(['2020-01-01', '2020-01-07', '2020-01-13', '2020-01-19',</a:t>
            </a:r>
            <a:endParaRPr lang="en-US" altLang="zh-CN" sz="12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'2020-01-25', '2020-01-31', '2020-02-06', '2020-02-12',</a:t>
            </a:r>
            <a:endParaRPr lang="en-US" altLang="zh-CN" sz="12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'2020-02-18', '2020-02-24', '2020-03-01', '2020-03-07',</a:t>
            </a:r>
            <a:endParaRPr lang="en-US" altLang="zh-CN" sz="12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'2020-03-13', '2020-03-19', '2020-03-25', '2020-03-31',</a:t>
            </a:r>
            <a:endParaRPr lang="en-US" altLang="zh-CN" sz="12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'2020-04-06', '2020-04-12', '2020-04-18', '2020-04-24',</a:t>
            </a:r>
            <a:endParaRPr lang="en-US" altLang="zh-CN" sz="12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'2020-04-30', '2020-05-06', '2020-05-12', '2020-05-18',</a:t>
            </a:r>
            <a:endParaRPr lang="en-US" altLang="zh-CN" sz="12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'2020-05-24', '2020-05-30', '2020-06-05', '2020-06-11',</a:t>
            </a:r>
            <a:endParaRPr lang="en-US" altLang="zh-CN" sz="12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'2020-06-17', '2020-06-23', '2020-06-29', '2020-07-05',</a:t>
            </a:r>
            <a:endParaRPr lang="en-US" altLang="zh-CN" sz="12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'2020-07-11', '2020-07-17', '2020-07-23', '2020-07-29',</a:t>
            </a:r>
            <a:endParaRPr lang="en-US" altLang="zh-CN" sz="12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'2020-08-04', '2020-08-10', '2020-08-16', '2020-08-22',</a:t>
            </a:r>
            <a:endParaRPr lang="en-US" altLang="zh-CN" sz="12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'2020-08-28', '2020-09-03', '2020-09-09', '2020-09-15',</a:t>
            </a:r>
            <a:endParaRPr lang="en-US" altLang="zh-CN" sz="12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'2020-09-21', '2020-09-27', '2020-10-03', '2020-10-09',</a:t>
            </a:r>
            <a:endParaRPr lang="en-US" altLang="zh-CN" sz="12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'2020-10-15', '2020-10-21', '2020-10-27', '2020-11-02',</a:t>
            </a:r>
            <a:endParaRPr lang="en-US" altLang="zh-CN" sz="12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'2020-11-08', '2020-11-14', '2020-11-20', '2020-11-26',</a:t>
            </a:r>
            <a:endParaRPr lang="en-US" altLang="zh-CN" sz="12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'2020-12-02', '2020-12-08', '2020-12-14', '2020-12-20',</a:t>
            </a:r>
            <a:endParaRPr lang="en-US" altLang="zh-CN" sz="12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'2020-12-26'],</a:t>
            </a:r>
            <a:endParaRPr lang="en-US" altLang="zh-CN" sz="12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dtype='datetime64[ns]', freq='6D')</a:t>
            </a:r>
            <a:endParaRPr lang="en-US" altLang="zh-CN" sz="12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8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+mn-lt"/>
                <a:ea typeface="+mn-ea"/>
                <a:cs typeface="+mn-cs"/>
              </a:rPr>
              <a:t>&gt;&gt;&gt; dates = pd.date_range(start='20</a:t>
            </a:r>
            <a:r>
              <a:rPr lang="en-US" altLang="zh-CN" sz="1400" kern="1200" baseline="0">
                <a:latin typeface="+mn-lt"/>
                <a:ea typeface="+mn-ea"/>
                <a:cs typeface="+mn-cs"/>
              </a:rPr>
              <a:t>20</a:t>
            </a:r>
            <a:r>
              <a:rPr lang="zh-CN" altLang="en-US" sz="1400" kern="1200" baseline="0">
                <a:latin typeface="+mn-lt"/>
                <a:ea typeface="+mn-ea"/>
                <a:cs typeface="+mn-cs"/>
              </a:rPr>
              <a:t>0101', end='20</a:t>
            </a:r>
            <a:r>
              <a:rPr lang="en-US" altLang="zh-CN" sz="1400" kern="1200" baseline="0">
                <a:latin typeface="+mn-lt"/>
                <a:ea typeface="+mn-ea"/>
                <a:cs typeface="+mn-cs"/>
              </a:rPr>
              <a:t>20</a:t>
            </a:r>
            <a:r>
              <a:rPr lang="zh-CN" altLang="en-US" sz="1400" kern="1200" baseline="0">
                <a:latin typeface="+mn-lt"/>
                <a:ea typeface="+mn-ea"/>
                <a:cs typeface="+mn-cs"/>
              </a:rPr>
              <a:t>1231', freq='M')   # 间隔为月，每月最后一天</a:t>
            </a:r>
            <a:endParaRPr lang="zh-CN" altLang="en-US" sz="14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+mn-lt"/>
                <a:ea typeface="+mn-ea"/>
                <a:cs typeface="+mn-cs"/>
              </a:rPr>
              <a:t>&gt;&gt;&gt; dates</a:t>
            </a:r>
            <a:endParaRPr lang="zh-CN" altLang="en-US" sz="14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DatetimeIndex(['2020-01-31', '2020-02-29', '2020-03-31', '2020-04-30',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'2020-05-31', '2020-06-30', '2020-07-31', '2020-08-31',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'2020-09-30', '2020-10-31', '2020-11-30', '2020-12-31'],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dtype='datetime64[ns]', freq='M')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27648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np.ones((1,3))        # 全1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二</a:t>
            </a: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维数组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array([[ 1.,  1.,  1.]])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np.identity(3)        # 单位矩阵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array([[ 1.,  0.,  0.],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1.,  0.],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0.,  1.]])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np.identity(2)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array([[ 1.,  0.],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1.]])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np.empty((3,3))       # 空数组，只申请空间而不初始化，元素值是不确定的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array([[ 0.,  0.,  0.],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0.,  0.],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0.,  0.]])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17.4  数据分析模块pandas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pd.date_range(start='20200101', end='20201231', freq='MS')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每月第一天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DatetimeIndex(['2020-01-01', '2020-02-01', '2020-03-01', '2020-04-01',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        '2020-05-01', '2020-06-01', '2020-07-01', '2020-08-01',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        '2020-09-01', '2020-10-01', '2020-11-01', '2020-12-01'],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       dtype='datetime64[ns]', freq='MS')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160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2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）生成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DataFrame</a:t>
            </a:r>
            <a:endParaRPr lang="en-US" altLang="zh-CN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pd.DataFrame(np.random.randn(12,4), index=dates, columns=list('ABCD'))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      A         B         C         D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2020-01-31  1.628310 -0.281223  0.247675 -1.604243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2020-02-28  0.071069  1.310116 -0.945838 -0.613267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2020-03-31  0.956887 -1.691863  0.170843 -0.387298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2020-04-30  0.869391 -1.939210  2.220454  1.654112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2020-05-31 -0.802416  0.558953  1.086787 -0.870317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2020-06-30  0.463761  2.451659  0.165985  0.913551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2020-07-31  1.755720  1.246089 -0.237590 -0.892358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2020-08-31  0.191604 -1.481263 -0.142491 -2.672721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2020-09-30 -0.146444  0.493261 -1.719681  0.676592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2020-10-31  1.153289  0.179862 -1.879004 -0.616305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2020-11-30 -0.500726  1.057525  0.140623 -0.113951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2020-12-31  0.229572 -0.778378 -0.682233  0.009218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28160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262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pd.DataFrame([np.random.randint(1, 100, 4) for i in range(12)],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	       index=dates, columns=list('ABCD'))   # 4列随机数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A   B   C   D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2020-01-31  17  72  26  13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2020-02-28  61  42  88   3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2020-03-31  14  61  97  95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2020-04-30  73  87  55   1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2020-05-31  58  80  20   2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2020-06-30  41   6  40  70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2020-07-31  51  48  81  77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2020-08-31  56  54  76  61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2020-09-30  32  27  82  76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2020-10-31  21  78  91  15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2020-11-30  75  77  17  50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2020-12-31  54  12  75  53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28262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3649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401050" cy="3395345"/>
          </a:xfrm>
        </p:spPr>
        <p:txBody>
          <a:bodyPr anchor="t"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pd.DataFrame({'A':np.random.randint(1, 100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, 4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),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      'B':pd.date_range(start='20130101', periods=4, freq='D'),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'C':pd.Series([1, 2, 3, 4], index=list(range(4)),dtype='float32'),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'D':np.array([3] * 4,dtype='int32'),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'E':pd.Categorical(["test","train","test","train"]),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'F':'foo'})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A          B    C  D      E    F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0  65 2020-01-01  1.0  3   test  foo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 18 2020-01-02  2.0  3  train  foo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 24 2020-01-03  3.0  3   test  foo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 32 2020-01-04  4.0  3  train  foo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600"/>
              </a:spcBef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如果行数或列数太多，会自动压缩显示一部分，其余用省略号，可以通过下面的代码修改：</a:t>
            </a:r>
            <a:endParaRPr lang="zh-CN" altLang="en-US" sz="1400" kern="1200" baseline="0">
              <a:solidFill>
                <a:schemeClr val="tx1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pd.set_option('display.max_rows', None)</a:t>
            </a:r>
            <a:endParaRPr lang="en-US" altLang="zh-CN" sz="1400" kern="1200" baseline="0">
              <a:solidFill>
                <a:schemeClr val="tx1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pd.set_option('display.max_columns', None)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28365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467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pd.DataFrame({'A':np.random.randint(1, 100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, 4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),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	              'B':pd.date_range(start='20130101', periods=4, freq='D'),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	             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'C':pd.Series([1, 2, 3, 4],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               index=['zhang', 'li', 'zhou', 'wang'],dtype='float32'),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	             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'D':np.array([3] * 4,dtype='int32'),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	             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'E':pd.Categorical(["test","train","test","train"]),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	             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'F':'foo'})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A          B    C  D      E    F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zhang  20 2020-01-01  1.0  3   test  foo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li     26 2020-01-02  2.0  3  train  foo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zhou   63 2020-01-03  3.0  3   test  foo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wang   69 2020-01-04  4.0  3  train  foo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28467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569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Arial" panose="020B0604020202020204" pitchFamily="34" charset="0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8569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（3）二维数据查看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df.head()        # 默认显示前5行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D      E    F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1.0  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2.0  3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3.0  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4.0  3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df.head(3)       # 查看前3行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D      E    F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1.0  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2.0  3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3.0  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df.tail(2)       # 查看最后2行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A          B    C  D      E    F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63 2020-01-03  3.0  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69 2020-01-04  4.0  3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2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86722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429625" cy="3395345"/>
          </a:xfrm>
        </p:spPr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（4）查看二维数据的索引、列名和数据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135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df.index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Index(['zhang', 'li', 'zhou', 'wang'], dtype='object')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df.columns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Index(['A', 'B', 'C', 'D', 'E', 'F'], dtype='object')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df.values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array([[20, Timestamp('2020-01-01 00:00:00'), 1.0, 3, 'test', 'foo'],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[26, Timestamp('2020-01-02 00:00:00'), 2.0, 3, 'train', 'foo'],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[63, Timestamp('2020-01-03 00:00:00'), 3.0, 3, 'test', 'foo'],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[69, Timestamp('2020-01-04 00:00:00'), 4.0, 3, 'train', 'foo']], dtype=object)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774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8774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（5）查看数据的统计信息</a:t>
            </a:r>
            <a:endParaRPr lang="zh-CN" altLang="en-US" sz="1800" kern="1200" baseline="0"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  <a:sym typeface="宋体" panose="02010600030101010101" pitchFamily="2" charset="-122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&gt;&gt;&gt; df.describe()   # 平均值、标准差、最小值、最大值等信息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  <a:sym typeface="宋体" panose="02010600030101010101" pitchFamily="2" charset="-122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  A         C    D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count   4.000000  4.000000  4.0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mean   44.500000  2.500000  3.0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std    25.066578  1.290994  0.0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min    20.000000  1.000000  3.0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25%    24.500000  1.750000  3.0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50%    44.500000  2.500000  3.0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75%    64.500000  3.250000  3.0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max    69.000000  4.000000  3.0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979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8979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（6）二维数据转置</a:t>
            </a:r>
            <a:endParaRPr lang="zh-CN" altLang="en-US" sz="1800" kern="1200" baseline="0"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df.T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  zhang                   li                 zhou  \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20                   26                   63   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2020-01-01 00:00:00  2020-01-02 00:00:00  2020-01-03 00:00:00   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C                    1                    2                    3   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                    3                    3                    3   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E                 test                train                 test   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F                  foo                  foo                  foo   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   wang  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69  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2020-01-04 00:00:00  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C                    4  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                    3  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E                train  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F                  foo  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081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9081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（7）排序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df.sort_index(axis=0, ascending=False)     # 对轴进行排序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D      E    F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3.0  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1.0  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4.0  3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2.0  3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df.sort_index(axis=0, ascending=True)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D      E    F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2.0  3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4.0  3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1.0  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3.0  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135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np.hamming(20)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Hamming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窗口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array([ 0.08      ,  0.10492407,  0.17699537,  0.28840385,  0.42707668,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0.5779865 ,  0.7247799 ,  0.85154952,  0.94455793,  0.9937262 ,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0.9937262 ,  0.94455793,  0.85154952,  0.7247799 ,  0.5779865 ,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0.42707668,  0.28840385,  0.17699537,  0.10492407,  0.08      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np.blackman(10)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Blackman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窗口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array([ -1.38777878e-17,   5.08696327e-02,   2.58000502e-01,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6.30000000e-01,   9.51129866e-01,   9.51129866e-01,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6.30000000e-01,   2.58000502e-01,   5.08696327e-02,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-1.38777878e-17])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np.kaiser(12, 5)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Kaiser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窗口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array([ 0.03671089,  0.16199525,  0.36683806,  0.61609304,  0.84458838,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0.98167828,  0.98167828,  0.84458838,  0.61609304,  0.36683806,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0.16199525,  0.03671089])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184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df.sort_index(axis=1, ascending=False)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F      E  D    C          B   A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foo   test  3  1.0 2020-01-01  20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foo  train  3  2.0 2020-01-02  26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foo   test  3  3.0 2020-01-03  63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foo  train  3  4.0 2020-01-04  69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df.sort_values(by='A')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对数据进行排序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      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也可以使用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by=['A','B']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按多列进行排序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D      E    F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1.0  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2.0  3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3.0  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4.0  3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29184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宋体" panose="02010600030101010101" pitchFamily="2" charset="-122"/>
              </a:rPr>
              <a:t>17.4  数据分析模块pandas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</a:rPr>
              <a:t>&gt;&gt;&gt; import pandas as pd</a:t>
            </a:r>
            <a:endParaRPr lang="en-US" sz="140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</a:rPr>
              <a:t>&gt;&gt;&gt; df = pd.DataFrame({'A':[3,8,3,9,3,10], 'B':[4,1,8,2,6,3]})</a:t>
            </a:r>
            <a:endParaRPr lang="en-US" sz="140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</a:rPr>
              <a:t>&gt;&gt;&gt; df</a:t>
            </a:r>
            <a:endParaRPr lang="en-US" sz="140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    A  B</a:t>
            </a:r>
            <a:endParaRPr lang="en-US" sz="14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0   3  4</a:t>
            </a:r>
            <a:endParaRPr lang="en-US" sz="14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1   8  1</a:t>
            </a:r>
            <a:endParaRPr lang="en-US" sz="14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2   3  8</a:t>
            </a:r>
            <a:endParaRPr lang="en-US" sz="14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3   9  2</a:t>
            </a:r>
            <a:endParaRPr lang="en-US" sz="14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4   3  6</a:t>
            </a:r>
            <a:endParaRPr lang="en-US" sz="14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5  10  3</a:t>
            </a:r>
            <a:endParaRPr lang="en-US" sz="14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</a:rPr>
              <a:t>&gt;&gt;&gt; df.sort_values(by=['A','B'], ascending=[True, False]) # A</a:t>
            </a:r>
            <a:r>
              <a:rPr lang="zh-CN" altLang="en-US" sz="1400">
                <a:latin typeface="Consolas" panose="020B0609020204030204" charset="0"/>
              </a:rPr>
              <a:t>升序</a:t>
            </a:r>
            <a:r>
              <a:rPr lang="en-US" altLang="zh-CN" sz="1400">
                <a:latin typeface="Consolas" panose="020B0609020204030204" charset="0"/>
              </a:rPr>
              <a:t>B</a:t>
            </a:r>
            <a:r>
              <a:rPr lang="zh-CN" altLang="en-US" sz="1400">
                <a:latin typeface="Consolas" panose="020B0609020204030204" charset="0"/>
              </a:rPr>
              <a:t>降序</a:t>
            </a:r>
            <a:endParaRPr lang="zh-CN" altLang="en-US" sz="140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    A  B</a:t>
            </a:r>
            <a:endParaRPr lang="en-US" sz="14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2   3  8</a:t>
            </a:r>
            <a:endParaRPr lang="en-US" sz="14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4   3  6</a:t>
            </a:r>
            <a:endParaRPr lang="en-US" sz="14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0   3  4</a:t>
            </a:r>
            <a:endParaRPr lang="en-US" sz="14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1   8  1</a:t>
            </a:r>
            <a:endParaRPr lang="en-US" sz="14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3   9  2</a:t>
            </a:r>
            <a:endParaRPr lang="en-US" sz="14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5  10  3</a:t>
            </a:r>
            <a:endParaRPr lang="en-US" sz="140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3889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9389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（8）数据选择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df['A']                                 # 选择列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  20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  26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  63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  69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Name: A, dtype: int32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69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 in df['A']                           </a:t>
            </a:r>
            <a:r>
              <a:rPr lang="en-US" altLang="zh-CN" sz="1350">
                <a:latin typeface="Consolas" panose="020B0609020204030204" charset="0"/>
                <a:sym typeface="+mn-ea"/>
              </a:rPr>
              <a:t># df['A']</a:t>
            </a:r>
            <a:r>
              <a:rPr lang="zh-CN" altLang="en-US" sz="1350">
                <a:latin typeface="Consolas" panose="020B0609020204030204" charset="0"/>
                <a:sym typeface="+mn-ea"/>
              </a:rPr>
              <a:t>是一个</a:t>
            </a:r>
            <a:r>
              <a:rPr lang="en-US" altLang="zh-CN" sz="1350">
                <a:latin typeface="Consolas" panose="020B0609020204030204" charset="0"/>
                <a:sym typeface="+mn-ea"/>
              </a:rPr>
              <a:t>Series</a:t>
            </a:r>
            <a:r>
              <a:rPr lang="zh-CN" altLang="en-US" sz="1350">
                <a:latin typeface="Consolas" panose="020B0609020204030204" charset="0"/>
                <a:sym typeface="+mn-ea"/>
              </a:rPr>
              <a:t>对象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False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69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 in df['A'].values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True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491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df[0:2]                   # 使用切片选择多行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D      E    F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1.0  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2.0  3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df.loc[:, ['A', 'C']]     # 选择多列，等价于df[['A', 'C']]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C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 1.0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 2.0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 3.0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 4.0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29491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593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df.loc[['zhang', 'zhou'], ['A', 'D', 'E']]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                                    # 同时指定多行与多列进行选择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D     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 3  test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 3  test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df.loc['zhang', ['A', 'D', 'E']]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20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    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E    test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Name: zhang, dtype: object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29593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6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9696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df.at['zhang', 'A']          # 查询指定行、列位置的数据值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df.at['zhang', 'D']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df.iloc[3]                   # 查询第3行数据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  69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  2020-01-04 00:00:00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C                      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                   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E                  train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F                  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Name: wang, dtype: object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98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df.iloc[0:3, 0:4]                    # 查询前3行、前4列数据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D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1.0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2.0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3.0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df.iloc[[0, 2, 3], [0, 4]]          # 查询指定的多行、多列数据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  test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  test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 train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29798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900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df.iloc[0,1]                   # 查询第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0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行第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1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列位置的数据值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Timestamp('2020-01-01 00:00:00')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df.iloc[2,2]                   # 查询第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2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行第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2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列位置的数据值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df[df.A&gt;50]                    # 按给定条件进行查询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A          B    C  D      E    F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63 2020-01-03  3.0  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69 2020-01-04  4.0  3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df[df['E']=='test']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按给定条件进行查询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D     E    F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1.0  3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3.0  3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df[df['A'].isin([20,69])]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D      E    F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1.0  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4.0  3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29901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003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df.nlargest(3, ['C'])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返回指定列最大的前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行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A          B    C  D      E    F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69 2020-01-04  4.0  3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63 2020-01-03  3.0  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26 2020-01-02  2.0  3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df.nlargest(3, ['A'])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A          B    C  D      E    F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69 2020-01-04  4.0  3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63 2020-01-03  3.0  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26 2020-01-02  2.0  3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0003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105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strike="noStrike" noProof="1"/>
              <a:t>所有求和等于特定值的行</a:t>
            </a:r>
            <a:endParaRPr lang="zh-CN" altLang="en-US" sz="1350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dff = pd.DataFrame({'A':[1,2,3,4], 'B':[10,20,8,40]})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dff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A   B</a:t>
            </a:r>
            <a:endParaRPr lang="zh-CN" altLang="en-US" sz="1500" strike="noStrike" noProof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0  1  10</a:t>
            </a:r>
            <a:endParaRPr lang="zh-CN" altLang="en-US" sz="1500" strike="noStrike" noProof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1  2  20</a:t>
            </a:r>
            <a:endParaRPr lang="zh-CN" altLang="en-US" sz="1500" strike="noStrike" noProof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2  3   8</a:t>
            </a:r>
            <a:endParaRPr lang="zh-CN" altLang="en-US" sz="1500" strike="noStrike" noProof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3  4  40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dff[dff.sum(axis=1)==11]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A   B</a:t>
            </a:r>
            <a:endParaRPr lang="zh-CN" altLang="en-US" sz="1500" strike="noStrike" noProof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0  1  10</a:t>
            </a:r>
            <a:endParaRPr lang="zh-CN" altLang="en-US" sz="1500" strike="noStrike" noProof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2  3   8</a:t>
            </a:r>
            <a:endParaRPr lang="zh-CN" altLang="en-US" sz="1500" strike="noStrike" noProof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内容占位符 2"/>
          <p:cNvSpPr>
            <a:spLocks noGrp="1"/>
          </p:cNvSpPr>
          <p:nvPr>
            <p:ph idx="1"/>
          </p:nvPr>
        </p:nvSpPr>
        <p:spPr>
          <a:xfrm>
            <a:off x="504190" y="1207770"/>
            <a:ext cx="7947025" cy="3395345"/>
          </a:xfrm>
        </p:spPr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np.random.randint(0, 50, 5)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随机一维数组，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5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个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0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到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50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之间的数字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array([13, 47, 31, 26,  9])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np.random.randint(0, 50, (3,5))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随机二维数组，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5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列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array([[34,  2, 33, 14, 40],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[ 9,  5, 10, 27, 11],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[26, 17, 10, 46, 30]])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np.random.rand(10)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array([ 0.98139326,  0.35675498,  0.30580776,  0.30379627,  0.19527425,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0.59159936,  0.31132305,  0.20219211,  0.20073821,  0.02435331])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np.random.standard_normal(5)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从标准正态分布中随机采样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array([ 2.82669067,  0.9773194 , -0.72595951, -0.11343254,  0.74813065])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515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0515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（9）数据修改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df.iat[0, 2] = 3                 # 修改指定行、列位置的数据值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df.loc[:, 'D'] = np.random.randint(50, 60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, 4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)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                         # 修改某列的值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df['C'] = -df['C']               # 对指定列数据取反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                    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查看修改结果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A          B    C   D      E    F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zhang  20 2020-01-01 -3.0  53   test  foo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li     26 2020-01-02 -2.0  59  train  foo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zhou   63 2020-01-03 -3.0  59   test  foo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wang   69 2020-01-04 -4.0  50  train  foo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617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from copy import deepcopy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dff = deepcopy(df)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dff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 D      E    F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2020-01-01 -3.0  53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2020-01-02 -2.0  59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2020-01-03 -3.0  59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2020-01-04 -4.0  50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dff['C'] = dff['C'] ** 2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替换列数据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dff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 C   D      E    F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 9.0  53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 4.0  59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 9.0  59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16.0  50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0617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0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0720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>
                <a:latin typeface="Consolas" panose="020B0609020204030204" charset="0"/>
                <a:sym typeface="+mn-ea"/>
              </a:rPr>
              <a:t>&gt;&gt;&gt; dff = deepcopy(df)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dff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 D      E    F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2020-01-01 -3.0  53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2020-01-02 -2.0  59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2020-01-03 -3.0  59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2020-01-04 -4.0  50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dff.loc[dff['C']==-3.0, 'D'] = 100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修改特定行的指定列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dff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  D      E    F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2020-01-01 -3.0  100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2020-01-02 -2.0   59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2020-01-03 -3.0  100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2020-01-04 -4.0   50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22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 = pd.DataFrame({'k1':['one'] * 3 + ['two'] * 4,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		     'k2':[1, 1, 2, 3, 3, 4, 4]})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data.replace(1, 5)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把所有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1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替换为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5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one   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two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two   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0822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24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data.replace([1,2],[5,6])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# 1-&gt;5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2-&gt;6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5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one   5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6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two   3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two   4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0925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027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data.replace({1:5, 'one':'ONE'})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使用字典指定替换关系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5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ONE   5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two   3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two   4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1027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129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1129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 = pd.DataFrame({'k1':['one'] * 3 + ['two'] * 4,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		      'k2':[1, 1, 2, 3, 3, 4, 4]})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one   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two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two   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232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1232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latin typeface="Consolas" panose="020B0609020204030204" charset="0"/>
                <a:ea typeface="+mn-ea"/>
                <a:cs typeface="+mn-cs"/>
              </a:rPr>
              <a:t>&gt;&gt;&gt; data.drop(5, axis=0)      </a:t>
            </a:r>
            <a:r>
              <a:rPr lang="en-US" altLang="zh-CN" sz="15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500" kern="1200" baseline="0">
                <a:latin typeface="Consolas" panose="020B0609020204030204" charset="0"/>
                <a:ea typeface="+mn-ea"/>
                <a:cs typeface="+mn-cs"/>
              </a:rPr>
              <a:t>删除指定行</a:t>
            </a:r>
            <a:endParaRPr lang="zh-CN" altLang="en-US" sz="15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1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one   1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two   3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334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1334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latin typeface="Consolas" panose="020B0609020204030204" charset="0"/>
                <a:ea typeface="+mn-ea"/>
                <a:cs typeface="+mn-cs"/>
              </a:rPr>
              <a:t>&gt;&gt;&gt; data.drop(3, inplace=True)      </a:t>
            </a:r>
            <a:r>
              <a:rPr lang="en-US" altLang="zh-CN" sz="15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500" kern="1200" baseline="0">
                <a:latin typeface="Consolas" panose="020B0609020204030204" charset="0"/>
                <a:ea typeface="+mn-ea"/>
                <a:cs typeface="+mn-cs"/>
              </a:rPr>
              <a:t>原地删除</a:t>
            </a:r>
            <a:endParaRPr lang="zh-CN" altLang="en-US" sz="15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latin typeface="Consolas" panose="020B0609020204030204" charset="0"/>
                <a:ea typeface="+mn-ea"/>
                <a:cs typeface="+mn-cs"/>
              </a:rPr>
              <a:t>&gt;&gt;&gt; data</a:t>
            </a:r>
            <a:endParaRPr lang="zh-CN" altLang="en-US" sz="15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1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one   1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two   3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two   4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4369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1437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latin typeface="Consolas" panose="020B0609020204030204" charset="0"/>
                <a:ea typeface="+mn-ea"/>
                <a:cs typeface="+mn-cs"/>
              </a:rPr>
              <a:t>&gt;&gt;&gt; data.drop('k1', axis=1)   </a:t>
            </a:r>
            <a:r>
              <a:rPr lang="en-US" altLang="zh-CN" sz="15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500" kern="1200" baseline="0">
                <a:latin typeface="Consolas" panose="020B0609020204030204" charset="0"/>
                <a:ea typeface="+mn-ea"/>
                <a:cs typeface="+mn-cs"/>
              </a:rPr>
              <a:t>删除指定列</a:t>
            </a:r>
            <a:endParaRPr lang="zh-CN" altLang="en-US" sz="15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k2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0   1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1   1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2   2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4   3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5   4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6   4</a:t>
            </a:r>
            <a:endParaRPr lang="zh-CN" altLang="en-US" sz="15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 = np.random.standard_normal(size=(3, 4, 2))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array([[[ 0.5218421 , -1.10892934],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[ 2.27295689,  0.9598461 ],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[-0.92229318,  2.25708573],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[ 0.0070173 , -0.30608704]],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[[ 1.05133704, -0.4094823 ],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[-0.03457527, -2.3034343 ],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[-0.45156185, -1.26174441],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[ 0.59367951, -0.78355627]],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[[ 0.0424474 , -1.75202307],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[-0.43457619, -0.96445206],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[ 0.28342028,  1.27303125],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[-0.15312326,  2.0399687 ]]])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5393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15394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data = pd.DataFrame({'age':np.random.randint(20,50,5)})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data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age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0   31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1   27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2   26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3   33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4   37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data['rank'] = data['age'].rank() 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增加一列位次序号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data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age  rank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0   31   3.0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1   27   2.0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2   26   1.0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3   33   4.0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4   37   5.0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宋体" panose="02010600030101010101" pitchFamily="2" charset="-122"/>
              </a:rPr>
              <a:t>17.4  数据分析模块pandas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70940"/>
            <a:ext cx="8168005" cy="3395345"/>
          </a:xfrm>
        </p:spPr>
        <p:txBody>
          <a:bodyPr/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 = pd.DataFrame({'姓名':['张三','李四','王五','赵六','刘七','孙八'],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			 '成绩':[86,92,86,60,78,78]})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姓名  成绩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0  张三  86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  李四  92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2  王五  86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  赵六  60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4  刘七  78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  孙八  78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data['排名'] = data['成绩'].rank(method='min') 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倒数名次，并列的取最小值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姓名  成绩   排名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0  张三  86  4.0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  李四  92  6.0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2  王五  86  4.0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  赵六  60  1.0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4  刘七  78  2.0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  孙八  78  2.0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宋体" panose="02010600030101010101" pitchFamily="2" charset="-122"/>
              </a:rPr>
              <a:t>17.4  数据分析模块pandas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data['排名'] = data['成绩'].rank(method='min', ascending=False)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             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正数名次，并列的名次取最小值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姓名  成绩   排名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0  张三  86  2.0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  李四  92  1.0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2  王五  86  2.0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  赵六  60  6.0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4  刘七  78  4.0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  孙八  78  4.0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data['排名'] = data['成绩'].rank(method='max', ascending=False)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             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正数名次，并列的名次取最大值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姓名  成绩   排名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0  张三  86  3.0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  李四  92  1.0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2  王五  86  3.0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  赵六  60  6.0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4  刘七  78  5.0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  孙八  78  5.0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宋体" panose="02010600030101010101" pitchFamily="2" charset="-122"/>
              </a:rPr>
              <a:t>17.4  数据分析模块pandas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data['排名'] = data['成绩'].rank(method='max')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               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倒数名次，并列的名次取最大值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姓名  成绩   排名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0  张三  86  5.0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  李四  92  6.0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2  王五  86  5.0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  赵六  60  1.0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4  刘七  78  3.0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  孙八  78  3.0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data['排名'] = data['成绩'].rank(method='average')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               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倒数名次，并列的名次取平均值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姓名  成绩   排名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0  张三  86  4.5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  李四  92  6.0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2  王五  86  4.5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  赵六  60  1.0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4  刘七  78  2.5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  孙八  78  2.5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641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040" y="1200150"/>
            <a:ext cx="7294880" cy="3395345"/>
          </a:xfrm>
        </p:spPr>
        <p:txBody>
          <a:bodyPr/>
          <a:p>
            <a:pPr indent="-329565" fontAlgn="base">
              <a:spcBef>
                <a:spcPts val="0"/>
              </a:spcBef>
            </a:pPr>
            <a:r>
              <a:rPr lang="zh-CN" altLang="en-US" sz="1800" strike="noStrike" noProof="1"/>
              <a:t>对行求和，增加一列；对列求和，增加一行</a:t>
            </a:r>
            <a:endParaRPr lang="zh-CN" altLang="en-US" sz="1350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  <a:cs typeface="Consolas" panose="020B0609020204030204" charset="0"/>
              </a:rPr>
              <a:t>&gt;&gt;&gt; dff = pd.DataFrame({'A':[1,2,3,4], 'B':[10,20,8,40]})</a:t>
            </a:r>
            <a:endParaRPr lang="zh-CN" altLang="en-US" sz="135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  <a:cs typeface="Consolas" panose="020B0609020204030204" charset="0"/>
              </a:rPr>
              <a:t>&gt;&gt;&gt; dff</a:t>
            </a:r>
            <a:endParaRPr lang="zh-CN" altLang="en-US" sz="135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A   B</a:t>
            </a:r>
            <a:endParaRPr lang="zh-CN" altLang="en-US" sz="1350" strike="noStrike" noProof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0  1  10</a:t>
            </a:r>
            <a:endParaRPr lang="zh-CN" altLang="en-US" sz="1350" strike="noStrike" noProof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1  2  20</a:t>
            </a:r>
            <a:endParaRPr lang="zh-CN" altLang="en-US" sz="1350" strike="noStrike" noProof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2  3   8</a:t>
            </a:r>
            <a:endParaRPr lang="zh-CN" altLang="en-US" sz="1350" strike="noStrike" noProof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3  4  40</a:t>
            </a:r>
            <a:endParaRPr lang="zh-CN" altLang="en-US" sz="135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  <a:cs typeface="Consolas" panose="020B0609020204030204" charset="0"/>
              </a:rPr>
              <a:t>&gt;&gt;&gt; dff['ColSum'] = dff.apply(sum, axis=1)     </a:t>
            </a:r>
            <a:r>
              <a:rPr lang="en-US" altLang="zh-CN" sz="1350" strike="noStrike" noProof="1"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  <a:cs typeface="Consolas" panose="020B0609020204030204" charset="0"/>
              </a:rPr>
              <a:t>对行求和，增加</a:t>
            </a:r>
            <a:r>
              <a:rPr lang="en-US" altLang="zh-CN" sz="1350" strike="noStrike" noProof="1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350" strike="noStrike" noProof="1">
                <a:latin typeface="Consolas" panose="020B0609020204030204" charset="0"/>
                <a:cs typeface="Consolas" panose="020B0609020204030204" charset="0"/>
              </a:rPr>
              <a:t>列</a:t>
            </a:r>
            <a:endParaRPr lang="zh-CN" altLang="en-US" sz="135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  <a:cs typeface="Consolas" panose="020B0609020204030204" charset="0"/>
              </a:rPr>
              <a:t>&gt;&gt;&gt; dff.loc['RowSum'] = dff.apply(sum, axis=0) </a:t>
            </a:r>
            <a:r>
              <a:rPr lang="en-US" altLang="zh-CN" sz="1350" strike="noStrike" noProof="1"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  <a:cs typeface="Consolas" panose="020B0609020204030204" charset="0"/>
              </a:rPr>
              <a:t>对列求和，增加</a:t>
            </a:r>
            <a:r>
              <a:rPr lang="en-US" altLang="zh-CN" sz="1350" strike="noStrike" noProof="1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350" strike="noStrike" noProof="1">
                <a:latin typeface="Consolas" panose="020B0609020204030204" charset="0"/>
                <a:cs typeface="Consolas" panose="020B0609020204030204" charset="0"/>
              </a:rPr>
              <a:t>行</a:t>
            </a:r>
            <a:endParaRPr lang="zh-CN" altLang="en-US" sz="135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  <a:cs typeface="Consolas" panose="020B0609020204030204" charset="0"/>
              </a:rPr>
              <a:t>&gt;&gt;&gt; dff</a:t>
            </a:r>
            <a:endParaRPr lang="zh-CN" altLang="en-US" sz="135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      A   B  ColSum</a:t>
            </a:r>
            <a:endParaRPr lang="zh-CN" altLang="en-US" sz="1350" strike="noStrike" noProof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0        1  10      11</a:t>
            </a:r>
            <a:endParaRPr lang="zh-CN" altLang="en-US" sz="1350" strike="noStrike" noProof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1        2  20      22</a:t>
            </a:r>
            <a:endParaRPr lang="zh-CN" altLang="en-US" sz="1350" strike="noStrike" noProof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2        3   8      11</a:t>
            </a:r>
            <a:endParaRPr lang="zh-CN" altLang="en-US" sz="1350" strike="noStrike" noProof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3        4  40      44</a:t>
            </a:r>
            <a:endParaRPr lang="zh-CN" altLang="en-US" sz="1350" strike="noStrike" noProof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RowSum  10  78      88</a:t>
            </a:r>
            <a:endParaRPr lang="zh-CN" altLang="en-US" sz="1350" strike="noStrike" noProof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4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174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（10）缺失值处理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 C   D      E    F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 9.0  53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 4.0  59  train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 9.0  59   test  foo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16.0  50  train  foo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df1 = df.reindex(columns=list(df.columns) + ['G'])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df1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 C   D      E    F   G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 9.0  53   test  foo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 4.0  59  train  foo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 9.0  59   test  foo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16.0  50  train  foo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846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+mn-lt"/>
                <a:ea typeface="+mn-ea"/>
                <a:cs typeface="+mn-cs"/>
              </a:rPr>
              <a:t>&gt;&gt;&gt; df1.iat[0, 6] = 3         # 修改指定位置元素值，该列其他元素为缺失值NaN</a:t>
            </a:r>
            <a:endParaRPr lang="zh-CN" altLang="en-US" sz="135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df1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 C   D      E    F    G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 9.0  53   test  foo  3.0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 4.0  59  train  foo 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 9.0  59   test  foo 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16.0  50  train  foo 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1846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948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pd.isnull(df1)     # 测试缺失值，返回值为True/False阵列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A      B      C      D      E      F      G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False  False  False  False  False  False  False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False  False  False  False  False  False   True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False  False  False  False  False  False   True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False  False  False  False  False  False   True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1949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051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df1.dropna()                        # 返回不包含缺失值的行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 D     E    F    G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9.0  53  test  foo  3.0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from copy import deepcopy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df2 = deepcopy(df1)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df1['G'].fillna(5, inplace=True)    # 使用指定值填充缺失值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df1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 C   D      E    F    G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 9.0  53   test  foo  3.0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 4.0  59  train  foo  5.0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 9.0  59   test  foo  5.0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16.0  50  train  foo  5.0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2051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1537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21538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df2.iat[2, 5] = np.NaN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df2     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 C   D      E    F    G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 1.0  53   test  foo  3.0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 4.0  59  train  foo  NaN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 9.0  59   test  NaN  NaN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16.0  50  train  foo  NaN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df2.dropna(thresh=6)    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返回包含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6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个有效值以上的数据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 C   D      E    F    G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 1.0  53   test  foo  3.0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 4.0  59  train  foo  NaN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16.0  50  train  foo  NaN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17.1 numpy</a:t>
            </a:r>
            <a:r>
              <a:rPr lang="zh-CN" altLang="en-US" dirty="0">
                <a:sym typeface="+mn-ea"/>
              </a:rPr>
              <a:t>简单应用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</a:rPr>
              <a:t>&gt;&gt;&gt; np.random.choice(range(100), 3)  #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随机选择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个数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array([32, 23, 32])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</a:rPr>
              <a:t>&gt;&gt;&gt; np.random.choice((1,-1), (3,5))  # 3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行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列随机数，均为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-1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或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array([[-1, -1, -1, -1,  1],</a:t>
            </a:r>
            <a:endParaRPr 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[ 1, -1,  1, -1, -1],</a:t>
            </a:r>
            <a:endParaRPr 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[ 1, -1, -1, -1, -1]])</a:t>
            </a:r>
            <a:endParaRPr 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2561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22562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df2.iat[3, 6] = 8     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df2  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 C   D      E    F    G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 1.0  53   test  foo  3.0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 4.0  59  train  foo  NaN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 9.0  59   test  NaN  NaN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16.0  50  train  foo  8.0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df2.fillna({'F':'foo', 'G':df2['G'].mean()})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填充缺失值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 C   D      E    F    G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 1.0  53   test  foo  3.0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 4.0  59  train  foo  5.5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 9.0  59   test  foo  5.5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16.0  50  train  foo  8.0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宋体" panose="02010600030101010101" pitchFamily="2" charset="-122"/>
              </a:rPr>
              <a:t>17.4  数据分析模块pandas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</a:rPr>
              <a:t>&gt;&gt;&gt; import numpy as np</a:t>
            </a:r>
            <a:endParaRPr lang="en-US" sz="120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</a:rPr>
              <a:t>&gt;&gt;&gt; import pandas as pd</a:t>
            </a:r>
            <a:endParaRPr lang="en-US" sz="120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</a:rPr>
              <a:t>&gt;&gt;&gt; dft = pd.DataFrame({'a':[1,np.NaN, np.NaN,3]})</a:t>
            </a:r>
            <a:endParaRPr lang="en-US" sz="120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</a:rPr>
              <a:t>&gt;&gt;&gt; dft.fillna(method='pad')            # </a:t>
            </a:r>
            <a:r>
              <a:rPr lang="zh-CN" altLang="en-US" sz="1200">
                <a:latin typeface="Consolas" panose="020B0609020204030204" charset="0"/>
              </a:rPr>
              <a:t>使用缺失值前最后一个有效值进行填充</a:t>
            </a:r>
            <a:endParaRPr lang="zh-CN" altLang="en-US" sz="120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     a</a:t>
            </a:r>
            <a:endParaRPr 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0  1.0</a:t>
            </a:r>
            <a:endParaRPr 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1  1.0</a:t>
            </a:r>
            <a:endParaRPr 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2  1.0</a:t>
            </a:r>
            <a:endParaRPr 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3  3.0</a:t>
            </a:r>
            <a:endParaRPr 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</a:rPr>
              <a:t>&gt;&gt;&gt; dft.fillna(method='bfill')          # </a:t>
            </a:r>
            <a:r>
              <a:rPr lang="zh-CN" altLang="en-US" sz="1200">
                <a:latin typeface="Consolas" panose="020B0609020204030204" charset="0"/>
              </a:rPr>
              <a:t>使用缺失值后第一个有效值往回填充</a:t>
            </a:r>
            <a:endParaRPr lang="zh-CN" altLang="en-US" sz="120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     a</a:t>
            </a:r>
            <a:endParaRPr 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0  1.0</a:t>
            </a:r>
            <a:endParaRPr 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1  3.0</a:t>
            </a:r>
            <a:endParaRPr 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2  3.0</a:t>
            </a:r>
            <a:endParaRPr 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3  3.0</a:t>
            </a:r>
            <a:endParaRPr 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</a:rPr>
              <a:t>&gt;&gt;&gt; dft.fillna(method='bfill', limit=1) # </a:t>
            </a:r>
            <a:r>
              <a:rPr lang="zh-CN" altLang="en-US" sz="1200">
                <a:latin typeface="Consolas" panose="020B0609020204030204" charset="0"/>
              </a:rPr>
              <a:t>只填充一个缺失值</a:t>
            </a:r>
            <a:endParaRPr lang="zh-CN" altLang="en-US" sz="120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     a</a:t>
            </a:r>
            <a:endParaRPr 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0  1.0</a:t>
            </a:r>
            <a:endParaRPr 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1  NaN</a:t>
            </a:r>
            <a:endParaRPr 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2  3.0</a:t>
            </a:r>
            <a:endParaRPr 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3  3.0</a:t>
            </a:r>
            <a:endParaRPr lang="en-US" sz="120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358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Consolas" panose="020B0609020204030204" charset="0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Consolas" panose="020B0609020204030204" charset="0"/>
                <a:ea typeface="+mn-ea"/>
                <a:cs typeface="+mn-cs"/>
              </a:rPr>
              <a:t>11</a:t>
            </a:r>
            <a:r>
              <a:rPr lang="zh-CN" altLang="en-US" sz="1800" kern="1200" baseline="0">
                <a:latin typeface="Consolas" panose="020B0609020204030204" charset="0"/>
                <a:ea typeface="+mn-ea"/>
                <a:cs typeface="+mn-cs"/>
              </a:rPr>
              <a:t>）重复值处理</a:t>
            </a:r>
            <a:endParaRPr lang="zh-CN" altLang="en-US" sz="18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 = pd.DataFrame({'k1':['one'] * 3 + ['two'] * 4,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		      'k2':[1, 1, 2, 3, 3, 4, 4]})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one   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two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two   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2358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460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data.duplicated()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检查重复行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  False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  True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 False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 False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   True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  False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   True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dtype: bool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2461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563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data.drop_duplicates()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返回新数组，删除重复行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two   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data.drop_duplicates(['k1'])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删除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k1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列的重复数据，只保留第一项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data.drop_duplicates(['k1'], keep='last')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保留最后一项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2563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宋体" panose="02010600030101010101" pitchFamily="2" charset="-122"/>
              </a:rPr>
              <a:t>17.4  数据分析模块pandas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</a:rPr>
              <a:t>&gt;&gt;&gt; data = pd.Series([3,3,3,2,1,1,1,0])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</a:rPr>
              <a:t>&gt;&gt;&gt; data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0    3</a:t>
            </a:r>
            <a:endParaRPr 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1    3</a:t>
            </a:r>
            <a:endParaRPr 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2    3</a:t>
            </a:r>
            <a:endParaRPr 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3    2</a:t>
            </a:r>
            <a:endParaRPr 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4    1</a:t>
            </a:r>
            <a:endParaRPr 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5    1</a:t>
            </a:r>
            <a:endParaRPr 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6    1</a:t>
            </a:r>
            <a:endParaRPr 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7    0</a:t>
            </a:r>
            <a:endParaRPr 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dtype: int64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</a:rPr>
              <a:t>&gt;&gt;&gt; data.drop_duplicates(keep=False)  #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只保留出现一次的数字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3    2</a:t>
            </a:r>
            <a:endParaRPr 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7    0</a:t>
            </a:r>
            <a:endParaRPr 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dtype: int64</a:t>
            </a:r>
            <a:endParaRPr 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665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12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）异常值处理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import numpy as np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import pandas as pd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 = pd.DataFrame(np.random.randn(500, 4))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data.describe()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查看数据的统计信息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 0           1           2           3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count  500.000000  500.000000  500.000000  500.000000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mean    -0.077138    0.052644   -0.045360    0.024275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std      0.983532    1.027400    1.009228    1.000710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min     -2.810694   -2.974330   -2.640951   -2.762731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25%     -0.746102   -0.695053   -0.808262   -0.620448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50%     -0.096517   -0.008122   -0.113366   -0.074785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75%      0.590671    0.793665    0.634192    0.711785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max      2.763723    3.762775    3.986027    3.539378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2665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8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col2 = data[2]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第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2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列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col2[col2&gt;3.5]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该列中大于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3.5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的数值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12    3.986027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Name: 2, dtype: float64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col2[col2&gt;3.0]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12    3.986027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Name: 2, dtype: float64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col2[col2&gt;2.5]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11     2.528325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12     3.986027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41     2.775205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157    2.707940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365    2.558892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483    2.990861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Name: 2, dtype: float64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2768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870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data[(data&gt;3).any(1)]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任意一列中有大于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的数值的行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0         1         2         3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4    1.008617  3.104177  0.522157  0.148458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12  -0.099386  0.218586  3.986027  0.997698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58  -1.553998  3.489834  0.438321 -0.276171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121 -2.101393  3.762775  1.124320 -0.210449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312 -0.945021  3.408861  1.143247 -0.005104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410 -0.279519  1.232496 -0.190450  3.539378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2870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972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data[np.abs(data)&gt;2.5] = np.sign(data) * 2.5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     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把所有数据都限定到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[-2.5, 2.5]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之间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data.describe()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 0           1           2           3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count  500.000000  500.000000  500.000000  500.000000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mean    -0.076439    0.046131   -0.049867    0.021888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std      0.978170    0.998113    0.992184    0.990873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min     -2.500000   -2.500000   -2.500000   -2.500000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25%     -0.746102   -0.695053   -0.808262   -0.620448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50%     -0.096517   -0.008122   -0.113366   -0.074785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75%      0.590671    0.793665    0.634192    0.711785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max      2.500000    2.500000    2.500000    2.500000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2973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np.diag([1,2,3])  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对角矩阵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array([[1, 0, 0],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[0, 2, 0],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[0, 0, 3]])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np.diag([1,2,3,4])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对角矩阵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array([[1, 0, 0, 0],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[0, 2, 0, 0],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[0, 0, 3, 0],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[0, 0, 0, 4]])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075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13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）映射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data['k1'] = data['k1'].map(str.upper)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使用函数进行映射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ONE   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TWO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TWO   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3075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177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data['k1'] = data['k1'].map({'ONE':'one', 'TWO':'two'})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使用字典表示映射关系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one   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two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two   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3177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280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data['k2'] = data['k2'].map(lambda x:x+5)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lambda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表达式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data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k1  k2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0  one   6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 one   6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 one   7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 two   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4  two   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  two   9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6  two   9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33280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382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data.index = data.index.map(lambda x:x+5)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修改索引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data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k1  k2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   one   6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6   one   6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7   one   7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8   two   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9   two   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10  two   9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11  two   9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33382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484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data.columns = data.columns.map(str.upper)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修改列名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data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K1  K2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   one   6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6   one   6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7   one   7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8   two   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9   two   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10  two   9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11  two   9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33485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587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data.rename(index=lambda x:x+5, columns=str.lower)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返回新数组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k1  k2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10  one   6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11  one   6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12  one   7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13  two   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14  two   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15  two   9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16  two   9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33587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6897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36898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latin typeface="Consolas" panose="020B0609020204030204" charset="0"/>
                <a:ea typeface="+mn-ea"/>
                <a:cs typeface="+mn-cs"/>
              </a:rPr>
              <a:t>&gt;&gt;&gt; dff = pd.DataFrame({'A':[1,2,3,4], 'B':[10,20,8,40]})</a:t>
            </a:r>
            <a:endParaRPr lang="en-US" altLang="zh-CN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latin typeface="Consolas" panose="020B0609020204030204" charset="0"/>
                <a:ea typeface="+mn-ea"/>
                <a:cs typeface="+mn-cs"/>
              </a:rPr>
              <a:t>&gt;&gt;&gt; dff</a:t>
            </a:r>
            <a:endParaRPr lang="en-US" altLang="zh-CN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   A   B</a:t>
            </a:r>
            <a:endParaRPr lang="en-US" altLang="zh-CN" sz="120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0  1  10</a:t>
            </a:r>
            <a:endParaRPr lang="en-US" altLang="zh-CN" sz="120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1  2  20</a:t>
            </a:r>
            <a:endParaRPr lang="en-US" altLang="zh-CN" sz="120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2  3   8</a:t>
            </a:r>
            <a:endParaRPr lang="en-US" altLang="zh-CN" sz="120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3  4  40</a:t>
            </a:r>
            <a:endParaRPr lang="en-US" altLang="zh-CN" sz="120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latin typeface="Consolas" panose="020B0609020204030204" charset="0"/>
                <a:ea typeface="+mn-ea"/>
                <a:cs typeface="+mn-cs"/>
              </a:rPr>
              <a:t>&gt;&gt;&gt; dff.apply(lambda x:x-x.mean())          # </a:t>
            </a: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纵向计算离差</a:t>
            </a: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     A     B</a:t>
            </a:r>
            <a:endParaRPr lang="en-US" altLang="zh-CN" sz="120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0 -1.5  -9.5</a:t>
            </a:r>
            <a:endParaRPr lang="en-US" altLang="zh-CN" sz="120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1 -0.5   0.5</a:t>
            </a:r>
            <a:endParaRPr lang="en-US" altLang="zh-CN" sz="120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2  0.5 -11.5</a:t>
            </a:r>
            <a:endParaRPr lang="en-US" altLang="zh-CN" sz="120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3  1.5  20.5</a:t>
            </a:r>
            <a:endParaRPr lang="en-US" altLang="zh-CN" sz="120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latin typeface="Consolas" panose="020B0609020204030204" charset="0"/>
                <a:ea typeface="+mn-ea"/>
                <a:cs typeface="+mn-cs"/>
              </a:rPr>
              <a:t>&gt;&gt;&gt; dff.apply(lambda x:x-x.mean(), axis=1)  # </a:t>
            </a: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横向计算离差</a:t>
            </a: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      A     B</a:t>
            </a:r>
            <a:endParaRPr lang="en-US" altLang="zh-CN" sz="120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0  -4.5   4.5</a:t>
            </a:r>
            <a:endParaRPr lang="en-US" altLang="zh-CN" sz="120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1  -9.0   9.0</a:t>
            </a:r>
            <a:endParaRPr lang="en-US" altLang="zh-CN" sz="120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2  -2.5   2.5</a:t>
            </a:r>
            <a:endParaRPr lang="en-US" altLang="zh-CN" sz="120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3 -18.0  18.0</a:t>
            </a:r>
            <a:endParaRPr lang="en-US" altLang="zh-CN" sz="120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21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37922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dff.applymap(lambda x:'%.1f'%x)  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批量格式化数据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     A     B</a:t>
            </a:r>
            <a:endParaRPr lang="en-US" altLang="zh-CN" sz="135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0  1.0  10.0</a:t>
            </a:r>
            <a:endParaRPr lang="en-US" altLang="zh-CN" sz="135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1  2.0  20.0</a:t>
            </a:r>
            <a:endParaRPr lang="en-US" altLang="zh-CN" sz="135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2  3.0   8.0</a:t>
            </a:r>
            <a:endParaRPr lang="en-US" altLang="zh-CN" sz="135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3  4.0  40.0</a:t>
            </a:r>
            <a:endParaRPr lang="en-US" altLang="zh-CN" sz="135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dff['B'] = dff['B'].map(lambda x:'%.1f'%x)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dff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   A     B</a:t>
            </a:r>
            <a:endParaRPr lang="en-US" altLang="zh-CN" sz="135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0  1  10.0</a:t>
            </a:r>
            <a:endParaRPr lang="en-US" altLang="zh-CN" sz="135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1  2  20.0</a:t>
            </a:r>
            <a:endParaRPr lang="en-US" altLang="zh-CN" sz="135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2  3   8.0</a:t>
            </a:r>
            <a:endParaRPr lang="en-US" altLang="zh-CN" sz="135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3  4  40.0</a:t>
            </a:r>
            <a:endParaRPr lang="en-US" altLang="zh-CN" sz="1350" kern="1200" baseline="0">
              <a:solidFill>
                <a:srgbClr val="0070C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894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14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）数据离散化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import numpy as np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import pandas as pd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data = np.random.randint(0, 100, 10)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data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array([53, 44, 62, 34, 86, 95, 94, 84, 51, 42])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category = [0, 25, 50, 100]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pd.cut(data, category)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[(50, 100], (25, 50], (50, 100], (25, 50], (50, 100], (50, 100], (50, 100], (50, 100], (50, 100], (25, 50]]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Categories (3, object): [(0, 25] &lt; (25, 50] &lt; (50, 100]]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pd.cut(data, category, right=False)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左闭右开区间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[[50, 100), [25, 50), [50, 100), [25, 50), [50, 100), [50, 100), [50, 100), [50, 100), [50, 100), [25, 50)]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Categories (3, object): [[0, 25) &lt; [25, 50) &lt; [50, 100)]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33894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9969" name="内容占位符 2"/>
          <p:cNvSpPr>
            <a:spLocks noGrp="1"/>
          </p:cNvSpPr>
          <p:nvPr>
            <p:ph idx="1"/>
          </p:nvPr>
        </p:nvSpPr>
        <p:spPr>
          <a:xfrm>
            <a:off x="445770" y="1200150"/>
            <a:ext cx="8307705" cy="3395345"/>
          </a:xfrm>
        </p:spPr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labels = ['low', 'middle', 'high']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pd.cut(data, category, right=False, labels=labels)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[high, middle, high, middle, high, high, high, high, high, middle]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Categories (3, object): [low &lt; middle &lt; high]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pd.cut(data, 4)     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四分位数区间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[(49.25, 64.5], (33.939, 49.25], (49.25, 64.5], (33.939, 49.25], (79.75, 95], (79.75, 95], (79.75, 95], (79.75, 95], (49.25, 64.5], (33.939, 49.25]]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Categories (4, object): [(33.939, 49.25] &lt; (49.25, 64.5] &lt; (64.5, 79.75] &lt; (79.75, 95]]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pd.qcut(data, 4)    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四分位数区间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[(45.75, 57.5], [34, 45.75], (57.5, 85.5], [34, 45.75], (85.5, 95], (85.5, 95], (85.5, 95], (57.5, 85.5], (45.75, 57.5], [34, 45.75]]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Categories (4, object): [[34, 45.75] &lt; (45.75, 57.5] &lt; (57.5, 85.5] &lt; (85.5, 95]]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3997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strike="noStrike" noProof="1"/>
              <a:t>测试两个数组是否足够接近</a:t>
            </a:r>
            <a:endParaRPr lang="zh-CN" altLang="en-US" sz="1800" strike="noStrike" noProof="1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&gt;&gt;&gt; x = np.array([1, 2, 3, 4.001, 5])</a:t>
            </a:r>
            <a:endParaRPr lang="zh-CN" altLang="en-US" sz="14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&gt;&gt;&gt; y = np.array([1, 1.999, 3, 4.01, 5.1])</a:t>
            </a:r>
            <a:endParaRPr lang="zh-CN" altLang="en-US" sz="14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&gt;&gt;&gt; np.allclose(x, y)</a:t>
            </a:r>
            <a:endParaRPr lang="zh-CN" altLang="en-US" sz="14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  <a:endParaRPr lang="zh-CN" altLang="en-US" sz="14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&gt;&gt;&gt; np.allclose(x, y, rtol=0.2)       </a:t>
            </a:r>
            <a:r>
              <a:rPr lang="en-US" altLang="zh-CN" sz="1400" strike="noStrike" noProof="1">
                <a:latin typeface="Consolas" panose="020B0609020204030204" charset="0"/>
              </a:rPr>
              <a:t># </a:t>
            </a:r>
            <a:r>
              <a:rPr lang="zh-CN" altLang="en-US" sz="1400" strike="noStrike" noProof="1">
                <a:latin typeface="Consolas" panose="020B0609020204030204" charset="0"/>
              </a:rPr>
              <a:t>设置相对误差参数</a:t>
            </a:r>
            <a:endParaRPr lang="zh-CN" altLang="en-US" sz="14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zh-CN" altLang="en-US" sz="14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&gt;&gt;&gt; np.allclose(x, y, atol=0.2)       </a:t>
            </a:r>
            <a:r>
              <a:rPr lang="en-US" altLang="zh-CN" sz="1400" strike="noStrike" noProof="1">
                <a:latin typeface="Consolas" panose="020B0609020204030204" charset="0"/>
              </a:rPr>
              <a:t># </a:t>
            </a:r>
            <a:r>
              <a:rPr lang="zh-CN" altLang="en-US" sz="1400" strike="noStrike" noProof="1">
                <a:latin typeface="Consolas" panose="020B0609020204030204" charset="0"/>
              </a:rPr>
              <a:t>设置绝对误差参数</a:t>
            </a:r>
            <a:endParaRPr lang="zh-CN" altLang="en-US" sz="14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zh-CN" altLang="en-US" sz="140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201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15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）频次统计与移位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pd.value_counts([1,1,3,3,3,3,2,1])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3    4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2    1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dtype: int64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pd.value_counts([1,1,3,3,3,3,2,1], sort=False)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2    1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3    4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dtype: int64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pd.value_counts([1,1,3,3,3,3,2,1], ascending=True)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2    1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3    4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dtype: int64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4201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304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df1.shift(1)                      # 数据下移一行，负数表示上移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A          B    C     D      E    F    G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zhang   NaN        NaT  NaN   NaN    NaN  NaN  NaN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li     20.0 2020-01-01  9.0  53.0   test  foo  3.0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zhou   26.0 2020-01-02  4.0  59.0  train  foo  5.0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wang   63.0 2020-01-03  9.0  59.0   test  foo  5.0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df1['D'].value_counts()           # 直方图统计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59    2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50    1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53    1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Name: D, dtype: int64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34304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406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4406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16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）拆分与合并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/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连接</a:t>
            </a:r>
            <a:endParaRPr lang="zh-CN" altLang="en-US" sz="1800" kern="1200" baseline="0"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df2 = pd.DataFrame(np.random.randn(10, 4))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df2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0         1         2         3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2.064867 -0.888018  0.586441 -0.660901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1 -0.465664 -0.496101  0.249952  0.627771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1.974986  1.304449 -0.168889 -0.334622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0.715677  2.017427  1.750627 -0.787901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4 -0.370020 -0.878282  0.499584  0.269102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0.184308  0.653620  0.117899 -1.186588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6 -0.364170  1.652270  0.234833  0.362925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7 -0.329063  0.356276  1.158202 -1.063800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8 -0.778828 -0.156918 -0.760394 -0.040323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9 -0.391045 -0.374825 -1.016456  0.767481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508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p1 = df2[:3]                   # 数据行拆分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p1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0         1         2         3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2.064867 -0.888018  0.586441 -0.660901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1 -0.465664 -0.496101  0.249952  0.627771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1.974986  1.304449 -0.168889 -0.334622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p2 = df2[3:7]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p3 = df2[7:]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df3 = pd.concat([p1, p2, p3])  # 数据行合并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4509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611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df2 == df3     # 测试两个二维数据是否相等，返回True/False阵列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      0     1     2     3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0  True  True  True  True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1  True  True  True  True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2  True  True  True  True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3  True  True  True  True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4  True  True  True  True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5  True  True  True  True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6  True  True  True  True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7  True  True  True  True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8  True  True  True  True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9  True  True  True  True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4611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123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800" kern="1200" baseline="0">
                <a:latin typeface="Consolas" panose="020B0609020204030204" charset="0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Consolas" panose="020B0609020204030204" charset="0"/>
                <a:ea typeface="+mn-ea"/>
                <a:cs typeface="+mn-cs"/>
              </a:rPr>
              <a:t>17</a:t>
            </a:r>
            <a:r>
              <a:rPr lang="zh-CN" altLang="en-US" sz="1800" kern="1200" baseline="0">
                <a:latin typeface="Consolas" panose="020B0609020204030204" charset="0"/>
                <a:ea typeface="+mn-ea"/>
                <a:cs typeface="+mn-cs"/>
              </a:rPr>
              <a:t>）分组计算</a:t>
            </a:r>
            <a:endParaRPr lang="zh-CN" altLang="en-US" sz="18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df4 = pd.DataFrame({'A':np.random.randint(1,5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,8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),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		     'B':np.random.randint(10,15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,8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),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		     'C':np.random.randint(20,30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,8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),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		     'D':np.random.randint(80,100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,8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)})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df4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A   B   C   D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0  1  13  26  81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1  3  14  29  88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2  1  13  28  88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3  2  10  21  90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4  4  14  28  83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5  4  11  24  81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6  2  11  26  99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7  3  13  25  91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35123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225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df4.groupby('A').sum()          # 数据分组计算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B   C    D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1  26  54  169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2  21  47  189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3  27  54  179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4  25  52  164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5225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328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&gt;&gt;&gt; df4.groupby(by=['A', 'B']).mean()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         C     D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A B             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1 13  27.0  84.5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2 10  21.0  90.0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  11  26.0  99.0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3 13  25.0  91.0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  14  29.0  88.0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4 11  24.0  81.0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  14  28.0  83.0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  <a:sym typeface="宋体" panose="02010600030101010101" pitchFamily="2" charset="-122"/>
            </a:endParaRPr>
          </a:p>
        </p:txBody>
      </p:sp>
      <p:sp>
        <p:nvSpPr>
          <p:cNvPr id="35328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4305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54306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df4.groupby(by=['A', 'B'], as_index=False).mean()   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A   B     C     D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0  1  13  27.0  84.5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1  2  10  21.0  90.0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2  2  11  26.0  99.0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3  3  13  25.0  91.0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4  3  14  29.0  88.0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5  4  11  24.0  81.0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6  4  14  28.0  83.0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5329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55330" name="Content Placeholder 2"/>
          <p:cNvSpPr>
            <a:spLocks noGrp="1"/>
          </p:cNvSpPr>
          <p:nvPr>
            <p:ph idx="1"/>
          </p:nvPr>
        </p:nvSpPr>
        <p:spPr>
          <a:xfrm>
            <a:off x="446405" y="1200150"/>
            <a:ext cx="8166100" cy="3395345"/>
          </a:xfrm>
        </p:spPr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df4.groupby(by=['A', 'B']).aggregate({'C':np.mean, 'D':np.min})</a:t>
            </a:r>
            <a:endParaRPr lang="en-US" altLang="zh-CN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                   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分组后，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C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列使用平均值，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D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列使用最小值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</a:t>
            </a:r>
            <a:endParaRPr lang="en-US" altLang="zh-CN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C   D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 B         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1 13  27  81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2 10  21  90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11  26  99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3 13  25  91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14  29  88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4 11  24  81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14  28  83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strike="noStrike" noProof="1"/>
              <a:t>改变数组元素值</a:t>
            </a:r>
            <a:endParaRPr lang="zh-CN" altLang="en-US" sz="1800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 = np.arange(8)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array([0, 1, 2, 3, 4, 5, 6, 7])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np.append(x, 8)            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返回新数组，增加元素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array([0, 1, 2, 3, 4, 5, 6, 7, 8])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np.append(x, [9,10])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array([0, 1, 2, 3, 4, 5, 6, 7, 9, 10])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                          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不影响原来的数组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array([0, 1, 2, 3, 4, 5, 6, 7])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x[3] = 8                   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原地修改元素值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array([0, 1, 2, 8, 4, 5, 6, 7])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np.insert(x, 1, 8)         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返回新数组，插入元素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array([0, 8, 1, 2, 8, 4, 5, 6, 7])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737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18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）哑变量矩阵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/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指标矩阵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pd.DataFrame({'key': ['b', 'b', 'a', 'c', 'a', 'b'],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           'data':range(6)})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data key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0     0   b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    1   b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    2   a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    3   c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4     4   a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     5   b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35737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0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pd.get_dummies(df)     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指标矩阵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data  key_a  key_b  key_c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0     0      0      1      0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1     1      0      1      0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2     2      1      0      0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3     3      0      0      1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4     4      1      0      0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5     5      0      1      0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pd.get_dummies(df['key'])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指标矩阵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a  b  c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0  0  1  0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1  0  1  0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2  1  0  0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3  0  0  1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4  1  0  0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5  0  1  0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35840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942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dummies = pd.get_dummies(df['key'], prefix='key')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指定列名前缀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dummies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key_a  key_b  key_c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0      0      1      0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1      0      1      0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2      1      0      0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3      0      0      1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4      1      0      0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5      0      1      0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df[['data']].join(dummies)               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连接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data  key_a  key_b  key_c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0     0      0      1      0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1     1      0      1      0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2     2      1      0      0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3     3      0      0      1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4     4      1      0      0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5     5      0      1      0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35942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0449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6045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19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）透视转换与交叉表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pd.DataFrame({'a':[1,2,3,4],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		    'b':[2,3,4,5],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		    'c':[3,4,5,6],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		    'd':[3,3,3,3]})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a  b  c  d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0  1  2  3  3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1  2  3  4  3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2  3  4  5  3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3  4  5  6  3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147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6147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df.pivot(index='a', columns='b', values='c')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  2    3    4    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 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3.0  NaN  NaN 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NaN  4.0  NaN 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NaN  NaN  5.0 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NaN  NaN  NaN  6.0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df.pivot(index='a', columns='b', values='d')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  2    3    4    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 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3.0  NaN  NaN 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NaN  3.0  NaN 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NaN  NaN  3.0 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NaN  NaN  NaN  3.0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249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6249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df.pivot(index='a', columns='b')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c                   d               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  2    3    4    5    2    3    4    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                     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3.0  NaN  NaN  NaN  3.0  NaN  NaN 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NaN  4.0  NaN  NaN  NaN  3.0  NaN 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NaN  NaN  5.0  NaN  NaN  NaN  3.0 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NaN  NaN  NaN  6.0  NaN  NaN  NaN  3.0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df.pivot(index='a', columns='b')['c']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  2    3    4    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 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3.0  NaN  NaN 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NaN  4.0  NaN 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NaN  NaN  5.0  NaN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NaN  NaN  NaN  6.0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3521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63522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pd.crosstab(index=df.a, columns=df.b)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2  3  4  5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1  1  0  0  0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2  0  1  0  0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3  0  0  1  0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4  0  0  0  1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pd.crosstab(index=df.a, columns=df.b, margins=True)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  2  3  4  5  All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1    1  0  0  0    1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2    0  1  0  0    1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3    0  0  1  0    1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4    0  0  0  1    1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All  1  1  1  1    4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4545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64546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pd.crosstab(index=df.a, columns=df.b, values=df.c, aggfunc='sum', margins=True)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    2    3    4    5   All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         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 3.0  NaN  NaN  NaN   3.0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 NaN  4.0  NaN  NaN   4.0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 NaN  NaN  5.0  NaN   5.0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  NaN  NaN  NaN  6.0   6.0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All  3.0  4.0  5.0  6.0  18.0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pd.crosstab(index=df.a, columns=df.b, values=df.c, aggfunc='mean', margins=True)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    2    3    4    5  All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        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 3.0  NaN  NaN  NaN  3.0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 NaN  4.0  NaN  NaN  4.0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 NaN  NaN  5.0  NaN  5.0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  NaN  NaN  NaN  6.0  6.0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All  3.0  4.0  5.0  6.0  4.5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5569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6557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20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）数据差分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 = pd.DataFrame({'a':np.random.randint(1, 100, 10),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		    'b':np.random.randint(1, 100, 10)},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		    index=map(str, range(10)))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a   b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0  21  54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1  53  28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2  18  87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3  56  40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4  62  34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5  74  10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6   7  78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7  58  79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8  66  80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9  30  21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6593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66594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df.diff()           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纵向一阶差分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a     b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 NaN   NaN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32.0 -26.0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2 -35.0  59.0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38.0 -47.0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 6.0  -6.0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12.0 -24.0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6 -67.0  68.0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7  51.0   1.0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8   8.0   1.0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9 -36.0 -59.0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6145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相关标准库和扩展库</a:t>
            </a:r>
            <a:endParaRPr lang="zh-CN" altLang="en-US" kern="1200" baseline="0" dirty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7170" name="文本占位符 6146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用于数据分析、科学计算与可视化的扩展模块主要有：</a:t>
            </a:r>
            <a:r>
              <a:rPr lang="en-US" altLang="zh-CN" sz="1800" b="1" kern="1200" baseline="0" dirty="0">
                <a:latin typeface="+mn-lt"/>
                <a:ea typeface="+mn-ea"/>
                <a:cs typeface="+mn-cs"/>
              </a:rPr>
              <a:t>statistics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1" kern="1200" baseline="0" dirty="0">
                <a:latin typeface="+mn-lt"/>
                <a:ea typeface="+mn-ea"/>
                <a:cs typeface="+mn-cs"/>
              </a:rPr>
              <a:t>numpy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1" kern="1200" baseline="0" dirty="0">
                <a:latin typeface="+mn-lt"/>
                <a:ea typeface="+mn-ea"/>
                <a:cs typeface="+mn-cs"/>
              </a:rPr>
              <a:t>scipy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1" kern="1200" baseline="0" dirty="0">
                <a:latin typeface="+mn-lt"/>
                <a:ea typeface="+mn-ea"/>
                <a:cs typeface="+mn-cs"/>
              </a:rPr>
              <a:t>pandas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SymPy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1" kern="1200" baseline="0" dirty="0">
                <a:latin typeface="+mn-lt"/>
                <a:ea typeface="+mn-ea"/>
                <a:cs typeface="+mn-cs"/>
              </a:rPr>
              <a:t>matplotlib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Traits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TraitsUI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Chaco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TVTK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Mayavi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VPython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OpenCV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。</a:t>
            </a:r>
            <a:endParaRPr lang="en-US" altLang="zh-CN" sz="1800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x.put(0, 9)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修改指定位置上的元素值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array([9, 1, 2, 8, 4, 5, 6, 7])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 = np.arange(8)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5, 6, 7])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np.append(x, 8)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返回新数组，增加元素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5, 6, 7, 8])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np.append(x, [9,10])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5, 6, 7, 9, 10])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       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不影响原来的数组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5, 6, 7])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x[3] = 8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原地修改元素值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8, 4, 5, 6, 7])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np.insert(x, 1, 8)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返回新数组，插入元素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8, 1, 2, 8, 4, 5, 6, 7])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7617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67618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df.diff(axis=1)      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横向一阶差分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a     b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NaN  33.0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NaN -25.0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NaN  69.0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NaN -16.0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NaN -28.0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NaN -64.0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NaN  71.0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 NaN  21.0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8 NaN  14.0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9 NaN  -9.0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41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68642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df.diff(periods=2)     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纵向二阶差分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a     b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 NaN   NaN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NaN   NaN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-3.0  33.0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3   3.0  12.0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44.0 -53.0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18.0 -30.0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6 -55.0  44.0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7 -16.0  69.0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8  59.0   2.0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9 -28.0 -58.0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9665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21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）计算相关系数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 = pd.DataFrame({'A':np.random.randint(1, 100, 10),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		    'B':np.random.randint(1, 100, 10),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		    'C':np.random.randint(1, 100, 10)})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A   B   C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0   5  91   3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1  90  15  66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2  93  27   3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3  70  44  66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4  27  14  10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5  35  46  20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6  33  14  69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7  12  41  15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8  28  62  47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9  15  92  77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6966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068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df.corr()                       # pearson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相关系数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A         B         C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  1.000000 -0.560009  0.162105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B -0.560009  1.000000  0.014687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C  0.162105  0.014687  1.000000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df.corr('kendall')              # Kendall Tau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相关系数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A         B         C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  1.000000 -0.314627  0.113666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B -0.314627  1.000000  0.045980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C  0.113666  0.045980  1.000000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df.corr('spearman')             # spearman秩相关</a:t>
            </a:r>
            <a:endParaRPr lang="en-US" altLang="zh-CN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A         B         C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  1.000000 -0.419455  0.128051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B -0.419455  1.000000  0.067279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C  0.128051  0.067279  1.000000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37069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171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7171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en-US" sz="1800" kern="1200" baseline="0">
                <a:latin typeface="+mn-lt"/>
                <a:ea typeface="+mn-ea"/>
                <a:cs typeface="+mn-cs"/>
              </a:rPr>
              <a:t>22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）结合matplotlib绘图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endParaRPr lang="zh-CN" altLang="en-US" sz="12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import pandas as pd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import numpy as np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import matplotlib.pyplot as plt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pd.DataFrame(np.random.randn(1000, 2), columns=['B', 'C']).cumsum()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df['A'] = pd.Series(list(range(len(df))))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plt.figure()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df.plot(x='A')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plt.show()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273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pic>
        <p:nvPicPr>
          <p:cNvPr id="372738" name="图片 6" descr="D~MNSL1TOTIJHM))AT$69]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8485" y="1381367"/>
            <a:ext cx="3786850" cy="292111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376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7376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pd.DataFrame(np.random.rand(10, 4), columns=['a', 'b', 'c', 'd'])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df.plot(kind='bar')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plt.show()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pic>
        <p:nvPicPr>
          <p:cNvPr id="373763" name="图片 7" descr="YS(JONC5V9AHY0RVL)VB[H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023" y="1665051"/>
            <a:ext cx="4196496" cy="326407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478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7478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pd.DataFrame(np.random.rand(10, 4), columns=['a', 'b', 'c', 'd'])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df.plot(kind='barh', stacked=True)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plt.show()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pic>
        <p:nvPicPr>
          <p:cNvPr id="374787" name="图片 8" descr="Z{}64I%UO20{IUGQ3UF@V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6428" y="1872465"/>
            <a:ext cx="4103611" cy="3200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5809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75810" name="Content Placeholder 2"/>
          <p:cNvSpPr>
            <a:spLocks noGrp="1"/>
          </p:cNvSpPr>
          <p:nvPr>
            <p:ph idx="1"/>
          </p:nvPr>
        </p:nvSpPr>
        <p:spPr>
          <a:xfrm>
            <a:off x="509905" y="1200150"/>
            <a:ext cx="8042275" cy="3395345"/>
          </a:xfrm>
        </p:spPr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pd.DataFrame({'height':[180,170,172,183,179,178,160],</a:t>
            </a:r>
            <a:endParaRPr lang="en-US" altLang="zh-CN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		    'weight':[85,80,85,75,78,78,70]})</a:t>
            </a:r>
            <a:endParaRPr lang="en-US" altLang="zh-CN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df.plot(x='height', y='weight', kind='scatter',</a:t>
            </a:r>
            <a:endParaRPr lang="en-US" altLang="zh-CN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marker='*', s=60, label='height-weight') #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绘制散点图</a:t>
            </a: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atplotlib.axes._subplots.AxesSubplot object at 0x0000020E844CEA20&gt;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plt.show()</a:t>
            </a:r>
            <a:endParaRPr lang="en-US" altLang="zh-CN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pic>
        <p:nvPicPr>
          <p:cNvPr id="37581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1670" y="2481697"/>
            <a:ext cx="3351005" cy="249717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6833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76834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df['weight'].plot(kind='pie', autopct='%.2f%%',</a:t>
            </a:r>
            <a:endParaRPr lang="en-US" altLang="zh-CN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          labels=df['weight'].values,</a:t>
            </a:r>
            <a:endParaRPr lang="en-US" altLang="zh-CN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          shadow=True)      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饼状图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&lt;matplotlib.axes._subplots.AxesSubplot object at 0x0000020E88A11470&gt;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plt.show()</a:t>
            </a:r>
            <a:endParaRPr lang="en-US" altLang="zh-CN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pic>
        <p:nvPicPr>
          <p:cNvPr id="37683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7425" y="2263774"/>
            <a:ext cx="2878244" cy="2450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x[1:, 1:] = [1,2]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array([[1, 2, 4],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[4, 1, 2],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[7, 1, 2]])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x[1:, 1:] = [[1,2],[3,4]]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array([[1, 2, 4],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[4, 1, 2],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[7, 3, 4]])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7857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77858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df.plot(kind='box')        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箱图，中间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50%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使用矩形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两端的四分之一使用线段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异常值使用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“o”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符号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&lt;matplotlib.axes._subplots.AxesSubplot object at 0x0000020E865B7080&gt;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plt.show()</a:t>
            </a:r>
            <a:endParaRPr lang="en-US" altLang="zh-CN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pic>
        <p:nvPicPr>
          <p:cNvPr id="37785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1625" y="2195897"/>
            <a:ext cx="3193815" cy="2407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1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78882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df['weight'].plot(kind='kde', style='r-.')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密度图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&lt;matplotlib.axes._subplots.AxesSubplot object at 0x0000020E88A018D0&gt;</a:t>
            </a:r>
            <a:endParaRPr lang="en-US" altLang="zh-CN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plt.show()</a:t>
            </a:r>
            <a:endParaRPr lang="en-US" altLang="zh-CN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pic>
        <p:nvPicPr>
          <p:cNvPr id="37888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0725" y="1878330"/>
            <a:ext cx="4085590" cy="29730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990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7990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en-US" sz="1800" kern="1200" baseline="0">
                <a:latin typeface="+mn-lt"/>
                <a:ea typeface="+mn-ea"/>
                <a:cs typeface="+mn-cs"/>
              </a:rPr>
              <a:t>23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）文件读写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df.to_excel('d:\\test.xlsx', sheet_name='dfg')       # 将数据保存为Excel文件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pd.read_excel('d:\\test.xlsx', 'dfg', index_col=None, na_values=['NA'])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df = pd.read_excel('test1.xlsx', 'a',skiprows=3)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读取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a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表，跳过前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3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行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pd.read_excel('test1.xlsx', 'a',skiprows=[2,4])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跳过下标为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2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、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4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的行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df.to_csv('d:\\test.csv')                            # 将数据保存为csv文件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pd.read_csv('d:\\test.csv')                     # 读取csv文件中的数据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62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17.5  统计分析模块statistics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41062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（1）计算平均数函数mean()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import statistics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statistics.mean([1, 2, 3, 4, 5, 6, 7, 8, 9])   # 使用整数列表做参数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statistics.mean(range(1,10))                   # 使用range对象做参数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1649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17.5  统计分析模块statistics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41165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import fractions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x = [(3, 7), (1, 21), (5, 3), (1, 3)]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y = [fractions.Fraction(*item) for item in x]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y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[Fraction(3, 7), Fraction(1, 21), Fraction(5, 3), Fraction(1, 3)]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statistics.mean(y)         # 使用包含分数的列表做参数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Fraction(13, 21)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import decimal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x = ('0.5', '0.75', '0.625', '0.375')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y = map(decimal.Decimal, x)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statistics.mean(y)         # 使用包含高精度实数的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map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对象做参数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Decimal('0.5625')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267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17.5  统计分析模块statistics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412674" name="内容占位符 2"/>
          <p:cNvSpPr>
            <a:spLocks noGrp="1"/>
          </p:cNvSpPr>
          <p:nvPr>
            <p:ph idx="1"/>
          </p:nvPr>
        </p:nvSpPr>
        <p:spPr>
          <a:xfrm>
            <a:off x="478790" y="1093470"/>
            <a:ext cx="8403590" cy="3395345"/>
          </a:xfrm>
        </p:spPr>
        <p:txBody>
          <a:bodyPr anchor="t"/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（2）中位数函数median()、median_low()、median_high()、median_grouped()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statistics.median([1, 3, 5, 7])         # 偶数个样本时取中间两个数的平均数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4.0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statistics.median_low([1, 3, 5, 7])     # 偶数个样本时取中间两个数的较小者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statistics.median_high([1, 3, 5, 7])    # 偶数个样本时取中间两个数的较大者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statistics.median(range(1,10))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17.5  统计分析模块statistics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41369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statistics.median_low([5, 3, 7]), statistics.median_high([5, 3, 7])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(5, 5)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statistics.median_grouped([5, 3, 7])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statistics.median_grouped([52, 52, 53, 54])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52.5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statistics.median_grouped([1, 3, 3, 5, 7])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3.25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statistics.median_grouped([1, 2, 2, 3, 4, 4, 4, 4, 4, 5])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3.7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statistics.median_grouped([1, 2, 2, 3, 4, 4, 4, 4, 4, 5], interval=2)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3.4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472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17.5  统计分析模块statistics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414722" name="内容占位符 2"/>
          <p:cNvSpPr>
            <a:spLocks noGrp="1"/>
          </p:cNvSpPr>
          <p:nvPr>
            <p:ph idx="1"/>
          </p:nvPr>
        </p:nvSpPr>
        <p:spPr>
          <a:xfrm>
            <a:off x="497840" y="1093470"/>
            <a:ext cx="8230870" cy="3395345"/>
          </a:xfrm>
        </p:spPr>
        <p:txBody>
          <a:bodyPr anchor="t"/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（3）返回最常见数据或出现次数最多的数据（most common data）的函数mode()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endParaRPr lang="zh-CN" altLang="en-US" sz="135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statistics.mode([1, 3, 5, 7])   # 无法确定出现次数最多的唯一元素时抛出异常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FF000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statistics.StatisticsError: no unique mode; found 4 equally common values</a:t>
            </a:r>
            <a:endParaRPr lang="zh-CN" altLang="en-US" sz="1350" kern="1200" baseline="0">
              <a:solidFill>
                <a:srgbClr val="FF000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statistics.mode([1, 3, 5, 7, 3])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statistics.mode(["red", "blue", "blue", "red", "green", "red", "red"])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'red'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574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17.5  统计分析模块statistics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415746" name="内容占位符 2"/>
          <p:cNvSpPr>
            <a:spLocks noGrp="1"/>
          </p:cNvSpPr>
          <p:nvPr>
            <p:ph idx="1"/>
          </p:nvPr>
        </p:nvSpPr>
        <p:spPr>
          <a:xfrm>
            <a:off x="529590" y="1093470"/>
            <a:ext cx="8212455" cy="3395345"/>
          </a:xfrm>
        </p:spPr>
        <p:txBody>
          <a:bodyPr anchor="t"/>
          <a:p>
            <a:pPr marL="0" indent="0"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（4）pstdev()，返回总体标准差（population standard deviation ，the square root of the population variance)。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endParaRPr lang="zh-CN" altLang="en-US" sz="135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statistics.pstdev([1.5, 2.5, 2.5, 2.75, 3.25, 4.75])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0.986893273527251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statistics.pstdev(range(20))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5.766281297335398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6769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17.5  统计分析模块statistics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416770" name="内容占位符 2"/>
          <p:cNvSpPr>
            <a:spLocks noGrp="1"/>
          </p:cNvSpPr>
          <p:nvPr>
            <p:ph idx="1"/>
          </p:nvPr>
        </p:nvSpPr>
        <p:spPr>
          <a:xfrm>
            <a:off x="421005" y="1093470"/>
            <a:ext cx="8397875" cy="3395345"/>
          </a:xfrm>
        </p:spPr>
        <p:txBody>
          <a:bodyPr anchor="t"/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（5）pvariance()，返回总体方差（population variance）或二次矩（second moment）。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statistics.pvariance([1.5, 2.5, 2.5, 2.75, 3.25, 4.75])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0.9739583333333334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 = [1, 2, 3, 4, 5, 10, 9, 8, 7, 6]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mu = statistics.mean(x)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mu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5.5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statistics.pvariance([1, 2, 3, 4, 5, 10, 9, 8, 7, 6], mu)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8.25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statistics.pvariance(range(20))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33.25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statistics.pvariance((random.randint(1,10000) for i in range(30)))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10903549.933333334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819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9698" name="文本占位符 8194"/>
          <p:cNvSpPr>
            <a:spLocks noGrp="1"/>
          </p:cNvSpPr>
          <p:nvPr>
            <p:ph idx="1"/>
          </p:nvPr>
        </p:nvSpPr>
        <p:spPr>
          <a:xfrm>
            <a:off x="509270" y="1093470"/>
            <a:ext cx="7149465" cy="3395345"/>
          </a:xfrm>
        </p:spPr>
        <p:txBody>
          <a:bodyPr anchor="t"/>
          <a:p>
            <a:pPr defTabSz="9144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数组与数值的运算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= np.array((1, 2, 3, 4, 5))    # 创建数组对象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4, 5])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* 2                            # 数组与数值相乘，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返回新数组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array([ 2, 4, 6, 8, 10])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/ 2                            # 数组与数值相除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array([ 0.5, 1. , 1.5, 2. , 2.5])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// 2                           # 数组与数值整除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1, 2, 2], dtype=int32)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** 3                           # 幂运算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8, 27, 64, 125], dtype=int32)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+ 2                            # 数组与数值相加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array([3, 4, 5, 6, 7])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% 3                            # 余数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0, 1, 2], dtype=int32)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779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Arial" panose="020B0604020202020204" pitchFamily="34" charset="0"/>
              </a:rPr>
              <a:t>17.5  统计分析模块statistics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417794" name="内容占位符 2"/>
          <p:cNvSpPr>
            <a:spLocks noGrp="1"/>
          </p:cNvSpPr>
          <p:nvPr>
            <p:ph idx="1"/>
          </p:nvPr>
        </p:nvSpPr>
        <p:spPr>
          <a:xfrm>
            <a:off x="465455" y="1093470"/>
            <a:ext cx="8244840" cy="3395345"/>
          </a:xfrm>
        </p:spPr>
        <p:txBody>
          <a:bodyPr anchor="t"/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（6）variance()、stdev()，计算样本方差（sample variance）和样本标准差（sample standard deviation，the square root of the sample variance，也叫均方差）。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statistics.variance(range(20))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35.0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statistics.stdev(range(20))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5.916079783099616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_ * _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35.0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lst = [3, 3, 3, 3, 3, 3]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statistics.variance(lst), statistics.stdev(lst)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(0, 0.0) 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2 ** x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array([2, 4, 8, 16, 32], dtype=int32)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2 / x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array([2. ,1. ,0.66666667, 0.5, 0.4])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63 // x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array([63, 31, 21, 15, 12], dtype=int32)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0722" name="标题 819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fontAlgn="base">
              <a:lnSpc>
                <a:spcPct val="80000"/>
              </a:lnSpc>
            </a:pPr>
            <a:r>
              <a:rPr lang="zh-CN" altLang="en-US" sz="1800" strike="noStrike" noProof="1" dirty="0">
                <a:ea typeface="宋体" panose="02010600030101010101" pitchFamily="2" charset="-122"/>
              </a:rPr>
              <a:t>数组与数组的运算</a:t>
            </a:r>
            <a:endParaRPr lang="zh-CN" altLang="en-US" sz="1800" strike="noStrike" noProof="1" dirty="0">
              <a:ea typeface="宋体" panose="02010600030101010101" pitchFamily="2" charset="-122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 dirty="0">
                <a:latin typeface="Consolas" panose="020B0609020204030204" charset="0"/>
              </a:rPr>
              <a:t>&gt;&gt;&gt; a = np.array((1, 2, 3))</a:t>
            </a:r>
            <a:endParaRPr lang="en-US" altLang="x-none" sz="1350" strike="noStrike" noProof="1" dirty="0"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 dirty="0">
                <a:latin typeface="Consolas" panose="020B0609020204030204" charset="0"/>
              </a:rPr>
              <a:t>&gt;&gt;&gt; b = np.array(([1, 2, 3], [4, 5, 6], [7, 8, 9]))</a:t>
            </a:r>
            <a:endParaRPr lang="en-US" altLang="x-none" sz="1350" strike="noStrike" noProof="1" dirty="0"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 dirty="0">
                <a:latin typeface="Consolas" panose="020B0609020204030204" charset="0"/>
              </a:rPr>
              <a:t>&gt;&gt;&gt; c = a * b                   # 数组与数组相乘</a:t>
            </a:r>
            <a:endParaRPr lang="en-US" altLang="x-none" sz="1350" strike="noStrike" noProof="1" dirty="0"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 dirty="0">
                <a:latin typeface="Consolas" panose="020B0609020204030204" charset="0"/>
              </a:rPr>
              <a:t>&gt;&gt;&gt; c                           # a中的每个元素乘以b中的</a:t>
            </a:r>
            <a:r>
              <a:rPr lang="zh-CN" altLang="en-US" sz="1350" strike="noStrike" noProof="1" dirty="0">
                <a:latin typeface="Consolas" panose="020B0609020204030204" charset="0"/>
              </a:rPr>
              <a:t>对应</a:t>
            </a:r>
            <a:r>
              <a:rPr lang="en-US" altLang="x-none" sz="1350" strike="noStrike" noProof="1" dirty="0">
                <a:latin typeface="Consolas" panose="020B0609020204030204" charset="0"/>
              </a:rPr>
              <a:t>列元素</a:t>
            </a:r>
            <a:endParaRPr lang="en-US" altLang="x-none" sz="1350" strike="noStrike" noProof="1" dirty="0"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 dirty="0">
                <a:solidFill>
                  <a:srgbClr val="00B0F0"/>
                </a:solidFill>
                <a:latin typeface="Consolas" panose="020B0609020204030204" charset="0"/>
              </a:rPr>
              <a:t>array([[ 1, 4, 9],</a:t>
            </a:r>
            <a:endParaRPr lang="en-US" altLang="x-none" sz="1350" strike="noStrike" noProof="1" dirty="0">
              <a:solidFill>
                <a:srgbClr val="00B0F0"/>
              </a:solidFill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 dirty="0">
                <a:solidFill>
                  <a:srgbClr val="00B0F0"/>
                </a:solidFill>
                <a:latin typeface="Consolas" panose="020B0609020204030204" charset="0"/>
              </a:rPr>
              <a:t>       [ 4, 10, 18],</a:t>
            </a:r>
            <a:endParaRPr lang="en-US" altLang="x-none" sz="1350" strike="noStrike" noProof="1" dirty="0">
              <a:solidFill>
                <a:srgbClr val="00B0F0"/>
              </a:solidFill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 dirty="0">
                <a:solidFill>
                  <a:srgbClr val="00B0F0"/>
                </a:solidFill>
                <a:latin typeface="Consolas" panose="020B0609020204030204" charset="0"/>
              </a:rPr>
              <a:t>       [ 7, 16, 27]])</a:t>
            </a:r>
            <a:endParaRPr lang="en-US" altLang="x-none" sz="1350" strike="noStrike" noProof="1" dirty="0">
              <a:solidFill>
                <a:srgbClr val="00B0F0"/>
              </a:solidFill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 dirty="0">
                <a:latin typeface="Consolas" panose="020B0609020204030204" charset="0"/>
              </a:rPr>
              <a:t>&gt;&gt;&gt; c / b                       # 数组之间的除法运算</a:t>
            </a:r>
            <a:endParaRPr lang="en-US" altLang="x-none" sz="1350" strike="noStrike" noProof="1" dirty="0"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 dirty="0">
                <a:solidFill>
                  <a:srgbClr val="00B0F0"/>
                </a:solidFill>
                <a:latin typeface="Consolas" panose="020B0609020204030204" charset="0"/>
              </a:rPr>
              <a:t>array([[ 1.,  2.,  3.],</a:t>
            </a:r>
            <a:endParaRPr lang="en-US" altLang="x-none" sz="1350" strike="noStrike" noProof="1" dirty="0">
              <a:solidFill>
                <a:srgbClr val="00B0F0"/>
              </a:solidFill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 dirty="0">
                <a:solidFill>
                  <a:srgbClr val="00B0F0"/>
                </a:solidFill>
                <a:latin typeface="Consolas" panose="020B0609020204030204" charset="0"/>
              </a:rPr>
              <a:t>       [ 1.,  2.,  3.],</a:t>
            </a:r>
            <a:endParaRPr lang="en-US" altLang="x-none" sz="1350" strike="noStrike" noProof="1" dirty="0">
              <a:solidFill>
                <a:srgbClr val="00B0F0"/>
              </a:solidFill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 dirty="0">
                <a:solidFill>
                  <a:srgbClr val="00B0F0"/>
                </a:solidFill>
                <a:latin typeface="Consolas" panose="020B0609020204030204" charset="0"/>
              </a:rPr>
              <a:t>       [ 1.,  2.,  3.]])</a:t>
            </a:r>
            <a:endParaRPr lang="en-US" altLang="x-none" sz="1350" strike="noStrike" noProof="1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350" strike="noStrike" noProof="1">
                <a:latin typeface="Consolas" panose="020B0609020204030204" charset="0"/>
                <a:sym typeface="+mn-ea"/>
              </a:rPr>
              <a:t>&gt;&gt;&gt; c / a</a:t>
            </a:r>
            <a:endParaRPr 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35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array([[ 1.,  2.,  3.],</a:t>
            </a:r>
            <a:endParaRPr lang="en-US" sz="1350" strike="noStrike" noProof="1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marL="0" indent="0" fontAlgn="base">
              <a:buNone/>
            </a:pPr>
            <a:r>
              <a:rPr lang="en-US" sz="135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[ 4.,  5.,  6.],</a:t>
            </a:r>
            <a:endParaRPr lang="en-US" sz="1350" strike="noStrike" noProof="1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marL="0" indent="0" fontAlgn="base">
              <a:buNone/>
            </a:pPr>
            <a:r>
              <a:rPr lang="en-US" sz="135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[ 7.,  8.,  9.]])</a:t>
            </a:r>
            <a:endParaRPr lang="en-US" altLang="x-none" sz="1350" strike="noStrike" noProof="1" dirty="0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 + a                         # 数组之间的加法运算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array([2, 4, 6])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 * a                         # 数组之间的乘法运算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4, 9])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 - a                         # 数组之间的减法运算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0, 0])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 / a                         # 数组之间的除法运算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array([ 1.,  1.,  1.])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a+b                           #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a中每个元素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加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b中的每一列元素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array([[ 2,  4,  6],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[ 5,  7,  9],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[ 8, 10, 12]])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np.array([1, 2, 3, 4]) + np.array([4, 3, 2, 1])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array([5, 5, 5, 5])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np.array([1, 2, 3, 4]) + np.array([4])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array([5, 6, 7, 8])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9217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3794" name="文本占位符 9218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转置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b = np.array(([1, 2, 3], [4, 5, 6], [7, 8, 9]))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b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array([[1, 2, 3],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[4, 5, 6],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[7, 8, 9]])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b.T                           # 转置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array([[1, 4, 7],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[2, 5, 8],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[3, 6, 9]])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 = np.array((1, 2, 3, 4))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a.T                           # 一维数组转置以后和原来是一样的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strike="noStrike" noProof="1"/>
              <a:t>排序</a:t>
            </a:r>
            <a:endParaRPr lang="zh-CN" altLang="en-US" sz="1800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 = np.array([3, 1, 2])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np.argsort(x)             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返回排序后元素的原下标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array([1, 2, 0], dtype=int64)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x[_]                      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获取排序后的元素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array([1, 2, 3])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 = np.array([3, 1, 2, 4])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x.argmax(), x.argmin()    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最大值和最小值的下标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(3, 1)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np.argsort(x)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array([1, 2, 0, 3], dtype=int64)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x[_]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array([1, 2, 3, 4])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/>
              <a:t>&gt;&gt;&gt; x.sort()                                                </a:t>
            </a:r>
            <a:r>
              <a:rPr lang="en-US" altLang="zh-CN" sz="1350" strike="noStrike" noProof="1"/>
              <a:t># </a:t>
            </a:r>
            <a:r>
              <a:rPr lang="zh-CN" altLang="en-US" sz="1350" strike="noStrike" noProof="1"/>
              <a:t>原地排序</a:t>
            </a:r>
            <a:endParaRPr lang="zh-CN" altLang="en-US" sz="1350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/>
              <a:t>&gt;&gt;&gt; x</a:t>
            </a:r>
            <a:endParaRPr lang="zh-CN" altLang="en-US" sz="1350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</a:rPr>
              <a:t>array([1, 2, 3, 4])</a:t>
            </a:r>
            <a:endParaRPr lang="zh-CN" altLang="en-US" sz="1350" strike="noStrike" noProof="1">
              <a:solidFill>
                <a:srgbClr val="00B0F0"/>
              </a:solidFill>
            </a:endParaRPr>
          </a:p>
        </p:txBody>
      </p:sp>
      <p:sp>
        <p:nvSpPr>
          <p:cNvPr id="34818" name="标题 9217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80000"/>
              </a:lnSpc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点积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/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内积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 = np.array((5, 6, 7))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b = np.array((6, 6, 6))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a.dot(b)                                    # 向量内积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108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np.dot(a,b)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108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sum(a*b)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108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 = np.array(([1,2,3],[4,5,6],[7,8,9]))     # 二维数组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c.dot(a)                                    # 二维数组的每行与一维向量计算内积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array([ 38, 92, 146])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c[0].dot(a)                        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验证一下，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两个一维向量计算内积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38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c[1].dot(a)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92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c[2].dot(a)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146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a.dot(c)                # 一维向量与二维向量的每列计算内积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array([78, 96, 114])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cT = c.T                # 转置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a.dot(cT[0])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78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a.dot(cT[1])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96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a.dot(cT[2])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114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相关标准库和扩展库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numpy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：科学计算包，支持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N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维数组运算、处理大型矩阵、成熟的广播函数库、矢量运算、线性代数、傅里叶变换、随机数生成，并可与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C++/Fortran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语言无缝结合。树莓派Python v3默认安装已经包含了numpy。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strike="noStrike" noProof="1"/>
              <a:t>数组元素访问</a:t>
            </a:r>
            <a:endParaRPr lang="zh-CN" altLang="en-US" sz="1800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b = np.array(([1,2,3],[4,5,6],[7,8,9]))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b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array([[1, 2, 3],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[4, 5, 6],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[7, 8, 9]])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b[0]              # 第0行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array([1, 2, 3])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b[0][0]           # 第0行第0列的元素值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1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&gt;&gt;&gt; b[0,2]            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第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0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行第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2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列的元素值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3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&gt;&gt;&gt; b[[0,1]]          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第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0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行和第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1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行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array([[1, 2, 3],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[4, 5, 6]])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b[[0,0], [1,2]]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第</a:t>
            </a:r>
            <a:r>
              <a:rPr lang="en-US" altLang="zh-CN" sz="1350" strike="noStrike" noProof="1">
                <a:latin typeface="Consolas" panose="020B0609020204030204" charset="0"/>
              </a:rPr>
              <a:t>0</a:t>
            </a:r>
            <a:r>
              <a:rPr lang="zh-CN" altLang="en-US" sz="1350" strike="noStrike" noProof="1">
                <a:latin typeface="Consolas" panose="020B0609020204030204" charset="0"/>
              </a:rPr>
              <a:t>行第</a:t>
            </a:r>
            <a:r>
              <a:rPr lang="en-US" altLang="zh-CN" sz="1350" strike="noStrike" noProof="1">
                <a:latin typeface="Consolas" panose="020B0609020204030204" charset="0"/>
              </a:rPr>
              <a:t>1</a:t>
            </a:r>
            <a:r>
              <a:rPr lang="zh-CN" altLang="en-US" sz="1350" strike="noStrike" noProof="1">
                <a:latin typeface="Consolas" panose="020B0609020204030204" charset="0"/>
              </a:rPr>
              <a:t>列的元素和第</a:t>
            </a:r>
            <a:r>
              <a:rPr lang="en-US" altLang="zh-CN" sz="1350" strike="noStrike" noProof="1">
                <a:latin typeface="Consolas" panose="020B0609020204030204" charset="0"/>
              </a:rPr>
              <a:t>0</a:t>
            </a:r>
            <a:r>
              <a:rPr lang="zh-CN" altLang="en-US" sz="1350" strike="noStrike" noProof="1">
                <a:latin typeface="Consolas" panose="020B0609020204030204" charset="0"/>
              </a:rPr>
              <a:t>行第</a:t>
            </a:r>
            <a:r>
              <a:rPr lang="en-US" altLang="zh-CN" sz="1350" strike="noStrike" noProof="1">
                <a:latin typeface="Consolas" panose="020B0609020204030204" charset="0"/>
              </a:rPr>
              <a:t>2</a:t>
            </a:r>
            <a:r>
              <a:rPr lang="zh-CN" altLang="en-US" sz="1350" strike="noStrike" noProof="1">
                <a:latin typeface="Consolas" panose="020B0609020204030204" charset="0"/>
              </a:rPr>
              <a:t>列的元素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array([2, 3])</a:t>
            </a:r>
            <a:endParaRPr lang="en-US" altLang="zh-CN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024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43010" name="文本占位符 10242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= np.arange(0,100,10,dtype=np.floating)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 0.,  10.,  20.,  30.,  40.,  50.,  60.,  70.,  80.,  90.])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x[[1, 3, 5]] 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同时访问多个位置上的元素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array([ 10.,  30.,  50.])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1265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46082" name="文本占位符 11266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90000"/>
              </a:lnSpc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数组支持函数运算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 = np.arange(0, 100, 10, dtype=np.floating)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np.sin(x)                             # 一维数组中所有元素求正弦值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        , -0.54402111,  0.91294525, -0.98803162,  0.74511316,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-0.26237485, -0.30481062,  0.77389068, -0.99388865,  0.89399666])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b = np.array(([1, 2, 3], [4, 5, 6], [7, 8, 9]))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np.cos(b)                             # 二维数组中所有元素求余弦值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array([[ 0.54030231, -0.41614684, -0.9899925 ],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[-0.65364362,  0.28366219,  0.96017029],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[ 0.75390225, -0.14550003, -0.91113026]])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np.round(_)                           # 四舍五入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array([[ 1., -0., -1.],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[-1.,  0.,  1.],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[ 1., -0., -1.]])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&gt;&gt;&gt; x = np.random.rand(10) * 10            # 包含10个随机数的数组</a:t>
            </a:r>
            <a:endParaRPr lang="en-US" altLang="x-none" sz="1400" strike="noStrike" kern="1200" baseline="0" noProof="1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en-US" altLang="x-none" sz="1400" strike="noStrike" kern="1200" baseline="0" noProof="1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array([ 2.16124573,  2.58272611,  6.18827437,  5.21282916,  4.06596404,</a:t>
            </a:r>
            <a:endParaRPr lang="en-US" altLang="x-none" sz="1400" strike="noStrike" kern="1200" baseline="0" noProof="1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3.34858432,  5.60654631,  9.49699461,  1.68564166,  2.9930861 ])</a:t>
            </a:r>
            <a:endParaRPr lang="en-US" altLang="x-none" sz="1400" strike="noStrike" kern="1200" baseline="0" noProof="1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&gt;&gt;&gt; np.floor(x)                            # 所有元素向下取整</a:t>
            </a:r>
            <a:endParaRPr lang="en-US" altLang="x-none" sz="1400" strike="noStrike" kern="1200" baseline="0" noProof="1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array([ 2.,  2.,  6.,  5.,  4.,  3.,  5.,  9.,  1.,  2.])</a:t>
            </a:r>
            <a:endParaRPr lang="en-US" altLang="x-none" sz="1400" strike="noStrike" kern="1200" baseline="0" noProof="1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&gt;&gt;&gt; np.ceil(x)                             # 所有元素向上取整</a:t>
            </a:r>
            <a:endParaRPr lang="en-US" altLang="x-none" sz="1400" strike="noStrike" kern="1200" baseline="0" noProof="1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 3.,   3.,   7.,   6.,   5.,   4.,   6.,  10.,   2.,   3.])</a:t>
            </a:r>
            <a:endParaRPr lang="en-US" altLang="x-none" sz="1400" strike="noStrike" kern="1200" baseline="0" noProof="1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&gt;&gt;&gt; np.angle(1+1j, deg=True)               # </a:t>
            </a:r>
            <a:r>
              <a:rPr lang="zh-CN" altLang="en-US" sz="140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返回指定向量的角度</a:t>
            </a:r>
            <a:endParaRPr lang="zh-CN" altLang="en-US" sz="1400" strike="noStrike" kern="1200" baseline="0" noProof="1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45.0</a:t>
            </a:r>
            <a:endParaRPr lang="en-US" altLang="x-none" sz="1400" strike="noStrike" kern="1200" baseline="0" noProof="1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algn="l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&gt;&gt;&gt; np.angle(1+1j)                         # </a:t>
            </a:r>
            <a:r>
              <a:rPr lang="zh-CN" altLang="en-US" sz="140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返回指定向量对应角度的弧度</a:t>
            </a:r>
            <a:endParaRPr lang="zh-CN" altLang="en-US" sz="1400" strike="noStrike" kern="1200" baseline="0" noProof="1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0.78539816339744828</a:t>
            </a:r>
            <a:endParaRPr lang="en-US" altLang="x-none" sz="1400" strike="noStrike" kern="1200" baseline="0" noProof="1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algn="l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&gt;&gt;&gt; np.angle([1, 1j, 1+1j], deg=True)      # </a:t>
            </a:r>
            <a:r>
              <a:rPr lang="zh-CN" altLang="en-US" sz="140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返回多个向量的角度</a:t>
            </a:r>
            <a:endParaRPr lang="zh-CN" altLang="en-US" sz="1400" strike="noStrike" kern="1200" baseline="0" noProof="1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 0.,  90.,  45.])</a:t>
            </a:r>
            <a:endParaRPr lang="en-US" altLang="x-none" sz="1400" strike="noStrike" kern="1200" baseline="0" noProof="1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 = np.linspace(0, 3.14, 10)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        ,  0.34888889,  0.69777778,  1.04666667,  1.39555556,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1.74444444,  2.09333333,  2.44222222,  2.79111111,  3.14      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y = np.cos(x)  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余弦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y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array([ 1.        ,  0.93975313,  0.76627189,  0.50045969,  0.17434523,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-0.17277674, -0.4990802 , -0.76524761, -0.93920748, -0.99999873])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np.arccos(y)   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反余弦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        ,  0.34888889,  0.69777778,  1.04666667,  1.39555556,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1.74444444,  2.09333333,  2.44222222,  2.79111111,  3.14      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np.absolute(-3)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绝对值或模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np.absolute(3+4j)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np.ceil(3.2)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向上取整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np.ceil(np.array([1, 2, 3.1]))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array([ 1.,  2.,  4.])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np.isnan(np.NAN)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True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np.log2(8)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对数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np.log10(100)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np.log10([100, 1000, 10000])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array([ 2.,  3.,  4.])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843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52226" name="文本占位符 18434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80000"/>
              </a:lnSpc>
              <a:spcBef>
                <a:spcPct val="0"/>
              </a:spcBef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改变数组大小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a = np.arange(1, 11, 1)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a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4, 5, 6, 7, 8, 9, 10])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a.shape = 2, 5                         # 改为2行5列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a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array([[ 1,  2,  3,  4,  5],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[ 6,  7,  8,  9, 10]])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a.shape = 5, -1                        # -1表示自动计算</a:t>
            </a:r>
            <a:r>
              <a:rPr lang="zh-CN" altLang="en-US" sz="1200" kern="1200" baseline="0" dirty="0">
                <a:latin typeface="Consolas" panose="020B0609020204030204" charset="0"/>
                <a:ea typeface="+mn-ea"/>
                <a:cs typeface="+mn-cs"/>
              </a:rPr>
              <a:t>，原地修改</a:t>
            </a:r>
            <a:endParaRPr lang="zh-CN" altLang="en-US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a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array([[ 1,  2],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[ 3,  4],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[ 5,  6],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[ 7,  8],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[ 9, 10]])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b = a.reshape(2,5)                     # reshape()方法返回新数组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b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array([[ 1,  2,  3,  4,  5],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[ 6,  7,  8,  9, 10]])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 = np.array(range(5))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x.reshape((1,  10))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不能修改数组总大小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Traceback (most recent call last):</a:t>
            </a:r>
            <a:endParaRPr lang="zh-CN" altLang="en-US" sz="1350" kern="1200" baseline="0">
              <a:solidFill>
                <a:srgbClr val="FF000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  File "&lt;pyshell#100&gt;", line 1, in &lt;module&gt;</a:t>
            </a:r>
            <a:endParaRPr lang="zh-CN" altLang="en-US" sz="1350" kern="1200" baseline="0">
              <a:solidFill>
                <a:srgbClr val="FF000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    x.reshape((1,  10))</a:t>
            </a:r>
            <a:endParaRPr lang="zh-CN" altLang="en-US" sz="1350" kern="1200" baseline="0">
              <a:solidFill>
                <a:srgbClr val="FF000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ValueError: total size of new array must be unchanged</a:t>
            </a:r>
            <a:endParaRPr lang="zh-CN" altLang="en-US" sz="1350" kern="1200" baseline="0">
              <a:solidFill>
                <a:srgbClr val="FF000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x.resize((1,10))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resize()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可以改变总大小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array([[0, 1, 2, 3, 4, 0, 0, 0, 0, 0]])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53250" name="标题 1843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9457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56322" name="文本占位符 19458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80000"/>
              </a:lnSpc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切片操作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spcBef>
                <a:spcPts val="600"/>
              </a:spcBef>
              <a:buFont typeface="Wingdings" panose="05000000000000000000" charset="0"/>
              <a:buNone/>
            </a:pP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 = np.arange(10)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5, 6, 7, 8, 9])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a[::-1]                           # 反向切片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array([9, 8, 7, 6, 5, 4, 3, 2, 1, 0])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a[::2]                            # 隔一个取一个元素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2, 4, 6, 8])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a[:5]                             # 前5个元素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2048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57346" name="文本占位符 2048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 = np.arange(25)     # 创建数组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c.shape = 5,5         # 修改数组大小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array([[ 0,  1,  2,  3,  4],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[ 5,  6,  7,  8,  9],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[10, 11, 12, 13, 14],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[15, 16, 17, 18, 19],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[20, 21, 22, 23, 24]])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c[0, 2:5]             # 第0行中下标[2,5)之间的元素值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array([2, 3, 4])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c[1]                  # 第0行所有元素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array([5, 6, 7, 8, 9])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c[2:5, 2:5]           # 行下标和列下标都介于[2,5)之间的元素值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array([[12, 13, 14],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[17, 18, 19],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[22, 23, 24]])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相关标准库和扩展库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en-US" altLang="zh-CN" sz="1800" kern="1200" baseline="0" dirty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scipy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：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scipy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依赖于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numpy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，提供了更多的数学工具，包括矩阵运算、线性方程组求解、积分、优化、插值、信号处理、图像处理、统计等等。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21505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60418" name="文本占位符 21506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布尔运算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 = np.random.rand(10) # 包含10个随机数的数组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array([ 0.56707504,  0.07527513,  0.0149213 ,  0.49157657,  0.75404095,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0.40330683,  0.90158037,  0.36465894,  0.37620859,  0.62250594])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 &gt; 0.5                # 比较数组中每个元素值是否大于0.5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True, False, False, False,  True, False,  True, False, False,  True], dtype=bool)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x[x&gt;0.5]               # 获取数组中大于0.5的元素</a:t>
            </a:r>
            <a:r>
              <a:rPr lang="zh-CN" altLang="en-US" sz="1400" kern="1200" baseline="0" dirty="0">
                <a:latin typeface="Consolas" panose="020B0609020204030204" charset="0"/>
                <a:ea typeface="+mn-ea"/>
                <a:cs typeface="+mn-cs"/>
              </a:rPr>
              <a:t>，可用于检测和过滤异常值</a:t>
            </a:r>
            <a:endParaRPr lang="zh-CN" altLang="en-US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array([ 0.56707504,  0.75404095,  0.90158037,  0.62250594])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 &lt; 0.5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array([False,  True,  True,  True, False,  True, False,  True,  True, False], dtype=bool)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np.all(x&lt;1)            # </a:t>
            </a:r>
            <a:r>
              <a:rPr lang="zh-CN" altLang="en-US" sz="1400" kern="1200" baseline="0" dirty="0">
                <a:latin typeface="Consolas" panose="020B0609020204030204" charset="0"/>
                <a:ea typeface="+mn-ea"/>
                <a:cs typeface="+mn-cs"/>
              </a:rPr>
              <a:t>测试是否全部元素都小于</a:t>
            </a: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1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True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np.any([1,2,3,4])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是否存在等价于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True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的元素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True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np.any([0])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False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a = np.array([1, 2, 3])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b = np.array([3, 2, 1])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a &gt; b                     # 两个数组中对应位置上的元素比较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array([False, False,  True], dtype=bool)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a[a&gt;b]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array([3])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a == b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array([False,  True, False], dtype=bool)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a[a==b]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array([2])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61442" name="标题 21505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&gt;&gt;&gt; x = np.arange(1, 10)</a:t>
            </a:r>
            <a:endParaRPr lang="en-US" altLang="zh-CN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en-US" altLang="zh-CN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4, 5, 6, 7, 8, 9])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&gt;&gt;&gt; x[(x%2==0)&amp;(x&gt;5)]         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布尔与运算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array([6, 8])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&gt;&gt;&gt; x[(x%2==0)|(x&gt;5)]         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布尔或运算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array([2, 4, 6, 7, 8, 9])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22529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64514" name="文本占位符 22530"/>
          <p:cNvSpPr>
            <a:spLocks noGrp="1"/>
          </p:cNvSpPr>
          <p:nvPr>
            <p:ph idx="1"/>
          </p:nvPr>
        </p:nvSpPr>
        <p:spPr>
          <a:xfrm>
            <a:off x="516890" y="1200150"/>
            <a:ext cx="8068945" cy="3398520"/>
          </a:xfrm>
        </p:spPr>
        <p:txBody>
          <a:bodyPr anchor="t"/>
          <a:p>
            <a:pPr defTabSz="914400"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取整运算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 = np.random.rand(10)*50      # 10</a:t>
            </a:r>
            <a:r>
              <a:rPr lang="zh-CN" altLang="en-US" sz="1400" kern="1200" baseline="0" dirty="0">
                <a:latin typeface="Consolas" panose="020B0609020204030204" charset="0"/>
                <a:ea typeface="+mn-ea"/>
                <a:cs typeface="+mn-cs"/>
              </a:rPr>
              <a:t>个随机数</a:t>
            </a:r>
            <a:endParaRPr lang="zh-CN" altLang="en-US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 0.69708323,  14.99931488,  15.04431214,  24.60547929,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12.12020273,  42.72638176,  16.01128916,  38.91558471,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39.6877989 ,  21.98678429])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np.int64(x)                    # </a:t>
            </a:r>
            <a:r>
              <a:rPr lang="zh-CN" altLang="en-US" sz="1400" kern="1200" baseline="0" dirty="0">
                <a:latin typeface="Consolas" panose="020B0609020204030204" charset="0"/>
                <a:ea typeface="+mn-ea"/>
                <a:cs typeface="+mn-cs"/>
              </a:rPr>
              <a:t>取整</a:t>
            </a:r>
            <a:endParaRPr lang="zh-CN" altLang="en-US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array([ 0, 14, 15, 24, 12, 42, 16, 38, 39, 21], dtype=int64)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 - np.int64(x)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array([ 0.69708323,  0.99931488,  0.04431214,  0.60547929,  0.12020273,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0.72638176,  0.01128916,  0.91558471,  0.6877989 ,  0.98678429])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2355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65538" name="文本占位符 23554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80000"/>
              </a:lnSpc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广播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 = np.arange(0,60,10).reshape(-1,1)     # 列向量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b = np.arange(0,6)                       # 行向量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[10],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[20],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[30],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[40],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[50]])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b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a[0] + b                        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数组与标量的加法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a[1] + b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array([10, 11, 12, 13, 14, 15])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 + b                                     # 广播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array([[ 0,  1,  2,  3,  4,  5],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[10, 11, 12, 13, 14, 15],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[20, 21, 22, 23, 24, 25],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[30, 31, 32, 33, 34, 35],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[40, 41, 42, 43, 44, 45],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[50, 51, 52, 53, 54, 55]])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 * b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 0,   0,   0,   0,   0,   0],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0,  10,  20,  30,  40,  50],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0,  20,  40,  60,  80, 100],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0,  30,  60,  90,  120, 150],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0,  40,  80,  120, 160, 200],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0,  50,  100, 150,  200, 250]])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66562" name="标题 2355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24577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67586" name="文本占位符 24578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分段函数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buFont typeface="Wingdings" panose="05000000000000000000" charset="0"/>
              <a:buNone/>
            </a:pP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= np.random.randint(0, 10, size=(1,10))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array([[0, 4, 3, 3, 8, 4, 7, 3, 1, 7]])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np.where(x&lt;5, 0, 1)            # 小于5的元素值对应0，其他对应1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array([[0, 0, 0, 0, 1, 0, 1, 0, 0, 1]])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np.piecewise(x, [x&lt;4, x&gt;7], [lambda x:x*2, lambda x:x*3])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                                   # 小于4的元素乘以2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                                  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# 大于7的元素乘以3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                                  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# 其他元素变为0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array([[ 0,  0,  6,  6, 24,  0,  0,  6,  2,  0]])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Title 4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pic>
        <p:nvPicPr>
          <p:cNvPr id="68610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1665" y="1199515"/>
            <a:ext cx="7660640" cy="1774825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Title 4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pic>
        <p:nvPicPr>
          <p:cNvPr id="6963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140" y="1154430"/>
            <a:ext cx="6833235" cy="2508885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Title 4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pic>
        <p:nvPicPr>
          <p:cNvPr id="70658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1815" y="1135380"/>
            <a:ext cx="6810375" cy="2515870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相关标准库和扩展库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matplotlib模块依赖于numpy模块和tkinter模块，可以绘制多种形式的图形，包括线图、直方图、饼状图、散点图、误差线图等等，图形质量可满足出版要求，是数据可视化的重要工具。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2560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71682" name="文本占位符 25602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90000"/>
              </a:lnSpc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计算唯一值以及出现次数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= np.random.randint(0, 10, 7)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array([8, 7, 7, 5, 3, 8, 0])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np.bincount(x)   # 元素出现次数，0出现1次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，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                    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# 1、2没出现，3出现1次，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以此类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推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0, 0, 1, 0, 1, 0, 2, 2], dtype=int64)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np.sum(_)        # 所有元素出现次数之和等于数组长度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len(x)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np.unique(x)     # 返回唯一元素值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3, 5, 7, 8])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>
              <a:buFont typeface="Wingdings" panose="05000000000000000000" charset="0"/>
              <a:buChar char="§"/>
            </a:pPr>
            <a:r>
              <a:rPr lang="zh-CN" altLang="en-US" sz="1800" strike="noStrike" noProof="1"/>
              <a:t>矩阵运算</a:t>
            </a:r>
            <a:endParaRPr lang="zh-CN" altLang="en-US" sz="1800" strike="noStrike" noProof="1"/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&gt;&gt;&gt; a_list = [3, 5, 7]</a:t>
            </a:r>
            <a:endParaRPr lang="zh-CN" altLang="en-US" sz="1350" strike="noStrike" noProof="1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&gt;&gt;&gt; a_mat = np.matrix(a_list)            # 创建矩阵</a:t>
            </a:r>
            <a:endParaRPr lang="zh-CN" altLang="en-US" sz="1350" strike="noStrike" noProof="1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&gt;&gt;&gt; a_mat</a:t>
            </a:r>
            <a:endParaRPr lang="zh-CN" altLang="en-US" sz="1350" strike="noStrike" noProof="1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matrix([[3, 5, 7]])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&gt;&gt;&gt; a_mat.T                              # 矩阵转置</a:t>
            </a:r>
            <a:endParaRPr lang="zh-CN" altLang="en-US" sz="1350" strike="noStrike" noProof="1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matrix([[3],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        [5],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        [7]])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&gt;&gt;&gt; a_mat.shape                          # 矩阵形状</a:t>
            </a:r>
            <a:endParaRPr lang="zh-CN" altLang="en-US" sz="1350" strike="noStrike" noProof="1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(1, 3)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&gt;&gt;&gt; a_mat.size                           </a:t>
            </a:r>
            <a:r>
              <a:rPr lang="en-US" altLang="zh-CN" sz="1350" strike="noStrike" noProof="1">
                <a:latin typeface="Consolas" panose="020B0609020204030204" charset="0"/>
                <a:ea typeface="宋体" panose="02010600030101010101" pitchFamily="2" charset="-122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元素个数</a:t>
            </a:r>
            <a:endParaRPr lang="zh-CN" altLang="en-US" sz="1350" strike="noStrike" noProof="1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3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a_mat.mean()                         # 元素平均值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a_mat.sum()                          # 所有元素之和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a_mat.max()    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最大值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a_mat.max(axis=1)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横向最大值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matrix([[7]])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a_mat.max(axis=0)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纵向最大值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matrix([[3, 5, 7]])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b_mat = np.matrix((1, 2, 3))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创建矩阵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b_mat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matrix([[1, 2, 3]])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a_mat * b_mat.T                      # 矩阵相乘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matrix([[34]])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c_mat = np.matrix([[1, 5, 3], [2, 9, 6]]) # 创建二维矩阵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c_mat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matrix([[1, 5, 3],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[2, 9, 6]])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c_mat.argsort(axis=0)                  # 纵向排序后的元素序号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matrix([[0, 0, 0],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[1, 1, 1]], dtype=int64)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c_mat.argsort(axis=1)                  # 横向排序后的元素序号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matrix([[0, 2, 1],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[0, 2, 1]], dtype=int64)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d_mat = np.matrix([[1, 2, 3], [4, 5, 6], [7, 8, 9]])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d_mat.diagonal()                       # 矩阵对角线元素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matrix([[1, 5, 9]])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d_mat.flatten()                        # 矩阵平铺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，行优先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matrix([[1, 2, 3, 4, 5, 6, 7, 8, 9]])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d_mat.flatten('F')              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矩阵平铺，列优先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matrix([[1, 4, 7, 2, 5, 8, 3, 6, 9]])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defTabSz="914400" fontAlgn="base"/>
            <a:r>
              <a:rPr lang="zh-CN" altLang="en-US" sz="1800" strike="noStrike" noProof="1">
                <a:latin typeface="Consolas" panose="020B0609020204030204" charset="0"/>
                <a:sym typeface="+mn-ea"/>
              </a:rPr>
              <a:t>计算相关系数矩阵（对称矩阵，对角线上元素表示自相关系数）</a:t>
            </a:r>
            <a:endParaRPr lang="zh-CN" altLang="en-US" sz="1800" strike="noStrike" noProof="1">
              <a:latin typeface="Consolas" panose="020B0609020204030204" charset="0"/>
              <a:sym typeface="+mn-ea"/>
            </a:endParaRPr>
          </a:p>
          <a:p>
            <a:pPr marL="0" indent="0" defTabSz="914400" fontAlgn="base">
              <a:buFont typeface="Wingdings" panose="05000000000000000000" charset="0"/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np.corrcoef([1,2,3,4], [4,3,2,1]) </a:t>
            </a:r>
            <a:r>
              <a:rPr lang="en-US" altLang="zh-CN" sz="1500" strike="noStrike" noProof="1">
                <a:latin typeface="Consolas" panose="020B0609020204030204" charset="0"/>
                <a:cs typeface="Consolas" panose="020B0609020204030204" charset="0"/>
              </a:rPr>
              <a:t>#</a:t>
            </a: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负相关，变化方向相反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defTabSz="914400" fontAlgn="base"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array([[ 1., -1.],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defTabSz="914400" fontAlgn="base"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[-1.,  1.]])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defTabSz="914400" fontAlgn="base">
              <a:buFont typeface="Wingdings" panose="05000000000000000000" charset="0"/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np.corrcoef([1,2,3,4], [1,2,3,4]) </a:t>
            </a:r>
            <a:r>
              <a:rPr lang="en-US" altLang="zh-CN" sz="1500" strike="noStrike" noProof="1">
                <a:latin typeface="Consolas" panose="020B0609020204030204" charset="0"/>
                <a:cs typeface="Consolas" panose="020B0609020204030204" charset="0"/>
              </a:rPr>
              <a:t>#</a:t>
            </a: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正相关，变化方向一致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defTabSz="914400" fontAlgn="base"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array([[ 1.,  1.],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defTabSz="914400" fontAlgn="base"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[ 1.,  1.]])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defTabSz="914400" fontAlgn="base"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&gt;&gt;&gt; np.corrcoef([1,2,3,4], [1,2,3,40])</a:t>
            </a:r>
            <a:r>
              <a:rPr lang="en-US" altLang="zh-CN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#</a:t>
            </a: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正相关，变化趋势接近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defTabSz="914400" fontAlgn="base"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array([[ 1.       ,  0.8010362],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defTabSz="914400" fontAlgn="base"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[ 0.8010362,  1.       ]])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strike="noStrike" noProof="1"/>
              <a:t>计算方差、协方差。</a:t>
            </a:r>
            <a:endParaRPr lang="zh-CN" altLang="en-US" sz="1500" strike="noStrike" noProof="1"/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latin typeface="Consolas" panose="020B0609020204030204" charset="0"/>
                <a:sym typeface="+mn-ea"/>
              </a:rPr>
              <a:t>&gt;&gt;&gt; np.cov([1,1,1,1,1])                     </a:t>
            </a:r>
            <a:r>
              <a:rPr lang="en-US" altLang="zh-CN" sz="1500" strike="noStrike" noProof="1">
                <a:latin typeface="Consolas" panose="020B0609020204030204" charset="0"/>
                <a:sym typeface="+mn-ea"/>
              </a:rPr>
              <a:t># </a:t>
            </a:r>
            <a:r>
              <a:rPr lang="zh-CN" altLang="en-US" sz="1500" strike="noStrike" noProof="1">
                <a:latin typeface="Consolas" panose="020B0609020204030204" charset="0"/>
                <a:sym typeface="+mn-ea"/>
              </a:rPr>
              <a:t>协方差</a:t>
            </a:r>
            <a:endParaRPr lang="zh-CN" altLang="en-US" sz="15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array(0.0)</a:t>
            </a:r>
            <a:endParaRPr lang="zh-CN" altLang="en-US" sz="15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latin typeface="Consolas" panose="020B0609020204030204" charset="0"/>
                <a:sym typeface="+mn-ea"/>
              </a:rPr>
              <a:t>&gt;&gt;&gt; x = [-2.1, -1,  4.3]</a:t>
            </a:r>
            <a:endParaRPr lang="zh-CN" altLang="en-US" sz="15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latin typeface="Consolas" panose="020B0609020204030204" charset="0"/>
                <a:sym typeface="+mn-ea"/>
              </a:rPr>
              <a:t>&gt;&gt;&gt; y = [3,  1.1,  0.12]</a:t>
            </a:r>
            <a:endParaRPr lang="zh-CN" altLang="en-US" sz="15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latin typeface="Consolas" panose="020B0609020204030204" charset="0"/>
                <a:sym typeface="+mn-ea"/>
              </a:rPr>
              <a:t>&gt;&gt;&gt; X = np.vstack((x,y))</a:t>
            </a:r>
            <a:endParaRPr lang="zh-CN" altLang="en-US" sz="15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latin typeface="Consolas" panose="020B0609020204030204" charset="0"/>
                <a:sym typeface="+mn-ea"/>
              </a:rPr>
              <a:t>&gt;&gt;&gt; print(np.cov(X))                        </a:t>
            </a:r>
            <a:r>
              <a:rPr lang="en-US" altLang="zh-CN" sz="1500" strike="noStrike" noProof="1">
                <a:latin typeface="Consolas" panose="020B0609020204030204" charset="0"/>
                <a:sym typeface="+mn-ea"/>
              </a:rPr>
              <a:t># </a:t>
            </a:r>
            <a:r>
              <a:rPr lang="zh-CN" altLang="en-US" sz="1500" strike="noStrike" noProof="1">
                <a:latin typeface="Consolas" panose="020B0609020204030204" charset="0"/>
                <a:sym typeface="+mn-ea"/>
              </a:rPr>
              <a:t>协方差</a:t>
            </a:r>
            <a:endParaRPr lang="zh-CN" altLang="en-US" sz="15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[[ 11.71        -4.286     ]</a:t>
            </a:r>
            <a:endParaRPr lang="zh-CN" altLang="en-US" sz="15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[ -4.286        2.14413333]]</a:t>
            </a:r>
            <a:endParaRPr lang="zh-CN" altLang="en-US" sz="15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latin typeface="Consolas" panose="020B0609020204030204" charset="0"/>
                <a:sym typeface="+mn-ea"/>
              </a:rPr>
              <a:t>&gt;&gt;&gt; print(np.cov(x, y))</a:t>
            </a:r>
            <a:endParaRPr lang="zh-CN" altLang="en-US" sz="15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[[ 11.71        -4.286     ]</a:t>
            </a:r>
            <a:endParaRPr lang="zh-CN" altLang="en-US" sz="15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[ -4.286        2.14413333]]</a:t>
            </a:r>
            <a:endParaRPr lang="zh-CN" altLang="en-US" sz="15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latin typeface="Consolas" panose="020B0609020204030204" charset="0"/>
                <a:sym typeface="+mn-ea"/>
              </a:rPr>
              <a:t>&gt;&gt;&gt; print(np.cov(x))</a:t>
            </a:r>
            <a:endParaRPr lang="zh-CN" altLang="en-US" sz="15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11.709999999999999</a:t>
            </a:r>
            <a:endParaRPr lang="zh-CN" altLang="en-US" sz="1500" strike="noStrike" noProof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 fontAlgn="base"/>
            <a:r>
              <a:rPr lang="zh-CN" altLang="en-US" sz="1800" strike="noStrike" kern="1200" baseline="0" noProof="1">
                <a:latin typeface="Consolas" panose="020B0609020204030204" charset="0"/>
                <a:ea typeface="+mn-ea"/>
                <a:cs typeface="+mn-cs"/>
              </a:rPr>
              <a:t>计算特征值与特征向量</a:t>
            </a:r>
            <a:endParaRPr lang="zh-CN" altLang="en-US" sz="12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import numpy as np</a:t>
            </a:r>
            <a:endParaRPr lang="en-US" altLang="zh-CN" sz="135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kern="120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+mn-cs"/>
              </a:rPr>
              <a:t>&gt;&gt;&gt; e, v = np.linalg.eig([[1,1],[2,2]])    </a:t>
            </a:r>
            <a:r>
              <a:rPr lang="en-US" altLang="zh-CN" sz="1350" strike="noStrike" noProof="1">
                <a:latin typeface="Consolas" panose="020B0609020204030204" charset="0"/>
                <a:sym typeface="+mn-ea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  <a:sym typeface="+mn-ea"/>
              </a:rPr>
              <a:t>特征值与特征向量</a:t>
            </a:r>
            <a:endParaRPr lang="zh-CN" altLang="en-US" sz="1200" strike="noStrike" kern="1200" baseline="0" noProof="1">
              <a:solidFill>
                <a:schemeClr val="tx1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kern="120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+mn-cs"/>
              </a:rPr>
              <a:t>&gt;&gt;&gt; e</a:t>
            </a:r>
            <a:r>
              <a:rPr lang="zh-CN" altLang="en-US" sz="1200">
                <a:latin typeface="Consolas" panose="020B0609020204030204" charset="0"/>
                <a:sym typeface="+mn-ea"/>
              </a:rPr>
              <a:t>                                      </a:t>
            </a:r>
            <a:r>
              <a:rPr lang="en-US" altLang="zh-CN" sz="1200">
                <a:latin typeface="Consolas" panose="020B0609020204030204" charset="0"/>
                <a:sym typeface="+mn-ea"/>
              </a:rPr>
              <a:t># </a:t>
            </a:r>
            <a:r>
              <a:rPr lang="zh-CN" altLang="en-US" sz="1200">
                <a:latin typeface="Consolas" panose="020B0609020204030204" charset="0"/>
                <a:sym typeface="+mn-ea"/>
              </a:rPr>
              <a:t>所有特征值的和等于主对角线元素之和，也就是矩阵的迹</a:t>
            </a:r>
            <a:endParaRPr lang="zh-CN" altLang="en-US" sz="12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array([ 0.,  3.])</a:t>
            </a:r>
            <a:endParaRPr lang="zh-CN" altLang="en-US" sz="12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kern="120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+mn-cs"/>
              </a:rPr>
              <a:t>&gt;&gt;&gt; v</a:t>
            </a:r>
            <a:endParaRPr lang="zh-CN" altLang="en-US" sz="12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array([[-0.70710678, -0.4472136 ],</a:t>
            </a:r>
            <a:endParaRPr lang="zh-CN" altLang="en-US" sz="12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[ 0.70710678, -0.89442719]])</a:t>
            </a:r>
            <a:endParaRPr lang="zh-CN" altLang="en-US" sz="12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latin typeface="Consolas" panose="020B0609020204030204" charset="0"/>
                <a:sym typeface="+mn-ea"/>
              </a:rPr>
              <a:t>&gt;&gt;&gt; np.matrix(v)*np.matrix(np.diag(e))*np.linalg.inv(v) </a:t>
            </a:r>
            <a:r>
              <a:rPr lang="en-US" altLang="zh-CN" sz="1200">
                <a:latin typeface="Consolas" panose="020B0609020204030204" charset="0"/>
                <a:sym typeface="+mn-ea"/>
              </a:rPr>
              <a:t># </a:t>
            </a:r>
            <a:r>
              <a:rPr lang="zh-CN" altLang="en-US" sz="1200">
                <a:latin typeface="Consolas" panose="020B0609020204030204" charset="0"/>
                <a:sym typeface="+mn-ea"/>
              </a:rPr>
              <a:t>还原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matrix([[1., 1.],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 [2., 2.]])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latin typeface="Consolas" panose="020B0609020204030204" charset="0"/>
                <a:sym typeface="+mn-ea"/>
              </a:rPr>
              <a:t>&gt;&gt;&gt; np.dot(v, np.diag(e)).dot(np.linalg.inv(v))         </a:t>
            </a:r>
            <a:r>
              <a:rPr lang="en-US" altLang="zh-CN" sz="1200">
                <a:latin typeface="Consolas" panose="020B0609020204030204" charset="0"/>
                <a:sym typeface="+mn-ea"/>
              </a:rPr>
              <a:t># </a:t>
            </a:r>
            <a:r>
              <a:rPr lang="zh-CN" altLang="en-US" sz="1200">
                <a:latin typeface="Consolas" panose="020B0609020204030204" charset="0"/>
                <a:sym typeface="+mn-ea"/>
              </a:rPr>
              <a:t>还原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array([[1., 1.],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[2., 2.]])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latin typeface="Consolas" panose="020B0609020204030204" charset="0"/>
                <a:sym typeface="+mn-ea"/>
              </a:rPr>
              <a:t>&gt;&gt;&gt; np.linalg.det(np.array([[1,1],[2,2]])-e*v)          </a:t>
            </a:r>
            <a:r>
              <a:rPr lang="en-US" altLang="zh-CN" sz="1200">
                <a:latin typeface="Consolas" panose="020B0609020204030204" charset="0"/>
                <a:sym typeface="+mn-ea"/>
              </a:rPr>
              <a:t># A-ev</a:t>
            </a:r>
            <a:r>
              <a:rPr lang="zh-CN" altLang="en-US" sz="1200">
                <a:latin typeface="Consolas" panose="020B0609020204030204" charset="0"/>
                <a:sym typeface="+mn-ea"/>
              </a:rPr>
              <a:t>的行列式为</a:t>
            </a:r>
            <a:r>
              <a:rPr lang="en-US" altLang="zh-CN" sz="1200">
                <a:latin typeface="Consolas" panose="020B0609020204030204" charset="0"/>
                <a:sym typeface="+mn-ea"/>
              </a:rPr>
              <a:t>0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0.0</a:t>
            </a:r>
            <a:endParaRPr lang="zh-CN" altLang="en-US" sz="12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 fontAlgn="base"/>
            <a:r>
              <a:rPr lang="zh-CN" altLang="en-US" sz="1800" strike="noStrike" kern="1200" baseline="0" noProof="1">
                <a:latin typeface="Consolas" panose="020B0609020204030204" charset="0"/>
                <a:ea typeface="+mn-ea"/>
                <a:cs typeface="+mn-cs"/>
              </a:rPr>
              <a:t>计算逆矩阵</a:t>
            </a:r>
            <a:endParaRPr lang="zh-CN" altLang="en-US" sz="18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sym typeface="+mn-ea"/>
              </a:rPr>
              <a:t>矩阵可逆的充分必要条件是行列式不等于</a:t>
            </a:r>
            <a:r>
              <a:rPr lang="en-US" altLang="zh-CN" sz="1400">
                <a:latin typeface="Consolas" panose="020B0609020204030204" charset="0"/>
                <a:sym typeface="+mn-ea"/>
              </a:rPr>
              <a:t>0</a:t>
            </a:r>
            <a:r>
              <a:rPr lang="zh-CN" altLang="en-US" sz="1400">
                <a:latin typeface="Consolas" panose="020B0609020204030204" charset="0"/>
                <a:sym typeface="+mn-ea"/>
              </a:rPr>
              <a:t>，或者说满秩。矩阵的秩定义为矩阵线性无关的行向量或列向量的最大数量。</a:t>
            </a:r>
            <a:endParaRPr lang="zh-CN" altLang="en-US" sz="14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strike="noStrike" noProof="1">
                <a:latin typeface="Consolas" panose="020B0609020204030204" charset="0"/>
                <a:sym typeface="+mn-ea"/>
              </a:rPr>
              <a:t>&gt;&gt;&gt; import numpy as np</a:t>
            </a:r>
            <a:endParaRPr lang="en-US" altLang="zh-CN" sz="1400" strike="noStrike" noProof="1">
              <a:latin typeface="Consolas" panose="020B0609020204030204" charset="0"/>
              <a:sym typeface="+mn-ea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x = np.matrix([[1,2], [3,4]])</a:t>
            </a:r>
            <a:endParaRPr lang="zh-CN" altLang="en-US" sz="14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y = np.linalg.inv(x)</a:t>
            </a:r>
            <a:endParaRPr lang="zh-CN" altLang="en-US" sz="14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x * y</a:t>
            </a:r>
            <a:endParaRPr lang="zh-CN" altLang="en-US" sz="14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  1.00000000e+00,   1.11022302e-16],</a:t>
            </a:r>
            <a:endParaRPr lang="zh-CN" altLang="en-US" sz="14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  0.00000000e+00,   1.00000000e+00]])</a:t>
            </a:r>
            <a:endParaRPr lang="zh-CN" altLang="en-US" sz="14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y * x</a:t>
            </a:r>
            <a:endParaRPr lang="zh-CN" altLang="en-US" sz="14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  1.00000000e+00,   4.44089210e-16],</a:t>
            </a:r>
            <a:endParaRPr lang="zh-CN" altLang="en-US" sz="14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  0.00000000e+00,   1.00000000e+00]])</a:t>
            </a:r>
            <a:endParaRPr lang="zh-CN" altLang="en-US" sz="14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buFont typeface="Wingdings" panose="05000000000000000000" charset="0"/>
              <a:buNone/>
            </a:pPr>
            <a:endParaRPr lang="zh-CN" altLang="en-US" sz="14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17.1 numpy</a:t>
            </a:r>
            <a:r>
              <a:rPr lang="zh-CN" altLang="en-US" dirty="0">
                <a:sym typeface="+mn-ea"/>
              </a:rPr>
              <a:t>简单应用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206500"/>
            <a:ext cx="7713345" cy="3395345"/>
          </a:xfrm>
        </p:spPr>
        <p:txBody>
          <a:bodyPr/>
          <a:p>
            <a:r>
              <a:rPr lang="zh-CN" altLang="en-US" sz="1800"/>
              <a:t>判断是否正交矩阵。</a:t>
            </a:r>
            <a:endParaRPr lang="zh-CN" altLang="en-US" sz="180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mat = np.matrix([[1,0,0], [0,1,0], [0,0,1]])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mat * mat.T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matrix([[1, 0, 0],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 [0, 1, 0],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 [0, 0, 1]])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mat * np.linalg.inv(mat)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matrix([[1., 0., 0.],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 [0., 1., 0.],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 [0., 0., 1.]])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np.linalg.det(mat)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正交矩阵的行列式为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，不同行向量之间内积为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0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1.0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aphicFrame>
        <p:nvGraphicFramePr>
          <p:cNvPr id="4" name="Object -2147482624"/>
          <p:cNvGraphicFramePr>
            <a:graphicFrameLocks noChangeAspect="1"/>
          </p:cNvGraphicFramePr>
          <p:nvPr/>
        </p:nvGraphicFramePr>
        <p:xfrm>
          <a:off x="6080946" y="1148381"/>
          <a:ext cx="960239" cy="75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84200" imgH="457200" progId="Equation.KSEE3">
                  <p:embed/>
                </p:oleObj>
              </mc:Choice>
              <mc:Fallback>
                <p:oleObj name="" r:id="rId1" imgW="584200" imgH="457200" progId="Equation.KSEE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80946" y="1148381"/>
                        <a:ext cx="960239" cy="751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200150"/>
            <a:ext cx="7385050" cy="3395345"/>
          </a:xfrm>
        </p:spPr>
        <p:txBody>
          <a:bodyPr/>
          <a:p>
            <a:pPr fontAlgn="base"/>
            <a:r>
              <a:rPr lang="zh-CN" altLang="en-US" sz="1800" strike="noStrike" noProof="1"/>
              <a:t>矩阵</a:t>
            </a:r>
            <a:r>
              <a:rPr lang="en-US" altLang="zh-CN" sz="1800" strike="noStrike" noProof="1"/>
              <a:t>QR</a:t>
            </a:r>
            <a:r>
              <a:rPr lang="zh-CN" altLang="en-US" sz="1800" strike="noStrike" noProof="1"/>
              <a:t>分解</a:t>
            </a:r>
            <a:endParaRPr lang="zh-CN" altLang="en-US" sz="1800" strike="noStrike" noProof="1"/>
          </a:p>
          <a:p>
            <a:pPr marL="0" indent="0" fontAlgn="base">
              <a:buNone/>
            </a:pPr>
            <a:r>
              <a:rPr lang="en-US" altLang="zh-CN" sz="1500" strike="noStrike" noProof="1">
                <a:latin typeface="Consolas" panose="020B0609020204030204" charset="0"/>
                <a:cs typeface="Consolas" panose="020B0609020204030204" charset="0"/>
                <a:sym typeface="+mn-ea"/>
              </a:rPr>
              <a:t>&gt;&gt;&gt; import numpy as np</a:t>
            </a:r>
            <a:endParaRPr lang="en-US" altLang="zh-CN" sz="1500" strike="noStrike" noProof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a = np.matrix([[1,2,3], [4,5,6]])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q, r = np.linalg.qr(a)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np.dot(q,r)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matrix([[ 1.,  2.,  3.],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 [ 4.,  5.,  6.]])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en-US" altLang="en-US" sz="1800" kern="1200" baseline="0">
                <a:latin typeface="宋体" panose="02010600030101010101" pitchFamily="2" charset="-122"/>
                <a:ea typeface="+mn-ea"/>
                <a:cs typeface="+mn-cs"/>
              </a:rPr>
              <a:t>pandas（Python Data Analysis Library）是基于numpy的数据分析模块，提供了大量标准数据模型和高效操作大型数据集所需要的工具，可以说pandas是使得Python能够成为高效且强大的数据分析环境的重要因素之一。</a:t>
            </a:r>
            <a:endParaRPr lang="zh-CN" altLang="en-US" sz="1800" kern="1200" baseline="0"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相关标准库和扩展库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strike="noStrike" noProof="1"/>
              <a:t>计算数组或矩阵的行列式</a:t>
            </a:r>
            <a:r>
              <a:rPr lang="zh-CN" altLang="en-US" sz="1800">
                <a:sym typeface="+mn-ea"/>
              </a:rPr>
              <a:t>，也等于所有特征值的积</a:t>
            </a:r>
            <a:r>
              <a:rPr lang="zh-CN" altLang="en-US" sz="1800" strike="noStrike" noProof="1"/>
              <a:t>。</a:t>
            </a: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import numpy as np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a = [[1,2], [3,4]]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np.linalg.det(a)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-2.0000000000000004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a = np.array([[[1, 2], [3, 4]], [[1, 2], [2, 1]], [[1, 3], [3, 1]]])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np.linalg.det(a)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array([-2., -3., -8.])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aphicFrame>
        <p:nvGraphicFramePr>
          <p:cNvPr id="89091" name="对象 -2147482623"/>
          <p:cNvGraphicFramePr>
            <a:graphicFrameLocks noChangeAspect="1"/>
          </p:cNvGraphicFramePr>
          <p:nvPr/>
        </p:nvGraphicFramePr>
        <p:xfrm>
          <a:off x="4680366" y="1496073"/>
          <a:ext cx="2261392" cy="89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155700" imgH="457200" progId="Equation.KSEE3">
                  <p:embed/>
                </p:oleObj>
              </mc:Choice>
              <mc:Fallback>
                <p:oleObj name="" r:id="rId1" imgW="1155700" imgH="457200" progId="Equation.KSEE3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0366" y="1496073"/>
                        <a:ext cx="2261392" cy="8943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strike="noStrike" noProof="1">
                <a:latin typeface="Consolas" panose="020B0609020204030204" charset="0"/>
                <a:cs typeface="Consolas" panose="020B0609020204030204" charset="0"/>
              </a:rPr>
              <a:t>矩阵奇异值分解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&gt;&gt;&gt; import numpy as np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&gt;&gt;&gt; a = np.arange(60).reshape(5,-1)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&gt;&gt;&gt; a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array([[ 0,  1,  2,  3,  4,  5,  6,  7,  8,  9, 10, 11],</a:t>
            </a:r>
            <a:endParaRPr lang="zh-CN" altLang="en-US" sz="14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[12, 13, 14, 15, 16, 17, 18, 19, 20, 21, 22, 23],</a:t>
            </a:r>
            <a:endParaRPr lang="zh-CN" altLang="en-US" sz="14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[24, 25, 26, 27, 28, 29, 30, 31, 32, 33, 34, 35],</a:t>
            </a:r>
            <a:endParaRPr lang="zh-CN" altLang="en-US" sz="14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[36, 37, 38, 39, 40, 41, 42, 43, 44, 45, 46, 47],</a:t>
            </a:r>
            <a:endParaRPr lang="zh-CN" altLang="en-US" sz="14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[48, 49, 50, 51, 52, 53, 54, 55, 56, 57, 58, 59]])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&gt;&gt;&gt; U, s, V = np.linalg.svd(a, full_matrices=False)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s		 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# svd()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得到的奇异值是从大到小排列的</a:t>
            </a:r>
            <a:endParaRPr kumimoji="0" lang="zh-CN" altLang="en-US" sz="1400" b="0" i="0" u="none" strike="noStrike" kern="1200" cap="none" spc="0" normalizeH="0" baseline="0" noProof="1">
              <a:solidFill>
                <a:schemeClr val="tx1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array([2.64638587e+02, 1.32822522e+01, 2.19610493e-14, 2.68057905e-15,</a:t>
            </a:r>
            <a:endParaRPr kumimoji="0" lang="zh-CN" altLang="en-US" sz="14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1.23976631e-15])</a:t>
            </a:r>
            <a:endParaRPr kumimoji="0" lang="zh-CN" altLang="en-US" sz="14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np.allclose(U.T, np.linalg.inv(U))	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# U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是正交矩阵</a:t>
            </a:r>
            <a:endParaRPr kumimoji="0" lang="zh-CN" altLang="en-US" sz="14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V.shape</a:t>
            </a:r>
            <a:endParaRPr kumimoji="0" lang="zh-CN" altLang="en-US" sz="14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(5, 12)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9113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latin typeface="Consolas" panose="020B0609020204030204" charset="0"/>
                <a:ea typeface="+mn-ea"/>
                <a:cs typeface="+mn-cs"/>
              </a:rPr>
              <a:t>&gt;&gt;&gt; np.dot(U, np.dot(np.diag(s), V))</a:t>
            </a:r>
            <a:endParaRPr lang="zh-CN" altLang="en-US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 7.01764278e-15,   1.00000000e+00,   2.00000000e+00,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3.00000000e+00,   4.00000000e+00,   5.00000000e+00,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6.00000000e+00,   7.00000000e+00,   8.00000000e+00,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9.00000000e+00,   1.00000000e+01,   1.10000000e+01],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1.20000000e+01,   1.30000000e+01,   1.40000000e+01,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1.50000000e+01,   1.60000000e+01,   1.70000000e+01,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1.80000000e+01,   1.90000000e+01,   2.00000000e+01,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2.10000000e+01,   2.20000000e+01,   2.30000000e+01],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2.40000000e+01,   2.50000000e+01,   2.60000000e+01,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2.70000000e+01,   2.80000000e+01,   2.90000000e+01,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3.00000000e+01,   3.10000000e+01,   3.20000000e+01,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3.30000000e+01,   3.40000000e+01,   3.50000000e+01],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3.60000000e+01,   3.70000000e+01,   3.80000000e+01,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3.90000000e+01,   4.00000000e+01,   4.10000000e+01,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4.20000000e+01,   4.30000000e+01,   4.40000000e+01,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4.50000000e+01,   4.60000000e+01,   4.70000000e+01],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4.80000000e+01,   4.90000000e+01,   5.00000000e+01,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5.10000000e+01,   5.20000000e+01,   5.30000000e+01,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5.40000000e+01,   5.50000000e+01,   5.60000000e+01,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5.70000000e+01,   5.80000000e+01,   5.90000000e+01]])</a:t>
            </a:r>
            <a:endParaRPr lang="zh-CN" altLang="en-US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latin typeface="Consolas" panose="020B0609020204030204" charset="0"/>
                <a:ea typeface="+mn-ea"/>
                <a:cs typeface="+mn-cs"/>
              </a:rPr>
              <a:t>&gt;&gt;&gt; np.allclose(a, np.dot(U, np.dot(np.diag(s), V)))</a:t>
            </a:r>
            <a:endParaRPr lang="zh-CN" altLang="en-US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True</a:t>
            </a:r>
            <a:endParaRPr lang="zh-CN" altLang="en-US" sz="10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宋体" panose="02010600030101010101" pitchFamily="2" charset="-122"/>
              </a:rPr>
              <a:t>17.1 numpy</a:t>
            </a:r>
            <a:r>
              <a:rPr lang="zh-CN" altLang="en-US" dirty="0">
                <a:sym typeface="宋体" panose="02010600030101010101" pitchFamily="2" charset="-122"/>
              </a:rPr>
              <a:t>简单应用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U, s, V = np.linalg.svd(a, full_matrices=True)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V.shape        # full_matrices=True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得到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V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的全矩阵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(12, 12)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U.shape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(5, 5)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s.shape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(5,)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np.allclose(V.T, np.linalg.inv(V))  # V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也是正交矩阵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np.allclose(U.T, np.linalg.inv(U))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宋体" panose="02010600030101010101" pitchFamily="2" charset="-122"/>
              </a:rPr>
              <a:t>17.1 numpy</a:t>
            </a:r>
            <a:r>
              <a:rPr lang="zh-CN" altLang="en-US" dirty="0">
                <a:sym typeface="宋体" panose="02010600030101010101" pitchFamily="2" charset="-122"/>
              </a:rPr>
              <a:t>简单应用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import numpy as np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a = np.arange(25).reshape(5,-1)        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方阵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a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array([[ 0,  1,  2,  3,  4],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[ 5,  6,  7,  8,  9],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[10, 11, 12, 13, 14],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[15, 16, 17, 18, 19],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[20, 21, 22, 23, 24]])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U, s, V = np.linalg.svd(a, full_matrices=True)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s                                     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奇异值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array([6.99085940e+01, 3.57609824e+00, 5.72246903e-15, 2.09124342e-16,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6.08024818e-17])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np.sqrt(np.linalg.eig(a.dot(a.T))[0]) # a.dot(a.T)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的特征值的平方根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                                          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与奇异值相等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array([6.99085940e+01, 3.57609824e+00, 2.03245734e-07,            nan,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4.65834385e-08])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  <a:sym typeface="+mn-ea"/>
              </a:rPr>
              <a:t>&gt;&gt;&gt; np.rank(a)                            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  <a:sym typeface="+mn-ea"/>
              </a:rPr>
              <a:t>秩，非零奇异值的个数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strike="noStrike" noProof="1"/>
              <a:t>求解线性方程组</a:t>
            </a:r>
            <a:r>
              <a:rPr lang="en-US" altLang="zh-CN" sz="1800" strike="noStrike" noProof="1"/>
              <a:t>ax=b</a:t>
            </a:r>
            <a:r>
              <a:rPr lang="zh-CN" altLang="en-US" sz="1800" strike="noStrike" noProof="1"/>
              <a:t>的解。</a:t>
            </a:r>
            <a:endParaRPr lang="zh-CN" altLang="en-US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import numpy as np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a = np.array([[3,1], [1,2]])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b = np.array([9,8])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x = np.linalg.solve(a, b)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x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array([ 2.,  3.])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np.dot(a, x)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array([ 9.,  8.])</a:t>
            </a:r>
            <a:endParaRPr lang="zh-CN" altLang="en-US" sz="1500" strike="noStrike" noProof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&gt;&gt;&gt; np.linalg.lstsq(a, b) </a:t>
            </a:r>
            <a:r>
              <a:rPr lang="en-US" altLang="zh-CN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最小二乘解</a:t>
            </a:r>
            <a:endParaRPr lang="zh-CN" altLang="en-US" sz="1500" strike="noStrike" noProof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                      </a:t>
            </a:r>
            <a:r>
              <a:rPr lang="en-US" altLang="zh-CN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返回解、余项、</a:t>
            </a:r>
            <a:r>
              <a:rPr lang="en-US" altLang="zh-CN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的秩、</a:t>
            </a:r>
            <a:r>
              <a:rPr lang="en-US" altLang="zh-CN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的奇异值</a:t>
            </a:r>
            <a:endParaRPr lang="zh-CN" altLang="en-US" sz="1500" strike="noStrike" noProof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(array([ 2.,  3.]), array([], dtype=float64), 2, array([ 3.61803399,  1.38196601]))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aphicFrame>
        <p:nvGraphicFramePr>
          <p:cNvPr id="92163" name="对象 -2147482624"/>
          <p:cNvGraphicFramePr>
            <a:graphicFrameLocks noChangeAspect="1"/>
          </p:cNvGraphicFramePr>
          <p:nvPr/>
        </p:nvGraphicFramePr>
        <p:xfrm>
          <a:off x="4613826" y="2041075"/>
          <a:ext cx="3032760" cy="120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854200" imgH="736600" progId="Equation.KSEE3">
                  <p:embed/>
                </p:oleObj>
              </mc:Choice>
              <mc:Fallback>
                <p:oleObj name="" r:id="rId1" imgW="1854200" imgH="736600" progId="Equation.KSEE3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13826" y="2041075"/>
                        <a:ext cx="3032760" cy="1203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简单应用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strike="noStrike" noProof="1"/>
              <a:t>计算矩阵的幂，矩阵自乘</a:t>
            </a:r>
            <a:endParaRPr lang="zh-CN" altLang="en-US" sz="1800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import numpy as np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np.linalg.matrix_power([[1,2],[3,4]], 2)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自乘</a:t>
            </a:r>
            <a:r>
              <a:rPr lang="en-US" altLang="zh-CN" sz="1350" strike="noStrike" noProof="1">
                <a:latin typeface="Consolas" panose="020B0609020204030204" charset="0"/>
              </a:rPr>
              <a:t>2</a:t>
            </a:r>
            <a:r>
              <a:rPr lang="zh-CN" altLang="en-US" sz="1350" strike="noStrike" noProof="1">
                <a:latin typeface="Consolas" panose="020B0609020204030204" charset="0"/>
              </a:rPr>
              <a:t>次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array([[ 7, 10],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[15, 22]])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np.linalg.matrix_power([[1,2],[3,4]], 5)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自乘</a:t>
            </a:r>
            <a:r>
              <a:rPr lang="en-US" altLang="zh-CN" sz="1350" strike="noStrike" noProof="1">
                <a:latin typeface="Consolas" panose="020B0609020204030204" charset="0"/>
              </a:rPr>
              <a:t>5</a:t>
            </a:r>
            <a:r>
              <a:rPr lang="zh-CN" altLang="en-US" sz="1350" strike="noStrike" noProof="1">
                <a:latin typeface="Consolas" panose="020B0609020204030204" charset="0"/>
              </a:rPr>
              <a:t>次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array([[1069, 1558],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[2337, 3406]])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&gt;&gt;&gt; x = np.matrix([[1,2],[3,4]])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&gt;&gt;&gt; x ** 2            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也可以直接使用运算符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**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matrix([[ 7, 10],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 [15, 22]])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&gt;&gt;&gt; x ** 5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matrix([[1069, 1558],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 [2337, 3406]])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简单应用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strike="noStrike" noProof="1"/>
              <a:t>计算矩阵和向量的范数</a:t>
            </a:r>
            <a:endParaRPr lang="zh-CN" altLang="en-US" sz="1800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import numpy as np</a:t>
            </a:r>
            <a:endParaRPr lang="zh-CN" altLang="en-US" sz="15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x = np.matrix([[1,2],[3,-4]])</a:t>
            </a:r>
            <a:endParaRPr lang="zh-CN" altLang="en-US" sz="15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np.linalg.norm(x)    </a:t>
            </a:r>
            <a:r>
              <a:rPr lang="en-US" altLang="zh-CN" sz="1500" strike="noStrike" noProof="1">
                <a:latin typeface="Consolas" panose="020B0609020204030204" charset="0"/>
              </a:rPr>
              <a:t># (1**2+2**2+3**2+(-4)**2)**0.5</a:t>
            </a:r>
            <a:endParaRPr lang="zh-CN" altLang="en-US" sz="15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</a:rPr>
              <a:t>5.4772255750516612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np.linalg.norm(x, -2) </a:t>
            </a:r>
            <a:r>
              <a:rPr lang="en-US" altLang="zh-CN" sz="1500" strike="noStrike" noProof="1">
                <a:latin typeface="Consolas" panose="020B0609020204030204" charset="0"/>
              </a:rPr>
              <a:t># smallest singular value</a:t>
            </a:r>
            <a:endParaRPr lang="en-US" altLang="zh-CN" sz="15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</a:rPr>
              <a:t>1.9543950758485487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np.linalg.norm(x, -1) </a:t>
            </a:r>
            <a:r>
              <a:rPr lang="en-US" altLang="zh-CN" sz="1500" strike="noStrike" noProof="1">
                <a:latin typeface="Consolas" panose="020B0609020204030204" charset="0"/>
              </a:rPr>
              <a:t># min(sum(abs(x), axis=0))</a:t>
            </a:r>
            <a:endParaRPr lang="en-US" altLang="zh-CN" sz="15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</a:rPr>
              <a:t>4.0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np.linalg.norm(x, 1)  </a:t>
            </a:r>
            <a:r>
              <a:rPr lang="en-US" altLang="zh-CN" sz="1500" strike="noStrike" noProof="1">
                <a:latin typeface="Consolas" panose="020B0609020204030204" charset="0"/>
              </a:rPr>
              <a:t># max(sum(abs(x), axis=0))</a:t>
            </a:r>
            <a:endParaRPr lang="en-US" altLang="zh-CN" sz="15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</a:rPr>
              <a:t>6.0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np.linalg.norm(np.array([1,2,3,4]), 3)</a:t>
            </a:r>
            <a:endParaRPr lang="zh-CN" altLang="en-US" sz="15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</a:rPr>
              <a:t>4.6415888336127784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标题 27649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17.2 scipy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28002" name="文本占位符 27650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scipy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在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numpy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的基础上增加了大量用于数学计算、科学计算以及工程计算的模块，包括线性代数、常微分方程数值求解、信号处理、图像处理、稀疏矩阵等等。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17.2 scipy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fontAlgn="base">
              <a:lnSpc>
                <a:spcPct val="80000"/>
              </a:lnSpc>
            </a:pPr>
            <a:r>
              <a:rPr lang="en-US" altLang="x-none" sz="1800" strike="noStrike" noProof="1" dirty="0"/>
              <a:t>scipy</a:t>
            </a:r>
            <a:r>
              <a:rPr lang="zh-CN" altLang="en-US" sz="1800" strike="noStrike" noProof="1" dirty="0">
                <a:ea typeface="宋体" panose="02010600030101010101" pitchFamily="2" charset="-122"/>
              </a:rPr>
              <a:t>主要模块有：</a:t>
            </a:r>
            <a:endParaRPr lang="zh-CN" altLang="en-US" sz="1800" strike="noStrike" noProof="1" dirty="0">
              <a:ea typeface="宋体" panose="02010600030101010101" pitchFamily="2" charset="-122"/>
            </a:endParaRPr>
          </a:p>
          <a:p>
            <a:pPr marL="0" indent="0" fontAlgn="base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charset="0"/>
              <a:buNone/>
            </a:pPr>
            <a:endParaRPr lang="zh-CN" altLang="en-US" sz="1500" strike="noStrike" noProof="1">
              <a:ea typeface="宋体" panose="02010600030101010101" pitchFamily="2" charset="-122"/>
            </a:endParaRPr>
          </a:p>
        </p:txBody>
      </p:sp>
      <p:graphicFrame>
        <p:nvGraphicFramePr>
          <p:cNvPr id="2" name="Table -1"/>
          <p:cNvGraphicFramePr/>
          <p:nvPr>
            <p:custDataLst>
              <p:tags r:id="rId1"/>
            </p:custDataLst>
          </p:nvPr>
        </p:nvGraphicFramePr>
        <p:xfrm>
          <a:off x="841375" y="1617345"/>
          <a:ext cx="6769100" cy="2985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4780"/>
                <a:gridCol w="5354320"/>
              </a:tblGrid>
              <a:tr h="2057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35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</a:t>
                      </a:r>
                      <a:endParaRPr lang="zh-CN" altLang="en-US" sz="135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35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altLang="en-US" sz="135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constants</a:t>
                      </a:r>
                      <a:endParaRPr lang="en-US" altLang="zh-CN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常数</a:t>
                      </a:r>
                      <a:endParaRPr lang="zh-CN" altLang="en-US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special</a:t>
                      </a:r>
                      <a:endParaRPr lang="en-US" altLang="zh-CN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特殊函数</a:t>
                      </a:r>
                      <a:endParaRPr lang="zh-CN" altLang="en-US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4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optimize</a:t>
                      </a:r>
                      <a:endParaRPr lang="en-US" altLang="zh-CN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数值优化算法，如最小二乘拟合（</a:t>
                      </a: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leastsq</a:t>
                      </a: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）、函数最小值（</a:t>
                      </a: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fmin</a:t>
                      </a: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系列）、非线性方程组求解（</a:t>
                      </a: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fsolve</a:t>
                      </a: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）等等</a:t>
                      </a:r>
                      <a:endParaRPr lang="en-US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interpolate</a:t>
                      </a:r>
                      <a:endParaRPr lang="en-US" altLang="zh-CN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插值（</a:t>
                      </a: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interp1d</a:t>
                      </a: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interp2d</a:t>
                      </a: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等等）</a:t>
                      </a:r>
                      <a:endParaRPr lang="en-US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integrate</a:t>
                      </a:r>
                      <a:endParaRPr lang="en-US" altLang="zh-CN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数值积分</a:t>
                      </a:r>
                      <a:endParaRPr lang="zh-CN" altLang="en-US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signal</a:t>
                      </a:r>
                      <a:endParaRPr lang="en-US" altLang="zh-CN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信号处理</a:t>
                      </a:r>
                      <a:endParaRPr lang="zh-CN" altLang="en-US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ndimage</a:t>
                      </a:r>
                      <a:endParaRPr lang="en-US" altLang="zh-CN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图像处理，包括滤波器模块</a:t>
                      </a: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filters</a:t>
                      </a: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、傅里叶变换模块</a:t>
                      </a: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fourier</a:t>
                      </a: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、图像插值模块</a:t>
                      </a: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interpolation</a:t>
                      </a: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、图像测量模块</a:t>
                      </a: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measurements</a:t>
                      </a: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、形态学图像处理模块</a:t>
                      </a: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morphology</a:t>
                      </a: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等等</a:t>
                      </a:r>
                      <a:endParaRPr lang="en-US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stats</a:t>
                      </a:r>
                      <a:endParaRPr lang="en-US" altLang="zh-CN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统计</a:t>
                      </a:r>
                      <a:endParaRPr lang="zh-CN" altLang="en-US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misc</a:t>
                      </a:r>
                      <a:endParaRPr lang="en-US" altLang="zh-CN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提供了读取图像文件的方法和一些测试图像</a:t>
                      </a:r>
                      <a:endParaRPr lang="zh-CN" altLang="en-US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io</a:t>
                      </a:r>
                      <a:endParaRPr lang="en-US" altLang="zh-CN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提供了读取</a:t>
                      </a: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Matlab</a:t>
                      </a: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Fortran</a:t>
                      </a: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文件的方法</a:t>
                      </a:r>
                      <a:endParaRPr lang="en-US" sz="135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相关标准库和扩展库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-257175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800" strike="noStrike" noProof="1" dirty="0">
                <a:sym typeface="+mn-ea"/>
              </a:rPr>
              <a:t>大量科学扩展库安装包下载：</a:t>
            </a:r>
            <a:endParaRPr lang="zh-CN" altLang="en-US" sz="1800" strike="noStrike" noProof="1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x-none" sz="1500" strike="noStrike" noProof="1" dirty="0">
                <a:sym typeface="+mn-ea"/>
              </a:rPr>
              <a:t>http://www.lfd.uci.edu/~gohlke/pythonlibs/</a:t>
            </a:r>
            <a:endParaRPr lang="en-US" altLang="x-none" sz="1500" strike="noStrike" noProof="1" dirty="0">
              <a:sym typeface="+mn-ea"/>
            </a:endParaRPr>
          </a:p>
          <a:p>
            <a:pPr indent="-257175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en-US" altLang="x-none" sz="1800" strike="noStrike" noProof="1" dirty="0">
                <a:sym typeface="+mn-ea"/>
              </a:rPr>
              <a:t>enthought</a:t>
            </a:r>
            <a:r>
              <a:rPr lang="zh-CN" altLang="en-US" sz="1800" strike="noStrike" noProof="1" dirty="0">
                <a:sym typeface="+mn-ea"/>
              </a:rPr>
              <a:t>科学计算解决方案：</a:t>
            </a:r>
            <a:endParaRPr lang="zh-CN" altLang="en-US" sz="1800" strike="noStrike" noProof="1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x-none" sz="1500" strike="noStrike" noProof="1" dirty="0">
                <a:sym typeface="+mn-ea"/>
              </a:rPr>
              <a:t>https://www.enthought.com/</a:t>
            </a:r>
            <a:endParaRPr lang="en-US" altLang="x-none" sz="1500" strike="noStrike" noProof="1" dirty="0">
              <a:sym typeface="+mn-ea"/>
            </a:endParaRPr>
          </a:p>
          <a:p>
            <a:pPr indent="-257175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800" strike="noStrike" noProof="1" dirty="0">
                <a:sym typeface="+mn-ea"/>
              </a:rPr>
              <a:t>anaconda</a:t>
            </a:r>
            <a:r>
              <a:rPr lang="en-US" altLang="zh-CN" sz="1800" strike="noStrike" noProof="1" dirty="0">
                <a:sym typeface="+mn-ea"/>
              </a:rPr>
              <a:t>3</a:t>
            </a:r>
            <a:r>
              <a:rPr lang="zh-CN" altLang="en-US" sz="1800" strike="noStrike" noProof="1" dirty="0">
                <a:sym typeface="+mn-ea"/>
              </a:rPr>
              <a:t>下载</a:t>
            </a:r>
            <a:endParaRPr lang="zh-CN" altLang="en-US" sz="1500" strike="noStrike" noProof="1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1500" strike="noStrike" noProof="1"/>
              <a:t>https://www.continuum.io/downloads/</a:t>
            </a:r>
            <a:endParaRPr lang="zh-CN" altLang="en-US" sz="1500" strike="noStrike" noProof="1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标题 2867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17.2.1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常数与特殊函数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7650" name="文本占位符 28674"/>
          <p:cNvSpPr>
            <a:spLocks noGrp="1"/>
          </p:cNvSpPr>
          <p:nvPr>
            <p:ph idx="1"/>
          </p:nvPr>
        </p:nvSpPr>
        <p:spPr/>
        <p:txBody>
          <a:bodyPr anchor="t"/>
          <a:p>
            <a:pPr fontAlgn="base">
              <a:lnSpc>
                <a:spcPct val="80000"/>
              </a:lnSpc>
            </a:pPr>
            <a:r>
              <a:rPr lang="en-US" altLang="x-none" sz="1800" strike="noStrike" noProof="1" dirty="0"/>
              <a:t>scipy</a:t>
            </a:r>
            <a:r>
              <a:rPr lang="zh-CN" altLang="en-US" sz="1800" strike="noStrike" noProof="1" dirty="0"/>
              <a:t>的</a:t>
            </a:r>
            <a:r>
              <a:rPr lang="en-US" altLang="x-none" sz="1800" strike="noStrike" noProof="1" dirty="0"/>
              <a:t>constants</a:t>
            </a:r>
            <a:r>
              <a:rPr lang="zh-CN" altLang="en-US" sz="1800" strike="noStrike" noProof="1" dirty="0"/>
              <a:t>模块包含了大量用于科学计算的常数</a:t>
            </a:r>
            <a:endParaRPr lang="zh-CN" altLang="en-US" sz="1800" strike="noStrike" noProof="1" dirty="0"/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buNone/>
            </a:pPr>
            <a:endParaRPr lang="en-US" altLang="x-none" sz="1350" strike="noStrike" noProof="1" dirty="0"/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x-none" sz="1350" strike="noStrike" noProof="1" dirty="0">
                <a:latin typeface="Consolas" panose="020B0609020204030204" charset="0"/>
              </a:rPr>
              <a:t>&gt;&gt;&gt; from scipy import constants as C</a:t>
            </a:r>
            <a:endParaRPr lang="en-US" altLang="x-none" sz="1350" strike="noStrike" noProof="1" dirty="0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x-none" sz="1350" strike="noStrike" noProof="1" dirty="0">
                <a:latin typeface="Consolas" panose="020B0609020204030204" charset="0"/>
              </a:rPr>
              <a:t>&gt;&gt;&gt; C.pi                     # 圆周率</a:t>
            </a:r>
            <a:endParaRPr lang="en-US" altLang="x-none" sz="1350" strike="noStrike" noProof="1" dirty="0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x-none" sz="1350" strike="noStrike" noProof="1" dirty="0">
                <a:solidFill>
                  <a:srgbClr val="00B0F0"/>
                </a:solidFill>
                <a:latin typeface="Consolas" panose="020B0609020204030204" charset="0"/>
              </a:rPr>
              <a:t>3.141592653589793</a:t>
            </a:r>
            <a:endParaRPr lang="en-US" altLang="x-none" sz="1350" strike="noStrike" noProof="1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x-none" sz="1350" strike="noStrike" noProof="1" dirty="0">
                <a:latin typeface="Consolas" panose="020B0609020204030204" charset="0"/>
              </a:rPr>
              <a:t>&gt;&gt;&gt; C.golden                 # 黄金比例</a:t>
            </a:r>
            <a:endParaRPr lang="en-US" altLang="x-none" sz="1350" strike="noStrike" noProof="1" dirty="0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x-none" sz="1350" strike="noStrike" noProof="1" dirty="0">
                <a:solidFill>
                  <a:srgbClr val="00B0F0"/>
                </a:solidFill>
                <a:latin typeface="Consolas" panose="020B0609020204030204" charset="0"/>
              </a:rPr>
              <a:t>1.618033988749895</a:t>
            </a:r>
            <a:endParaRPr lang="en-US" altLang="x-none" sz="1350" strike="noStrike" noProof="1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x-none" sz="1350" strike="noStrike" noProof="1" dirty="0">
                <a:latin typeface="Consolas" panose="020B0609020204030204" charset="0"/>
              </a:rPr>
              <a:t>&gt;&gt;&gt; C.c                      # 真空中的光速</a:t>
            </a:r>
            <a:endParaRPr lang="en-US" altLang="x-none" sz="1350" strike="noStrike" noProof="1" dirty="0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x-none" sz="1350" strike="noStrike" noProof="1" dirty="0">
                <a:solidFill>
                  <a:srgbClr val="00B0F0"/>
                </a:solidFill>
                <a:latin typeface="Consolas" panose="020B0609020204030204" charset="0"/>
              </a:rPr>
              <a:t>299792458.0</a:t>
            </a:r>
            <a:endParaRPr lang="en-US" altLang="x-none" sz="1350" strike="noStrike" noProof="1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x-none" sz="1350" strike="noStrike" noProof="1" dirty="0">
                <a:latin typeface="Consolas" panose="020B0609020204030204" charset="0"/>
              </a:rPr>
              <a:t>&gt;&gt;&gt; C.h                      # 普朗克常数</a:t>
            </a:r>
            <a:endParaRPr lang="en-US" altLang="x-none" sz="1350" strike="noStrike" noProof="1" dirty="0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x-none" sz="1350" strike="noStrike" noProof="1" dirty="0">
                <a:solidFill>
                  <a:srgbClr val="00B0F0"/>
                </a:solidFill>
                <a:latin typeface="Consolas" panose="020B0609020204030204" charset="0"/>
              </a:rPr>
              <a:t>6.62606896e-34</a:t>
            </a:r>
            <a:endParaRPr lang="en-US" altLang="x-none" sz="1350" strike="noStrike" noProof="1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x-none" sz="1350" strike="noStrike" noProof="1" dirty="0">
                <a:latin typeface="Consolas" panose="020B0609020204030204" charset="0"/>
              </a:rPr>
              <a:t>&gt;&gt;&gt; C.mile                   # 一英里等于多少米</a:t>
            </a:r>
            <a:endParaRPr lang="en-US" altLang="x-none" sz="1350" strike="noStrike" noProof="1" dirty="0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x-none" sz="1350" strike="noStrike" noProof="1" dirty="0">
                <a:solidFill>
                  <a:srgbClr val="00B0F0"/>
                </a:solidFill>
                <a:latin typeface="Consolas" panose="020B0609020204030204" charset="0"/>
              </a:rPr>
              <a:t>1609.3439999999998</a:t>
            </a:r>
            <a:endParaRPr lang="en-US" altLang="x-none" sz="1350" strike="noStrike" noProof="1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4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C.inch                    # 一英寸等于多少米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4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0.0254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4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C.degree                  # 一度等于多少弧度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4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0.017453292519943295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4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C.minute                  # 一分钟等于多少秒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4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60.0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4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C.g                       # 标准重力加速度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4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9.80665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131074" name="标题 2867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17.2.1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常数与特殊函数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标题 29697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17.2.1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常数与特殊函数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32098" name="文本占位符 29698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scipy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的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special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模块包含了大量函数库，包括基本数学函数、特殊函数以及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numpy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中的所有函数。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from scipy import special as S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S.cbrt(8)                # 立方根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2.0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S.exp10(3)               # 10**3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1000.0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S.sindg(90)              # 正弦函数，参数为角度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1.0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S.round(3.1)             # 四舍五入函数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3.0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S.round(3.5)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4.0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S.round(3.499)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3.0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dirty="0">
                <a:sym typeface="+mn-ea"/>
              </a:rPr>
              <a:t>17.2.1 </a:t>
            </a:r>
            <a:r>
              <a:rPr lang="zh-CN" altLang="en-US" dirty="0">
                <a:sym typeface="+mn-ea"/>
              </a:rPr>
              <a:t>常数与特殊函数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3312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S.comb(5,3)               # 从5个中任选3个的组合数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10.0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S.perm(5,3)               # 排列数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60.0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S.gamma(4)                # gamma函数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S.beta(10, 200)           # beta函数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2.839607777781333e-18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S.sinc(0)                 # sinc函数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S.sinc(1)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3.8981718325193755e-17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标题 3072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17.2.2  SciPy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中值滤波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34146" name="文本占位符 30722"/>
          <p:cNvSpPr>
            <a:spLocks noGrp="1"/>
          </p:cNvSpPr>
          <p:nvPr>
            <p:ph idx="1"/>
          </p:nvPr>
        </p:nvSpPr>
        <p:spPr>
          <a:xfrm>
            <a:off x="504190" y="1200150"/>
            <a:ext cx="8081645" cy="3395345"/>
          </a:xfrm>
        </p:spPr>
        <p:txBody>
          <a:bodyPr anchor="t"/>
          <a:p>
            <a:pPr defTabSz="91440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import random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import numpy as np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import scipy.signal as signal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 = np.arange(0,100,10)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random.shuffle(x)                # 打乱顺序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array([40,  0, 60, 20, 50, 70, 80, 90, 30, 10])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signal.medfilt(x,3)              # </a:t>
            </a:r>
            <a:r>
              <a:rPr lang="zh-CN" altLang="en-US" sz="1400" kern="1200" baseline="0" dirty="0">
                <a:latin typeface="Consolas" panose="020B0609020204030204" charset="0"/>
                <a:ea typeface="+mn-ea"/>
                <a:cs typeface="+mn-cs"/>
              </a:rPr>
              <a:t>一维</a:t>
            </a: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中值滤波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 0.,  40.,  20.,  50.,  50.,  70.,  80.,  80.,  30.,  10.])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 = np.random.randint(1,1000,(4,4))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array([[ 26, 153, 954, 490],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[855,  45, 186,  75],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[133, 764, 667, 802],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[318,  82, 988, 743]])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signal.medfilt(x, (3,3))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二维中值滤波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  0.,   45.,   75.,    0.],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45.,  186.,  490.,  186.],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82.,  318.,  667.,  186.],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 0.,  133.,  667.,    0.]])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135170" name="标题 3072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dirty="0">
                <a:sym typeface="+mn-ea"/>
              </a:rPr>
              <a:t>17.2.2  SciPy</a:t>
            </a:r>
            <a:r>
              <a:rPr lang="zh-CN" altLang="en-US" dirty="0">
                <a:sym typeface="+mn-ea"/>
              </a:rPr>
              <a:t>中值滤波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 = np.float32(x)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signal.medfilt2d(x)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二维中值滤波，速度快一些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         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只支持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Int8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、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Float32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和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Float64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  0.,   45.,   75.,    0.],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45.,  186.,  490.,  186.],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82.,  318.,  667.,  186.],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 0.,  133.,  667.,    0.]], dtype=float32)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136194" name="标题 3072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dirty="0">
                <a:sym typeface="+mn-ea"/>
              </a:rPr>
              <a:t>17.2.2  SciPy</a:t>
            </a:r>
            <a:r>
              <a:rPr lang="zh-CN" altLang="en-US" dirty="0">
                <a:sym typeface="+mn-ea"/>
              </a:rPr>
              <a:t>中值滤波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17.2.2  SciPy</a:t>
            </a:r>
            <a:r>
              <a:rPr lang="zh-CN" altLang="en-US" dirty="0">
                <a:sym typeface="+mn-ea"/>
              </a:rPr>
              <a:t>中值滤波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from copy import deepcopy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import numpy as np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import scipy.signal as signal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x = np.arange(0, 6, 0.1)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y = np.sin(x)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z = deepcopy(y)                                  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深复制，备份，修改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z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不会影响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y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print('='*20, 'y:', y, sep='\n')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print('before adding noise. z-y:', z-y, sep='\n')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index = np.random.randint(0, len(x), 20)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noise = np.random.standard_normal(20) * 0.8      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生成噪声数据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z[index] += noise                                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添加噪声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print('='*20, 'after adding noise. z-y:', z-y, sep='\n')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result = signal.medfilt(z, 3)                    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中值滤波，使用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3x3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窗口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print('='*20, 'after median filtering. z-y:', result-y, sep='\n')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en-US" sz="1800" strike="noStrike" noProof="1"/>
              <a:t>使用scipy进行多项式计算与符号计算</a:t>
            </a:r>
            <a:endParaRPr lang="en-US" sz="1800" strike="noStrike" noProof="1"/>
          </a:p>
          <a:p>
            <a:pPr marL="0" indent="0" fontAlgn="base">
              <a:buNone/>
            </a:pPr>
            <a:r>
              <a:rPr lang="en-US" sz="1350" strike="noStrike" noProof="1">
                <a:latin typeface="Consolas" panose="020B0609020204030204" charset="0"/>
              </a:rPr>
              <a:t>&gt;&gt;&gt; from scipy import poly1d</a:t>
            </a:r>
            <a:endParaRPr 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350" strike="noStrike" noProof="1">
                <a:latin typeface="Consolas" panose="020B0609020204030204" charset="0"/>
              </a:rPr>
              <a:t>&gt;&gt;&gt; p1 = poly1d([1,2,3,4])</a:t>
            </a:r>
            <a:endParaRPr 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350" strike="noStrike" noProof="1">
                <a:latin typeface="Consolas" panose="020B0609020204030204" charset="0"/>
              </a:rPr>
              <a:t># 输出结果中，第一行的数字为第二行对应位置项中x的指数</a:t>
            </a:r>
            <a:endParaRPr 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350" strike="noStrike" noProof="1">
                <a:latin typeface="Consolas" panose="020B0609020204030204" charset="0"/>
              </a:rPr>
              <a:t>&gt;&gt;&gt; print(p1)</a:t>
            </a:r>
            <a:endParaRPr 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3     2</a:t>
            </a:r>
            <a:endParaRPr 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1 x + 2 x + 3 x + 4</a:t>
            </a:r>
            <a:endParaRPr 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endParaRPr 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350" strike="noStrike" noProof="1">
                <a:latin typeface="Consolas" panose="020B0609020204030204" charset="0"/>
              </a:rPr>
              <a:t># 等价于p2=(x-1)(x-2)(x-3)(x-4)</a:t>
            </a:r>
            <a:endParaRPr 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350" strike="noStrike" noProof="1">
                <a:latin typeface="Consolas" panose="020B0609020204030204" charset="0"/>
              </a:rPr>
              <a:t>&gt;&gt;&gt; p2 = poly1d([1,2,3,4], True)</a:t>
            </a:r>
            <a:endParaRPr 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350" strike="noStrike" noProof="1">
                <a:latin typeface="Consolas" panose="020B0609020204030204" charset="0"/>
              </a:rPr>
              <a:t>&gt;&gt;&gt; print(p2)</a:t>
            </a:r>
            <a:endParaRPr 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4      3      2</a:t>
            </a:r>
            <a:endParaRPr 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1 x - 10 x + 35 x - 50 x + 24</a:t>
            </a:r>
            <a:endParaRPr 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164866" name="标题 3072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17.2.3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使用</a:t>
            </a:r>
            <a:r>
              <a:rPr lang="en-US" altLang="zh-CN" kern="1200" baseline="0" dirty="0">
                <a:latin typeface="+mj-lt"/>
                <a:ea typeface="+mj-ea"/>
                <a:cs typeface="+mj-cs"/>
              </a:rPr>
              <a:t>SciPy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进行多项式计算与符号计算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8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# 使用z作为变量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p3 = poly1d([1,2,3,4], variable='z')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print(p3)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3     2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z + 2 z + 3 z + 4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# 把多项式中的变量替换为指定的值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p1(0)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p1(1)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10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165890" name="标题 3072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dirty="0">
                <a:sym typeface="+mn-ea"/>
              </a:rPr>
              <a:t>17.2.3  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SciPy</a:t>
            </a:r>
            <a:r>
              <a:rPr lang="zh-CN" altLang="en-US" dirty="0">
                <a:sym typeface="+mn-ea"/>
              </a:rPr>
              <a:t>进行多项式计算与符号计算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7169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3314" name="文本占位符 7170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导入模块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import numpy as np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# 计算多项式对应方程的根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p1.r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array([-1.65062919+0.j        , -0.17468540+1.54686889j,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-0.17468540-1.54686889j])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p1(p1.r[0])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(-8.8817841970012523e-16+0j)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166914" name="标题 3072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dirty="0">
                <a:sym typeface="+mn-ea"/>
              </a:rPr>
              <a:t>17.2.3  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SciPy</a:t>
            </a:r>
            <a:r>
              <a:rPr lang="zh-CN" altLang="en-US" dirty="0">
                <a:sym typeface="+mn-ea"/>
              </a:rPr>
              <a:t>进行多项式计算与符号计算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7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# 查看和修改多项式的系数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p1.c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print(p3)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3     2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z + 2 z + 3 z + 4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p3.c[0] = 5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print(p3)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3     2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z + 2 z + 3 z + 4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# 查看多项式最高阶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p1.order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167938" name="标题 3072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dirty="0">
                <a:sym typeface="+mn-ea"/>
              </a:rPr>
              <a:t>17.2.3  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SciPy</a:t>
            </a:r>
            <a:r>
              <a:rPr lang="zh-CN" altLang="en-US" dirty="0">
                <a:sym typeface="+mn-ea"/>
              </a:rPr>
              <a:t>进行多项式计算与符号计算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1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# 查看指定指数对应的项的系数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# 例如，在p1多项式中，指数为3的项的系数为1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p1[3]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p1[0]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168962" name="标题 3072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dirty="0">
                <a:sym typeface="+mn-ea"/>
              </a:rPr>
              <a:t>17.2.3  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SciPy</a:t>
            </a:r>
            <a:r>
              <a:rPr lang="zh-CN" altLang="en-US" dirty="0">
                <a:sym typeface="+mn-ea"/>
              </a:rPr>
              <a:t>进行多项式计算与符号计算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5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# 加、减、乘、除、幂运算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print(p1)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3     2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x + 2 x + 3 x + 4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print(-p1)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3     2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-1 x - 2 x - 3 x - 4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print(p2)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4      3      2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x - 10 x + 35 x - 50 x + 24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print(p1 + 3)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3     2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x + 2 x + 3 x + 7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print(p1+p2)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4     3      2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x - 9 x + 37 x - 47 x + 28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169986" name="标题 3072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dirty="0">
                <a:sym typeface="+mn-ea"/>
              </a:rPr>
              <a:t>17.2.3  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SciPy</a:t>
            </a:r>
            <a:r>
              <a:rPr lang="zh-CN" altLang="en-US" dirty="0">
                <a:sym typeface="+mn-ea"/>
              </a:rPr>
              <a:t>进行多项式计算与符号计算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0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print(p1-5)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3     2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x + 2 x + 3 x - 1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print(p2 - p1)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4      3      2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x - 11 x + 33 x - 53 x + 20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print(p1 * 3)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3     2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x + 6 x + 9 x + 12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print(p1*p2)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7     6      5     4      3      2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x - 8 x + 18 x - 6 x - 11 x + 38 x - 128 x + 96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print(p1*p2/p2)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(poly1d([ 1.,  2.,  3.,  4.]), poly1d([ 0.]))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print(p2/p1)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(poly1d([  1., -12.]), poly1d([ 56., -18.,  72.]))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171010" name="标题 3072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dirty="0">
                <a:sym typeface="+mn-ea"/>
              </a:rPr>
              <a:t>17.2.3  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SciPy</a:t>
            </a:r>
            <a:r>
              <a:rPr lang="zh-CN" altLang="en-US" dirty="0">
                <a:sym typeface="+mn-ea"/>
              </a:rPr>
              <a:t>进行多项式计算与符号计算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# 多项式的幂运算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print(p1 ** 2)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6     5      4      3      2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x + 4 x + 10 x + 20 x + 25 x + 24 x + 16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print(p1 * p1)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6     5      4      3      2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x + 4 x + 10 x + 20 x + 25 x + 24 x + 16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172034" name="标题 3072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dirty="0">
                <a:sym typeface="+mn-ea"/>
              </a:rPr>
              <a:t>17.2.3  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SciPy</a:t>
            </a:r>
            <a:r>
              <a:rPr lang="zh-CN" altLang="en-US" dirty="0">
                <a:sym typeface="+mn-ea"/>
              </a:rPr>
              <a:t>进行多项式计算与符号计算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7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# 一阶导数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print(p1.deriv())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2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x + 4 x + 3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# 二阶导数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print(p1.deriv(2))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x + 4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173058" name="标题 3072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dirty="0">
                <a:sym typeface="+mn-ea"/>
              </a:rPr>
              <a:t>17.2.3  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SciPy</a:t>
            </a:r>
            <a:r>
              <a:rPr lang="zh-CN" altLang="en-US" dirty="0">
                <a:sym typeface="+mn-ea"/>
              </a:rPr>
              <a:t>进行多项式计算与符号计算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1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# 多项式的不定积分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# 一重不定积分，设常数项为0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print(p1.integ(m=1, k=0))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4          3       2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0.25 x + 0.6667 x + 1.5 x + 4 x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# 二重不定积分，设常数项为3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print(p1.integ(m=2, k=3))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5          4       3     2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0.05 x + 0.1667 x + 0.5 x + 2 x + 3 x + 3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174082" name="标题 3072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dirty="0">
                <a:sym typeface="+mn-ea"/>
              </a:rPr>
              <a:t>17.2.3  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SciPy</a:t>
            </a:r>
            <a:r>
              <a:rPr lang="zh-CN" altLang="en-US" dirty="0">
                <a:sym typeface="+mn-ea"/>
              </a:rPr>
              <a:t>进行多项式计算与符号计算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3" name="标题 32769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17.3 matplotlib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97634" name="文本占位符 32770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matplotlib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模块依赖于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numpy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模块和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tkinter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模块，可以绘制多种形式的图形，包括线图、直方图、饼状图、散点图、误差线图等等。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7" name="标题 3379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sz="2800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sz="2800" kern="1200" baseline="0" dirty="0">
                <a:latin typeface="+mj-lt"/>
                <a:ea typeface="+mj-ea"/>
                <a:cs typeface="+mj-cs"/>
              </a:rPr>
              <a:t>.1  </a:t>
            </a:r>
            <a:r>
              <a:rPr lang="zh-CN" altLang="en-US" sz="2800" kern="1200" baseline="0" dirty="0">
                <a:latin typeface="+mj-lt"/>
                <a:ea typeface="+mj-ea"/>
                <a:cs typeface="+mj-cs"/>
              </a:rPr>
              <a:t>绘制带有中文标签和图例的正弦和余弦曲线</a:t>
            </a:r>
            <a:endParaRPr lang="zh-CN" altLang="en-US" sz="2800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98658" name="文本占位符 33794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import numpy as np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import pylab as pl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import matplotlib.font_manager as fm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dirty="0"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zh-CN" altLang="en-US" sz="1350" dirty="0">
                <a:latin typeface="Consolas" panose="020B0609020204030204" charset="0"/>
                <a:cs typeface="Consolas" panose="020B0609020204030204" charset="0"/>
                <a:sym typeface="+mn-ea"/>
              </a:rPr>
              <a:t>必须使用关键参数</a:t>
            </a:r>
            <a:r>
              <a:rPr lang="en-US" altLang="zh-CN" sz="1350" dirty="0">
                <a:latin typeface="Consolas" panose="020B0609020204030204" charset="0"/>
                <a:cs typeface="Consolas" panose="020B0609020204030204" charset="0"/>
                <a:sym typeface="+mn-ea"/>
              </a:rPr>
              <a:t>fname</a:t>
            </a:r>
            <a:r>
              <a:rPr lang="zh-CN" altLang="en-US" sz="1350" dirty="0">
                <a:latin typeface="Consolas" panose="020B0609020204030204" charset="0"/>
                <a:cs typeface="Consolas" panose="020B0609020204030204" charset="0"/>
                <a:sym typeface="+mn-ea"/>
              </a:rPr>
              <a:t>，必须保证字体文件路径正确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myfont = fm.FontProperties(fname=r'C:\Windows\Fonts\STKAITI.ttf') #设置字体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t = np.arange(0.0, 2.0*np.pi, 0.01)        # 自变量取值范围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s = np.sin(t)                              # 计算正弦函数值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z = np.cos(t)                              # 计算余弦函数值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pl.plot(t, s, label='正弦')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pl.plot(t, z, label='余弦')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pl.xlabel('x-变量', fontproperties='STKAITI', fontsize=18)        # 设置x标签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pl.ylabel('y-正弦余弦函数值', fontproperties='simhei', fontsize=18)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pl.title('sin-cos函数图像', fontproperties='STLITI', fontsize=24)  # 标题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pl.legend(prop=myfont)                     # 设置图例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pl.show()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80000"/>
              </a:lnSpc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生成数组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np.array([1, 2, 3, 4, 5])       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把列表转换为数组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4, 5])</a:t>
            </a:r>
            <a:endParaRPr lang="zh-CN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np.array((1, 2, 3, 4, 5))        # 把元组转换成数组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4, 5])</a:t>
            </a:r>
            <a:endParaRPr lang="zh-CN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np.array(range(5))               # 把range对象转换成数组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4])</a:t>
            </a:r>
            <a:endParaRPr lang="zh-CN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np.array([[1, 2, 3], [4, 5, 6]])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二维数组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array([[1, 2, 3],</a:t>
            </a:r>
            <a:endParaRPr lang="zh-CN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[4, 5, 6]])</a:t>
            </a:r>
            <a:endParaRPr lang="zh-CN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np.arange(8)                    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类似于内置函数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range()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，但三个参数均可为实数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5, 6, 7])</a:t>
            </a:r>
            <a:endParaRPr lang="zh-CN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np.arange(1, 10, 2)</a:t>
            </a:r>
            <a:endParaRPr lang="zh-CN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3, 5, 7, 9])</a:t>
            </a:r>
            <a:endParaRPr lang="zh-CN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350" kern="1200" baseline="0" dirty="0">
              <a:latin typeface="Times New Roman" panose="020206030504050203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968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731" y="1088742"/>
            <a:ext cx="6586499" cy="366062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8657" name="标题 33793"/>
          <p:cNvSpPr>
            <a:spLocks noGrp="1"/>
          </p:cNvSpPr>
          <p:nvPr/>
        </p:nvSpPr>
        <p:spPr>
          <a:xfrm>
            <a:off x="4445" y="-1905"/>
            <a:ext cx="9139555" cy="913130"/>
          </a:xfrm>
          <a:prstGeom prst="rect">
            <a:avLst/>
          </a:prstGeo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  <a:ln w="9525">
            <a:noFill/>
          </a:ln>
        </p:spPr>
        <p:txBody>
          <a:bodyPr anchor="ctr"/>
          <a:lstStyle>
            <a:lvl1pPr marL="0" lvl="0" indent="0" algn="l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3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buNone/>
            </a:pPr>
            <a:r>
              <a:rPr lang="en-US" altLang="zh-CN" sz="2800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sz="2800" kern="1200" baseline="0" dirty="0">
                <a:latin typeface="+mj-lt"/>
                <a:ea typeface="+mj-ea"/>
                <a:cs typeface="+mj-cs"/>
              </a:rPr>
              <a:t>.1  </a:t>
            </a:r>
            <a:r>
              <a:rPr lang="zh-CN" altLang="en-US" sz="2800" kern="1200" baseline="0" dirty="0">
                <a:latin typeface="+mj-lt"/>
                <a:ea typeface="+mj-ea"/>
                <a:cs typeface="+mj-cs"/>
              </a:rPr>
              <a:t>绘制带有中文标签和图例的正弦和余弦曲线</a:t>
            </a:r>
            <a:endParaRPr lang="zh-CN" altLang="en-US" sz="2800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969" name="标题 3584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kern="1200" baseline="0" dirty="0">
                <a:latin typeface="+mj-lt"/>
                <a:ea typeface="+mj-ea"/>
                <a:cs typeface="+mj-cs"/>
              </a:rPr>
              <a:t>.2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绘制散点图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6866" name="文本占位符 3584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x-none" sz="1500" strike="noStrike" noProof="1" dirty="0">
                <a:latin typeface="Consolas" panose="020B0609020204030204" charset="0"/>
                <a:cs typeface="Consolas" panose="020B0609020204030204" charset="0"/>
              </a:rPr>
              <a:t>&gt;&gt;&gt; a = np.arange(0, 2.0*np.pi, 0.1)</a:t>
            </a:r>
            <a:endParaRPr lang="en-US" altLang="x-none" sz="1500" strike="noStrike" noProof="1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x-none" sz="1500" strike="noStrike" noProof="1" dirty="0">
                <a:latin typeface="Consolas" panose="020B0609020204030204" charset="0"/>
                <a:cs typeface="Consolas" panose="020B0609020204030204" charset="0"/>
              </a:rPr>
              <a:t>&gt;&gt;&gt; b = np.cos(a)</a:t>
            </a:r>
            <a:endParaRPr lang="en-US" altLang="x-none" sz="1500" strike="noStrike" noProof="1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x-none" sz="1500" strike="noStrike" noProof="1" dirty="0">
                <a:latin typeface="Consolas" panose="020B0609020204030204" charset="0"/>
                <a:cs typeface="Consolas" panose="020B0609020204030204" charset="0"/>
              </a:rPr>
              <a:t>&gt;&gt;&gt; pl.scatter(a,b)</a:t>
            </a:r>
            <a:endParaRPr lang="en-US" altLang="x-none" sz="1500" strike="noStrike" noProof="1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x-none" sz="1500" strike="noStrike" noProof="1" dirty="0">
                <a:latin typeface="Consolas" panose="020B0609020204030204" charset="0"/>
                <a:cs typeface="Consolas" panose="020B0609020204030204" charset="0"/>
              </a:rPr>
              <a:t>&gt;&gt;&gt; pl.show()</a:t>
            </a:r>
            <a:endParaRPr lang="en-US" altLang="x-none" sz="1500" strike="noStrike" noProof="1" dirty="0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211971" name="图片 163" descr="3RTIBQXGHYXE@9S1I}(C4~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9672" y="1914860"/>
            <a:ext cx="3892834" cy="2993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strike="noStrike" noProof="1">
                <a:latin typeface="Consolas" panose="020B0609020204030204" charset="0"/>
              </a:rPr>
              <a:t>修改散点符号与大小</a:t>
            </a:r>
            <a:endParaRPr lang="zh-CN" altLang="en-US" sz="18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&gt;&gt;&gt; pl.scatter(a, b, s=20, marker='+')</a:t>
            </a:r>
            <a:endParaRPr lang="zh-CN" altLang="en-US" sz="14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&gt;&gt;&gt; pl.show()</a:t>
            </a:r>
            <a:endParaRPr lang="zh-CN" altLang="en-US" sz="1400" strike="noStrike" noProof="1">
              <a:latin typeface="Consolas" panose="020B0609020204030204" charset="0"/>
            </a:endParaRPr>
          </a:p>
        </p:txBody>
      </p:sp>
      <p:pic>
        <p:nvPicPr>
          <p:cNvPr id="21299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1276" y="1924387"/>
            <a:ext cx="3949994" cy="28365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2995" name="标题 3584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kern="1200" baseline="0" dirty="0">
                <a:latin typeface="+mj-lt"/>
                <a:ea typeface="+mj-ea"/>
                <a:cs typeface="+mj-cs"/>
              </a:rPr>
              <a:t>.2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绘制散点图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strike="noStrike" noProof="1"/>
              <a:t>修改线宽</a:t>
            </a:r>
            <a:endParaRPr lang="zh-CN" altLang="en-US" sz="1800" strike="noStrike" noProof="1"/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pl.scatter(a, b, </a:t>
            </a:r>
            <a:r>
              <a:rPr lang="en-US" altLang="zh-CN" sz="1350" strike="noStrike" noProof="1">
                <a:latin typeface="Consolas" panose="020B0609020204030204" charset="0"/>
              </a:rPr>
              <a:t>s=20, </a:t>
            </a:r>
            <a:r>
              <a:rPr lang="zh-CN" altLang="en-US" sz="1350" strike="noStrike" noProof="1">
                <a:latin typeface="Consolas" panose="020B0609020204030204" charset="0"/>
              </a:rPr>
              <a:t>linewidths=5, marker='+')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pl.show()</a:t>
            </a:r>
            <a:endParaRPr lang="zh-CN" altLang="en-US" sz="1350" strike="noStrike" noProof="1">
              <a:latin typeface="Consolas" panose="020B0609020204030204" charset="0"/>
            </a:endParaRPr>
          </a:p>
        </p:txBody>
      </p:sp>
      <p:pic>
        <p:nvPicPr>
          <p:cNvPr id="21401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948" y="2114920"/>
            <a:ext cx="3957139" cy="28722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4019" name="标题 3584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kern="1200" baseline="0" dirty="0">
                <a:latin typeface="+mj-lt"/>
                <a:ea typeface="+mj-ea"/>
                <a:cs typeface="+mj-cs"/>
              </a:rPr>
              <a:t>.2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绘制散点图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1" name="标题 37889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kern="1200" baseline="0" dirty="0">
                <a:latin typeface="+mj-lt"/>
                <a:ea typeface="+mj-ea"/>
                <a:cs typeface="+mj-cs"/>
              </a:rPr>
              <a:t>.2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绘制散点图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55650" name="文本占位符 37890"/>
          <p:cNvSpPr>
            <a:spLocks noGrp="1"/>
          </p:cNvSpPr>
          <p:nvPr>
            <p:ph idx="1"/>
          </p:nvPr>
        </p:nvSpPr>
        <p:spPr>
          <a:xfrm>
            <a:off x="491490" y="1093470"/>
            <a:ext cx="7167245" cy="3395345"/>
          </a:xfrm>
        </p:spPr>
        <p:txBody>
          <a:bodyPr anchor="t"/>
          <a:p>
            <a:pPr defTabSz="914400" fontAlgn="base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"/>
            </a:pPr>
            <a:r>
              <a:rPr lang="zh-CN" altLang="en-US" sz="180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修改颜色</a:t>
            </a:r>
            <a:endParaRPr lang="zh-CN" altLang="en-US" sz="1800" strike="noStrike" kern="1200" baseline="0" noProof="1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x-none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&gt;&gt;&gt; import matplotlib.pylab as pl</a:t>
            </a:r>
            <a:endParaRPr lang="en-US" altLang="x-none" sz="1350" strike="noStrike" kern="1200" baseline="0" noProof="1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x-none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&gt;&gt;&gt; import numpy as np</a:t>
            </a:r>
            <a:endParaRPr lang="en-US" altLang="x-none" sz="1350" strike="noStrike" kern="1200" baseline="0" noProof="1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x-none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&gt;&gt;&gt; x = np.random.random(100)</a:t>
            </a:r>
            <a:endParaRPr lang="en-US" altLang="x-none" sz="1350" strike="noStrike" kern="1200" baseline="0" noProof="1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x-none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&gt;&gt;&gt; y = np.random.random(100)</a:t>
            </a:r>
            <a:endParaRPr lang="en-US" altLang="x-none" sz="1350" strike="noStrike" kern="1200" baseline="0" noProof="1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x-none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&gt;&gt;&gt; pl.scatter(x, y, s=x*500, c=u'r', marker=u'*')</a:t>
            </a:r>
            <a:endParaRPr lang="en-US" altLang="x-none" sz="1350" strike="noStrike" kern="1200" baseline="0" noProof="1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x-none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# s</a:t>
            </a:r>
            <a:r>
              <a:rPr lang="zh-CN" altLang="en-US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指大小，</a:t>
            </a:r>
            <a:r>
              <a:rPr lang="en-US" altLang="x-none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c</a:t>
            </a:r>
            <a:r>
              <a:rPr lang="zh-CN" altLang="en-US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指颜色，</a:t>
            </a:r>
            <a:r>
              <a:rPr lang="en-US" altLang="x-none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marker</a:t>
            </a:r>
            <a:r>
              <a:rPr lang="zh-CN" altLang="en-US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指符号形状</a:t>
            </a:r>
            <a:endParaRPr lang="zh-CN" altLang="en-US" sz="1350" strike="noStrike" kern="1200" baseline="0" noProof="1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x-none" sz="1350" strike="noStrike" kern="1200" baseline="0" noProof="1" dirty="0">
                <a:latin typeface="Consolas" panose="020B0609020204030204" charset="0"/>
                <a:ea typeface="+mn-ea"/>
                <a:cs typeface="+mn-cs"/>
              </a:rPr>
              <a:t>&gt;&gt;&gt; pl.show()</a:t>
            </a:r>
            <a:endParaRPr lang="en-US" altLang="x-none" sz="1350" strike="noStrike" kern="1200" baseline="0" noProof="1" dirty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6065" name="标题 3584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kern="1200" baseline="0" dirty="0">
                <a:latin typeface="+mj-lt"/>
                <a:ea typeface="+mj-ea"/>
                <a:cs typeface="+mj-cs"/>
              </a:rPr>
              <a:t>.2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绘制散点图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216066" name="图片 164" descr="%%EBQA)0ZWH8]4K5SK2%G}H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7050" y="1200360"/>
            <a:ext cx="4428709" cy="3395066"/>
          </a:xfr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89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17.3.3 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绘制饼状图</a:t>
            </a:r>
            <a:endParaRPr lang="zh-CN" altLang="en-US" kern="1200" baseline="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709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import numpy as np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import matplotlib.pyplot as plt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#The slices will be ordered and plotted counter-clockwise.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labels = 'Frogs', 'Hogs', 'Dogs', 'Logs'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colors = ['yellowgreen', 'gold', '#FF0000', 'lightcoral']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explode = (0, 0.1, 0, 0.1)              # 使饼状图中第2片和第4片裂开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fig = plt.figure()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ax = fig.gca()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811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ax.pie(np.random.random(4), explode=explode, labels=labels, colors=colors,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autopct='%1.1f%%', shadow=True, startangle=90,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radius=0.25, center=(0, 0), frame=True)   </a:t>
            </a:r>
            <a:r>
              <a:rPr lang="zh-CN" altLang="en-US" sz="1350" kern="1200" baseline="0">
                <a:solidFill>
                  <a:srgbClr val="FF000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# autopct设置饼内百分比的格式</a:t>
            </a:r>
            <a:endParaRPr lang="zh-CN" altLang="en-US" sz="1350" kern="1200" baseline="0">
              <a:solidFill>
                <a:srgbClr val="FF000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ax.pie(np.random.random(4), explode=explode, labels=labels, colors=colors,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autopct='%1.1f%%', shadow=True, startangle=45,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radius=0.25, center=(1, 1), frame=True)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ax.pie(np.random.random(4), explode=explode, labels=labels, colors=colors,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autopct='%1.1f%%', shadow=True, startangle=90,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radius=0.25, center=(0, 1), frame=True)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ax.pie(np.random.random(4), explode=explode, labels=labels, colors=colors,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autopct='%1.2f%%', shadow=False, startangle=135,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radius=0.35, center=(1, 0), frame=True)</a:t>
            </a: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21811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17.3.3 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绘制饼状图</a:t>
            </a:r>
            <a:endParaRPr lang="zh-CN" altLang="en-US" kern="1200" baseline="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13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ax.set_xticks([0, 1])                    # 设置坐标轴刻度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ax.set_yticks([0, 1])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ax.set_xticklabels(["Sunny", "Cloudy"])  # 设置坐标轴刻度上的标签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ax.set_yticklabels(["Dry", "Rainy"])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ax.set_xlim((-0.5, 1.5))                 # 设置坐标轴跨度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ax.set_ylim((-0.5, 1.5))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ax.set_aspect('equal')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设置纵横比相等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plt.show()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21913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17.3.3 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绘制饼状图</a:t>
            </a:r>
            <a:endParaRPr lang="zh-CN" altLang="en-US" kern="1200" baseline="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16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17.3.3 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绘制饼状图</a:t>
            </a:r>
            <a:endParaRPr lang="zh-CN" altLang="en-US" kern="1200" baseline="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2016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7250" y="1118193"/>
            <a:ext cx="3866635" cy="3693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3103e94-0ae9-4ad3-847b-c4324c67eb5b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75246</Words>
  <Application>WPS 演示</Application>
  <PresentationFormat>在屏幕上显示</PresentationFormat>
  <Paragraphs>3117</Paragraphs>
  <Slides>220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220</vt:i4>
      </vt:variant>
    </vt:vector>
  </HeadingPairs>
  <TitlesOfParts>
    <vt:vector size="234" baseType="lpstr">
      <vt:lpstr>Arial</vt:lpstr>
      <vt:lpstr>宋体</vt:lpstr>
      <vt:lpstr>Wingdings</vt:lpstr>
      <vt:lpstr>Wingdings</vt:lpstr>
      <vt:lpstr>Consolas</vt:lpstr>
      <vt:lpstr>Times New Roman</vt:lpstr>
      <vt:lpstr>微软雅黑</vt:lpstr>
      <vt:lpstr>Arial Unicode MS</vt:lpstr>
      <vt:lpstr>Calibri</vt:lpstr>
      <vt:lpstr>华文行楷</vt:lpstr>
      <vt:lpstr>默认设计模板</vt:lpstr>
      <vt:lpstr>Equation.KSEE3</vt:lpstr>
      <vt:lpstr>Equation.KSEE3</vt:lpstr>
      <vt:lpstr>Equation.KSEE3</vt:lpstr>
      <vt:lpstr>第17章 数据分析、科学计算与可视化  董付国 微信公众号：Python小屋</vt:lpstr>
      <vt:lpstr>相关标准库和扩展库</vt:lpstr>
      <vt:lpstr>相关标准库和扩展库</vt:lpstr>
      <vt:lpstr>相关标准库和扩展库</vt:lpstr>
      <vt:lpstr>相关标准库和扩展库</vt:lpstr>
      <vt:lpstr>相关标准库和扩展库</vt:lpstr>
      <vt:lpstr>相关标准库和扩展库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17.2 scipy简单应用</vt:lpstr>
      <vt:lpstr>17.2 scipy简单应用</vt:lpstr>
      <vt:lpstr>17.2.1 常数与特殊函数</vt:lpstr>
      <vt:lpstr>17.2.1 常数与特殊函数</vt:lpstr>
      <vt:lpstr>17.2.1 常数与特殊函数</vt:lpstr>
      <vt:lpstr>17.2.1 常数与特殊函数</vt:lpstr>
      <vt:lpstr>17.2.2  SciPy中值滤波</vt:lpstr>
      <vt:lpstr>17.2.2  SciPy中值滤波</vt:lpstr>
      <vt:lpstr>17.2.2  SciPy中值滤波</vt:lpstr>
      <vt:lpstr>PowerPoint 演示文稿</vt:lpstr>
      <vt:lpstr>17.2.3  使用SciPy进行多项式计算与符号计算</vt:lpstr>
      <vt:lpstr>17.2.3  使用SciPy进行多项式计算与符号计算</vt:lpstr>
      <vt:lpstr>17.2.3  使用SciPy进行多项式计算与符号计算</vt:lpstr>
      <vt:lpstr>17.2.3  使用SciPy进行多项式计算与符号计算</vt:lpstr>
      <vt:lpstr>17.2.3  使用SciPy进行多项式计算与符号计算</vt:lpstr>
      <vt:lpstr>17.2.3  使用SciPy进行多项式计算与符号计算</vt:lpstr>
      <vt:lpstr>17.2.3  使用SciPy进行多项式计算与符号计算</vt:lpstr>
      <vt:lpstr>17.2.3  使用SciPy进行多项式计算与符号计算</vt:lpstr>
      <vt:lpstr>17.2.3  使用SciPy进行多项式计算与符号计算</vt:lpstr>
      <vt:lpstr>17.2.3  使用SciPy进行多项式计算与符号计算</vt:lpstr>
      <vt:lpstr>17.3 matplotlib简单应用</vt:lpstr>
      <vt:lpstr>17.3.1  绘制带有中文标签和图例的正弦和余弦曲线</vt:lpstr>
      <vt:lpstr>PowerPoint 演示文稿</vt:lpstr>
      <vt:lpstr>17.3.2  绘制散点图</vt:lpstr>
      <vt:lpstr>17.3.2  绘制散点图</vt:lpstr>
      <vt:lpstr>17.3.2  绘制散点图</vt:lpstr>
      <vt:lpstr>17.3.2  绘制散点图</vt:lpstr>
      <vt:lpstr>17.3.2  绘制散点图</vt:lpstr>
      <vt:lpstr>17.3.3  绘制饼状图</vt:lpstr>
      <vt:lpstr>17.3.3  绘制饼状图</vt:lpstr>
      <vt:lpstr>17.3.3  绘制饼状图</vt:lpstr>
      <vt:lpstr>17.3.3  绘制饼状图</vt:lpstr>
      <vt:lpstr>17.3.4  在图例中显示公式</vt:lpstr>
      <vt:lpstr>17.3.4  在图例中显示公式</vt:lpstr>
      <vt:lpstr>17.3.5  多个图形单独显示</vt:lpstr>
      <vt:lpstr>17.3.5  使用pyplot绘制，多个图形单独显示</vt:lpstr>
      <vt:lpstr>17.3.6  绘制有描边和填充效果的柱状图</vt:lpstr>
      <vt:lpstr>17.3.7  使用雷达图展示学生成绩</vt:lpstr>
      <vt:lpstr>17.3.7  使用雷达图展示学生成绩</vt:lpstr>
      <vt:lpstr>17.3.8  绘制三维曲面</vt:lpstr>
      <vt:lpstr>17.3.8  绘制三维曲面</vt:lpstr>
      <vt:lpstr>17.3.8  绘制三维曲面</vt:lpstr>
      <vt:lpstr>17.3.8  绘制三维曲面</vt:lpstr>
      <vt:lpstr>17.3.9  绘制三维曲线</vt:lpstr>
      <vt:lpstr>17.3.7  绘制三维曲线</vt:lpstr>
      <vt:lpstr>17.3.10  设置图例样式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17.5  统计分析模块statistics</vt:lpstr>
      <vt:lpstr>17.5  统计分析模块statistics</vt:lpstr>
      <vt:lpstr>17.5  统计分析模块statistics</vt:lpstr>
      <vt:lpstr>17.5  统计分析模块statistics</vt:lpstr>
      <vt:lpstr>17.5  统计分析模块statistics</vt:lpstr>
      <vt:lpstr>17.5  统计分析模块statistics</vt:lpstr>
      <vt:lpstr>17.5  统计分析模块statistics</vt:lpstr>
      <vt:lpstr>17.5  统计分析模块statistics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第17章 科学计算与可视化</dc:title>
  <dc:creator>Dong</dc:creator>
  <cp:lastModifiedBy>dfg</cp:lastModifiedBy>
  <cp:revision>518</cp:revision>
  <dcterms:created xsi:type="dcterms:W3CDTF">2014-12-27T07:17:00Z</dcterms:created>
  <dcterms:modified xsi:type="dcterms:W3CDTF">2020-06-04T15:29:41Z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