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8" r:id="rId4"/>
    <p:sldId id="357" r:id="rId5"/>
    <p:sldId id="367" r:id="rId6"/>
    <p:sldId id="349" r:id="rId7"/>
    <p:sldId id="350" r:id="rId8"/>
    <p:sldId id="360" r:id="rId9"/>
    <p:sldId id="385" r:id="rId10"/>
    <p:sldId id="386" r:id="rId11"/>
    <p:sldId id="387" r:id="rId12"/>
    <p:sldId id="351" r:id="rId13"/>
    <p:sldId id="352" r:id="rId14"/>
    <p:sldId id="353" r:id="rId15"/>
    <p:sldId id="354" r:id="rId16"/>
    <p:sldId id="361" r:id="rId17"/>
    <p:sldId id="362" r:id="rId18"/>
    <p:sldId id="363" r:id="rId19"/>
    <p:sldId id="355" r:id="rId20"/>
    <p:sldId id="364" r:id="rId21"/>
    <p:sldId id="365" r:id="rId22"/>
    <p:sldId id="356" r:id="rId23"/>
    <p:sldId id="366" r:id="rId24"/>
    <p:sldId id="412" r:id="rId25"/>
    <p:sldId id="413" r:id="rId26"/>
    <p:sldId id="388" r:id="rId27"/>
    <p:sldId id="389" r:id="rId28"/>
    <p:sldId id="390" r:id="rId29"/>
    <p:sldId id="391" r:id="rId30"/>
    <p:sldId id="392" r:id="rId31"/>
    <p:sldId id="393" r:id="rId32"/>
    <p:sldId id="398" r:id="rId33"/>
    <p:sldId id="394" r:id="rId34"/>
    <p:sldId id="395" r:id="rId35"/>
    <p:sldId id="396" r:id="rId36"/>
    <p:sldId id="397" r:id="rId37"/>
    <p:sldId id="399" r:id="rId38"/>
  </p:sldIdLst>
  <p:sldSz cx="9144000" cy="5144135"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p>
            <a:pPr lvl="0" fontAlgn="base"/>
            <a:endParaRPr lang="zh-CN" altLang="en-US" strike="noStrike" noProof="1" dirty="0"/>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p>
            <a:pPr lvl="0" fontAlgn="base"/>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9" name="直接连接符 7"/>
          <p:cNvCxnSpPr/>
          <p:nvPr userDrawn="1"/>
        </p:nvCxnSpPr>
        <p:spPr>
          <a:xfrm>
            <a:off x="23177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pic>
        <p:nvPicPr>
          <p:cNvPr id="3076" name="图片 3" descr="qrcode_for_gh_6f2df669dea9_1280"/>
          <p:cNvPicPr>
            <a:picLocks noChangeAspect="1"/>
          </p:cNvPicPr>
          <p:nvPr userDrawn="1"/>
        </p:nvPicPr>
        <p:blipFill>
          <a:blip r:embed="rId2"/>
          <a:stretch>
            <a:fillRect/>
          </a:stretch>
        </p:blipFill>
        <p:spPr>
          <a:xfrm>
            <a:off x="8216900" y="4464434"/>
            <a:ext cx="768350" cy="577554"/>
          </a:xfrm>
          <a:prstGeom prst="rect">
            <a:avLst/>
          </a:prstGeom>
          <a:noFill/>
          <a:ln w="9525">
            <a:noFill/>
          </a:ln>
        </p:spPr>
      </p:pic>
      <p:sp>
        <p:nvSpPr>
          <p:cNvPr id="2" name="标题 1"/>
          <p:cNvSpPr>
            <a:spLocks noGrp="1"/>
          </p:cNvSpPr>
          <p:nvPr>
            <p:ph type="title"/>
          </p:nvPr>
        </p:nvSpPr>
        <p:spPr>
          <a:xfrm>
            <a:off x="-2540" y="3811"/>
            <a:ext cx="9141460" cy="956001"/>
          </a:xfrm>
          <a:gradFill>
            <a:gsLst>
              <a:gs pos="0">
                <a:srgbClr val="00B0F0"/>
              </a:gs>
              <a:gs pos="76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buFont typeface="Wingdings" panose="05000000000000000000" charset="0"/>
              <a:buChar char="§"/>
              <a:defRPr sz="1800"/>
            </a:lvl1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p>
            <a:pPr lvl="0" fontAlgn="base"/>
            <a:endParaRPr lang="zh-CN" altLang="en-US" strike="noStrike" noProof="1" dirty="0"/>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p>
            <a:pPr lvl="0" fontAlgn="base"/>
            <a:endParaRPr lang="zh-CN" altLang="en-US" strike="noStrike" noProof="1" dirty="0"/>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dirty="0"/>
          </a:p>
        </p:txBody>
      </p:sp>
      <p:sp>
        <p:nvSpPr>
          <p:cNvPr id="5" name="Footer Placeholder 4"/>
          <p:cNvSpPr>
            <a:spLocks noGrp="1"/>
          </p:cNvSpPr>
          <p:nvPr>
            <p:ph type="ftr" sz="quarter" idx="11"/>
          </p:nvPr>
        </p:nvSpPr>
        <p:spPr/>
        <p:txBody>
          <a:bodyPr/>
          <a:p>
            <a:pPr lvl="0" fontAlgn="base"/>
            <a:endParaRPr lang="zh-CN" altLang="en-US" strike="noStrike" noProof="1" dirty="0"/>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endParaRPr lang="zh-CN" altLang="en-US" strike="noStrike" noProof="1" dirty="0"/>
          </a:p>
        </p:txBody>
      </p:sp>
      <p:sp>
        <p:nvSpPr>
          <p:cNvPr id="8" name="Footer Placeholder 7"/>
          <p:cNvSpPr>
            <a:spLocks noGrp="1"/>
          </p:cNvSpPr>
          <p:nvPr>
            <p:ph type="ftr" sz="quarter" idx="11"/>
          </p:nvPr>
        </p:nvSpPr>
        <p:spPr/>
        <p:txBody>
          <a:bodyPr/>
          <a:p>
            <a:pPr lvl="0" fontAlgn="base"/>
            <a:endParaRPr lang="zh-CN" altLang="en-US" strike="noStrike" noProof="1" dirty="0"/>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endParaRPr lang="zh-CN" altLang="en-US" strike="noStrike" noProof="1" dirty="0"/>
          </a:p>
        </p:txBody>
      </p:sp>
      <p:sp>
        <p:nvSpPr>
          <p:cNvPr id="4" name="Footer Placeholder 3"/>
          <p:cNvSpPr>
            <a:spLocks noGrp="1"/>
          </p:cNvSpPr>
          <p:nvPr>
            <p:ph type="ftr" sz="quarter" idx="11"/>
          </p:nvPr>
        </p:nvSpPr>
        <p:spPr/>
        <p:txBody>
          <a:bodyPr/>
          <a:p>
            <a:pPr lvl="0" fontAlgn="base"/>
            <a:endParaRPr lang="zh-CN" altLang="en-US" strike="noStrike" noProof="1" dirty="0"/>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dirty="0"/>
          </a:p>
        </p:txBody>
      </p:sp>
      <p:sp>
        <p:nvSpPr>
          <p:cNvPr id="3" name="Footer Placeholder 2"/>
          <p:cNvSpPr>
            <a:spLocks noGrp="1"/>
          </p:cNvSpPr>
          <p:nvPr>
            <p:ph type="ftr" sz="quarter" idx="11"/>
          </p:nvPr>
        </p:nvSpPr>
        <p:spPr/>
        <p:txBody>
          <a:bodyPr/>
          <a:p>
            <a:pPr lvl="0" fontAlgn="base"/>
            <a:endParaRPr lang="zh-CN" altLang="en-US" strike="noStrike" noProof="1" dirty="0"/>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dirty="0"/>
          </a:p>
        </p:txBody>
      </p:sp>
      <p:sp>
        <p:nvSpPr>
          <p:cNvPr id="6" name="Footer Placeholder 5"/>
          <p:cNvSpPr>
            <a:spLocks noGrp="1"/>
          </p:cNvSpPr>
          <p:nvPr>
            <p:ph type="ftr" sz="quarter" idx="11"/>
          </p:nvPr>
        </p:nvSpPr>
        <p:spPr/>
        <p:txBody>
          <a:bodyPr/>
          <a:p>
            <a:pPr lvl="0" fontAlgn="base"/>
            <a:endParaRPr lang="zh-CN" altLang="en-US" strike="noStrike" noProof="1" dirty="0"/>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015"/>
            <a:ext cx="8229600" cy="857400"/>
          </a:xfrm>
          <a:prstGeom prst="rect">
            <a:avLst/>
          </a:prstGeom>
          <a:noFill/>
          <a:ln w="9525">
            <a:noFill/>
          </a:ln>
        </p:spPr>
        <p:txBody>
          <a:bodyPr anchor="ctr"/>
          <a:p>
            <a:pPr lvl="0" indent="0"/>
            <a:r>
              <a:rPr lang="zh-CN" altLang="en-US"/>
              <a:t>单击此处编辑母版标题样式</a:t>
            </a:r>
            <a:endParaRPr lang="zh-CN" altLang="en-US"/>
          </a:p>
        </p:txBody>
      </p:sp>
      <p:sp>
        <p:nvSpPr>
          <p:cNvPr id="1027" name="文本占位符 1026"/>
          <p:cNvSpPr>
            <a:spLocks noGrp="1"/>
          </p:cNvSpPr>
          <p:nvPr>
            <p:ph type="body"/>
          </p:nvPr>
        </p:nvSpPr>
        <p:spPr>
          <a:xfrm>
            <a:off x="457200" y="1200360"/>
            <a:ext cx="8229600" cy="3395066"/>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dirty="0"/>
          </a:p>
        </p:txBody>
      </p:sp>
      <p:sp>
        <p:nvSpPr>
          <p:cNvPr id="1029" name="页脚占位符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dirty="0"/>
          </a:p>
        </p:txBody>
      </p:sp>
      <p:sp>
        <p:nvSpPr>
          <p:cNvPr id="1030" name="灯片编号占位符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5121"/>
          <p:cNvSpPr>
            <a:spLocks noGrp="1"/>
          </p:cNvSpPr>
          <p:nvPr>
            <p:ph type="ctrTitle"/>
          </p:nvPr>
        </p:nvSpPr>
        <p:spPr>
          <a:xfrm>
            <a:off x="1999800" y="1349214"/>
            <a:ext cx="5144400" cy="1791013"/>
          </a:xfrm>
        </p:spPr>
        <p:txBody>
          <a:bodyPr anchor="ctr"/>
          <a:p>
            <a:pPr defTabSz="914400">
              <a:buNone/>
            </a:pPr>
            <a:r>
              <a:rPr lang="zh-CN" altLang="en-US" kern="1200" baseline="0" dirty="0">
                <a:latin typeface="+mj-lt"/>
                <a:ea typeface="+mj-ea"/>
                <a:cs typeface="+mj-cs"/>
              </a:rPr>
              <a:t>第</a:t>
            </a:r>
            <a:r>
              <a:rPr lang="en-US" altLang="x-none" kern="1200" baseline="0" dirty="0">
                <a:latin typeface="+mj-lt"/>
                <a:ea typeface="+mj-ea"/>
                <a:cs typeface="+mj-cs"/>
              </a:rPr>
              <a:t>18</a:t>
            </a:r>
            <a:r>
              <a:rPr lang="zh-CN" altLang="en-US" kern="1200" baseline="0" dirty="0">
                <a:latin typeface="+mj-lt"/>
                <a:ea typeface="+mj-ea"/>
                <a:cs typeface="+mj-cs"/>
              </a:rPr>
              <a:t>章  密码学编程</a:t>
            </a:r>
            <a:br>
              <a:rPr lang="zh-CN" altLang="en-US" kern="1200" baseline="0" dirty="0">
                <a:latin typeface="+mj-lt"/>
                <a:ea typeface="+mj-ea"/>
                <a:cs typeface="+mj-cs"/>
              </a:rPr>
            </a:br>
            <a:br>
              <a:rPr lang="zh-CN" altLang="en-US" kern="1200" baseline="0" dirty="0">
                <a:latin typeface="+mj-lt"/>
                <a:ea typeface="+mj-ea"/>
                <a:cs typeface="+mj-cs"/>
              </a:rPr>
            </a:br>
            <a:r>
              <a:rPr lang="zh-CN" altLang="en-US" sz="2400" kern="1200" baseline="0" dirty="0">
                <a:latin typeface="+mj-lt"/>
                <a:ea typeface="+mj-ea"/>
                <a:cs typeface="+mj-cs"/>
              </a:rPr>
              <a:t>董付国</a:t>
            </a:r>
            <a:br>
              <a:rPr lang="zh-CN" altLang="en-US" sz="2400" kern="1200" baseline="0" dirty="0">
                <a:latin typeface="+mj-lt"/>
                <a:ea typeface="+mj-ea"/>
                <a:cs typeface="+mj-cs"/>
              </a:rPr>
            </a:br>
            <a:r>
              <a:rPr lang="zh-CN" altLang="en-US" sz="2400" kern="1200" baseline="0" dirty="0">
                <a:latin typeface="+mj-lt"/>
                <a:ea typeface="+mj-ea"/>
                <a:cs typeface="+mj-cs"/>
              </a:rPr>
              <a:t>微信公众号：</a:t>
            </a:r>
            <a:r>
              <a:rPr lang="en-US" altLang="zh-CN" sz="2400" kern="1200" baseline="0" dirty="0">
                <a:latin typeface="+mj-lt"/>
                <a:ea typeface="+mj-ea"/>
                <a:cs typeface="+mj-cs"/>
              </a:rPr>
              <a:t>Python</a:t>
            </a:r>
            <a:r>
              <a:rPr lang="zh-CN" altLang="en-US" sz="2400" kern="1200" baseline="0" dirty="0">
                <a:latin typeface="+mj-lt"/>
                <a:ea typeface="+mj-ea"/>
                <a:cs typeface="+mj-cs"/>
              </a:rPr>
              <a:t>小屋</a:t>
            </a:r>
            <a:endParaRPr lang="zh-CN" altLang="en-US" sz="2400" kern="1200" baseline="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3313" name="Content Placeholder 2"/>
          <p:cNvSpPr>
            <a:spLocks noGrp="1"/>
          </p:cNvSpPr>
          <p:nvPr>
            <p:ph idx="1"/>
          </p:nvPr>
        </p:nvSpPr>
        <p:spPr/>
        <p:txBody>
          <a:bodyPr anchor="t"/>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sym typeface="宋体" panose="02010600030101010101" pitchFamily="2" charset="-122"/>
              </a:rPr>
              <a:t>md5_value = 'e7d057704ea5206d8cb61280741238f5'</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sym typeface="宋体" panose="02010600030101010101" pitchFamily="2" charset="-122"/>
              </a:rPr>
              <a:t>start = time()</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sym typeface="宋体" panose="02010600030101010101" pitchFamily="2" charset="-122"/>
              </a:rPr>
              <a:t>result = decrypt_md5(md5_value)</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sym typeface="宋体" panose="02010600030101010101" pitchFamily="2" charset="-122"/>
              </a:rPr>
              <a:t>if result:</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sym typeface="宋体" panose="02010600030101010101" pitchFamily="2" charset="-122"/>
              </a:rPr>
              <a:t>    print('\nSuccess:  '+md5_value+'==&gt;'+result)</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sym typeface="宋体" panose="02010600030101010101" pitchFamily="2" charset="-122"/>
              </a:rPr>
              <a:t>print('Time used:', time()-start)</a:t>
            </a:r>
            <a:endParaRPr lang="en-US" altLang="en-US" sz="1400" kern="1200" baseline="0">
              <a:latin typeface="Consolas" panose="020B0609020204030204" charset="0"/>
              <a:ea typeface="+mn-ea"/>
              <a:cs typeface="Consolas" panose="020B0609020204030204" charset="0"/>
            </a:endParaRPr>
          </a:p>
        </p:txBody>
      </p:sp>
      <p:sp>
        <p:nvSpPr>
          <p:cNvPr id="13314"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sym typeface="Arial" panose="020B0604020202020204" pitchFamily="34" charset="0"/>
              </a:rPr>
              <a:t>18.1  安全哈希算法</a:t>
            </a:r>
            <a:endParaRPr lang="zh-CN" altLang="en-US" kern="1200" baseline="0">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000" kern="1200" baseline="0">
                <a:latin typeface="+mj-lt"/>
                <a:ea typeface="+mj-ea"/>
                <a:cs typeface="+mj-cs"/>
              </a:rPr>
              <a:t>18.2  对称密钥密码算法DES和AES</a:t>
            </a:r>
            <a:endParaRPr lang="zh-CN" altLang="en-US" sz="3000" kern="1200" baseline="0">
              <a:latin typeface="+mj-lt"/>
              <a:ea typeface="+mj-ea"/>
              <a:cs typeface="+mj-cs"/>
            </a:endParaRPr>
          </a:p>
        </p:txBody>
      </p:sp>
      <p:sp>
        <p:nvSpPr>
          <p:cNvPr id="8194" name="内容占位符 2"/>
          <p:cNvSpPr>
            <a:spLocks noGrp="1"/>
          </p:cNvSpPr>
          <p:nvPr>
            <p:ph idx="1"/>
          </p:nvPr>
        </p:nvSpPr>
        <p:spPr/>
        <p:txBody>
          <a:bodyPr anchor="t"/>
          <a:p>
            <a:pPr fontAlgn="base">
              <a:buFont typeface="Wingdings" panose="05000000000000000000" charset="0"/>
              <a:buChar char="§"/>
            </a:pPr>
            <a:r>
              <a:rPr lang="zh-CN" altLang="en-US" sz="1800" strike="noStrike" noProof="1"/>
              <a:t>扩展库</a:t>
            </a:r>
            <a:r>
              <a:rPr lang="en-US" altLang="zh-CN" sz="1800" strike="noStrike" noProof="1"/>
              <a:t>pycrypto</a:t>
            </a:r>
            <a:r>
              <a:rPr lang="zh-CN" altLang="en-US" sz="1800" strike="noStrike" noProof="1"/>
              <a:t>中</a:t>
            </a:r>
            <a:r>
              <a:rPr lang="en-US" altLang="zh-CN" sz="1800" strike="noStrike" noProof="1"/>
              <a:t>DES</a:t>
            </a:r>
            <a:r>
              <a:rPr lang="zh-CN" altLang="en-US" sz="1800" strike="noStrike" noProof="1"/>
              <a:t>算法的用法：</a:t>
            </a:r>
            <a:endParaRPr lang="zh-CN" altLang="en-US" sz="1800" strike="noStrike" noProof="1"/>
          </a:p>
          <a:p>
            <a:pPr marL="0" indent="0" fontAlgn="base">
              <a:spcBef>
                <a:spcPts val="600"/>
              </a:spcBef>
              <a:buNone/>
            </a:pPr>
            <a:endParaRPr lang="zh-CN" altLang="en-US" sz="1350" strike="noStrike" noProof="1"/>
          </a:p>
          <a:p>
            <a:pPr marL="0" indent="0">
              <a:spcBef>
                <a:spcPts val="0"/>
              </a:spcBef>
              <a:buNone/>
            </a:pPr>
            <a:r>
              <a:rPr lang="zh-CN" altLang="en-US" sz="1400" strike="noStrike" noProof="1">
                <a:latin typeface="Consolas" panose="020B0609020204030204" charset="0"/>
                <a:cs typeface="Consolas" panose="020B0609020204030204" charset="0"/>
              </a:rPr>
              <a:t>&gt;&gt;&gt; from Crypto.Cipher import DES</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des_encrypt_decrypt = DES.new(</a:t>
            </a:r>
            <a:r>
              <a:rPr lang="en-US" altLang="zh-CN" sz="1400" strike="noStrike" noProof="1">
                <a:latin typeface="Consolas" panose="020B0609020204030204" charset="0"/>
                <a:cs typeface="Consolas" panose="020B0609020204030204" charset="0"/>
              </a:rPr>
              <a:t>b</a:t>
            </a:r>
            <a:r>
              <a:rPr lang="zh-CN" altLang="en-US" sz="1400" strike="noStrike" noProof="1">
                <a:latin typeface="Consolas" panose="020B0609020204030204" charset="0"/>
                <a:cs typeface="Consolas" panose="020B0609020204030204" charset="0"/>
              </a:rPr>
              <a:t>'ShanDong', DES.MODE_ECB)</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p = 'Beautiful is better than ugly.'</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pp = p.encode()</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#按8字节对齐</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c = des_encrypt_decrypt.encrypt(pp.ljust((len(pp)//8+1)*8, </a:t>
            </a:r>
            <a:r>
              <a:rPr lang="en-US" altLang="zh-CN" sz="1400" strike="noStrike" noProof="1">
                <a:latin typeface="Consolas" panose="020B0609020204030204" charset="0"/>
                <a:cs typeface="Consolas" panose="020B0609020204030204" charset="0"/>
              </a:rPr>
              <a:t>b</a:t>
            </a:r>
            <a:r>
              <a:rPr lang="zh-CN" altLang="en-US" sz="1400" strike="noStrike" noProof="1">
                <a:latin typeface="Consolas" panose="020B0609020204030204" charset="0"/>
                <a:cs typeface="Consolas" panose="020B0609020204030204" charset="0"/>
              </a:rPr>
              <a:t>'0'))</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cp = des_encrypt_decrypt.decrypt(c)</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cp</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cs typeface="Consolas" panose="020B0609020204030204" charset="0"/>
              </a:rPr>
              <a:t>b'Beautiful is better than ugly.00'</a:t>
            </a:r>
            <a:endParaRPr lang="zh-CN" altLang="en-US" sz="1400" strike="noStrike" noProof="1">
              <a:solidFill>
                <a:srgbClr val="00B0F0"/>
              </a:solidFill>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cp[0:len(pp)].decode()</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cs typeface="Consolas" panose="020B0609020204030204" charset="0"/>
              </a:rPr>
              <a:t>'Beautiful is better than ugly.'</a:t>
            </a:r>
            <a:endParaRPr lang="zh-CN" altLang="en-US" sz="1400" strike="noStrike" noProof="1">
              <a:solidFill>
                <a:srgbClr val="00B0F0"/>
              </a:solidFill>
              <a:latin typeface="Consolas" panose="020B0609020204030204" charset="0"/>
              <a:cs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sym typeface="Arial" panose="020B0604020202020204" pitchFamily="34" charset="0"/>
              </a:rPr>
              <a:t>18.2  对称密钥密码算法DES和AES</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spcBef>
                <a:spcPts val="0"/>
              </a:spcBef>
              <a:buFont typeface="Wingdings" panose="05000000000000000000" charset="0"/>
              <a:buChar char="§"/>
            </a:pPr>
            <a:r>
              <a:rPr lang="zh-CN" altLang="en-US" sz="1800" b="1" strike="noStrike" noProof="1"/>
              <a:t>例18-1</a:t>
            </a:r>
            <a:r>
              <a:rPr lang="zh-CN" altLang="en-US" sz="1800" strike="noStrike" noProof="1"/>
              <a:t>  使用Python扩展库pycrypto提供的AES算法实现消息加密和解密。</a:t>
            </a:r>
            <a:endParaRPr lang="zh-CN" altLang="en-US" sz="1800" strike="noStrike" noProof="1"/>
          </a:p>
          <a:p>
            <a:pPr marL="0" indent="0" fontAlgn="base">
              <a:spcBef>
                <a:spcPts val="0"/>
              </a:spcBef>
              <a:buNone/>
            </a:pP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import string</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import random</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from Crypto.Cipher import AES</a:t>
            </a:r>
            <a:endParaRPr lang="zh-CN" altLang="en-US" sz="1350" strike="noStrike" noProof="1">
              <a:latin typeface="Consolas" panose="020B0609020204030204" charset="0"/>
            </a:endParaRPr>
          </a:p>
          <a:p>
            <a:pPr marL="0" indent="0" fontAlgn="base">
              <a:spcBef>
                <a:spcPts val="0"/>
              </a:spcBef>
              <a:buNone/>
            </a:pP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#生成指定长度的秘钥</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def keyGenerater(length):</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    if length not in (16, 24, 32):</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        return None</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    x = string.ascii_letters+string.digits</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    return ''.join([random.choice(x) for i in range(length)]) </a:t>
            </a:r>
            <a:endParaRPr lang="zh-CN" altLang="en-US" sz="1350" strike="noStrike" noProof="1">
              <a:latin typeface="Consolas" panose="020B0609020204030204" charset="0"/>
            </a:endParaRPr>
          </a:p>
          <a:p>
            <a:pPr marL="0" indent="0" fontAlgn="base">
              <a:spcBef>
                <a:spcPts val="0"/>
              </a:spcBef>
              <a:buNone/>
            </a:pP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def encryptor_decryptor(key, mode):</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    if mode == AES.MODE_ECB:</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        return AES.new(key, mode)</a:t>
            </a:r>
            <a:endParaRPr lang="zh-CN" altLang="en-US" sz="1350" strike="noStrike" noProof="1">
              <a:latin typeface="Consolas" panose="020B0609020204030204" charset="0"/>
            </a:endParaRPr>
          </a:p>
          <a:p>
            <a:pPr marL="0" indent="0" fontAlgn="base">
              <a:spcBef>
                <a:spcPts val="0"/>
              </a:spcBef>
              <a:buNone/>
            </a:pPr>
            <a:r>
              <a:rPr lang="zh-CN" altLang="en-US" sz="1350" strike="noStrike" noProof="1">
                <a:latin typeface="Consolas" panose="020B0609020204030204" charset="0"/>
              </a:rPr>
              <a:t>    return AES.new(key, mode, b'0'*16)</a:t>
            </a:r>
            <a:endParaRPr lang="zh-CN" altLang="en-US" sz="1350" strike="noStrike" noProof="1">
              <a:latin typeface="Consolas" panose="020B0609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000" kern="1200" baseline="0">
                <a:latin typeface="+mj-lt"/>
                <a:ea typeface="+mj-ea"/>
                <a:cs typeface="+mj-cs"/>
                <a:sym typeface="Arial" panose="020B0604020202020204" pitchFamily="34" charset="0"/>
              </a:rPr>
              <a:t>18.2  对称密钥密码算法DES和AES</a:t>
            </a:r>
            <a:endParaRPr lang="zh-CN" altLang="en-US" sz="3000" kern="1200" baseline="0">
              <a:latin typeface="+mj-lt"/>
              <a:ea typeface="+mj-ea"/>
              <a:cs typeface="+mj-cs"/>
            </a:endParaRPr>
          </a:p>
        </p:txBody>
      </p:sp>
      <p:sp>
        <p:nvSpPr>
          <p:cNvPr id="16386" name="内容占位符 2"/>
          <p:cNvSpPr>
            <a:spLocks noGrp="1"/>
          </p:cNvSpPr>
          <p:nvPr>
            <p:ph idx="1"/>
          </p:nvPr>
        </p:nvSpPr>
        <p:spPr/>
        <p:txBody>
          <a:bodyPr anchor="t"/>
          <a:p>
            <a:pPr marL="0" indent="0" defTabSz="914400">
              <a:spcBef>
                <a:spcPts val="0"/>
              </a:spcBef>
              <a:spcAft>
                <a:spcPts val="0"/>
              </a:spcAft>
              <a:buFont typeface="Wingdings" panose="05000000000000000000" charset="0"/>
              <a:buNone/>
            </a:pPr>
            <a:r>
              <a:rPr lang="zh-CN" altLang="en-US" sz="1350" kern="1200" baseline="0">
                <a:latin typeface="+mn-lt"/>
                <a:ea typeface="+mn-ea"/>
                <a:cs typeface="+mn-cs"/>
                <a:sym typeface="宋体" panose="02010600030101010101" pitchFamily="2" charset="-122"/>
              </a:rPr>
              <a:t>#使用指定密钥和模式对给定信息进行加密</a:t>
            </a:r>
            <a:endParaRPr lang="zh-CN" altLang="en-US" sz="1350" kern="1200" baseline="0">
              <a:latin typeface="+mn-lt"/>
              <a:ea typeface="+mn-ea"/>
              <a:cs typeface="+mn-cs"/>
            </a:endParaRPr>
          </a:p>
          <a:p>
            <a:pPr marL="0" indent="0" defTabSz="914400">
              <a:spcBef>
                <a:spcPts val="0"/>
              </a:spcBef>
              <a:spcAft>
                <a:spcPts val="0"/>
              </a:spcAft>
              <a:buFont typeface="Wingdings" panose="05000000000000000000" charset="0"/>
              <a:buNone/>
            </a:pPr>
            <a:r>
              <a:rPr lang="zh-CN" altLang="en-US" sz="1350" kern="1200" baseline="0">
                <a:latin typeface="Consolas" panose="020B0609020204030204" charset="0"/>
                <a:ea typeface="+mn-ea"/>
                <a:cs typeface="+mn-cs"/>
                <a:sym typeface="宋体" panose="02010600030101010101" pitchFamily="2" charset="-122"/>
              </a:rPr>
              <a:t>def AESencrypt(key, mode, text):</a:t>
            </a:r>
            <a:endParaRPr lang="zh-CN" altLang="en-US" sz="1350" kern="1200" baseline="0">
              <a:latin typeface="Consolas" panose="020B0609020204030204" charset="0"/>
              <a:ea typeface="+mn-ea"/>
              <a:cs typeface="+mn-cs"/>
            </a:endParaRPr>
          </a:p>
          <a:p>
            <a:pPr marL="0" indent="0" defTabSz="914400">
              <a:spcBef>
                <a:spcPts val="0"/>
              </a:spcBef>
              <a:spcAft>
                <a:spcPts val="0"/>
              </a:spcAft>
              <a:buFont typeface="Wingdings" panose="05000000000000000000" charset="0"/>
              <a:buNone/>
            </a:pPr>
            <a:r>
              <a:rPr lang="zh-CN" altLang="en-US" sz="1350" kern="1200" baseline="0">
                <a:latin typeface="Consolas" panose="020B0609020204030204" charset="0"/>
                <a:ea typeface="+mn-ea"/>
                <a:cs typeface="+mn-cs"/>
                <a:sym typeface="宋体" panose="02010600030101010101" pitchFamily="2" charset="-122"/>
              </a:rPr>
              <a:t>    encryptor = encryptor_decryptor(key, mode)</a:t>
            </a:r>
            <a:endParaRPr lang="zh-CN" altLang="en-US" sz="1350" kern="1200" baseline="0">
              <a:latin typeface="Consolas" panose="020B0609020204030204" charset="0"/>
              <a:ea typeface="+mn-ea"/>
              <a:cs typeface="+mn-cs"/>
            </a:endParaRPr>
          </a:p>
          <a:p>
            <a:pPr marL="0" indent="0" defTabSz="914400">
              <a:spcBef>
                <a:spcPts val="0"/>
              </a:spcBef>
              <a:spcAft>
                <a:spcPts val="0"/>
              </a:spcAft>
              <a:buFont typeface="Wingdings" panose="05000000000000000000" charset="0"/>
              <a:buNone/>
            </a:pPr>
            <a:r>
              <a:rPr lang="zh-CN" altLang="en-US" sz="1350" kern="1200" baseline="0">
                <a:latin typeface="Consolas" panose="020B0609020204030204" charset="0"/>
                <a:ea typeface="+mn-ea"/>
                <a:cs typeface="+mn-cs"/>
                <a:sym typeface="宋体" panose="02010600030101010101" pitchFamily="2" charset="-122"/>
              </a:rPr>
              <a:t>    return encryptor.encrypt(text)</a:t>
            </a:r>
            <a:endParaRPr lang="zh-CN" altLang="en-US" sz="1350" kern="1200" baseline="0">
              <a:latin typeface="Consolas" panose="020B0609020204030204" charset="0"/>
              <a:ea typeface="+mn-ea"/>
              <a:cs typeface="+mn-cs"/>
            </a:endParaRPr>
          </a:p>
          <a:p>
            <a:pPr marL="0" indent="0" defTabSz="914400">
              <a:spcBef>
                <a:spcPts val="0"/>
              </a:spcBef>
              <a:spcAft>
                <a:spcPts val="0"/>
              </a:spcAft>
              <a:buFont typeface="Wingdings" panose="05000000000000000000" charset="0"/>
              <a:buNone/>
            </a:pPr>
            <a:endParaRPr lang="zh-CN" altLang="en-US" sz="1350" kern="1200" baseline="0">
              <a:latin typeface="+mn-lt"/>
              <a:ea typeface="+mn-ea"/>
              <a:cs typeface="+mn-cs"/>
            </a:endParaRPr>
          </a:p>
          <a:p>
            <a:pPr marL="0" indent="0" defTabSz="914400">
              <a:spcBef>
                <a:spcPts val="0"/>
              </a:spcBef>
              <a:spcAft>
                <a:spcPts val="0"/>
              </a:spcAft>
              <a:buFont typeface="Wingdings" panose="05000000000000000000" charset="0"/>
              <a:buNone/>
            </a:pPr>
            <a:r>
              <a:rPr lang="zh-CN" altLang="en-US" sz="1350" kern="1200" baseline="0">
                <a:latin typeface="+mn-lt"/>
                <a:ea typeface="+mn-ea"/>
                <a:cs typeface="+mn-cs"/>
                <a:sym typeface="宋体" panose="02010600030101010101" pitchFamily="2" charset="-122"/>
              </a:rPr>
              <a:t>#使用指定密钥和模式对给定信息进行解密</a:t>
            </a:r>
            <a:endParaRPr lang="zh-CN" altLang="en-US" sz="1350" kern="1200" baseline="0">
              <a:latin typeface="+mn-lt"/>
              <a:ea typeface="+mn-ea"/>
              <a:cs typeface="+mn-cs"/>
            </a:endParaRPr>
          </a:p>
          <a:p>
            <a:pPr marL="0" indent="0" defTabSz="914400">
              <a:spcBef>
                <a:spcPts val="0"/>
              </a:spcBef>
              <a:spcAft>
                <a:spcPts val="0"/>
              </a:spcAft>
              <a:buFont typeface="Wingdings" panose="05000000000000000000" charset="0"/>
              <a:buNone/>
            </a:pPr>
            <a:r>
              <a:rPr lang="zh-CN" altLang="en-US" sz="1350" kern="1200" baseline="0">
                <a:latin typeface="Consolas" panose="020B0609020204030204" charset="0"/>
                <a:ea typeface="+mn-ea"/>
                <a:cs typeface="+mn-cs"/>
                <a:sym typeface="宋体" panose="02010600030101010101" pitchFamily="2" charset="-122"/>
              </a:rPr>
              <a:t>def AESdecrypt(key, mode, text):</a:t>
            </a:r>
            <a:endParaRPr lang="zh-CN" altLang="en-US" sz="1350" kern="1200" baseline="0">
              <a:latin typeface="Consolas" panose="020B0609020204030204" charset="0"/>
              <a:ea typeface="+mn-ea"/>
              <a:cs typeface="+mn-cs"/>
            </a:endParaRPr>
          </a:p>
          <a:p>
            <a:pPr marL="0" indent="0" defTabSz="914400">
              <a:spcBef>
                <a:spcPts val="0"/>
              </a:spcBef>
              <a:spcAft>
                <a:spcPts val="0"/>
              </a:spcAft>
              <a:buFont typeface="Wingdings" panose="05000000000000000000" charset="0"/>
              <a:buNone/>
            </a:pPr>
            <a:r>
              <a:rPr lang="zh-CN" altLang="en-US" sz="1350" kern="1200" baseline="0">
                <a:latin typeface="Consolas" panose="020B0609020204030204" charset="0"/>
                <a:ea typeface="+mn-ea"/>
                <a:cs typeface="+mn-cs"/>
                <a:sym typeface="宋体" panose="02010600030101010101" pitchFamily="2" charset="-122"/>
              </a:rPr>
              <a:t>    decryptor = encryptor_decryptor(key, mode)</a:t>
            </a:r>
            <a:endParaRPr lang="zh-CN" altLang="en-US" sz="1350" kern="1200" baseline="0">
              <a:latin typeface="Consolas" panose="020B0609020204030204" charset="0"/>
              <a:ea typeface="+mn-ea"/>
              <a:cs typeface="+mn-cs"/>
            </a:endParaRPr>
          </a:p>
          <a:p>
            <a:pPr marL="0" indent="0" defTabSz="914400">
              <a:spcBef>
                <a:spcPts val="0"/>
              </a:spcBef>
              <a:spcAft>
                <a:spcPts val="0"/>
              </a:spcAft>
              <a:buFont typeface="Wingdings" panose="05000000000000000000" charset="0"/>
              <a:buNone/>
            </a:pPr>
            <a:r>
              <a:rPr lang="zh-CN" altLang="en-US" sz="1350" kern="1200" baseline="0">
                <a:latin typeface="Consolas" panose="020B0609020204030204" charset="0"/>
                <a:ea typeface="+mn-ea"/>
                <a:cs typeface="+mn-cs"/>
                <a:sym typeface="宋体" panose="02010600030101010101" pitchFamily="2" charset="-122"/>
              </a:rPr>
              <a:t>    return decryptor.decrypt(text)</a:t>
            </a:r>
            <a:endParaRPr lang="zh-CN" altLang="en-US" sz="1350" kern="1200" baseline="0">
              <a:latin typeface="Consolas" panose="020B0609020204030204" charset="0"/>
              <a:ea typeface="+mn-ea"/>
              <a:cs typeface="+mn-cs"/>
            </a:endParaRPr>
          </a:p>
          <a:p>
            <a:pPr marL="0" indent="0" defTabSz="914400">
              <a:spcBef>
                <a:spcPts val="0"/>
              </a:spcBef>
              <a:spcAft>
                <a:spcPts val="0"/>
              </a:spcAft>
              <a:buFont typeface="Wingdings" panose="05000000000000000000" charset="0"/>
              <a:buNone/>
            </a:pPr>
            <a:endParaRPr lang="zh-CN" altLang="en-US" sz="1350" kern="1200" baseline="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000" kern="1200" baseline="0">
                <a:latin typeface="+mj-lt"/>
                <a:ea typeface="+mj-ea"/>
                <a:cs typeface="+mj-cs"/>
                <a:sym typeface="Arial" panose="020B0604020202020204" pitchFamily="34" charset="0"/>
              </a:rPr>
              <a:t>18.2  对称密钥密码算法DES和AES</a:t>
            </a:r>
            <a:endParaRPr lang="zh-CN" altLang="en-US" sz="3000" kern="1200" baseline="0">
              <a:latin typeface="+mj-lt"/>
              <a:ea typeface="+mj-ea"/>
              <a:cs typeface="+mj-cs"/>
            </a:endParaRPr>
          </a:p>
        </p:txBody>
      </p:sp>
      <p:sp>
        <p:nvSpPr>
          <p:cNvPr id="17410" name="内容占位符 2"/>
          <p:cNvSpPr>
            <a:spLocks noGrp="1"/>
          </p:cNvSpPr>
          <p:nvPr>
            <p:ph idx="1"/>
          </p:nvPr>
        </p:nvSpPr>
        <p:spPr/>
        <p:txBody>
          <a:bodyPr anchor="t"/>
          <a:p>
            <a:pPr marL="0" indent="0" defTabSz="914400">
              <a:spcBef>
                <a:spcPts val="0"/>
              </a:spcBef>
              <a:spcAft>
                <a:spcPts val="0"/>
              </a:spcAft>
              <a:buFont typeface="Wingdings" panose="05000000000000000000" charset="0"/>
              <a:buNone/>
            </a:pPr>
            <a:r>
              <a:rPr lang="zh-CN" altLang="en-US" sz="1400" kern="1200" baseline="0">
                <a:latin typeface="Consolas" panose="020B0609020204030204" charset="0"/>
                <a:ea typeface="+mn-ea"/>
                <a:cs typeface="Consolas" panose="020B0609020204030204" charset="0"/>
              </a:rPr>
              <a:t>if __name__ == '__main__':</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spcAft>
                <a:spcPts val="0"/>
              </a:spcAft>
              <a:buFont typeface="Wingdings" panose="05000000000000000000" charset="0"/>
              <a:buNone/>
            </a:pPr>
            <a:r>
              <a:rPr lang="zh-CN" altLang="en-US" sz="1400" kern="1200" baseline="0">
                <a:latin typeface="Consolas" panose="020B0609020204030204" charset="0"/>
                <a:ea typeface="+mn-ea"/>
                <a:cs typeface="Consolas" panose="020B0609020204030204" charset="0"/>
              </a:rPr>
              <a:t>    text = '山东省烟台市 Python3.5 is excellent.'</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spcAft>
                <a:spcPts val="0"/>
              </a:spcAft>
              <a:buFont typeface="Wingdings" panose="05000000000000000000" charset="0"/>
              <a:buNone/>
            </a:pPr>
            <a:r>
              <a:rPr lang="zh-CN" altLang="en-US" sz="1400" kern="1200" baseline="0">
                <a:latin typeface="Consolas" panose="020B0609020204030204" charset="0"/>
                <a:ea typeface="+mn-ea"/>
                <a:cs typeface="Consolas" panose="020B0609020204030204" charset="0"/>
              </a:rPr>
              <a:t>    key = keyGenerater(16)</a:t>
            </a:r>
            <a:r>
              <a:rPr lang="en-US" altLang="zh-CN" sz="1400" kern="1200" baseline="0">
                <a:latin typeface="Consolas" panose="020B0609020204030204" charset="0"/>
                <a:ea typeface="+mn-ea"/>
                <a:cs typeface="Consolas" panose="020B0609020204030204" charset="0"/>
              </a:rPr>
              <a:t>.encode()</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spcAft>
                <a:spcPts val="0"/>
              </a:spcAft>
              <a:buFont typeface="Wingdings" panose="05000000000000000000" charset="0"/>
              <a:buNone/>
            </a:pPr>
            <a:r>
              <a:rPr lang="zh-CN" altLang="en-US" sz="1400" kern="1200" baseline="0">
                <a:latin typeface="Consolas" panose="020B0609020204030204" charset="0"/>
                <a:ea typeface="+mn-ea"/>
                <a:cs typeface="Consolas" panose="020B0609020204030204" charset="0"/>
              </a:rPr>
              <a:t>    #随机选择AES的模式</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spcAft>
                <a:spcPts val="0"/>
              </a:spcAft>
              <a:buFont typeface="Wingdings" panose="05000000000000000000" charset="0"/>
              <a:buNone/>
            </a:pPr>
            <a:r>
              <a:rPr lang="zh-CN" altLang="en-US" sz="1400" kern="1200" baseline="0">
                <a:latin typeface="Consolas" panose="020B0609020204030204" charset="0"/>
                <a:ea typeface="+mn-ea"/>
                <a:cs typeface="Consolas" panose="020B0609020204030204" charset="0"/>
              </a:rPr>
              <a:t>    mode = random.choice((AES.MODE_CBC, AES.MODE_CFB, </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spcAft>
                <a:spcPts val="0"/>
              </a:spcAft>
              <a:buFont typeface="Wingdings" panose="05000000000000000000" charset="0"/>
              <a:buNone/>
            </a:pPr>
            <a:r>
              <a:rPr lang="zh-CN" altLang="en-US" sz="1400" kern="1200" baseline="0">
                <a:latin typeface="Consolas" panose="020B0609020204030204" charset="0"/>
                <a:ea typeface="+mn-ea"/>
                <a:cs typeface="Consolas" panose="020B0609020204030204" charset="0"/>
              </a:rPr>
              <a:t>                          AES.MODE_ECB, AES.MODE_OFB))</a:t>
            </a:r>
            <a:endParaRPr lang="zh-CN" altLang="en-US" sz="1400" kern="1200" baseline="0">
              <a:latin typeface="Consolas" panose="020B0609020204030204" charset="0"/>
              <a:ea typeface="+mn-ea"/>
              <a:cs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sz="3000" kern="1200" baseline="0">
                <a:latin typeface="+mj-lt"/>
                <a:ea typeface="+mj-ea"/>
                <a:cs typeface="+mj-cs"/>
                <a:sym typeface="Arial" panose="020B0604020202020204" pitchFamily="34" charset="0"/>
              </a:rPr>
              <a:t>18.2  对称密钥密码算法DES和AES</a:t>
            </a:r>
            <a:endParaRPr lang="zh-CN" altLang="en-US" sz="3000" kern="1200" baseline="0">
              <a:latin typeface="+mj-lt"/>
              <a:ea typeface="+mj-ea"/>
              <a:cs typeface="+mj-cs"/>
            </a:endParaRPr>
          </a:p>
        </p:txBody>
      </p:sp>
      <p:sp>
        <p:nvSpPr>
          <p:cNvPr id="18434" name="内容占位符 2"/>
          <p:cNvSpPr>
            <a:spLocks noGrp="1"/>
          </p:cNvSpPr>
          <p:nvPr>
            <p:ph idx="1"/>
          </p:nvPr>
        </p:nvSpPr>
        <p:spPr>
          <a:xfrm>
            <a:off x="426720" y="1065530"/>
            <a:ext cx="8267065" cy="3398520"/>
          </a:xfrm>
        </p:spPr>
        <p:txBody>
          <a:bodyPr anchor="t"/>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if not key:</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print('Something is wrong.')</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else:</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print('key:', key)</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print('mode:', mode)</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print('Before encryption:', text)</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#明文必须以字节串形式，且长度为16的倍数</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text_encoded = text.encode()</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text_length = len(text_encoded)</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padding_length = 16 - text_length%16</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text_encoded = text_encoded + b'0'*padding_length        </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text_encrypted = AESencrypt(key, mode, text_encoded)</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print('After encryption:', text_encrypted)</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text_decrypted =AESdecrypt(key, mode, text_encrypted)</a:t>
            </a:r>
            <a:endParaRPr lang="zh-CN" altLang="en-US" sz="1400" kern="1200" baseline="0">
              <a:latin typeface="Consolas" panose="020B0609020204030204" charset="0"/>
              <a:ea typeface="+mn-ea"/>
              <a:cs typeface="Consolas" panose="020B0609020204030204" charset="0"/>
            </a:endParaRPr>
          </a:p>
          <a:p>
            <a:pPr marL="0" indent="0" defTabSz="914400">
              <a:spcBef>
                <a:spcPts val="0"/>
              </a:spcBef>
              <a:buFont typeface="Wingdings" panose="05000000000000000000" charset="0"/>
              <a:buNone/>
            </a:pPr>
            <a:r>
              <a:rPr lang="zh-CN" altLang="en-US" sz="1400" kern="1200" baseline="0">
                <a:latin typeface="Consolas" panose="020B0609020204030204" charset="0"/>
                <a:ea typeface="+mn-ea"/>
                <a:cs typeface="Consolas" panose="020B0609020204030204" charset="0"/>
              </a:rPr>
              <a:t>        print('After decryption:', text_decrypted.decode()[:-padding_length])</a:t>
            </a:r>
            <a:endParaRPr lang="zh-CN" altLang="en-US" sz="1400" kern="1200" baseline="0">
              <a:latin typeface="Consolas" panose="020B0609020204030204" charset="0"/>
              <a:ea typeface="+mn-ea"/>
              <a:cs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18.3.1  RSA</a:t>
            </a:r>
            <a:endParaRPr lang="zh-CN" altLang="en-US" kern="1200" baseline="0">
              <a:latin typeface="+mj-lt"/>
              <a:ea typeface="+mj-ea"/>
              <a:cs typeface="+mj-cs"/>
            </a:endParaRPr>
          </a:p>
        </p:txBody>
      </p:sp>
      <p:sp>
        <p:nvSpPr>
          <p:cNvPr id="19458"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kern="1200" baseline="0">
                <a:latin typeface="+mn-lt"/>
                <a:ea typeface="+mn-ea"/>
                <a:cs typeface="+mn-cs"/>
              </a:rPr>
              <a:t>RSA是一种典型的非对称密钥密码体制，从加密密钥和解密密钥中的任何一个推导出另一个在计算上是不可行的。RSA的安全性建立在“大数分解和素性检测”这一著名数论难题的基础上。公钥对可以完全公开，不需要进行保密，但必须提供完整性检测机制以保证不受篡改；私钥由用户自己保存。通信双方无需实现交换密钥就可以进行保密通信。</a:t>
            </a:r>
            <a:endParaRPr lang="zh-CN" altLang="en-US" kern="1200" baseline="0">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sym typeface="宋体" panose="02010600030101010101" pitchFamily="2" charset="-122"/>
              </a:rPr>
              <a:t>18.3.1  RSA</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lnSpc>
                <a:spcPct val="130000"/>
              </a:lnSpc>
              <a:spcBef>
                <a:spcPts val="600"/>
              </a:spcBef>
              <a:spcAft>
                <a:spcPts val="600"/>
              </a:spcAft>
              <a:buFont typeface="Wingdings" panose="05000000000000000000" charset="0"/>
              <a:buChar char="§"/>
            </a:pPr>
            <a:r>
              <a:rPr lang="zh-CN" altLang="en-US" sz="1800" strike="noStrike" noProof="1"/>
              <a:t>RSA密码体制算法如下：</a:t>
            </a:r>
            <a:endParaRPr lang="zh-CN" altLang="en-US" sz="1800" strike="noStrike" noProof="1"/>
          </a:p>
          <a:p>
            <a:pPr marL="665480" indent="-342265" fontAlgn="base">
              <a:lnSpc>
                <a:spcPct val="130000"/>
              </a:lnSpc>
              <a:spcBef>
                <a:spcPts val="600"/>
              </a:spcBef>
              <a:spcAft>
                <a:spcPts val="600"/>
              </a:spcAft>
              <a:buFont typeface="Wingdings" panose="05000000000000000000" charset="0"/>
              <a:buChar char="ü"/>
            </a:pPr>
            <a:r>
              <a:rPr lang="zh-CN" altLang="en-US" sz="1350" strike="noStrike" noProof="1"/>
              <a:t>由用户选择两个互异并且距离较远的大素数p和q；</a:t>
            </a:r>
            <a:endParaRPr lang="zh-CN" altLang="en-US" sz="1350" strike="noStrike" noProof="1"/>
          </a:p>
          <a:p>
            <a:pPr marL="665480" indent="-342265" fontAlgn="base">
              <a:lnSpc>
                <a:spcPct val="130000"/>
              </a:lnSpc>
              <a:spcBef>
                <a:spcPts val="600"/>
              </a:spcBef>
              <a:spcAft>
                <a:spcPts val="600"/>
              </a:spcAft>
              <a:buFont typeface="Wingdings" panose="05000000000000000000" charset="0"/>
              <a:buChar char="ü"/>
            </a:pPr>
            <a:r>
              <a:rPr lang="zh-CN" altLang="en-US" sz="1350" strike="noStrike" noProof="1"/>
              <a:t>计算n=p×q和f(n)=(p-1)×(q-1)；</a:t>
            </a:r>
            <a:endParaRPr lang="zh-CN" altLang="en-US" sz="1350" strike="noStrike" noProof="1"/>
          </a:p>
          <a:p>
            <a:pPr marL="665480" indent="-342265" fontAlgn="base">
              <a:lnSpc>
                <a:spcPct val="130000"/>
              </a:lnSpc>
              <a:spcBef>
                <a:spcPts val="600"/>
              </a:spcBef>
              <a:spcAft>
                <a:spcPts val="600"/>
              </a:spcAft>
              <a:buFont typeface="Wingdings" panose="05000000000000000000" charset="0"/>
              <a:buChar char="ü"/>
            </a:pPr>
            <a:r>
              <a:rPr lang="zh-CN" altLang="en-US" sz="1350" strike="noStrike" noProof="1"/>
              <a:t>选择正整数e，使其与f(n)的最大公约数为1；然后计算正整数d，使得e×d对f(n)的余数为1，即e×d≡1 mod f(n)，最后销毁p和q。</a:t>
            </a:r>
            <a:endParaRPr lang="zh-CN" altLang="en-US" sz="1350" strike="noStrike" noProof="1"/>
          </a:p>
          <a:p>
            <a:pPr marL="0" indent="0" fontAlgn="base">
              <a:lnSpc>
                <a:spcPct val="130000"/>
              </a:lnSpc>
              <a:spcBef>
                <a:spcPts val="600"/>
              </a:spcBef>
              <a:spcAft>
                <a:spcPts val="600"/>
              </a:spcAft>
              <a:buNone/>
            </a:pPr>
            <a:r>
              <a:rPr lang="zh-CN" altLang="en-US" sz="1800" strike="noStrike" noProof="1"/>
              <a:t>    经过以上步骤，得出公钥对(n,e)和私钥对(n,d)。设M为明文，C为对应的密文，则加密变换为：C=M^e mod n；解密变换为：M=C^d mod n。</a:t>
            </a:r>
            <a:endParaRPr lang="zh-CN" altLang="en-US" sz="1800" strike="noStrike" noProof="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18.3.1  RSA</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spcBef>
                <a:spcPts val="0"/>
              </a:spcBef>
              <a:buFont typeface="Wingdings" panose="05000000000000000000" charset="0"/>
              <a:buChar char="n"/>
            </a:pPr>
            <a:r>
              <a:rPr lang="zh-CN" altLang="en-US" b="1" strike="noStrike" noProof="1"/>
              <a:t>例18-2</a:t>
            </a:r>
            <a:r>
              <a:rPr lang="zh-CN" altLang="en-US" strike="noStrike" noProof="1"/>
              <a:t>  使用rsa模块来实现消息加密和解密。</a:t>
            </a:r>
            <a:endParaRPr lang="zh-CN" altLang="en-US" strike="noStrike" noProof="1"/>
          </a:p>
          <a:p>
            <a:pPr marL="0" indent="0">
              <a:spcBef>
                <a:spcPts val="0"/>
              </a:spcBef>
              <a:buNone/>
            </a:pPr>
            <a:r>
              <a:rPr lang="zh-CN" altLang="en-US" sz="1400" strike="noStrike" noProof="1">
                <a:latin typeface="Consolas" panose="020B0609020204030204" charset="0"/>
                <a:cs typeface="Consolas" panose="020B0609020204030204" charset="0"/>
              </a:rPr>
              <a:t>import rsa</a:t>
            </a:r>
            <a:endParaRPr lang="zh-CN" altLang="en-US" sz="1400" strike="noStrike" noProof="1">
              <a:latin typeface="Consolas" panose="020B0609020204030204" charset="0"/>
              <a:cs typeface="Consolas" panose="020B0609020204030204" charset="0"/>
            </a:endParaRPr>
          </a:p>
          <a:p>
            <a:pPr marL="0" indent="0">
              <a:spcBef>
                <a:spcPts val="0"/>
              </a:spcBef>
              <a:buNone/>
            </a:pP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key = rsa.newkeys(3000)        #生成随机秘钥</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privateKey = key[1]            #私钥</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publicKey = key[0]             #公钥</a:t>
            </a:r>
            <a:endParaRPr lang="zh-CN" altLang="en-US" sz="1400" strike="noStrike" noProof="1">
              <a:latin typeface="Consolas" panose="020B0609020204030204" charset="0"/>
              <a:cs typeface="Consolas" panose="020B0609020204030204" charset="0"/>
            </a:endParaRPr>
          </a:p>
          <a:p>
            <a:pPr marL="0" indent="0">
              <a:spcBef>
                <a:spcPts val="0"/>
              </a:spcBef>
              <a:buNone/>
            </a:pP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message = '中国山东烟台.Now is better than never.'</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print('Before encrypted:',message)</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message = message.encode()</a:t>
            </a:r>
            <a:endParaRPr lang="zh-CN" altLang="en-US" sz="1400" strike="noStrike" noProof="1">
              <a:latin typeface="Consolas" panose="020B0609020204030204" charset="0"/>
              <a:cs typeface="Consolas" panose="020B0609020204030204" charset="0"/>
            </a:endParaRPr>
          </a:p>
          <a:p>
            <a:pPr marL="0" indent="0">
              <a:spcBef>
                <a:spcPts val="0"/>
              </a:spcBef>
              <a:buNone/>
            </a:pP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cryptedMessage = rsa.encrypt(message, publicKey)</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print('After encrypted:\n',cryptedMessage)</a:t>
            </a:r>
            <a:endParaRPr lang="zh-CN" altLang="en-US" sz="1400" strike="noStrike" noProof="1">
              <a:latin typeface="Consolas" panose="020B0609020204030204" charset="0"/>
              <a:cs typeface="Consolas" panose="020B0609020204030204" charset="0"/>
            </a:endParaRPr>
          </a:p>
          <a:p>
            <a:pPr marL="0" indent="0">
              <a:spcBef>
                <a:spcPts val="0"/>
              </a:spcBef>
              <a:buNone/>
            </a:pP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message = rsa.decrypt(cryptedMessage, privateKey).decode()</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print('After decrypted:',message)</a:t>
            </a:r>
            <a:endParaRPr lang="zh-CN" altLang="en-US" sz="1400" strike="noStrike" noProof="1">
              <a:latin typeface="Consolas" panose="020B0609020204030204" charset="0"/>
              <a:cs typeface="Consolas" panose="020B0609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18.3.1  RSA</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buFont typeface="Wingdings" panose="05000000000000000000" charset="0"/>
              <a:buChar char="n"/>
            </a:pPr>
            <a:r>
              <a:rPr lang="zh-CN" altLang="en-US" sz="1800" strike="noStrike" noProof="1"/>
              <a:t>使用pycrypto</a:t>
            </a:r>
            <a:r>
              <a:rPr lang="en-US" altLang="zh-CN" sz="1800" strike="noStrike" noProof="1"/>
              <a:t>dome</a:t>
            </a:r>
            <a:r>
              <a:rPr lang="zh-CN" altLang="en-US" sz="1800" strike="noStrike" noProof="1"/>
              <a:t>提供的RSA模块进行加密和解密。</a:t>
            </a:r>
            <a:endParaRPr lang="zh-CN" altLang="en-US" sz="1800" strike="noStrike" noProof="1"/>
          </a:p>
          <a:p>
            <a:pPr marL="0" indent="0" fontAlgn="base">
              <a:spcBef>
                <a:spcPts val="600"/>
              </a:spcBef>
              <a:buNone/>
            </a:pPr>
            <a:endParaRPr lang="zh-CN" altLang="en-US" sz="135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from Crypto.PublicKey import RSA</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key = RSA.generate(2048)       #生成密钥</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print(key.key.n, key.key.p, key.key.e, key.key.d)</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p = 'Flat is better than nested.中文测试'</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c = key.encrypt(p.encode(), key)</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cp = key.decrypt(c)</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cp.decode()</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cs typeface="Consolas" panose="020B0609020204030204" charset="0"/>
              </a:rPr>
              <a:t>'Flat is better than nested.中文测试'</a:t>
            </a:r>
            <a:endParaRPr lang="zh-CN" altLang="en-US" sz="1400" strike="noStrike" noProof="1">
              <a:solidFill>
                <a:srgbClr val="00B0F0"/>
              </a:solidFill>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&gt;&gt;&gt; k = key.exportKey('PEM')        #密钥导出</a:t>
            </a:r>
            <a:endParaRPr lang="zh-CN" altLang="en-US" sz="1400" strike="noStrike" noProof="1">
              <a:latin typeface="Consolas" panose="020B0609020204030204" charset="0"/>
              <a:cs typeface="Consolas" panose="020B0609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121"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Arial" panose="020B0604020202020204" pitchFamily="34" charset="0"/>
              </a:rPr>
              <a:t>第</a:t>
            </a:r>
            <a:r>
              <a:rPr lang="en-US" altLang="x-none" kern="1200" baseline="0" dirty="0">
                <a:latin typeface="+mj-lt"/>
                <a:ea typeface="+mj-ea"/>
                <a:cs typeface="+mj-cs"/>
                <a:sym typeface="Arial" panose="020B0604020202020204" pitchFamily="34" charset="0"/>
              </a:rPr>
              <a:t>18</a:t>
            </a:r>
            <a:r>
              <a:rPr lang="zh-CN" altLang="en-US" kern="1200" baseline="0" dirty="0">
                <a:latin typeface="+mj-lt"/>
                <a:ea typeface="+mj-ea"/>
                <a:cs typeface="+mj-cs"/>
                <a:sym typeface="Arial" panose="020B0604020202020204" pitchFamily="34" charset="0"/>
              </a:rPr>
              <a:t>章  密码学编程</a:t>
            </a:r>
            <a:endParaRPr lang="zh-CN" altLang="en-US" kern="1200" baseline="0">
              <a:latin typeface="+mj-lt"/>
              <a:ea typeface="+mj-ea"/>
              <a:cs typeface="+mj-cs"/>
            </a:endParaRPr>
          </a:p>
        </p:txBody>
      </p:sp>
      <p:sp>
        <p:nvSpPr>
          <p:cNvPr id="5122"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kern="1200" baseline="0">
                <a:latin typeface="+mn-lt"/>
                <a:ea typeface="+mn-ea"/>
                <a:cs typeface="+mn-cs"/>
              </a:rPr>
              <a:t>信息加密和信息隐藏是实现信息安全与保密的主要手段。其中信息隐藏或隐写术具有悠久的历史，常用于版权保护和信息保密等相关领域，近几年来与之有关的研究呈上升趋势。作为传统的信息安全技术，加密和解密算法则一直都是业内研究的重点。</a:t>
            </a:r>
            <a:endParaRPr lang="zh-CN" altLang="en-US" kern="1200" baseline="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18.3.1  RSA</a:t>
            </a:r>
            <a:endParaRPr lang="zh-CN" altLang="en-US" kern="1200" baseline="0">
              <a:latin typeface="+mj-lt"/>
              <a:ea typeface="+mj-ea"/>
              <a:cs typeface="+mj-cs"/>
            </a:endParaRPr>
          </a:p>
        </p:txBody>
      </p:sp>
      <p:sp>
        <p:nvSpPr>
          <p:cNvPr id="23554" name="内容占位符 2"/>
          <p:cNvSpPr>
            <a:spLocks noGrp="1"/>
          </p:cNvSpPr>
          <p:nvPr>
            <p:ph idx="1"/>
          </p:nvPr>
        </p:nvSpPr>
        <p:spPr/>
        <p:txBody>
          <a:bodyPr anchor="t"/>
          <a:p>
            <a:pPr marL="0" indent="0" defTabSz="914400">
              <a:spcBef>
                <a:spcPts val="0"/>
              </a:spcBef>
              <a:buFont typeface="Wingdings" panose="05000000000000000000" charset="0"/>
              <a:buNone/>
            </a:pPr>
            <a:r>
              <a:rPr lang="zh-CN" altLang="en-US" sz="1350" kern="1200" baseline="0">
                <a:latin typeface="Consolas" panose="020B0609020204030204" charset="0"/>
                <a:ea typeface="+mn-ea"/>
                <a:cs typeface="+mn-cs"/>
              </a:rPr>
              <a:t>&gt;&gt;&gt; key1 = RSA.importKey(k)           #密钥导入</a:t>
            </a:r>
            <a:endParaRPr lang="zh-CN" altLang="en-US" sz="135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latin typeface="Consolas" panose="020B0609020204030204" charset="0"/>
                <a:ea typeface="+mn-ea"/>
                <a:cs typeface="+mn-cs"/>
              </a:rPr>
              <a:t>&gt;&gt;&gt; key1 == key</a:t>
            </a:r>
            <a:endParaRPr lang="zh-CN" altLang="en-US" sz="135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solidFill>
                  <a:srgbClr val="00B0F0"/>
                </a:solidFill>
                <a:latin typeface="Consolas" panose="020B0609020204030204" charset="0"/>
                <a:ea typeface="+mn-ea"/>
                <a:cs typeface="+mn-cs"/>
              </a:rPr>
              <a:t>True</a:t>
            </a:r>
            <a:endParaRPr lang="zh-CN" altLang="en-US" sz="1350" kern="1200" baseline="0">
              <a:solidFill>
                <a:srgbClr val="00B0F0"/>
              </a:solidFill>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latin typeface="Consolas" panose="020B0609020204030204" charset="0"/>
                <a:ea typeface="+mn-ea"/>
                <a:cs typeface="+mn-cs"/>
              </a:rPr>
              <a:t>&gt;&gt;&gt; fp = open('D:\\Key.pem', 'wb')</a:t>
            </a:r>
            <a:endParaRPr lang="zh-CN" altLang="en-US" sz="135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latin typeface="Consolas" panose="020B0609020204030204" charset="0"/>
                <a:ea typeface="+mn-ea"/>
                <a:cs typeface="+mn-cs"/>
              </a:rPr>
              <a:t>&gt;&gt;&gt; fp.write(key.exportKey('PEM'))    #将密钥导出到文件</a:t>
            </a:r>
            <a:endParaRPr lang="zh-CN" altLang="en-US" sz="135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solidFill>
                  <a:srgbClr val="00B0F0"/>
                </a:solidFill>
                <a:latin typeface="Consolas" panose="020B0609020204030204" charset="0"/>
                <a:ea typeface="+mn-ea"/>
                <a:cs typeface="+mn-cs"/>
              </a:rPr>
              <a:t>1674</a:t>
            </a:r>
            <a:endParaRPr lang="zh-CN" altLang="en-US" sz="1350" kern="1200" baseline="0">
              <a:solidFill>
                <a:srgbClr val="00B0F0"/>
              </a:solidFill>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latin typeface="Consolas" panose="020B0609020204030204" charset="0"/>
                <a:ea typeface="+mn-ea"/>
                <a:cs typeface="+mn-cs"/>
              </a:rPr>
              <a:t>&gt;&gt;&gt; fp.close()</a:t>
            </a:r>
            <a:endParaRPr lang="zh-CN" altLang="en-US" sz="135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latin typeface="Consolas" panose="020B0609020204030204" charset="0"/>
                <a:ea typeface="+mn-ea"/>
                <a:cs typeface="+mn-cs"/>
              </a:rPr>
              <a:t>&gt;&gt;&gt; fp = open('D:\\Key.pem','rb')</a:t>
            </a:r>
            <a:endParaRPr lang="zh-CN" altLang="en-US" sz="135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latin typeface="Consolas" panose="020B0609020204030204" charset="0"/>
                <a:ea typeface="+mn-ea"/>
                <a:cs typeface="+mn-cs"/>
              </a:rPr>
              <a:t>&gt;&gt;&gt; key2 = RSA.importKey(fp.read())   #从文件中导入密钥</a:t>
            </a:r>
            <a:endParaRPr lang="zh-CN" altLang="en-US" sz="135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latin typeface="Consolas" panose="020B0609020204030204" charset="0"/>
                <a:ea typeface="+mn-ea"/>
                <a:cs typeface="+mn-cs"/>
              </a:rPr>
              <a:t>&gt;&gt;&gt; fp.close()</a:t>
            </a:r>
            <a:endParaRPr lang="zh-CN" altLang="en-US" sz="135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latin typeface="Consolas" panose="020B0609020204030204" charset="0"/>
                <a:ea typeface="+mn-ea"/>
                <a:cs typeface="+mn-cs"/>
              </a:rPr>
              <a:t>&gt;&gt;&gt; key2 == key</a:t>
            </a:r>
            <a:endParaRPr lang="zh-CN" altLang="en-US" sz="135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zh-CN" altLang="en-US" sz="1350" kern="1200" baseline="0">
                <a:solidFill>
                  <a:srgbClr val="00B0F0"/>
                </a:solidFill>
                <a:latin typeface="Consolas" panose="020B0609020204030204" charset="0"/>
                <a:ea typeface="+mn-ea"/>
                <a:cs typeface="+mn-cs"/>
              </a:rPr>
              <a:t>True</a:t>
            </a:r>
            <a:endParaRPr lang="zh-CN" altLang="en-US" sz="1350" kern="1200" baseline="0">
              <a:solidFill>
                <a:srgbClr val="00B0F0"/>
              </a:solidFill>
              <a:latin typeface="Consolas" panose="020B0609020204030204"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18.3.2  DSA</a:t>
            </a:r>
            <a:endParaRPr lang="zh-CN" altLang="en-US" kern="1200" baseline="0">
              <a:latin typeface="+mj-lt"/>
              <a:ea typeface="+mj-ea"/>
              <a:cs typeface="+mj-cs"/>
            </a:endParaRPr>
          </a:p>
        </p:txBody>
      </p:sp>
      <p:sp>
        <p:nvSpPr>
          <p:cNvPr id="24578"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kern="1200" baseline="0">
                <a:latin typeface="+mn-lt"/>
                <a:ea typeface="+mn-ea"/>
                <a:cs typeface="+mn-cs"/>
              </a:rPr>
              <a:t>DSA是基于公钥机制的数字签名算法，其安全性基于离散对数问题DLP。即，给定一个循环群中的元素g和h，很难找到一个整数x使得g^x=h。</a:t>
            </a:r>
            <a:endParaRPr lang="zh-CN" altLang="en-US" kern="1200" baseline="0">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18.3.2  DSA</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r>
              <a:rPr lang="zh-CN" altLang="en-US" sz="1800" strike="noStrike" noProof="1">
                <a:sym typeface="+mn-ea"/>
              </a:rPr>
              <a:t>pycrypto</a:t>
            </a:r>
            <a:r>
              <a:rPr lang="en-US" altLang="zh-CN" sz="1800" strike="noStrike" noProof="1">
                <a:sym typeface="+mn-ea"/>
              </a:rPr>
              <a:t>dome</a:t>
            </a:r>
            <a:r>
              <a:rPr lang="zh-CN" altLang="en-US" sz="1800" strike="noStrike" noProof="1">
                <a:sym typeface="+mn-ea"/>
              </a:rPr>
              <a:t>扩展库中DSA算法的用法。</a:t>
            </a:r>
            <a:endParaRPr lang="zh-CN" altLang="en-US" sz="1800" strike="noStrike" noProof="1">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from Crypto.Random import random</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from Crypto.PublicKey import DSA</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from Crypto.Hash import MD5</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message = 'Simple is better than complex.'</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key = DSA.generate(1024)                 #生成密钥</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h = MD5.new(message.encode()).digest()   #计算消息的哈希值</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k = random.StrongRandom().randint(1, key.key.q-1)</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sig = key.sign(h, k)</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print(key.verify(h, sig))</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h1 = MD5.new(message.encode()+b'3').digest()</a:t>
            </a:r>
            <a:endParaRPr lang="zh-CN" altLang="en-US" sz="1400" strike="noStrike" noProof="1">
              <a:latin typeface="Consolas" panose="020B0609020204030204" charset="0"/>
              <a:cs typeface="Consolas" panose="020B0609020204030204" charset="0"/>
              <a:sym typeface="+mn-ea"/>
            </a:endParaRPr>
          </a:p>
          <a:p>
            <a:pPr marL="0" indent="0">
              <a:spcBef>
                <a:spcPts val="0"/>
              </a:spcBef>
              <a:buNone/>
            </a:pPr>
            <a:r>
              <a:rPr lang="zh-CN" altLang="en-US" sz="1400" strike="noStrike" noProof="1">
                <a:latin typeface="Consolas" panose="020B0609020204030204" charset="0"/>
                <a:cs typeface="Consolas" panose="020B0609020204030204" charset="0"/>
                <a:sym typeface="+mn-ea"/>
              </a:rPr>
              <a:t>print(key.verify(h1, sig))</a:t>
            </a:r>
            <a:endParaRPr lang="zh-CN" altLang="en-US" sz="1400" strike="noStrike" noProof="1">
              <a:latin typeface="Consolas" panose="020B0609020204030204" charset="0"/>
              <a:cs typeface="Consolas" panose="020B0609020204030204" charset="0"/>
              <a:sym typeface="+mn-ea"/>
            </a:endParaRPr>
          </a:p>
        </p:txBody>
      </p:sp>
      <p:sp>
        <p:nvSpPr>
          <p:cNvPr id="2" name="文本框 1"/>
          <p:cNvSpPr txBox="1"/>
          <p:nvPr/>
        </p:nvSpPr>
        <p:spPr>
          <a:xfrm>
            <a:off x="6162040" y="3662680"/>
            <a:ext cx="1859915" cy="583565"/>
          </a:xfrm>
          <a:prstGeom prst="rect">
            <a:avLst/>
          </a:prstGeom>
          <a:noFill/>
          <a:ln>
            <a:solidFill>
              <a:schemeClr val="accent1"/>
            </a:solidFill>
          </a:ln>
        </p:spPr>
        <p:txBody>
          <a:bodyPr wrap="square" rtlCol="0">
            <a:spAutoFit/>
          </a:bodyPr>
          <a:p>
            <a:r>
              <a:rPr lang="zh-CN" altLang="en-US" sz="1600">
                <a:solidFill>
                  <a:srgbClr val="00B0F0"/>
                </a:solidFill>
                <a:latin typeface="Consolas" panose="020B0609020204030204" charset="0"/>
                <a:cs typeface="Consolas" panose="020B0609020204030204" charset="0"/>
              </a:rPr>
              <a:t>True</a:t>
            </a:r>
            <a:endParaRPr lang="zh-CN" altLang="en-US" sz="1600">
              <a:solidFill>
                <a:srgbClr val="00B0F0"/>
              </a:solidFill>
              <a:latin typeface="Consolas" panose="020B0609020204030204" charset="0"/>
              <a:cs typeface="Consolas" panose="020B0609020204030204" charset="0"/>
            </a:endParaRPr>
          </a:p>
          <a:p>
            <a:r>
              <a:rPr lang="zh-CN" altLang="en-US" sz="1600">
                <a:solidFill>
                  <a:srgbClr val="00B0F0"/>
                </a:solidFill>
                <a:latin typeface="Consolas" panose="020B0609020204030204" charset="0"/>
                <a:cs typeface="Consolas" panose="020B0609020204030204" charset="0"/>
              </a:rPr>
              <a:t>False</a:t>
            </a:r>
            <a:endParaRPr lang="zh-CN" altLang="en-US" sz="1600">
              <a:solidFill>
                <a:srgbClr val="00B0F0"/>
              </a:solidFill>
              <a:latin typeface="Consolas" panose="020B0609020204030204" charset="0"/>
              <a:cs typeface="Consolas" panose="020B0609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18.3.2  DSA</a:t>
            </a:r>
            <a:endParaRPr lang="zh-CN" altLang="en-US"/>
          </a:p>
        </p:txBody>
      </p:sp>
      <p:sp>
        <p:nvSpPr>
          <p:cNvPr id="3" name="内容占位符 2"/>
          <p:cNvSpPr>
            <a:spLocks noGrp="1"/>
          </p:cNvSpPr>
          <p:nvPr>
            <p:ph idx="1"/>
          </p:nvPr>
        </p:nvSpPr>
        <p:spPr/>
        <p:txBody>
          <a:bodyPr/>
          <a:p>
            <a:r>
              <a:rPr lang="en-US" altLang="zh-CN"/>
              <a:t>Python 3.8+pycryptodome 3.9.7</a:t>
            </a:r>
            <a:endParaRPr lang="en-US" altLang="zh-CN"/>
          </a:p>
          <a:p>
            <a:pPr marL="0" indent="0">
              <a:buNone/>
            </a:pPr>
            <a:endParaRPr lang="en-US" altLang="zh-CN" sz="1400">
              <a:latin typeface="Consolas" panose="020B0609020204030204" charset="0"/>
              <a:cs typeface="Consolas" panose="020B0609020204030204" charset="0"/>
            </a:endParaRPr>
          </a:p>
          <a:p>
            <a:pPr marL="0" indent="0">
              <a:buNone/>
            </a:pPr>
            <a:r>
              <a:rPr lang="en-US" altLang="zh-CN" sz="1400">
                <a:latin typeface="Consolas" panose="020B0609020204030204" charset="0"/>
                <a:cs typeface="Consolas" panose="020B0609020204030204" charset="0"/>
              </a:rPr>
              <a:t>from Crypto.Random import random</a:t>
            </a:r>
            <a:endParaRPr lang="en-US" altLang="zh-CN" sz="1400">
              <a:latin typeface="Consolas" panose="020B0609020204030204" charset="0"/>
              <a:cs typeface="Consolas" panose="020B0609020204030204" charset="0"/>
            </a:endParaRPr>
          </a:p>
          <a:p>
            <a:pPr marL="0" indent="0">
              <a:buNone/>
            </a:pPr>
            <a:r>
              <a:rPr lang="en-US" altLang="zh-CN" sz="1400">
                <a:latin typeface="Consolas" panose="020B0609020204030204" charset="0"/>
                <a:cs typeface="Consolas" panose="020B0609020204030204" charset="0"/>
              </a:rPr>
              <a:t>from Crypto.PublicKey import DSA</a:t>
            </a:r>
            <a:endParaRPr lang="en-US" altLang="zh-CN" sz="1400">
              <a:latin typeface="Consolas" panose="020B0609020204030204" charset="0"/>
              <a:cs typeface="Consolas" panose="020B0609020204030204" charset="0"/>
            </a:endParaRPr>
          </a:p>
          <a:p>
            <a:pPr marL="0" indent="0">
              <a:buNone/>
            </a:pPr>
            <a:r>
              <a:rPr lang="en-US" altLang="zh-CN" sz="1400">
                <a:latin typeface="Consolas" panose="020B0609020204030204" charset="0"/>
                <a:cs typeface="Consolas" panose="020B0609020204030204" charset="0"/>
              </a:rPr>
              <a:t>from Crypto.Signature import DSS</a:t>
            </a:r>
            <a:endParaRPr lang="en-US" altLang="zh-CN" sz="1400">
              <a:latin typeface="Consolas" panose="020B0609020204030204" charset="0"/>
              <a:cs typeface="Consolas" panose="020B0609020204030204" charset="0"/>
            </a:endParaRPr>
          </a:p>
          <a:p>
            <a:pPr marL="0" indent="0">
              <a:buNone/>
            </a:pPr>
            <a:r>
              <a:rPr lang="en-US" altLang="zh-CN" sz="1400">
                <a:latin typeface="Consolas" panose="020B0609020204030204" charset="0"/>
                <a:cs typeface="Consolas" panose="020B0609020204030204" charset="0"/>
              </a:rPr>
              <a:t>from Crypto.Hash import SHA256</a:t>
            </a:r>
            <a:endParaRPr lang="en-US" altLang="zh-CN" sz="1400">
              <a:latin typeface="Consolas" panose="020B0609020204030204" charset="0"/>
              <a:cs typeface="Consolas" panose="020B0609020204030204" charset="0"/>
            </a:endParaRPr>
          </a:p>
          <a:p>
            <a:pPr marL="0" indent="0">
              <a:buNone/>
            </a:pPr>
            <a:endParaRPr lang="en-US" altLang="zh-CN" sz="1400">
              <a:latin typeface="Consolas" panose="020B0609020204030204" charset="0"/>
              <a:cs typeface="Consolas" panose="020B0609020204030204" charset="0"/>
            </a:endParaRPr>
          </a:p>
          <a:p>
            <a:pPr marL="0" indent="0">
              <a:buNone/>
            </a:pPr>
            <a:r>
              <a:rPr lang="en-US" altLang="zh-CN" sz="1400">
                <a:latin typeface="Consolas" panose="020B0609020204030204" charset="0"/>
                <a:cs typeface="Consolas" panose="020B0609020204030204" charset="0"/>
              </a:rPr>
              <a:t>message = 'Simple is better than complex.'</a:t>
            </a:r>
            <a:endParaRPr lang="en-US" altLang="zh-CN" sz="1400">
              <a:latin typeface="Consolas" panose="020B0609020204030204" charset="0"/>
              <a:cs typeface="Consolas" panose="020B0609020204030204" charset="0"/>
            </a:endParaRPr>
          </a:p>
          <a:p>
            <a:pPr marL="0" indent="0">
              <a:buNone/>
            </a:pPr>
            <a:r>
              <a:rPr lang="en-US" altLang="zh-CN" sz="1400">
                <a:latin typeface="Consolas" panose="020B0609020204030204" charset="0"/>
                <a:cs typeface="Consolas" panose="020B0609020204030204" charset="0"/>
              </a:rPr>
              <a:t>key = DSA.generate(1024)           #生成密钥</a:t>
            </a:r>
            <a:endParaRPr lang="en-US" altLang="zh-CN" sz="1400">
              <a:latin typeface="Consolas" panose="020B0609020204030204" charset="0"/>
              <a:cs typeface="Consolas" panose="020B0609020204030204" charset="0"/>
            </a:endParaRPr>
          </a:p>
          <a:p>
            <a:pPr marL="0" indent="0">
              <a:buNone/>
            </a:pPr>
            <a:r>
              <a:rPr lang="en-US" altLang="zh-CN" sz="1400">
                <a:latin typeface="Consolas" panose="020B0609020204030204" charset="0"/>
                <a:cs typeface="Consolas" panose="020B0609020204030204" charset="0"/>
              </a:rPr>
              <a:t>h = SHA256.new(message.encode())   #计算消息的哈希值</a:t>
            </a:r>
            <a:endParaRPr lang="en-US" altLang="zh-CN" sz="1400">
              <a:latin typeface="Consolas" panose="020B0609020204030204" charset="0"/>
              <a:cs typeface="Consolas" panose="020B0609020204030204" charset="0"/>
            </a:endParaRPr>
          </a:p>
          <a:p>
            <a:pPr marL="0" indent="0">
              <a:buNone/>
            </a:pPr>
            <a:r>
              <a:rPr lang="en-US" altLang="zh-CN" sz="1400">
                <a:latin typeface="Consolas" panose="020B0609020204030204" charset="0"/>
                <a:cs typeface="Consolas" panose="020B0609020204030204" charset="0"/>
              </a:rPr>
              <a:t>signer = DSS.new(key, 'fips-186-3')</a:t>
            </a:r>
            <a:endParaRPr lang="en-US" altLang="zh-CN" sz="1400">
              <a:latin typeface="Consolas" panose="020B0609020204030204" charset="0"/>
              <a:cs typeface="Consolas" panose="020B0609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18.3.2  DSA</a:t>
            </a:r>
            <a:endParaRPr lang="zh-CN" altLang="en-US"/>
          </a:p>
        </p:txBody>
      </p:sp>
      <p:sp>
        <p:nvSpPr>
          <p:cNvPr id="3" name="内容占位符 2"/>
          <p:cNvSpPr>
            <a:spLocks noGrp="1"/>
          </p:cNvSpPr>
          <p:nvPr>
            <p:ph idx="1"/>
          </p:nvPr>
        </p:nvSpPr>
        <p:spPr/>
        <p:txBody>
          <a:bodyPr/>
          <a:p>
            <a:pPr marL="0" indent="0">
              <a:buNone/>
            </a:pPr>
            <a:r>
              <a:rPr lang="zh-CN" altLang="en-US" sz="1400">
                <a:latin typeface="Consolas" panose="020B0609020204030204" charset="0"/>
                <a:cs typeface="Consolas" panose="020B0609020204030204" charset="0"/>
              </a:rPr>
              <a:t>sig = signer.sign(h)</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try:</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signer.verify(h, sig)</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print('通过验证')</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except:</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print('验证失败')</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h1 = SHA256.new(message.encode()+b'3')</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try:</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signer.verify(h1, sig)   </a:t>
            </a:r>
            <a:r>
              <a:rPr lang="en-US" altLang="zh-CN" sz="1400">
                <a:latin typeface="Consolas" panose="020B0609020204030204" charset="0"/>
                <a:cs typeface="Consolas" panose="020B0609020204030204" charset="0"/>
              </a:rPr>
              <a:t>#</a:t>
            </a:r>
            <a:r>
              <a:rPr lang="zh-CN" altLang="en-US" sz="1400">
                <a:latin typeface="Consolas" panose="020B0609020204030204" charset="0"/>
                <a:cs typeface="Consolas" panose="020B0609020204030204" charset="0"/>
              </a:rPr>
              <a:t>验证失败的话会引发异常</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print('通过验证')</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except:</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print('验证失败')</a:t>
            </a:r>
            <a:endParaRPr lang="zh-CN" altLang="en-US" sz="1400">
              <a:latin typeface="Consolas" panose="020B0609020204030204" charset="0"/>
              <a:cs typeface="Consolas" panose="020B0609020204030204" charset="0"/>
            </a:endParaRPr>
          </a:p>
        </p:txBody>
      </p:sp>
      <p:sp>
        <p:nvSpPr>
          <p:cNvPr id="4" name="文本框 3"/>
          <p:cNvSpPr txBox="1"/>
          <p:nvPr/>
        </p:nvSpPr>
        <p:spPr>
          <a:xfrm>
            <a:off x="5518150" y="3919220"/>
            <a:ext cx="1182370" cy="583565"/>
          </a:xfrm>
          <a:prstGeom prst="rect">
            <a:avLst/>
          </a:prstGeom>
          <a:noFill/>
          <a:ln>
            <a:solidFill>
              <a:schemeClr val="accent1"/>
            </a:solidFill>
          </a:ln>
        </p:spPr>
        <p:txBody>
          <a:bodyPr wrap="square" rtlCol="0">
            <a:spAutoFit/>
          </a:bodyPr>
          <a:p>
            <a:r>
              <a:rPr lang="zh-CN" altLang="en-US" sz="1600">
                <a:solidFill>
                  <a:srgbClr val="00B0F0"/>
                </a:solidFill>
              </a:rPr>
              <a:t>通过验证</a:t>
            </a:r>
            <a:endParaRPr lang="zh-CN" altLang="en-US" sz="1600">
              <a:solidFill>
                <a:srgbClr val="00B0F0"/>
              </a:solidFill>
            </a:endParaRPr>
          </a:p>
          <a:p>
            <a:r>
              <a:rPr lang="zh-CN" altLang="en-US" sz="1600">
                <a:solidFill>
                  <a:srgbClr val="00B0F0"/>
                </a:solidFill>
              </a:rPr>
              <a:t>验证失败</a:t>
            </a:r>
            <a:endParaRPr lang="zh-CN" altLang="en-US" sz="1600">
              <a:solidFill>
                <a:srgbClr val="00B0F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itle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
        <p:nvSpPr>
          <p:cNvPr id="26626" name="Content Placeholder 2"/>
          <p:cNvSpPr>
            <a:spLocks noGrp="1"/>
          </p:cNvSpPr>
          <p:nvPr>
            <p:ph idx="1"/>
          </p:nvPr>
        </p:nvSpPr>
        <p:spPr/>
        <p:txBody>
          <a:bodyPr anchor="t"/>
          <a:p>
            <a:pPr defTabSz="914400">
              <a:lnSpc>
                <a:spcPct val="150000"/>
              </a:lnSpc>
              <a:spcBef>
                <a:spcPct val="0"/>
              </a:spcBef>
              <a:buFont typeface="Wingdings" panose="05000000000000000000" charset="0"/>
            </a:pPr>
            <a:r>
              <a:rPr lang="en-US" altLang="en-US" kern="1200" baseline="0">
                <a:latin typeface="+mn-lt"/>
                <a:ea typeface="+mn-ea"/>
                <a:cs typeface="+mn-cs"/>
              </a:rPr>
              <a:t>凯撒密码作为古老的加密算法之一，在古罗马的时候就已经广泛使用了。凯撒密码算法的基本思想是：通过把字母移动一定的位数来实现加密和解密。明文中的所有字母都在字母表上向后（或向前）按照一个固定数目进行偏移后被替换成密文。例如，当偏移量是3的时候，所有的字母A将被替换成D，B变成E，以此类推X将变成A，Y变成B，Z变成C。移动的位数就是凯撒密码加密和解密的密钥。</a:t>
            </a:r>
            <a:endParaRPr lang="en-US" altLang="en-US" kern="1200" baseline="0">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Content Placeholder 2"/>
          <p:cNvSpPr>
            <a:spLocks noGrp="1"/>
          </p:cNvSpPr>
          <p:nvPr>
            <p:ph idx="1"/>
          </p:nvPr>
        </p:nvSpPr>
        <p:spPr>
          <a:xfrm>
            <a:off x="398145" y="1200150"/>
            <a:ext cx="8326755" cy="3395345"/>
          </a:xfrm>
        </p:spPr>
        <p:txBody>
          <a:bodyPr anchor="t"/>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def KaiSaEncrypt(ch, k):</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if (not isinstance(ch, str)) or len(ch)!=1:</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print('The first parameter must be a character')</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if (not isinstance(k, int)) or (not 1&lt;=k&lt;=25):</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print('The second parameter must be an integer between 1 and 25')</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if 'a'&lt;=ch&lt;=chr(ord('z')-k):     #把英文字母变换为后面第k个字母</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chr(ord(ch)+k)</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elif chr(ord('z')-k)&lt;ch&lt;='z':    #把英文字母首尾相连</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chr((ord(ch)-ord('a')+k)%26+ord('a'))</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elif 'A'&lt;=ch&lt;=chr(ord('Z')-k):</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chr(ord(ch)+k)</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elif chr(ord('Z')-k)&lt;ch&lt;='Z':</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chr((ord(ch)-ord('A')+k)%26+ord('A'))</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else:</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a:t>
            </a:r>
            <a:endParaRPr lang="en-US" altLang="en-US" sz="1400" kern="1200" baseline="0">
              <a:latin typeface="Consolas" panose="020B0609020204030204" charset="0"/>
              <a:ea typeface="+mn-ea"/>
              <a:cs typeface="+mn-cs"/>
            </a:endParaRPr>
          </a:p>
        </p:txBody>
      </p:sp>
      <p:sp>
        <p:nvSpPr>
          <p:cNvPr id="27650"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Content Placeholder 2"/>
          <p:cNvSpPr>
            <a:spLocks noGrp="1"/>
          </p:cNvSpPr>
          <p:nvPr>
            <p:ph idx="1"/>
          </p:nvPr>
        </p:nvSpPr>
        <p:spPr/>
        <p:txBody>
          <a:bodyPr anchor="t"/>
          <a:p>
            <a:pPr marL="0" indent="0" defTabSz="914400">
              <a:buFont typeface="Wingdings" panose="05000000000000000000" charset="0"/>
              <a:buNone/>
            </a:pPr>
            <a:r>
              <a:rPr lang="en-US" altLang="en-US" sz="1400" kern="1200" baseline="0">
                <a:latin typeface="Consolas" panose="020B0609020204030204" charset="0"/>
                <a:ea typeface="+mn-ea"/>
                <a:cs typeface="+mn-cs"/>
              </a:rPr>
              <a:t>def encrypt(plain, k):</a:t>
            </a:r>
            <a:endParaRPr lang="en-US" altLang="en-US" sz="1400" kern="1200" baseline="0">
              <a:latin typeface="Consolas" panose="020B0609020204030204" charset="0"/>
              <a:ea typeface="+mn-ea"/>
              <a:cs typeface="+mn-cs"/>
            </a:endParaRPr>
          </a:p>
          <a:p>
            <a:pPr marL="0" indent="0" defTabSz="914400">
              <a:buFont typeface="Wingdings" panose="05000000000000000000" charset="0"/>
              <a:buNone/>
            </a:pPr>
            <a:r>
              <a:rPr lang="en-US" altLang="en-US" sz="1400" kern="1200" baseline="0">
                <a:latin typeface="Consolas" panose="020B0609020204030204" charset="0"/>
                <a:ea typeface="+mn-ea"/>
                <a:cs typeface="+mn-cs"/>
              </a:rPr>
              <a:t>    return ''.join([KaiSaEncrypt(ch, k) for ch in plain])</a:t>
            </a:r>
            <a:endParaRPr lang="en-US" altLang="en-US" sz="1400" kern="1200" baseline="0">
              <a:latin typeface="Consolas" panose="020B0609020204030204" charset="0"/>
              <a:ea typeface="+mn-ea"/>
              <a:cs typeface="+mn-cs"/>
            </a:endParaRPr>
          </a:p>
        </p:txBody>
      </p:sp>
      <p:sp>
        <p:nvSpPr>
          <p:cNvPr id="28674"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Content Placeholder 2"/>
          <p:cNvSpPr>
            <a:spLocks noGrp="1"/>
          </p:cNvSpPr>
          <p:nvPr>
            <p:ph idx="1"/>
          </p:nvPr>
        </p:nvSpPr>
        <p:spPr>
          <a:xfrm>
            <a:off x="434340" y="1200150"/>
            <a:ext cx="8095615" cy="3395345"/>
          </a:xfrm>
        </p:spPr>
        <p:txBody>
          <a:bodyPr anchor="t"/>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def KaiSaDecrypt(ch, k):</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if (not isinstance(ch, str)) or len(ch)!=1:</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print('The first parameter must be a character')</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if (not isinstance(k, int)) or (not 1&lt;=k&lt;=25):</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print('The second parameter must be an integer between 1 and 25')</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if chr(ord('a')+k)&lt;=ch&lt;='z':    #然后把每个字母变换为前面第k个字母</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chr(ord(ch)-k)</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elif 'a'&lt;=ch&lt;chr(ord('a')+k):</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chr((ord(ch)-k+26))</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elif chr(ord('A')+k)&lt;=ch&lt;='Z':</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chr(ord(ch)-k)</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elif 'A'&lt;=ch&lt;chr(ord('A')+k):</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chr((ord(ch)-k+26))</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else:</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ch</a:t>
            </a:r>
            <a:endParaRPr lang="en-US" altLang="en-US" sz="1400" kern="1200" baseline="0">
              <a:latin typeface="Consolas" panose="020B0609020204030204" charset="0"/>
              <a:ea typeface="+mn-ea"/>
              <a:cs typeface="+mn-cs"/>
            </a:endParaRPr>
          </a:p>
        </p:txBody>
      </p:sp>
      <p:sp>
        <p:nvSpPr>
          <p:cNvPr id="29698"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fontAlgn="base">
              <a:buNone/>
            </a:pPr>
            <a:r>
              <a:rPr lang="en-US" sz="1400" strike="noStrike" noProof="1">
                <a:latin typeface="Consolas" panose="020B0609020204030204" charset="0"/>
              </a:rPr>
              <a:t>def decrypt(plain, k):</a:t>
            </a:r>
            <a:endParaRPr lang="en-US" sz="1400" strike="noStrike" noProof="1">
              <a:latin typeface="Consolas" panose="020B0609020204030204" charset="0"/>
            </a:endParaRPr>
          </a:p>
          <a:p>
            <a:pPr marL="0" indent="0" fontAlgn="base">
              <a:buNone/>
            </a:pPr>
            <a:r>
              <a:rPr lang="en-US" sz="1400" strike="noStrike" noProof="1">
                <a:latin typeface="Consolas" panose="020B0609020204030204" charset="0"/>
              </a:rPr>
              <a:t>    return ''.join([KaiSaDecrypt(ch, k) for ch in plain])</a:t>
            </a:r>
            <a:endParaRPr lang="en-US" sz="1400" strike="noStrike" noProof="1">
              <a:latin typeface="Consolas" panose="020B0609020204030204" charset="0"/>
            </a:endParaRPr>
          </a:p>
          <a:p>
            <a:pPr marL="0" indent="0" fontAlgn="base">
              <a:buNone/>
            </a:pPr>
            <a:endParaRPr lang="en-US" sz="1400" strike="noStrike" noProof="1">
              <a:latin typeface="Consolas" panose="020B0609020204030204" charset="0"/>
            </a:endParaRPr>
          </a:p>
          <a:p>
            <a:pPr marL="0" indent="0" fontAlgn="base">
              <a:buNone/>
            </a:pPr>
            <a:r>
              <a:rPr lang="en-US" sz="1400" strike="noStrike" noProof="1">
                <a:latin typeface="Consolas" panose="020B0609020204030204" charset="0"/>
              </a:rPr>
              <a:t>plainText = 'Explicit is better than implicit.'</a:t>
            </a:r>
            <a:endParaRPr lang="en-US" sz="1400" strike="noStrike" noProof="1">
              <a:latin typeface="Consolas" panose="020B0609020204030204" charset="0"/>
            </a:endParaRPr>
          </a:p>
          <a:p>
            <a:pPr marL="0" indent="0" fontAlgn="base">
              <a:buNone/>
            </a:pPr>
            <a:r>
              <a:rPr lang="en-US" sz="1400" strike="noStrike" noProof="1">
                <a:latin typeface="Consolas" panose="020B0609020204030204" charset="0"/>
              </a:rPr>
              <a:t>cipherText = encrypt(plainText, 5)</a:t>
            </a:r>
            <a:endParaRPr lang="en-US" sz="1400" strike="noStrike" noProof="1">
              <a:latin typeface="Consolas" panose="020B0609020204030204" charset="0"/>
            </a:endParaRPr>
          </a:p>
          <a:p>
            <a:pPr marL="0" indent="0" fontAlgn="base">
              <a:buNone/>
            </a:pPr>
            <a:r>
              <a:rPr lang="en-US" sz="1400" strike="noStrike" noProof="1">
                <a:latin typeface="Consolas" panose="020B0609020204030204" charset="0"/>
              </a:rPr>
              <a:t>print(plainText)</a:t>
            </a:r>
            <a:endParaRPr lang="en-US" sz="1400" strike="noStrike" noProof="1">
              <a:latin typeface="Consolas" panose="020B0609020204030204" charset="0"/>
            </a:endParaRPr>
          </a:p>
          <a:p>
            <a:pPr marL="0" indent="0" fontAlgn="base">
              <a:buNone/>
            </a:pPr>
            <a:r>
              <a:rPr lang="en-US" sz="1400" strike="noStrike" noProof="1">
                <a:latin typeface="Consolas" panose="020B0609020204030204" charset="0"/>
              </a:rPr>
              <a:t>print(cipherText)</a:t>
            </a:r>
            <a:endParaRPr lang="en-US" sz="1400" strike="noStrike" noProof="1">
              <a:latin typeface="Consolas" panose="020B0609020204030204" charset="0"/>
            </a:endParaRPr>
          </a:p>
          <a:p>
            <a:pPr marL="0" indent="0" fontAlgn="base">
              <a:buNone/>
            </a:pPr>
            <a:r>
              <a:rPr lang="en-US" sz="1400" strike="noStrike" noProof="1">
                <a:latin typeface="Consolas" panose="020B0609020204030204" charset="0"/>
              </a:rPr>
              <a:t>print(decrypt(cipherText,5))</a:t>
            </a:r>
            <a:endParaRPr lang="en-US" sz="1400" strike="noStrike" noProof="1">
              <a:latin typeface="Consolas" panose="020B0609020204030204" charset="0"/>
            </a:endParaRPr>
          </a:p>
          <a:p>
            <a:pPr marL="0" indent="0" fontAlgn="base">
              <a:buNone/>
            </a:pPr>
            <a:endParaRPr lang="en-US" sz="1350" strike="noStrike" noProof="1">
              <a:latin typeface="Consolas" panose="020B0609020204030204" charset="0"/>
            </a:endParaRPr>
          </a:p>
          <a:p>
            <a:pPr fontAlgn="base">
              <a:buFont typeface="Wingdings" panose="05000000000000000000" charset="0"/>
              <a:buChar char="§"/>
            </a:pPr>
            <a:r>
              <a:rPr lang="en-US" strike="noStrike" noProof="1">
                <a:latin typeface="Consolas" panose="020B0609020204030204" charset="0"/>
              </a:rPr>
              <a:t>程序运行结果为：</a:t>
            </a:r>
            <a:endParaRPr lang="en-US" strike="noStrike" noProof="1">
              <a:latin typeface="Consolas" panose="020B0609020204030204" charset="0"/>
            </a:endParaRPr>
          </a:p>
          <a:p>
            <a:pPr marL="0" indent="0" fontAlgn="base">
              <a:buNone/>
            </a:pPr>
            <a:r>
              <a:rPr lang="en-US" sz="1350" strike="noStrike" noProof="1">
                <a:solidFill>
                  <a:srgbClr val="00B0F0"/>
                </a:solidFill>
                <a:latin typeface="Consolas" panose="020B0609020204030204" charset="0"/>
              </a:rPr>
              <a:t>Explicit is better than implicit.</a:t>
            </a:r>
            <a:endParaRPr lang="en-US" sz="1350" strike="noStrike" noProof="1">
              <a:solidFill>
                <a:srgbClr val="00B0F0"/>
              </a:solidFill>
              <a:latin typeface="Consolas" panose="020B0609020204030204" charset="0"/>
            </a:endParaRPr>
          </a:p>
          <a:p>
            <a:pPr marL="0" indent="0" fontAlgn="base">
              <a:buNone/>
            </a:pPr>
            <a:r>
              <a:rPr lang="en-US" sz="1350" strike="noStrike" noProof="1">
                <a:solidFill>
                  <a:srgbClr val="00B0F0"/>
                </a:solidFill>
                <a:latin typeface="Consolas" panose="020B0609020204030204" charset="0"/>
              </a:rPr>
              <a:t>Jcuqnhny nx gjyyjw ymfs nruqnhny.</a:t>
            </a:r>
            <a:endParaRPr lang="en-US" sz="1350" strike="noStrike" noProof="1">
              <a:solidFill>
                <a:srgbClr val="00B0F0"/>
              </a:solidFill>
              <a:latin typeface="Consolas" panose="020B0609020204030204" charset="0"/>
            </a:endParaRPr>
          </a:p>
          <a:p>
            <a:pPr marL="0" indent="0" fontAlgn="base">
              <a:buNone/>
            </a:pPr>
            <a:r>
              <a:rPr lang="en-US" sz="1350" strike="noStrike" noProof="1">
                <a:solidFill>
                  <a:srgbClr val="00B0F0"/>
                </a:solidFill>
                <a:latin typeface="Consolas" panose="020B0609020204030204" charset="0"/>
              </a:rPr>
              <a:t>Explicit is better than implicit.</a:t>
            </a:r>
            <a:endParaRPr lang="en-US" sz="1350" strike="noStrike" noProof="1">
              <a:solidFill>
                <a:srgbClr val="00B0F0"/>
              </a:solidFill>
              <a:latin typeface="Consolas" panose="020B0609020204030204" charset="0"/>
            </a:endParaRPr>
          </a:p>
        </p:txBody>
      </p:sp>
      <p:sp>
        <p:nvSpPr>
          <p:cNvPr id="30722"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Arial" panose="020B0604020202020204" pitchFamily="34" charset="0"/>
              </a:rPr>
              <a:t>第</a:t>
            </a:r>
            <a:r>
              <a:rPr lang="en-US" altLang="x-none" kern="1200" baseline="0" dirty="0">
                <a:latin typeface="+mj-lt"/>
                <a:ea typeface="+mj-ea"/>
                <a:cs typeface="+mj-cs"/>
                <a:sym typeface="Arial" panose="020B0604020202020204" pitchFamily="34" charset="0"/>
              </a:rPr>
              <a:t>18</a:t>
            </a:r>
            <a:r>
              <a:rPr lang="zh-CN" altLang="en-US" kern="1200" baseline="0" dirty="0">
                <a:latin typeface="+mj-lt"/>
                <a:ea typeface="+mj-ea"/>
                <a:cs typeface="+mj-cs"/>
                <a:sym typeface="Arial" panose="020B0604020202020204" pitchFamily="34" charset="0"/>
              </a:rPr>
              <a:t>章  密码学编程</a:t>
            </a:r>
            <a:endParaRPr lang="zh-CN" altLang="en-US" kern="1200" baseline="0">
              <a:latin typeface="+mj-lt"/>
              <a:ea typeface="+mj-ea"/>
              <a:cs typeface="+mj-cs"/>
            </a:endParaRPr>
          </a:p>
        </p:txBody>
      </p:sp>
      <p:sp>
        <p:nvSpPr>
          <p:cNvPr id="6146" name="内容占位符 2"/>
          <p:cNvSpPr>
            <a:spLocks noGrp="1"/>
          </p:cNvSpPr>
          <p:nvPr>
            <p:ph idx="1"/>
          </p:nvPr>
        </p:nvSpPr>
        <p:spPr/>
        <p:txBody>
          <a:bodyPr anchor="t"/>
          <a:p>
            <a:pPr defTabSz="914400">
              <a:lnSpc>
                <a:spcPct val="150000"/>
              </a:lnSpc>
              <a:spcBef>
                <a:spcPts val="1200"/>
              </a:spcBef>
              <a:spcAft>
                <a:spcPts val="1200"/>
              </a:spcAft>
              <a:buFont typeface="Wingdings" panose="05000000000000000000" charset="0"/>
            </a:pPr>
            <a:r>
              <a:rPr lang="zh-CN" altLang="en-US" kern="1200" baseline="0">
                <a:latin typeface="+mn-lt"/>
                <a:ea typeface="+mn-ea"/>
                <a:cs typeface="+mn-cs"/>
              </a:rPr>
              <a:t>Python标准库hashlib实现了SHA1、SHA224、SHA256、SHA384、SHA512以及MD5等多个安全哈希算法。</a:t>
            </a:r>
            <a:endParaRPr lang="zh-CN" altLang="en-US" kern="1200" baseline="0">
              <a:latin typeface="+mn-lt"/>
              <a:ea typeface="+mn-ea"/>
              <a:cs typeface="+mn-cs"/>
            </a:endParaRPr>
          </a:p>
          <a:p>
            <a:pPr defTabSz="914400">
              <a:lnSpc>
                <a:spcPct val="150000"/>
              </a:lnSpc>
              <a:spcBef>
                <a:spcPts val="1200"/>
              </a:spcBef>
              <a:spcAft>
                <a:spcPts val="1200"/>
              </a:spcAft>
              <a:buFont typeface="Wingdings" panose="05000000000000000000" charset="0"/>
            </a:pPr>
            <a:r>
              <a:rPr lang="zh-CN" altLang="en-US" kern="1200" baseline="0">
                <a:latin typeface="+mn-lt"/>
                <a:ea typeface="+mn-ea"/>
                <a:cs typeface="+mn-cs"/>
              </a:rPr>
              <a:t>标准库zlib提供了adler32和crc32算法的实现，标准库hmac实现了HMAC算法。</a:t>
            </a:r>
            <a:endParaRPr lang="zh-CN" altLang="en-US" kern="1200" baseline="0">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Content Placeholder 2"/>
          <p:cNvSpPr>
            <a:spLocks noGrp="1"/>
          </p:cNvSpPr>
          <p:nvPr>
            <p:ph idx="1"/>
          </p:nvPr>
        </p:nvSpPr>
        <p:spPr/>
        <p:txBody>
          <a:bodyPr anchor="t"/>
          <a:p>
            <a:pPr defTabSz="914400">
              <a:lnSpc>
                <a:spcPct val="150000"/>
              </a:lnSpc>
              <a:spcBef>
                <a:spcPct val="0"/>
              </a:spcBef>
              <a:buFont typeface="Wingdings" panose="05000000000000000000" charset="0"/>
            </a:pPr>
            <a:r>
              <a:rPr lang="en-US" altLang="en-US" kern="1200" baseline="0">
                <a:latin typeface="+mn-lt"/>
                <a:ea typeface="+mn-ea"/>
                <a:cs typeface="+mn-cs"/>
              </a:rPr>
              <a:t>维吉尼亚密码算法使用一个密钥和一个表来实现加密，根据明文和密钥的对应关系进行查表来决定加密结果。假设替换表如图14-1所示，最上面一行表示明文，最左边一列表示密钥，那么二维表格中与明文字母和密钥字母对应的字母就是加密结果。例如单词PYTHON使用ABCDEF做密钥的加密结果为PZVKSS。</a:t>
            </a:r>
            <a:endParaRPr lang="en-US" altLang="en-US" kern="1200" baseline="0">
              <a:latin typeface="+mn-lt"/>
              <a:ea typeface="+mn-ea"/>
              <a:cs typeface="+mn-cs"/>
            </a:endParaRPr>
          </a:p>
        </p:txBody>
      </p:sp>
      <p:sp>
        <p:nvSpPr>
          <p:cNvPr id="31746"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69" name="图片 73" descr="XZ)D$8SLZBLWPX894TJG1{F"/>
          <p:cNvPicPr>
            <a:picLocks noGrp="1" noChangeAspect="1"/>
          </p:cNvPicPr>
          <p:nvPr>
            <p:ph idx="1"/>
          </p:nvPr>
        </p:nvPicPr>
        <p:blipFill>
          <a:blip r:embed="rId1"/>
          <a:stretch>
            <a:fillRect/>
          </a:stretch>
        </p:blipFill>
        <p:spPr>
          <a:xfrm>
            <a:off x="2407230" y="1059126"/>
            <a:ext cx="2101821" cy="3732072"/>
          </a:xfrm>
        </p:spPr>
      </p:pic>
      <p:sp>
        <p:nvSpPr>
          <p:cNvPr id="32770"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Content Placeholder 2"/>
          <p:cNvSpPr>
            <a:spLocks noGrp="1"/>
          </p:cNvSpPr>
          <p:nvPr>
            <p:ph idx="1"/>
          </p:nvPr>
        </p:nvSpPr>
        <p:spPr/>
        <p:txBody>
          <a:bodyPr anchor="t"/>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from string import ascii_uppercase as uppercase</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from itertools import cycle</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table = dict()               #创建密码表</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for ch in uppercase:</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index = uppercase.index(ch)</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table[ch] = uppercase[index:]+uppercase[:index]</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deTable = {'A':'A'}          #创建解密密码表</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start = 'Z'</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for ch in uppercase[1:]:</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index = uppercase.index(ch)</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deTable[ch] = chr(ord(start)+1-index)</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def deKey(key):              #解密密钥</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''.join([deTable[i] for i in key])</a:t>
            </a:r>
            <a:endParaRPr lang="en-US" altLang="en-US" sz="1400" kern="1200" baseline="0">
              <a:latin typeface="Consolas" panose="020B0609020204030204" charset="0"/>
              <a:ea typeface="+mn-ea"/>
              <a:cs typeface="+mn-cs"/>
            </a:endParaRPr>
          </a:p>
        </p:txBody>
      </p:sp>
      <p:sp>
        <p:nvSpPr>
          <p:cNvPr id="33794"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Content Placeholder 2"/>
          <p:cNvSpPr>
            <a:spLocks noGrp="1"/>
          </p:cNvSpPr>
          <p:nvPr>
            <p:ph idx="1"/>
          </p:nvPr>
        </p:nvSpPr>
        <p:spPr/>
        <p:txBody>
          <a:bodyPr anchor="t"/>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#加密/解密</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def encrypt(plainText, key):</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result = []</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#创建cycle对象，支持密钥字母的循环使用</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currentKey = cycle(key)</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for ch in plainText:</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if 'A'&lt;=ch&lt;='Z':</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index = uppercase.index(ch)</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#获取密钥字母</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ck = next(currentKey)</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result.append(table[ck][index])</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else:</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result.append(ch)</a:t>
            </a:r>
            <a:endParaRPr lang="en-US"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en-US" altLang="en-US" sz="1400" kern="1200" baseline="0">
                <a:latin typeface="Consolas" panose="020B0609020204030204" charset="0"/>
                <a:ea typeface="+mn-ea"/>
                <a:cs typeface="Consolas" panose="020B0609020204030204" charset="0"/>
              </a:rPr>
              <a:t>    return ''.join(result)</a:t>
            </a:r>
            <a:endParaRPr lang="en-US" altLang="en-US" sz="1400" kern="1200" baseline="0">
              <a:latin typeface="Consolas" panose="020B0609020204030204" charset="0"/>
              <a:ea typeface="+mn-ea"/>
              <a:cs typeface="Consolas" panose="020B0609020204030204" charset="0"/>
            </a:endParaRPr>
          </a:p>
        </p:txBody>
      </p:sp>
      <p:sp>
        <p:nvSpPr>
          <p:cNvPr id="34818"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Content Placeholder 2"/>
          <p:cNvSpPr>
            <a:spLocks noGrp="1"/>
          </p:cNvSpPr>
          <p:nvPr>
            <p:ph idx="1"/>
          </p:nvPr>
        </p:nvSpPr>
        <p:spPr/>
        <p:txBody>
          <a:bodyPr anchor="t"/>
          <a:p>
            <a:pPr marL="0" indent="0" defTabSz="914400">
              <a:buFont typeface="Wingdings" panose="05000000000000000000" charset="0"/>
              <a:buNone/>
            </a:pPr>
            <a:r>
              <a:rPr lang="en-US" altLang="en-US" sz="1400" kern="1200" baseline="0">
                <a:latin typeface="Consolas" panose="020B0609020204030204" charset="0"/>
                <a:ea typeface="+mn-ea"/>
                <a:cs typeface="+mn-cs"/>
              </a:rPr>
              <a:t>key = 'DONGFUGUO'</a:t>
            </a:r>
            <a:endParaRPr lang="en-US" altLang="en-US" sz="1400" kern="1200" baseline="0">
              <a:latin typeface="Consolas" panose="020B0609020204030204" charset="0"/>
              <a:ea typeface="+mn-ea"/>
              <a:cs typeface="+mn-cs"/>
            </a:endParaRPr>
          </a:p>
          <a:p>
            <a:pPr marL="0" indent="0" defTabSz="914400">
              <a:buFont typeface="Wingdings" panose="05000000000000000000" charset="0"/>
              <a:buNone/>
            </a:pPr>
            <a:r>
              <a:rPr lang="en-US" altLang="en-US" sz="1400" kern="1200" baseline="0">
                <a:latin typeface="Consolas" panose="020B0609020204030204" charset="0"/>
                <a:ea typeface="+mn-ea"/>
                <a:cs typeface="+mn-cs"/>
              </a:rPr>
              <a:t>p = 'PYTHON 3.5.1 PYTHON 2.7.11'</a:t>
            </a:r>
            <a:endParaRPr lang="en-US" altLang="en-US" sz="1400" kern="1200" baseline="0">
              <a:latin typeface="Consolas" panose="020B0609020204030204" charset="0"/>
              <a:ea typeface="+mn-ea"/>
              <a:cs typeface="+mn-cs"/>
            </a:endParaRPr>
          </a:p>
          <a:p>
            <a:pPr marL="0" indent="0" defTabSz="914400">
              <a:buFont typeface="Wingdings" panose="05000000000000000000" charset="0"/>
              <a:buNone/>
            </a:pPr>
            <a:r>
              <a:rPr lang="en-US" altLang="en-US" sz="1400" kern="1200" baseline="0">
                <a:latin typeface="Consolas" panose="020B0609020204030204" charset="0"/>
                <a:ea typeface="+mn-ea"/>
                <a:cs typeface="+mn-cs"/>
              </a:rPr>
              <a:t>c = encrypt(p, key)</a:t>
            </a:r>
            <a:endParaRPr lang="en-US" altLang="en-US" sz="1400" kern="1200" baseline="0">
              <a:latin typeface="Consolas" panose="020B0609020204030204" charset="0"/>
              <a:ea typeface="+mn-ea"/>
              <a:cs typeface="+mn-cs"/>
            </a:endParaRPr>
          </a:p>
          <a:p>
            <a:pPr marL="0" indent="0" defTabSz="914400">
              <a:buFont typeface="Wingdings" panose="05000000000000000000" charset="0"/>
              <a:buNone/>
            </a:pPr>
            <a:r>
              <a:rPr lang="en-US" altLang="en-US" sz="1400" kern="1200" baseline="0">
                <a:latin typeface="Consolas" panose="020B0609020204030204" charset="0"/>
                <a:ea typeface="+mn-ea"/>
                <a:cs typeface="+mn-cs"/>
              </a:rPr>
              <a:t>print(p)</a:t>
            </a:r>
            <a:endParaRPr lang="en-US" altLang="en-US" sz="1400" kern="1200" baseline="0">
              <a:latin typeface="Consolas" panose="020B0609020204030204" charset="0"/>
              <a:ea typeface="+mn-ea"/>
              <a:cs typeface="+mn-cs"/>
            </a:endParaRPr>
          </a:p>
          <a:p>
            <a:pPr marL="0" indent="0" defTabSz="914400">
              <a:buFont typeface="Wingdings" panose="05000000000000000000" charset="0"/>
              <a:buNone/>
            </a:pPr>
            <a:r>
              <a:rPr lang="en-US" altLang="en-US" sz="1400" kern="1200" baseline="0">
                <a:latin typeface="Consolas" panose="020B0609020204030204" charset="0"/>
                <a:ea typeface="+mn-ea"/>
                <a:cs typeface="+mn-cs"/>
              </a:rPr>
              <a:t>print(c)</a:t>
            </a:r>
            <a:endParaRPr lang="en-US" altLang="en-US" sz="1400" kern="1200" baseline="0">
              <a:latin typeface="Consolas" panose="020B0609020204030204" charset="0"/>
              <a:ea typeface="+mn-ea"/>
              <a:cs typeface="+mn-cs"/>
            </a:endParaRPr>
          </a:p>
          <a:p>
            <a:pPr marL="0" indent="0" defTabSz="914400">
              <a:buFont typeface="Wingdings" panose="05000000000000000000" charset="0"/>
              <a:buNone/>
            </a:pPr>
            <a:r>
              <a:rPr lang="en-US" altLang="en-US" sz="1400" kern="1200" baseline="0">
                <a:latin typeface="Consolas" panose="020B0609020204030204" charset="0"/>
                <a:ea typeface="+mn-ea"/>
                <a:cs typeface="+mn-cs"/>
              </a:rPr>
              <a:t>print(encrypt(c,deKey(key)))</a:t>
            </a:r>
            <a:endParaRPr lang="en-US" altLang="en-US" sz="1400" kern="1200" baseline="0">
              <a:latin typeface="Consolas" panose="020B0609020204030204" charset="0"/>
              <a:ea typeface="+mn-ea"/>
              <a:cs typeface="+mn-cs"/>
            </a:endParaRPr>
          </a:p>
        </p:txBody>
      </p:sp>
      <p:sp>
        <p:nvSpPr>
          <p:cNvPr id="35842"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Content Placeholder 2"/>
          <p:cNvSpPr>
            <a:spLocks noGrp="1"/>
          </p:cNvSpPr>
          <p:nvPr>
            <p:ph idx="1"/>
          </p:nvPr>
        </p:nvSpPr>
        <p:spPr/>
        <p:txBody>
          <a:bodyPr anchor="t"/>
          <a:p>
            <a:pPr defTabSz="914400">
              <a:lnSpc>
                <a:spcPct val="150000"/>
              </a:lnSpc>
              <a:spcBef>
                <a:spcPct val="0"/>
              </a:spcBef>
              <a:buFont typeface="Wingdings" panose="05000000000000000000" charset="0"/>
            </a:pPr>
            <a:r>
              <a:rPr lang="en-US" altLang="en-US" kern="1200" baseline="0">
                <a:latin typeface="+mn-lt"/>
                <a:ea typeface="+mn-ea"/>
                <a:cs typeface="+mn-cs"/>
              </a:rPr>
              <a:t>换位密码也是一种比较常见的经典密码算法，基本原理是先把明文按固定长度进行分组，然后对每一组的字符进行换位操作，从而实现加密。例如，字符串“Errors should never pass silently.”使用密钥1432进行加密时，首先将字符串分成若干长度为4的分组，然后对每个组的字符进行换位，第1个字符和第3个字符位置不变，把第2个字符和第4个字符交换位置，得到“Eorrrs shluoden v repssa liseltny.”。</a:t>
            </a:r>
            <a:endParaRPr lang="en-US" altLang="en-US" kern="1200" baseline="0">
              <a:latin typeface="+mn-lt"/>
              <a:ea typeface="+mn-ea"/>
              <a:cs typeface="+mn-cs"/>
            </a:endParaRPr>
          </a:p>
        </p:txBody>
      </p:sp>
      <p:sp>
        <p:nvSpPr>
          <p:cNvPr id="36866"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7889" name="Content Placeholder 2"/>
          <p:cNvSpPr>
            <a:spLocks noGrp="1"/>
          </p:cNvSpPr>
          <p:nvPr>
            <p:ph idx="1"/>
          </p:nvPr>
        </p:nvSpPr>
        <p:spPr/>
        <p:txBody>
          <a:bodyPr anchor="t"/>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def encrypt(plainText, t):</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result = []</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length = len(t)</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#把明文分组</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temp = [plainText[i:i+length] for i in range(0,len(plainText),length)]</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for item in temp[:-1]:          #对除最后一组之外的其他进行换位处理</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newItem = ''</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for i in t:</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newItem = newItem+item[i-1]</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result.append(newItem)</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    return ''.join(result)+temp[-1]</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p = 'Errors should never pass silently.'</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c = encrypt(p, (1, 4, 3, 2))       #加密</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print(c)</a:t>
            </a:r>
            <a:endParaRPr lang="en-US" altLang="en-US" sz="1400" kern="1200" baseline="0">
              <a:latin typeface="Consolas" panose="020B0609020204030204" charset="0"/>
              <a:ea typeface="+mn-ea"/>
              <a:cs typeface="+mn-cs"/>
            </a:endParaRPr>
          </a:p>
          <a:p>
            <a:pPr marL="0" indent="0" defTabSz="914400">
              <a:spcBef>
                <a:spcPts val="0"/>
              </a:spcBef>
              <a:buFont typeface="Wingdings" panose="05000000000000000000" charset="0"/>
              <a:buNone/>
            </a:pPr>
            <a:r>
              <a:rPr lang="en-US" altLang="en-US" sz="1400" kern="1200" baseline="0">
                <a:latin typeface="Consolas" panose="020B0609020204030204" charset="0"/>
                <a:ea typeface="+mn-ea"/>
                <a:cs typeface="+mn-cs"/>
              </a:rPr>
              <a:t>print(encrypt(c, (1, 4, 3, 2)))    #解密</a:t>
            </a:r>
            <a:endParaRPr lang="en-US" altLang="en-US" sz="1400" kern="1200" baseline="0">
              <a:latin typeface="Consolas" panose="020B0609020204030204" charset="0"/>
              <a:ea typeface="+mn-ea"/>
              <a:cs typeface="+mn-cs"/>
            </a:endParaRPr>
          </a:p>
        </p:txBody>
      </p:sp>
      <p:sp>
        <p:nvSpPr>
          <p:cNvPr id="37890" name="Title 3"/>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en-US" altLang="zh-CN" kern="1200" baseline="0">
                <a:latin typeface="+mj-lt"/>
                <a:ea typeface="+mj-ea"/>
                <a:cs typeface="+mj-cs"/>
              </a:rPr>
              <a:t>18.4  </a:t>
            </a:r>
            <a:r>
              <a:rPr lang="zh-CN" altLang="en-US" kern="1200" baseline="0">
                <a:latin typeface="+mj-lt"/>
                <a:ea typeface="+mj-ea"/>
                <a:cs typeface="+mj-cs"/>
              </a:rPr>
              <a:t>经典密码算法（扩展）</a:t>
            </a:r>
            <a:endParaRPr lang="en-US" altLang="zh-CN" kern="1200" baseline="0">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169"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dirty="0">
                <a:latin typeface="+mj-lt"/>
                <a:ea typeface="+mj-ea"/>
                <a:cs typeface="+mj-cs"/>
                <a:sym typeface="Arial" panose="020B0604020202020204" pitchFamily="34" charset="0"/>
              </a:rPr>
              <a:t>第</a:t>
            </a:r>
            <a:r>
              <a:rPr lang="en-US" altLang="x-none" kern="1200" baseline="0" dirty="0">
                <a:latin typeface="+mj-lt"/>
                <a:ea typeface="+mj-ea"/>
                <a:cs typeface="+mj-cs"/>
                <a:sym typeface="Arial" panose="020B0604020202020204" pitchFamily="34" charset="0"/>
              </a:rPr>
              <a:t>18</a:t>
            </a:r>
            <a:r>
              <a:rPr lang="zh-CN" altLang="en-US" kern="1200" baseline="0" dirty="0">
                <a:latin typeface="+mj-lt"/>
                <a:ea typeface="+mj-ea"/>
                <a:cs typeface="+mj-cs"/>
                <a:sym typeface="Arial" panose="020B0604020202020204" pitchFamily="34" charset="0"/>
              </a:rPr>
              <a:t>章  密码学编程</a:t>
            </a:r>
            <a:endParaRPr lang="zh-CN" altLang="en-US" kern="1200" baseline="0">
              <a:latin typeface="+mj-lt"/>
              <a:ea typeface="+mj-ea"/>
              <a:cs typeface="+mj-cs"/>
            </a:endParaRPr>
          </a:p>
        </p:txBody>
      </p:sp>
      <p:sp>
        <p:nvSpPr>
          <p:cNvPr id="7170"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kern="1200" baseline="0">
                <a:latin typeface="+mn-lt"/>
                <a:ea typeface="+mn-ea"/>
                <a:cs typeface="+mn-cs"/>
                <a:sym typeface="宋体" panose="02010600030101010101" pitchFamily="2" charset="-122"/>
              </a:rPr>
              <a:t>扩展库</a:t>
            </a:r>
            <a:r>
              <a:rPr lang="en-US" altLang="zh-CN" kern="1200" baseline="0">
                <a:latin typeface="+mn-lt"/>
                <a:ea typeface="+mn-ea"/>
                <a:cs typeface="+mn-cs"/>
                <a:sym typeface="宋体" panose="02010600030101010101" pitchFamily="2" charset="-122"/>
              </a:rPr>
              <a:t>pycryptodome</a:t>
            </a:r>
            <a:r>
              <a:rPr lang="zh-CN" altLang="en-US" kern="1200" baseline="0">
                <a:latin typeface="+mn-lt"/>
                <a:ea typeface="+mn-ea"/>
                <a:cs typeface="+mn-cs"/>
                <a:sym typeface="宋体" panose="02010600030101010101" pitchFamily="2" charset="-122"/>
              </a:rPr>
              <a:t>和cryptography提供了SHA系列算法和RIPEMD160等多个安全哈希算法，以及DES、AES、RSA、DSA、ElGamal等多个加密算法和数字签名算法的实现。</a:t>
            </a:r>
            <a:endParaRPr lang="zh-CN" altLang="en-US" kern="1200" baseline="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8193"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rPr>
              <a:t>18.1  安全哈希算法</a:t>
            </a:r>
            <a:endParaRPr lang="zh-CN" altLang="en-US" kern="1200" baseline="0">
              <a:latin typeface="+mj-lt"/>
              <a:ea typeface="+mj-ea"/>
              <a:cs typeface="+mj-cs"/>
            </a:endParaRPr>
          </a:p>
        </p:txBody>
      </p:sp>
      <p:sp>
        <p:nvSpPr>
          <p:cNvPr id="8194" name="内容占位符 2"/>
          <p:cNvSpPr>
            <a:spLocks noGrp="1"/>
          </p:cNvSpPr>
          <p:nvPr>
            <p:ph idx="1"/>
          </p:nvPr>
        </p:nvSpPr>
        <p:spPr/>
        <p:txBody>
          <a:bodyPr anchor="t"/>
          <a:p>
            <a:pPr defTabSz="914400">
              <a:lnSpc>
                <a:spcPct val="150000"/>
              </a:lnSpc>
              <a:spcBef>
                <a:spcPct val="0"/>
              </a:spcBef>
              <a:buFont typeface="Wingdings" panose="05000000000000000000" charset="0"/>
            </a:pPr>
            <a:r>
              <a:rPr lang="zh-CN" altLang="en-US" kern="1200" baseline="0">
                <a:latin typeface="+mn-lt"/>
                <a:ea typeface="+mn-ea"/>
                <a:cs typeface="+mn-cs"/>
              </a:rPr>
              <a:t>安全哈希算法也称报文摘要算法，对任意长度的消息可以计算得到固定长度的唯一指纹。理论上，即使是内容非常相似的消息也不会得到相同的指纹。</a:t>
            </a:r>
            <a:endParaRPr lang="zh-CN" altLang="en-US" kern="1200" baseline="0">
              <a:latin typeface="+mn-lt"/>
              <a:ea typeface="+mn-ea"/>
              <a:cs typeface="+mn-cs"/>
            </a:endParaRPr>
          </a:p>
          <a:p>
            <a:pPr defTabSz="914400">
              <a:lnSpc>
                <a:spcPct val="150000"/>
              </a:lnSpc>
              <a:spcBef>
                <a:spcPct val="0"/>
              </a:spcBef>
              <a:buFont typeface="Wingdings" panose="05000000000000000000" charset="0"/>
            </a:pPr>
            <a:r>
              <a:rPr lang="zh-CN" altLang="en-US" kern="1200" baseline="0">
                <a:latin typeface="+mn-lt"/>
                <a:ea typeface="+mn-ea"/>
                <a:cs typeface="+mn-cs"/>
              </a:rPr>
              <a:t>安全哈希算法是不可逆的，无法从指纹还原得到原始消息，属于单向变换算法。</a:t>
            </a:r>
            <a:endParaRPr lang="zh-CN" altLang="en-US" kern="1200" baseline="0">
              <a:latin typeface="+mn-lt"/>
              <a:ea typeface="+mn-ea"/>
              <a:cs typeface="+mn-cs"/>
            </a:endParaRPr>
          </a:p>
          <a:p>
            <a:pPr defTabSz="914400">
              <a:lnSpc>
                <a:spcPct val="150000"/>
              </a:lnSpc>
              <a:spcBef>
                <a:spcPct val="0"/>
              </a:spcBef>
              <a:buFont typeface="Wingdings" panose="05000000000000000000" charset="0"/>
            </a:pPr>
            <a:r>
              <a:rPr lang="zh-CN" altLang="en-US" kern="1200" baseline="0">
                <a:latin typeface="+mn-lt"/>
                <a:ea typeface="+mn-ea"/>
                <a:cs typeface="+mn-cs"/>
                <a:sym typeface="宋体" panose="02010600030101010101" pitchFamily="2" charset="-122"/>
              </a:rPr>
              <a:t>安全哈希算法常用于数字签名领域，很多管理信息系统把用户密码的哈希值存储到数据库中而不直接存储密码。</a:t>
            </a:r>
            <a:endParaRPr lang="zh-CN" altLang="en-US" kern="1200" baseline="0">
              <a:latin typeface="+mn-lt"/>
              <a:ea typeface="+mn-ea"/>
              <a:cs typeface="+mn-cs"/>
              <a:sym typeface="宋体" panose="02010600030101010101" pitchFamily="2" charset="-122"/>
            </a:endParaRPr>
          </a:p>
          <a:p>
            <a:pPr defTabSz="914400">
              <a:lnSpc>
                <a:spcPct val="150000"/>
              </a:lnSpc>
              <a:spcBef>
                <a:spcPct val="0"/>
              </a:spcBef>
              <a:buFont typeface="Wingdings" panose="05000000000000000000" charset="0"/>
            </a:pPr>
            <a:r>
              <a:rPr lang="zh-CN" altLang="en-US" kern="1200" baseline="0">
                <a:latin typeface="+mn-lt"/>
                <a:ea typeface="+mn-ea"/>
                <a:cs typeface="+mn-cs"/>
                <a:sym typeface="宋体" panose="02010600030101010101" pitchFamily="2" charset="-122"/>
              </a:rPr>
              <a:t>文件完整性检查也经常用到MD5或其他安全哈希算法。</a:t>
            </a:r>
            <a:endParaRPr lang="zh-CN" altLang="en-US" kern="1200" baseline="0">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9217"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sym typeface="Arial" panose="020B0604020202020204" pitchFamily="34" charset="0"/>
              </a:rPr>
              <a:t>18.1  安全哈希算法</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lnSpc>
                <a:spcPct val="150000"/>
              </a:lnSpc>
              <a:spcBef>
                <a:spcPts val="0"/>
              </a:spcBef>
              <a:buFont typeface="Wingdings" panose="05000000000000000000" charset="0"/>
              <a:buChar char="§"/>
            </a:pPr>
            <a:r>
              <a:rPr lang="zh-CN" altLang="en-US" sz="1800" strike="noStrike" noProof="1"/>
              <a:t>使用Python标准库hashlib计算字符串的安全哈希值。</a:t>
            </a:r>
            <a:endParaRPr lang="zh-CN" altLang="en-US" sz="1800" strike="noStrike" noProof="1"/>
          </a:p>
          <a:p>
            <a:pPr marL="0" indent="0" fontAlgn="base">
              <a:lnSpc>
                <a:spcPct val="150000"/>
              </a:lnSpc>
              <a:spcBef>
                <a:spcPts val="0"/>
              </a:spcBef>
              <a:buNone/>
            </a:pPr>
            <a:endParaRPr lang="zh-CN" altLang="en-US" sz="1350" strike="noStrike" noProof="1"/>
          </a:p>
          <a:p>
            <a:pPr marL="0" indent="0">
              <a:lnSpc>
                <a:spcPct val="100000"/>
              </a:lnSpc>
              <a:spcBef>
                <a:spcPts val="0"/>
              </a:spcBef>
              <a:buNone/>
            </a:pPr>
            <a:r>
              <a:rPr lang="zh-CN" altLang="en-US" sz="1400" strike="noStrike" noProof="1">
                <a:latin typeface="Consolas" panose="020B0609020204030204" charset="0"/>
                <a:cs typeface="Consolas" panose="020B0609020204030204" charset="0"/>
              </a:rPr>
              <a:t>&gt;&gt;&gt; import hashlib</a:t>
            </a:r>
            <a:endParaRPr lang="zh-CN" altLang="en-US" sz="1400" strike="noStrike" noProof="1">
              <a:latin typeface="Consolas" panose="020B0609020204030204" charset="0"/>
              <a:cs typeface="Consolas" panose="020B0609020204030204" charset="0"/>
            </a:endParaRPr>
          </a:p>
          <a:p>
            <a:pPr marL="0" indent="0">
              <a:lnSpc>
                <a:spcPct val="100000"/>
              </a:lnSpc>
              <a:spcBef>
                <a:spcPts val="0"/>
              </a:spcBef>
              <a:buNone/>
            </a:pPr>
            <a:r>
              <a:rPr lang="zh-CN" altLang="en-US" sz="1400" strike="noStrike" noProof="1">
                <a:latin typeface="Consolas" panose="020B0609020204030204" charset="0"/>
                <a:cs typeface="Consolas" panose="020B0609020204030204" charset="0"/>
              </a:rPr>
              <a:t>&gt;&gt;&gt; hashlib.md5('abcdefg'.encode()).hexdigest()           #使用MD5算法</a:t>
            </a:r>
            <a:endParaRPr lang="zh-CN" altLang="en-US" sz="1400" strike="noStrike" noProof="1">
              <a:latin typeface="Consolas" panose="020B0609020204030204" charset="0"/>
              <a:cs typeface="Consolas" panose="020B0609020204030204" charset="0"/>
            </a:endParaRPr>
          </a:p>
          <a:p>
            <a:pPr marL="0" indent="0">
              <a:lnSpc>
                <a:spcPct val="100000"/>
              </a:lnSpc>
              <a:spcBef>
                <a:spcPts val="0"/>
              </a:spcBef>
              <a:buNone/>
            </a:pPr>
            <a:r>
              <a:rPr lang="zh-CN" altLang="en-US" sz="1400" strike="noStrike" noProof="1">
                <a:latin typeface="Consolas" panose="020B0609020204030204" charset="0"/>
                <a:cs typeface="Consolas" panose="020B0609020204030204" charset="0"/>
              </a:rPr>
              <a:t>&gt;&gt;&gt; hashlib.sha512('abcdefg'.encode()).hexdigest()        #使用SHA512算法</a:t>
            </a:r>
            <a:endParaRPr lang="zh-CN" altLang="en-US" sz="1400" strike="noStrike" noProof="1">
              <a:latin typeface="Consolas" panose="020B0609020204030204" charset="0"/>
              <a:cs typeface="Consolas" panose="020B0609020204030204" charset="0"/>
            </a:endParaRPr>
          </a:p>
          <a:p>
            <a:pPr marL="0" indent="0">
              <a:lnSpc>
                <a:spcPct val="100000"/>
              </a:lnSpc>
              <a:spcBef>
                <a:spcPts val="0"/>
              </a:spcBef>
              <a:buNone/>
            </a:pPr>
            <a:r>
              <a:rPr lang="zh-CN" altLang="en-US" sz="1400" strike="noStrike" noProof="1">
                <a:latin typeface="Consolas" panose="020B0609020204030204" charset="0"/>
                <a:cs typeface="Consolas" panose="020B0609020204030204" charset="0"/>
              </a:rPr>
              <a:t>&gt;&gt;&gt; hashlib.sha256('abcdefg'.encode()).hexdigest()        #使用SHA256算法</a:t>
            </a:r>
            <a:endParaRPr lang="zh-CN" altLang="en-US" sz="1400" strike="noStrike" noProof="1">
              <a:latin typeface="Consolas" panose="020B0609020204030204" charset="0"/>
              <a:cs typeface="Consolas" panose="020B0609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241"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sym typeface="Arial" panose="020B0604020202020204" pitchFamily="34" charset="0"/>
              </a:rPr>
              <a:t>18.1  安全哈希算法</a:t>
            </a:r>
            <a:endParaRPr lang="zh-CN" altLang="en-US" kern="1200" baseline="0">
              <a:latin typeface="+mj-lt"/>
              <a:ea typeface="+mj-ea"/>
              <a:cs typeface="+mj-cs"/>
            </a:endParaRPr>
          </a:p>
        </p:txBody>
      </p:sp>
      <p:sp>
        <p:nvSpPr>
          <p:cNvPr id="3" name="内容占位符 2"/>
          <p:cNvSpPr>
            <a:spLocks noGrp="1"/>
          </p:cNvSpPr>
          <p:nvPr>
            <p:ph idx="1"/>
          </p:nvPr>
        </p:nvSpPr>
        <p:spPr/>
        <p:txBody>
          <a:bodyPr/>
          <a:p>
            <a:pPr fontAlgn="base">
              <a:lnSpc>
                <a:spcPct val="150000"/>
              </a:lnSpc>
              <a:spcBef>
                <a:spcPts val="600"/>
              </a:spcBef>
              <a:spcAft>
                <a:spcPts val="600"/>
              </a:spcAft>
              <a:buFont typeface="Wingdings" panose="05000000000000000000" charset="0"/>
              <a:buChar char="§"/>
            </a:pPr>
            <a:r>
              <a:rPr lang="zh-CN" altLang="en-US" sz="1800" strike="noStrike" noProof="1">
                <a:sym typeface="+mn-ea"/>
              </a:rPr>
              <a:t>Python扩展库pycrypto和</a:t>
            </a:r>
            <a:r>
              <a:rPr lang="en-US" altLang="zh-CN" sz="1800" strike="noStrike" noProof="1">
                <a:sym typeface="+mn-ea"/>
              </a:rPr>
              <a:t>pycryptodome</a:t>
            </a:r>
            <a:r>
              <a:rPr lang="zh-CN" altLang="en-US" sz="1800" strike="noStrike" noProof="1">
                <a:sym typeface="+mn-ea"/>
              </a:rPr>
              <a:t>也提供了MD2、MD4、MD5、HMAC、RIPEMD、SHA、SHA224、SHA256、SHA384、SHA512等多个安全哈希算法的实现。</a:t>
            </a:r>
            <a:endParaRPr lang="zh-CN" altLang="en-US" sz="1800" strike="noStrike" noProof="1">
              <a:sym typeface="+mn-ea"/>
            </a:endParaRPr>
          </a:p>
          <a:p>
            <a:pPr marL="0" indent="0">
              <a:lnSpc>
                <a:spcPct val="100000"/>
              </a:lnSpc>
              <a:spcBef>
                <a:spcPts val="0"/>
              </a:spcBef>
              <a:spcAft>
                <a:spcPts val="0"/>
              </a:spcAft>
              <a:buNone/>
            </a:pPr>
            <a:r>
              <a:rPr lang="zh-CN" altLang="en-US" sz="1400" strike="noStrike" noProof="1">
                <a:latin typeface="Consolas" panose="020B0609020204030204" charset="0"/>
                <a:cs typeface="Consolas" panose="020B0609020204030204" charset="0"/>
                <a:sym typeface="+mn-ea"/>
              </a:rPr>
              <a:t>&gt;&gt;&gt; from Crypto.Hash import SHA256</a:t>
            </a:r>
            <a:endParaRPr lang="zh-CN" altLang="en-US" sz="1400" strike="noStrike" noProof="1">
              <a:latin typeface="Consolas" panose="020B0609020204030204" charset="0"/>
              <a:cs typeface="Consolas" panose="020B0609020204030204" charset="0"/>
            </a:endParaRPr>
          </a:p>
          <a:p>
            <a:pPr marL="0" indent="0">
              <a:lnSpc>
                <a:spcPct val="100000"/>
              </a:lnSpc>
              <a:spcBef>
                <a:spcPts val="0"/>
              </a:spcBef>
              <a:spcAft>
                <a:spcPts val="0"/>
              </a:spcAft>
              <a:buNone/>
            </a:pPr>
            <a:r>
              <a:rPr lang="zh-CN" altLang="en-US" sz="1400" strike="noStrike" noProof="1">
                <a:latin typeface="Consolas" panose="020B0609020204030204" charset="0"/>
                <a:cs typeface="Consolas" panose="020B0609020204030204" charset="0"/>
                <a:sym typeface="+mn-ea"/>
              </a:rPr>
              <a:t>&gt;&gt;&gt; h = SHA256.SHA256Hash('abcdefg'.encode())</a:t>
            </a:r>
            <a:endParaRPr lang="zh-CN" altLang="en-US" sz="1400" strike="noStrike" noProof="1">
              <a:latin typeface="Consolas" panose="020B0609020204030204" charset="0"/>
              <a:cs typeface="Consolas" panose="020B0609020204030204" charset="0"/>
            </a:endParaRPr>
          </a:p>
          <a:p>
            <a:pPr marL="0" indent="0">
              <a:lnSpc>
                <a:spcPct val="100000"/>
              </a:lnSpc>
              <a:spcBef>
                <a:spcPts val="0"/>
              </a:spcBef>
              <a:spcAft>
                <a:spcPts val="0"/>
              </a:spcAft>
              <a:buNone/>
            </a:pPr>
            <a:r>
              <a:rPr lang="zh-CN" altLang="en-US" sz="1400" strike="noStrike" noProof="1">
                <a:latin typeface="Consolas" panose="020B0609020204030204" charset="0"/>
                <a:cs typeface="Consolas" panose="020B0609020204030204" charset="0"/>
                <a:sym typeface="+mn-ea"/>
              </a:rPr>
              <a:t>&gt;&gt;&gt; h.hexdigest()</a:t>
            </a:r>
            <a:endParaRPr lang="zh-CN" altLang="en-US" sz="1400" strike="noStrike" noProof="1">
              <a:latin typeface="Consolas" panose="020B0609020204030204" charset="0"/>
              <a:cs typeface="Consolas" panose="020B0609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Content Placeholder 2"/>
          <p:cNvSpPr>
            <a:spLocks noGrp="1"/>
          </p:cNvSpPr>
          <p:nvPr>
            <p:ph idx="1"/>
          </p:nvPr>
        </p:nvSpPr>
        <p:spPr/>
        <p:txBody>
          <a:bodyPr/>
          <a:p>
            <a:pPr fontAlgn="base"/>
            <a:r>
              <a:rPr lang="zh-CN" altLang="en-US" strike="noStrike" noProof="1"/>
              <a:t>补充案例：</a:t>
            </a:r>
            <a:r>
              <a:rPr lang="zh-CN" altLang="en-US" strike="noStrike" noProof="1"/>
              <a:t>暴力破解</a:t>
            </a:r>
            <a:r>
              <a:rPr lang="en-US" altLang="zh-CN" strike="noStrike" noProof="1"/>
              <a:t>MD5</a:t>
            </a:r>
            <a:r>
              <a:rPr lang="zh-CN" altLang="en-US" strike="noStrike" noProof="1"/>
              <a:t>值</a:t>
            </a:r>
            <a:endParaRPr lang="zh-CN" altLang="en-US" strike="noStrike" noProof="1"/>
          </a:p>
          <a:p>
            <a:pPr marL="0" indent="0" fontAlgn="base">
              <a:buNone/>
            </a:pPr>
            <a:endParaRPr lang="zh-CN" altLang="en-US" sz="1200" strike="noStrike" noProof="1"/>
          </a:p>
          <a:p>
            <a:pPr marL="0" indent="0" fontAlgn="base">
              <a:buNone/>
            </a:pPr>
            <a:r>
              <a:rPr lang="zh-CN" altLang="en-US" sz="1400" strike="noStrike" noProof="1">
                <a:latin typeface="Consolas" panose="020B0609020204030204" charset="0"/>
                <a:cs typeface="Consolas" panose="020B0609020204030204" charset="0"/>
              </a:rPr>
              <a:t>from hashlib import md5</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from string import ascii_letters, digits</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from itertools import permutations</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from time import time</a:t>
            </a:r>
            <a:endParaRPr lang="zh-CN" altLang="en-US" sz="1400" strike="noStrike" noProof="1">
              <a:latin typeface="Consolas" panose="020B0609020204030204" charset="0"/>
              <a:cs typeface="Consolas" panose="020B0609020204030204" charset="0"/>
            </a:endParaRPr>
          </a:p>
          <a:p>
            <a:pPr marL="0" indent="0" fontAlgn="base">
              <a:buNone/>
            </a:pP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all_letters = ascii_letters + digits + '.,;'   #候选字符集</a:t>
            </a:r>
            <a:endParaRPr lang="zh-CN" altLang="en-US" sz="1400" strike="noStrike" noProof="1">
              <a:latin typeface="Consolas" panose="020B0609020204030204" charset="0"/>
              <a:cs typeface="Consolas" panose="020B0609020204030204" charset="0"/>
            </a:endParaRPr>
          </a:p>
        </p:txBody>
      </p:sp>
      <p:sp>
        <p:nvSpPr>
          <p:cNvPr id="11266"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sym typeface="Arial" panose="020B0604020202020204" pitchFamily="34" charset="0"/>
              </a:rPr>
              <a:t>18.1  安全哈希算法</a:t>
            </a:r>
            <a:endParaRPr lang="zh-CN" altLang="en-US" kern="1200" baseline="0">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2289" name="Content Placeholder 2"/>
          <p:cNvSpPr>
            <a:spLocks noGrp="1"/>
          </p:cNvSpPr>
          <p:nvPr>
            <p:ph idx="1"/>
          </p:nvPr>
        </p:nvSpPr>
        <p:spPr/>
        <p:txBody>
          <a:bodyPr anchor="t"/>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def decrypt_md5(md5_value):</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if len(md5_value) != 32:                      #破解32位MD5值</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print('error')</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return</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md5_value = md5_value.lower()                 #转换为小写MD5值    </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for k in range(5,10):                         #预期密码长度</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for item in permutations(all_letters, k): #暴力测试</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item = ''.join(item)</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print('.', end='')                    #显示进度</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if md5(item.encode()).hexdigest() == md5_value:</a:t>
            </a:r>
            <a:endParaRPr lang="zh-CN" altLang="en-US" sz="1400" kern="1200" baseline="0">
              <a:latin typeface="Consolas" panose="020B0609020204030204" charset="0"/>
              <a:ea typeface="+mn-ea"/>
              <a:cs typeface="Consolas" panose="020B0609020204030204" charset="0"/>
            </a:endParaRPr>
          </a:p>
          <a:p>
            <a:pPr marL="0" indent="0" defTabSz="914400">
              <a:buFont typeface="Wingdings" panose="05000000000000000000" charset="0"/>
              <a:buNone/>
            </a:pPr>
            <a:r>
              <a:rPr lang="zh-CN" altLang="en-US" sz="1400" kern="1200" baseline="0">
                <a:latin typeface="Consolas" panose="020B0609020204030204" charset="0"/>
                <a:ea typeface="+mn-ea"/>
                <a:cs typeface="Consolas" panose="020B0609020204030204" charset="0"/>
              </a:rPr>
              <a:t>                return item</a:t>
            </a:r>
            <a:endParaRPr lang="en-US" altLang="en-US" sz="1400" kern="1200" baseline="0">
              <a:latin typeface="Consolas" panose="020B0609020204030204" charset="0"/>
              <a:ea typeface="+mn-ea"/>
              <a:cs typeface="Consolas" panose="020B0609020204030204" charset="0"/>
            </a:endParaRPr>
          </a:p>
        </p:txBody>
      </p:sp>
      <p:sp>
        <p:nvSpPr>
          <p:cNvPr id="12290" name="标题 1"/>
          <p:cNvSpPr>
            <a:spLocks noGrp="1"/>
          </p:cNvSpPr>
          <p:nvPr>
            <p:ph type="title"/>
          </p:nvPr>
        </p:nvSpPr>
        <p:spPr>
          <a:xfrm>
            <a:off x="4445" y="-1905"/>
            <a:ext cx="9134475" cy="956310"/>
          </a:xfrm>
          <a:gradFill rotWithShape="1">
            <a:gsLst>
              <a:gs pos="0">
                <a:srgbClr val="00B0F0">
                  <a:alpha val="100000"/>
                </a:srgbClr>
              </a:gs>
              <a:gs pos="75999">
                <a:srgbClr val="E0F1F2">
                  <a:alpha val="100000"/>
                </a:srgbClr>
              </a:gs>
              <a:gs pos="83000">
                <a:srgbClr val="E0F1F2">
                  <a:alpha val="100000"/>
                </a:srgbClr>
              </a:gs>
              <a:gs pos="100000">
                <a:srgbClr val="EBF6F7">
                  <a:alpha val="100000"/>
                </a:srgbClr>
              </a:gs>
            </a:gsLst>
            <a:path path="rect">
              <a:fillToRect r="100000" b="100000"/>
            </a:path>
            <a:tileRect/>
          </a:gradFill>
        </p:spPr>
        <p:txBody>
          <a:bodyPr anchor="ctr"/>
          <a:p>
            <a:pPr defTabSz="914400">
              <a:buNone/>
            </a:pPr>
            <a:r>
              <a:rPr lang="zh-CN" altLang="en-US" kern="1200" baseline="0">
                <a:latin typeface="+mj-lt"/>
                <a:ea typeface="+mj-ea"/>
                <a:cs typeface="+mj-cs"/>
                <a:sym typeface="Arial" panose="020B0604020202020204" pitchFamily="34" charset="0"/>
              </a:rPr>
              <a:t>18.1  安全哈希算法</a:t>
            </a:r>
            <a:endParaRPr lang="zh-CN" altLang="en-US" kern="1200" baseline="0">
              <a:latin typeface="+mj-lt"/>
              <a:ea typeface="+mj-ea"/>
              <a:cs typeface="+mj-cs"/>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10221</Words>
  <Application>WPS 演示</Application>
  <PresentationFormat>在屏幕上显示</PresentationFormat>
  <Paragraphs>404</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Arial</vt:lpstr>
      <vt:lpstr>宋体</vt:lpstr>
      <vt:lpstr>Wingdings</vt:lpstr>
      <vt:lpstr>Wingdings</vt:lpstr>
      <vt:lpstr>Consolas</vt:lpstr>
      <vt:lpstr>微软雅黑</vt:lpstr>
      <vt:lpstr>Arial Unicode MS</vt:lpstr>
      <vt:lpstr>Calibri</vt:lpstr>
      <vt:lpstr>默认设计模板</vt:lpstr>
      <vt:lpstr>第18章  密码学编程  董付国 微信公众号：Python小屋</vt:lpstr>
      <vt:lpstr>第18章  密码学编程</vt:lpstr>
      <vt:lpstr>第18章  密码学编程</vt:lpstr>
      <vt:lpstr>第18章  密码学编程</vt:lpstr>
      <vt:lpstr>18.1  安全哈希算法</vt:lpstr>
      <vt:lpstr>18.1  安全哈希算法</vt:lpstr>
      <vt:lpstr>18.1  安全哈希算法</vt:lpstr>
      <vt:lpstr>18.1  安全哈希算法</vt:lpstr>
      <vt:lpstr>18.1  安全哈希算法</vt:lpstr>
      <vt:lpstr>18.1  安全哈希算法</vt:lpstr>
      <vt:lpstr>18.2  对称密钥密码算法DES和AES</vt:lpstr>
      <vt:lpstr>18.2  对称密钥密码算法DES和AES</vt:lpstr>
      <vt:lpstr>18.2  对称密钥密码算法DES和AES</vt:lpstr>
      <vt:lpstr>18.2  对称密钥密码算法DES和AES</vt:lpstr>
      <vt:lpstr>18.2  对称密钥密码算法DES和AES</vt:lpstr>
      <vt:lpstr>18.3.1  RSA</vt:lpstr>
      <vt:lpstr>18.3.1  RSA</vt:lpstr>
      <vt:lpstr>18.3.1  RSA</vt:lpstr>
      <vt:lpstr>18.3.1  RSA</vt:lpstr>
      <vt:lpstr>18.3.1  RSA</vt:lpstr>
      <vt:lpstr>18.3.2  DSA</vt:lpstr>
      <vt:lpstr>18.3.2  DSA</vt:lpstr>
      <vt:lpstr>18.3.2  DSA</vt:lpstr>
      <vt:lpstr>18.3.2  DSA</vt:lpstr>
      <vt:lpstr>18.4  经典密码算法（扩展）</vt:lpstr>
      <vt:lpstr>18.4  经典密码算法（扩展）</vt:lpstr>
      <vt:lpstr>18.4  经典密码算法（扩展）</vt:lpstr>
      <vt:lpstr>18.4  经典密码算法（扩展）</vt:lpstr>
      <vt:lpstr>18.4  经典密码算法（扩展）</vt:lpstr>
      <vt:lpstr>18.4  经典密码算法（扩展）</vt:lpstr>
      <vt:lpstr>18.4  经典密码算法（扩展）</vt:lpstr>
      <vt:lpstr>18.4  经典密码算法（扩展）</vt:lpstr>
      <vt:lpstr>18.4  经典密码算法（扩展）</vt:lpstr>
      <vt:lpstr>18.4  经典密码算法（扩展）</vt:lpstr>
      <vt:lpstr>18.4  经典密码算法（扩展）</vt:lpstr>
      <vt:lpstr>18.4  经典密码算法（扩展）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第17章 科学计算与可视化</dc:title>
  <dc:creator>Dong</dc:creator>
  <cp:lastModifiedBy>dfg</cp:lastModifiedBy>
  <cp:revision>30</cp:revision>
  <dcterms:created xsi:type="dcterms:W3CDTF">2014-12-27T07:17:00Z</dcterms:created>
  <dcterms:modified xsi:type="dcterms:W3CDTF">2020-06-04T09:44:39Z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